
<file path=[Content_Types].xml><?xml version="1.0" encoding="utf-8"?>
<Types xmlns="http://schemas.openxmlformats.org/package/2006/content-types">
  <Default Extension="png" ContentType="image/png"/>
  <Default Extension="svg" ContentType="image/svg+xml"/>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8"/>
  </p:notesMasterIdLst>
  <p:handoutMasterIdLst>
    <p:handoutMasterId r:id="rId39"/>
  </p:handoutMasterIdLst>
  <p:sldIdLst>
    <p:sldId id="256" r:id="rId5"/>
    <p:sldId id="307" r:id="rId6"/>
    <p:sldId id="308" r:id="rId7"/>
    <p:sldId id="295" r:id="rId8"/>
    <p:sldId id="287" r:id="rId9"/>
    <p:sldId id="285" r:id="rId10"/>
    <p:sldId id="286" r:id="rId11"/>
    <p:sldId id="290" r:id="rId12"/>
    <p:sldId id="288" r:id="rId13"/>
    <p:sldId id="289" r:id="rId14"/>
    <p:sldId id="301" r:id="rId15"/>
    <p:sldId id="306" r:id="rId16"/>
    <p:sldId id="257" r:id="rId17"/>
    <p:sldId id="258" r:id="rId18"/>
    <p:sldId id="269" r:id="rId19"/>
    <p:sldId id="260" r:id="rId20"/>
    <p:sldId id="270" r:id="rId21"/>
    <p:sldId id="266" r:id="rId22"/>
    <p:sldId id="259" r:id="rId23"/>
    <p:sldId id="305" r:id="rId24"/>
    <p:sldId id="278" r:id="rId25"/>
    <p:sldId id="279" r:id="rId26"/>
    <p:sldId id="281" r:id="rId27"/>
    <p:sldId id="280" r:id="rId28"/>
    <p:sldId id="282" r:id="rId29"/>
    <p:sldId id="271" r:id="rId30"/>
    <p:sldId id="274" r:id="rId31"/>
    <p:sldId id="296" r:id="rId32"/>
    <p:sldId id="297" r:id="rId33"/>
    <p:sldId id="298" r:id="rId34"/>
    <p:sldId id="299" r:id="rId35"/>
    <p:sldId id="303" r:id="rId36"/>
    <p:sldId id="302" r:id="rId37"/>
  </p:sldIdLst>
  <p:sldSz cx="12192000" cy="6858000"/>
  <p:notesSz cx="6797675" cy="9926638"/>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les Presentation Material" id="{2F241684-D699-4A07-9926-817A9CC485FC}">
          <p14:sldIdLst>
            <p14:sldId id="256"/>
            <p14:sldId id="307"/>
            <p14:sldId id="308"/>
            <p14:sldId id="295"/>
            <p14:sldId id="287"/>
            <p14:sldId id="285"/>
            <p14:sldId id="286"/>
            <p14:sldId id="290"/>
            <p14:sldId id="288"/>
            <p14:sldId id="289"/>
            <p14:sldId id="301"/>
            <p14:sldId id="306"/>
          </p14:sldIdLst>
        </p14:section>
        <p14:section name="Internal: Background Info" id="{FDD75A0F-911D-460C-A2F3-1EB1358573AD}">
          <p14:sldIdLst>
            <p14:sldId id="257"/>
            <p14:sldId id="258"/>
            <p14:sldId id="269"/>
            <p14:sldId id="260"/>
            <p14:sldId id="270"/>
            <p14:sldId id="266"/>
            <p14:sldId id="259"/>
            <p14:sldId id="305"/>
          </p14:sldIdLst>
        </p14:section>
        <p14:section name="Internal: Product Pricing and Packaging" id="{4F5CA58F-A500-403B-AEED-1C33D913E22B}">
          <p14:sldIdLst>
            <p14:sldId id="278"/>
            <p14:sldId id="279"/>
            <p14:sldId id="281"/>
            <p14:sldId id="280"/>
            <p14:sldId id="282"/>
          </p14:sldIdLst>
        </p14:section>
        <p14:section name="Internal: Competitive Analysis" id="{126E76D9-E147-46AB-92A0-07A5CC4A82BC}">
          <p14:sldIdLst>
            <p14:sldId id="271"/>
            <p14:sldId id="274"/>
            <p14:sldId id="296"/>
            <p14:sldId id="297"/>
            <p14:sldId id="298"/>
            <p14:sldId id="299"/>
            <p14:sldId id="303"/>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884">
          <p15:clr>
            <a:srgbClr val="A4A3A4"/>
          </p15:clr>
        </p15:guide>
        <p15:guide id="4" orient="horz" pos="1162">
          <p15:clr>
            <a:srgbClr val="A4A3A4"/>
          </p15:clr>
        </p15:guide>
        <p15:guide id="5" pos="347">
          <p15:clr>
            <a:srgbClr val="A4A3A4"/>
          </p15:clr>
        </p15:guide>
        <p15:guide id="6" pos="7333">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stair Adams" initials="AA" lastIdx="5" clrIdx="0">
    <p:extLst>
      <p:ext uri="{19B8F6BF-5375-455C-9EA6-DF929625EA0E}">
        <p15:presenceInfo xmlns:p15="http://schemas.microsoft.com/office/powerpoint/2012/main" userId="S-1-5-21-3675301927-1022591649-2003862957-2455" providerId="AD"/>
      </p:ext>
    </p:extLst>
  </p:cmAuthor>
  <p:cmAuthor id="2" name="Anu Linjamäki" initials="AL" lastIdx="4" clrIdx="1">
    <p:extLst>
      <p:ext uri="{19B8F6BF-5375-455C-9EA6-DF929625EA0E}">
        <p15:presenceInfo xmlns:p15="http://schemas.microsoft.com/office/powerpoint/2012/main" userId="S-1-5-21-3675301927-1022591649-2003862957-1863" providerId="AD"/>
      </p:ext>
    </p:extLst>
  </p:cmAuthor>
  <p:cmAuthor id="3" name="Santtu Ahonen" initials="SA" lastIdx="3" clrIdx="2">
    <p:extLst>
      <p:ext uri="{19B8F6BF-5375-455C-9EA6-DF929625EA0E}">
        <p15:presenceInfo xmlns:p15="http://schemas.microsoft.com/office/powerpoint/2012/main" userId="S-1-5-21-3675301927-1022591649-2003862957-1833" providerId="AD"/>
      </p:ext>
    </p:extLst>
  </p:cmAuthor>
  <p:cmAuthor id="4" name="Tero Marjamäki" initials="TM" lastIdx="2" clrIdx="3">
    <p:extLst>
      <p:ext uri="{19B8F6BF-5375-455C-9EA6-DF929625EA0E}">
        <p15:presenceInfo xmlns:p15="http://schemas.microsoft.com/office/powerpoint/2012/main" userId="S-1-5-21-3675301927-1022591649-2003862957-226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6809" autoAdjust="0"/>
  </p:normalViewPr>
  <p:slideViewPr>
    <p:cSldViewPr showGuides="1">
      <p:cViewPr varScale="1">
        <p:scale>
          <a:sx n="61" d="100"/>
          <a:sy n="61" d="100"/>
        </p:scale>
        <p:origin x="936" y="60"/>
      </p:cViewPr>
      <p:guideLst>
        <p:guide orient="horz" pos="2160"/>
        <p:guide pos="3840"/>
        <p:guide orient="horz" pos="3884"/>
        <p:guide orient="horz" pos="1162"/>
        <p:guide pos="347"/>
        <p:guide pos="7333"/>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0" d="100"/>
          <a:sy n="80" d="100"/>
        </p:scale>
        <p:origin x="-3912" y="-66"/>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7-07-04T14:25:30.640" idx="3">
    <p:pos x="10" y="10"/>
    <p:text>Alternative title slide</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7-07-04T14:25:39.117" idx="4">
    <p:pos x="113" y="45"/>
    <p:text>Alternative content slide</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7-06-28T09:25:09.448" idx="2">
    <p:pos x="1154" y="255"/>
    <p:text>Can we shorten the headline to single line only?</p:text>
    <p:extLst>
      <p:ext uri="{C676402C-5697-4E1C-873F-D02D1690AC5C}">
        <p15:threadingInfo xmlns:p15="http://schemas.microsoft.com/office/powerpoint/2012/main" timeZoneBias="-180"/>
      </p:ext>
    </p:extLst>
  </p:cm>
  <p:cm authorId="1" dt="2017-06-29T13:53:16.315" idx="4">
    <p:pos x="1154" y="351"/>
    <p:text>done</p:text>
    <p:extLst>
      <p:ext uri="{C676402C-5697-4E1C-873F-D02D1690AC5C}">
        <p15:threadingInfo xmlns:p15="http://schemas.microsoft.com/office/powerpoint/2012/main" timeZoneBias="420">
          <p15:parentCm authorId="2" idx="2"/>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07-04T13:12:17.899" idx="1">
    <p:pos x="10" y="10"/>
    <p:text>should we mention industry standard icon library</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17-07-03T10:55:07.802" idx="1">
    <p:pos x="5058" y="2064"/>
    <p:text>i.MX7, not i.MX6.</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17-07-03T10:56:45.554" idx="2">
    <p:pos x="6874" y="310"/>
    <p:text>Old logo suggests this is outdated data</p:text>
    <p:extLst>
      <p:ext uri="{C676402C-5697-4E1C-873F-D02D1690AC5C}">
        <p15:threadingInfo xmlns:p15="http://schemas.microsoft.com/office/powerpoint/2012/main" timeZoneBias="-180"/>
      </p:ext>
    </p:extLst>
  </p:cm>
  <p:cm authorId="4" dt="2017-07-04T13:15:43.359" idx="2">
    <p:pos x="6874" y="406"/>
    <p:text>feel free to update the content and the logo</p:text>
    <p:extLst>
      <p:ext uri="{C676402C-5697-4E1C-873F-D02D1690AC5C}">
        <p15:threadingInfo xmlns:p15="http://schemas.microsoft.com/office/powerpoint/2012/main" timeZoneBias="-180">
          <p15:parentCm authorId="3" idx="2"/>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17-07-03T10:57:38.847" idx="3">
    <p:pos x="580" y="2974"/>
    <p:text>Multi screen; Instrument cluster + IVI solution?</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sz="800">
              <a:solidFill>
                <a:schemeClr val="accent2"/>
              </a:solidFill>
            </a:endParaRP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A2E260A-B6D0-49E6-806B-E0CC43CEE356}" type="datetimeFigureOut">
              <a:rPr lang="en-GB" sz="800" smtClean="0">
                <a:solidFill>
                  <a:schemeClr val="accent2"/>
                </a:solidFill>
              </a:rPr>
              <a:t>31/07/2017</a:t>
            </a:fld>
            <a:endParaRPr lang="en-GB" sz="800">
              <a:solidFill>
                <a:schemeClr val="accent2"/>
              </a:solidFill>
            </a:endParaRPr>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sz="800">
              <a:solidFill>
                <a:schemeClr val="accent2"/>
              </a:solidFill>
            </a:endParaRPr>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972171EF-D8DF-401C-A1A4-6311CE19AD51}" type="slidenum">
              <a:rPr lang="en-GB" sz="800" smtClean="0">
                <a:solidFill>
                  <a:schemeClr val="accent2"/>
                </a:solidFill>
              </a:rPr>
              <a:t>‹#›</a:t>
            </a:fld>
            <a:endParaRPr lang="en-GB" sz="800">
              <a:solidFill>
                <a:schemeClr val="accent2"/>
              </a:solidFill>
            </a:endParaRPr>
          </a:p>
        </p:txBody>
      </p:sp>
    </p:spTree>
    <p:extLst>
      <p:ext uri="{BB962C8B-B14F-4D97-AF65-F5344CB8AC3E}">
        <p14:creationId xmlns:p14="http://schemas.microsoft.com/office/powerpoint/2010/main" val="4186987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800">
                <a:solidFill>
                  <a:schemeClr val="accent2"/>
                </a:solidFill>
              </a:defRPr>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800">
                <a:solidFill>
                  <a:schemeClr val="accent2"/>
                </a:solidFill>
              </a:defRPr>
            </a:lvl1pPr>
          </a:lstStyle>
          <a:p>
            <a:fld id="{8F2B8A8A-A21E-41B1-B6A8-00B8C329DF1C}" type="datetimeFigureOut">
              <a:rPr lang="en-GB" smtClean="0"/>
              <a:pPr/>
              <a:t>31/07/2017</a:t>
            </a:fld>
            <a:endParaRPr lang="en-GB"/>
          </a:p>
        </p:txBody>
      </p:sp>
      <p:sp>
        <p:nvSpPr>
          <p:cNvPr id="4" name="Slide Image Placeholder 3"/>
          <p:cNvSpPr>
            <a:spLocks noGrp="1" noRot="1" noChangeAspect="1"/>
          </p:cNvSpPr>
          <p:nvPr>
            <p:ph type="sldImg" idx="2"/>
          </p:nvPr>
        </p:nvSpPr>
        <p:spPr>
          <a:xfrm>
            <a:off x="662535" y="1066382"/>
            <a:ext cx="5472606" cy="307899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800">
                <a:solidFill>
                  <a:schemeClr val="accent2"/>
                </a:solidFill>
              </a:defRPr>
            </a:lvl1pPr>
          </a:lstStyle>
          <a:p>
            <a:endParaRPr lang="en-GB"/>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800">
                <a:solidFill>
                  <a:schemeClr val="accent2"/>
                </a:solidFill>
              </a:defRPr>
            </a:lvl1pPr>
          </a:lstStyle>
          <a:p>
            <a:fld id="{110CFD31-5913-44C3-926E-B25B244597EE}" type="slidenum">
              <a:rPr lang="en-GB" smtClean="0"/>
              <a:pPr/>
              <a:t>‹#›</a:t>
            </a:fld>
            <a:endParaRPr lang="en-GB"/>
          </a:p>
        </p:txBody>
      </p:sp>
    </p:spTree>
    <p:extLst>
      <p:ext uri="{BB962C8B-B14F-4D97-AF65-F5344CB8AC3E}">
        <p14:creationId xmlns:p14="http://schemas.microsoft.com/office/powerpoint/2010/main" val="375367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1988" y="1066800"/>
            <a:ext cx="5473700" cy="3078163"/>
          </a:xfrm>
        </p:spPr>
      </p:sp>
      <p:sp>
        <p:nvSpPr>
          <p:cNvPr id="3" name="Notes Placeholder 2"/>
          <p:cNvSpPr>
            <a:spLocks noGrp="1"/>
          </p:cNvSpPr>
          <p:nvPr>
            <p:ph type="body" idx="1"/>
          </p:nvPr>
        </p:nvSpPr>
        <p:spPr/>
        <p:txBody>
          <a:bodyPr/>
          <a:lstStyle/>
          <a:p>
            <a:r>
              <a:rPr lang="en-US" sz="1200" dirty="0"/>
              <a:t>Pictures of all the Qt Instrument Cluster solutions in order to create the impression that Qt has a big history in the instrument cluster space. These would be:</a:t>
            </a:r>
          </a:p>
          <a:p>
            <a:pPr marL="342900" indent="-342900">
              <a:buFont typeface="+mj-lt"/>
              <a:buAutoNum type="arabicPeriod"/>
            </a:pPr>
            <a:r>
              <a:rPr lang="en-US" sz="1200" dirty="0" err="1"/>
              <a:t>AutoIO</a:t>
            </a:r>
            <a:r>
              <a:rPr lang="en-US" sz="1200" dirty="0"/>
              <a:t>, </a:t>
            </a:r>
            <a:r>
              <a:rPr lang="en-US" sz="1200" dirty="0" err="1"/>
              <a:t>Rimac</a:t>
            </a:r>
            <a:r>
              <a:rPr lang="en-US" sz="1200" dirty="0"/>
              <a:t>, </a:t>
            </a:r>
            <a:r>
              <a:rPr lang="en-US" sz="1200" dirty="0" err="1"/>
              <a:t>koenigsegg</a:t>
            </a:r>
            <a:r>
              <a:rPr lang="en-US" sz="1200" dirty="0"/>
              <a:t>, Lamborghini</a:t>
            </a:r>
          </a:p>
          <a:p>
            <a:pPr marL="342900" indent="-342900">
              <a:buFont typeface="+mj-lt"/>
              <a:buAutoNum type="arabicPeriod"/>
            </a:pPr>
            <a:r>
              <a:rPr lang="en-US" sz="1200" dirty="0"/>
              <a:t>Bugatti, Tesla, Pelagicore/HERE/</a:t>
            </a:r>
            <a:r>
              <a:rPr lang="en-US" sz="1200" dirty="0" err="1"/>
              <a:t>QtAS</a:t>
            </a:r>
            <a:r>
              <a:rPr lang="en-US" sz="1200" dirty="0"/>
              <a:t> demo</a:t>
            </a:r>
          </a:p>
          <a:p>
            <a:pPr marL="342900" indent="-342900">
              <a:buFont typeface="+mj-lt"/>
              <a:buAutoNum type="arabicPeriod"/>
            </a:pPr>
            <a:endParaRPr lang="en-US" sz="1200" dirty="0"/>
          </a:p>
          <a:p>
            <a:pPr marL="0" indent="0">
              <a:buFont typeface="+mj-lt"/>
              <a:buNone/>
            </a:pPr>
            <a:r>
              <a:rPr lang="en-US" sz="1200" dirty="0"/>
              <a:t>Others?</a:t>
            </a:r>
          </a:p>
          <a:p>
            <a:pPr marL="0" indent="0">
              <a:buFont typeface="+mj-lt"/>
              <a:buNone/>
            </a:pPr>
            <a:endParaRPr lang="en-US" sz="1200" dirty="0"/>
          </a:p>
          <a:p>
            <a:pPr marL="0" indent="0">
              <a:buFont typeface="+mj-lt"/>
              <a:buNone/>
            </a:pPr>
            <a:r>
              <a:rPr lang="en-US" sz="1200" b="1" dirty="0"/>
              <a:t>Messaging</a:t>
            </a:r>
            <a:r>
              <a:rPr lang="en-US" sz="1200" dirty="0"/>
              <a:t>: Qt has been used in creating instrument cluster UI for quite a long time. All these have been build using Qt. (Though</a:t>
            </a:r>
            <a:r>
              <a:rPr lang="en-US" sz="1200" baseline="0" dirty="0"/>
              <a:t> non have been safety certified but safety certification is a relatively new thing)</a:t>
            </a:r>
            <a:endParaRPr lang="en-US" sz="1200" dirty="0"/>
          </a:p>
        </p:txBody>
      </p:sp>
      <p:sp>
        <p:nvSpPr>
          <p:cNvPr id="4" name="Slide Number Placeholder 3"/>
          <p:cNvSpPr>
            <a:spLocks noGrp="1"/>
          </p:cNvSpPr>
          <p:nvPr>
            <p:ph type="sldNum" sz="quarter" idx="10"/>
          </p:nvPr>
        </p:nvSpPr>
        <p:spPr/>
        <p:txBody>
          <a:bodyPr/>
          <a:lstStyle/>
          <a:p>
            <a:fld id="{110CFD31-5913-44C3-926E-B25B244597EE}" type="slidenum">
              <a:rPr lang="en-GB" smtClean="0"/>
              <a:pPr/>
              <a:t>1</a:t>
            </a:fld>
            <a:endParaRPr lang="en-GB"/>
          </a:p>
        </p:txBody>
      </p:sp>
    </p:spTree>
    <p:extLst>
      <p:ext uri="{BB962C8B-B14F-4D97-AF65-F5344CB8AC3E}">
        <p14:creationId xmlns:p14="http://schemas.microsoft.com/office/powerpoint/2010/main" val="232181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1988" y="1066800"/>
            <a:ext cx="5473700" cy="3078163"/>
          </a:xfrm>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110CFD31-5913-44C3-926E-B25B244597EE}" type="slidenum">
              <a:rPr lang="en-GB" smtClean="0"/>
              <a:pPr/>
              <a:t>3</a:t>
            </a:fld>
            <a:endParaRPr lang="en-GB"/>
          </a:p>
        </p:txBody>
      </p:sp>
    </p:spTree>
    <p:extLst>
      <p:ext uri="{BB962C8B-B14F-4D97-AF65-F5344CB8AC3E}">
        <p14:creationId xmlns:p14="http://schemas.microsoft.com/office/powerpoint/2010/main" val="2893614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1988" y="1066800"/>
            <a:ext cx="5473700" cy="3078163"/>
          </a:xfrm>
        </p:spPr>
      </p:sp>
      <p:sp>
        <p:nvSpPr>
          <p:cNvPr id="3" name="Notes Placeholder 2"/>
          <p:cNvSpPr>
            <a:spLocks noGrp="1"/>
          </p:cNvSpPr>
          <p:nvPr>
            <p:ph type="body" idx="1"/>
          </p:nvPr>
        </p:nvSpPr>
        <p:spPr/>
        <p:txBody>
          <a:bodyPr/>
          <a:lstStyle/>
          <a:p>
            <a:r>
              <a:rPr lang="en-US" dirty="0"/>
              <a:t>We’ve been working</a:t>
            </a:r>
            <a:r>
              <a:rPr lang="en-US" baseline="0" dirty="0"/>
              <a:t> hard to make building instrument cluster UIs even faster and also with support to make it easy to support functional safety.</a:t>
            </a:r>
          </a:p>
          <a:p>
            <a:endParaRPr lang="en-US" baseline="0" dirty="0"/>
          </a:p>
          <a:p>
            <a:r>
              <a:rPr lang="en-US" baseline="0" dirty="0"/>
              <a:t>On the development side we’ve enhanced our Qt Quick Designer to make it easier to do drag and drop UI design.</a:t>
            </a:r>
          </a:p>
          <a:p>
            <a:r>
              <a:rPr lang="en-US" baseline="0" dirty="0"/>
              <a:t>We’ve added the Qt 3DE Studio for creating 3D UIs with key frames and timeline creation and editing.</a:t>
            </a:r>
          </a:p>
          <a:p>
            <a:endParaRPr lang="en-US" baseline="0" dirty="0"/>
          </a:p>
          <a:p>
            <a:r>
              <a:rPr lang="en-US" baseline="0" dirty="0"/>
              <a:t>Both these tools enable single click build and deploy to a target. This really simplifies deployment and testing on real hardware. This allows designers to test how their designs will perform on the target hardware, what it will look like on the actual LED display, are the graphics the right size. They can also try different hardware with different price/performance points to see what is needed to match the UI ambition.</a:t>
            </a:r>
          </a:p>
          <a:p>
            <a:endParaRPr lang="en-US" baseline="0" dirty="0"/>
          </a:p>
          <a:p>
            <a:r>
              <a:rPr lang="en-US" baseline="0" dirty="0"/>
              <a:t>We’ve created the Qt Safe Renderer to get a leg up with certifying systems for ISO26262 ASIL-B.</a:t>
            </a:r>
          </a:p>
          <a:p>
            <a:endParaRPr lang="en-US" baseline="0" dirty="0"/>
          </a:p>
        </p:txBody>
      </p:sp>
      <p:sp>
        <p:nvSpPr>
          <p:cNvPr id="4" name="Slide Number Placeholder 3"/>
          <p:cNvSpPr>
            <a:spLocks noGrp="1"/>
          </p:cNvSpPr>
          <p:nvPr>
            <p:ph type="sldNum" sz="quarter" idx="10"/>
          </p:nvPr>
        </p:nvSpPr>
        <p:spPr/>
        <p:txBody>
          <a:bodyPr/>
          <a:lstStyle/>
          <a:p>
            <a:fld id="{110CFD31-5913-44C3-926E-B25B244597EE}" type="slidenum">
              <a:rPr lang="en-GB" smtClean="0"/>
              <a:pPr/>
              <a:t>4</a:t>
            </a:fld>
            <a:endParaRPr lang="en-GB"/>
          </a:p>
        </p:txBody>
      </p:sp>
    </p:spTree>
    <p:extLst>
      <p:ext uri="{BB962C8B-B14F-4D97-AF65-F5344CB8AC3E}">
        <p14:creationId xmlns:p14="http://schemas.microsoft.com/office/powerpoint/2010/main" val="361988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1988" y="1066800"/>
            <a:ext cx="5473700" cy="3078163"/>
          </a:xfrm>
        </p:spPr>
      </p:sp>
      <p:sp>
        <p:nvSpPr>
          <p:cNvPr id="3" name="Notes Placeholder 2"/>
          <p:cNvSpPr>
            <a:spLocks noGrp="1"/>
          </p:cNvSpPr>
          <p:nvPr>
            <p:ph type="body" idx="1"/>
          </p:nvPr>
        </p:nvSpPr>
        <p:spPr/>
        <p:txBody>
          <a:bodyPr/>
          <a:lstStyle/>
          <a:p>
            <a:r>
              <a:rPr lang="en-US" dirty="0"/>
              <a:t>This is just a one slider to explain that we have Qt 3D Studio. Assumption is that the</a:t>
            </a:r>
            <a:r>
              <a:rPr lang="en-US" baseline="0" dirty="0"/>
              <a:t> full Qt3D Studio slide deck will be used for a deeper dive</a:t>
            </a:r>
            <a:endParaRPr lang="en-US" dirty="0"/>
          </a:p>
        </p:txBody>
      </p:sp>
      <p:sp>
        <p:nvSpPr>
          <p:cNvPr id="4" name="Slide Number Placeholder 3"/>
          <p:cNvSpPr>
            <a:spLocks noGrp="1"/>
          </p:cNvSpPr>
          <p:nvPr>
            <p:ph type="sldNum" sz="quarter" idx="10"/>
          </p:nvPr>
        </p:nvSpPr>
        <p:spPr/>
        <p:txBody>
          <a:bodyPr/>
          <a:lstStyle/>
          <a:p>
            <a:fld id="{110CFD31-5913-44C3-926E-B25B244597EE}" type="slidenum">
              <a:rPr lang="en-GB" smtClean="0"/>
              <a:pPr/>
              <a:t>5</a:t>
            </a:fld>
            <a:endParaRPr lang="en-GB"/>
          </a:p>
        </p:txBody>
      </p:sp>
    </p:spTree>
    <p:extLst>
      <p:ext uri="{BB962C8B-B14F-4D97-AF65-F5344CB8AC3E}">
        <p14:creationId xmlns:p14="http://schemas.microsoft.com/office/powerpoint/2010/main" val="3592332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1988" y="1066800"/>
            <a:ext cx="5473700" cy="3078163"/>
          </a:xfrm>
        </p:spPr>
      </p:sp>
      <p:sp>
        <p:nvSpPr>
          <p:cNvPr id="3" name="Notes Placeholder 2"/>
          <p:cNvSpPr>
            <a:spLocks noGrp="1"/>
          </p:cNvSpPr>
          <p:nvPr>
            <p:ph type="body" idx="1"/>
          </p:nvPr>
        </p:nvSpPr>
        <p:spPr/>
        <p:txBody>
          <a:bodyPr/>
          <a:lstStyle/>
          <a:p>
            <a:r>
              <a:rPr lang="en-US" dirty="0"/>
              <a:t>For</a:t>
            </a:r>
            <a:r>
              <a:rPr lang="en-US" baseline="0" dirty="0"/>
              <a:t> situations where the hardware can’t do a lot of 3D, the Qt Quick Designer is a very good solution.</a:t>
            </a:r>
            <a:endParaRPr lang="en-US" dirty="0"/>
          </a:p>
        </p:txBody>
      </p:sp>
      <p:sp>
        <p:nvSpPr>
          <p:cNvPr id="4" name="Slide Number Placeholder 3"/>
          <p:cNvSpPr>
            <a:spLocks noGrp="1"/>
          </p:cNvSpPr>
          <p:nvPr>
            <p:ph type="sldNum" sz="quarter" idx="10"/>
          </p:nvPr>
        </p:nvSpPr>
        <p:spPr/>
        <p:txBody>
          <a:bodyPr/>
          <a:lstStyle/>
          <a:p>
            <a:fld id="{110CFD31-5913-44C3-926E-B25B244597EE}" type="slidenum">
              <a:rPr lang="en-GB" smtClean="0"/>
              <a:pPr/>
              <a:t>6</a:t>
            </a:fld>
            <a:endParaRPr lang="en-GB"/>
          </a:p>
        </p:txBody>
      </p:sp>
    </p:spTree>
    <p:extLst>
      <p:ext uri="{BB962C8B-B14F-4D97-AF65-F5344CB8AC3E}">
        <p14:creationId xmlns:p14="http://schemas.microsoft.com/office/powerpoint/2010/main" val="3066608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1988" y="1066800"/>
            <a:ext cx="5473700" cy="3078163"/>
          </a:xfrm>
        </p:spPr>
      </p:sp>
      <p:sp>
        <p:nvSpPr>
          <p:cNvPr id="3" name="Notes Placeholder 2"/>
          <p:cNvSpPr>
            <a:spLocks noGrp="1"/>
          </p:cNvSpPr>
          <p:nvPr>
            <p:ph type="body" idx="1"/>
          </p:nvPr>
        </p:nvSpPr>
        <p:spPr/>
        <p:txBody>
          <a:bodyPr/>
          <a:lstStyle/>
          <a:p>
            <a:r>
              <a:rPr lang="en-US" dirty="0"/>
              <a:t>Key points.</a:t>
            </a:r>
            <a:r>
              <a:rPr lang="en-US" baseline="0" dirty="0"/>
              <a:t> </a:t>
            </a:r>
          </a:p>
          <a:p>
            <a:endParaRPr lang="en-US" baseline="0" dirty="0"/>
          </a:p>
          <a:p>
            <a:r>
              <a:rPr lang="en-US" baseline="0" dirty="0"/>
              <a:t>Start with one UI design.</a:t>
            </a:r>
          </a:p>
          <a:p>
            <a:r>
              <a:rPr lang="en-US" baseline="0" dirty="0"/>
              <a:t>Safety critical items are marked as such during the design process (see slide on Qt Quick Designer) </a:t>
            </a:r>
          </a:p>
          <a:p>
            <a:r>
              <a:rPr lang="en-US" baseline="0" dirty="0"/>
              <a:t>The build process splits the UI into two parts that are run in two domains:</a:t>
            </a:r>
          </a:p>
          <a:p>
            <a:r>
              <a:rPr lang="en-US" baseline="0" dirty="0"/>
              <a:t>	1. Safety critical domain</a:t>
            </a:r>
          </a:p>
          <a:p>
            <a:r>
              <a:rPr lang="en-US" baseline="0" dirty="0"/>
              <a:t>	2. Non-safety critical domain</a:t>
            </a:r>
          </a:p>
          <a:p>
            <a:endParaRPr lang="en-US" baseline="0" dirty="0"/>
          </a:p>
          <a:p>
            <a:r>
              <a:rPr lang="en-US" baseline="0" dirty="0"/>
              <a:t>Each domain is rendered to a separate graphics plane and hardware composition blends them together.</a:t>
            </a:r>
          </a:p>
          <a:p>
            <a:endParaRPr lang="en-US" baseline="0" dirty="0"/>
          </a:p>
          <a:p>
            <a:r>
              <a:rPr lang="en-US" baseline="0" dirty="0"/>
              <a:t>The bullet point “</a:t>
            </a:r>
            <a:r>
              <a:rPr lang="en-US" b="1" baseline="0" dirty="0"/>
              <a:t>Industry Standard Architecture</a:t>
            </a:r>
            <a:r>
              <a:rPr lang="en-US" baseline="0" dirty="0"/>
              <a:t>” reflect that this is the approach everyone in the industry is taking, even </a:t>
            </a:r>
            <a:r>
              <a:rPr lang="en-US" baseline="0" dirty="0" err="1"/>
              <a:t>Kanzi</a:t>
            </a:r>
            <a:r>
              <a:rPr lang="en-US" baseline="0" dirty="0"/>
              <a:t>. See text from their slide below:</a:t>
            </a:r>
          </a:p>
          <a:p>
            <a:endParaRPr lang="en-US" baseline="0" dirty="0"/>
          </a:p>
          <a:p>
            <a:r>
              <a:rPr lang="en-US" sz="1200" b="1" i="0" u="none" strike="noStrike" kern="1200" baseline="0" dirty="0">
                <a:solidFill>
                  <a:schemeClr val="tx1"/>
                </a:solidFill>
                <a:latin typeface="+mn-lt"/>
                <a:ea typeface="+mn-ea"/>
                <a:cs typeface="+mn-cs"/>
              </a:rPr>
              <a:t>Safety critical UI elements are tagged in </a:t>
            </a:r>
            <a:r>
              <a:rPr lang="en-US" sz="1200" b="1" i="0" u="none" strike="noStrike" kern="1200" baseline="0" dirty="0" err="1">
                <a:solidFill>
                  <a:schemeClr val="tx1"/>
                </a:solidFill>
                <a:latin typeface="+mn-lt"/>
                <a:ea typeface="+mn-ea"/>
                <a:cs typeface="+mn-cs"/>
              </a:rPr>
              <a:t>Kanzi</a:t>
            </a:r>
            <a:r>
              <a:rPr lang="en-US" sz="1200" b="1" i="0" u="none" strike="noStrike" kern="1200" baseline="0" dirty="0">
                <a:solidFill>
                  <a:schemeClr val="tx1"/>
                </a:solidFill>
                <a:latin typeface="+mn-lt"/>
                <a:ea typeface="+mn-ea"/>
                <a:cs typeface="+mn-cs"/>
              </a:rPr>
              <a:t> Studio. Two separate files are exported from Studio, one for regular UI and one for safety critical runtime.</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At runtime, </a:t>
            </a:r>
            <a:r>
              <a:rPr lang="en-US" sz="1200" b="1" i="0" u="none" strike="noStrike" kern="1200" baseline="0" dirty="0" err="1">
                <a:solidFill>
                  <a:schemeClr val="tx1"/>
                </a:solidFill>
                <a:latin typeface="+mn-lt"/>
                <a:ea typeface="+mn-ea"/>
                <a:cs typeface="+mn-cs"/>
              </a:rPr>
              <a:t>Kanzi</a:t>
            </a:r>
            <a:r>
              <a:rPr lang="en-US" sz="1200" b="1" i="0" u="none" strike="noStrike" kern="1200" baseline="0" dirty="0">
                <a:solidFill>
                  <a:schemeClr val="tx1"/>
                </a:solidFill>
                <a:latin typeface="+mn-lt"/>
                <a:ea typeface="+mn-ea"/>
                <a:cs typeface="+mn-cs"/>
              </a:rPr>
              <a:t> ISO26262 solution middleware is used for</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loading and validating assets (e.g. warning symbols)</a:t>
            </a:r>
          </a:p>
          <a:p>
            <a:r>
              <a:rPr lang="en-US" sz="1200" b="0" i="0" u="none" strike="noStrike" kern="1200" baseline="0" dirty="0">
                <a:solidFill>
                  <a:schemeClr val="tx1"/>
                </a:solidFill>
                <a:latin typeface="+mn-lt"/>
                <a:ea typeface="+mn-ea"/>
                <a:cs typeface="+mn-cs"/>
              </a:rPr>
              <a:t>loading UI</a:t>
            </a:r>
          </a:p>
          <a:p>
            <a:r>
              <a:rPr lang="en-US" sz="1200" b="0" i="0" u="none" strike="noStrike" kern="1200" baseline="0" dirty="0">
                <a:solidFill>
                  <a:schemeClr val="tx1"/>
                </a:solidFill>
                <a:latin typeface="+mn-lt"/>
                <a:ea typeface="+mn-ea"/>
                <a:cs typeface="+mn-cs"/>
              </a:rPr>
              <a:t>rendering safety critical UI elements</a:t>
            </a:r>
          </a:p>
          <a:p>
            <a:r>
              <a:rPr lang="en-US" sz="1200" b="0" i="0" u="none" strike="noStrike" kern="1200" baseline="0" dirty="0">
                <a:solidFill>
                  <a:schemeClr val="tx1"/>
                </a:solidFill>
                <a:latin typeface="+mn-lt"/>
                <a:ea typeface="+mn-ea"/>
                <a:cs typeface="+mn-cs"/>
              </a:rPr>
              <a:t>validating rendering</a:t>
            </a:r>
          </a:p>
          <a:p>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The </a:t>
            </a:r>
            <a:r>
              <a:rPr lang="en-US" sz="1200" b="1" i="0" u="none" strike="noStrike" kern="1200" baseline="0" dirty="0" err="1">
                <a:solidFill>
                  <a:schemeClr val="tx1"/>
                </a:solidFill>
                <a:latin typeface="+mn-lt"/>
                <a:ea typeface="+mn-ea"/>
                <a:cs typeface="+mn-cs"/>
              </a:rPr>
              <a:t>Kanzi</a:t>
            </a:r>
            <a:r>
              <a:rPr lang="en-US" sz="1200" b="1" i="0" u="none" strike="noStrike" kern="1200" baseline="0" dirty="0">
                <a:solidFill>
                  <a:schemeClr val="tx1"/>
                </a:solidFill>
                <a:latin typeface="+mn-lt"/>
                <a:ea typeface="+mn-ea"/>
                <a:cs typeface="+mn-cs"/>
              </a:rPr>
              <a:t> ISO26262 solution middleware is adapted to different OSs as they provide differing mechanisms for graphics safety.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Safety critical UI pipeline is separated from regular UI by using the mechanisms provided by OS and target HW (different between OSs)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User application is responsible for interfacing the system to retrieve information when safety critical elements should be drawn (e.g. toggle warning symbols on/off)</a:t>
            </a: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10CFD31-5913-44C3-926E-B25B244597EE}" type="slidenum">
              <a:rPr lang="en-GB" smtClean="0"/>
              <a:pPr/>
              <a:t>7</a:t>
            </a:fld>
            <a:endParaRPr lang="en-GB"/>
          </a:p>
        </p:txBody>
      </p:sp>
    </p:spTree>
    <p:extLst>
      <p:ext uri="{BB962C8B-B14F-4D97-AF65-F5344CB8AC3E}">
        <p14:creationId xmlns:p14="http://schemas.microsoft.com/office/powerpoint/2010/main" val="1799656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1988" y="1066800"/>
            <a:ext cx="5473700" cy="3078163"/>
          </a:xfrm>
        </p:spPr>
      </p:sp>
      <p:sp>
        <p:nvSpPr>
          <p:cNvPr id="3" name="Notes Placeholder 2"/>
          <p:cNvSpPr>
            <a:spLocks noGrp="1"/>
          </p:cNvSpPr>
          <p:nvPr>
            <p:ph type="body" idx="1"/>
          </p:nvPr>
        </p:nvSpPr>
        <p:spPr/>
        <p:txBody>
          <a:bodyPr/>
          <a:lstStyle/>
          <a:p>
            <a:r>
              <a:rPr lang="en-US" dirty="0"/>
              <a:t>The Qt Safe Rendered is our software component that runs in the safety</a:t>
            </a:r>
            <a:r>
              <a:rPr lang="en-US" baseline="0" dirty="0"/>
              <a:t> critical domain.</a:t>
            </a:r>
          </a:p>
          <a:p>
            <a:endParaRPr lang="en-US" dirty="0"/>
          </a:p>
        </p:txBody>
      </p:sp>
      <p:sp>
        <p:nvSpPr>
          <p:cNvPr id="4" name="Slide Number Placeholder 3"/>
          <p:cNvSpPr>
            <a:spLocks noGrp="1"/>
          </p:cNvSpPr>
          <p:nvPr>
            <p:ph type="sldNum" sz="quarter" idx="10"/>
          </p:nvPr>
        </p:nvSpPr>
        <p:spPr/>
        <p:txBody>
          <a:bodyPr/>
          <a:lstStyle/>
          <a:p>
            <a:fld id="{110CFD31-5913-44C3-926E-B25B244597EE}" type="slidenum">
              <a:rPr lang="en-GB" smtClean="0"/>
              <a:pPr/>
              <a:t>8</a:t>
            </a:fld>
            <a:endParaRPr lang="en-GB"/>
          </a:p>
        </p:txBody>
      </p:sp>
    </p:spTree>
    <p:extLst>
      <p:ext uri="{BB962C8B-B14F-4D97-AF65-F5344CB8AC3E}">
        <p14:creationId xmlns:p14="http://schemas.microsoft.com/office/powerpoint/2010/main" val="424873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1988" y="1066800"/>
            <a:ext cx="5473700" cy="307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0CFD31-5913-44C3-926E-B25B244597EE}" type="slidenum">
              <a:rPr lang="en-GB" smtClean="0"/>
              <a:pPr/>
              <a:t>11</a:t>
            </a:fld>
            <a:endParaRPr lang="en-GB"/>
          </a:p>
        </p:txBody>
      </p:sp>
    </p:spTree>
    <p:extLst>
      <p:ext uri="{BB962C8B-B14F-4D97-AF65-F5344CB8AC3E}">
        <p14:creationId xmlns:p14="http://schemas.microsoft.com/office/powerpoint/2010/main" val="3223277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p:spTree>
      <p:nvGrpSpPr>
        <p:cNvPr id="1" name=""/>
        <p:cNvGrpSpPr/>
        <p:nvPr/>
      </p:nvGrpSpPr>
      <p:grpSpPr>
        <a:xfrm>
          <a:off x="0" y="0"/>
          <a:ext cx="0" cy="0"/>
          <a:chOff x="0" y="0"/>
          <a:chExt cx="0" cy="0"/>
        </a:xfrm>
      </p:grpSpPr>
      <p:sp>
        <p:nvSpPr>
          <p:cNvPr id="2" name="Title 1"/>
          <p:cNvSpPr>
            <a:spLocks noGrp="1"/>
          </p:cNvSpPr>
          <p:nvPr>
            <p:ph type="ctrTitle"/>
          </p:nvPr>
        </p:nvSpPr>
        <p:spPr>
          <a:xfrm>
            <a:off x="550862" y="1628775"/>
            <a:ext cx="11090275" cy="792113"/>
          </a:xfrm>
        </p:spPr>
        <p:txBody>
          <a:bodyPr anchor="t" anchorCtr="0"/>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550863" y="2492896"/>
            <a:ext cx="11090275" cy="936104"/>
          </a:xfrm>
        </p:spPr>
        <p:txBody>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9F723D-0F1B-49C3-866F-45497D03C34A}" type="datetime3">
              <a:rPr lang="en-US" smtClean="0"/>
              <a:t>31 July 2017</a:t>
            </a:fld>
            <a:endParaRPr lang="en-US"/>
          </a:p>
        </p:txBody>
      </p:sp>
      <p:sp>
        <p:nvSpPr>
          <p:cNvPr id="5" name="Footer Placeholder 4"/>
          <p:cNvSpPr>
            <a:spLocks noGrp="1"/>
          </p:cNvSpPr>
          <p:nvPr>
            <p:ph type="ftr" sz="quarter" idx="11"/>
          </p:nvPr>
        </p:nvSpPr>
        <p:spPr/>
        <p:txBody>
          <a:bodyPr/>
          <a:lstStyle/>
          <a:p>
            <a:r>
              <a:rPr lang="en-US"/>
              <a:t>Presentation name / Author</a:t>
            </a:r>
          </a:p>
        </p:txBody>
      </p:sp>
      <p:sp>
        <p:nvSpPr>
          <p:cNvPr id="6" name="Slide Number Placeholder 5"/>
          <p:cNvSpPr>
            <a:spLocks noGrp="1"/>
          </p:cNvSpPr>
          <p:nvPr>
            <p:ph type="sldNum" sz="quarter" idx="12"/>
          </p:nvPr>
        </p:nvSpPr>
        <p:spPr/>
        <p:txBody>
          <a:bodyPr/>
          <a:lstStyle/>
          <a:p>
            <a:fld id="{A683D178-98AA-4574-9EAA-8EB007C55176}" type="slidenum">
              <a:rPr lang="en-US" smtClean="0"/>
              <a:t>‹#›</a:t>
            </a:fld>
            <a:endParaRPr lang="en-US"/>
          </a:p>
        </p:txBody>
      </p:sp>
      <p:sp>
        <p:nvSpPr>
          <p:cNvPr id="10" name="Freeform 6"/>
          <p:cNvSpPr>
            <a:spLocks noChangeAspect="1" noEditPoints="1"/>
          </p:cNvSpPr>
          <p:nvPr userDrawn="1"/>
        </p:nvSpPr>
        <p:spPr bwMode="auto">
          <a:xfrm>
            <a:off x="550863" y="549275"/>
            <a:ext cx="720000" cy="529006"/>
          </a:xfrm>
          <a:custGeom>
            <a:avLst/>
            <a:gdLst>
              <a:gd name="T0" fmla="*/ 2431 w 3438"/>
              <a:gd name="T1" fmla="*/ 1652 h 2526"/>
              <a:gd name="T2" fmla="*/ 2460 w 3438"/>
              <a:gd name="T3" fmla="*/ 1720 h 2526"/>
              <a:gd name="T4" fmla="*/ 2533 w 3438"/>
              <a:gd name="T5" fmla="*/ 1741 h 2526"/>
              <a:gd name="T6" fmla="*/ 2577 w 3438"/>
              <a:gd name="T7" fmla="*/ 1947 h 2526"/>
              <a:gd name="T8" fmla="*/ 2406 w 3438"/>
              <a:gd name="T9" fmla="*/ 1943 h 2526"/>
              <a:gd name="T10" fmla="*/ 2298 w 3438"/>
              <a:gd name="T11" fmla="*/ 1903 h 2526"/>
              <a:gd name="T12" fmla="*/ 2226 w 3438"/>
              <a:gd name="T13" fmla="*/ 1815 h 2526"/>
              <a:gd name="T14" fmla="*/ 2192 w 3438"/>
              <a:gd name="T15" fmla="*/ 1655 h 2526"/>
              <a:gd name="T16" fmla="*/ 2188 w 3438"/>
              <a:gd name="T17" fmla="*/ 842 h 2526"/>
              <a:gd name="T18" fmla="*/ 1012 w 3438"/>
              <a:gd name="T19" fmla="*/ 1663 h 2526"/>
              <a:gd name="T20" fmla="*/ 1105 w 3438"/>
              <a:gd name="T21" fmla="*/ 1736 h 2526"/>
              <a:gd name="T22" fmla="*/ 1218 w 3438"/>
              <a:gd name="T23" fmla="*/ 1764 h 2526"/>
              <a:gd name="T24" fmla="*/ 1376 w 3438"/>
              <a:gd name="T25" fmla="*/ 1760 h 2526"/>
              <a:gd name="T26" fmla="*/ 1481 w 3438"/>
              <a:gd name="T27" fmla="*/ 1724 h 2526"/>
              <a:gd name="T28" fmla="*/ 1553 w 3438"/>
              <a:gd name="T29" fmla="*/ 1657 h 2526"/>
              <a:gd name="T30" fmla="*/ 1603 w 3438"/>
              <a:gd name="T31" fmla="*/ 1536 h 2526"/>
              <a:gd name="T32" fmla="*/ 1633 w 3438"/>
              <a:gd name="T33" fmla="*/ 1326 h 2526"/>
              <a:gd name="T34" fmla="*/ 1628 w 3438"/>
              <a:gd name="T35" fmla="*/ 1050 h 2526"/>
              <a:gd name="T36" fmla="*/ 1585 w 3438"/>
              <a:gd name="T37" fmla="*/ 844 h 2526"/>
              <a:gd name="T38" fmla="*/ 1514 w 3438"/>
              <a:gd name="T39" fmla="*/ 729 h 2526"/>
              <a:gd name="T40" fmla="*/ 1425 w 3438"/>
              <a:gd name="T41" fmla="*/ 675 h 2526"/>
              <a:gd name="T42" fmla="*/ 1280 w 3438"/>
              <a:gd name="T43" fmla="*/ 653 h 2526"/>
              <a:gd name="T44" fmla="*/ 1154 w 3438"/>
              <a:gd name="T45" fmla="*/ 669 h 2526"/>
              <a:gd name="T46" fmla="*/ 1046 w 3438"/>
              <a:gd name="T47" fmla="*/ 729 h 2526"/>
              <a:gd name="T48" fmla="*/ 985 w 3438"/>
              <a:gd name="T49" fmla="*/ 815 h 2526"/>
              <a:gd name="T50" fmla="*/ 938 w 3438"/>
              <a:gd name="T51" fmla="*/ 990 h 2526"/>
              <a:gd name="T52" fmla="*/ 923 w 3438"/>
              <a:gd name="T53" fmla="*/ 1254 h 2526"/>
              <a:gd name="T54" fmla="*/ 947 w 3438"/>
              <a:gd name="T55" fmla="*/ 1497 h 2526"/>
              <a:gd name="T56" fmla="*/ 998 w 3438"/>
              <a:gd name="T57" fmla="*/ 1641 h 2526"/>
              <a:gd name="T58" fmla="*/ 1142 w 3438"/>
              <a:gd name="T59" fmla="*/ 1970 h 2526"/>
              <a:gd name="T60" fmla="*/ 992 w 3438"/>
              <a:gd name="T61" fmla="*/ 1933 h 2526"/>
              <a:gd name="T62" fmla="*/ 864 w 3438"/>
              <a:gd name="T63" fmla="*/ 1857 h 2526"/>
              <a:gd name="T64" fmla="*/ 798 w 3438"/>
              <a:gd name="T65" fmla="*/ 1784 h 2526"/>
              <a:gd name="T66" fmla="*/ 731 w 3438"/>
              <a:gd name="T67" fmla="*/ 1645 h 2526"/>
              <a:gd name="T68" fmla="*/ 681 w 3438"/>
              <a:gd name="T69" fmla="*/ 1402 h 2526"/>
              <a:gd name="T70" fmla="*/ 674 w 3438"/>
              <a:gd name="T71" fmla="*/ 1124 h 2526"/>
              <a:gd name="T72" fmla="*/ 716 w 3438"/>
              <a:gd name="T73" fmla="*/ 839 h 2526"/>
              <a:gd name="T74" fmla="*/ 777 w 3438"/>
              <a:gd name="T75" fmla="*/ 684 h 2526"/>
              <a:gd name="T76" fmla="*/ 856 w 3438"/>
              <a:gd name="T77" fmla="*/ 579 h 2526"/>
              <a:gd name="T78" fmla="*/ 966 w 3438"/>
              <a:gd name="T79" fmla="*/ 502 h 2526"/>
              <a:gd name="T80" fmla="*/ 1125 w 3438"/>
              <a:gd name="T81" fmla="*/ 454 h 2526"/>
              <a:gd name="T82" fmla="*/ 1301 w 3438"/>
              <a:gd name="T83" fmla="*/ 443 h 2526"/>
              <a:gd name="T84" fmla="*/ 1471 w 3438"/>
              <a:gd name="T85" fmla="*/ 461 h 2526"/>
              <a:gd name="T86" fmla="*/ 1634 w 3438"/>
              <a:gd name="T87" fmla="*/ 524 h 2526"/>
              <a:gd name="T88" fmla="*/ 1723 w 3438"/>
              <a:gd name="T89" fmla="*/ 599 h 2526"/>
              <a:gd name="T90" fmla="*/ 1809 w 3438"/>
              <a:gd name="T91" fmla="*/ 740 h 2526"/>
              <a:gd name="T92" fmla="*/ 1867 w 3438"/>
              <a:gd name="T93" fmla="*/ 951 h 2526"/>
              <a:gd name="T94" fmla="*/ 1885 w 3438"/>
              <a:gd name="T95" fmla="*/ 1250 h 2526"/>
              <a:gd name="T96" fmla="*/ 1871 w 3438"/>
              <a:gd name="T97" fmla="*/ 1454 h 2526"/>
              <a:gd name="T98" fmla="*/ 1830 w 3438"/>
              <a:gd name="T99" fmla="*/ 1639 h 2526"/>
              <a:gd name="T100" fmla="*/ 1768 w 3438"/>
              <a:gd name="T101" fmla="*/ 1765 h 2526"/>
              <a:gd name="T102" fmla="*/ 1663 w 3438"/>
              <a:gd name="T103" fmla="*/ 1874 h 2526"/>
              <a:gd name="T104" fmla="*/ 1375 w 3438"/>
              <a:gd name="T105" fmla="*/ 1973 h 2526"/>
              <a:gd name="T106" fmla="*/ 2359 w 3438"/>
              <a:gd name="T107" fmla="*/ 0 h 2526"/>
              <a:gd name="T108" fmla="*/ 0 w 3438"/>
              <a:gd name="T109" fmla="*/ 2526 h 2526"/>
              <a:gd name="T110" fmla="*/ 3438 w 3438"/>
              <a:gd name="T111" fmla="*/ 1255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rgbClr val="3BD2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Text Placeholder 11"/>
          <p:cNvSpPr>
            <a:spLocks noGrp="1"/>
          </p:cNvSpPr>
          <p:nvPr>
            <p:ph type="body" sz="quarter" idx="13" hasCustomPrompt="1"/>
          </p:nvPr>
        </p:nvSpPr>
        <p:spPr>
          <a:xfrm>
            <a:off x="550863" y="5805264"/>
            <a:ext cx="11090275" cy="360586"/>
          </a:xfrm>
        </p:spPr>
        <p:txBody>
          <a:bodyPr anchor="b" anchorCtr="0"/>
          <a:lstStyle>
            <a:lvl1pPr marL="0" indent="0">
              <a:buFontTx/>
              <a:buNone/>
              <a:defRPr>
                <a:solidFill>
                  <a:schemeClr val="accent2"/>
                </a:solidFill>
              </a:defRPr>
            </a:lvl1pPr>
          </a:lstStyle>
          <a:p>
            <a:pPr lvl="0"/>
            <a:r>
              <a:rPr lang="en-US" dirty="0"/>
              <a:t>Insert date</a:t>
            </a:r>
            <a:endParaRPr lang="en-GB" dirty="0"/>
          </a:p>
        </p:txBody>
      </p:sp>
    </p:spTree>
    <p:extLst>
      <p:ext uri="{BB962C8B-B14F-4D97-AF65-F5344CB8AC3E}">
        <p14:creationId xmlns:p14="http://schemas.microsoft.com/office/powerpoint/2010/main" val="412059804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702EE5-AD73-406C-B39E-F78EC318BA42}" type="datetime3">
              <a:rPr lang="en-US" smtClean="0"/>
              <a:t>31 July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a:t>
            </a:fld>
            <a:endParaRPr lang="en-US"/>
          </a:p>
        </p:txBody>
      </p:sp>
      <p:sp>
        <p:nvSpPr>
          <p:cNvPr id="8" name="Text Placeholder 7"/>
          <p:cNvSpPr>
            <a:spLocks noGrp="1"/>
          </p:cNvSpPr>
          <p:nvPr>
            <p:ph type="body" sz="quarter" idx="13" hasCustomPrompt="1"/>
          </p:nvPr>
        </p:nvSpPr>
        <p:spPr>
          <a:xfrm>
            <a:off x="911424" y="2348682"/>
            <a:ext cx="2376487" cy="1584374"/>
          </a:xfrm>
          <a:prstGeom prst="snip2DiagRect">
            <a:avLst>
              <a:gd name="adj1" fmla="val 12501"/>
              <a:gd name="adj2" fmla="val 799"/>
            </a:avLst>
          </a:prstGeom>
          <a:solidFill>
            <a:schemeClr val="accent1"/>
          </a:solidFill>
        </p:spPr>
        <p:txBody>
          <a:bodyPr anchor="ctr" anchorCtr="0"/>
          <a:lstStyle>
            <a:lvl1pPr marL="0" indent="0" algn="ctr">
              <a:buFontTx/>
              <a:buNone/>
              <a:defRPr sz="6000">
                <a:solidFill>
                  <a:schemeClr val="bg1"/>
                </a:solidFill>
              </a:defRPr>
            </a:lvl1pPr>
          </a:lstStyle>
          <a:p>
            <a:pPr lvl="0"/>
            <a:r>
              <a:rPr lang="en-US" dirty="0"/>
              <a:t>No</a:t>
            </a:r>
          </a:p>
        </p:txBody>
      </p:sp>
      <p:sp>
        <p:nvSpPr>
          <p:cNvPr id="9" name="Text Placeholder 7"/>
          <p:cNvSpPr>
            <a:spLocks noGrp="1"/>
          </p:cNvSpPr>
          <p:nvPr>
            <p:ph type="body" sz="quarter" idx="14"/>
          </p:nvPr>
        </p:nvSpPr>
        <p:spPr>
          <a:xfrm>
            <a:off x="911424" y="4221088"/>
            <a:ext cx="2376487" cy="1728788"/>
          </a:xfrm>
        </p:spPr>
        <p:txBody>
          <a:bodyPr/>
          <a:lstStyle>
            <a:lvl1pPr marL="0" indent="0" algn="ctr">
              <a:buFontTx/>
              <a:buNone/>
              <a:defRPr/>
            </a:lvl1pPr>
          </a:lstStyle>
          <a:p>
            <a:pPr lvl="0"/>
            <a:r>
              <a:rPr lang="en-US"/>
              <a:t>Edit Master text styles</a:t>
            </a:r>
          </a:p>
        </p:txBody>
      </p:sp>
      <p:sp>
        <p:nvSpPr>
          <p:cNvPr id="10" name="Text Placeholder 7"/>
          <p:cNvSpPr>
            <a:spLocks noGrp="1"/>
          </p:cNvSpPr>
          <p:nvPr>
            <p:ph type="body" sz="quarter" idx="15" hasCustomPrompt="1"/>
          </p:nvPr>
        </p:nvSpPr>
        <p:spPr>
          <a:xfrm>
            <a:off x="3575497" y="2348682"/>
            <a:ext cx="2376487" cy="1584374"/>
          </a:xfrm>
          <a:prstGeom prst="snip2DiagRect">
            <a:avLst>
              <a:gd name="adj1" fmla="val 12501"/>
              <a:gd name="adj2" fmla="val 799"/>
            </a:avLst>
          </a:prstGeom>
          <a:solidFill>
            <a:schemeClr val="accent1"/>
          </a:solidFill>
        </p:spPr>
        <p:txBody>
          <a:bodyPr anchor="ctr" anchorCtr="0"/>
          <a:lstStyle>
            <a:lvl1pPr marL="0" indent="0" algn="ctr">
              <a:buFontTx/>
              <a:buNone/>
              <a:defRPr sz="6000">
                <a:solidFill>
                  <a:schemeClr val="bg1"/>
                </a:solidFill>
              </a:defRPr>
            </a:lvl1pPr>
          </a:lstStyle>
          <a:p>
            <a:pPr lvl="0"/>
            <a:r>
              <a:rPr lang="en-US" dirty="0"/>
              <a:t>No</a:t>
            </a:r>
          </a:p>
        </p:txBody>
      </p:sp>
      <p:sp>
        <p:nvSpPr>
          <p:cNvPr id="11" name="Text Placeholder 7"/>
          <p:cNvSpPr>
            <a:spLocks noGrp="1"/>
          </p:cNvSpPr>
          <p:nvPr>
            <p:ph type="body" sz="quarter" idx="16" hasCustomPrompt="1"/>
          </p:nvPr>
        </p:nvSpPr>
        <p:spPr>
          <a:xfrm>
            <a:off x="6239793" y="2348682"/>
            <a:ext cx="2376487" cy="1584374"/>
          </a:xfrm>
          <a:prstGeom prst="snip2DiagRect">
            <a:avLst>
              <a:gd name="adj1" fmla="val 12501"/>
              <a:gd name="adj2" fmla="val 799"/>
            </a:avLst>
          </a:prstGeom>
          <a:solidFill>
            <a:schemeClr val="accent1"/>
          </a:solidFill>
        </p:spPr>
        <p:txBody>
          <a:bodyPr anchor="ctr" anchorCtr="0"/>
          <a:lstStyle>
            <a:lvl1pPr marL="0" indent="0" algn="ctr">
              <a:buFontTx/>
              <a:buNone/>
              <a:defRPr sz="6000">
                <a:solidFill>
                  <a:schemeClr val="bg1"/>
                </a:solidFill>
              </a:defRPr>
            </a:lvl1pPr>
          </a:lstStyle>
          <a:p>
            <a:pPr lvl="0"/>
            <a:r>
              <a:rPr lang="en-US" dirty="0"/>
              <a:t>No</a:t>
            </a:r>
          </a:p>
        </p:txBody>
      </p:sp>
      <p:sp>
        <p:nvSpPr>
          <p:cNvPr id="12" name="Text Placeholder 7"/>
          <p:cNvSpPr>
            <a:spLocks noGrp="1"/>
          </p:cNvSpPr>
          <p:nvPr>
            <p:ph type="body" sz="quarter" idx="17" hasCustomPrompt="1"/>
          </p:nvPr>
        </p:nvSpPr>
        <p:spPr>
          <a:xfrm>
            <a:off x="8904089" y="2348682"/>
            <a:ext cx="2376487" cy="1584374"/>
          </a:xfrm>
          <a:prstGeom prst="snip2DiagRect">
            <a:avLst>
              <a:gd name="adj1" fmla="val 12501"/>
              <a:gd name="adj2" fmla="val 799"/>
            </a:avLst>
          </a:prstGeom>
          <a:solidFill>
            <a:schemeClr val="accent1"/>
          </a:solidFill>
        </p:spPr>
        <p:txBody>
          <a:bodyPr anchor="ctr" anchorCtr="0"/>
          <a:lstStyle>
            <a:lvl1pPr marL="0" indent="0" algn="ctr">
              <a:buFontTx/>
              <a:buNone/>
              <a:defRPr sz="6000">
                <a:solidFill>
                  <a:schemeClr val="bg1"/>
                </a:solidFill>
              </a:defRPr>
            </a:lvl1pPr>
          </a:lstStyle>
          <a:p>
            <a:pPr lvl="0"/>
            <a:r>
              <a:rPr lang="en-US" dirty="0"/>
              <a:t>No</a:t>
            </a:r>
          </a:p>
        </p:txBody>
      </p:sp>
      <p:sp>
        <p:nvSpPr>
          <p:cNvPr id="13" name="Text Placeholder 7"/>
          <p:cNvSpPr>
            <a:spLocks noGrp="1"/>
          </p:cNvSpPr>
          <p:nvPr>
            <p:ph type="body" sz="quarter" idx="18"/>
          </p:nvPr>
        </p:nvSpPr>
        <p:spPr>
          <a:xfrm>
            <a:off x="3575720" y="4221088"/>
            <a:ext cx="2376487" cy="1728788"/>
          </a:xfrm>
        </p:spPr>
        <p:txBody>
          <a:bodyPr/>
          <a:lstStyle>
            <a:lvl1pPr marL="0" indent="0" algn="ctr">
              <a:buFontTx/>
              <a:buNone/>
              <a:defRPr/>
            </a:lvl1pPr>
          </a:lstStyle>
          <a:p>
            <a:pPr lvl="0"/>
            <a:r>
              <a:rPr lang="en-US"/>
              <a:t>Edit Master text styles</a:t>
            </a:r>
          </a:p>
        </p:txBody>
      </p:sp>
      <p:sp>
        <p:nvSpPr>
          <p:cNvPr id="14" name="Text Placeholder 7"/>
          <p:cNvSpPr>
            <a:spLocks noGrp="1"/>
          </p:cNvSpPr>
          <p:nvPr>
            <p:ph type="body" sz="quarter" idx="19"/>
          </p:nvPr>
        </p:nvSpPr>
        <p:spPr>
          <a:xfrm>
            <a:off x="6240016" y="4221088"/>
            <a:ext cx="2376487" cy="1728788"/>
          </a:xfrm>
        </p:spPr>
        <p:txBody>
          <a:bodyPr/>
          <a:lstStyle>
            <a:lvl1pPr marL="0" indent="0" algn="ctr">
              <a:buFontTx/>
              <a:buNone/>
              <a:defRPr/>
            </a:lvl1pPr>
          </a:lstStyle>
          <a:p>
            <a:pPr lvl="0"/>
            <a:r>
              <a:rPr lang="en-US"/>
              <a:t>Edit Master text styles</a:t>
            </a:r>
          </a:p>
        </p:txBody>
      </p:sp>
      <p:sp>
        <p:nvSpPr>
          <p:cNvPr id="15" name="Text Placeholder 7"/>
          <p:cNvSpPr>
            <a:spLocks noGrp="1"/>
          </p:cNvSpPr>
          <p:nvPr>
            <p:ph type="body" sz="quarter" idx="20"/>
          </p:nvPr>
        </p:nvSpPr>
        <p:spPr>
          <a:xfrm>
            <a:off x="8904312" y="4221088"/>
            <a:ext cx="2376487" cy="1728788"/>
          </a:xfrm>
        </p:spPr>
        <p:txBody>
          <a:bodyPr/>
          <a:lstStyle>
            <a:lvl1pPr marL="0" indent="0" algn="ctr">
              <a:buFontTx/>
              <a:buNone/>
              <a:defRPr/>
            </a:lvl1pPr>
          </a:lstStyle>
          <a:p>
            <a:pPr lvl="0"/>
            <a:r>
              <a:rPr lang="en-US"/>
              <a:t>Edit Master text styles</a:t>
            </a:r>
          </a:p>
        </p:txBody>
      </p:sp>
    </p:spTree>
    <p:extLst>
      <p:ext uri="{BB962C8B-B14F-4D97-AF65-F5344CB8AC3E}">
        <p14:creationId xmlns:p14="http://schemas.microsoft.com/office/powerpoint/2010/main" val="394983432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50863" y="1844675"/>
            <a:ext cx="5257105" cy="432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927474-3DE0-4D65-A73B-C3E06A8900ED}" type="datetime3">
              <a:rPr lang="en-US" smtClean="0"/>
              <a:t>31 July 2017</a:t>
            </a:fld>
            <a:endParaRPr lang="en-US"/>
          </a:p>
        </p:txBody>
      </p:sp>
      <p:sp>
        <p:nvSpPr>
          <p:cNvPr id="6" name="Footer Placeholder 5"/>
          <p:cNvSpPr>
            <a:spLocks noGrp="1"/>
          </p:cNvSpPr>
          <p:nvPr>
            <p:ph type="ftr" sz="quarter" idx="11"/>
          </p:nvPr>
        </p:nvSpPr>
        <p:spPr/>
        <p:txBody>
          <a:bodyPr/>
          <a:lstStyle/>
          <a:p>
            <a:r>
              <a:rPr lang="en-US"/>
              <a:t>Presentation name / Author</a:t>
            </a:r>
          </a:p>
        </p:txBody>
      </p:sp>
      <p:sp>
        <p:nvSpPr>
          <p:cNvPr id="7" name="Slide Number Placeholder 6"/>
          <p:cNvSpPr>
            <a:spLocks noGrp="1"/>
          </p:cNvSpPr>
          <p:nvPr>
            <p:ph type="sldNum" sz="quarter" idx="12"/>
          </p:nvPr>
        </p:nvSpPr>
        <p:spPr/>
        <p:txBody>
          <a:bodyPr/>
          <a:lstStyle/>
          <a:p>
            <a:fld id="{A683D178-98AA-4574-9EAA-8EB007C55176}" type="slidenum">
              <a:rPr lang="en-US" smtClean="0"/>
              <a:t>‹#›</a:t>
            </a:fld>
            <a:endParaRPr lang="en-US"/>
          </a:p>
        </p:txBody>
      </p:sp>
      <p:sp>
        <p:nvSpPr>
          <p:cNvPr id="8" name="Picture Placeholder 6"/>
          <p:cNvSpPr>
            <a:spLocks noGrp="1"/>
          </p:cNvSpPr>
          <p:nvPr>
            <p:ph type="pic" sz="quarter" idx="13"/>
          </p:nvPr>
        </p:nvSpPr>
        <p:spPr>
          <a:xfrm>
            <a:off x="6384031" y="1844675"/>
            <a:ext cx="5257105" cy="4321175"/>
          </a:xfrm>
          <a:prstGeom prst="snip2DiagRect">
            <a:avLst>
              <a:gd name="adj1" fmla="val 2308"/>
              <a:gd name="adj2" fmla="val 0"/>
            </a:avLst>
          </a:prstGeom>
        </p:spPr>
        <p:txBody>
          <a:bodyPr/>
          <a:lstStyle>
            <a:lvl1pPr marL="0" indent="0">
              <a:buFontTx/>
              <a:buNone/>
              <a:defRPr/>
            </a:lvl1pPr>
          </a:lstStyle>
          <a:p>
            <a:r>
              <a:rPr lang="en-US"/>
              <a:t>Click icon to add picture</a:t>
            </a:r>
            <a:endParaRPr lang="en-GB"/>
          </a:p>
        </p:txBody>
      </p:sp>
    </p:spTree>
    <p:extLst>
      <p:ext uri="{BB962C8B-B14F-4D97-AF65-F5344CB8AC3E}">
        <p14:creationId xmlns:p14="http://schemas.microsoft.com/office/powerpoint/2010/main" val="3177244776"/>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1/4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50863" y="1844675"/>
            <a:ext cx="8281441" cy="432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81F2DB-360B-4D02-94CC-7F7A7DEAAAF4}" type="datetime3">
              <a:rPr lang="en-US" smtClean="0"/>
              <a:t>31 July 2017</a:t>
            </a:fld>
            <a:endParaRPr lang="en-US"/>
          </a:p>
        </p:txBody>
      </p:sp>
      <p:sp>
        <p:nvSpPr>
          <p:cNvPr id="6" name="Footer Placeholder 5"/>
          <p:cNvSpPr>
            <a:spLocks noGrp="1"/>
          </p:cNvSpPr>
          <p:nvPr>
            <p:ph type="ftr" sz="quarter" idx="11"/>
          </p:nvPr>
        </p:nvSpPr>
        <p:spPr/>
        <p:txBody>
          <a:bodyPr/>
          <a:lstStyle/>
          <a:p>
            <a:r>
              <a:rPr lang="en-US"/>
              <a:t>Presentation name / Author</a:t>
            </a:r>
          </a:p>
        </p:txBody>
      </p:sp>
      <p:sp>
        <p:nvSpPr>
          <p:cNvPr id="7" name="Slide Number Placeholder 6"/>
          <p:cNvSpPr>
            <a:spLocks noGrp="1"/>
          </p:cNvSpPr>
          <p:nvPr>
            <p:ph type="sldNum" sz="quarter" idx="12"/>
          </p:nvPr>
        </p:nvSpPr>
        <p:spPr/>
        <p:txBody>
          <a:bodyPr/>
          <a:lstStyle/>
          <a:p>
            <a:fld id="{A683D178-98AA-4574-9EAA-8EB007C55176}" type="slidenum">
              <a:rPr lang="en-US" smtClean="0"/>
              <a:t>‹#›</a:t>
            </a:fld>
            <a:endParaRPr lang="en-US"/>
          </a:p>
        </p:txBody>
      </p:sp>
      <p:sp>
        <p:nvSpPr>
          <p:cNvPr id="8" name="Picture Placeholder 6"/>
          <p:cNvSpPr>
            <a:spLocks noGrp="1"/>
          </p:cNvSpPr>
          <p:nvPr>
            <p:ph type="pic" sz="quarter" idx="13"/>
          </p:nvPr>
        </p:nvSpPr>
        <p:spPr>
          <a:xfrm>
            <a:off x="9120336" y="1844675"/>
            <a:ext cx="2520800" cy="4321175"/>
          </a:xfrm>
          <a:prstGeom prst="snip2DiagRect">
            <a:avLst>
              <a:gd name="adj1" fmla="val 3911"/>
              <a:gd name="adj2" fmla="val 0"/>
            </a:avLst>
          </a:prstGeom>
        </p:spPr>
        <p:txBody>
          <a:bodyPr/>
          <a:lstStyle>
            <a:lvl1pPr marL="0" indent="0">
              <a:buFontTx/>
              <a:buNone/>
              <a:defRPr/>
            </a:lvl1pPr>
          </a:lstStyle>
          <a:p>
            <a:r>
              <a:rPr lang="en-US"/>
              <a:t>Click icon to add picture</a:t>
            </a:r>
            <a:endParaRPr lang="en-GB"/>
          </a:p>
        </p:txBody>
      </p:sp>
    </p:spTree>
    <p:extLst>
      <p:ext uri="{BB962C8B-B14F-4D97-AF65-F5344CB8AC3E}">
        <p14:creationId xmlns:p14="http://schemas.microsoft.com/office/powerpoint/2010/main" val="388504751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36B6FA-2003-4666-AD90-A1D203D3DDDD}" type="datetime3">
              <a:rPr lang="en-US" smtClean="0"/>
              <a:t>31 July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a:t>
            </a:fld>
            <a:endParaRPr lang="en-US"/>
          </a:p>
        </p:txBody>
      </p:sp>
      <p:sp>
        <p:nvSpPr>
          <p:cNvPr id="7" name="Picture Placeholder 6"/>
          <p:cNvSpPr>
            <a:spLocks noGrp="1"/>
          </p:cNvSpPr>
          <p:nvPr>
            <p:ph type="pic" sz="quarter" idx="13"/>
          </p:nvPr>
        </p:nvSpPr>
        <p:spPr>
          <a:xfrm>
            <a:off x="550862" y="1844675"/>
            <a:ext cx="11090275" cy="4321175"/>
          </a:xfrm>
          <a:prstGeom prst="snip2DiagRect">
            <a:avLst>
              <a:gd name="adj1" fmla="val 2308"/>
              <a:gd name="adj2" fmla="val 0"/>
            </a:avLst>
          </a:prstGeom>
        </p:spPr>
        <p:txBody>
          <a:bodyPr/>
          <a:lstStyle>
            <a:lvl1pPr marL="0" indent="0">
              <a:buFontTx/>
              <a:buNone/>
              <a:defRPr/>
            </a:lvl1pPr>
          </a:lstStyle>
          <a:p>
            <a:r>
              <a:rPr lang="en-US"/>
              <a:t>Click icon to add picture</a:t>
            </a:r>
            <a:endParaRPr lang="en-GB"/>
          </a:p>
        </p:txBody>
      </p:sp>
    </p:spTree>
    <p:extLst>
      <p:ext uri="{BB962C8B-B14F-4D97-AF65-F5344CB8AC3E}">
        <p14:creationId xmlns:p14="http://schemas.microsoft.com/office/powerpoint/2010/main" val="4159252372"/>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noFill/>
              </a:defRPr>
            </a:lvl1pPr>
          </a:lstStyle>
          <a:p>
            <a:fld id="{CC2269C7-85D6-485C-B663-A42BC9FF3765}" type="datetime3">
              <a:rPr lang="en-US" smtClean="0"/>
              <a:t>31 July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8" name="Picture Placeholder 7"/>
          <p:cNvSpPr>
            <a:spLocks noGrp="1"/>
          </p:cNvSpPr>
          <p:nvPr>
            <p:ph type="pic" sz="quarter" idx="14" hasCustomPrompt="1"/>
          </p:nvPr>
        </p:nvSpPr>
        <p:spPr>
          <a:xfrm>
            <a:off x="0" y="0"/>
            <a:ext cx="12192000" cy="6858000"/>
          </a:xfrm>
          <a:custGeom>
            <a:avLst/>
            <a:gdLst/>
            <a:ahLst/>
            <a:cxnLst/>
            <a:rect l="l" t="t" r="r" b="b"/>
            <a:pathLst>
              <a:path w="12192000" h="6858000">
                <a:moveTo>
                  <a:pt x="479425" y="0"/>
                </a:moveTo>
                <a:lnTo>
                  <a:pt x="12192000" y="0"/>
                </a:lnTo>
                <a:lnTo>
                  <a:pt x="12192000" y="6378572"/>
                </a:lnTo>
                <a:lnTo>
                  <a:pt x="11712572" y="6858000"/>
                </a:lnTo>
                <a:lnTo>
                  <a:pt x="0" y="6858000"/>
                </a:lnTo>
                <a:lnTo>
                  <a:pt x="0" y="479425"/>
                </a:lnTo>
                <a:close/>
              </a:path>
            </a:pathLst>
          </a:custGeom>
          <a:solidFill>
            <a:schemeClr val="bg2"/>
          </a:solidFill>
        </p:spPr>
        <p:txBody>
          <a:bodyPr/>
          <a:lstStyle>
            <a:lvl1pPr marL="0" indent="0" algn="r">
              <a:buFontTx/>
              <a:buNone/>
              <a:defRPr/>
            </a:lvl1pPr>
          </a:lstStyle>
          <a:p>
            <a:r>
              <a:rPr lang="en-GB" dirty="0"/>
              <a:t>Insert Picture</a:t>
            </a:r>
          </a:p>
        </p:txBody>
      </p:sp>
    </p:spTree>
    <p:extLst>
      <p:ext uri="{BB962C8B-B14F-4D97-AF65-F5344CB8AC3E}">
        <p14:creationId xmlns:p14="http://schemas.microsoft.com/office/powerpoint/2010/main" val="219267208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1/2 Pictur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6096000" cy="6858000"/>
          </a:xfrm>
          <a:custGeom>
            <a:avLst/>
            <a:gdLst/>
            <a:ahLst/>
            <a:cxnLst/>
            <a:rect l="l" t="t" r="r" b="b"/>
            <a:pathLst>
              <a:path w="6096000" h="6858000">
                <a:moveTo>
                  <a:pt x="479425" y="0"/>
                </a:moveTo>
                <a:lnTo>
                  <a:pt x="6096000" y="0"/>
                </a:lnTo>
                <a:lnTo>
                  <a:pt x="6096000" y="6378574"/>
                </a:lnTo>
                <a:lnTo>
                  <a:pt x="5616575" y="6857999"/>
                </a:lnTo>
                <a:lnTo>
                  <a:pt x="6096000" y="6857999"/>
                </a:lnTo>
                <a:lnTo>
                  <a:pt x="6096000" y="6858000"/>
                </a:lnTo>
                <a:lnTo>
                  <a:pt x="0" y="6858000"/>
                </a:lnTo>
                <a:lnTo>
                  <a:pt x="0" y="479425"/>
                </a:lnTo>
                <a:close/>
              </a:path>
            </a:pathLst>
          </a:custGeom>
          <a:solidFill>
            <a:schemeClr val="bg2"/>
          </a:solidFill>
        </p:spPr>
        <p:txBody>
          <a:bodyPr/>
          <a:lstStyle>
            <a:lvl1pPr marL="0" indent="0" algn="r">
              <a:buFontTx/>
              <a:buNone/>
              <a:defRPr/>
            </a:lvl1pPr>
          </a:lstStyle>
          <a:p>
            <a:r>
              <a:rPr lang="en-GB" dirty="0"/>
              <a:t>Insert Picture</a:t>
            </a:r>
          </a:p>
        </p:txBody>
      </p:sp>
      <p:sp>
        <p:nvSpPr>
          <p:cNvPr id="4" name="Date Placeholder 3"/>
          <p:cNvSpPr>
            <a:spLocks noGrp="1"/>
          </p:cNvSpPr>
          <p:nvPr>
            <p:ph type="dt" sz="half" idx="10"/>
          </p:nvPr>
        </p:nvSpPr>
        <p:spPr/>
        <p:txBody>
          <a:bodyPr/>
          <a:lstStyle>
            <a:lvl1pPr>
              <a:defRPr>
                <a:noFill/>
              </a:defRPr>
            </a:lvl1pPr>
          </a:lstStyle>
          <a:p>
            <a:fld id="{6CF91BA4-0B3D-426B-861C-E3065E63156F}" type="datetime3">
              <a:rPr lang="en-US" smtClean="0"/>
              <a:t>31 July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11" name="Content Placeholder 3"/>
          <p:cNvSpPr>
            <a:spLocks noGrp="1"/>
          </p:cNvSpPr>
          <p:nvPr>
            <p:ph sz="half" idx="2"/>
          </p:nvPr>
        </p:nvSpPr>
        <p:spPr>
          <a:xfrm>
            <a:off x="6384032" y="1844675"/>
            <a:ext cx="5257106" cy="432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p:nvPr>
        </p:nvSpPr>
        <p:spPr>
          <a:xfrm>
            <a:off x="6383338" y="692149"/>
            <a:ext cx="5257799" cy="936626"/>
          </a:xfrm>
        </p:spPr>
        <p:txBody>
          <a:bodyPr/>
          <a:lstStyle/>
          <a:p>
            <a:r>
              <a:rPr lang="en-US"/>
              <a:t>Click to edit Master title style</a:t>
            </a:r>
            <a:endParaRPr lang="en-GB" dirty="0"/>
          </a:p>
        </p:txBody>
      </p:sp>
    </p:spTree>
    <p:extLst>
      <p:ext uri="{BB962C8B-B14F-4D97-AF65-F5344CB8AC3E}">
        <p14:creationId xmlns:p14="http://schemas.microsoft.com/office/powerpoint/2010/main" val="95115387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5B592-AE5B-414D-B525-C9BAB99C9758}" type="datetime3">
              <a:rPr lang="en-US" smtClean="0"/>
              <a:t>31 July 2017</a:t>
            </a:fld>
            <a:endParaRPr lang="en-US"/>
          </a:p>
        </p:txBody>
      </p:sp>
      <p:sp>
        <p:nvSpPr>
          <p:cNvPr id="3" name="Footer Placeholder 2"/>
          <p:cNvSpPr>
            <a:spLocks noGrp="1"/>
          </p:cNvSpPr>
          <p:nvPr>
            <p:ph type="ftr" sz="quarter" idx="11"/>
          </p:nvPr>
        </p:nvSpPr>
        <p:spPr/>
        <p:txBody>
          <a:bodyPr/>
          <a:lstStyle/>
          <a:p>
            <a:r>
              <a:rPr lang="en-US"/>
              <a:t>Presentation name / Author</a:t>
            </a:r>
          </a:p>
        </p:txBody>
      </p:sp>
      <p:sp>
        <p:nvSpPr>
          <p:cNvPr id="4" name="Slide Number Placeholder 3"/>
          <p:cNvSpPr>
            <a:spLocks noGrp="1"/>
          </p:cNvSpPr>
          <p:nvPr>
            <p:ph type="sldNum" sz="quarter" idx="12"/>
          </p:nvPr>
        </p:nvSpPr>
        <p:spPr/>
        <p:txBody>
          <a:bodyPr/>
          <a:lstStyle/>
          <a:p>
            <a:fld id="{A683D178-98AA-4574-9EAA-8EB007C55176}" type="slidenum">
              <a:rPr lang="en-US" smtClean="0"/>
              <a:t>‹#›</a:t>
            </a:fld>
            <a:endParaRPr lang="en-US"/>
          </a:p>
        </p:txBody>
      </p:sp>
    </p:spTree>
    <p:extLst>
      <p:ext uri="{BB962C8B-B14F-4D97-AF65-F5344CB8AC3E}">
        <p14:creationId xmlns:p14="http://schemas.microsoft.com/office/powerpoint/2010/main" val="357803841"/>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 Contact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0862" y="1628775"/>
            <a:ext cx="11090275" cy="792113"/>
          </a:xfrm>
        </p:spPr>
        <p:txBody>
          <a:bodyPr anchor="t" anchorCtr="0"/>
          <a:lstStyle>
            <a:lvl1pPr algn="l">
              <a:defRPr sz="6000" baseline="0"/>
            </a:lvl1pPr>
          </a:lstStyle>
          <a:p>
            <a:r>
              <a:rPr lang="en-US" dirty="0"/>
              <a:t>Add Thank you text.</a:t>
            </a:r>
          </a:p>
        </p:txBody>
      </p:sp>
      <p:sp>
        <p:nvSpPr>
          <p:cNvPr id="3" name="Subtitle 2"/>
          <p:cNvSpPr>
            <a:spLocks noGrp="1"/>
          </p:cNvSpPr>
          <p:nvPr>
            <p:ph type="subTitle" idx="1" hasCustomPrompt="1"/>
          </p:nvPr>
        </p:nvSpPr>
        <p:spPr>
          <a:xfrm>
            <a:off x="550863" y="2492896"/>
            <a:ext cx="11090275" cy="936104"/>
          </a:xfrm>
        </p:spPr>
        <p:txBody>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4" name="Date Placeholder 3"/>
          <p:cNvSpPr>
            <a:spLocks noGrp="1"/>
          </p:cNvSpPr>
          <p:nvPr>
            <p:ph type="dt" sz="half" idx="10"/>
          </p:nvPr>
        </p:nvSpPr>
        <p:spPr/>
        <p:txBody>
          <a:bodyPr/>
          <a:lstStyle/>
          <a:p>
            <a:fld id="{AA6B3AD9-97B8-4E1F-8F17-8F0FAC375A34}" type="datetime3">
              <a:rPr lang="en-US" smtClean="0"/>
              <a:t>31 July 2017</a:t>
            </a:fld>
            <a:endParaRPr lang="en-US"/>
          </a:p>
        </p:txBody>
      </p:sp>
      <p:sp>
        <p:nvSpPr>
          <p:cNvPr id="5" name="Footer Placeholder 4"/>
          <p:cNvSpPr>
            <a:spLocks noGrp="1"/>
          </p:cNvSpPr>
          <p:nvPr>
            <p:ph type="ftr" sz="quarter" idx="11"/>
          </p:nvPr>
        </p:nvSpPr>
        <p:spPr/>
        <p:txBody>
          <a:bodyPr/>
          <a:lstStyle/>
          <a:p>
            <a:r>
              <a:rPr lang="en-US"/>
              <a:t>Presentation name / Author</a:t>
            </a:r>
          </a:p>
        </p:txBody>
      </p:sp>
      <p:sp>
        <p:nvSpPr>
          <p:cNvPr id="6" name="Slide Number Placeholder 5"/>
          <p:cNvSpPr>
            <a:spLocks noGrp="1"/>
          </p:cNvSpPr>
          <p:nvPr>
            <p:ph type="sldNum" sz="quarter" idx="12"/>
          </p:nvPr>
        </p:nvSpPr>
        <p:spPr/>
        <p:txBody>
          <a:bodyPr/>
          <a:lstStyle/>
          <a:p>
            <a:fld id="{A683D178-98AA-4574-9EAA-8EB007C55176}" type="slidenum">
              <a:rPr lang="en-US" smtClean="0"/>
              <a:t>‹#›</a:t>
            </a:fld>
            <a:endParaRPr lang="en-US"/>
          </a:p>
        </p:txBody>
      </p:sp>
      <p:sp>
        <p:nvSpPr>
          <p:cNvPr id="10" name="Freeform 6"/>
          <p:cNvSpPr>
            <a:spLocks noChangeAspect="1" noEditPoints="1"/>
          </p:cNvSpPr>
          <p:nvPr userDrawn="1"/>
        </p:nvSpPr>
        <p:spPr bwMode="auto">
          <a:xfrm>
            <a:off x="550863" y="549275"/>
            <a:ext cx="720000" cy="529006"/>
          </a:xfrm>
          <a:custGeom>
            <a:avLst/>
            <a:gdLst>
              <a:gd name="T0" fmla="*/ 2431 w 3438"/>
              <a:gd name="T1" fmla="*/ 1652 h 2526"/>
              <a:gd name="T2" fmla="*/ 2460 w 3438"/>
              <a:gd name="T3" fmla="*/ 1720 h 2526"/>
              <a:gd name="T4" fmla="*/ 2533 w 3438"/>
              <a:gd name="T5" fmla="*/ 1741 h 2526"/>
              <a:gd name="T6" fmla="*/ 2577 w 3438"/>
              <a:gd name="T7" fmla="*/ 1947 h 2526"/>
              <a:gd name="T8" fmla="*/ 2406 w 3438"/>
              <a:gd name="T9" fmla="*/ 1943 h 2526"/>
              <a:gd name="T10" fmla="*/ 2298 w 3438"/>
              <a:gd name="T11" fmla="*/ 1903 h 2526"/>
              <a:gd name="T12" fmla="*/ 2226 w 3438"/>
              <a:gd name="T13" fmla="*/ 1815 h 2526"/>
              <a:gd name="T14" fmla="*/ 2192 w 3438"/>
              <a:gd name="T15" fmla="*/ 1655 h 2526"/>
              <a:gd name="T16" fmla="*/ 2188 w 3438"/>
              <a:gd name="T17" fmla="*/ 842 h 2526"/>
              <a:gd name="T18" fmla="*/ 1012 w 3438"/>
              <a:gd name="T19" fmla="*/ 1663 h 2526"/>
              <a:gd name="T20" fmla="*/ 1105 w 3438"/>
              <a:gd name="T21" fmla="*/ 1736 h 2526"/>
              <a:gd name="T22" fmla="*/ 1218 w 3438"/>
              <a:gd name="T23" fmla="*/ 1764 h 2526"/>
              <a:gd name="T24" fmla="*/ 1376 w 3438"/>
              <a:gd name="T25" fmla="*/ 1760 h 2526"/>
              <a:gd name="T26" fmla="*/ 1481 w 3438"/>
              <a:gd name="T27" fmla="*/ 1724 h 2526"/>
              <a:gd name="T28" fmla="*/ 1553 w 3438"/>
              <a:gd name="T29" fmla="*/ 1657 h 2526"/>
              <a:gd name="T30" fmla="*/ 1603 w 3438"/>
              <a:gd name="T31" fmla="*/ 1536 h 2526"/>
              <a:gd name="T32" fmla="*/ 1633 w 3438"/>
              <a:gd name="T33" fmla="*/ 1326 h 2526"/>
              <a:gd name="T34" fmla="*/ 1628 w 3438"/>
              <a:gd name="T35" fmla="*/ 1050 h 2526"/>
              <a:gd name="T36" fmla="*/ 1585 w 3438"/>
              <a:gd name="T37" fmla="*/ 844 h 2526"/>
              <a:gd name="T38" fmla="*/ 1514 w 3438"/>
              <a:gd name="T39" fmla="*/ 729 h 2526"/>
              <a:gd name="T40" fmla="*/ 1425 w 3438"/>
              <a:gd name="T41" fmla="*/ 675 h 2526"/>
              <a:gd name="T42" fmla="*/ 1280 w 3438"/>
              <a:gd name="T43" fmla="*/ 653 h 2526"/>
              <a:gd name="T44" fmla="*/ 1154 w 3438"/>
              <a:gd name="T45" fmla="*/ 669 h 2526"/>
              <a:gd name="T46" fmla="*/ 1046 w 3438"/>
              <a:gd name="T47" fmla="*/ 729 h 2526"/>
              <a:gd name="T48" fmla="*/ 985 w 3438"/>
              <a:gd name="T49" fmla="*/ 815 h 2526"/>
              <a:gd name="T50" fmla="*/ 938 w 3438"/>
              <a:gd name="T51" fmla="*/ 990 h 2526"/>
              <a:gd name="T52" fmla="*/ 923 w 3438"/>
              <a:gd name="T53" fmla="*/ 1254 h 2526"/>
              <a:gd name="T54" fmla="*/ 947 w 3438"/>
              <a:gd name="T55" fmla="*/ 1497 h 2526"/>
              <a:gd name="T56" fmla="*/ 998 w 3438"/>
              <a:gd name="T57" fmla="*/ 1641 h 2526"/>
              <a:gd name="T58" fmla="*/ 1142 w 3438"/>
              <a:gd name="T59" fmla="*/ 1970 h 2526"/>
              <a:gd name="T60" fmla="*/ 992 w 3438"/>
              <a:gd name="T61" fmla="*/ 1933 h 2526"/>
              <a:gd name="T62" fmla="*/ 864 w 3438"/>
              <a:gd name="T63" fmla="*/ 1857 h 2526"/>
              <a:gd name="T64" fmla="*/ 798 w 3438"/>
              <a:gd name="T65" fmla="*/ 1784 h 2526"/>
              <a:gd name="T66" fmla="*/ 731 w 3438"/>
              <a:gd name="T67" fmla="*/ 1645 h 2526"/>
              <a:gd name="T68" fmla="*/ 681 w 3438"/>
              <a:gd name="T69" fmla="*/ 1402 h 2526"/>
              <a:gd name="T70" fmla="*/ 674 w 3438"/>
              <a:gd name="T71" fmla="*/ 1124 h 2526"/>
              <a:gd name="T72" fmla="*/ 716 w 3438"/>
              <a:gd name="T73" fmla="*/ 839 h 2526"/>
              <a:gd name="T74" fmla="*/ 777 w 3438"/>
              <a:gd name="T75" fmla="*/ 684 h 2526"/>
              <a:gd name="T76" fmla="*/ 856 w 3438"/>
              <a:gd name="T77" fmla="*/ 579 h 2526"/>
              <a:gd name="T78" fmla="*/ 966 w 3438"/>
              <a:gd name="T79" fmla="*/ 502 h 2526"/>
              <a:gd name="T80" fmla="*/ 1125 w 3438"/>
              <a:gd name="T81" fmla="*/ 454 h 2526"/>
              <a:gd name="T82" fmla="*/ 1301 w 3438"/>
              <a:gd name="T83" fmla="*/ 443 h 2526"/>
              <a:gd name="T84" fmla="*/ 1471 w 3438"/>
              <a:gd name="T85" fmla="*/ 461 h 2526"/>
              <a:gd name="T86" fmla="*/ 1634 w 3438"/>
              <a:gd name="T87" fmla="*/ 524 h 2526"/>
              <a:gd name="T88" fmla="*/ 1723 w 3438"/>
              <a:gd name="T89" fmla="*/ 599 h 2526"/>
              <a:gd name="T90" fmla="*/ 1809 w 3438"/>
              <a:gd name="T91" fmla="*/ 740 h 2526"/>
              <a:gd name="T92" fmla="*/ 1867 w 3438"/>
              <a:gd name="T93" fmla="*/ 951 h 2526"/>
              <a:gd name="T94" fmla="*/ 1885 w 3438"/>
              <a:gd name="T95" fmla="*/ 1250 h 2526"/>
              <a:gd name="T96" fmla="*/ 1871 w 3438"/>
              <a:gd name="T97" fmla="*/ 1454 h 2526"/>
              <a:gd name="T98" fmla="*/ 1830 w 3438"/>
              <a:gd name="T99" fmla="*/ 1639 h 2526"/>
              <a:gd name="T100" fmla="*/ 1768 w 3438"/>
              <a:gd name="T101" fmla="*/ 1765 h 2526"/>
              <a:gd name="T102" fmla="*/ 1663 w 3438"/>
              <a:gd name="T103" fmla="*/ 1874 h 2526"/>
              <a:gd name="T104" fmla="*/ 1375 w 3438"/>
              <a:gd name="T105" fmla="*/ 1973 h 2526"/>
              <a:gd name="T106" fmla="*/ 2359 w 3438"/>
              <a:gd name="T107" fmla="*/ 0 h 2526"/>
              <a:gd name="T108" fmla="*/ 0 w 3438"/>
              <a:gd name="T109" fmla="*/ 2526 h 2526"/>
              <a:gd name="T110" fmla="*/ 3438 w 3438"/>
              <a:gd name="T111" fmla="*/ 1255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rgbClr val="3BD2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Text Placeholder 11"/>
          <p:cNvSpPr>
            <a:spLocks noGrp="1"/>
          </p:cNvSpPr>
          <p:nvPr>
            <p:ph type="body" sz="quarter" idx="13" hasCustomPrompt="1"/>
          </p:nvPr>
        </p:nvSpPr>
        <p:spPr>
          <a:xfrm>
            <a:off x="550863" y="5805264"/>
            <a:ext cx="11090275" cy="360586"/>
          </a:xfrm>
        </p:spPr>
        <p:txBody>
          <a:bodyPr anchor="b" anchorCtr="0"/>
          <a:lstStyle>
            <a:lvl1pPr marL="0" indent="0">
              <a:buFontTx/>
              <a:buNone/>
              <a:defRPr baseline="0">
                <a:solidFill>
                  <a:schemeClr val="accent2"/>
                </a:solidFill>
              </a:defRPr>
            </a:lvl1pPr>
          </a:lstStyle>
          <a:p>
            <a:pPr lvl="0"/>
            <a:r>
              <a:rPr lang="en-US" dirty="0"/>
              <a:t>Insert your contact details</a:t>
            </a:r>
            <a:endParaRPr lang="en-GB" dirty="0"/>
          </a:p>
        </p:txBody>
      </p:sp>
    </p:spTree>
    <p:extLst>
      <p:ext uri="{BB962C8B-B14F-4D97-AF65-F5344CB8AC3E}">
        <p14:creationId xmlns:p14="http://schemas.microsoft.com/office/powerpoint/2010/main" val="3863746102"/>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00" y="396000"/>
            <a:ext cx="11268000" cy="1368000"/>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503999" y="1871999"/>
            <a:ext cx="11268001" cy="4140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504000" y="6264000"/>
            <a:ext cx="11268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Picture Placeholder 4"/>
          <p:cNvSpPr>
            <a:spLocks noGrp="1"/>
          </p:cNvSpPr>
          <p:nvPr>
            <p:ph type="pic" sz="quarter" idx="14" hasCustomPrompt="1"/>
          </p:nvPr>
        </p:nvSpPr>
        <p:spPr>
          <a:xfrm>
            <a:off x="503999" y="6379800"/>
            <a:ext cx="1800000" cy="365125"/>
          </a:xfrm>
        </p:spPr>
        <p:txBody>
          <a:bodyPr anchor="ctr">
            <a:normAutofit/>
          </a:bodyPr>
          <a:lstStyle>
            <a:lvl1pPr algn="r">
              <a:defRPr sz="1200" baseline="0"/>
            </a:lvl1pPr>
          </a:lstStyle>
          <a:p>
            <a:r>
              <a:rPr lang="en-US" dirty="0"/>
              <a:t>Your company logo</a:t>
            </a:r>
          </a:p>
        </p:txBody>
      </p:sp>
      <p:sp>
        <p:nvSpPr>
          <p:cNvPr id="12" name="Slide Number Placeholder 5"/>
          <p:cNvSpPr>
            <a:spLocks noGrp="1"/>
          </p:cNvSpPr>
          <p:nvPr>
            <p:ph type="sldNum" sz="quarter" idx="4"/>
          </p:nvPr>
        </p:nvSpPr>
        <p:spPr>
          <a:xfrm>
            <a:off x="11397305" y="6393600"/>
            <a:ext cx="470107" cy="365125"/>
          </a:xfrm>
          <a:prstGeom prst="rect">
            <a:avLst/>
          </a:prstGeom>
        </p:spPr>
        <p:txBody>
          <a:bodyPr vert="horz" lIns="91440" tIns="45720" rIns="91440" bIns="45720" rtlCol="0" anchor="ctr"/>
          <a:lstStyle>
            <a:lvl1pPr algn="r">
              <a:defRPr sz="1100" b="0" i="0">
                <a:solidFill>
                  <a:schemeClr val="tx1">
                    <a:tint val="75000"/>
                  </a:schemeClr>
                </a:solidFill>
                <a:latin typeface="Arial" charset="0"/>
                <a:ea typeface="Arial" charset="0"/>
                <a:cs typeface="Arial" charset="0"/>
              </a:defRPr>
            </a:lvl1pPr>
          </a:lstStyle>
          <a:p>
            <a:fld id="{9BEEB3DD-183F-1540-ADE6-6678A336FCB6}" type="slidenum">
              <a:rPr lang="en-US" smtClean="0"/>
              <a:pPr/>
              <a:t>‹#›</a:t>
            </a:fld>
            <a:endParaRPr lang="en-US" dirty="0"/>
          </a:p>
        </p:txBody>
      </p:sp>
    </p:spTree>
    <p:extLst>
      <p:ext uri="{BB962C8B-B14F-4D97-AF65-F5344CB8AC3E}">
        <p14:creationId xmlns:p14="http://schemas.microsoft.com/office/powerpoint/2010/main" val="2176530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ext 1 column">
    <p:spTree>
      <p:nvGrpSpPr>
        <p:cNvPr id="1" name=""/>
        <p:cNvGrpSpPr/>
        <p:nvPr/>
      </p:nvGrpSpPr>
      <p:grpSpPr>
        <a:xfrm>
          <a:off x="0" y="0"/>
          <a:ext cx="0" cy="0"/>
          <a:chOff x="0" y="0"/>
          <a:chExt cx="0" cy="0"/>
        </a:xfrm>
      </p:grpSpPr>
      <p:sp>
        <p:nvSpPr>
          <p:cNvPr id="7" name="Rectangle 6"/>
          <p:cNvSpPr/>
          <p:nvPr/>
        </p:nvSpPr>
        <p:spPr bwMode="auto">
          <a:xfrm>
            <a:off x="0" y="6352954"/>
            <a:ext cx="12192000" cy="556615"/>
          </a:xfrm>
          <a:prstGeom prst="rect">
            <a:avLst/>
          </a:prstGeom>
          <a:solidFill>
            <a:srgbClr val="EEEEEE"/>
          </a:solidFill>
          <a:ln w="9525" cap="flat" cmpd="sng" algn="ctr">
            <a:noFill/>
            <a:prstDash val="solid"/>
            <a:round/>
            <a:headEnd type="none" w="med" len="med"/>
            <a:tailEnd type="none" w="med" len="med"/>
          </a:ln>
          <a:effectLst/>
        </p:spPr>
        <p:txBody>
          <a:bodyPr vert="horz" wrap="square" lIns="108000" tIns="56160" rIns="108000" bIns="56160" numCol="1" rtlCol="0" anchor="ctr" anchorCtr="0" compatLnSpc="1">
            <a:prstTxWarp prst="textNoShape">
              <a:avLst/>
            </a:prstTxWarp>
            <a:spAutoFit/>
          </a:bodyPr>
          <a:lstStyle/>
          <a:p>
            <a:pPr marL="0" marR="0" indent="0" algn="ctr" defTabSz="1097280" rtl="0" eaLnBrk="1" fontAlgn="base" latinLnBrk="0" hangingPunct="1">
              <a:lnSpc>
                <a:spcPct val="100000"/>
              </a:lnSpc>
              <a:spcBef>
                <a:spcPct val="0"/>
              </a:spcBef>
              <a:spcAft>
                <a:spcPct val="0"/>
              </a:spcAft>
              <a:buClrTx/>
              <a:buSzTx/>
              <a:buFontTx/>
              <a:buNone/>
              <a:tabLst/>
            </a:pPr>
            <a:endParaRPr kumimoji="0" lang="en-US" sz="2880" b="0" i="0" u="none" strike="noStrike" cap="none" normalizeH="0" baseline="0">
              <a:ln>
                <a:noFill/>
              </a:ln>
              <a:solidFill>
                <a:schemeClr val="tx1"/>
              </a:solidFill>
              <a:effectLst/>
              <a:latin typeface="Verdana" pitchFamily="34" charset="0"/>
            </a:endParaRPr>
          </a:p>
        </p:txBody>
      </p:sp>
      <p:sp>
        <p:nvSpPr>
          <p:cNvPr id="8" name="Footer Placeholder 4"/>
          <p:cNvSpPr>
            <a:spLocks noGrp="1"/>
          </p:cNvSpPr>
          <p:nvPr>
            <p:ph type="ftr" sz="quarter" idx="11"/>
          </p:nvPr>
        </p:nvSpPr>
        <p:spPr>
          <a:xfrm>
            <a:off x="9657839" y="6557401"/>
            <a:ext cx="2216949" cy="147733"/>
          </a:xfrm>
          <a:prstGeom prst="rect">
            <a:avLst/>
          </a:prstGeom>
        </p:spPr>
        <p:txBody>
          <a:bodyPr lIns="0" tIns="0" rIns="0" bIns="0" anchor="ctr" anchorCtr="0">
            <a:spAutoFit/>
          </a:bodyPr>
          <a:lstStyle>
            <a:lvl1pPr algn="r">
              <a:defRPr sz="960"/>
            </a:lvl1pPr>
          </a:lstStyle>
          <a:p>
            <a:r>
              <a:rPr lang="en-US" dirty="0">
                <a:solidFill>
                  <a:schemeClr val="bg1">
                    <a:lumMod val="50000"/>
                  </a:schemeClr>
                </a:solidFill>
                <a:latin typeface="Open Sans"/>
                <a:cs typeface="Open Sans"/>
              </a:rPr>
              <a:t>© 2016</a:t>
            </a:r>
          </a:p>
        </p:txBody>
      </p:sp>
      <p:sp>
        <p:nvSpPr>
          <p:cNvPr id="9" name="Slide Number Placeholder 5"/>
          <p:cNvSpPr>
            <a:spLocks noGrp="1"/>
          </p:cNvSpPr>
          <p:nvPr>
            <p:ph type="sldNum" sz="quarter" idx="12"/>
          </p:nvPr>
        </p:nvSpPr>
        <p:spPr>
          <a:xfrm>
            <a:off x="317212" y="6529701"/>
            <a:ext cx="3011064" cy="203132"/>
          </a:xfrm>
          <a:prstGeom prst="rect">
            <a:avLst/>
          </a:prstGeom>
        </p:spPr>
        <p:txBody>
          <a:bodyPr lIns="0" tIns="0" rIns="0" bIns="0" anchor="ctr" anchorCtr="0">
            <a:spAutoFit/>
          </a:bodyPr>
          <a:lstStyle>
            <a:lvl1pPr>
              <a:defRPr sz="1320">
                <a:solidFill>
                  <a:srgbClr val="7F7F7F"/>
                </a:solidFill>
                <a:latin typeface="Open Sans Light"/>
                <a:cs typeface="Open Sans Light"/>
              </a:defRPr>
            </a:lvl1pPr>
          </a:lstStyle>
          <a:p>
            <a:fld id="{ABA6B483-D54A-6F4C-ABB1-789E9E7B1B73}" type="slidenum">
              <a:rPr lang="en-US" smtClean="0"/>
              <a:pPr/>
              <a:t>‹#›</a:t>
            </a:fld>
            <a:endParaRPr lang="en-US" dirty="0"/>
          </a:p>
        </p:txBody>
      </p:sp>
      <p:sp>
        <p:nvSpPr>
          <p:cNvPr id="10" name="Title Placeholder 1"/>
          <p:cNvSpPr>
            <a:spLocks noGrp="1"/>
          </p:cNvSpPr>
          <p:nvPr>
            <p:ph type="title"/>
          </p:nvPr>
        </p:nvSpPr>
        <p:spPr>
          <a:xfrm>
            <a:off x="317212" y="487547"/>
            <a:ext cx="8232019" cy="934240"/>
          </a:xfrm>
          <a:prstGeom prst="rect">
            <a:avLst/>
          </a:prstGeom>
        </p:spPr>
        <p:txBody>
          <a:bodyPr vert="horz" lIns="0" tIns="0" rIns="0" bIns="0" rtlCol="0" anchor="t" anchorCtr="0">
            <a:normAutofit/>
          </a:bodyPr>
          <a:lstStyle/>
          <a:p>
            <a:r>
              <a:rPr lang="fi-FI"/>
              <a:t>Click to edit Master title style</a:t>
            </a:r>
            <a:endParaRPr lang="en-US" dirty="0"/>
          </a:p>
        </p:txBody>
      </p:sp>
      <p:sp>
        <p:nvSpPr>
          <p:cNvPr id="16" name="Text Placeholder 15"/>
          <p:cNvSpPr>
            <a:spLocks noGrp="1"/>
          </p:cNvSpPr>
          <p:nvPr>
            <p:ph type="body" sz="quarter" idx="13"/>
          </p:nvPr>
        </p:nvSpPr>
        <p:spPr>
          <a:xfrm>
            <a:off x="317510" y="1645006"/>
            <a:ext cx="11635295" cy="4541982"/>
          </a:xfrm>
        </p:spPr>
        <p:txBody>
          <a:bodyPr lIns="0" tIns="0" rIns="0" bIns="0"/>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dirty="0"/>
          </a:p>
        </p:txBody>
      </p:sp>
      <p:pic>
        <p:nvPicPr>
          <p:cNvPr id="13" name="Picture 12"/>
          <p:cNvPicPr>
            <a:picLocks noChangeAspect="1"/>
          </p:cNvPicPr>
          <p:nvPr/>
        </p:nvPicPr>
        <p:blipFill>
          <a:blip r:embed="rId2"/>
          <a:stretch>
            <a:fillRect/>
          </a:stretch>
        </p:blipFill>
        <p:spPr>
          <a:xfrm>
            <a:off x="10258987" y="381609"/>
            <a:ext cx="1693812" cy="680912"/>
          </a:xfrm>
          <a:prstGeom prst="rect">
            <a:avLst/>
          </a:prstGeom>
        </p:spPr>
      </p:pic>
    </p:spTree>
    <p:extLst>
      <p:ext uri="{BB962C8B-B14F-4D97-AF65-F5344CB8AC3E}">
        <p14:creationId xmlns:p14="http://schemas.microsoft.com/office/powerpoint/2010/main" val="152984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noFill/>
              </a:defRPr>
            </a:lvl1pPr>
          </a:lstStyle>
          <a:p>
            <a:fld id="{C027204F-92EA-45FA-925F-32F9768333F0}" type="datetime3">
              <a:rPr lang="en-US" smtClean="0"/>
              <a:t>31 July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17" name="Picture Placeholder 7"/>
          <p:cNvSpPr>
            <a:spLocks noGrp="1"/>
          </p:cNvSpPr>
          <p:nvPr>
            <p:ph type="pic" sz="quarter" idx="14" hasCustomPrompt="1"/>
          </p:nvPr>
        </p:nvSpPr>
        <p:spPr>
          <a:xfrm>
            <a:off x="0" y="0"/>
            <a:ext cx="12192000" cy="6858000"/>
          </a:xfrm>
          <a:custGeom>
            <a:avLst/>
            <a:gdLst/>
            <a:ahLst/>
            <a:cxnLst/>
            <a:rect l="l" t="t" r="r" b="b"/>
            <a:pathLst>
              <a:path w="12192000" h="6858000">
                <a:moveTo>
                  <a:pt x="479425" y="0"/>
                </a:moveTo>
                <a:lnTo>
                  <a:pt x="12192000" y="0"/>
                </a:lnTo>
                <a:lnTo>
                  <a:pt x="12192000" y="6378572"/>
                </a:lnTo>
                <a:lnTo>
                  <a:pt x="11712572" y="6858000"/>
                </a:lnTo>
                <a:lnTo>
                  <a:pt x="0" y="6858000"/>
                </a:lnTo>
                <a:lnTo>
                  <a:pt x="0" y="479425"/>
                </a:lnTo>
                <a:close/>
              </a:path>
            </a:pathLst>
          </a:custGeom>
          <a:blipFill>
            <a:blip r:embed="rId2"/>
            <a:stretch>
              <a:fillRect/>
            </a:stretch>
          </a:blipFill>
        </p:spPr>
        <p:txBody>
          <a:bodyPr/>
          <a:lstStyle>
            <a:lvl1pPr marL="0" marR="0" indent="0" algn="r" defTabSz="914400" rtl="0" eaLnBrk="1" fontAlgn="auto" latinLnBrk="0" hangingPunct="1">
              <a:lnSpc>
                <a:spcPct val="100000"/>
              </a:lnSpc>
              <a:spcBef>
                <a:spcPts val="600"/>
              </a:spcBef>
              <a:spcAft>
                <a:spcPts val="0"/>
              </a:spcAft>
              <a:buClrTx/>
              <a:buSzTx/>
              <a:buFontTx/>
              <a:buNone/>
              <a:tabLst/>
              <a:defRPr baseline="0">
                <a:solidFill>
                  <a:schemeClr val="bg1"/>
                </a:solidFill>
              </a:defRPr>
            </a:lvl1pPr>
          </a:lstStyle>
          <a:p>
            <a:r>
              <a:rPr lang="en-GB" dirty="0"/>
              <a:t> </a:t>
            </a:r>
          </a:p>
        </p:txBody>
      </p:sp>
      <p:sp>
        <p:nvSpPr>
          <p:cNvPr id="2" name="Title 1"/>
          <p:cNvSpPr>
            <a:spLocks noGrp="1"/>
          </p:cNvSpPr>
          <p:nvPr>
            <p:ph type="ctrTitle"/>
          </p:nvPr>
        </p:nvSpPr>
        <p:spPr>
          <a:xfrm>
            <a:off x="550862" y="1628775"/>
            <a:ext cx="11090275" cy="792113"/>
          </a:xfrm>
        </p:spPr>
        <p:txBody>
          <a:bodyPr anchor="t" anchorCtr="0"/>
          <a:lstStyle>
            <a:lvl1pPr algn="l">
              <a:defRPr sz="6000">
                <a:solidFill>
                  <a:schemeClr val="bg1"/>
                </a:solidFill>
                <a:effectLst>
                  <a:outerShdw blurRad="190500" algn="ctr" rotWithShape="0">
                    <a:prstClr val="black">
                      <a:alpha val="3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550863" y="2492896"/>
            <a:ext cx="11090275" cy="936104"/>
          </a:xfrm>
        </p:spPr>
        <p:txBody>
          <a:bodyPr/>
          <a:lstStyle>
            <a:lvl1pPr marL="0" indent="0" algn="l">
              <a:buNone/>
              <a:defRPr sz="2000">
                <a:solidFill>
                  <a:schemeClr val="bg1"/>
                </a:solidFill>
                <a:effectLst>
                  <a:outerShdw blurRad="190500" algn="ctr" rotWithShape="0">
                    <a:prstClr val="black">
                      <a:alpha val="30000"/>
                    </a:prst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Text Placeholder 11"/>
          <p:cNvSpPr>
            <a:spLocks noGrp="1"/>
          </p:cNvSpPr>
          <p:nvPr>
            <p:ph type="body" sz="quarter" idx="13" hasCustomPrompt="1"/>
          </p:nvPr>
        </p:nvSpPr>
        <p:spPr>
          <a:xfrm>
            <a:off x="550863" y="5805264"/>
            <a:ext cx="11090275" cy="360586"/>
          </a:xfrm>
        </p:spPr>
        <p:txBody>
          <a:bodyPr anchor="b" anchorCtr="0"/>
          <a:lstStyle>
            <a:lvl1pPr marL="0" indent="0">
              <a:buFontTx/>
              <a:buNone/>
              <a:defRPr>
                <a:solidFill>
                  <a:schemeClr val="bg1"/>
                </a:solidFill>
                <a:effectLst>
                  <a:outerShdw blurRad="190500" algn="ctr" rotWithShape="0">
                    <a:prstClr val="black">
                      <a:alpha val="30000"/>
                    </a:prstClr>
                  </a:outerShdw>
                </a:effectLst>
              </a:defRPr>
            </a:lvl1pPr>
          </a:lstStyle>
          <a:p>
            <a:pPr lvl="0"/>
            <a:r>
              <a:rPr lang="en-US" dirty="0"/>
              <a:t>Insert date</a:t>
            </a:r>
            <a:endParaRPr lang="en-GB" dirty="0"/>
          </a:p>
        </p:txBody>
      </p:sp>
      <p:sp>
        <p:nvSpPr>
          <p:cNvPr id="16" name="Text Placeholder 14"/>
          <p:cNvSpPr>
            <a:spLocks noGrp="1" noChangeAspect="1"/>
          </p:cNvSpPr>
          <p:nvPr>
            <p:ph type="body" sz="quarter" idx="15"/>
          </p:nvPr>
        </p:nvSpPr>
        <p:spPr>
          <a:xfrm>
            <a:off x="550863" y="549275"/>
            <a:ext cx="720000" cy="529200"/>
          </a:xfrm>
          <a:blipFill>
            <a:blip r:embed="rId3"/>
            <a:stretch>
              <a:fillRect/>
            </a:stretch>
          </a:blipFill>
        </p:spPr>
        <p:txBody>
          <a:bodyPr/>
          <a:lstStyle>
            <a:lvl1pPr marL="0" indent="0">
              <a:buFontTx/>
              <a:buNone/>
              <a:defRPr sz="200">
                <a:noFill/>
              </a:defRPr>
            </a:lvl1pPr>
          </a:lstStyle>
          <a:p>
            <a:pPr lvl="0"/>
            <a:r>
              <a:rPr lang="en-US"/>
              <a:t>Edit Master text styles</a:t>
            </a:r>
          </a:p>
        </p:txBody>
      </p:sp>
    </p:spTree>
    <p:extLst>
      <p:ext uri="{BB962C8B-B14F-4D97-AF65-F5344CB8AC3E}">
        <p14:creationId xmlns:p14="http://schemas.microsoft.com/office/powerpoint/2010/main" val="330460098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862" y="1844824"/>
            <a:ext cx="11090275" cy="4321025"/>
          </a:xfrm>
        </p:spPr>
        <p:txBody>
          <a:bodyPr/>
          <a:lstStyle>
            <a:lvl1pPr>
              <a:defRPr sz="2000"/>
            </a:lvl1pPr>
            <a:lvl2pPr>
              <a:defRPr sz="16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A7A24C-AF3F-4F45-A62A-82C440F21A65}" type="datetime3">
              <a:rPr lang="en-US" smtClean="0"/>
              <a:t>31 July 2017</a:t>
            </a:fld>
            <a:endParaRPr lang="en-US" dirty="0"/>
          </a:p>
        </p:txBody>
      </p:sp>
      <p:sp>
        <p:nvSpPr>
          <p:cNvPr id="8" name="Footer Placeholder 7"/>
          <p:cNvSpPr>
            <a:spLocks noGrp="1"/>
          </p:cNvSpPr>
          <p:nvPr>
            <p:ph type="ftr" sz="quarter" idx="11"/>
          </p:nvPr>
        </p:nvSpPr>
        <p:spPr/>
        <p:txBody>
          <a:bodyPr/>
          <a:lstStyle/>
          <a:p>
            <a:r>
              <a:rPr lang="en-US"/>
              <a:t>Presentation name / Author</a:t>
            </a:r>
            <a:endParaRPr lang="en-US" dirty="0"/>
          </a:p>
        </p:txBody>
      </p:sp>
      <p:sp>
        <p:nvSpPr>
          <p:cNvPr id="9" name="Slide Number Placeholder 8"/>
          <p:cNvSpPr>
            <a:spLocks noGrp="1"/>
          </p:cNvSpPr>
          <p:nvPr>
            <p:ph type="sldNum" sz="quarter" idx="12"/>
          </p:nvPr>
        </p:nvSpPr>
        <p:spPr/>
        <p:txBody>
          <a:bodyPr/>
          <a:lstStyle/>
          <a:p>
            <a:fld id="{A683D178-98AA-4574-9EAA-8EB007C55176}"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4944711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noFill/>
              </a:defRPr>
            </a:lvl1pPr>
          </a:lstStyle>
          <a:p>
            <a:fld id="{D60D5ED7-32A6-4948-8E3A-E47339987862}" type="datetime3">
              <a:rPr lang="en-US" smtClean="0"/>
              <a:t>31 July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10" name="Title 1"/>
          <p:cNvSpPr>
            <a:spLocks noGrp="1"/>
          </p:cNvSpPr>
          <p:nvPr>
            <p:ph type="ctrTitle"/>
          </p:nvPr>
        </p:nvSpPr>
        <p:spPr>
          <a:xfrm>
            <a:off x="550862" y="1628775"/>
            <a:ext cx="11090275" cy="792113"/>
          </a:xfrm>
        </p:spPr>
        <p:txBody>
          <a:bodyPr anchor="t" anchorCtr="0"/>
          <a:lstStyle>
            <a:lvl1pPr algn="l">
              <a:defRPr sz="6000">
                <a:solidFill>
                  <a:schemeClr val="bg1"/>
                </a:solidFill>
              </a:defRPr>
            </a:lvl1pPr>
          </a:lstStyle>
          <a:p>
            <a:r>
              <a:rPr lang="en-US"/>
              <a:t>Click to edit Master title style</a:t>
            </a:r>
            <a:endParaRPr lang="en-US" dirty="0"/>
          </a:p>
        </p:txBody>
      </p:sp>
      <p:sp>
        <p:nvSpPr>
          <p:cNvPr id="12" name="Text Placeholder 11"/>
          <p:cNvSpPr>
            <a:spLocks noGrp="1"/>
          </p:cNvSpPr>
          <p:nvPr>
            <p:ph type="body" sz="quarter" idx="16"/>
          </p:nvPr>
        </p:nvSpPr>
        <p:spPr>
          <a:xfrm>
            <a:off x="550863" y="2852936"/>
            <a:ext cx="11090275" cy="3312914"/>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Freeform 6"/>
          <p:cNvSpPr>
            <a:spLocks noChangeAspect="1" noEditPoints="1"/>
          </p:cNvSpPr>
          <p:nvPr userDrawn="1"/>
        </p:nvSpPr>
        <p:spPr bwMode="auto">
          <a:xfrm>
            <a:off x="550863" y="549275"/>
            <a:ext cx="720000" cy="529006"/>
          </a:xfrm>
          <a:custGeom>
            <a:avLst/>
            <a:gdLst>
              <a:gd name="T0" fmla="*/ 2431 w 3438"/>
              <a:gd name="T1" fmla="*/ 1652 h 2526"/>
              <a:gd name="T2" fmla="*/ 2460 w 3438"/>
              <a:gd name="T3" fmla="*/ 1720 h 2526"/>
              <a:gd name="T4" fmla="*/ 2533 w 3438"/>
              <a:gd name="T5" fmla="*/ 1741 h 2526"/>
              <a:gd name="T6" fmla="*/ 2577 w 3438"/>
              <a:gd name="T7" fmla="*/ 1947 h 2526"/>
              <a:gd name="T8" fmla="*/ 2406 w 3438"/>
              <a:gd name="T9" fmla="*/ 1943 h 2526"/>
              <a:gd name="T10" fmla="*/ 2298 w 3438"/>
              <a:gd name="T11" fmla="*/ 1903 h 2526"/>
              <a:gd name="T12" fmla="*/ 2226 w 3438"/>
              <a:gd name="T13" fmla="*/ 1815 h 2526"/>
              <a:gd name="T14" fmla="*/ 2192 w 3438"/>
              <a:gd name="T15" fmla="*/ 1655 h 2526"/>
              <a:gd name="T16" fmla="*/ 2188 w 3438"/>
              <a:gd name="T17" fmla="*/ 842 h 2526"/>
              <a:gd name="T18" fmla="*/ 1012 w 3438"/>
              <a:gd name="T19" fmla="*/ 1663 h 2526"/>
              <a:gd name="T20" fmla="*/ 1105 w 3438"/>
              <a:gd name="T21" fmla="*/ 1736 h 2526"/>
              <a:gd name="T22" fmla="*/ 1218 w 3438"/>
              <a:gd name="T23" fmla="*/ 1764 h 2526"/>
              <a:gd name="T24" fmla="*/ 1376 w 3438"/>
              <a:gd name="T25" fmla="*/ 1760 h 2526"/>
              <a:gd name="T26" fmla="*/ 1481 w 3438"/>
              <a:gd name="T27" fmla="*/ 1724 h 2526"/>
              <a:gd name="T28" fmla="*/ 1553 w 3438"/>
              <a:gd name="T29" fmla="*/ 1657 h 2526"/>
              <a:gd name="T30" fmla="*/ 1603 w 3438"/>
              <a:gd name="T31" fmla="*/ 1536 h 2526"/>
              <a:gd name="T32" fmla="*/ 1633 w 3438"/>
              <a:gd name="T33" fmla="*/ 1326 h 2526"/>
              <a:gd name="T34" fmla="*/ 1628 w 3438"/>
              <a:gd name="T35" fmla="*/ 1050 h 2526"/>
              <a:gd name="T36" fmla="*/ 1585 w 3438"/>
              <a:gd name="T37" fmla="*/ 844 h 2526"/>
              <a:gd name="T38" fmla="*/ 1514 w 3438"/>
              <a:gd name="T39" fmla="*/ 729 h 2526"/>
              <a:gd name="T40" fmla="*/ 1425 w 3438"/>
              <a:gd name="T41" fmla="*/ 675 h 2526"/>
              <a:gd name="T42" fmla="*/ 1280 w 3438"/>
              <a:gd name="T43" fmla="*/ 653 h 2526"/>
              <a:gd name="T44" fmla="*/ 1154 w 3438"/>
              <a:gd name="T45" fmla="*/ 669 h 2526"/>
              <a:gd name="T46" fmla="*/ 1046 w 3438"/>
              <a:gd name="T47" fmla="*/ 729 h 2526"/>
              <a:gd name="T48" fmla="*/ 985 w 3438"/>
              <a:gd name="T49" fmla="*/ 815 h 2526"/>
              <a:gd name="T50" fmla="*/ 938 w 3438"/>
              <a:gd name="T51" fmla="*/ 990 h 2526"/>
              <a:gd name="T52" fmla="*/ 923 w 3438"/>
              <a:gd name="T53" fmla="*/ 1254 h 2526"/>
              <a:gd name="T54" fmla="*/ 947 w 3438"/>
              <a:gd name="T55" fmla="*/ 1497 h 2526"/>
              <a:gd name="T56" fmla="*/ 998 w 3438"/>
              <a:gd name="T57" fmla="*/ 1641 h 2526"/>
              <a:gd name="T58" fmla="*/ 1142 w 3438"/>
              <a:gd name="T59" fmla="*/ 1970 h 2526"/>
              <a:gd name="T60" fmla="*/ 992 w 3438"/>
              <a:gd name="T61" fmla="*/ 1933 h 2526"/>
              <a:gd name="T62" fmla="*/ 864 w 3438"/>
              <a:gd name="T63" fmla="*/ 1857 h 2526"/>
              <a:gd name="T64" fmla="*/ 798 w 3438"/>
              <a:gd name="T65" fmla="*/ 1784 h 2526"/>
              <a:gd name="T66" fmla="*/ 731 w 3438"/>
              <a:gd name="T67" fmla="*/ 1645 h 2526"/>
              <a:gd name="T68" fmla="*/ 681 w 3438"/>
              <a:gd name="T69" fmla="*/ 1402 h 2526"/>
              <a:gd name="T70" fmla="*/ 674 w 3438"/>
              <a:gd name="T71" fmla="*/ 1124 h 2526"/>
              <a:gd name="T72" fmla="*/ 716 w 3438"/>
              <a:gd name="T73" fmla="*/ 839 h 2526"/>
              <a:gd name="T74" fmla="*/ 777 w 3438"/>
              <a:gd name="T75" fmla="*/ 684 h 2526"/>
              <a:gd name="T76" fmla="*/ 856 w 3438"/>
              <a:gd name="T77" fmla="*/ 579 h 2526"/>
              <a:gd name="T78" fmla="*/ 966 w 3438"/>
              <a:gd name="T79" fmla="*/ 502 h 2526"/>
              <a:gd name="T80" fmla="*/ 1125 w 3438"/>
              <a:gd name="T81" fmla="*/ 454 h 2526"/>
              <a:gd name="T82" fmla="*/ 1301 w 3438"/>
              <a:gd name="T83" fmla="*/ 443 h 2526"/>
              <a:gd name="T84" fmla="*/ 1471 w 3438"/>
              <a:gd name="T85" fmla="*/ 461 h 2526"/>
              <a:gd name="T86" fmla="*/ 1634 w 3438"/>
              <a:gd name="T87" fmla="*/ 524 h 2526"/>
              <a:gd name="T88" fmla="*/ 1723 w 3438"/>
              <a:gd name="T89" fmla="*/ 599 h 2526"/>
              <a:gd name="T90" fmla="*/ 1809 w 3438"/>
              <a:gd name="T91" fmla="*/ 740 h 2526"/>
              <a:gd name="T92" fmla="*/ 1867 w 3438"/>
              <a:gd name="T93" fmla="*/ 951 h 2526"/>
              <a:gd name="T94" fmla="*/ 1885 w 3438"/>
              <a:gd name="T95" fmla="*/ 1250 h 2526"/>
              <a:gd name="T96" fmla="*/ 1871 w 3438"/>
              <a:gd name="T97" fmla="*/ 1454 h 2526"/>
              <a:gd name="T98" fmla="*/ 1830 w 3438"/>
              <a:gd name="T99" fmla="*/ 1639 h 2526"/>
              <a:gd name="T100" fmla="*/ 1768 w 3438"/>
              <a:gd name="T101" fmla="*/ 1765 h 2526"/>
              <a:gd name="T102" fmla="*/ 1663 w 3438"/>
              <a:gd name="T103" fmla="*/ 1874 h 2526"/>
              <a:gd name="T104" fmla="*/ 1375 w 3438"/>
              <a:gd name="T105" fmla="*/ 1973 h 2526"/>
              <a:gd name="T106" fmla="*/ 2359 w 3438"/>
              <a:gd name="T107" fmla="*/ 0 h 2526"/>
              <a:gd name="T108" fmla="*/ 0 w 3438"/>
              <a:gd name="T109" fmla="*/ 2526 h 2526"/>
              <a:gd name="T110" fmla="*/ 3438 w 3438"/>
              <a:gd name="T111" fmla="*/ 1255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5" name="Right Triangle 14"/>
          <p:cNvSpPr/>
          <p:nvPr userDrawn="1"/>
        </p:nvSpPr>
        <p:spPr>
          <a:xfrm flipV="1">
            <a:off x="-10968" y="0"/>
            <a:ext cx="490393" cy="49039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Triangle 15"/>
          <p:cNvSpPr/>
          <p:nvPr userDrawn="1"/>
        </p:nvSpPr>
        <p:spPr>
          <a:xfrm flipH="1">
            <a:off x="11712574" y="6378574"/>
            <a:ext cx="479425" cy="47942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651216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noFill/>
              </a:defRPr>
            </a:lvl1pPr>
          </a:lstStyle>
          <a:p>
            <a:fld id="{9792DBCC-742A-4EE0-A972-F863FAE5A55A}" type="datetime3">
              <a:rPr lang="en-US" smtClean="0"/>
              <a:t>31 July 2017</a:t>
            </a:fld>
            <a:endParaRPr lang="en-US"/>
          </a:p>
        </p:txBody>
      </p:sp>
      <p:sp>
        <p:nvSpPr>
          <p:cNvPr id="5" name="Footer Placeholder 4"/>
          <p:cNvSpPr>
            <a:spLocks noGrp="1"/>
          </p:cNvSpPr>
          <p:nvPr>
            <p:ph type="ftr" sz="quarter" idx="11"/>
          </p:nvPr>
        </p:nvSpPr>
        <p:spPr/>
        <p:txBody>
          <a:bodyPr/>
          <a:lstStyle>
            <a:lvl1pPr>
              <a:defRPr>
                <a:noFill/>
              </a:defRPr>
            </a:lvl1pPr>
          </a:lstStyle>
          <a:p>
            <a:r>
              <a:rPr lang="en-US"/>
              <a:t>Presentation name / Author</a:t>
            </a:r>
          </a:p>
        </p:txBody>
      </p:sp>
      <p:sp>
        <p:nvSpPr>
          <p:cNvPr id="6" name="Slide Number Placeholder 5"/>
          <p:cNvSpPr>
            <a:spLocks noGrp="1"/>
          </p:cNvSpPr>
          <p:nvPr>
            <p:ph type="sldNum" sz="quarter" idx="12"/>
          </p:nvPr>
        </p:nvSpPr>
        <p:spPr/>
        <p:txBody>
          <a:bodyPr/>
          <a:lstStyle>
            <a:lvl1pPr>
              <a:defRPr>
                <a:noFill/>
              </a:defRPr>
            </a:lvl1pPr>
          </a:lstStyle>
          <a:p>
            <a:fld id="{A683D178-98AA-4574-9EAA-8EB007C55176}" type="slidenum">
              <a:rPr lang="en-US" smtClean="0"/>
              <a:pPr/>
              <a:t>‹#›</a:t>
            </a:fld>
            <a:endParaRPr lang="en-US"/>
          </a:p>
        </p:txBody>
      </p:sp>
      <p:sp>
        <p:nvSpPr>
          <p:cNvPr id="8" name="Picture Placeholder 7"/>
          <p:cNvSpPr>
            <a:spLocks noGrp="1"/>
          </p:cNvSpPr>
          <p:nvPr>
            <p:ph type="pic" sz="quarter" idx="14" hasCustomPrompt="1"/>
          </p:nvPr>
        </p:nvSpPr>
        <p:spPr>
          <a:xfrm>
            <a:off x="0" y="0"/>
            <a:ext cx="12192000" cy="6858000"/>
          </a:xfrm>
          <a:custGeom>
            <a:avLst/>
            <a:gdLst/>
            <a:ahLst/>
            <a:cxnLst/>
            <a:rect l="l" t="t" r="r" b="b"/>
            <a:pathLst>
              <a:path w="12192000" h="6858000">
                <a:moveTo>
                  <a:pt x="479425" y="0"/>
                </a:moveTo>
                <a:lnTo>
                  <a:pt x="12192000" y="0"/>
                </a:lnTo>
                <a:lnTo>
                  <a:pt x="12192000" y="6378572"/>
                </a:lnTo>
                <a:lnTo>
                  <a:pt x="11712572" y="6858000"/>
                </a:lnTo>
                <a:lnTo>
                  <a:pt x="0" y="6858000"/>
                </a:lnTo>
                <a:lnTo>
                  <a:pt x="0" y="479425"/>
                </a:lnTo>
                <a:close/>
              </a:path>
            </a:pathLst>
          </a:custGeom>
          <a:blipFill>
            <a:blip r:embed="rId2"/>
            <a:stretch>
              <a:fillRect/>
            </a:stretch>
          </a:blipFill>
        </p:spPr>
        <p:txBody>
          <a:bodyPr/>
          <a:lstStyle>
            <a:lvl1pPr marL="0" indent="0" algn="r">
              <a:buFontTx/>
              <a:buNone/>
              <a:defRPr>
                <a:solidFill>
                  <a:schemeClr val="bg1"/>
                </a:solidFill>
              </a:defRPr>
            </a:lvl1pPr>
          </a:lstStyle>
          <a:p>
            <a:r>
              <a:rPr lang="en-GB" dirty="0"/>
              <a:t> </a:t>
            </a:r>
          </a:p>
        </p:txBody>
      </p:sp>
      <p:sp>
        <p:nvSpPr>
          <p:cNvPr id="9" name="Text Placeholder 14"/>
          <p:cNvSpPr>
            <a:spLocks noGrp="1" noChangeAspect="1"/>
          </p:cNvSpPr>
          <p:nvPr>
            <p:ph type="body" sz="quarter" idx="15"/>
          </p:nvPr>
        </p:nvSpPr>
        <p:spPr>
          <a:xfrm>
            <a:off x="550863" y="549275"/>
            <a:ext cx="720000" cy="529200"/>
          </a:xfrm>
          <a:blipFill>
            <a:blip r:embed="rId3"/>
            <a:stretch>
              <a:fillRect/>
            </a:stretch>
          </a:blipFill>
        </p:spPr>
        <p:txBody>
          <a:bodyPr/>
          <a:lstStyle>
            <a:lvl1pPr marL="0" indent="0">
              <a:buFontTx/>
              <a:buNone/>
              <a:defRPr sz="200">
                <a:noFill/>
              </a:defRPr>
            </a:lvl1pPr>
          </a:lstStyle>
          <a:p>
            <a:pPr lvl="0"/>
            <a:r>
              <a:rPr lang="en-US"/>
              <a:t>Edit Master text styles</a:t>
            </a:r>
          </a:p>
        </p:txBody>
      </p:sp>
      <p:sp>
        <p:nvSpPr>
          <p:cNvPr id="10" name="Title 1"/>
          <p:cNvSpPr>
            <a:spLocks noGrp="1"/>
          </p:cNvSpPr>
          <p:nvPr>
            <p:ph type="ctrTitle"/>
          </p:nvPr>
        </p:nvSpPr>
        <p:spPr>
          <a:xfrm>
            <a:off x="550862" y="1628775"/>
            <a:ext cx="11090275" cy="792113"/>
          </a:xfrm>
        </p:spPr>
        <p:txBody>
          <a:bodyPr anchor="t" anchorCtr="0"/>
          <a:lstStyle>
            <a:lvl1pPr algn="l">
              <a:defRPr sz="6000">
                <a:solidFill>
                  <a:schemeClr val="bg1"/>
                </a:solidFill>
                <a:effectLst>
                  <a:outerShdw blurRad="190500" algn="ctr" rotWithShape="0">
                    <a:prstClr val="black">
                      <a:alpha val="30000"/>
                    </a:prstClr>
                  </a:outerShdw>
                </a:effectLst>
              </a:defRPr>
            </a:lvl1pPr>
          </a:lstStyle>
          <a:p>
            <a:r>
              <a:rPr lang="en-US"/>
              <a:t>Click to edit Master title style</a:t>
            </a:r>
            <a:endParaRPr lang="en-US" dirty="0"/>
          </a:p>
        </p:txBody>
      </p:sp>
      <p:sp>
        <p:nvSpPr>
          <p:cNvPr id="12" name="Text Placeholder 11"/>
          <p:cNvSpPr>
            <a:spLocks noGrp="1"/>
          </p:cNvSpPr>
          <p:nvPr>
            <p:ph type="body" sz="quarter" idx="16"/>
          </p:nvPr>
        </p:nvSpPr>
        <p:spPr>
          <a:xfrm>
            <a:off x="550863" y="2852936"/>
            <a:ext cx="11090275" cy="3312914"/>
          </a:xfrm>
        </p:spPr>
        <p:txBody>
          <a:bodyPr/>
          <a:lstStyle>
            <a:lvl1pPr>
              <a:defRPr sz="3200">
                <a:solidFill>
                  <a:schemeClr val="bg1"/>
                </a:solidFill>
                <a:effectLst>
                  <a:outerShdw blurRad="190500" algn="ctr" rotWithShape="0">
                    <a:prstClr val="black">
                      <a:alpha val="30000"/>
                    </a:prstClr>
                  </a:outerShdw>
                </a:effectLst>
              </a:defRPr>
            </a:lvl1pPr>
            <a:lvl2pPr>
              <a:defRPr sz="2800">
                <a:solidFill>
                  <a:schemeClr val="bg1"/>
                </a:solidFill>
                <a:effectLst>
                  <a:outerShdw blurRad="190500" algn="ctr" rotWithShape="0">
                    <a:prstClr val="black">
                      <a:alpha val="30000"/>
                    </a:prstClr>
                  </a:outerShdw>
                </a:effectLst>
              </a:defRPr>
            </a:lvl2pPr>
            <a:lvl3pPr>
              <a:defRPr sz="2400">
                <a:solidFill>
                  <a:schemeClr val="bg1"/>
                </a:solidFill>
                <a:effectLst>
                  <a:outerShdw blurRad="190500" algn="ctr" rotWithShape="0">
                    <a:prstClr val="black">
                      <a:alpha val="30000"/>
                    </a:prstClr>
                  </a:outerShdw>
                </a:effectLst>
              </a:defRPr>
            </a:lvl3pPr>
            <a:lvl4pPr>
              <a:defRPr sz="2000">
                <a:solidFill>
                  <a:schemeClr val="bg1"/>
                </a:solidFill>
                <a:effectLst>
                  <a:outerShdw blurRad="190500" algn="ctr" rotWithShape="0">
                    <a:prstClr val="black">
                      <a:alpha val="30000"/>
                    </a:prstClr>
                  </a:outerShdw>
                </a:effectLst>
              </a:defRPr>
            </a:lvl4pPr>
            <a:lvl5pPr>
              <a:defRPr sz="2000">
                <a:solidFill>
                  <a:schemeClr val="bg1"/>
                </a:solidFill>
                <a:effectLst>
                  <a:outerShdw blurRad="190500" algn="ctr" rotWithShape="0">
                    <a:prstClr val="black">
                      <a:alpha val="30000"/>
                    </a:prstClr>
                  </a:outerShdw>
                </a:effectLst>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1154643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hite)">
    <p:spTree>
      <p:nvGrpSpPr>
        <p:cNvPr id="1" name=""/>
        <p:cNvGrpSpPr/>
        <p:nvPr/>
      </p:nvGrpSpPr>
      <p:grpSpPr>
        <a:xfrm>
          <a:off x="0" y="0"/>
          <a:ext cx="0" cy="0"/>
          <a:chOff x="0" y="0"/>
          <a:chExt cx="0" cy="0"/>
        </a:xfrm>
      </p:grpSpPr>
      <p:sp>
        <p:nvSpPr>
          <p:cNvPr id="10" name="Title 1"/>
          <p:cNvSpPr>
            <a:spLocks noGrp="1"/>
          </p:cNvSpPr>
          <p:nvPr>
            <p:ph type="ctrTitle"/>
          </p:nvPr>
        </p:nvSpPr>
        <p:spPr>
          <a:xfrm>
            <a:off x="550862" y="1628775"/>
            <a:ext cx="11090275" cy="792113"/>
          </a:xfrm>
        </p:spPr>
        <p:txBody>
          <a:bodyPr anchor="t" anchorCtr="0"/>
          <a:lstStyle>
            <a:lvl1pPr algn="l">
              <a:defRPr sz="6000">
                <a:solidFill>
                  <a:schemeClr val="tx1"/>
                </a:solidFill>
                <a:effectLst/>
              </a:defRPr>
            </a:lvl1pPr>
          </a:lstStyle>
          <a:p>
            <a:r>
              <a:rPr lang="en-US"/>
              <a:t>Click to edit Master title style</a:t>
            </a:r>
            <a:endParaRPr lang="en-US" dirty="0"/>
          </a:p>
        </p:txBody>
      </p:sp>
      <p:sp>
        <p:nvSpPr>
          <p:cNvPr id="12" name="Text Placeholder 11"/>
          <p:cNvSpPr>
            <a:spLocks noGrp="1"/>
          </p:cNvSpPr>
          <p:nvPr>
            <p:ph type="body" sz="quarter" idx="16"/>
          </p:nvPr>
        </p:nvSpPr>
        <p:spPr>
          <a:xfrm>
            <a:off x="550863" y="2852936"/>
            <a:ext cx="11090275" cy="3312914"/>
          </a:xfrm>
        </p:spPr>
        <p:txBody>
          <a:bodyPr/>
          <a:lstStyle>
            <a:lvl1pPr>
              <a:defRPr sz="3200">
                <a:solidFill>
                  <a:schemeClr val="tx1"/>
                </a:solidFill>
                <a:effectLst/>
              </a:defRPr>
            </a:lvl1pPr>
            <a:lvl2pPr>
              <a:defRPr sz="2800">
                <a:solidFill>
                  <a:schemeClr val="tx1"/>
                </a:solidFill>
                <a:effectLst/>
              </a:defRPr>
            </a:lvl2pPr>
            <a:lvl3pPr>
              <a:defRPr sz="2400">
                <a:solidFill>
                  <a:schemeClr val="tx1"/>
                </a:solidFill>
                <a:effectLst/>
              </a:defRPr>
            </a:lvl3pPr>
            <a:lvl4pPr>
              <a:defRPr sz="2000">
                <a:solidFill>
                  <a:schemeClr val="tx1"/>
                </a:solidFill>
                <a:effectLst/>
              </a:defRPr>
            </a:lvl4pPr>
            <a:lvl5pPr>
              <a:defRPr sz="2000">
                <a:solidFill>
                  <a:schemeClr val="tx1"/>
                </a:solidFill>
                <a:effectLst/>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Freeform 6"/>
          <p:cNvSpPr>
            <a:spLocks noChangeAspect="1" noEditPoints="1"/>
          </p:cNvSpPr>
          <p:nvPr userDrawn="1"/>
        </p:nvSpPr>
        <p:spPr bwMode="auto">
          <a:xfrm>
            <a:off x="550863" y="549275"/>
            <a:ext cx="720000" cy="529006"/>
          </a:xfrm>
          <a:custGeom>
            <a:avLst/>
            <a:gdLst>
              <a:gd name="T0" fmla="*/ 2431 w 3438"/>
              <a:gd name="T1" fmla="*/ 1652 h 2526"/>
              <a:gd name="T2" fmla="*/ 2460 w 3438"/>
              <a:gd name="T3" fmla="*/ 1720 h 2526"/>
              <a:gd name="T4" fmla="*/ 2533 w 3438"/>
              <a:gd name="T5" fmla="*/ 1741 h 2526"/>
              <a:gd name="T6" fmla="*/ 2577 w 3438"/>
              <a:gd name="T7" fmla="*/ 1947 h 2526"/>
              <a:gd name="T8" fmla="*/ 2406 w 3438"/>
              <a:gd name="T9" fmla="*/ 1943 h 2526"/>
              <a:gd name="T10" fmla="*/ 2298 w 3438"/>
              <a:gd name="T11" fmla="*/ 1903 h 2526"/>
              <a:gd name="T12" fmla="*/ 2226 w 3438"/>
              <a:gd name="T13" fmla="*/ 1815 h 2526"/>
              <a:gd name="T14" fmla="*/ 2192 w 3438"/>
              <a:gd name="T15" fmla="*/ 1655 h 2526"/>
              <a:gd name="T16" fmla="*/ 2188 w 3438"/>
              <a:gd name="T17" fmla="*/ 842 h 2526"/>
              <a:gd name="T18" fmla="*/ 1012 w 3438"/>
              <a:gd name="T19" fmla="*/ 1663 h 2526"/>
              <a:gd name="T20" fmla="*/ 1105 w 3438"/>
              <a:gd name="T21" fmla="*/ 1736 h 2526"/>
              <a:gd name="T22" fmla="*/ 1218 w 3438"/>
              <a:gd name="T23" fmla="*/ 1764 h 2526"/>
              <a:gd name="T24" fmla="*/ 1376 w 3438"/>
              <a:gd name="T25" fmla="*/ 1760 h 2526"/>
              <a:gd name="T26" fmla="*/ 1481 w 3438"/>
              <a:gd name="T27" fmla="*/ 1724 h 2526"/>
              <a:gd name="T28" fmla="*/ 1553 w 3438"/>
              <a:gd name="T29" fmla="*/ 1657 h 2526"/>
              <a:gd name="T30" fmla="*/ 1603 w 3438"/>
              <a:gd name="T31" fmla="*/ 1536 h 2526"/>
              <a:gd name="T32" fmla="*/ 1633 w 3438"/>
              <a:gd name="T33" fmla="*/ 1326 h 2526"/>
              <a:gd name="T34" fmla="*/ 1628 w 3438"/>
              <a:gd name="T35" fmla="*/ 1050 h 2526"/>
              <a:gd name="T36" fmla="*/ 1585 w 3438"/>
              <a:gd name="T37" fmla="*/ 844 h 2526"/>
              <a:gd name="T38" fmla="*/ 1514 w 3438"/>
              <a:gd name="T39" fmla="*/ 729 h 2526"/>
              <a:gd name="T40" fmla="*/ 1425 w 3438"/>
              <a:gd name="T41" fmla="*/ 675 h 2526"/>
              <a:gd name="T42" fmla="*/ 1280 w 3438"/>
              <a:gd name="T43" fmla="*/ 653 h 2526"/>
              <a:gd name="T44" fmla="*/ 1154 w 3438"/>
              <a:gd name="T45" fmla="*/ 669 h 2526"/>
              <a:gd name="T46" fmla="*/ 1046 w 3438"/>
              <a:gd name="T47" fmla="*/ 729 h 2526"/>
              <a:gd name="T48" fmla="*/ 985 w 3438"/>
              <a:gd name="T49" fmla="*/ 815 h 2526"/>
              <a:gd name="T50" fmla="*/ 938 w 3438"/>
              <a:gd name="T51" fmla="*/ 990 h 2526"/>
              <a:gd name="T52" fmla="*/ 923 w 3438"/>
              <a:gd name="T53" fmla="*/ 1254 h 2526"/>
              <a:gd name="T54" fmla="*/ 947 w 3438"/>
              <a:gd name="T55" fmla="*/ 1497 h 2526"/>
              <a:gd name="T56" fmla="*/ 998 w 3438"/>
              <a:gd name="T57" fmla="*/ 1641 h 2526"/>
              <a:gd name="T58" fmla="*/ 1142 w 3438"/>
              <a:gd name="T59" fmla="*/ 1970 h 2526"/>
              <a:gd name="T60" fmla="*/ 992 w 3438"/>
              <a:gd name="T61" fmla="*/ 1933 h 2526"/>
              <a:gd name="T62" fmla="*/ 864 w 3438"/>
              <a:gd name="T63" fmla="*/ 1857 h 2526"/>
              <a:gd name="T64" fmla="*/ 798 w 3438"/>
              <a:gd name="T65" fmla="*/ 1784 h 2526"/>
              <a:gd name="T66" fmla="*/ 731 w 3438"/>
              <a:gd name="T67" fmla="*/ 1645 h 2526"/>
              <a:gd name="T68" fmla="*/ 681 w 3438"/>
              <a:gd name="T69" fmla="*/ 1402 h 2526"/>
              <a:gd name="T70" fmla="*/ 674 w 3438"/>
              <a:gd name="T71" fmla="*/ 1124 h 2526"/>
              <a:gd name="T72" fmla="*/ 716 w 3438"/>
              <a:gd name="T73" fmla="*/ 839 h 2526"/>
              <a:gd name="T74" fmla="*/ 777 w 3438"/>
              <a:gd name="T75" fmla="*/ 684 h 2526"/>
              <a:gd name="T76" fmla="*/ 856 w 3438"/>
              <a:gd name="T77" fmla="*/ 579 h 2526"/>
              <a:gd name="T78" fmla="*/ 966 w 3438"/>
              <a:gd name="T79" fmla="*/ 502 h 2526"/>
              <a:gd name="T80" fmla="*/ 1125 w 3438"/>
              <a:gd name="T81" fmla="*/ 454 h 2526"/>
              <a:gd name="T82" fmla="*/ 1301 w 3438"/>
              <a:gd name="T83" fmla="*/ 443 h 2526"/>
              <a:gd name="T84" fmla="*/ 1471 w 3438"/>
              <a:gd name="T85" fmla="*/ 461 h 2526"/>
              <a:gd name="T86" fmla="*/ 1634 w 3438"/>
              <a:gd name="T87" fmla="*/ 524 h 2526"/>
              <a:gd name="T88" fmla="*/ 1723 w 3438"/>
              <a:gd name="T89" fmla="*/ 599 h 2526"/>
              <a:gd name="T90" fmla="*/ 1809 w 3438"/>
              <a:gd name="T91" fmla="*/ 740 h 2526"/>
              <a:gd name="T92" fmla="*/ 1867 w 3438"/>
              <a:gd name="T93" fmla="*/ 951 h 2526"/>
              <a:gd name="T94" fmla="*/ 1885 w 3438"/>
              <a:gd name="T95" fmla="*/ 1250 h 2526"/>
              <a:gd name="T96" fmla="*/ 1871 w 3438"/>
              <a:gd name="T97" fmla="*/ 1454 h 2526"/>
              <a:gd name="T98" fmla="*/ 1830 w 3438"/>
              <a:gd name="T99" fmla="*/ 1639 h 2526"/>
              <a:gd name="T100" fmla="*/ 1768 w 3438"/>
              <a:gd name="T101" fmla="*/ 1765 h 2526"/>
              <a:gd name="T102" fmla="*/ 1663 w 3438"/>
              <a:gd name="T103" fmla="*/ 1874 h 2526"/>
              <a:gd name="T104" fmla="*/ 1375 w 3438"/>
              <a:gd name="T105" fmla="*/ 1973 h 2526"/>
              <a:gd name="T106" fmla="*/ 2359 w 3438"/>
              <a:gd name="T107" fmla="*/ 0 h 2526"/>
              <a:gd name="T108" fmla="*/ 0 w 3438"/>
              <a:gd name="T109" fmla="*/ 2526 h 2526"/>
              <a:gd name="T110" fmla="*/ 3438 w 3438"/>
              <a:gd name="T111" fmla="*/ 1255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38" h="2526">
                <a:moveTo>
                  <a:pt x="2724" y="1043"/>
                </a:moveTo>
                <a:lnTo>
                  <a:pt x="2423" y="1043"/>
                </a:lnTo>
                <a:lnTo>
                  <a:pt x="2423" y="1521"/>
                </a:lnTo>
                <a:lnTo>
                  <a:pt x="2423" y="1553"/>
                </a:lnTo>
                <a:lnTo>
                  <a:pt x="2424" y="1582"/>
                </a:lnTo>
                <a:lnTo>
                  <a:pt x="2425" y="1608"/>
                </a:lnTo>
                <a:lnTo>
                  <a:pt x="2428" y="1632"/>
                </a:lnTo>
                <a:lnTo>
                  <a:pt x="2431" y="1652"/>
                </a:lnTo>
                <a:lnTo>
                  <a:pt x="2434" y="1670"/>
                </a:lnTo>
                <a:lnTo>
                  <a:pt x="2438" y="1684"/>
                </a:lnTo>
                <a:lnTo>
                  <a:pt x="2442" y="1697"/>
                </a:lnTo>
                <a:lnTo>
                  <a:pt x="2446" y="1702"/>
                </a:lnTo>
                <a:lnTo>
                  <a:pt x="2449" y="1707"/>
                </a:lnTo>
                <a:lnTo>
                  <a:pt x="2452" y="1711"/>
                </a:lnTo>
                <a:lnTo>
                  <a:pt x="2456" y="1716"/>
                </a:lnTo>
                <a:lnTo>
                  <a:pt x="2460" y="1720"/>
                </a:lnTo>
                <a:lnTo>
                  <a:pt x="2466" y="1724"/>
                </a:lnTo>
                <a:lnTo>
                  <a:pt x="2477" y="1729"/>
                </a:lnTo>
                <a:lnTo>
                  <a:pt x="2491" y="1735"/>
                </a:lnTo>
                <a:lnTo>
                  <a:pt x="2499" y="1736"/>
                </a:lnTo>
                <a:lnTo>
                  <a:pt x="2506" y="1738"/>
                </a:lnTo>
                <a:lnTo>
                  <a:pt x="2514" y="1739"/>
                </a:lnTo>
                <a:lnTo>
                  <a:pt x="2523" y="1739"/>
                </a:lnTo>
                <a:lnTo>
                  <a:pt x="2533" y="1741"/>
                </a:lnTo>
                <a:lnTo>
                  <a:pt x="2542" y="1741"/>
                </a:lnTo>
                <a:lnTo>
                  <a:pt x="2722" y="1734"/>
                </a:lnTo>
                <a:lnTo>
                  <a:pt x="2732" y="1923"/>
                </a:lnTo>
                <a:lnTo>
                  <a:pt x="2697" y="1929"/>
                </a:lnTo>
                <a:lnTo>
                  <a:pt x="2664" y="1935"/>
                </a:lnTo>
                <a:lnTo>
                  <a:pt x="2633" y="1941"/>
                </a:lnTo>
                <a:lnTo>
                  <a:pt x="2603" y="1944"/>
                </a:lnTo>
                <a:lnTo>
                  <a:pt x="2577" y="1947"/>
                </a:lnTo>
                <a:lnTo>
                  <a:pt x="2553" y="1950"/>
                </a:lnTo>
                <a:lnTo>
                  <a:pt x="2530" y="1951"/>
                </a:lnTo>
                <a:lnTo>
                  <a:pt x="2510" y="1952"/>
                </a:lnTo>
                <a:lnTo>
                  <a:pt x="2487" y="1951"/>
                </a:lnTo>
                <a:lnTo>
                  <a:pt x="2466" y="1950"/>
                </a:lnTo>
                <a:lnTo>
                  <a:pt x="2445" y="1948"/>
                </a:lnTo>
                <a:lnTo>
                  <a:pt x="2425" y="1946"/>
                </a:lnTo>
                <a:lnTo>
                  <a:pt x="2406" y="1943"/>
                </a:lnTo>
                <a:lnTo>
                  <a:pt x="2388" y="1939"/>
                </a:lnTo>
                <a:lnTo>
                  <a:pt x="2370" y="1935"/>
                </a:lnTo>
                <a:lnTo>
                  <a:pt x="2362" y="1933"/>
                </a:lnTo>
                <a:lnTo>
                  <a:pt x="2354" y="1930"/>
                </a:lnTo>
                <a:lnTo>
                  <a:pt x="2339" y="1925"/>
                </a:lnTo>
                <a:lnTo>
                  <a:pt x="2324" y="1918"/>
                </a:lnTo>
                <a:lnTo>
                  <a:pt x="2311" y="1911"/>
                </a:lnTo>
                <a:lnTo>
                  <a:pt x="2298" y="1903"/>
                </a:lnTo>
                <a:lnTo>
                  <a:pt x="2286" y="1896"/>
                </a:lnTo>
                <a:lnTo>
                  <a:pt x="2276" y="1887"/>
                </a:lnTo>
                <a:lnTo>
                  <a:pt x="2265" y="1877"/>
                </a:lnTo>
                <a:lnTo>
                  <a:pt x="2256" y="1866"/>
                </a:lnTo>
                <a:lnTo>
                  <a:pt x="2249" y="1855"/>
                </a:lnTo>
                <a:lnTo>
                  <a:pt x="2241" y="1843"/>
                </a:lnTo>
                <a:lnTo>
                  <a:pt x="2233" y="1829"/>
                </a:lnTo>
                <a:lnTo>
                  <a:pt x="2226" y="1815"/>
                </a:lnTo>
                <a:lnTo>
                  <a:pt x="2220" y="1799"/>
                </a:lnTo>
                <a:lnTo>
                  <a:pt x="2215" y="1782"/>
                </a:lnTo>
                <a:lnTo>
                  <a:pt x="2209" y="1764"/>
                </a:lnTo>
                <a:lnTo>
                  <a:pt x="2205" y="1744"/>
                </a:lnTo>
                <a:lnTo>
                  <a:pt x="2201" y="1724"/>
                </a:lnTo>
                <a:lnTo>
                  <a:pt x="2198" y="1702"/>
                </a:lnTo>
                <a:lnTo>
                  <a:pt x="2195" y="1679"/>
                </a:lnTo>
                <a:lnTo>
                  <a:pt x="2192" y="1655"/>
                </a:lnTo>
                <a:lnTo>
                  <a:pt x="2190" y="1630"/>
                </a:lnTo>
                <a:lnTo>
                  <a:pt x="2189" y="1603"/>
                </a:lnTo>
                <a:lnTo>
                  <a:pt x="2188" y="1575"/>
                </a:lnTo>
                <a:lnTo>
                  <a:pt x="2188" y="1547"/>
                </a:lnTo>
                <a:lnTo>
                  <a:pt x="2188" y="1043"/>
                </a:lnTo>
                <a:lnTo>
                  <a:pt x="2021" y="1043"/>
                </a:lnTo>
                <a:lnTo>
                  <a:pt x="2021" y="842"/>
                </a:lnTo>
                <a:lnTo>
                  <a:pt x="2188" y="842"/>
                </a:lnTo>
                <a:lnTo>
                  <a:pt x="2188" y="526"/>
                </a:lnTo>
                <a:lnTo>
                  <a:pt x="2423" y="526"/>
                </a:lnTo>
                <a:lnTo>
                  <a:pt x="2423" y="842"/>
                </a:lnTo>
                <a:lnTo>
                  <a:pt x="2724" y="842"/>
                </a:lnTo>
                <a:lnTo>
                  <a:pt x="2724" y="1043"/>
                </a:lnTo>
                <a:close/>
                <a:moveTo>
                  <a:pt x="998" y="1641"/>
                </a:moveTo>
                <a:lnTo>
                  <a:pt x="1007" y="1656"/>
                </a:lnTo>
                <a:lnTo>
                  <a:pt x="1012" y="1663"/>
                </a:lnTo>
                <a:lnTo>
                  <a:pt x="1018" y="1670"/>
                </a:lnTo>
                <a:lnTo>
                  <a:pt x="1029" y="1683"/>
                </a:lnTo>
                <a:lnTo>
                  <a:pt x="1043" y="1696"/>
                </a:lnTo>
                <a:lnTo>
                  <a:pt x="1056" y="1707"/>
                </a:lnTo>
                <a:lnTo>
                  <a:pt x="1072" y="1718"/>
                </a:lnTo>
                <a:lnTo>
                  <a:pt x="1088" y="1727"/>
                </a:lnTo>
                <a:lnTo>
                  <a:pt x="1097" y="1732"/>
                </a:lnTo>
                <a:lnTo>
                  <a:pt x="1105" y="1736"/>
                </a:lnTo>
                <a:lnTo>
                  <a:pt x="1123" y="1743"/>
                </a:lnTo>
                <a:lnTo>
                  <a:pt x="1143" y="1750"/>
                </a:lnTo>
                <a:lnTo>
                  <a:pt x="1153" y="1753"/>
                </a:lnTo>
                <a:lnTo>
                  <a:pt x="1163" y="1755"/>
                </a:lnTo>
                <a:lnTo>
                  <a:pt x="1185" y="1760"/>
                </a:lnTo>
                <a:lnTo>
                  <a:pt x="1195" y="1762"/>
                </a:lnTo>
                <a:lnTo>
                  <a:pt x="1207" y="1763"/>
                </a:lnTo>
                <a:lnTo>
                  <a:pt x="1218" y="1764"/>
                </a:lnTo>
                <a:lnTo>
                  <a:pt x="1230" y="1765"/>
                </a:lnTo>
                <a:lnTo>
                  <a:pt x="1254" y="1768"/>
                </a:lnTo>
                <a:lnTo>
                  <a:pt x="1280" y="1768"/>
                </a:lnTo>
                <a:lnTo>
                  <a:pt x="1306" y="1768"/>
                </a:lnTo>
                <a:lnTo>
                  <a:pt x="1330" y="1765"/>
                </a:lnTo>
                <a:lnTo>
                  <a:pt x="1342" y="1764"/>
                </a:lnTo>
                <a:lnTo>
                  <a:pt x="1353" y="1763"/>
                </a:lnTo>
                <a:lnTo>
                  <a:pt x="1376" y="1760"/>
                </a:lnTo>
                <a:lnTo>
                  <a:pt x="1397" y="1755"/>
                </a:lnTo>
                <a:lnTo>
                  <a:pt x="1418" y="1750"/>
                </a:lnTo>
                <a:lnTo>
                  <a:pt x="1428" y="1747"/>
                </a:lnTo>
                <a:lnTo>
                  <a:pt x="1437" y="1744"/>
                </a:lnTo>
                <a:lnTo>
                  <a:pt x="1455" y="1736"/>
                </a:lnTo>
                <a:lnTo>
                  <a:pt x="1464" y="1733"/>
                </a:lnTo>
                <a:lnTo>
                  <a:pt x="1473" y="1728"/>
                </a:lnTo>
                <a:lnTo>
                  <a:pt x="1481" y="1724"/>
                </a:lnTo>
                <a:lnTo>
                  <a:pt x="1489" y="1719"/>
                </a:lnTo>
                <a:lnTo>
                  <a:pt x="1503" y="1708"/>
                </a:lnTo>
                <a:lnTo>
                  <a:pt x="1510" y="1703"/>
                </a:lnTo>
                <a:lnTo>
                  <a:pt x="1517" y="1697"/>
                </a:lnTo>
                <a:lnTo>
                  <a:pt x="1530" y="1685"/>
                </a:lnTo>
                <a:lnTo>
                  <a:pt x="1536" y="1679"/>
                </a:lnTo>
                <a:lnTo>
                  <a:pt x="1541" y="1672"/>
                </a:lnTo>
                <a:lnTo>
                  <a:pt x="1553" y="1657"/>
                </a:lnTo>
                <a:lnTo>
                  <a:pt x="1562" y="1643"/>
                </a:lnTo>
                <a:lnTo>
                  <a:pt x="1571" y="1626"/>
                </a:lnTo>
                <a:lnTo>
                  <a:pt x="1579" y="1609"/>
                </a:lnTo>
                <a:lnTo>
                  <a:pt x="1583" y="1599"/>
                </a:lnTo>
                <a:lnTo>
                  <a:pt x="1587" y="1590"/>
                </a:lnTo>
                <a:lnTo>
                  <a:pt x="1594" y="1570"/>
                </a:lnTo>
                <a:lnTo>
                  <a:pt x="1600" y="1547"/>
                </a:lnTo>
                <a:lnTo>
                  <a:pt x="1603" y="1536"/>
                </a:lnTo>
                <a:lnTo>
                  <a:pt x="1607" y="1525"/>
                </a:lnTo>
                <a:lnTo>
                  <a:pt x="1612" y="1500"/>
                </a:lnTo>
                <a:lnTo>
                  <a:pt x="1617" y="1474"/>
                </a:lnTo>
                <a:lnTo>
                  <a:pt x="1621" y="1447"/>
                </a:lnTo>
                <a:lnTo>
                  <a:pt x="1625" y="1419"/>
                </a:lnTo>
                <a:lnTo>
                  <a:pt x="1628" y="1389"/>
                </a:lnTo>
                <a:lnTo>
                  <a:pt x="1630" y="1359"/>
                </a:lnTo>
                <a:lnTo>
                  <a:pt x="1633" y="1326"/>
                </a:lnTo>
                <a:lnTo>
                  <a:pt x="1634" y="1292"/>
                </a:lnTo>
                <a:lnTo>
                  <a:pt x="1635" y="1256"/>
                </a:lnTo>
                <a:lnTo>
                  <a:pt x="1635" y="1220"/>
                </a:lnTo>
                <a:lnTo>
                  <a:pt x="1635" y="1183"/>
                </a:lnTo>
                <a:lnTo>
                  <a:pt x="1634" y="1148"/>
                </a:lnTo>
                <a:lnTo>
                  <a:pt x="1633" y="1115"/>
                </a:lnTo>
                <a:lnTo>
                  <a:pt x="1630" y="1081"/>
                </a:lnTo>
                <a:lnTo>
                  <a:pt x="1628" y="1050"/>
                </a:lnTo>
                <a:lnTo>
                  <a:pt x="1625" y="1020"/>
                </a:lnTo>
                <a:lnTo>
                  <a:pt x="1620" y="991"/>
                </a:lnTo>
                <a:lnTo>
                  <a:pt x="1616" y="963"/>
                </a:lnTo>
                <a:lnTo>
                  <a:pt x="1611" y="937"/>
                </a:lnTo>
                <a:lnTo>
                  <a:pt x="1606" y="911"/>
                </a:lnTo>
                <a:lnTo>
                  <a:pt x="1600" y="888"/>
                </a:lnTo>
                <a:lnTo>
                  <a:pt x="1593" y="865"/>
                </a:lnTo>
                <a:lnTo>
                  <a:pt x="1585" y="844"/>
                </a:lnTo>
                <a:lnTo>
                  <a:pt x="1578" y="824"/>
                </a:lnTo>
                <a:lnTo>
                  <a:pt x="1568" y="806"/>
                </a:lnTo>
                <a:lnTo>
                  <a:pt x="1559" y="788"/>
                </a:lnTo>
                <a:lnTo>
                  <a:pt x="1550" y="772"/>
                </a:lnTo>
                <a:lnTo>
                  <a:pt x="1545" y="764"/>
                </a:lnTo>
                <a:lnTo>
                  <a:pt x="1539" y="756"/>
                </a:lnTo>
                <a:lnTo>
                  <a:pt x="1527" y="742"/>
                </a:lnTo>
                <a:lnTo>
                  <a:pt x="1514" y="729"/>
                </a:lnTo>
                <a:lnTo>
                  <a:pt x="1508" y="723"/>
                </a:lnTo>
                <a:lnTo>
                  <a:pt x="1500" y="717"/>
                </a:lnTo>
                <a:lnTo>
                  <a:pt x="1493" y="711"/>
                </a:lnTo>
                <a:lnTo>
                  <a:pt x="1485" y="706"/>
                </a:lnTo>
                <a:lnTo>
                  <a:pt x="1469" y="696"/>
                </a:lnTo>
                <a:lnTo>
                  <a:pt x="1453" y="687"/>
                </a:lnTo>
                <a:lnTo>
                  <a:pt x="1435" y="679"/>
                </a:lnTo>
                <a:lnTo>
                  <a:pt x="1425" y="675"/>
                </a:lnTo>
                <a:lnTo>
                  <a:pt x="1415" y="672"/>
                </a:lnTo>
                <a:lnTo>
                  <a:pt x="1395" y="666"/>
                </a:lnTo>
                <a:lnTo>
                  <a:pt x="1375" y="662"/>
                </a:lnTo>
                <a:lnTo>
                  <a:pt x="1352" y="657"/>
                </a:lnTo>
                <a:lnTo>
                  <a:pt x="1341" y="656"/>
                </a:lnTo>
                <a:lnTo>
                  <a:pt x="1330" y="655"/>
                </a:lnTo>
                <a:lnTo>
                  <a:pt x="1305" y="654"/>
                </a:lnTo>
                <a:lnTo>
                  <a:pt x="1280" y="653"/>
                </a:lnTo>
                <a:lnTo>
                  <a:pt x="1255" y="654"/>
                </a:lnTo>
                <a:lnTo>
                  <a:pt x="1243" y="654"/>
                </a:lnTo>
                <a:lnTo>
                  <a:pt x="1231" y="655"/>
                </a:lnTo>
                <a:lnTo>
                  <a:pt x="1219" y="656"/>
                </a:lnTo>
                <a:lnTo>
                  <a:pt x="1208" y="657"/>
                </a:lnTo>
                <a:lnTo>
                  <a:pt x="1186" y="662"/>
                </a:lnTo>
                <a:lnTo>
                  <a:pt x="1165" y="666"/>
                </a:lnTo>
                <a:lnTo>
                  <a:pt x="1154" y="669"/>
                </a:lnTo>
                <a:lnTo>
                  <a:pt x="1145" y="672"/>
                </a:lnTo>
                <a:lnTo>
                  <a:pt x="1126" y="679"/>
                </a:lnTo>
                <a:lnTo>
                  <a:pt x="1108" y="687"/>
                </a:lnTo>
                <a:lnTo>
                  <a:pt x="1091" y="696"/>
                </a:lnTo>
                <a:lnTo>
                  <a:pt x="1082" y="700"/>
                </a:lnTo>
                <a:lnTo>
                  <a:pt x="1074" y="706"/>
                </a:lnTo>
                <a:lnTo>
                  <a:pt x="1060" y="717"/>
                </a:lnTo>
                <a:lnTo>
                  <a:pt x="1046" y="729"/>
                </a:lnTo>
                <a:lnTo>
                  <a:pt x="1033" y="742"/>
                </a:lnTo>
                <a:lnTo>
                  <a:pt x="1026" y="748"/>
                </a:lnTo>
                <a:lnTo>
                  <a:pt x="1020" y="756"/>
                </a:lnTo>
                <a:lnTo>
                  <a:pt x="1015" y="764"/>
                </a:lnTo>
                <a:lnTo>
                  <a:pt x="1009" y="772"/>
                </a:lnTo>
                <a:lnTo>
                  <a:pt x="1000" y="788"/>
                </a:lnTo>
                <a:lnTo>
                  <a:pt x="990" y="806"/>
                </a:lnTo>
                <a:lnTo>
                  <a:pt x="985" y="815"/>
                </a:lnTo>
                <a:lnTo>
                  <a:pt x="982" y="824"/>
                </a:lnTo>
                <a:lnTo>
                  <a:pt x="974" y="844"/>
                </a:lnTo>
                <a:lnTo>
                  <a:pt x="966" y="865"/>
                </a:lnTo>
                <a:lnTo>
                  <a:pt x="959" y="888"/>
                </a:lnTo>
                <a:lnTo>
                  <a:pt x="953" y="911"/>
                </a:lnTo>
                <a:lnTo>
                  <a:pt x="947" y="936"/>
                </a:lnTo>
                <a:lnTo>
                  <a:pt x="942" y="963"/>
                </a:lnTo>
                <a:lnTo>
                  <a:pt x="938" y="990"/>
                </a:lnTo>
                <a:lnTo>
                  <a:pt x="933" y="1019"/>
                </a:lnTo>
                <a:lnTo>
                  <a:pt x="930" y="1048"/>
                </a:lnTo>
                <a:lnTo>
                  <a:pt x="928" y="1080"/>
                </a:lnTo>
                <a:lnTo>
                  <a:pt x="926" y="1112"/>
                </a:lnTo>
                <a:lnTo>
                  <a:pt x="924" y="1146"/>
                </a:lnTo>
                <a:lnTo>
                  <a:pt x="923" y="1182"/>
                </a:lnTo>
                <a:lnTo>
                  <a:pt x="923" y="1218"/>
                </a:lnTo>
                <a:lnTo>
                  <a:pt x="923" y="1254"/>
                </a:lnTo>
                <a:lnTo>
                  <a:pt x="924" y="1289"/>
                </a:lnTo>
                <a:lnTo>
                  <a:pt x="926" y="1323"/>
                </a:lnTo>
                <a:lnTo>
                  <a:pt x="928" y="1355"/>
                </a:lnTo>
                <a:lnTo>
                  <a:pt x="930" y="1387"/>
                </a:lnTo>
                <a:lnTo>
                  <a:pt x="933" y="1416"/>
                </a:lnTo>
                <a:lnTo>
                  <a:pt x="937" y="1444"/>
                </a:lnTo>
                <a:lnTo>
                  <a:pt x="941" y="1471"/>
                </a:lnTo>
                <a:lnTo>
                  <a:pt x="947" y="1497"/>
                </a:lnTo>
                <a:lnTo>
                  <a:pt x="953" y="1521"/>
                </a:lnTo>
                <a:lnTo>
                  <a:pt x="958" y="1545"/>
                </a:lnTo>
                <a:lnTo>
                  <a:pt x="962" y="1555"/>
                </a:lnTo>
                <a:lnTo>
                  <a:pt x="965" y="1566"/>
                </a:lnTo>
                <a:lnTo>
                  <a:pt x="972" y="1587"/>
                </a:lnTo>
                <a:lnTo>
                  <a:pt x="980" y="1606"/>
                </a:lnTo>
                <a:lnTo>
                  <a:pt x="989" y="1624"/>
                </a:lnTo>
                <a:lnTo>
                  <a:pt x="998" y="1641"/>
                </a:lnTo>
                <a:close/>
                <a:moveTo>
                  <a:pt x="1280" y="1978"/>
                </a:moveTo>
                <a:lnTo>
                  <a:pt x="1259" y="1978"/>
                </a:lnTo>
                <a:lnTo>
                  <a:pt x="1239" y="1978"/>
                </a:lnTo>
                <a:lnTo>
                  <a:pt x="1218" y="1977"/>
                </a:lnTo>
                <a:lnTo>
                  <a:pt x="1198" y="1975"/>
                </a:lnTo>
                <a:lnTo>
                  <a:pt x="1179" y="1974"/>
                </a:lnTo>
                <a:lnTo>
                  <a:pt x="1160" y="1972"/>
                </a:lnTo>
                <a:lnTo>
                  <a:pt x="1142" y="1970"/>
                </a:lnTo>
                <a:lnTo>
                  <a:pt x="1124" y="1966"/>
                </a:lnTo>
                <a:lnTo>
                  <a:pt x="1106" y="1964"/>
                </a:lnTo>
                <a:lnTo>
                  <a:pt x="1088" y="1961"/>
                </a:lnTo>
                <a:lnTo>
                  <a:pt x="1071" y="1956"/>
                </a:lnTo>
                <a:lnTo>
                  <a:pt x="1054" y="1953"/>
                </a:lnTo>
                <a:lnTo>
                  <a:pt x="1038" y="1948"/>
                </a:lnTo>
                <a:lnTo>
                  <a:pt x="1022" y="1943"/>
                </a:lnTo>
                <a:lnTo>
                  <a:pt x="992" y="1933"/>
                </a:lnTo>
                <a:lnTo>
                  <a:pt x="963" y="1920"/>
                </a:lnTo>
                <a:lnTo>
                  <a:pt x="949" y="1914"/>
                </a:lnTo>
                <a:lnTo>
                  <a:pt x="936" y="1907"/>
                </a:lnTo>
                <a:lnTo>
                  <a:pt x="911" y="1892"/>
                </a:lnTo>
                <a:lnTo>
                  <a:pt x="899" y="1884"/>
                </a:lnTo>
                <a:lnTo>
                  <a:pt x="886" y="1875"/>
                </a:lnTo>
                <a:lnTo>
                  <a:pt x="875" y="1866"/>
                </a:lnTo>
                <a:lnTo>
                  <a:pt x="864" y="1857"/>
                </a:lnTo>
                <a:lnTo>
                  <a:pt x="853" y="1848"/>
                </a:lnTo>
                <a:lnTo>
                  <a:pt x="843" y="1838"/>
                </a:lnTo>
                <a:lnTo>
                  <a:pt x="833" y="1828"/>
                </a:lnTo>
                <a:lnTo>
                  <a:pt x="824" y="1818"/>
                </a:lnTo>
                <a:lnTo>
                  <a:pt x="815" y="1807"/>
                </a:lnTo>
                <a:lnTo>
                  <a:pt x="811" y="1801"/>
                </a:lnTo>
                <a:lnTo>
                  <a:pt x="806" y="1796"/>
                </a:lnTo>
                <a:lnTo>
                  <a:pt x="798" y="1784"/>
                </a:lnTo>
                <a:lnTo>
                  <a:pt x="790" y="1772"/>
                </a:lnTo>
                <a:lnTo>
                  <a:pt x="783" y="1760"/>
                </a:lnTo>
                <a:lnTo>
                  <a:pt x="776" y="1747"/>
                </a:lnTo>
                <a:lnTo>
                  <a:pt x="761" y="1720"/>
                </a:lnTo>
                <a:lnTo>
                  <a:pt x="754" y="1706"/>
                </a:lnTo>
                <a:lnTo>
                  <a:pt x="748" y="1691"/>
                </a:lnTo>
                <a:lnTo>
                  <a:pt x="736" y="1661"/>
                </a:lnTo>
                <a:lnTo>
                  <a:pt x="731" y="1645"/>
                </a:lnTo>
                <a:lnTo>
                  <a:pt x="725" y="1629"/>
                </a:lnTo>
                <a:lnTo>
                  <a:pt x="715" y="1596"/>
                </a:lnTo>
                <a:lnTo>
                  <a:pt x="706" y="1561"/>
                </a:lnTo>
                <a:lnTo>
                  <a:pt x="698" y="1524"/>
                </a:lnTo>
                <a:lnTo>
                  <a:pt x="695" y="1505"/>
                </a:lnTo>
                <a:lnTo>
                  <a:pt x="691" y="1484"/>
                </a:lnTo>
                <a:lnTo>
                  <a:pt x="686" y="1445"/>
                </a:lnTo>
                <a:lnTo>
                  <a:pt x="681" y="1402"/>
                </a:lnTo>
                <a:lnTo>
                  <a:pt x="678" y="1360"/>
                </a:lnTo>
                <a:lnTo>
                  <a:pt x="676" y="1337"/>
                </a:lnTo>
                <a:lnTo>
                  <a:pt x="674" y="1315"/>
                </a:lnTo>
                <a:lnTo>
                  <a:pt x="673" y="1267"/>
                </a:lnTo>
                <a:lnTo>
                  <a:pt x="673" y="1219"/>
                </a:lnTo>
                <a:lnTo>
                  <a:pt x="673" y="1171"/>
                </a:lnTo>
                <a:lnTo>
                  <a:pt x="674" y="1147"/>
                </a:lnTo>
                <a:lnTo>
                  <a:pt x="674" y="1124"/>
                </a:lnTo>
                <a:lnTo>
                  <a:pt x="678" y="1079"/>
                </a:lnTo>
                <a:lnTo>
                  <a:pt x="681" y="1035"/>
                </a:lnTo>
                <a:lnTo>
                  <a:pt x="686" y="992"/>
                </a:lnTo>
                <a:lnTo>
                  <a:pt x="689" y="972"/>
                </a:lnTo>
                <a:lnTo>
                  <a:pt x="692" y="952"/>
                </a:lnTo>
                <a:lnTo>
                  <a:pt x="699" y="912"/>
                </a:lnTo>
                <a:lnTo>
                  <a:pt x="707" y="875"/>
                </a:lnTo>
                <a:lnTo>
                  <a:pt x="716" y="839"/>
                </a:lnTo>
                <a:lnTo>
                  <a:pt x="721" y="823"/>
                </a:lnTo>
                <a:lnTo>
                  <a:pt x="726" y="806"/>
                </a:lnTo>
                <a:lnTo>
                  <a:pt x="738" y="773"/>
                </a:lnTo>
                <a:lnTo>
                  <a:pt x="743" y="757"/>
                </a:lnTo>
                <a:lnTo>
                  <a:pt x="750" y="742"/>
                </a:lnTo>
                <a:lnTo>
                  <a:pt x="762" y="712"/>
                </a:lnTo>
                <a:lnTo>
                  <a:pt x="770" y="698"/>
                </a:lnTo>
                <a:lnTo>
                  <a:pt x="777" y="684"/>
                </a:lnTo>
                <a:lnTo>
                  <a:pt x="793" y="658"/>
                </a:lnTo>
                <a:lnTo>
                  <a:pt x="801" y="646"/>
                </a:lnTo>
                <a:lnTo>
                  <a:pt x="808" y="634"/>
                </a:lnTo>
                <a:lnTo>
                  <a:pt x="817" y="621"/>
                </a:lnTo>
                <a:lnTo>
                  <a:pt x="826" y="610"/>
                </a:lnTo>
                <a:lnTo>
                  <a:pt x="837" y="599"/>
                </a:lnTo>
                <a:lnTo>
                  <a:pt x="846" y="589"/>
                </a:lnTo>
                <a:lnTo>
                  <a:pt x="856" y="579"/>
                </a:lnTo>
                <a:lnTo>
                  <a:pt x="867" y="569"/>
                </a:lnTo>
                <a:lnTo>
                  <a:pt x="878" y="558"/>
                </a:lnTo>
                <a:lnTo>
                  <a:pt x="890" y="549"/>
                </a:lnTo>
                <a:lnTo>
                  <a:pt x="901" y="542"/>
                </a:lnTo>
                <a:lnTo>
                  <a:pt x="913" y="533"/>
                </a:lnTo>
                <a:lnTo>
                  <a:pt x="939" y="517"/>
                </a:lnTo>
                <a:lnTo>
                  <a:pt x="953" y="510"/>
                </a:lnTo>
                <a:lnTo>
                  <a:pt x="966" y="502"/>
                </a:lnTo>
                <a:lnTo>
                  <a:pt x="981" y="497"/>
                </a:lnTo>
                <a:lnTo>
                  <a:pt x="994" y="490"/>
                </a:lnTo>
                <a:lnTo>
                  <a:pt x="1025" y="479"/>
                </a:lnTo>
                <a:lnTo>
                  <a:pt x="1057" y="470"/>
                </a:lnTo>
                <a:lnTo>
                  <a:pt x="1073" y="465"/>
                </a:lnTo>
                <a:lnTo>
                  <a:pt x="1090" y="461"/>
                </a:lnTo>
                <a:lnTo>
                  <a:pt x="1107" y="457"/>
                </a:lnTo>
                <a:lnTo>
                  <a:pt x="1125" y="454"/>
                </a:lnTo>
                <a:lnTo>
                  <a:pt x="1162" y="449"/>
                </a:lnTo>
                <a:lnTo>
                  <a:pt x="1180" y="447"/>
                </a:lnTo>
                <a:lnTo>
                  <a:pt x="1199" y="445"/>
                </a:lnTo>
                <a:lnTo>
                  <a:pt x="1219" y="444"/>
                </a:lnTo>
                <a:lnTo>
                  <a:pt x="1239" y="443"/>
                </a:lnTo>
                <a:lnTo>
                  <a:pt x="1260" y="443"/>
                </a:lnTo>
                <a:lnTo>
                  <a:pt x="1280" y="443"/>
                </a:lnTo>
                <a:lnTo>
                  <a:pt x="1301" y="443"/>
                </a:lnTo>
                <a:lnTo>
                  <a:pt x="1321" y="443"/>
                </a:lnTo>
                <a:lnTo>
                  <a:pt x="1341" y="444"/>
                </a:lnTo>
                <a:lnTo>
                  <a:pt x="1361" y="445"/>
                </a:lnTo>
                <a:lnTo>
                  <a:pt x="1398" y="449"/>
                </a:lnTo>
                <a:lnTo>
                  <a:pt x="1418" y="452"/>
                </a:lnTo>
                <a:lnTo>
                  <a:pt x="1436" y="454"/>
                </a:lnTo>
                <a:lnTo>
                  <a:pt x="1453" y="457"/>
                </a:lnTo>
                <a:lnTo>
                  <a:pt x="1471" y="461"/>
                </a:lnTo>
                <a:lnTo>
                  <a:pt x="1503" y="469"/>
                </a:lnTo>
                <a:lnTo>
                  <a:pt x="1535" y="479"/>
                </a:lnTo>
                <a:lnTo>
                  <a:pt x="1550" y="484"/>
                </a:lnTo>
                <a:lnTo>
                  <a:pt x="1565" y="490"/>
                </a:lnTo>
                <a:lnTo>
                  <a:pt x="1580" y="496"/>
                </a:lnTo>
                <a:lnTo>
                  <a:pt x="1594" y="502"/>
                </a:lnTo>
                <a:lnTo>
                  <a:pt x="1621" y="517"/>
                </a:lnTo>
                <a:lnTo>
                  <a:pt x="1634" y="524"/>
                </a:lnTo>
                <a:lnTo>
                  <a:pt x="1646" y="533"/>
                </a:lnTo>
                <a:lnTo>
                  <a:pt x="1659" y="540"/>
                </a:lnTo>
                <a:lnTo>
                  <a:pt x="1670" y="549"/>
                </a:lnTo>
                <a:lnTo>
                  <a:pt x="1682" y="558"/>
                </a:lnTo>
                <a:lnTo>
                  <a:pt x="1692" y="567"/>
                </a:lnTo>
                <a:lnTo>
                  <a:pt x="1704" y="578"/>
                </a:lnTo>
                <a:lnTo>
                  <a:pt x="1714" y="588"/>
                </a:lnTo>
                <a:lnTo>
                  <a:pt x="1723" y="599"/>
                </a:lnTo>
                <a:lnTo>
                  <a:pt x="1733" y="609"/>
                </a:lnTo>
                <a:lnTo>
                  <a:pt x="1742" y="620"/>
                </a:lnTo>
                <a:lnTo>
                  <a:pt x="1751" y="633"/>
                </a:lnTo>
                <a:lnTo>
                  <a:pt x="1767" y="657"/>
                </a:lnTo>
                <a:lnTo>
                  <a:pt x="1775" y="670"/>
                </a:lnTo>
                <a:lnTo>
                  <a:pt x="1782" y="683"/>
                </a:lnTo>
                <a:lnTo>
                  <a:pt x="1796" y="711"/>
                </a:lnTo>
                <a:lnTo>
                  <a:pt x="1809" y="740"/>
                </a:lnTo>
                <a:lnTo>
                  <a:pt x="1822" y="771"/>
                </a:lnTo>
                <a:lnTo>
                  <a:pt x="1827" y="788"/>
                </a:lnTo>
                <a:lnTo>
                  <a:pt x="1833" y="803"/>
                </a:lnTo>
                <a:lnTo>
                  <a:pt x="1842" y="838"/>
                </a:lnTo>
                <a:lnTo>
                  <a:pt x="1851" y="874"/>
                </a:lnTo>
                <a:lnTo>
                  <a:pt x="1859" y="911"/>
                </a:lnTo>
                <a:lnTo>
                  <a:pt x="1864" y="930"/>
                </a:lnTo>
                <a:lnTo>
                  <a:pt x="1867" y="951"/>
                </a:lnTo>
                <a:lnTo>
                  <a:pt x="1873" y="991"/>
                </a:lnTo>
                <a:lnTo>
                  <a:pt x="1877" y="1033"/>
                </a:lnTo>
                <a:lnTo>
                  <a:pt x="1880" y="1076"/>
                </a:lnTo>
                <a:lnTo>
                  <a:pt x="1882" y="1099"/>
                </a:lnTo>
                <a:lnTo>
                  <a:pt x="1884" y="1123"/>
                </a:lnTo>
                <a:lnTo>
                  <a:pt x="1885" y="1170"/>
                </a:lnTo>
                <a:lnTo>
                  <a:pt x="1885" y="1218"/>
                </a:lnTo>
                <a:lnTo>
                  <a:pt x="1885" y="1250"/>
                </a:lnTo>
                <a:lnTo>
                  <a:pt x="1885" y="1281"/>
                </a:lnTo>
                <a:lnTo>
                  <a:pt x="1884" y="1312"/>
                </a:lnTo>
                <a:lnTo>
                  <a:pt x="1882" y="1342"/>
                </a:lnTo>
                <a:lnTo>
                  <a:pt x="1880" y="1371"/>
                </a:lnTo>
                <a:lnTo>
                  <a:pt x="1877" y="1399"/>
                </a:lnTo>
                <a:lnTo>
                  <a:pt x="1875" y="1427"/>
                </a:lnTo>
                <a:lnTo>
                  <a:pt x="1874" y="1441"/>
                </a:lnTo>
                <a:lnTo>
                  <a:pt x="1871" y="1454"/>
                </a:lnTo>
                <a:lnTo>
                  <a:pt x="1868" y="1480"/>
                </a:lnTo>
                <a:lnTo>
                  <a:pt x="1864" y="1505"/>
                </a:lnTo>
                <a:lnTo>
                  <a:pt x="1859" y="1529"/>
                </a:lnTo>
                <a:lnTo>
                  <a:pt x="1854" y="1553"/>
                </a:lnTo>
                <a:lnTo>
                  <a:pt x="1849" y="1575"/>
                </a:lnTo>
                <a:lnTo>
                  <a:pt x="1843" y="1598"/>
                </a:lnTo>
                <a:lnTo>
                  <a:pt x="1836" y="1619"/>
                </a:lnTo>
                <a:lnTo>
                  <a:pt x="1830" y="1639"/>
                </a:lnTo>
                <a:lnTo>
                  <a:pt x="1823" y="1659"/>
                </a:lnTo>
                <a:lnTo>
                  <a:pt x="1815" y="1679"/>
                </a:lnTo>
                <a:lnTo>
                  <a:pt x="1811" y="1688"/>
                </a:lnTo>
                <a:lnTo>
                  <a:pt x="1806" y="1697"/>
                </a:lnTo>
                <a:lnTo>
                  <a:pt x="1798" y="1715"/>
                </a:lnTo>
                <a:lnTo>
                  <a:pt x="1788" y="1733"/>
                </a:lnTo>
                <a:lnTo>
                  <a:pt x="1778" y="1750"/>
                </a:lnTo>
                <a:lnTo>
                  <a:pt x="1768" y="1765"/>
                </a:lnTo>
                <a:lnTo>
                  <a:pt x="1757" y="1781"/>
                </a:lnTo>
                <a:lnTo>
                  <a:pt x="1745" y="1796"/>
                </a:lnTo>
                <a:lnTo>
                  <a:pt x="1733" y="1810"/>
                </a:lnTo>
                <a:lnTo>
                  <a:pt x="1721" y="1825"/>
                </a:lnTo>
                <a:lnTo>
                  <a:pt x="1707" y="1837"/>
                </a:lnTo>
                <a:lnTo>
                  <a:pt x="1693" y="1851"/>
                </a:lnTo>
                <a:lnTo>
                  <a:pt x="1679" y="1862"/>
                </a:lnTo>
                <a:lnTo>
                  <a:pt x="1663" y="1874"/>
                </a:lnTo>
                <a:lnTo>
                  <a:pt x="1648" y="1884"/>
                </a:lnTo>
                <a:lnTo>
                  <a:pt x="1831" y="2178"/>
                </a:lnTo>
                <a:lnTo>
                  <a:pt x="1607" y="2282"/>
                </a:lnTo>
                <a:lnTo>
                  <a:pt x="1413" y="1965"/>
                </a:lnTo>
                <a:lnTo>
                  <a:pt x="1402" y="1969"/>
                </a:lnTo>
                <a:lnTo>
                  <a:pt x="1396" y="1970"/>
                </a:lnTo>
                <a:lnTo>
                  <a:pt x="1389" y="1971"/>
                </a:lnTo>
                <a:lnTo>
                  <a:pt x="1375" y="1973"/>
                </a:lnTo>
                <a:lnTo>
                  <a:pt x="1359" y="1975"/>
                </a:lnTo>
                <a:lnTo>
                  <a:pt x="1342" y="1977"/>
                </a:lnTo>
                <a:lnTo>
                  <a:pt x="1323" y="1978"/>
                </a:lnTo>
                <a:lnTo>
                  <a:pt x="1303" y="1978"/>
                </a:lnTo>
                <a:lnTo>
                  <a:pt x="1280" y="1978"/>
                </a:lnTo>
                <a:close/>
                <a:moveTo>
                  <a:pt x="3107" y="0"/>
                </a:moveTo>
                <a:lnTo>
                  <a:pt x="2987" y="0"/>
                </a:lnTo>
                <a:lnTo>
                  <a:pt x="2359" y="0"/>
                </a:lnTo>
                <a:lnTo>
                  <a:pt x="1732" y="0"/>
                </a:lnTo>
                <a:lnTo>
                  <a:pt x="1103" y="0"/>
                </a:lnTo>
                <a:lnTo>
                  <a:pt x="476" y="0"/>
                </a:lnTo>
                <a:lnTo>
                  <a:pt x="0" y="475"/>
                </a:lnTo>
                <a:lnTo>
                  <a:pt x="0" y="1271"/>
                </a:lnTo>
                <a:lnTo>
                  <a:pt x="0" y="2066"/>
                </a:lnTo>
                <a:lnTo>
                  <a:pt x="0" y="2197"/>
                </a:lnTo>
                <a:lnTo>
                  <a:pt x="0" y="2526"/>
                </a:lnTo>
                <a:lnTo>
                  <a:pt x="330" y="2526"/>
                </a:lnTo>
                <a:lnTo>
                  <a:pt x="450" y="2526"/>
                </a:lnTo>
                <a:lnTo>
                  <a:pt x="1078" y="2526"/>
                </a:lnTo>
                <a:lnTo>
                  <a:pt x="1706" y="2526"/>
                </a:lnTo>
                <a:lnTo>
                  <a:pt x="2333" y="2526"/>
                </a:lnTo>
                <a:lnTo>
                  <a:pt x="2961" y="2526"/>
                </a:lnTo>
                <a:lnTo>
                  <a:pt x="3438" y="2051"/>
                </a:lnTo>
                <a:lnTo>
                  <a:pt x="3438" y="1255"/>
                </a:lnTo>
                <a:lnTo>
                  <a:pt x="3438" y="460"/>
                </a:lnTo>
                <a:lnTo>
                  <a:pt x="3438" y="329"/>
                </a:lnTo>
                <a:lnTo>
                  <a:pt x="3438" y="0"/>
                </a:lnTo>
                <a:lnTo>
                  <a:pt x="31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7"/>
          </p:nvPr>
        </p:nvSpPr>
        <p:spPr/>
        <p:txBody>
          <a:bodyPr/>
          <a:lstStyle/>
          <a:p>
            <a:fld id="{0A69E135-EBE6-4691-A4B0-12A1C5762DFD}" type="datetime3">
              <a:rPr lang="en-US" smtClean="0"/>
              <a:t>31 July 2017</a:t>
            </a:fld>
            <a:endParaRPr lang="en-US" dirty="0"/>
          </a:p>
        </p:txBody>
      </p:sp>
      <p:sp>
        <p:nvSpPr>
          <p:cNvPr id="3" name="Footer Placeholder 2"/>
          <p:cNvSpPr>
            <a:spLocks noGrp="1"/>
          </p:cNvSpPr>
          <p:nvPr>
            <p:ph type="ftr" sz="quarter" idx="18"/>
          </p:nvPr>
        </p:nvSpPr>
        <p:spPr/>
        <p:txBody>
          <a:bodyPr/>
          <a:lstStyle/>
          <a:p>
            <a:r>
              <a:rPr lang="en-US"/>
              <a:t>Presentation name / Author</a:t>
            </a:r>
            <a:endParaRPr lang="en-US" dirty="0"/>
          </a:p>
        </p:txBody>
      </p:sp>
      <p:sp>
        <p:nvSpPr>
          <p:cNvPr id="7" name="Slide Number Placeholder 6"/>
          <p:cNvSpPr>
            <a:spLocks noGrp="1"/>
          </p:cNvSpPr>
          <p:nvPr>
            <p:ph type="sldNum" sz="quarter" idx="19"/>
          </p:nvPr>
        </p:nvSpPr>
        <p:spPr/>
        <p:txBody>
          <a:bodyPr/>
          <a:lstStyle/>
          <a:p>
            <a:fld id="{A683D178-98AA-4574-9EAA-8EB007C55176}" type="slidenum">
              <a:rPr lang="en-US" smtClean="0"/>
              <a:pPr/>
              <a:t>‹#›</a:t>
            </a:fld>
            <a:endParaRPr lang="en-US" dirty="0"/>
          </a:p>
        </p:txBody>
      </p:sp>
    </p:spTree>
    <p:extLst>
      <p:ext uri="{BB962C8B-B14F-4D97-AF65-F5344CB8AC3E}">
        <p14:creationId xmlns:p14="http://schemas.microsoft.com/office/powerpoint/2010/main" val="403057038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
    <p:spTree>
      <p:nvGrpSpPr>
        <p:cNvPr id="1" name=""/>
        <p:cNvGrpSpPr/>
        <p:nvPr/>
      </p:nvGrpSpPr>
      <p:grpSpPr>
        <a:xfrm>
          <a:off x="0" y="0"/>
          <a:ext cx="0" cy="0"/>
          <a:chOff x="0" y="0"/>
          <a:chExt cx="0" cy="0"/>
        </a:xfrm>
      </p:grpSpPr>
      <p:sp>
        <p:nvSpPr>
          <p:cNvPr id="9" name="Rectangle 8"/>
          <p:cNvSpPr/>
          <p:nvPr userDrawn="1"/>
        </p:nvSpPr>
        <p:spPr>
          <a:xfrm>
            <a:off x="0" y="0"/>
            <a:ext cx="6096000" cy="6858000"/>
          </a:xfrm>
          <a:custGeom>
            <a:avLst/>
            <a:gdLst/>
            <a:ahLst/>
            <a:cxnLst/>
            <a:rect l="l" t="t" r="r" b="b"/>
            <a:pathLst>
              <a:path w="6096000" h="6858000">
                <a:moveTo>
                  <a:pt x="479425" y="0"/>
                </a:moveTo>
                <a:lnTo>
                  <a:pt x="6096000" y="0"/>
                </a:lnTo>
                <a:lnTo>
                  <a:pt x="6096000" y="6378574"/>
                </a:lnTo>
                <a:lnTo>
                  <a:pt x="5616575" y="6857999"/>
                </a:lnTo>
                <a:lnTo>
                  <a:pt x="6096000" y="6857999"/>
                </a:lnTo>
                <a:lnTo>
                  <a:pt x="6096000" y="6858000"/>
                </a:lnTo>
                <a:lnTo>
                  <a:pt x="0" y="6858000"/>
                </a:lnTo>
                <a:lnTo>
                  <a:pt x="0" y="4794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 name="Title 1"/>
          <p:cNvSpPr>
            <a:spLocks noGrp="1"/>
          </p:cNvSpPr>
          <p:nvPr>
            <p:ph type="title"/>
          </p:nvPr>
        </p:nvSpPr>
        <p:spPr>
          <a:xfrm>
            <a:off x="550863" y="692149"/>
            <a:ext cx="5257106" cy="936626"/>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50863" y="1844675"/>
            <a:ext cx="5257105" cy="43211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84032" y="1844675"/>
            <a:ext cx="5257106" cy="43211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51485C-34D3-4ECC-994B-A61645FE01F4}" type="datetime3">
              <a:rPr lang="en-US" smtClean="0"/>
              <a:t>31 July 2017</a:t>
            </a:fld>
            <a:endParaRPr lang="en-US"/>
          </a:p>
        </p:txBody>
      </p:sp>
      <p:sp>
        <p:nvSpPr>
          <p:cNvPr id="6" name="Footer Placeholder 5"/>
          <p:cNvSpPr>
            <a:spLocks noGrp="1"/>
          </p:cNvSpPr>
          <p:nvPr>
            <p:ph type="ftr" sz="quarter" idx="11"/>
          </p:nvPr>
        </p:nvSpPr>
        <p:spPr/>
        <p:txBody>
          <a:bodyPr/>
          <a:lstStyle/>
          <a:p>
            <a:r>
              <a:rPr lang="en-US"/>
              <a:t>Presentation name / Author</a:t>
            </a:r>
          </a:p>
        </p:txBody>
      </p:sp>
      <p:sp>
        <p:nvSpPr>
          <p:cNvPr id="7" name="Slide Number Placeholder 6"/>
          <p:cNvSpPr>
            <a:spLocks noGrp="1"/>
          </p:cNvSpPr>
          <p:nvPr>
            <p:ph type="sldNum" sz="quarter" idx="12"/>
          </p:nvPr>
        </p:nvSpPr>
        <p:spPr/>
        <p:txBody>
          <a:bodyPr/>
          <a:lstStyle/>
          <a:p>
            <a:fld id="{A683D178-98AA-4574-9EAA-8EB007C55176}" type="slidenum">
              <a:rPr lang="en-US" smtClean="0"/>
              <a:t>‹#›</a:t>
            </a:fld>
            <a:endParaRPr lang="en-US"/>
          </a:p>
        </p:txBody>
      </p:sp>
    </p:spTree>
    <p:extLst>
      <p:ext uri="{BB962C8B-B14F-4D97-AF65-F5344CB8AC3E}">
        <p14:creationId xmlns:p14="http://schemas.microsoft.com/office/powerpoint/2010/main" val="308716423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50863" y="1844675"/>
            <a:ext cx="5257105" cy="360189"/>
          </a:xfrm>
        </p:spPr>
        <p:txBody>
          <a:bodyPr anchor="t" anchorCtr="0"/>
          <a:lstStyle>
            <a:lvl1pPr marL="0" indent="0">
              <a:spcBef>
                <a:spcPts val="0"/>
              </a:spcBef>
              <a:buNone/>
              <a:defRPr sz="2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50864" y="2276871"/>
            <a:ext cx="5257104" cy="38889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84032" y="1844675"/>
            <a:ext cx="5257106" cy="360189"/>
          </a:xfrm>
        </p:spPr>
        <p:txBody>
          <a:bodyPr anchor="t" anchorCtr="0"/>
          <a:lstStyle>
            <a:lvl1pPr marL="0" indent="0">
              <a:spcBef>
                <a:spcPts val="0"/>
              </a:spcBef>
              <a:buNone/>
              <a:defRPr sz="2000" b="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84032" y="2276871"/>
            <a:ext cx="5257106" cy="38889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75B3E-1AEA-4DB7-A6F1-0AD5A4C8D006}" type="datetime3">
              <a:rPr lang="en-US" smtClean="0"/>
              <a:t>31 July 2017</a:t>
            </a:fld>
            <a:endParaRPr lang="en-US"/>
          </a:p>
        </p:txBody>
      </p:sp>
      <p:sp>
        <p:nvSpPr>
          <p:cNvPr id="8" name="Footer Placeholder 7"/>
          <p:cNvSpPr>
            <a:spLocks noGrp="1"/>
          </p:cNvSpPr>
          <p:nvPr>
            <p:ph type="ftr" sz="quarter" idx="11"/>
          </p:nvPr>
        </p:nvSpPr>
        <p:spPr/>
        <p:txBody>
          <a:bodyPr/>
          <a:lstStyle/>
          <a:p>
            <a:r>
              <a:rPr lang="en-US"/>
              <a:t>Presentation name / Author</a:t>
            </a:r>
          </a:p>
        </p:txBody>
      </p:sp>
      <p:sp>
        <p:nvSpPr>
          <p:cNvPr id="9" name="Slide Number Placeholder 8"/>
          <p:cNvSpPr>
            <a:spLocks noGrp="1"/>
          </p:cNvSpPr>
          <p:nvPr>
            <p:ph type="sldNum" sz="quarter" idx="12"/>
          </p:nvPr>
        </p:nvSpPr>
        <p:spPr/>
        <p:txBody>
          <a:bodyPr/>
          <a:lstStyle/>
          <a:p>
            <a:fld id="{A683D178-98AA-4574-9EAA-8EB007C5517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4921795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334BEF-A551-40B9-AE0A-4ABAF7494243}" type="datetime3">
              <a:rPr lang="en-US" smtClean="0"/>
              <a:t>31 July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a:t>
            </a:fld>
            <a:endParaRPr lang="en-US"/>
          </a:p>
        </p:txBody>
      </p:sp>
    </p:spTree>
    <p:extLst>
      <p:ext uri="{BB962C8B-B14F-4D97-AF65-F5344CB8AC3E}">
        <p14:creationId xmlns:p14="http://schemas.microsoft.com/office/powerpoint/2010/main" val="200082671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0862" y="692149"/>
            <a:ext cx="11090275" cy="936626"/>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50862" y="1844675"/>
            <a:ext cx="11090275" cy="4321175"/>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55688" y="6381750"/>
            <a:ext cx="1800225" cy="142875"/>
          </a:xfrm>
          <a:prstGeom prst="rect">
            <a:avLst/>
          </a:prstGeom>
        </p:spPr>
        <p:txBody>
          <a:bodyPr vert="horz" lIns="0" tIns="0" rIns="0" bIns="0" rtlCol="0" anchor="ctr" anchorCtr="0">
            <a:noAutofit/>
          </a:bodyPr>
          <a:lstStyle>
            <a:lvl1pPr algn="l">
              <a:defRPr sz="900">
                <a:solidFill>
                  <a:schemeClr val="accent2"/>
                </a:solidFill>
              </a:defRPr>
            </a:lvl1pPr>
          </a:lstStyle>
          <a:p>
            <a:fld id="{48123599-DF37-4D20-AFF6-464899867C64}" type="datetime3">
              <a:rPr lang="en-US" smtClean="0"/>
              <a:t>31 July 2017</a:t>
            </a:fld>
            <a:endParaRPr lang="en-US" dirty="0"/>
          </a:p>
        </p:txBody>
      </p:sp>
      <p:sp>
        <p:nvSpPr>
          <p:cNvPr id="5" name="Footer Placeholder 4"/>
          <p:cNvSpPr>
            <a:spLocks noGrp="1"/>
          </p:cNvSpPr>
          <p:nvPr>
            <p:ph type="ftr" sz="quarter" idx="3"/>
          </p:nvPr>
        </p:nvSpPr>
        <p:spPr>
          <a:xfrm>
            <a:off x="2855912" y="6381750"/>
            <a:ext cx="8785225" cy="142875"/>
          </a:xfrm>
          <a:prstGeom prst="rect">
            <a:avLst/>
          </a:prstGeom>
        </p:spPr>
        <p:txBody>
          <a:bodyPr vert="horz" lIns="0" tIns="0" rIns="0" bIns="0" rtlCol="0" anchor="ctr" anchorCtr="0">
            <a:noAutofit/>
          </a:bodyPr>
          <a:lstStyle>
            <a:lvl1pPr algn="l">
              <a:defRPr sz="900">
                <a:solidFill>
                  <a:schemeClr val="accent2"/>
                </a:solidFill>
              </a:defRPr>
            </a:lvl1pPr>
          </a:lstStyle>
          <a:p>
            <a:r>
              <a:rPr lang="en-US"/>
              <a:t>Presentation name / Author</a:t>
            </a:r>
            <a:endParaRPr lang="en-US" dirty="0"/>
          </a:p>
        </p:txBody>
      </p:sp>
      <p:sp>
        <p:nvSpPr>
          <p:cNvPr id="6" name="Slide Number Placeholder 5"/>
          <p:cNvSpPr>
            <a:spLocks noGrp="1"/>
          </p:cNvSpPr>
          <p:nvPr>
            <p:ph type="sldNum" sz="quarter" idx="4"/>
          </p:nvPr>
        </p:nvSpPr>
        <p:spPr>
          <a:xfrm>
            <a:off x="550863" y="6381750"/>
            <a:ext cx="504825" cy="142875"/>
          </a:xfrm>
          <a:prstGeom prst="rect">
            <a:avLst/>
          </a:prstGeom>
        </p:spPr>
        <p:txBody>
          <a:bodyPr vert="horz" lIns="0" tIns="0" rIns="0" bIns="0" rtlCol="0" anchor="ctr" anchorCtr="0">
            <a:noAutofit/>
          </a:bodyPr>
          <a:lstStyle>
            <a:lvl1pPr algn="l">
              <a:defRPr sz="900">
                <a:solidFill>
                  <a:schemeClr val="accent2"/>
                </a:solidFill>
              </a:defRPr>
            </a:lvl1pPr>
          </a:lstStyle>
          <a:p>
            <a:fld id="{A683D178-98AA-4574-9EAA-8EB007C55176}" type="slidenum">
              <a:rPr lang="en-US" smtClean="0"/>
              <a:pPr/>
              <a:t>‹#›</a:t>
            </a:fld>
            <a:endParaRPr lang="en-US" dirty="0"/>
          </a:p>
        </p:txBody>
      </p:sp>
      <p:sp>
        <p:nvSpPr>
          <p:cNvPr id="8" name="Right Triangle 7"/>
          <p:cNvSpPr/>
          <p:nvPr userDrawn="1"/>
        </p:nvSpPr>
        <p:spPr>
          <a:xfrm flipV="1">
            <a:off x="-10968" y="0"/>
            <a:ext cx="490393" cy="49039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Triangle 9"/>
          <p:cNvSpPr/>
          <p:nvPr userDrawn="1"/>
        </p:nvSpPr>
        <p:spPr>
          <a:xfrm flipH="1">
            <a:off x="11712574" y="6378574"/>
            <a:ext cx="479425" cy="47942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4210309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61" r:id="rId5"/>
    <p:sldLayoutId id="2147483668" r:id="rId6"/>
    <p:sldLayoutId id="2147483652" r:id="rId7"/>
    <p:sldLayoutId id="2147483653" r:id="rId8"/>
    <p:sldLayoutId id="2147483654" r:id="rId9"/>
    <p:sldLayoutId id="2147483667" r:id="rId10"/>
    <p:sldLayoutId id="2147483665" r:id="rId11"/>
    <p:sldLayoutId id="2147483666" r:id="rId12"/>
    <p:sldLayoutId id="2147483664" r:id="rId13"/>
    <p:sldLayoutId id="2147483662" r:id="rId14"/>
    <p:sldLayoutId id="2147483669" r:id="rId15"/>
    <p:sldLayoutId id="2147483655" r:id="rId16"/>
    <p:sldLayoutId id="2147483663" r:id="rId17"/>
    <p:sldLayoutId id="2147483670" r:id="rId18"/>
    <p:sldLayoutId id="2147483671" r:id="rId19"/>
  </p:sldLayoutIdLst>
  <p:transition spd="med">
    <p:fade/>
  </p:transition>
  <p:hf hdr="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182563" indent="-182563" algn="l" defTabSz="914400" rtl="0" eaLnBrk="1" latinLnBrk="0" hangingPunct="1">
        <a:lnSpc>
          <a:spcPct val="100000"/>
        </a:lnSpc>
        <a:spcBef>
          <a:spcPts val="600"/>
        </a:spcBef>
        <a:buFont typeface="Titillium Web" panose="00000500000000000000" pitchFamily="2" charset="0"/>
        <a:buChar char="›"/>
        <a:defRPr sz="2000" kern="1200">
          <a:solidFill>
            <a:schemeClr val="tx1"/>
          </a:solidFill>
          <a:latin typeface="+mn-lt"/>
          <a:ea typeface="+mn-ea"/>
          <a:cs typeface="+mn-cs"/>
        </a:defRPr>
      </a:lvl1pPr>
      <a:lvl2pPr marL="539750" indent="-182563" algn="l" defTabSz="914400" rtl="0" eaLnBrk="1" latinLnBrk="0" hangingPunct="1">
        <a:lnSpc>
          <a:spcPct val="100000"/>
        </a:lnSpc>
        <a:spcBef>
          <a:spcPts val="600"/>
        </a:spcBef>
        <a:buClrTx/>
        <a:buFont typeface="Titillium Web" panose="00000500000000000000" pitchFamily="2" charset="0"/>
        <a:buChar char="›"/>
        <a:defRPr sz="1600" kern="1200">
          <a:solidFill>
            <a:schemeClr val="tx1"/>
          </a:solidFill>
          <a:latin typeface="+mn-lt"/>
          <a:ea typeface="+mn-ea"/>
          <a:cs typeface="+mn-cs"/>
        </a:defRPr>
      </a:lvl2pPr>
      <a:lvl3pPr marL="898525" indent="-184150" algn="l" defTabSz="914400" rtl="0" eaLnBrk="1" latinLnBrk="0" hangingPunct="1">
        <a:lnSpc>
          <a:spcPct val="100000"/>
        </a:lnSpc>
        <a:spcBef>
          <a:spcPts val="600"/>
        </a:spcBef>
        <a:buClrTx/>
        <a:buFont typeface="Titillium Web" panose="00000500000000000000" pitchFamily="2" charset="0"/>
        <a:buChar char="›"/>
        <a:defRPr sz="1600" kern="1200">
          <a:solidFill>
            <a:schemeClr val="tx1"/>
          </a:solidFill>
          <a:latin typeface="+mn-lt"/>
          <a:ea typeface="+mn-ea"/>
          <a:cs typeface="+mn-cs"/>
        </a:defRPr>
      </a:lvl3pPr>
      <a:lvl4pPr marL="1255713" indent="-184150" algn="l" defTabSz="914400" rtl="0" eaLnBrk="1" latinLnBrk="0" hangingPunct="1">
        <a:lnSpc>
          <a:spcPct val="100000"/>
        </a:lnSpc>
        <a:spcBef>
          <a:spcPts val="600"/>
        </a:spcBef>
        <a:buClrTx/>
        <a:buFont typeface="Titillium Web" panose="00000500000000000000" pitchFamily="2" charset="0"/>
        <a:buChar char="›"/>
        <a:defRPr sz="1400" kern="1200">
          <a:solidFill>
            <a:schemeClr val="tx1"/>
          </a:solidFill>
          <a:latin typeface="+mn-lt"/>
          <a:ea typeface="+mn-ea"/>
          <a:cs typeface="+mn-cs"/>
        </a:defRPr>
      </a:lvl4pPr>
      <a:lvl5pPr marL="1612900" indent="-174625" algn="l" defTabSz="914400" rtl="0" eaLnBrk="1" latinLnBrk="0" hangingPunct="1">
        <a:lnSpc>
          <a:spcPct val="100000"/>
        </a:lnSpc>
        <a:spcBef>
          <a:spcPts val="600"/>
        </a:spcBef>
        <a:buClrTx/>
        <a:buFont typeface="Titillium Web" panose="00000500000000000000" pitchFamily="2" charset="0"/>
        <a:buChar char="›"/>
        <a:defRPr sz="1400" kern="1200">
          <a:solidFill>
            <a:schemeClr val="tx1"/>
          </a:solidFill>
          <a:latin typeface="+mn-lt"/>
          <a:ea typeface="+mn-ea"/>
          <a:cs typeface="+mn-cs"/>
        </a:defRPr>
      </a:lvl5pPr>
      <a:lvl6pPr marL="1970088" indent="-174625" algn="l" defTabSz="914400" rtl="0" eaLnBrk="1" latinLnBrk="0" hangingPunct="1">
        <a:lnSpc>
          <a:spcPct val="90000"/>
        </a:lnSpc>
        <a:spcBef>
          <a:spcPts val="500"/>
        </a:spcBef>
        <a:buClrTx/>
        <a:buFont typeface="Titillium Web" panose="00000500000000000000" pitchFamily="2" charset="0"/>
        <a:buChar char="›"/>
        <a:defRPr sz="1200" kern="1200">
          <a:solidFill>
            <a:schemeClr val="tx1"/>
          </a:solidFill>
          <a:latin typeface="+mn-lt"/>
          <a:ea typeface="+mn-ea"/>
          <a:cs typeface="+mn-cs"/>
        </a:defRPr>
      </a:lvl6pPr>
      <a:lvl7pPr marL="2335213" indent="-182563" algn="l" defTabSz="914400" rtl="0" eaLnBrk="1" latinLnBrk="0" hangingPunct="1">
        <a:lnSpc>
          <a:spcPct val="90000"/>
        </a:lnSpc>
        <a:spcBef>
          <a:spcPts val="500"/>
        </a:spcBef>
        <a:buClrTx/>
        <a:buFont typeface="Titillium Web" panose="00000500000000000000" pitchFamily="2" charset="0"/>
        <a:buChar char="›"/>
        <a:defRPr sz="1200" kern="1200">
          <a:solidFill>
            <a:schemeClr val="tx1"/>
          </a:solidFill>
          <a:latin typeface="+mn-lt"/>
          <a:ea typeface="+mn-ea"/>
          <a:cs typeface="+mn-cs"/>
        </a:defRPr>
      </a:lvl7pPr>
      <a:lvl8pPr marL="2693988" indent="-184150" algn="l" defTabSz="914400" rtl="0" eaLnBrk="1" latinLnBrk="0" hangingPunct="1">
        <a:lnSpc>
          <a:spcPct val="90000"/>
        </a:lnSpc>
        <a:spcBef>
          <a:spcPts val="500"/>
        </a:spcBef>
        <a:buClrTx/>
        <a:buFont typeface="Titillium Web" panose="00000500000000000000" pitchFamily="2" charset="0"/>
        <a:buChar char="›"/>
        <a:defRPr sz="1200" kern="1200" baseline="0">
          <a:solidFill>
            <a:schemeClr val="tx1"/>
          </a:solidFill>
          <a:latin typeface="+mn-lt"/>
          <a:ea typeface="+mn-ea"/>
          <a:cs typeface="+mn-cs"/>
        </a:defRPr>
      </a:lvl8pPr>
      <a:lvl9pPr marL="3051175" indent="-182563" algn="l" defTabSz="914400" rtl="0" eaLnBrk="1" latinLnBrk="0" hangingPunct="1">
        <a:lnSpc>
          <a:spcPct val="90000"/>
        </a:lnSpc>
        <a:spcBef>
          <a:spcPts val="500"/>
        </a:spcBef>
        <a:buClrTx/>
        <a:buFont typeface="Titillium Web" panose="00000500000000000000" pitchFamily="2" charset="0"/>
        <a:buChar char="›"/>
        <a:defRPr sz="12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8.jpe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1.jpeg"/><Relationship Id="rId5" Type="http://schemas.openxmlformats.org/officeDocument/2006/relationships/image" Target="../media/image6.jpeg"/><Relationship Id="rId10" Type="http://schemas.openxmlformats.org/officeDocument/2006/relationships/comments" Target="../comments/comment2.xml"/><Relationship Id="rId4" Type="http://schemas.openxmlformats.org/officeDocument/2006/relationships/image" Target="../media/image7.jpeg"/><Relationship Id="rId9" Type="http://schemas.openxmlformats.org/officeDocument/2006/relationships/image" Target="../media/image12.jpeg"/></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comments" Target="../comments/comment4.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9RxxsOCeZHk"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Qt For Instrument Clusters</a:t>
            </a:r>
          </a:p>
        </p:txBody>
      </p:sp>
      <p:sp>
        <p:nvSpPr>
          <p:cNvPr id="3" name="Subtitle 2"/>
          <p:cNvSpPr>
            <a:spLocks noGrp="1"/>
          </p:cNvSpPr>
          <p:nvPr>
            <p:ph type="subTitle" idx="1"/>
          </p:nvPr>
        </p:nvSpPr>
        <p:spPr>
          <a:xfrm>
            <a:off x="550862" y="2456892"/>
            <a:ext cx="11090275" cy="936104"/>
          </a:xfrm>
        </p:spPr>
        <p:txBody>
          <a:bodyPr/>
          <a:lstStyle/>
          <a:p>
            <a:r>
              <a:rPr lang="en-US" dirty="0"/>
              <a:t>Qt has a long history in Instrument Clusters</a:t>
            </a:r>
          </a:p>
        </p:txBody>
      </p:sp>
      <p:sp>
        <p:nvSpPr>
          <p:cNvPr id="6" name="Text Placeholder 5"/>
          <p:cNvSpPr>
            <a:spLocks noGrp="1"/>
          </p:cNvSpPr>
          <p:nvPr>
            <p:ph type="body" sz="quarter" idx="13"/>
          </p:nvPr>
        </p:nvSpPr>
        <p:spPr/>
        <p:txBody>
          <a:bodyPr/>
          <a:lstStyle/>
          <a:p>
            <a:r>
              <a:rPr lang="en-GB" dirty="0"/>
              <a:t>June</a:t>
            </a:r>
            <a:r>
              <a:rPr lang="en-GB" baseline="0" dirty="0"/>
              <a:t> 2017</a:t>
            </a:r>
          </a:p>
        </p:txBody>
      </p:sp>
      <p:pic>
        <p:nvPicPr>
          <p:cNvPr id="1026" name="Picture 2" descr="instrument cluster rimac"/>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603" t="26002" r="21046" b="25999"/>
          <a:stretch/>
        </p:blipFill>
        <p:spPr bwMode="auto">
          <a:xfrm>
            <a:off x="3824966" y="2917272"/>
            <a:ext cx="2643481" cy="13792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sla-Model-S-gau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5851" y="4415323"/>
            <a:ext cx="3303999" cy="13518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oenigsegg Regera prototype digital instrument panel"/>
          <p:cNvPicPr>
            <a:picLocks noChangeAspect="1" noChangeArrowheads="1"/>
          </p:cNvPicPr>
          <p:nvPr/>
        </p:nvPicPr>
        <p:blipFill rotWithShape="1">
          <a:blip r:embed="rId5">
            <a:extLst>
              <a:ext uri="{28A0092B-C50C-407E-A947-70E740481C1C}">
                <a14:useLocalDpi xmlns:a14="http://schemas.microsoft.com/office/drawing/2010/main" val="0"/>
              </a:ext>
            </a:extLst>
          </a:blip>
          <a:srcRect l="30099" t="7585" r="2238" b="24753"/>
          <a:stretch/>
        </p:blipFill>
        <p:spPr bwMode="auto">
          <a:xfrm>
            <a:off x="6767718" y="2915869"/>
            <a:ext cx="2092677" cy="13951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RECluster1ar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6700" y="4400372"/>
            <a:ext cx="3561306" cy="133351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uracan_0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69606" y="2923945"/>
            <a:ext cx="2438400" cy="1363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8" cstate="print">
            <a:extLst>
              <a:ext uri="{28A0092B-C50C-407E-A947-70E740481C1C}">
                <a14:useLocalDpi xmlns:a14="http://schemas.microsoft.com/office/drawing/2010/main" val="0"/>
              </a:ext>
            </a:extLst>
          </a:blip>
          <a:srcRect l="2248" t="7281" r="2501" b="4287"/>
          <a:stretch/>
        </p:blipFill>
        <p:spPr>
          <a:xfrm>
            <a:off x="550851" y="2915869"/>
            <a:ext cx="2974844" cy="1382014"/>
          </a:xfrm>
          <a:prstGeom prst="rect">
            <a:avLst/>
          </a:prstGeom>
        </p:spPr>
      </p:pic>
      <p:pic>
        <p:nvPicPr>
          <p:cNvPr id="7" name="Picture 6"/>
          <p:cNvPicPr>
            <a:picLocks noChangeAspect="1"/>
          </p:cNvPicPr>
          <p:nvPr/>
        </p:nvPicPr>
        <p:blipFill rotWithShape="1">
          <a:blip r:embed="rId9" cstate="print">
            <a:extLst>
              <a:ext uri="{28A0092B-C50C-407E-A947-70E740481C1C}">
                <a14:useLocalDpi xmlns:a14="http://schemas.microsoft.com/office/drawing/2010/main" val="0"/>
              </a:ext>
            </a:extLst>
          </a:blip>
          <a:srcRect t="13337" b="23997"/>
          <a:stretch/>
        </p:blipFill>
        <p:spPr>
          <a:xfrm>
            <a:off x="550851" y="4400372"/>
            <a:ext cx="2878149" cy="1352730"/>
          </a:xfrm>
          <a:prstGeom prst="rect">
            <a:avLst/>
          </a:prstGeom>
        </p:spPr>
      </p:pic>
      <p:pic>
        <p:nvPicPr>
          <p:cNvPr id="15" name="Picture 10" descr="huracan_0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59667" y="2923945"/>
            <a:ext cx="2438400" cy="136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6190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Supported Development Hosts, Target OS and SoCs</a:t>
            </a:r>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10</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557036000"/>
              </p:ext>
            </p:extLst>
          </p:nvPr>
        </p:nvGraphicFramePr>
        <p:xfrm>
          <a:off x="548040" y="1447801"/>
          <a:ext cx="7619999" cy="3749730"/>
        </p:xfrm>
        <a:graphic>
          <a:graphicData uri="http://schemas.openxmlformats.org/drawingml/2006/table">
            <a:tbl>
              <a:tblPr firstCol="1" bandRow="1">
                <a:tableStyleId>{00A15C55-8517-42AA-B614-E9B94910E393}</a:tableStyleId>
              </a:tblPr>
              <a:tblGrid>
                <a:gridCol w="2449285">
                  <a:extLst>
                    <a:ext uri="{9D8B030D-6E8A-4147-A177-3AD203B41FA5}">
                      <a16:colId xmlns:a16="http://schemas.microsoft.com/office/drawing/2014/main" val="4055463515"/>
                    </a:ext>
                  </a:extLst>
                </a:gridCol>
                <a:gridCol w="5170714">
                  <a:extLst>
                    <a:ext uri="{9D8B030D-6E8A-4147-A177-3AD203B41FA5}">
                      <a16:colId xmlns:a16="http://schemas.microsoft.com/office/drawing/2014/main" val="1972044663"/>
                    </a:ext>
                  </a:extLst>
                </a:gridCol>
              </a:tblGrid>
              <a:tr h="817410">
                <a:tc>
                  <a:txBody>
                    <a:bodyPr/>
                    <a:lstStyle/>
                    <a:p>
                      <a:r>
                        <a:rPr lang="en-US" dirty="0"/>
                        <a:t>Development Hosts</a:t>
                      </a:r>
                    </a:p>
                  </a:txBody>
                  <a:tcPr/>
                </a:tc>
                <a:tc>
                  <a:txBody>
                    <a:bodyPr/>
                    <a:lstStyle/>
                    <a:p>
                      <a:r>
                        <a:rPr lang="en-US" dirty="0"/>
                        <a:t>Windows</a:t>
                      </a:r>
                    </a:p>
                    <a:p>
                      <a:r>
                        <a:rPr lang="en-US" dirty="0"/>
                        <a:t>Linux</a:t>
                      </a:r>
                    </a:p>
                  </a:txBody>
                  <a:tcPr/>
                </a:tc>
                <a:extLst>
                  <a:ext uri="{0D108BD9-81ED-4DB2-BD59-A6C34878D82A}">
                    <a16:rowId xmlns:a16="http://schemas.microsoft.com/office/drawing/2014/main" val="1501168043"/>
                  </a:ext>
                </a:extLst>
              </a:tr>
              <a:tr h="1316189">
                <a:tc>
                  <a:txBody>
                    <a:bodyPr/>
                    <a:lstStyle/>
                    <a:p>
                      <a:r>
                        <a:rPr lang="en-US" dirty="0"/>
                        <a:t>Target OS</a:t>
                      </a:r>
                    </a:p>
                  </a:txBody>
                  <a:tcPr/>
                </a:tc>
                <a:tc>
                  <a:txBody>
                    <a:bodyPr/>
                    <a:lstStyle/>
                    <a:p>
                      <a:r>
                        <a:rPr lang="en-US" dirty="0"/>
                        <a:t>QNX</a:t>
                      </a:r>
                      <a:r>
                        <a:rPr lang="en-US" baseline="0" dirty="0"/>
                        <a:t> </a:t>
                      </a:r>
                      <a:r>
                        <a:rPr lang="en-US" dirty="0"/>
                        <a:t>6.5.1 - certified ASIL-D</a:t>
                      </a:r>
                    </a:p>
                    <a:p>
                      <a:r>
                        <a:rPr lang="en-US" dirty="0"/>
                        <a:t>QNX 7.0  - planned</a:t>
                      </a:r>
                      <a:r>
                        <a:rPr lang="en-US" baseline="0" dirty="0"/>
                        <a:t> certification by </a:t>
                      </a:r>
                      <a:r>
                        <a:rPr lang="en-US" dirty="0"/>
                        <a:t>Q4 2017</a:t>
                      </a:r>
                    </a:p>
                    <a:p>
                      <a:r>
                        <a:rPr lang="en-US" dirty="0"/>
                        <a:t>INTEGRITY - certified ASIL-D</a:t>
                      </a:r>
                    </a:p>
                    <a:p>
                      <a:r>
                        <a:rPr lang="en-US" dirty="0"/>
                        <a:t>Linux (needs</a:t>
                      </a:r>
                      <a:r>
                        <a:rPr lang="en-US" baseline="0" dirty="0"/>
                        <a:t> to be certified by customer if used)</a:t>
                      </a:r>
                      <a:endParaRPr lang="en-US" dirty="0"/>
                    </a:p>
                  </a:txBody>
                  <a:tcPr/>
                </a:tc>
                <a:extLst>
                  <a:ext uri="{0D108BD9-81ED-4DB2-BD59-A6C34878D82A}">
                    <a16:rowId xmlns:a16="http://schemas.microsoft.com/office/drawing/2014/main" val="2837937031"/>
                  </a:ext>
                </a:extLst>
              </a:tr>
              <a:tr h="1616131">
                <a:tc>
                  <a:txBody>
                    <a:bodyPr/>
                    <a:lstStyle/>
                    <a:p>
                      <a:r>
                        <a:rPr lang="en-US" dirty="0"/>
                        <a:t>Supported SoCs</a:t>
                      </a:r>
                    </a:p>
                  </a:txBody>
                  <a:tcPr/>
                </a:tc>
                <a:tc>
                  <a:txBody>
                    <a:bodyPr/>
                    <a:lstStyle/>
                    <a:p>
                      <a:r>
                        <a:rPr lang="en-US" dirty="0"/>
                        <a:t>NVIDIA </a:t>
                      </a:r>
                      <a:r>
                        <a:rPr lang="en-US" dirty="0" err="1"/>
                        <a:t>Tegra</a:t>
                      </a:r>
                      <a:r>
                        <a:rPr lang="en-US" dirty="0"/>
                        <a:t> X1</a:t>
                      </a:r>
                    </a:p>
                    <a:p>
                      <a:r>
                        <a:rPr lang="en-US" dirty="0"/>
                        <a:t>NXP i.MX6</a:t>
                      </a:r>
                    </a:p>
                    <a:p>
                      <a:r>
                        <a:rPr lang="en-US" dirty="0"/>
                        <a:t>Renesas M3/H3</a:t>
                      </a:r>
                    </a:p>
                    <a:p>
                      <a:r>
                        <a:rPr lang="en-US" dirty="0"/>
                        <a:t>Intel</a:t>
                      </a:r>
                    </a:p>
                    <a:p>
                      <a:r>
                        <a:rPr lang="en-US" baseline="0" dirty="0"/>
                        <a:t>Qualcomm 820</a:t>
                      </a:r>
                      <a:endParaRPr lang="en-US" dirty="0"/>
                    </a:p>
                  </a:txBody>
                  <a:tcPr/>
                </a:tc>
                <a:extLst>
                  <a:ext uri="{0D108BD9-81ED-4DB2-BD59-A6C34878D82A}">
                    <a16:rowId xmlns:a16="http://schemas.microsoft.com/office/drawing/2014/main" val="558025816"/>
                  </a:ext>
                </a:extLst>
              </a:tr>
            </a:tbl>
          </a:graphicData>
        </a:graphic>
      </p:graphicFrame>
      <p:sp>
        <p:nvSpPr>
          <p:cNvPr id="9" name="TextBox 8"/>
          <p:cNvSpPr txBox="1"/>
          <p:nvPr/>
        </p:nvSpPr>
        <p:spPr>
          <a:xfrm>
            <a:off x="542396" y="5397284"/>
            <a:ext cx="5943600" cy="646331"/>
          </a:xfrm>
          <a:prstGeom prst="rect">
            <a:avLst/>
          </a:prstGeom>
          <a:noFill/>
        </p:spPr>
        <p:txBody>
          <a:bodyPr wrap="square" rtlCol="0">
            <a:spAutoFit/>
          </a:bodyPr>
          <a:lstStyle/>
          <a:p>
            <a:r>
              <a:rPr lang="en-US" dirty="0"/>
              <a:t>Available November 2017 with Qt 5.10</a:t>
            </a:r>
          </a:p>
          <a:p>
            <a:r>
              <a:rPr lang="en-US" dirty="0"/>
              <a:t>Target OS certifications provided by the OS vendor</a:t>
            </a:r>
          </a:p>
        </p:txBody>
      </p:sp>
    </p:spTree>
    <p:extLst>
      <p:ext uri="{BB962C8B-B14F-4D97-AF65-F5344CB8AC3E}">
        <p14:creationId xmlns:p14="http://schemas.microsoft.com/office/powerpoint/2010/main" val="4240650991"/>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idx="1"/>
          </p:nvPr>
        </p:nvSpPr>
        <p:spPr/>
        <p:txBody>
          <a:bodyPr/>
          <a:lstStyle/>
          <a:p>
            <a:r>
              <a:rPr lang="en-US" sz="2400" dirty="0" err="1"/>
              <a:t>QtQuick</a:t>
            </a:r>
            <a:r>
              <a:rPr lang="en-US" sz="2400" dirty="0"/>
              <a:t> technology is great for low end hardware</a:t>
            </a:r>
          </a:p>
          <a:p>
            <a:r>
              <a:rPr lang="en-US" sz="2400" dirty="0" err="1"/>
              <a:t>QtQuick</a:t>
            </a:r>
            <a:r>
              <a:rPr lang="en-US" sz="2400" dirty="0"/>
              <a:t> has OpenGL, </a:t>
            </a:r>
            <a:r>
              <a:rPr lang="en-US" sz="2400" dirty="0" err="1"/>
              <a:t>OpenVG</a:t>
            </a:r>
            <a:r>
              <a:rPr lang="en-US" sz="2400" dirty="0"/>
              <a:t> and software renderer </a:t>
            </a:r>
            <a:r>
              <a:rPr lang="en-US" sz="2400" dirty="0" err="1"/>
              <a:t>backends</a:t>
            </a:r>
            <a:r>
              <a:rPr lang="en-US" sz="2400" dirty="0"/>
              <a:t> to support:</a:t>
            </a:r>
          </a:p>
          <a:p>
            <a:pPr lvl="1"/>
            <a:r>
              <a:rPr lang="en-US" sz="2000" dirty="0"/>
              <a:t>Hardware with no GPU</a:t>
            </a:r>
          </a:p>
          <a:p>
            <a:pPr lvl="1"/>
            <a:r>
              <a:rPr lang="en-US" sz="2000" dirty="0"/>
              <a:t>Hardware with only 2D graphics (e.g. </a:t>
            </a:r>
            <a:r>
              <a:rPr lang="en-US" sz="2000" dirty="0" err="1"/>
              <a:t>OpenVG</a:t>
            </a:r>
            <a:r>
              <a:rPr lang="en-US" sz="2000" dirty="0"/>
              <a:t>)</a:t>
            </a:r>
          </a:p>
          <a:p>
            <a:pPr lvl="1"/>
            <a:r>
              <a:rPr lang="en-US" sz="2000" dirty="0"/>
              <a:t>Hardware with low end GPUs</a:t>
            </a:r>
          </a:p>
          <a:p>
            <a:pPr lvl="1"/>
            <a:r>
              <a:rPr lang="en-US" sz="2000" dirty="0"/>
              <a:t>Examples: NXP i.MX6, </a:t>
            </a:r>
            <a:r>
              <a:rPr lang="en-US" sz="2000" dirty="0" err="1"/>
              <a:t>Vybrid</a:t>
            </a:r>
            <a:r>
              <a:rPr lang="en-US" sz="2000" dirty="0"/>
              <a:t>, i.MX7 </a:t>
            </a:r>
          </a:p>
          <a:p>
            <a:endParaRPr lang="en-US" sz="2400" dirty="0"/>
          </a:p>
          <a:p>
            <a:r>
              <a:rPr lang="en-US" sz="2400" dirty="0"/>
              <a:t>Qt3D can be used for 3D effects in the instrument cluster, e.g. rotating car.</a:t>
            </a:r>
          </a:p>
          <a:p>
            <a:r>
              <a:rPr lang="en-US" sz="2400" dirty="0"/>
              <a:t>Video animations often used to reduce GPU load</a:t>
            </a:r>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11</a:t>
            </a:fld>
            <a:endParaRPr lang="en-US" dirty="0"/>
          </a:p>
        </p:txBody>
      </p:sp>
      <p:sp>
        <p:nvSpPr>
          <p:cNvPr id="7" name="Title 6"/>
          <p:cNvSpPr>
            <a:spLocks noGrp="1"/>
          </p:cNvSpPr>
          <p:nvPr>
            <p:ph type="title"/>
          </p:nvPr>
        </p:nvSpPr>
        <p:spPr/>
        <p:txBody>
          <a:bodyPr/>
          <a:lstStyle/>
          <a:p>
            <a:r>
              <a:rPr lang="en-US" dirty="0"/>
              <a:t>Qt for Instrument Clusters with Low end Hardware</a:t>
            </a:r>
          </a:p>
        </p:txBody>
      </p:sp>
    </p:spTree>
    <p:extLst>
      <p:ext uri="{BB962C8B-B14F-4D97-AF65-F5344CB8AC3E}">
        <p14:creationId xmlns:p14="http://schemas.microsoft.com/office/powerpoint/2010/main" val="77212642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6B3AD9-97B8-4E1F-8F17-8F0FAC375A34}" type="datetime3">
              <a:rPr lang="en-US" smtClean="0"/>
              <a:t>31 July 2017</a:t>
            </a:fld>
            <a:endParaRPr lang="en-US"/>
          </a:p>
        </p:txBody>
      </p:sp>
      <p:sp>
        <p:nvSpPr>
          <p:cNvPr id="5" name="Footer Placeholder 4"/>
          <p:cNvSpPr>
            <a:spLocks noGrp="1"/>
          </p:cNvSpPr>
          <p:nvPr>
            <p:ph type="ftr" sz="quarter" idx="11"/>
          </p:nvPr>
        </p:nvSpPr>
        <p:spPr/>
        <p:txBody>
          <a:bodyPr/>
          <a:lstStyle/>
          <a:p>
            <a:r>
              <a:rPr lang="en-US"/>
              <a:t>Presentation name / Author</a:t>
            </a:r>
          </a:p>
        </p:txBody>
      </p:sp>
      <p:sp>
        <p:nvSpPr>
          <p:cNvPr id="6" name="Slide Number Placeholder 5"/>
          <p:cNvSpPr>
            <a:spLocks noGrp="1"/>
          </p:cNvSpPr>
          <p:nvPr>
            <p:ph type="sldNum" sz="quarter" idx="12"/>
          </p:nvPr>
        </p:nvSpPr>
        <p:spPr/>
        <p:txBody>
          <a:bodyPr/>
          <a:lstStyle/>
          <a:p>
            <a:fld id="{A683D178-98AA-4574-9EAA-8EB007C55176}" type="slidenum">
              <a:rPr lang="en-US" smtClean="0"/>
              <a:t>12</a:t>
            </a:fld>
            <a:endParaRPr lang="en-US"/>
          </a:p>
        </p:txBody>
      </p:sp>
      <p:sp>
        <p:nvSpPr>
          <p:cNvPr id="9" name="Picture Placeholder 8"/>
          <p:cNvSpPr>
            <a:spLocks noGrp="1"/>
          </p:cNvSpPr>
          <p:nvPr>
            <p:ph type="pic" sz="quarter" idx="14"/>
          </p:nvPr>
        </p:nvSpPr>
        <p:spPr/>
      </p:sp>
      <p:sp>
        <p:nvSpPr>
          <p:cNvPr id="10" name="Text Placeholder 9"/>
          <p:cNvSpPr>
            <a:spLocks noGrp="1"/>
          </p:cNvSpPr>
          <p:nvPr>
            <p:ph type="body" sz="quarter" idx="15"/>
          </p:nvPr>
        </p:nvSpPr>
        <p:spPr/>
        <p:txBody>
          <a:bodyPr/>
          <a:lstStyle/>
          <a:p>
            <a:endParaRPr lang="en-US"/>
          </a:p>
        </p:txBody>
      </p:sp>
      <p:sp>
        <p:nvSpPr>
          <p:cNvPr id="8" name="Title 7"/>
          <p:cNvSpPr>
            <a:spLocks noGrp="1"/>
          </p:cNvSpPr>
          <p:nvPr>
            <p:ph type="ctrTitle"/>
          </p:nvPr>
        </p:nvSpPr>
        <p:spPr/>
        <p:txBody>
          <a:bodyPr/>
          <a:lstStyle/>
          <a:p>
            <a:r>
              <a:rPr lang="en-US" dirty="0"/>
              <a:t>Thank You</a:t>
            </a:r>
          </a:p>
        </p:txBody>
      </p:sp>
      <p:sp>
        <p:nvSpPr>
          <p:cNvPr id="11" name="Text Placeholder 10"/>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43289491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7204F-92EA-45FA-925F-32F9768333F0}" type="datetime3">
              <a:rPr lang="en-US" smtClean="0"/>
              <a:t>31 July 2017</a:t>
            </a:fld>
            <a:endParaRPr lang="en-US"/>
          </a:p>
        </p:txBody>
      </p:sp>
      <p:sp>
        <p:nvSpPr>
          <p:cNvPr id="3" name="Footer Placeholder 2"/>
          <p:cNvSpPr>
            <a:spLocks noGrp="1"/>
          </p:cNvSpPr>
          <p:nvPr>
            <p:ph type="ftr" sz="quarter" idx="11"/>
          </p:nvPr>
        </p:nvSpPr>
        <p:spPr/>
        <p:txBody>
          <a:bodyPr/>
          <a:lstStyle/>
          <a:p>
            <a:r>
              <a:rPr lang="en-US"/>
              <a:t>Presentation name / Author</a:t>
            </a:r>
          </a:p>
        </p:txBody>
      </p:sp>
      <p:sp>
        <p:nvSpPr>
          <p:cNvPr id="4" name="Slide Number Placeholder 3"/>
          <p:cNvSpPr>
            <a:spLocks noGrp="1"/>
          </p:cNvSpPr>
          <p:nvPr>
            <p:ph type="sldNum" sz="quarter" idx="12"/>
          </p:nvPr>
        </p:nvSpPr>
        <p:spPr/>
        <p:txBody>
          <a:bodyPr/>
          <a:lstStyle/>
          <a:p>
            <a:fld id="{A683D178-98AA-4574-9EAA-8EB007C55176}" type="slidenum">
              <a:rPr lang="en-US" smtClean="0"/>
              <a:pPr/>
              <a:t>13</a:t>
            </a:fld>
            <a:endParaRPr lang="en-US"/>
          </a:p>
        </p:txBody>
      </p:sp>
      <p:sp>
        <p:nvSpPr>
          <p:cNvPr id="10" name="Title 9"/>
          <p:cNvSpPr>
            <a:spLocks noGrp="1"/>
          </p:cNvSpPr>
          <p:nvPr>
            <p:ph type="ctrTitle"/>
          </p:nvPr>
        </p:nvSpPr>
        <p:spPr/>
        <p:txBody>
          <a:bodyPr/>
          <a:lstStyle/>
          <a:p>
            <a:r>
              <a:rPr lang="en-US" dirty="0"/>
              <a:t>Educational Material</a:t>
            </a:r>
          </a:p>
        </p:txBody>
      </p:sp>
      <p:sp>
        <p:nvSpPr>
          <p:cNvPr id="11" name="Content Placeholder 10"/>
          <p:cNvSpPr>
            <a:spLocks noGrp="1"/>
          </p:cNvSpPr>
          <p:nvPr>
            <p:ph type="body" sz="quarter" idx="16"/>
          </p:nvPr>
        </p:nvSpPr>
        <p:spPr/>
        <p:txBody>
          <a:bodyPr/>
          <a:lstStyle/>
          <a:p>
            <a:r>
              <a:rPr lang="en-US" dirty="0"/>
              <a:t>Instrument Clusters must be ISO 26262 ASIL B Certified System</a:t>
            </a:r>
          </a:p>
          <a:p>
            <a:r>
              <a:rPr lang="en-US" dirty="0"/>
              <a:t>Certifiable system with Qt requires:</a:t>
            </a:r>
          </a:p>
          <a:p>
            <a:pPr marL="700087" lvl="1" indent="-342900">
              <a:buFont typeface="+mj-lt"/>
              <a:buAutoNum type="arabicPeriod"/>
            </a:pPr>
            <a:r>
              <a:rPr lang="en-US" dirty="0"/>
              <a:t>Safety certified OS such as QNX or INTEGRITY</a:t>
            </a:r>
          </a:p>
          <a:p>
            <a:pPr marL="700087" lvl="1" indent="-342900">
              <a:buFont typeface="+mj-lt"/>
              <a:buAutoNum type="arabicPeriod"/>
            </a:pPr>
            <a:r>
              <a:rPr lang="en-US" dirty="0"/>
              <a:t>Safe renderer software - a small piece of code that can be certified as being correct </a:t>
            </a:r>
          </a:p>
          <a:p>
            <a:pPr marL="700087" lvl="1" indent="-342900">
              <a:buFont typeface="+mj-lt"/>
              <a:buAutoNum type="arabicPeriod"/>
            </a:pPr>
            <a:r>
              <a:rPr lang="en-US" dirty="0"/>
              <a:t>Hardware that supports 2 or more graphics layers</a:t>
            </a:r>
          </a:p>
        </p:txBody>
      </p:sp>
    </p:spTree>
    <p:extLst>
      <p:ext uri="{BB962C8B-B14F-4D97-AF65-F5344CB8AC3E}">
        <p14:creationId xmlns:p14="http://schemas.microsoft.com/office/powerpoint/2010/main" val="420887059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a:p>
            <a:r>
              <a:rPr lang="en-US" dirty="0"/>
              <a:t>Warning Lamps are ISO standard symbols that inform the driver of potentially hazardous situations</a:t>
            </a:r>
          </a:p>
          <a:p>
            <a:r>
              <a:rPr lang="en-US" dirty="0"/>
              <a:t>For example if the ABS is malfunctioning or the parking brake is on</a:t>
            </a:r>
          </a:p>
          <a:p>
            <a:r>
              <a:rPr lang="en-US" dirty="0"/>
              <a:t>If these fail to warn the driver there is a risk of loss of control of the vehicle</a:t>
            </a:r>
          </a:p>
          <a:p>
            <a:r>
              <a:rPr lang="en-US" dirty="0"/>
              <a:t>The old way is to measure the current through the LED</a:t>
            </a:r>
          </a:p>
          <a:p>
            <a:r>
              <a:rPr lang="en-US" dirty="0"/>
              <a:t>Early digital instrument clusters still used LEDs</a:t>
            </a:r>
          </a:p>
          <a:p>
            <a:r>
              <a:rPr lang="en-US" dirty="0"/>
              <a:t>Modern Instrument clusters display these on the LCD.</a:t>
            </a:r>
          </a:p>
          <a:p>
            <a:r>
              <a:rPr lang="en-US" dirty="0"/>
              <a:t>Lots of failure paths;</a:t>
            </a:r>
          </a:p>
          <a:p>
            <a:pPr lvl="1"/>
            <a:r>
              <a:rPr lang="en-US" dirty="0"/>
              <a:t>Faulty displays</a:t>
            </a:r>
          </a:p>
          <a:p>
            <a:pPr lvl="1"/>
            <a:r>
              <a:rPr lang="en-US" dirty="0"/>
              <a:t>Faulty drivers</a:t>
            </a:r>
          </a:p>
          <a:p>
            <a:pPr lvl="1"/>
            <a:r>
              <a:rPr lang="en-US" dirty="0"/>
              <a:t>Software bugs throughout the whole graphics pipeline</a:t>
            </a:r>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14</a:t>
            </a:fld>
            <a:endParaRPr lang="en-US" dirty="0"/>
          </a:p>
        </p:txBody>
      </p:sp>
      <p:sp>
        <p:nvSpPr>
          <p:cNvPr id="6" name="Title 5"/>
          <p:cNvSpPr>
            <a:spLocks noGrp="1"/>
          </p:cNvSpPr>
          <p:nvPr>
            <p:ph type="title"/>
          </p:nvPr>
        </p:nvSpPr>
        <p:spPr/>
        <p:txBody>
          <a:bodyPr/>
          <a:lstStyle/>
          <a:p>
            <a:r>
              <a:rPr lang="en-US" dirty="0"/>
              <a:t>Why Do Instrument Clusters need to be Safety Certified?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4267200"/>
            <a:ext cx="17662366" cy="6632569"/>
          </a:xfrm>
          <a:prstGeom prst="rect">
            <a:avLst/>
          </a:prstGeom>
        </p:spPr>
      </p:pic>
    </p:spTree>
    <p:extLst>
      <p:ext uri="{BB962C8B-B14F-4D97-AF65-F5344CB8AC3E}">
        <p14:creationId xmlns:p14="http://schemas.microsoft.com/office/powerpoint/2010/main" val="619162314"/>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6334BEF-A551-40B9-AE0A-4ABAF7494243}" type="datetime3">
              <a:rPr lang="en-US" smtClean="0"/>
              <a:t>31 July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15</a:t>
            </a:fld>
            <a:endParaRPr lang="en-US"/>
          </a:p>
        </p:txBody>
      </p:sp>
      <p:sp>
        <p:nvSpPr>
          <p:cNvPr id="8" name="Content Placeholder 7"/>
          <p:cNvSpPr>
            <a:spLocks noGrp="1"/>
          </p:cNvSpPr>
          <p:nvPr>
            <p:ph idx="4294967295"/>
          </p:nvPr>
        </p:nvSpPr>
        <p:spPr>
          <a:xfrm>
            <a:off x="553321" y="685800"/>
            <a:ext cx="11090275" cy="5691034"/>
          </a:xfrm>
        </p:spPr>
        <p:txBody>
          <a:bodyPr>
            <a:normAutofit lnSpcReduction="10000"/>
          </a:bodyPr>
          <a:lstStyle/>
          <a:p>
            <a:pPr marL="0" indent="0">
              <a:buNone/>
            </a:pPr>
            <a:r>
              <a:rPr lang="en-US" sz="3200" dirty="0"/>
              <a:t>Can Qt itself be Certified?</a:t>
            </a:r>
          </a:p>
          <a:p>
            <a:pPr lvl="1"/>
            <a:r>
              <a:rPr lang="en-US" sz="2400" dirty="0"/>
              <a:t>Safety certification requires extensive documentation during development – this was never created for Qt</a:t>
            </a:r>
          </a:p>
          <a:p>
            <a:pPr lvl="1"/>
            <a:r>
              <a:rPr lang="en-US" sz="2400" dirty="0"/>
              <a:t>Qt coding conventions cover many safety aspects but not all</a:t>
            </a:r>
          </a:p>
          <a:p>
            <a:pPr lvl="1"/>
            <a:r>
              <a:rPr lang="en-US" sz="2400" dirty="0"/>
              <a:t>Standards recommend sub-setting of  C++ but that would excluding vast parts of Qt</a:t>
            </a:r>
          </a:p>
          <a:p>
            <a:pPr lvl="1"/>
            <a:r>
              <a:rPr lang="en-US" sz="2400" dirty="0"/>
              <a:t>Use of dynamic objects prohibited, these are used extensively in Qt.</a:t>
            </a:r>
          </a:p>
          <a:p>
            <a:pPr lvl="1"/>
            <a:r>
              <a:rPr lang="en-US" sz="2400" dirty="0"/>
              <a:t>There is too much code to certify making certification prohibitively costly</a:t>
            </a:r>
          </a:p>
          <a:p>
            <a:pPr lvl="1"/>
            <a:endParaRPr lang="en-US" sz="2400" dirty="0"/>
          </a:p>
          <a:p>
            <a:pPr marL="0" indent="0">
              <a:buNone/>
            </a:pPr>
            <a:r>
              <a:rPr lang="en-US" sz="3200" dirty="0"/>
              <a:t>What about </a:t>
            </a:r>
            <a:r>
              <a:rPr lang="en-US" sz="3200" dirty="0" err="1"/>
              <a:t>QtLite</a:t>
            </a:r>
            <a:r>
              <a:rPr lang="en-US" sz="3200" dirty="0"/>
              <a:t>?</a:t>
            </a:r>
          </a:p>
          <a:p>
            <a:pPr lvl="1"/>
            <a:r>
              <a:rPr lang="en-US" sz="2400" dirty="0" err="1"/>
              <a:t>QtLite</a:t>
            </a:r>
            <a:r>
              <a:rPr lang="en-US" sz="2400" dirty="0"/>
              <a:t> is not a separate product, it is a way configuring Qt to exclude certain Qt features. It still has the same C++ features that are not allowed for certifiable code.</a:t>
            </a:r>
          </a:p>
          <a:p>
            <a:pPr lvl="1"/>
            <a:endParaRPr lang="en-US" sz="2400" dirty="0"/>
          </a:p>
          <a:p>
            <a:pPr marL="0" indent="0" algn="ctr">
              <a:buNone/>
            </a:pPr>
            <a:r>
              <a:rPr lang="en-US" sz="3500" b="1" dirty="0">
                <a:solidFill>
                  <a:schemeClr val="accent4"/>
                </a:solidFill>
              </a:rPr>
              <a:t>But a System with Qt can be Certified</a:t>
            </a:r>
          </a:p>
        </p:txBody>
      </p:sp>
    </p:spTree>
    <p:extLst>
      <p:ext uri="{BB962C8B-B14F-4D97-AF65-F5344CB8AC3E}">
        <p14:creationId xmlns:p14="http://schemas.microsoft.com/office/powerpoint/2010/main" val="323091311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Solution: Partitioning safety and non-safety domains</a:t>
            </a:r>
          </a:p>
        </p:txBody>
      </p:sp>
      <p:sp>
        <p:nvSpPr>
          <p:cNvPr id="2" name="Date Placeholder 1"/>
          <p:cNvSpPr>
            <a:spLocks noGrp="1"/>
          </p:cNvSpPr>
          <p:nvPr>
            <p:ph type="dt" sz="half" idx="10"/>
          </p:nvPr>
        </p:nvSpPr>
        <p:spPr/>
        <p:txBody>
          <a:bodyPr/>
          <a:lstStyle/>
          <a:p>
            <a:fld id="{C027204F-92EA-45FA-925F-32F9768333F0}" type="datetime3">
              <a:rPr lang="en-US" smtClean="0"/>
              <a:pPr/>
              <a:t>31 July 2017</a:t>
            </a:fld>
            <a:endParaRPr lang="en-US"/>
          </a:p>
        </p:txBody>
      </p:sp>
      <p:sp>
        <p:nvSpPr>
          <p:cNvPr id="4" name="Slide Number Placeholder 3"/>
          <p:cNvSpPr>
            <a:spLocks noGrp="1"/>
          </p:cNvSpPr>
          <p:nvPr>
            <p:ph type="sldNum" sz="quarter" idx="12"/>
          </p:nvPr>
        </p:nvSpPr>
        <p:spPr/>
        <p:txBody>
          <a:bodyPr/>
          <a:lstStyle/>
          <a:p>
            <a:fld id="{A683D178-98AA-4574-9EAA-8EB007C55176}" type="slidenum">
              <a:rPr lang="en-US" smtClean="0"/>
              <a:pPr/>
              <a:t>16</a:t>
            </a:fld>
            <a:endParaRPr lang="en-US"/>
          </a:p>
        </p:txBody>
      </p:sp>
      <p:sp>
        <p:nvSpPr>
          <p:cNvPr id="19" name="Rectangle 18"/>
          <p:cNvSpPr/>
          <p:nvPr/>
        </p:nvSpPr>
        <p:spPr>
          <a:xfrm>
            <a:off x="1524000" y="5268863"/>
            <a:ext cx="2120891" cy="598537"/>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Electronics</a:t>
            </a:r>
          </a:p>
        </p:txBody>
      </p:sp>
      <p:sp>
        <p:nvSpPr>
          <p:cNvPr id="23" name="Rectangle 22"/>
          <p:cNvSpPr/>
          <p:nvPr/>
        </p:nvSpPr>
        <p:spPr>
          <a:xfrm>
            <a:off x="5885502" y="2017244"/>
            <a:ext cx="2811631" cy="598537"/>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IVI UI</a:t>
            </a:r>
          </a:p>
        </p:txBody>
      </p:sp>
      <p:sp>
        <p:nvSpPr>
          <p:cNvPr id="24" name="Rectangle 23"/>
          <p:cNvSpPr/>
          <p:nvPr/>
        </p:nvSpPr>
        <p:spPr>
          <a:xfrm>
            <a:off x="5885502" y="2715604"/>
            <a:ext cx="2811631" cy="1197075"/>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rPr>
              <a:t>Qt</a:t>
            </a:r>
            <a:endParaRPr lang="en-US" sz="2000" dirty="0">
              <a:solidFill>
                <a:schemeClr val="bg1"/>
              </a:solidFill>
            </a:endParaRPr>
          </a:p>
        </p:txBody>
      </p:sp>
      <p:sp>
        <p:nvSpPr>
          <p:cNvPr id="25" name="Rectangle 24"/>
          <p:cNvSpPr/>
          <p:nvPr/>
        </p:nvSpPr>
        <p:spPr>
          <a:xfrm>
            <a:off x="5885502" y="4012524"/>
            <a:ext cx="2811631" cy="598537"/>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OS / Linux</a:t>
            </a:r>
          </a:p>
        </p:txBody>
      </p:sp>
      <p:sp>
        <p:nvSpPr>
          <p:cNvPr id="33" name="TextBox 32"/>
          <p:cNvSpPr txBox="1"/>
          <p:nvPr/>
        </p:nvSpPr>
        <p:spPr>
          <a:xfrm>
            <a:off x="1147738" y="1554290"/>
            <a:ext cx="3287712" cy="369332"/>
          </a:xfrm>
          <a:prstGeom prst="rect">
            <a:avLst/>
          </a:prstGeom>
          <a:noFill/>
        </p:spPr>
        <p:txBody>
          <a:bodyPr wrap="square" rtlCol="0">
            <a:spAutoFit/>
          </a:bodyPr>
          <a:lstStyle/>
          <a:p>
            <a:pPr algn="ctr"/>
            <a:r>
              <a:rPr lang="en-US" dirty="0"/>
              <a:t>Standalone Instrument Cluster</a:t>
            </a:r>
          </a:p>
        </p:txBody>
      </p:sp>
      <p:sp>
        <p:nvSpPr>
          <p:cNvPr id="34" name="TextBox 33"/>
          <p:cNvSpPr txBox="1"/>
          <p:nvPr/>
        </p:nvSpPr>
        <p:spPr>
          <a:xfrm>
            <a:off x="5885502" y="1554290"/>
            <a:ext cx="5239154" cy="369332"/>
          </a:xfrm>
          <a:prstGeom prst="rect">
            <a:avLst/>
          </a:prstGeom>
          <a:noFill/>
        </p:spPr>
        <p:txBody>
          <a:bodyPr wrap="square" rtlCol="0">
            <a:spAutoFit/>
          </a:bodyPr>
          <a:lstStyle/>
          <a:p>
            <a:pPr algn="ctr"/>
            <a:r>
              <a:rPr lang="en-US" dirty="0"/>
              <a:t>Single SoC for both IVI and Instrument Cluster</a:t>
            </a:r>
          </a:p>
        </p:txBody>
      </p:sp>
      <p:sp>
        <p:nvSpPr>
          <p:cNvPr id="45" name="Rectangle 44"/>
          <p:cNvSpPr/>
          <p:nvPr/>
        </p:nvSpPr>
        <p:spPr>
          <a:xfrm>
            <a:off x="5885503" y="4838505"/>
            <a:ext cx="5239153" cy="348021"/>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Type 1 Hypervisor (SC)</a:t>
            </a:r>
          </a:p>
        </p:txBody>
      </p:sp>
      <p:sp>
        <p:nvSpPr>
          <p:cNvPr id="46" name="Rectangle 45"/>
          <p:cNvSpPr/>
          <p:nvPr/>
        </p:nvSpPr>
        <p:spPr>
          <a:xfrm>
            <a:off x="5885502" y="5268863"/>
            <a:ext cx="5239154" cy="598537"/>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Electronics</a:t>
            </a:r>
          </a:p>
        </p:txBody>
      </p:sp>
      <p:cxnSp>
        <p:nvCxnSpPr>
          <p:cNvPr id="48" name="Straight Connector 47"/>
          <p:cNvCxnSpPr/>
          <p:nvPr/>
        </p:nvCxnSpPr>
        <p:spPr>
          <a:xfrm flipH="1">
            <a:off x="5885504" y="4710906"/>
            <a:ext cx="5239152" cy="14468"/>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822947" y="2024056"/>
            <a:ext cx="4235" cy="2704480"/>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9000683" y="2021077"/>
            <a:ext cx="2124517" cy="2597099"/>
            <a:chOff x="8326901" y="1970697"/>
            <a:chExt cx="2124517" cy="2597099"/>
          </a:xfrm>
        </p:grpSpPr>
        <p:sp>
          <p:nvSpPr>
            <p:cNvPr id="56" name="Rectangle 55"/>
            <p:cNvSpPr/>
            <p:nvPr/>
          </p:nvSpPr>
          <p:spPr>
            <a:xfrm>
              <a:off x="8326901" y="1970697"/>
              <a:ext cx="1228341" cy="598537"/>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Cluster UI</a:t>
              </a:r>
            </a:p>
          </p:txBody>
        </p:sp>
        <p:sp>
          <p:nvSpPr>
            <p:cNvPr id="57" name="Rectangle 56"/>
            <p:cNvSpPr/>
            <p:nvPr/>
          </p:nvSpPr>
          <p:spPr>
            <a:xfrm>
              <a:off x="8326902" y="2646483"/>
              <a:ext cx="1222894" cy="511711"/>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rPr>
                <a:t>Qt</a:t>
              </a:r>
              <a:endParaRPr lang="en-US" sz="2000" dirty="0">
                <a:solidFill>
                  <a:schemeClr val="bg1"/>
                </a:solidFill>
              </a:endParaRPr>
            </a:p>
          </p:txBody>
        </p:sp>
        <p:sp>
          <p:nvSpPr>
            <p:cNvPr id="58" name="Rectangle 57"/>
            <p:cNvSpPr/>
            <p:nvPr/>
          </p:nvSpPr>
          <p:spPr>
            <a:xfrm>
              <a:off x="8326901" y="3264458"/>
              <a:ext cx="1211791" cy="598537"/>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RTOS Libraries</a:t>
              </a:r>
            </a:p>
          </p:txBody>
        </p:sp>
        <p:sp>
          <p:nvSpPr>
            <p:cNvPr id="59" name="Rectangle 58"/>
            <p:cNvSpPr/>
            <p:nvPr/>
          </p:nvSpPr>
          <p:spPr>
            <a:xfrm>
              <a:off x="9681056" y="1973676"/>
              <a:ext cx="769818" cy="598537"/>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SC UI</a:t>
              </a:r>
            </a:p>
          </p:txBody>
        </p:sp>
        <p:sp>
          <p:nvSpPr>
            <p:cNvPr id="60" name="Rectangle 59"/>
            <p:cNvSpPr/>
            <p:nvPr/>
          </p:nvSpPr>
          <p:spPr>
            <a:xfrm>
              <a:off x="9681056" y="2646483"/>
              <a:ext cx="769818" cy="1212961"/>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SC</a:t>
              </a:r>
            </a:p>
            <a:p>
              <a:pPr algn="ctr"/>
              <a:r>
                <a:rPr lang="en-US" sz="2000" dirty="0">
                  <a:solidFill>
                    <a:schemeClr val="accent1"/>
                  </a:solidFill>
                </a:rPr>
                <a:t>Logic</a:t>
              </a:r>
            </a:p>
          </p:txBody>
        </p:sp>
        <p:sp>
          <p:nvSpPr>
            <p:cNvPr id="61" name="Rectangle 60"/>
            <p:cNvSpPr/>
            <p:nvPr/>
          </p:nvSpPr>
          <p:spPr>
            <a:xfrm>
              <a:off x="8326901" y="3969259"/>
              <a:ext cx="2124517" cy="598537"/>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RTOS Kernel (SC)</a:t>
              </a:r>
            </a:p>
          </p:txBody>
        </p:sp>
      </p:grpSp>
      <p:grpSp>
        <p:nvGrpSpPr>
          <p:cNvPr id="66" name="Group 65"/>
          <p:cNvGrpSpPr/>
          <p:nvPr/>
        </p:nvGrpSpPr>
        <p:grpSpPr>
          <a:xfrm>
            <a:off x="1524000" y="2560963"/>
            <a:ext cx="2124517" cy="2597099"/>
            <a:chOff x="8326901" y="1970697"/>
            <a:chExt cx="2124517" cy="2597099"/>
          </a:xfrm>
        </p:grpSpPr>
        <p:sp>
          <p:nvSpPr>
            <p:cNvPr id="67" name="Rectangle 66"/>
            <p:cNvSpPr/>
            <p:nvPr/>
          </p:nvSpPr>
          <p:spPr>
            <a:xfrm>
              <a:off x="8326901" y="1970697"/>
              <a:ext cx="1228341" cy="598537"/>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Cluster UI</a:t>
              </a:r>
            </a:p>
          </p:txBody>
        </p:sp>
        <p:sp>
          <p:nvSpPr>
            <p:cNvPr id="68" name="Rectangle 67"/>
            <p:cNvSpPr/>
            <p:nvPr/>
          </p:nvSpPr>
          <p:spPr>
            <a:xfrm>
              <a:off x="8326902" y="2646483"/>
              <a:ext cx="1222894" cy="511711"/>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bg1"/>
                  </a:solidFill>
                </a:rPr>
                <a:t>Qt</a:t>
              </a:r>
              <a:endParaRPr lang="en-US" sz="2000" dirty="0">
                <a:solidFill>
                  <a:schemeClr val="bg1"/>
                </a:solidFill>
              </a:endParaRPr>
            </a:p>
          </p:txBody>
        </p:sp>
        <p:sp>
          <p:nvSpPr>
            <p:cNvPr id="69" name="Rectangle 68"/>
            <p:cNvSpPr/>
            <p:nvPr/>
          </p:nvSpPr>
          <p:spPr>
            <a:xfrm>
              <a:off x="8326901" y="3264458"/>
              <a:ext cx="1211791" cy="598537"/>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RTOS Libraries</a:t>
              </a:r>
            </a:p>
          </p:txBody>
        </p:sp>
        <p:sp>
          <p:nvSpPr>
            <p:cNvPr id="70" name="Rectangle 69"/>
            <p:cNvSpPr/>
            <p:nvPr/>
          </p:nvSpPr>
          <p:spPr>
            <a:xfrm>
              <a:off x="9681056" y="1973676"/>
              <a:ext cx="769818" cy="598537"/>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SC UI</a:t>
              </a:r>
            </a:p>
          </p:txBody>
        </p:sp>
        <p:sp>
          <p:nvSpPr>
            <p:cNvPr id="71" name="Rectangle 70"/>
            <p:cNvSpPr/>
            <p:nvPr/>
          </p:nvSpPr>
          <p:spPr>
            <a:xfrm>
              <a:off x="9681056" y="2646483"/>
              <a:ext cx="769818" cy="1212961"/>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SC</a:t>
              </a:r>
            </a:p>
            <a:p>
              <a:pPr algn="ctr"/>
              <a:r>
                <a:rPr lang="en-US" sz="2000" dirty="0">
                  <a:solidFill>
                    <a:schemeClr val="accent1"/>
                  </a:solidFill>
                </a:rPr>
                <a:t>Logic</a:t>
              </a:r>
            </a:p>
          </p:txBody>
        </p:sp>
        <p:sp>
          <p:nvSpPr>
            <p:cNvPr id="72" name="Rectangle 71"/>
            <p:cNvSpPr/>
            <p:nvPr/>
          </p:nvSpPr>
          <p:spPr>
            <a:xfrm>
              <a:off x="8326901" y="3969259"/>
              <a:ext cx="2124517" cy="598537"/>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1"/>
                  </a:solidFill>
                </a:rPr>
                <a:t>RTOS Kernel (SC)</a:t>
              </a:r>
            </a:p>
          </p:txBody>
        </p:sp>
      </p:grpSp>
      <p:sp>
        <p:nvSpPr>
          <p:cNvPr id="3" name="TextBox 2"/>
          <p:cNvSpPr txBox="1"/>
          <p:nvPr/>
        </p:nvSpPr>
        <p:spPr>
          <a:xfrm>
            <a:off x="3133283" y="6172200"/>
            <a:ext cx="5867400" cy="369332"/>
          </a:xfrm>
          <a:prstGeom prst="rect">
            <a:avLst/>
          </a:prstGeom>
          <a:noFill/>
        </p:spPr>
        <p:txBody>
          <a:bodyPr wrap="square" rtlCol="0">
            <a:spAutoFit/>
          </a:bodyPr>
          <a:lstStyle/>
          <a:p>
            <a:r>
              <a:rPr lang="en-US" dirty="0"/>
              <a:t>Non-filled “boxes” are signify safety certified components</a:t>
            </a:r>
          </a:p>
        </p:txBody>
      </p:sp>
    </p:spTree>
    <p:extLst>
      <p:ext uri="{BB962C8B-B14F-4D97-AF65-F5344CB8AC3E}">
        <p14:creationId xmlns:p14="http://schemas.microsoft.com/office/powerpoint/2010/main" val="290233029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550862" y="4483761"/>
            <a:ext cx="11090275" cy="1682088"/>
          </a:xfrm>
        </p:spPr>
        <p:txBody>
          <a:bodyPr/>
          <a:lstStyle/>
          <a:p>
            <a:r>
              <a:rPr lang="en-US" dirty="0"/>
              <a:t>Uses the multiple graphics planes that most SoCs support</a:t>
            </a:r>
          </a:p>
          <a:p>
            <a:r>
              <a:rPr lang="en-US" dirty="0"/>
              <a:t>Lower graphics layers for Qt which is used for the majority of the UI functionality</a:t>
            </a:r>
          </a:p>
          <a:p>
            <a:r>
              <a:rPr lang="en-US" dirty="0"/>
              <a:t>Top layer is for safety critical parts</a:t>
            </a:r>
          </a:p>
          <a:p>
            <a:r>
              <a:rPr lang="en-US" dirty="0"/>
              <a:t>Safety critical parts should be as simple as possible</a:t>
            </a:r>
          </a:p>
        </p:txBody>
      </p:sp>
      <p:sp>
        <p:nvSpPr>
          <p:cNvPr id="5" name="Slide Number Placeholder 4"/>
          <p:cNvSpPr>
            <a:spLocks noGrp="1"/>
          </p:cNvSpPr>
          <p:nvPr>
            <p:ph type="sldNum" sz="quarter" idx="12"/>
          </p:nvPr>
        </p:nvSpPr>
        <p:spPr/>
        <p:txBody>
          <a:bodyPr/>
          <a:lstStyle/>
          <a:p>
            <a:fld id="{9BEEB3DD-183F-1540-ADE6-6678A336FCB6}" type="slidenum">
              <a:rPr lang="en-US" smtClean="0"/>
              <a:pPr/>
              <a:t>17</a:t>
            </a:fld>
            <a:endParaRPr lang="en-US" dirty="0"/>
          </a:p>
        </p:txBody>
      </p:sp>
      <p:sp>
        <p:nvSpPr>
          <p:cNvPr id="7" name="Title 6"/>
          <p:cNvSpPr>
            <a:spLocks noGrp="1"/>
          </p:cNvSpPr>
          <p:nvPr>
            <p:ph type="title"/>
          </p:nvPr>
        </p:nvSpPr>
        <p:spPr/>
        <p:txBody>
          <a:bodyPr/>
          <a:lstStyle/>
          <a:p>
            <a:r>
              <a:rPr lang="en-US"/>
              <a:t>Safety Critical Graphics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467471"/>
            <a:ext cx="7543800" cy="2832847"/>
          </a:xfrm>
          <a:prstGeom prst="rect">
            <a:avLst/>
          </a:prstGeom>
          <a:ln w="25400">
            <a:solidFill>
              <a:schemeClr val="accent1"/>
            </a:solidFill>
          </a:ln>
          <a:scene3d>
            <a:camera prst="orthographicFront">
              <a:rot lat="21103616" lon="1619151" rev="21054817"/>
            </a:camera>
            <a:lightRig rig="threePt" dir="t"/>
          </a:scene3d>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343" y="1082917"/>
            <a:ext cx="7543800" cy="2832847"/>
          </a:xfrm>
          <a:prstGeom prst="rect">
            <a:avLst/>
          </a:prstGeom>
          <a:ln w="28575">
            <a:solidFill>
              <a:srgbClr val="002060"/>
            </a:solidFill>
          </a:ln>
          <a:scene3d>
            <a:camera prst="orthographicFront">
              <a:rot lat="21102000" lon="1620000" rev="21054000"/>
            </a:camera>
            <a:lightRig rig="threePt" dir="t"/>
          </a:scene3d>
        </p:spPr>
      </p:pic>
      <p:grpSp>
        <p:nvGrpSpPr>
          <p:cNvPr id="14" name="Group 13"/>
          <p:cNvGrpSpPr/>
          <p:nvPr/>
        </p:nvGrpSpPr>
        <p:grpSpPr>
          <a:xfrm>
            <a:off x="503999" y="1371600"/>
            <a:ext cx="2453509" cy="2403817"/>
            <a:chOff x="4961799" y="4227000"/>
            <a:chExt cx="2453509" cy="2403817"/>
          </a:xfrm>
        </p:grpSpPr>
        <p:sp>
          <p:nvSpPr>
            <p:cNvPr id="15" name="Rectangle 14"/>
            <p:cNvSpPr/>
            <p:nvPr/>
          </p:nvSpPr>
          <p:spPr>
            <a:xfrm>
              <a:off x="4961799" y="6254145"/>
              <a:ext cx="2453509" cy="376672"/>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Electronics</a:t>
              </a:r>
            </a:p>
          </p:txBody>
        </p:sp>
        <p:sp>
          <p:nvSpPr>
            <p:cNvPr id="16" name="Rectangle 15"/>
            <p:cNvSpPr/>
            <p:nvPr/>
          </p:nvSpPr>
          <p:spPr>
            <a:xfrm>
              <a:off x="4967764" y="4227000"/>
              <a:ext cx="1304544" cy="505828"/>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Cluster UI</a:t>
              </a:r>
            </a:p>
          </p:txBody>
        </p:sp>
        <p:sp>
          <p:nvSpPr>
            <p:cNvPr id="17" name="Rectangle 16"/>
            <p:cNvSpPr/>
            <p:nvPr/>
          </p:nvSpPr>
          <p:spPr>
            <a:xfrm>
              <a:off x="4963949" y="4910748"/>
              <a:ext cx="1308359" cy="83593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Qt</a:t>
              </a:r>
              <a:endParaRPr lang="en-US" sz="1600" dirty="0">
                <a:solidFill>
                  <a:schemeClr val="bg1"/>
                </a:solidFill>
              </a:endParaRPr>
            </a:p>
          </p:txBody>
        </p:sp>
        <p:sp>
          <p:nvSpPr>
            <p:cNvPr id="18" name="Rectangle 17"/>
            <p:cNvSpPr/>
            <p:nvPr/>
          </p:nvSpPr>
          <p:spPr>
            <a:xfrm>
              <a:off x="6424708" y="4717029"/>
              <a:ext cx="914400" cy="292453"/>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rgbClr val="002060"/>
                  </a:solidFill>
                </a:rPr>
                <a:t> Tell-tales</a:t>
              </a:r>
            </a:p>
          </p:txBody>
        </p:sp>
        <p:sp>
          <p:nvSpPr>
            <p:cNvPr id="19" name="Rectangle 18"/>
            <p:cNvSpPr/>
            <p:nvPr/>
          </p:nvSpPr>
          <p:spPr>
            <a:xfrm>
              <a:off x="6424707" y="5060433"/>
              <a:ext cx="914401" cy="615340"/>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rgbClr val="002060"/>
                  </a:solidFill>
                </a:rPr>
                <a:t>Qt Safe Renderer</a:t>
              </a:r>
            </a:p>
          </p:txBody>
        </p:sp>
        <p:sp>
          <p:nvSpPr>
            <p:cNvPr id="20" name="Rectangle 19"/>
            <p:cNvSpPr/>
            <p:nvPr/>
          </p:nvSpPr>
          <p:spPr>
            <a:xfrm>
              <a:off x="4961800" y="5816679"/>
              <a:ext cx="2453508" cy="36126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ASIL-D RTOS</a:t>
              </a:r>
            </a:p>
          </p:txBody>
        </p:sp>
        <p:sp>
          <p:nvSpPr>
            <p:cNvPr id="21" name="TextBox 20"/>
            <p:cNvSpPr txBox="1"/>
            <p:nvPr/>
          </p:nvSpPr>
          <p:spPr>
            <a:xfrm>
              <a:off x="6348507" y="4227000"/>
              <a:ext cx="1066800" cy="1513478"/>
            </a:xfrm>
            <a:prstGeom prst="rect">
              <a:avLst/>
            </a:prstGeom>
            <a:noFill/>
            <a:ln>
              <a:solidFill>
                <a:srgbClr val="002060"/>
              </a:solidFill>
            </a:ln>
          </p:spPr>
          <p:txBody>
            <a:bodyPr wrap="square" rtlCol="0" anchor="t" anchorCtr="0">
              <a:noAutofit/>
            </a:bodyPr>
            <a:lstStyle/>
            <a:p>
              <a:pPr algn="ctr"/>
              <a:r>
                <a:rPr lang="en-US" dirty="0"/>
                <a:t>ASIL-B</a:t>
              </a:r>
            </a:p>
          </p:txBody>
        </p:sp>
      </p:grpSp>
      <p:cxnSp>
        <p:nvCxnSpPr>
          <p:cNvPr id="3" name="Straight Connector 2"/>
          <p:cNvCxnSpPr/>
          <p:nvPr/>
        </p:nvCxnSpPr>
        <p:spPr>
          <a:xfrm>
            <a:off x="2881308" y="3988821"/>
            <a:ext cx="1843092"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 name="Connector: Elbow 5"/>
          <p:cNvCxnSpPr/>
          <p:nvPr/>
        </p:nvCxnSpPr>
        <p:spPr>
          <a:xfrm rot="16200000" flipH="1">
            <a:off x="2601091" y="2962736"/>
            <a:ext cx="1426362" cy="684941"/>
          </a:xfrm>
          <a:prstGeom prst="bentConnector3">
            <a:avLst>
              <a:gd name="adj1" fmla="val -217"/>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693" y="3821865"/>
            <a:ext cx="1143000" cy="369332"/>
          </a:xfrm>
          <a:prstGeom prst="rect">
            <a:avLst/>
          </a:prstGeom>
          <a:noFill/>
        </p:spPr>
        <p:txBody>
          <a:bodyPr wrap="square" rtlCol="0">
            <a:spAutoFit/>
          </a:bodyPr>
          <a:lstStyle/>
          <a:p>
            <a:r>
              <a:rPr lang="en-US" dirty="0" err="1"/>
              <a:t>CANbus</a:t>
            </a:r>
            <a:endParaRPr lang="en-US" dirty="0"/>
          </a:p>
        </p:txBody>
      </p:sp>
    </p:spTree>
    <p:extLst>
      <p:ext uri="{BB962C8B-B14F-4D97-AF65-F5344CB8AC3E}">
        <p14:creationId xmlns:p14="http://schemas.microsoft.com/office/powerpoint/2010/main" val="210524068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550862" y="1844824"/>
            <a:ext cx="5628193" cy="4321025"/>
          </a:xfrm>
        </p:spPr>
        <p:txBody>
          <a:bodyPr/>
          <a:lstStyle/>
          <a:p>
            <a:r>
              <a:rPr lang="en-US" dirty="0"/>
              <a:t>Qt Safe Renderer runs in the safe partition</a:t>
            </a:r>
          </a:p>
          <a:p>
            <a:pPr lvl="1"/>
            <a:r>
              <a:rPr lang="en-US" dirty="0"/>
              <a:t>Renders the safety critical graphics</a:t>
            </a:r>
          </a:p>
          <a:p>
            <a:pPr lvl="1"/>
            <a:r>
              <a:rPr lang="en-US" dirty="0"/>
              <a:t>Monitors the non-safe graphics</a:t>
            </a:r>
          </a:p>
          <a:p>
            <a:pPr lvl="1"/>
            <a:r>
              <a:rPr lang="en-US" dirty="0"/>
              <a:t>If error in non-safety critical graphics is detected then non-safe graphics plane is disabled, graphics process restarted.</a:t>
            </a:r>
          </a:p>
          <a:p>
            <a:r>
              <a:rPr lang="en-US" dirty="0"/>
              <a:t>Integration to Qt Quick Designer and Creator IDE</a:t>
            </a:r>
          </a:p>
          <a:p>
            <a:r>
              <a:rPr lang="en-US" dirty="0"/>
              <a:t> Integration to RTOS</a:t>
            </a:r>
          </a:p>
          <a:p>
            <a:pPr lvl="1"/>
            <a:r>
              <a:rPr lang="en-US" dirty="0"/>
              <a:t>QNX</a:t>
            </a:r>
          </a:p>
          <a:p>
            <a:pPr lvl="1"/>
            <a:r>
              <a:rPr lang="en-US" dirty="0"/>
              <a:t>INTEGRITY (planned)</a:t>
            </a:r>
          </a:p>
          <a:p>
            <a:r>
              <a:rPr lang="en-US" dirty="0"/>
              <a:t>Qt Safe Renderer controlled via </a:t>
            </a:r>
            <a:r>
              <a:rPr lang="en-US" dirty="0" err="1"/>
              <a:t>CANbus</a:t>
            </a:r>
            <a:r>
              <a:rPr lang="en-US" dirty="0"/>
              <a:t> messages during operations </a:t>
            </a:r>
            <a:r>
              <a:rPr lang="mr-IN" dirty="0"/>
              <a:t>–</a:t>
            </a:r>
            <a:r>
              <a:rPr lang="en-US" dirty="0"/>
              <a:t> no dependency to Main UI</a:t>
            </a:r>
          </a:p>
        </p:txBody>
      </p:sp>
      <p:sp>
        <p:nvSpPr>
          <p:cNvPr id="2" name="Date Placeholder 1"/>
          <p:cNvSpPr>
            <a:spLocks noGrp="1"/>
          </p:cNvSpPr>
          <p:nvPr>
            <p:ph type="dt" sz="half" idx="10"/>
          </p:nvPr>
        </p:nvSpPr>
        <p:spPr/>
        <p:txBody>
          <a:bodyPr/>
          <a:lstStyle/>
          <a:p>
            <a:fld id="{9792DBCC-742A-4EE0-A972-F863FAE5A55A}" type="datetime3">
              <a:rPr lang="en-US" smtClean="0"/>
              <a:pPr/>
              <a:t>31 July 2017</a:t>
            </a:fld>
            <a:endParaRPr lang="en-US"/>
          </a:p>
        </p:txBody>
      </p:sp>
      <p:sp>
        <p:nvSpPr>
          <p:cNvPr id="4" name="Slide Number Placeholder 3"/>
          <p:cNvSpPr>
            <a:spLocks noGrp="1"/>
          </p:cNvSpPr>
          <p:nvPr>
            <p:ph type="sldNum" sz="quarter" idx="12"/>
          </p:nvPr>
        </p:nvSpPr>
        <p:spPr/>
        <p:txBody>
          <a:bodyPr/>
          <a:lstStyle/>
          <a:p>
            <a:fld id="{A683D178-98AA-4574-9EAA-8EB007C55176}" type="slidenum">
              <a:rPr lang="en-US" smtClean="0"/>
              <a:pPr/>
              <a:t>18</a:t>
            </a:fld>
            <a:endParaRPr lang="en-US"/>
          </a:p>
        </p:txBody>
      </p:sp>
      <p:sp>
        <p:nvSpPr>
          <p:cNvPr id="9" name="Title 8"/>
          <p:cNvSpPr>
            <a:spLocks noGrp="1"/>
          </p:cNvSpPr>
          <p:nvPr>
            <p:ph type="title"/>
          </p:nvPr>
        </p:nvSpPr>
        <p:spPr/>
        <p:txBody>
          <a:bodyPr/>
          <a:lstStyle/>
          <a:p>
            <a:r>
              <a:rPr lang="en-US"/>
              <a:t>Qt Safe Renderer </a:t>
            </a:r>
            <a:r>
              <a:rPr lang="mr-IN"/>
              <a:t>–</a:t>
            </a:r>
            <a:r>
              <a:rPr lang="en-US"/>
              <a:t> Architecture</a:t>
            </a:r>
            <a:endParaRPr lang="en-US" dirty="0"/>
          </a:p>
        </p:txBody>
      </p:sp>
      <p:pic>
        <p:nvPicPr>
          <p:cNvPr id="12" name="Image7"/>
          <p:cNvPicPr/>
          <p:nvPr/>
        </p:nvPicPr>
        <p:blipFill>
          <a:blip r:embed="rId2">
            <a:lum/>
            <a:alphaModFix/>
          </a:blip>
          <a:srcRect/>
          <a:stretch>
            <a:fillRect/>
          </a:stretch>
        </p:blipFill>
        <p:spPr>
          <a:xfrm>
            <a:off x="6353812" y="1398969"/>
            <a:ext cx="5112568" cy="4990574"/>
          </a:xfrm>
          <a:prstGeom prst="rect">
            <a:avLst/>
          </a:prstGeom>
          <a:ln>
            <a:noFill/>
            <a:prstDash/>
          </a:ln>
        </p:spPr>
      </p:pic>
    </p:spTree>
    <p:extLst>
      <p:ext uri="{BB962C8B-B14F-4D97-AF65-F5344CB8AC3E}">
        <p14:creationId xmlns:p14="http://schemas.microsoft.com/office/powerpoint/2010/main" val="534654174"/>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Another way at looking at the reason for this architecture:</a:t>
            </a:r>
            <a:br>
              <a:rPr lang="en-US" dirty="0"/>
            </a:br>
            <a:r>
              <a:rPr lang="en-US" dirty="0"/>
              <a:t>Certified code is up to 100x more expensive!</a:t>
            </a:r>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19</a:t>
            </a:fld>
            <a:endParaRPr lang="en-US" dirty="0"/>
          </a:p>
        </p:txBody>
      </p:sp>
      <p:sp>
        <p:nvSpPr>
          <p:cNvPr id="7" name="Rectangle 6"/>
          <p:cNvSpPr/>
          <p:nvPr/>
        </p:nvSpPr>
        <p:spPr>
          <a:xfrm>
            <a:off x="555216" y="4638098"/>
            <a:ext cx="2525712" cy="685800"/>
          </a:xfrm>
          <a:prstGeom prst="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Graphics Drivers</a:t>
            </a:r>
          </a:p>
        </p:txBody>
      </p:sp>
      <p:sp>
        <p:nvSpPr>
          <p:cNvPr id="8" name="Rectangle 7"/>
          <p:cNvSpPr/>
          <p:nvPr/>
        </p:nvSpPr>
        <p:spPr>
          <a:xfrm>
            <a:off x="550862" y="3952298"/>
            <a:ext cx="2525712" cy="685800"/>
          </a:xfrm>
          <a:prstGeom prst="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OS e.g. Linux</a:t>
            </a:r>
          </a:p>
        </p:txBody>
      </p:sp>
      <p:sp>
        <p:nvSpPr>
          <p:cNvPr id="9" name="Rectangle 8"/>
          <p:cNvSpPr/>
          <p:nvPr/>
        </p:nvSpPr>
        <p:spPr>
          <a:xfrm>
            <a:off x="550862" y="3261447"/>
            <a:ext cx="2525712" cy="685800"/>
          </a:xfrm>
          <a:prstGeom prst="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OpenGL Stack</a:t>
            </a:r>
          </a:p>
        </p:txBody>
      </p:sp>
      <p:sp>
        <p:nvSpPr>
          <p:cNvPr id="11" name="Rectangle 10"/>
          <p:cNvSpPr/>
          <p:nvPr/>
        </p:nvSpPr>
        <p:spPr>
          <a:xfrm>
            <a:off x="550862" y="1913448"/>
            <a:ext cx="2525712" cy="685800"/>
          </a:xfrm>
          <a:prstGeom prst="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Application Code</a:t>
            </a:r>
          </a:p>
        </p:txBody>
      </p:sp>
      <p:sp>
        <p:nvSpPr>
          <p:cNvPr id="12" name="Rectangle 11"/>
          <p:cNvSpPr/>
          <p:nvPr/>
        </p:nvSpPr>
        <p:spPr>
          <a:xfrm>
            <a:off x="550862" y="2570596"/>
            <a:ext cx="2525712" cy="685800"/>
          </a:xfrm>
          <a:prstGeom prst="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Graphics Libraries</a:t>
            </a:r>
          </a:p>
        </p:txBody>
      </p:sp>
      <p:sp>
        <p:nvSpPr>
          <p:cNvPr id="15" name="Rectangle 14"/>
          <p:cNvSpPr/>
          <p:nvPr/>
        </p:nvSpPr>
        <p:spPr>
          <a:xfrm>
            <a:off x="559570" y="5334000"/>
            <a:ext cx="2525712" cy="685800"/>
          </a:xfrm>
          <a:prstGeom prst="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Hardware</a:t>
            </a:r>
          </a:p>
        </p:txBody>
      </p:sp>
      <p:sp>
        <p:nvSpPr>
          <p:cNvPr id="16" name="Rectangle 15"/>
          <p:cNvSpPr/>
          <p:nvPr/>
        </p:nvSpPr>
        <p:spPr>
          <a:xfrm>
            <a:off x="6548846" y="4954664"/>
            <a:ext cx="2525712" cy="369234"/>
          </a:xfrm>
          <a:prstGeom prst="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Graphics Drivers</a:t>
            </a:r>
          </a:p>
        </p:txBody>
      </p:sp>
      <p:sp>
        <p:nvSpPr>
          <p:cNvPr id="17" name="Rectangle 16"/>
          <p:cNvSpPr/>
          <p:nvPr/>
        </p:nvSpPr>
        <p:spPr>
          <a:xfrm>
            <a:off x="6553200" y="4608934"/>
            <a:ext cx="2525712" cy="340679"/>
          </a:xfrm>
          <a:prstGeom prst="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ASIL-D RTOS</a:t>
            </a:r>
          </a:p>
        </p:txBody>
      </p:sp>
      <p:sp>
        <p:nvSpPr>
          <p:cNvPr id="19" name="Rectangle 18"/>
          <p:cNvSpPr/>
          <p:nvPr/>
        </p:nvSpPr>
        <p:spPr>
          <a:xfrm>
            <a:off x="6553200" y="4225478"/>
            <a:ext cx="2525712" cy="369233"/>
          </a:xfrm>
          <a:prstGeom prst="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Application Code</a:t>
            </a:r>
          </a:p>
        </p:txBody>
      </p:sp>
      <p:sp>
        <p:nvSpPr>
          <p:cNvPr id="21" name="Rectangle 20"/>
          <p:cNvSpPr/>
          <p:nvPr/>
        </p:nvSpPr>
        <p:spPr>
          <a:xfrm>
            <a:off x="6553200" y="5334000"/>
            <a:ext cx="2525712" cy="685800"/>
          </a:xfrm>
          <a:prstGeom prst="rect">
            <a:avLst/>
          </a:prstGeom>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Hardware</a:t>
            </a:r>
          </a:p>
        </p:txBody>
      </p:sp>
      <p:sp>
        <p:nvSpPr>
          <p:cNvPr id="22" name="Right Brace 21"/>
          <p:cNvSpPr/>
          <p:nvPr/>
        </p:nvSpPr>
        <p:spPr>
          <a:xfrm>
            <a:off x="3235278" y="1913448"/>
            <a:ext cx="346122" cy="4106352"/>
          </a:xfrm>
          <a:prstGeom prst="rightBrac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p:cNvSpPr/>
          <p:nvPr/>
        </p:nvSpPr>
        <p:spPr>
          <a:xfrm>
            <a:off x="9220200" y="4225478"/>
            <a:ext cx="381000" cy="1789891"/>
          </a:xfrm>
          <a:prstGeom prst="rightBrac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9819369" y="4539116"/>
            <a:ext cx="2057400" cy="1200329"/>
          </a:xfrm>
          <a:prstGeom prst="rect">
            <a:avLst/>
          </a:prstGeom>
          <a:noFill/>
        </p:spPr>
        <p:txBody>
          <a:bodyPr wrap="square" rtlCol="0">
            <a:spAutoFit/>
          </a:bodyPr>
          <a:lstStyle/>
          <a:p>
            <a:r>
              <a:rPr lang="en-US" dirty="0">
                <a:solidFill>
                  <a:schemeClr val="tx1">
                    <a:lumMod val="50000"/>
                    <a:lumOff val="50000"/>
                  </a:schemeClr>
                </a:solidFill>
              </a:rPr>
              <a:t>Thinner software components. Less code is easier to certify.</a:t>
            </a:r>
          </a:p>
        </p:txBody>
      </p:sp>
      <p:sp>
        <p:nvSpPr>
          <p:cNvPr id="25" name="TextBox 24"/>
          <p:cNvSpPr txBox="1"/>
          <p:nvPr/>
        </p:nvSpPr>
        <p:spPr>
          <a:xfrm>
            <a:off x="3719059" y="3485582"/>
            <a:ext cx="2057400" cy="923330"/>
          </a:xfrm>
          <a:prstGeom prst="rect">
            <a:avLst/>
          </a:prstGeom>
          <a:noFill/>
        </p:spPr>
        <p:txBody>
          <a:bodyPr wrap="square" rtlCol="0">
            <a:spAutoFit/>
          </a:bodyPr>
          <a:lstStyle/>
          <a:p>
            <a:r>
              <a:rPr lang="en-US" dirty="0">
                <a:solidFill>
                  <a:schemeClr val="tx1">
                    <a:lumMod val="50000"/>
                    <a:lumOff val="50000"/>
                  </a:schemeClr>
                </a:solidFill>
              </a:rPr>
              <a:t>Fat software components. Many places for failure</a:t>
            </a:r>
          </a:p>
        </p:txBody>
      </p:sp>
    </p:spTree>
    <p:extLst>
      <p:ext uri="{BB962C8B-B14F-4D97-AF65-F5344CB8AC3E}">
        <p14:creationId xmlns:p14="http://schemas.microsoft.com/office/powerpoint/2010/main" val="180592914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73EA39-E723-4ECE-92BC-A6D2C77707F0}"/>
              </a:ext>
            </a:extLst>
          </p:cNvPr>
          <p:cNvSpPr>
            <a:spLocks noGrp="1"/>
          </p:cNvSpPr>
          <p:nvPr>
            <p:ph type="dt" sz="half" idx="10"/>
          </p:nvPr>
        </p:nvSpPr>
        <p:spPr/>
        <p:txBody>
          <a:bodyPr/>
          <a:lstStyle/>
          <a:p>
            <a:fld id="{C027204F-92EA-45FA-925F-32F9768333F0}" type="datetime3">
              <a:rPr lang="en-US" smtClean="0"/>
              <a:t>31 July 2017</a:t>
            </a:fld>
            <a:endParaRPr lang="en-US"/>
          </a:p>
        </p:txBody>
      </p:sp>
      <p:sp>
        <p:nvSpPr>
          <p:cNvPr id="3" name="Footer Placeholder 2">
            <a:extLst>
              <a:ext uri="{FF2B5EF4-FFF2-40B4-BE49-F238E27FC236}">
                <a16:creationId xmlns:a16="http://schemas.microsoft.com/office/drawing/2014/main" id="{F7C804EF-9620-46E9-BDE3-60EC154ACF12}"/>
              </a:ext>
            </a:extLst>
          </p:cNvPr>
          <p:cNvSpPr>
            <a:spLocks noGrp="1"/>
          </p:cNvSpPr>
          <p:nvPr>
            <p:ph type="ftr" sz="quarter" idx="11"/>
          </p:nvPr>
        </p:nvSpPr>
        <p:spPr/>
        <p:txBody>
          <a:bodyPr/>
          <a:lstStyle/>
          <a:p>
            <a:r>
              <a:rPr lang="en-US"/>
              <a:t>Presentation name / Author</a:t>
            </a:r>
          </a:p>
        </p:txBody>
      </p:sp>
      <p:sp>
        <p:nvSpPr>
          <p:cNvPr id="4" name="Slide Number Placeholder 3">
            <a:extLst>
              <a:ext uri="{FF2B5EF4-FFF2-40B4-BE49-F238E27FC236}">
                <a16:creationId xmlns:a16="http://schemas.microsoft.com/office/drawing/2014/main" id="{50EA2E7F-5A5E-4976-9785-53C4E332BDF4}"/>
              </a:ext>
            </a:extLst>
          </p:cNvPr>
          <p:cNvSpPr>
            <a:spLocks noGrp="1"/>
          </p:cNvSpPr>
          <p:nvPr>
            <p:ph type="sldNum" sz="quarter" idx="12"/>
          </p:nvPr>
        </p:nvSpPr>
        <p:spPr/>
        <p:txBody>
          <a:bodyPr/>
          <a:lstStyle/>
          <a:p>
            <a:fld id="{A683D178-98AA-4574-9EAA-8EB007C55176}" type="slidenum">
              <a:rPr lang="en-US" smtClean="0"/>
              <a:pPr/>
              <a:t>2</a:t>
            </a:fld>
            <a:endParaRPr lang="en-US"/>
          </a:p>
        </p:txBody>
      </p:sp>
      <p:sp>
        <p:nvSpPr>
          <p:cNvPr id="5" name="Picture Placeholder 4">
            <a:extLst>
              <a:ext uri="{FF2B5EF4-FFF2-40B4-BE49-F238E27FC236}">
                <a16:creationId xmlns:a16="http://schemas.microsoft.com/office/drawing/2014/main" id="{DFF7DA21-7DB7-4276-8ECB-8743E6A48C90}"/>
              </a:ext>
            </a:extLst>
          </p:cNvPr>
          <p:cNvSpPr>
            <a:spLocks noGrp="1"/>
          </p:cNvSpPr>
          <p:nvPr>
            <p:ph type="pic" sz="quarter" idx="14"/>
          </p:nvPr>
        </p:nvSpPr>
        <p:spPr/>
      </p:sp>
      <p:sp>
        <p:nvSpPr>
          <p:cNvPr id="6" name="Title 5">
            <a:extLst>
              <a:ext uri="{FF2B5EF4-FFF2-40B4-BE49-F238E27FC236}">
                <a16:creationId xmlns:a16="http://schemas.microsoft.com/office/drawing/2014/main" id="{16ED1C0D-B7B8-420D-8527-990AF4FF8721}"/>
              </a:ext>
            </a:extLst>
          </p:cNvPr>
          <p:cNvSpPr>
            <a:spLocks noGrp="1"/>
          </p:cNvSpPr>
          <p:nvPr>
            <p:ph type="ctrTitle"/>
          </p:nvPr>
        </p:nvSpPr>
        <p:spPr/>
        <p:txBody>
          <a:bodyPr/>
          <a:lstStyle/>
          <a:p>
            <a:r>
              <a:rPr lang="fi-FI" dirty="0"/>
              <a:t>Qt for </a:t>
            </a:r>
            <a:r>
              <a:rPr lang="fi-FI" dirty="0" err="1"/>
              <a:t>Instrument</a:t>
            </a:r>
            <a:r>
              <a:rPr lang="fi-FI" dirty="0"/>
              <a:t> </a:t>
            </a:r>
            <a:r>
              <a:rPr lang="fi-FI" dirty="0" err="1"/>
              <a:t>Clusters</a:t>
            </a:r>
            <a:endParaRPr lang="fi-FI" dirty="0"/>
          </a:p>
        </p:txBody>
      </p:sp>
      <p:sp>
        <p:nvSpPr>
          <p:cNvPr id="7" name="Subtitle 6">
            <a:extLst>
              <a:ext uri="{FF2B5EF4-FFF2-40B4-BE49-F238E27FC236}">
                <a16:creationId xmlns:a16="http://schemas.microsoft.com/office/drawing/2014/main" id="{AC8B86EC-A984-49C7-9EEA-176A1CCD1BEE}"/>
              </a:ext>
            </a:extLst>
          </p:cNvPr>
          <p:cNvSpPr>
            <a:spLocks noGrp="1"/>
          </p:cNvSpPr>
          <p:nvPr>
            <p:ph type="subTitle" idx="1"/>
          </p:nvPr>
        </p:nvSpPr>
        <p:spPr/>
        <p:txBody>
          <a:bodyPr/>
          <a:lstStyle/>
          <a:p>
            <a:r>
              <a:rPr lang="en-US" dirty="0"/>
              <a:t>Qt has a long history in Instrument Clusters</a:t>
            </a:r>
          </a:p>
          <a:p>
            <a:endParaRPr lang="fi-FI" dirty="0"/>
          </a:p>
        </p:txBody>
      </p:sp>
      <p:sp>
        <p:nvSpPr>
          <p:cNvPr id="8" name="Text Placeholder 7">
            <a:extLst>
              <a:ext uri="{FF2B5EF4-FFF2-40B4-BE49-F238E27FC236}">
                <a16:creationId xmlns:a16="http://schemas.microsoft.com/office/drawing/2014/main" id="{0D17B29F-4B67-43E7-B800-6982EDA3A672}"/>
              </a:ext>
            </a:extLst>
          </p:cNvPr>
          <p:cNvSpPr>
            <a:spLocks noGrp="1"/>
          </p:cNvSpPr>
          <p:nvPr>
            <p:ph type="body" sz="quarter" idx="13"/>
          </p:nvPr>
        </p:nvSpPr>
        <p:spPr/>
        <p:txBody>
          <a:bodyPr/>
          <a:lstStyle/>
          <a:p>
            <a:endParaRPr lang="fi-FI"/>
          </a:p>
        </p:txBody>
      </p:sp>
      <p:sp>
        <p:nvSpPr>
          <p:cNvPr id="9" name="Text Placeholder 8">
            <a:extLst>
              <a:ext uri="{FF2B5EF4-FFF2-40B4-BE49-F238E27FC236}">
                <a16:creationId xmlns:a16="http://schemas.microsoft.com/office/drawing/2014/main" id="{CF13E2D4-8C06-4CFE-AE05-29B5C9BBB7DD}"/>
              </a:ext>
            </a:extLst>
          </p:cNvPr>
          <p:cNvSpPr>
            <a:spLocks noGrp="1"/>
          </p:cNvSpPr>
          <p:nvPr>
            <p:ph type="body" sz="quarter" idx="15"/>
          </p:nvPr>
        </p:nvSpPr>
        <p:spPr/>
        <p:txBody>
          <a:bodyPr/>
          <a:lstStyle/>
          <a:p>
            <a:endParaRPr lang="fi-FI"/>
          </a:p>
        </p:txBody>
      </p:sp>
    </p:spTree>
    <p:extLst>
      <p:ext uri="{BB962C8B-B14F-4D97-AF65-F5344CB8AC3E}">
        <p14:creationId xmlns:p14="http://schemas.microsoft.com/office/powerpoint/2010/main" val="355287262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6B3AD9-97B8-4E1F-8F17-8F0FAC375A34}" type="datetime3">
              <a:rPr lang="en-US" smtClean="0"/>
              <a:t>31 July 2017</a:t>
            </a:fld>
            <a:endParaRPr lang="en-US"/>
          </a:p>
        </p:txBody>
      </p:sp>
      <p:sp>
        <p:nvSpPr>
          <p:cNvPr id="5" name="Footer Placeholder 4"/>
          <p:cNvSpPr>
            <a:spLocks noGrp="1"/>
          </p:cNvSpPr>
          <p:nvPr>
            <p:ph type="ftr" sz="quarter" idx="11"/>
          </p:nvPr>
        </p:nvSpPr>
        <p:spPr/>
        <p:txBody>
          <a:bodyPr/>
          <a:lstStyle/>
          <a:p>
            <a:r>
              <a:rPr lang="en-US"/>
              <a:t>Presentation name / Author</a:t>
            </a:r>
          </a:p>
        </p:txBody>
      </p:sp>
      <p:sp>
        <p:nvSpPr>
          <p:cNvPr id="6" name="Slide Number Placeholder 5"/>
          <p:cNvSpPr>
            <a:spLocks noGrp="1"/>
          </p:cNvSpPr>
          <p:nvPr>
            <p:ph type="sldNum" sz="quarter" idx="12"/>
          </p:nvPr>
        </p:nvSpPr>
        <p:spPr/>
        <p:txBody>
          <a:bodyPr/>
          <a:lstStyle/>
          <a:p>
            <a:fld id="{A683D178-98AA-4574-9EAA-8EB007C55176}" type="slidenum">
              <a:rPr lang="en-US" smtClean="0"/>
              <a:t>20</a:t>
            </a:fld>
            <a:endParaRPr lang="en-US"/>
          </a:p>
        </p:txBody>
      </p:sp>
      <p:sp>
        <p:nvSpPr>
          <p:cNvPr id="9" name="Picture Placeholder 8"/>
          <p:cNvSpPr>
            <a:spLocks noGrp="1"/>
          </p:cNvSpPr>
          <p:nvPr>
            <p:ph type="pic" sz="quarter" idx="14"/>
          </p:nvPr>
        </p:nvSpPr>
        <p:spPr/>
      </p:sp>
      <p:sp>
        <p:nvSpPr>
          <p:cNvPr id="10" name="Text Placeholder 9"/>
          <p:cNvSpPr>
            <a:spLocks noGrp="1"/>
          </p:cNvSpPr>
          <p:nvPr>
            <p:ph type="body" sz="quarter" idx="15"/>
          </p:nvPr>
        </p:nvSpPr>
        <p:spPr/>
        <p:txBody>
          <a:bodyPr/>
          <a:lstStyle/>
          <a:p>
            <a:endParaRPr lang="en-US"/>
          </a:p>
        </p:txBody>
      </p:sp>
      <p:sp>
        <p:nvSpPr>
          <p:cNvPr id="8" name="Title 7"/>
          <p:cNvSpPr>
            <a:spLocks noGrp="1"/>
          </p:cNvSpPr>
          <p:nvPr>
            <p:ph type="ctrTitle"/>
          </p:nvPr>
        </p:nvSpPr>
        <p:spPr/>
        <p:txBody>
          <a:bodyPr/>
          <a:lstStyle/>
          <a:p>
            <a:r>
              <a:rPr lang="en-US" dirty="0"/>
              <a:t>Thank You</a:t>
            </a:r>
          </a:p>
        </p:txBody>
      </p:sp>
      <p:sp>
        <p:nvSpPr>
          <p:cNvPr id="11" name="Text Placeholder 10"/>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09155319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21</a:t>
            </a:fld>
            <a:endParaRPr lang="en-US" dirty="0"/>
          </a:p>
        </p:txBody>
      </p:sp>
      <p:sp>
        <p:nvSpPr>
          <p:cNvPr id="7" name="Title 6"/>
          <p:cNvSpPr>
            <a:spLocks noGrp="1"/>
          </p:cNvSpPr>
          <p:nvPr>
            <p:ph type="ctrTitle"/>
          </p:nvPr>
        </p:nvSpPr>
        <p:spPr/>
        <p:txBody>
          <a:bodyPr/>
          <a:lstStyle/>
          <a:p>
            <a:r>
              <a:rPr lang="en-US" dirty="0"/>
              <a:t>Product Packaging and Pricing</a:t>
            </a:r>
          </a:p>
        </p:txBody>
      </p:sp>
      <p:sp>
        <p:nvSpPr>
          <p:cNvPr id="8" name="Text Placeholder 7"/>
          <p:cNvSpPr>
            <a:spLocks noGrp="1"/>
          </p:cNvSpPr>
          <p:nvPr>
            <p:ph type="body" sz="quarter" idx="16"/>
          </p:nvPr>
        </p:nvSpPr>
        <p:spPr/>
        <p:txBody>
          <a:bodyPr/>
          <a:lstStyle/>
          <a:p>
            <a:pPr marL="0" indent="0">
              <a:buNone/>
            </a:pPr>
            <a:r>
              <a:rPr lang="en-US" dirty="0"/>
              <a:t>(proposed, internal only)</a:t>
            </a:r>
          </a:p>
        </p:txBody>
      </p:sp>
    </p:spTree>
    <p:extLst>
      <p:ext uri="{BB962C8B-B14F-4D97-AF65-F5344CB8AC3E}">
        <p14:creationId xmlns:p14="http://schemas.microsoft.com/office/powerpoint/2010/main" val="154488835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Pre-requisites</a:t>
            </a:r>
            <a:r>
              <a:rPr lang="en-US" dirty="0"/>
              <a:t>: Qt Device Creation or Qt Automotive Suite developer seat</a:t>
            </a:r>
          </a:p>
          <a:p>
            <a:pPr>
              <a:buFontTx/>
              <a:buChar char="-"/>
            </a:pPr>
            <a:endParaRPr lang="en-US" dirty="0"/>
          </a:p>
          <a:p>
            <a:pPr marL="0" indent="0">
              <a:buNone/>
            </a:pPr>
            <a:r>
              <a:rPr lang="en-US" b="1" dirty="0"/>
              <a:t>Optional extra</a:t>
            </a:r>
            <a:r>
              <a:rPr lang="en-US" dirty="0"/>
              <a:t>: Qt 3D Studio for high end 3D graphics creation</a:t>
            </a:r>
          </a:p>
          <a:p>
            <a:pPr marL="0" indent="0">
              <a:buNone/>
            </a:pPr>
            <a:endParaRPr lang="en-US" dirty="0"/>
          </a:p>
          <a:p>
            <a:pPr marL="0" indent="0">
              <a:buNone/>
            </a:pPr>
            <a:r>
              <a:rPr lang="en-US" b="1" dirty="0"/>
              <a:t>Qt Safe Renderer package </a:t>
            </a:r>
            <a:r>
              <a:rPr lang="en-US" dirty="0"/>
              <a:t>containing:</a:t>
            </a:r>
          </a:p>
          <a:p>
            <a:pPr marL="342900" indent="-342900">
              <a:buFont typeface="+mj-lt"/>
              <a:buAutoNum type="arabicPeriod"/>
            </a:pPr>
            <a:r>
              <a:rPr lang="en-US" dirty="0"/>
              <a:t>Safe Renderer tooling</a:t>
            </a:r>
          </a:p>
          <a:p>
            <a:pPr marL="342900" indent="-342900">
              <a:buFont typeface="+mj-lt"/>
              <a:buAutoNum type="arabicPeriod"/>
            </a:pPr>
            <a:r>
              <a:rPr lang="en-US" dirty="0"/>
              <a:t>Safe Renderer code</a:t>
            </a:r>
          </a:p>
          <a:p>
            <a:pPr marL="342900" indent="-342900">
              <a:buFont typeface="+mj-lt"/>
              <a:buAutoNum type="arabicPeriod"/>
            </a:pPr>
            <a:r>
              <a:rPr lang="en-US" dirty="0"/>
              <a:t>Certification Statement</a:t>
            </a:r>
          </a:p>
          <a:p>
            <a:pPr marL="342900" indent="-342900">
              <a:buFont typeface="+mj-lt"/>
              <a:buAutoNum type="arabicPeriod"/>
            </a:pPr>
            <a:r>
              <a:rPr lang="en-US" dirty="0"/>
              <a:t>Service package</a:t>
            </a:r>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22</a:t>
            </a:fld>
            <a:endParaRPr lang="en-US" dirty="0"/>
          </a:p>
        </p:txBody>
      </p:sp>
      <p:sp>
        <p:nvSpPr>
          <p:cNvPr id="6" name="Title 5"/>
          <p:cNvSpPr>
            <a:spLocks noGrp="1"/>
          </p:cNvSpPr>
          <p:nvPr>
            <p:ph type="title"/>
          </p:nvPr>
        </p:nvSpPr>
        <p:spPr/>
        <p:txBody>
          <a:bodyPr/>
          <a:lstStyle/>
          <a:p>
            <a:r>
              <a:rPr lang="en-US" dirty="0"/>
              <a:t>Qt Safe Renderer Product Packaging</a:t>
            </a:r>
          </a:p>
        </p:txBody>
      </p:sp>
    </p:spTree>
    <p:extLst>
      <p:ext uri="{BB962C8B-B14F-4D97-AF65-F5344CB8AC3E}">
        <p14:creationId xmlns:p14="http://schemas.microsoft.com/office/powerpoint/2010/main" val="2454399900"/>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Pricing</a:t>
            </a:r>
          </a:p>
          <a:p>
            <a:pPr lvl="1"/>
            <a:r>
              <a:rPr lang="en-US" dirty="0"/>
              <a:t>Program fee of $250K (SWAG) with a program defines as a production model.</a:t>
            </a:r>
          </a:p>
          <a:p>
            <a:pPr lvl="1"/>
            <a:r>
              <a:rPr lang="en-US" dirty="0"/>
              <a:t>Runtimes. Qt DC plus 25%</a:t>
            </a:r>
          </a:p>
          <a:p>
            <a:pPr lvl="1"/>
            <a:r>
              <a:rPr lang="en-US" dirty="0"/>
              <a:t>If Qt 3D Runtime is used the Qt DC 25% fee is also added</a:t>
            </a:r>
          </a:p>
          <a:p>
            <a:pPr lvl="1"/>
            <a:endParaRPr lang="en-US" dirty="0"/>
          </a:p>
          <a:p>
            <a:pPr lvl="1"/>
            <a:endParaRPr lang="en-US" dirty="0"/>
          </a:p>
          <a:p>
            <a:r>
              <a:rPr lang="en-US" dirty="0"/>
              <a:t>Notes</a:t>
            </a:r>
          </a:p>
          <a:p>
            <a:pPr lvl="1"/>
            <a:r>
              <a:rPr lang="en-US" dirty="0"/>
              <a:t>Program fee, say 6 digits, rather than a run-time, but allow to amortize over run-times if the customer wants to finance it that way.</a:t>
            </a:r>
          </a:p>
          <a:p>
            <a:pPr lvl="1"/>
            <a:r>
              <a:rPr lang="en-US" dirty="0"/>
              <a:t>Program fee needs to be balanced against the cost of the customer developing it themselves.</a:t>
            </a:r>
          </a:p>
          <a:p>
            <a:pPr lvl="1"/>
            <a:r>
              <a:rPr lang="en-US" dirty="0"/>
              <a:t>Our estimates are that it will cost us $0.5M to develop Qt Safe Renderer with ongoing annual costs of $0.??? </a:t>
            </a:r>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23</a:t>
            </a:fld>
            <a:endParaRPr lang="en-US" dirty="0"/>
          </a:p>
        </p:txBody>
      </p:sp>
      <p:sp>
        <p:nvSpPr>
          <p:cNvPr id="6" name="Title 5"/>
          <p:cNvSpPr>
            <a:spLocks noGrp="1"/>
          </p:cNvSpPr>
          <p:nvPr>
            <p:ph type="title"/>
          </p:nvPr>
        </p:nvSpPr>
        <p:spPr/>
        <p:txBody>
          <a:bodyPr/>
          <a:lstStyle/>
          <a:p>
            <a:r>
              <a:rPr lang="en-US" dirty="0"/>
              <a:t>Product Pricing Proposal</a:t>
            </a:r>
          </a:p>
        </p:txBody>
      </p:sp>
    </p:spTree>
    <p:extLst>
      <p:ext uri="{BB962C8B-B14F-4D97-AF65-F5344CB8AC3E}">
        <p14:creationId xmlns:p14="http://schemas.microsoft.com/office/powerpoint/2010/main" val="4044705537"/>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Supported Hosts and Targets</a:t>
            </a:r>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24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73610385"/>
              </p:ext>
            </p:extLst>
          </p:nvPr>
        </p:nvGraphicFramePr>
        <p:xfrm>
          <a:off x="550862" y="4714240"/>
          <a:ext cx="8134098" cy="138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55683">
                  <a:extLst>
                    <a:ext uri="{9D8B030D-6E8A-4147-A177-3AD203B41FA5}">
                      <a16:colId xmlns:a16="http://schemas.microsoft.com/office/drawing/2014/main" val="3639711945"/>
                    </a:ext>
                  </a:extLst>
                </a:gridCol>
                <a:gridCol w="1355683">
                  <a:extLst>
                    <a:ext uri="{9D8B030D-6E8A-4147-A177-3AD203B41FA5}">
                      <a16:colId xmlns:a16="http://schemas.microsoft.com/office/drawing/2014/main" val="724663129"/>
                    </a:ext>
                  </a:extLst>
                </a:gridCol>
                <a:gridCol w="1355683">
                  <a:extLst>
                    <a:ext uri="{9D8B030D-6E8A-4147-A177-3AD203B41FA5}">
                      <a16:colId xmlns:a16="http://schemas.microsoft.com/office/drawing/2014/main" val="1003164497"/>
                    </a:ext>
                  </a:extLst>
                </a:gridCol>
                <a:gridCol w="1355683">
                  <a:extLst>
                    <a:ext uri="{9D8B030D-6E8A-4147-A177-3AD203B41FA5}">
                      <a16:colId xmlns:a16="http://schemas.microsoft.com/office/drawing/2014/main" val="266748740"/>
                    </a:ext>
                  </a:extLst>
                </a:gridCol>
                <a:gridCol w="1355683">
                  <a:extLst>
                    <a:ext uri="{9D8B030D-6E8A-4147-A177-3AD203B41FA5}">
                      <a16:colId xmlns:a16="http://schemas.microsoft.com/office/drawing/2014/main" val="3130312408"/>
                    </a:ext>
                  </a:extLst>
                </a:gridCol>
                <a:gridCol w="1355683">
                  <a:extLst>
                    <a:ext uri="{9D8B030D-6E8A-4147-A177-3AD203B41FA5}">
                      <a16:colId xmlns:a16="http://schemas.microsoft.com/office/drawing/2014/main" val="2941125197"/>
                    </a:ext>
                  </a:extLst>
                </a:gridCol>
              </a:tblGrid>
              <a:tr h="370840">
                <a:tc>
                  <a:txBody>
                    <a:bodyPr/>
                    <a:lstStyle/>
                    <a:p>
                      <a:endParaRPr lang="en-US" dirty="0"/>
                    </a:p>
                  </a:txBody>
                  <a:tcPr/>
                </a:tc>
                <a:tc>
                  <a:txBody>
                    <a:bodyPr/>
                    <a:lstStyle/>
                    <a:p>
                      <a:r>
                        <a:rPr lang="en-US" dirty="0" err="1"/>
                        <a:t>Tegra</a:t>
                      </a:r>
                      <a:r>
                        <a:rPr lang="en-US" dirty="0"/>
                        <a:t> X1</a:t>
                      </a:r>
                    </a:p>
                  </a:txBody>
                  <a:tcPr/>
                </a:tc>
                <a:tc>
                  <a:txBody>
                    <a:bodyPr/>
                    <a:lstStyle/>
                    <a:p>
                      <a:r>
                        <a:rPr lang="en-US" dirty="0"/>
                        <a:t>i.MX6</a:t>
                      </a:r>
                    </a:p>
                  </a:txBody>
                  <a:tcPr/>
                </a:tc>
                <a:tc>
                  <a:txBody>
                    <a:bodyPr/>
                    <a:lstStyle/>
                    <a:p>
                      <a:r>
                        <a:rPr lang="en-US" dirty="0"/>
                        <a:t>Renesas M3/H3</a:t>
                      </a:r>
                    </a:p>
                  </a:txBody>
                  <a:tcPr/>
                </a:tc>
                <a:tc>
                  <a:txBody>
                    <a:bodyPr/>
                    <a:lstStyle/>
                    <a:p>
                      <a:r>
                        <a:rPr lang="en-US" dirty="0"/>
                        <a:t>Intel</a:t>
                      </a:r>
                    </a:p>
                  </a:txBody>
                  <a:tcPr/>
                </a:tc>
                <a:tc>
                  <a:txBody>
                    <a:bodyPr/>
                    <a:lstStyle/>
                    <a:p>
                      <a:r>
                        <a:rPr lang="en-US" dirty="0"/>
                        <a:t>Qualcomm 820</a:t>
                      </a:r>
                    </a:p>
                  </a:txBody>
                  <a:tcPr/>
                </a:tc>
                <a:extLst>
                  <a:ext uri="{0D108BD9-81ED-4DB2-BD59-A6C34878D82A}">
                    <a16:rowId xmlns:a16="http://schemas.microsoft.com/office/drawing/2014/main" val="2990898247"/>
                  </a:ext>
                </a:extLst>
              </a:tr>
              <a:tr h="370840">
                <a:tc>
                  <a:txBody>
                    <a:bodyPr/>
                    <a:lstStyle/>
                    <a:p>
                      <a:r>
                        <a:rPr lang="en-US" dirty="0"/>
                        <a:t>QNX</a:t>
                      </a:r>
                    </a:p>
                  </a:txBody>
                  <a:tcPr/>
                </a:tc>
                <a:tc>
                  <a:txBody>
                    <a:bodyPr/>
                    <a:lstStyle/>
                    <a:p>
                      <a:pPr algn="ctr"/>
                      <a:r>
                        <a:rPr lang="en-US" dirty="0"/>
                        <a:t>yes</a:t>
                      </a:r>
                    </a:p>
                  </a:txBody>
                  <a:tcPr/>
                </a:tc>
                <a:tc>
                  <a:txBody>
                    <a:bodyPr/>
                    <a:lstStyle/>
                    <a:p>
                      <a:pPr algn="ctr"/>
                      <a:r>
                        <a:rPr lang="en-US" dirty="0"/>
                        <a:t>yes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83459778"/>
                  </a:ext>
                </a:extLst>
              </a:tr>
              <a:tr h="370840">
                <a:tc>
                  <a:txBody>
                    <a:bodyPr/>
                    <a:lstStyle/>
                    <a:p>
                      <a:r>
                        <a:rPr lang="en-US" dirty="0"/>
                        <a:t>INTEGRITY</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yes</a:t>
                      </a:r>
                    </a:p>
                  </a:txBody>
                  <a:tcPr/>
                </a:tc>
                <a:tc>
                  <a:txBody>
                    <a:bodyPr/>
                    <a:lstStyle/>
                    <a:p>
                      <a:pPr algn="ctr"/>
                      <a:r>
                        <a:rPr lang="en-US" dirty="0"/>
                        <a:t>yes</a:t>
                      </a:r>
                    </a:p>
                  </a:txBody>
                  <a:tcPr/>
                </a:tc>
                <a:tc>
                  <a:txBody>
                    <a:bodyPr/>
                    <a:lstStyle/>
                    <a:p>
                      <a:pPr algn="ctr"/>
                      <a:r>
                        <a:rPr lang="en-US" dirty="0"/>
                        <a:t>yes</a:t>
                      </a:r>
                    </a:p>
                  </a:txBody>
                  <a:tcPr/>
                </a:tc>
                <a:extLst>
                  <a:ext uri="{0D108BD9-81ED-4DB2-BD59-A6C34878D82A}">
                    <a16:rowId xmlns:a16="http://schemas.microsoft.com/office/drawing/2014/main" val="340657018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54857422"/>
              </p:ext>
            </p:extLst>
          </p:nvPr>
        </p:nvGraphicFramePr>
        <p:xfrm>
          <a:off x="556958" y="2397760"/>
          <a:ext cx="8128000" cy="1107440"/>
        </p:xfrm>
        <a:graphic>
          <a:graphicData uri="http://schemas.openxmlformats.org/drawingml/2006/table">
            <a:tbl>
              <a:tblPr firstCol="1" bandRow="1">
                <a:tableStyleId>{6E25E649-3F16-4E02-A733-19D2CDBF48F0}</a:tableStyleId>
              </a:tblPr>
              <a:tblGrid>
                <a:gridCol w="2235200">
                  <a:extLst>
                    <a:ext uri="{9D8B030D-6E8A-4147-A177-3AD203B41FA5}">
                      <a16:colId xmlns:a16="http://schemas.microsoft.com/office/drawing/2014/main" val="4055463515"/>
                    </a:ext>
                  </a:extLst>
                </a:gridCol>
                <a:gridCol w="5892800">
                  <a:extLst>
                    <a:ext uri="{9D8B030D-6E8A-4147-A177-3AD203B41FA5}">
                      <a16:colId xmlns:a16="http://schemas.microsoft.com/office/drawing/2014/main" val="1972044663"/>
                    </a:ext>
                  </a:extLst>
                </a:gridCol>
              </a:tblGrid>
              <a:tr h="370840">
                <a:tc>
                  <a:txBody>
                    <a:bodyPr/>
                    <a:lstStyle/>
                    <a:p>
                      <a:r>
                        <a:rPr lang="en-US" dirty="0"/>
                        <a:t>Development Hosts</a:t>
                      </a:r>
                    </a:p>
                  </a:txBody>
                  <a:tcPr/>
                </a:tc>
                <a:tc>
                  <a:txBody>
                    <a:bodyPr/>
                    <a:lstStyle/>
                    <a:p>
                      <a:r>
                        <a:rPr lang="en-US" dirty="0"/>
                        <a:t>Windows, Linux</a:t>
                      </a:r>
                    </a:p>
                  </a:txBody>
                  <a:tcPr/>
                </a:tc>
                <a:extLst>
                  <a:ext uri="{0D108BD9-81ED-4DB2-BD59-A6C34878D82A}">
                    <a16:rowId xmlns:a16="http://schemas.microsoft.com/office/drawing/2014/main" val="1501168043"/>
                  </a:ext>
                </a:extLst>
              </a:tr>
              <a:tr h="370840">
                <a:tc>
                  <a:txBody>
                    <a:bodyPr/>
                    <a:lstStyle/>
                    <a:p>
                      <a:r>
                        <a:rPr lang="en-US" dirty="0"/>
                        <a:t>Target OS</a:t>
                      </a:r>
                    </a:p>
                  </a:txBody>
                  <a:tcPr/>
                </a:tc>
                <a:tc>
                  <a:txBody>
                    <a:bodyPr/>
                    <a:lstStyle/>
                    <a:p>
                      <a:r>
                        <a:rPr lang="en-US" dirty="0"/>
                        <a:t>QNX: 6.5.1, 7.0  (Q4 2017) are certified, INTEGRITY</a:t>
                      </a:r>
                    </a:p>
                  </a:txBody>
                  <a:tcPr/>
                </a:tc>
                <a:extLst>
                  <a:ext uri="{0D108BD9-81ED-4DB2-BD59-A6C34878D82A}">
                    <a16:rowId xmlns:a16="http://schemas.microsoft.com/office/drawing/2014/main" val="2837937031"/>
                  </a:ext>
                </a:extLst>
              </a:tr>
              <a:tr h="215054">
                <a:tc>
                  <a:txBody>
                    <a:bodyPr/>
                    <a:lstStyle/>
                    <a:p>
                      <a:r>
                        <a:rPr lang="en-US" dirty="0"/>
                        <a:t>Supported SoCs</a:t>
                      </a:r>
                    </a:p>
                  </a:txBody>
                  <a:tcPr/>
                </a:tc>
                <a:tc>
                  <a:txBody>
                    <a:bodyPr/>
                    <a:lstStyle/>
                    <a:p>
                      <a:r>
                        <a:rPr lang="en-US" dirty="0" err="1"/>
                        <a:t>Tegra</a:t>
                      </a:r>
                      <a:r>
                        <a:rPr lang="en-US" dirty="0"/>
                        <a:t> X1, i.MX6, Renesas M3/H3, Intel,</a:t>
                      </a:r>
                      <a:r>
                        <a:rPr lang="en-US" baseline="0" dirty="0"/>
                        <a:t> Qualcomm 820</a:t>
                      </a:r>
                      <a:endParaRPr lang="en-US" dirty="0"/>
                    </a:p>
                  </a:txBody>
                  <a:tcPr/>
                </a:tc>
                <a:extLst>
                  <a:ext uri="{0D108BD9-81ED-4DB2-BD59-A6C34878D82A}">
                    <a16:rowId xmlns:a16="http://schemas.microsoft.com/office/drawing/2014/main" val="558025816"/>
                  </a:ext>
                </a:extLst>
              </a:tr>
            </a:tbl>
          </a:graphicData>
        </a:graphic>
      </p:graphicFrame>
      <p:sp>
        <p:nvSpPr>
          <p:cNvPr id="10" name="TextBox 9"/>
          <p:cNvSpPr txBox="1"/>
          <p:nvPr/>
        </p:nvSpPr>
        <p:spPr>
          <a:xfrm>
            <a:off x="556958" y="1639669"/>
            <a:ext cx="8137144" cy="646331"/>
          </a:xfrm>
          <a:prstGeom prst="rect">
            <a:avLst/>
          </a:prstGeom>
          <a:noFill/>
        </p:spPr>
        <p:txBody>
          <a:bodyPr wrap="square" rtlCol="0">
            <a:spAutoFit/>
          </a:bodyPr>
          <a:lstStyle/>
          <a:p>
            <a:r>
              <a:rPr lang="en-US" b="1" dirty="0"/>
              <a:t>External Communication </a:t>
            </a:r>
            <a:r>
              <a:rPr lang="en-US" dirty="0"/>
              <a:t>– Deliberately vague about the full matrix of support as this will be customer driven.</a:t>
            </a:r>
          </a:p>
        </p:txBody>
      </p:sp>
      <p:sp>
        <p:nvSpPr>
          <p:cNvPr id="11" name="TextBox 10"/>
          <p:cNvSpPr txBox="1"/>
          <p:nvPr/>
        </p:nvSpPr>
        <p:spPr>
          <a:xfrm>
            <a:off x="547814" y="4001869"/>
            <a:ext cx="8137144" cy="646331"/>
          </a:xfrm>
          <a:prstGeom prst="rect">
            <a:avLst/>
          </a:prstGeom>
          <a:noFill/>
        </p:spPr>
        <p:txBody>
          <a:bodyPr wrap="square" rtlCol="0">
            <a:spAutoFit/>
          </a:bodyPr>
          <a:lstStyle/>
          <a:p>
            <a:r>
              <a:rPr lang="en-US" b="1" dirty="0"/>
              <a:t>Internal Communication </a:t>
            </a:r>
            <a:r>
              <a:rPr lang="en-US" dirty="0"/>
              <a:t>– What we think the market needs but we’ll adapt as things change.</a:t>
            </a:r>
          </a:p>
        </p:txBody>
      </p:sp>
    </p:spTree>
    <p:extLst>
      <p:ext uri="{BB962C8B-B14F-4D97-AF65-F5344CB8AC3E}">
        <p14:creationId xmlns:p14="http://schemas.microsoft.com/office/powerpoint/2010/main" val="103539102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Timeline</a:t>
            </a:r>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25</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00441653"/>
              </p:ext>
            </p:extLst>
          </p:nvPr>
        </p:nvGraphicFramePr>
        <p:xfrm>
          <a:off x="550861" y="1447800"/>
          <a:ext cx="11365704" cy="2565400"/>
        </p:xfrm>
        <a:graphic>
          <a:graphicData uri="http://schemas.openxmlformats.org/drawingml/2006/table">
            <a:tbl>
              <a:tblPr firstRow="1" bandRow="1">
                <a:tableStyleId>{5C22544A-7EE6-4342-B048-85BDC9FD1C3A}</a:tableStyleId>
              </a:tblPr>
              <a:tblGrid>
                <a:gridCol w="1262856">
                  <a:extLst>
                    <a:ext uri="{9D8B030D-6E8A-4147-A177-3AD203B41FA5}">
                      <a16:colId xmlns:a16="http://schemas.microsoft.com/office/drawing/2014/main" val="2286945290"/>
                    </a:ext>
                  </a:extLst>
                </a:gridCol>
                <a:gridCol w="1262856">
                  <a:extLst>
                    <a:ext uri="{9D8B030D-6E8A-4147-A177-3AD203B41FA5}">
                      <a16:colId xmlns:a16="http://schemas.microsoft.com/office/drawing/2014/main" val="4287617833"/>
                    </a:ext>
                  </a:extLst>
                </a:gridCol>
                <a:gridCol w="1262856">
                  <a:extLst>
                    <a:ext uri="{9D8B030D-6E8A-4147-A177-3AD203B41FA5}">
                      <a16:colId xmlns:a16="http://schemas.microsoft.com/office/drawing/2014/main" val="1458259298"/>
                    </a:ext>
                  </a:extLst>
                </a:gridCol>
                <a:gridCol w="1262856">
                  <a:extLst>
                    <a:ext uri="{9D8B030D-6E8A-4147-A177-3AD203B41FA5}">
                      <a16:colId xmlns:a16="http://schemas.microsoft.com/office/drawing/2014/main" val="2838851"/>
                    </a:ext>
                  </a:extLst>
                </a:gridCol>
                <a:gridCol w="1262856">
                  <a:extLst>
                    <a:ext uri="{9D8B030D-6E8A-4147-A177-3AD203B41FA5}">
                      <a16:colId xmlns:a16="http://schemas.microsoft.com/office/drawing/2014/main" val="2690571876"/>
                    </a:ext>
                  </a:extLst>
                </a:gridCol>
                <a:gridCol w="1262856">
                  <a:extLst>
                    <a:ext uri="{9D8B030D-6E8A-4147-A177-3AD203B41FA5}">
                      <a16:colId xmlns:a16="http://schemas.microsoft.com/office/drawing/2014/main" val="1048388054"/>
                    </a:ext>
                  </a:extLst>
                </a:gridCol>
                <a:gridCol w="1262856">
                  <a:extLst>
                    <a:ext uri="{9D8B030D-6E8A-4147-A177-3AD203B41FA5}">
                      <a16:colId xmlns:a16="http://schemas.microsoft.com/office/drawing/2014/main" val="2473625648"/>
                    </a:ext>
                  </a:extLst>
                </a:gridCol>
                <a:gridCol w="1262856">
                  <a:extLst>
                    <a:ext uri="{9D8B030D-6E8A-4147-A177-3AD203B41FA5}">
                      <a16:colId xmlns:a16="http://schemas.microsoft.com/office/drawing/2014/main" val="777311722"/>
                    </a:ext>
                  </a:extLst>
                </a:gridCol>
                <a:gridCol w="1262856">
                  <a:extLst>
                    <a:ext uri="{9D8B030D-6E8A-4147-A177-3AD203B41FA5}">
                      <a16:colId xmlns:a16="http://schemas.microsoft.com/office/drawing/2014/main" val="1625952165"/>
                    </a:ext>
                  </a:extLst>
                </a:gridCol>
              </a:tblGrid>
              <a:tr h="370840">
                <a:tc>
                  <a:txBody>
                    <a:bodyPr/>
                    <a:lstStyle/>
                    <a:p>
                      <a:endParaRPr lang="en-US" sz="1600" dirty="0"/>
                    </a:p>
                  </a:txBody>
                  <a:tcPr/>
                </a:tc>
                <a:tc>
                  <a:txBody>
                    <a:bodyPr/>
                    <a:lstStyle/>
                    <a:p>
                      <a:r>
                        <a:rPr lang="en-US" sz="1600" dirty="0"/>
                        <a:t>May</a:t>
                      </a:r>
                    </a:p>
                  </a:txBody>
                  <a:tcPr/>
                </a:tc>
                <a:tc>
                  <a:txBody>
                    <a:bodyPr/>
                    <a:lstStyle/>
                    <a:p>
                      <a:r>
                        <a:rPr lang="en-US" sz="1600" dirty="0"/>
                        <a:t>June</a:t>
                      </a:r>
                    </a:p>
                  </a:txBody>
                  <a:tcPr/>
                </a:tc>
                <a:tc>
                  <a:txBody>
                    <a:bodyPr/>
                    <a:lstStyle/>
                    <a:p>
                      <a:r>
                        <a:rPr lang="en-US" sz="1600" dirty="0"/>
                        <a:t>July</a:t>
                      </a:r>
                    </a:p>
                  </a:txBody>
                  <a:tcPr/>
                </a:tc>
                <a:tc>
                  <a:txBody>
                    <a:bodyPr/>
                    <a:lstStyle/>
                    <a:p>
                      <a:r>
                        <a:rPr lang="en-US" sz="1600" dirty="0"/>
                        <a:t>August</a:t>
                      </a:r>
                    </a:p>
                  </a:txBody>
                  <a:tcPr/>
                </a:tc>
                <a:tc>
                  <a:txBody>
                    <a:bodyPr/>
                    <a:lstStyle/>
                    <a:p>
                      <a:r>
                        <a:rPr lang="en-US" sz="1600" dirty="0"/>
                        <a:t>September</a:t>
                      </a:r>
                    </a:p>
                  </a:txBody>
                  <a:tcPr/>
                </a:tc>
                <a:tc>
                  <a:txBody>
                    <a:bodyPr/>
                    <a:lstStyle/>
                    <a:p>
                      <a:r>
                        <a:rPr lang="en-US" sz="1600" dirty="0"/>
                        <a:t>October</a:t>
                      </a:r>
                    </a:p>
                  </a:txBody>
                  <a:tcPr/>
                </a:tc>
                <a:tc>
                  <a:txBody>
                    <a:bodyPr/>
                    <a:lstStyle/>
                    <a:p>
                      <a:r>
                        <a:rPr lang="en-US" sz="1600" dirty="0"/>
                        <a:t>November</a:t>
                      </a:r>
                    </a:p>
                  </a:txBody>
                  <a:tcPr/>
                </a:tc>
                <a:tc>
                  <a:txBody>
                    <a:bodyPr/>
                    <a:lstStyle/>
                    <a:p>
                      <a:r>
                        <a:rPr lang="en-US" sz="1600" dirty="0"/>
                        <a:t>December</a:t>
                      </a:r>
                    </a:p>
                  </a:txBody>
                  <a:tcPr/>
                </a:tc>
                <a:extLst>
                  <a:ext uri="{0D108BD9-81ED-4DB2-BD59-A6C34878D82A}">
                    <a16:rowId xmlns:a16="http://schemas.microsoft.com/office/drawing/2014/main" val="3145252850"/>
                  </a:ext>
                </a:extLst>
              </a:tr>
              <a:tr h="370840">
                <a:tc>
                  <a:txBody>
                    <a:bodyPr/>
                    <a:lstStyle/>
                    <a:p>
                      <a:r>
                        <a:rPr lang="en-US" sz="1400" dirty="0"/>
                        <a:t>Qt 3D Studio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Qt 3D Studio Early Access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Qt 3D Studio Early Access</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Qt 3D Studio General Release</a:t>
                      </a:r>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1608461974"/>
                  </a:ext>
                </a:extLst>
              </a:tr>
              <a:tr h="370840">
                <a:tc>
                  <a:txBody>
                    <a:bodyPr/>
                    <a:lstStyle/>
                    <a:p>
                      <a:r>
                        <a:rPr lang="en-US" sz="1400" dirty="0"/>
                        <a:t>Qt Safe Renderer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Proof of concept on QNX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Package and pricing agreed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Safe Renderer complete for QNX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INTEGRITY support</a:t>
                      </a:r>
                    </a:p>
                  </a:txBody>
                  <a:tcPr/>
                </a:tc>
                <a:tc>
                  <a:txBody>
                    <a:bodyPr/>
                    <a:lstStyle/>
                    <a:p>
                      <a:endParaRPr lang="en-US" sz="1400"/>
                    </a:p>
                  </a:txBody>
                  <a:tcPr/>
                </a:tc>
                <a:tc>
                  <a:txBody>
                    <a:bodyPr/>
                    <a:lstStyle/>
                    <a:p>
                      <a:r>
                        <a:rPr lang="en-US" sz="1400" dirty="0"/>
                        <a:t>Release with 5.10</a:t>
                      </a:r>
                    </a:p>
                  </a:txBody>
                  <a:tcPr/>
                </a:tc>
                <a:extLst>
                  <a:ext uri="{0D108BD9-81ED-4DB2-BD59-A6C34878D82A}">
                    <a16:rowId xmlns:a16="http://schemas.microsoft.com/office/drawing/2014/main" val="2848393226"/>
                  </a:ext>
                </a:extLst>
              </a:tr>
              <a:tr h="370840">
                <a:tc>
                  <a:txBody>
                    <a:bodyPr/>
                    <a:lstStyle/>
                    <a:p>
                      <a:r>
                        <a:rPr lang="en-US" sz="1400" dirty="0"/>
                        <a:t>Integrated Cockpit  (IVI + IC) demos [1]</a:t>
                      </a:r>
                      <a:endParaRPr lang="en-US" sz="1400" baseline="30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t>Linux &amp; QNX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t>(</a:t>
                      </a:r>
                      <a:r>
                        <a:rPr lang="en-US" sz="1400" baseline="0" dirty="0" err="1"/>
                        <a:t>DriveCX</a:t>
                      </a:r>
                      <a:r>
                        <a:rPr lang="en-US" sz="1400" baseline="0" dirty="0"/>
                        <a:t>)</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Linux + INTEGRITY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(H3, Intel)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Linux + INTEGRITY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(QC)</a:t>
                      </a:r>
                    </a:p>
                  </a:txBody>
                  <a:tcPr/>
                </a:tc>
                <a:tc>
                  <a:txBody>
                    <a:bodyPr/>
                    <a:lstStyle/>
                    <a:p>
                      <a:endParaRPr lang="en-US" sz="1400" dirty="0"/>
                    </a:p>
                  </a:txBody>
                  <a:tcPr/>
                </a:tc>
                <a:tc>
                  <a:txBody>
                    <a:bodyPr/>
                    <a:lstStyle/>
                    <a:p>
                      <a:r>
                        <a:rPr lang="en-US" sz="1400" dirty="0"/>
                        <a:t>Release with 5.10 and </a:t>
                      </a:r>
                      <a:r>
                        <a:rPr lang="en-US" sz="1400" dirty="0" err="1"/>
                        <a:t>QtAS</a:t>
                      </a:r>
                      <a:r>
                        <a:rPr lang="en-US" sz="1400" dirty="0"/>
                        <a:t> 2.0</a:t>
                      </a:r>
                    </a:p>
                  </a:txBody>
                  <a:tcPr/>
                </a:tc>
                <a:extLst>
                  <a:ext uri="{0D108BD9-81ED-4DB2-BD59-A6C34878D82A}">
                    <a16:rowId xmlns:a16="http://schemas.microsoft.com/office/drawing/2014/main" val="1679302035"/>
                  </a:ext>
                </a:extLst>
              </a:tr>
            </a:tbl>
          </a:graphicData>
        </a:graphic>
      </p:graphicFrame>
      <p:sp>
        <p:nvSpPr>
          <p:cNvPr id="9" name="TextBox 8"/>
          <p:cNvSpPr txBox="1"/>
          <p:nvPr/>
        </p:nvSpPr>
        <p:spPr>
          <a:xfrm>
            <a:off x="550861" y="4953000"/>
            <a:ext cx="11365708" cy="923330"/>
          </a:xfrm>
          <a:prstGeom prst="rect">
            <a:avLst/>
          </a:prstGeom>
          <a:noFill/>
        </p:spPr>
        <p:txBody>
          <a:bodyPr wrap="square" rtlCol="0">
            <a:spAutoFit/>
          </a:bodyPr>
          <a:lstStyle/>
          <a:p>
            <a:r>
              <a:rPr lang="en-US" dirty="0"/>
              <a:t>Notes</a:t>
            </a:r>
          </a:p>
          <a:p>
            <a:pPr marL="342900" indent="-342900">
              <a:buFont typeface="+mj-lt"/>
              <a:buAutoNum type="arabicPeriod"/>
            </a:pPr>
            <a:r>
              <a:rPr lang="en-US" dirty="0"/>
              <a:t>Order of development of the Integrated cockpit demos subject to change due to dependencies on customer needs and level of support from silicon and RTOS vendors.</a:t>
            </a:r>
          </a:p>
        </p:txBody>
      </p:sp>
    </p:spTree>
    <p:extLst>
      <p:ext uri="{BB962C8B-B14F-4D97-AF65-F5344CB8AC3E}">
        <p14:creationId xmlns:p14="http://schemas.microsoft.com/office/powerpoint/2010/main" val="363126989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26</a:t>
            </a:fld>
            <a:endParaRPr lang="en-US" dirty="0"/>
          </a:p>
        </p:txBody>
      </p:sp>
      <p:sp>
        <p:nvSpPr>
          <p:cNvPr id="7" name="Title 6"/>
          <p:cNvSpPr>
            <a:spLocks noGrp="1"/>
          </p:cNvSpPr>
          <p:nvPr>
            <p:ph type="ctrTitle"/>
          </p:nvPr>
        </p:nvSpPr>
        <p:spPr/>
        <p:txBody>
          <a:bodyPr/>
          <a:lstStyle/>
          <a:p>
            <a:r>
              <a:rPr lang="en-US" dirty="0"/>
              <a:t>Competitive Analysis</a:t>
            </a:r>
          </a:p>
        </p:txBody>
      </p:sp>
      <p:sp>
        <p:nvSpPr>
          <p:cNvPr id="8" name="Text Placeholder 7"/>
          <p:cNvSpPr>
            <a:spLocks noGrp="1"/>
          </p:cNvSpPr>
          <p:nvPr>
            <p:ph type="body" sz="quarter" idx="16"/>
          </p:nvPr>
        </p:nvSpPr>
        <p:spPr/>
        <p:txBody>
          <a:bodyPr/>
          <a:lstStyle/>
          <a:p>
            <a:r>
              <a:rPr lang="en-US" dirty="0" err="1"/>
              <a:t>Kanzi</a:t>
            </a:r>
            <a:r>
              <a:rPr lang="en-US" dirty="0"/>
              <a:t> vs Qt</a:t>
            </a:r>
          </a:p>
        </p:txBody>
      </p:sp>
    </p:spTree>
    <p:extLst>
      <p:ext uri="{BB962C8B-B14F-4D97-AF65-F5344CB8AC3E}">
        <p14:creationId xmlns:p14="http://schemas.microsoft.com/office/powerpoint/2010/main" val="1103193971"/>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Qt 3D Studio is easier to learn than </a:t>
            </a:r>
            <a:r>
              <a:rPr lang="en-US" dirty="0" err="1"/>
              <a:t>Kanzi</a:t>
            </a:r>
            <a:r>
              <a:rPr lang="en-US" dirty="0"/>
              <a:t> – based on what we’ve heard from customers </a:t>
            </a:r>
          </a:p>
          <a:p>
            <a:r>
              <a:rPr lang="en-US" dirty="0"/>
              <a:t>Qt 3D Studio is intuitive for designers familiar with photoshop and Adobe Flash. </a:t>
            </a:r>
          </a:p>
          <a:p>
            <a:r>
              <a:rPr lang="en-US" dirty="0"/>
              <a:t>Steve Mendoza from NVIDIA (a game designer in his spare time) gave up in frustration trying to get things done in </a:t>
            </a:r>
            <a:r>
              <a:rPr lang="en-US" dirty="0" err="1"/>
              <a:t>Kanzi</a:t>
            </a:r>
            <a:r>
              <a:rPr lang="en-US" dirty="0"/>
              <a:t>. </a:t>
            </a:r>
          </a:p>
          <a:p>
            <a:r>
              <a:rPr lang="en-US" dirty="0"/>
              <a:t>NIO in Silicon Valley said their designer took 6 months to get fully competent with </a:t>
            </a:r>
            <a:r>
              <a:rPr lang="en-US" dirty="0" err="1"/>
              <a:t>Kanzi</a:t>
            </a:r>
            <a:r>
              <a:rPr lang="en-US" dirty="0"/>
              <a:t>. </a:t>
            </a:r>
          </a:p>
          <a:p>
            <a:r>
              <a:rPr lang="en-US" dirty="0"/>
              <a:t>Our technical artist with a gaming background took 2 weeks to become competent in Qt 3D Studio.</a:t>
            </a:r>
          </a:p>
          <a:p>
            <a:r>
              <a:rPr lang="en-US" dirty="0" err="1"/>
              <a:t>Rightware</a:t>
            </a:r>
            <a:r>
              <a:rPr lang="en-US" dirty="0"/>
              <a:t> is solving their usability problem by signing up design studios to gain </a:t>
            </a:r>
            <a:r>
              <a:rPr lang="en-US" dirty="0" err="1"/>
              <a:t>Kanzi</a:t>
            </a:r>
            <a:r>
              <a:rPr lang="en-US" dirty="0"/>
              <a:t> expertise and provide design services, an acknowledgement that it is hard to learn to use and they need a new approach.</a:t>
            </a:r>
          </a:p>
        </p:txBody>
      </p:sp>
      <p:sp>
        <p:nvSpPr>
          <p:cNvPr id="2" name="Date Placeholder 1"/>
          <p:cNvSpPr>
            <a:spLocks noGrp="1"/>
          </p:cNvSpPr>
          <p:nvPr>
            <p:ph type="dt" sz="half" idx="10"/>
          </p:nvPr>
        </p:nvSpPr>
        <p:spPr/>
        <p:txBody>
          <a:bodyPr/>
          <a:lstStyle/>
          <a:p>
            <a:fld id="{D60D5ED7-32A6-4948-8E3A-E47339987862}" type="datetime3">
              <a:rPr lang="en-US" smtClean="0"/>
              <a:t>31 July 2017</a:t>
            </a:fld>
            <a:endParaRPr lang="en-US"/>
          </a:p>
        </p:txBody>
      </p:sp>
      <p:sp>
        <p:nvSpPr>
          <p:cNvPr id="3" name="Footer Placeholder 2"/>
          <p:cNvSpPr>
            <a:spLocks noGrp="1"/>
          </p:cNvSpPr>
          <p:nvPr>
            <p:ph type="ftr" sz="quarter" idx="11"/>
          </p:nvPr>
        </p:nvSpPr>
        <p:spPr/>
        <p:txBody>
          <a:bodyPr/>
          <a:lstStyle/>
          <a:p>
            <a:r>
              <a:rPr lang="en-US"/>
              <a:t>Presentation name / Author</a:t>
            </a:r>
          </a:p>
        </p:txBody>
      </p:sp>
      <p:sp>
        <p:nvSpPr>
          <p:cNvPr id="4" name="Slide Number Placeholder 3"/>
          <p:cNvSpPr>
            <a:spLocks noGrp="1"/>
          </p:cNvSpPr>
          <p:nvPr>
            <p:ph type="sldNum" sz="quarter" idx="12"/>
          </p:nvPr>
        </p:nvSpPr>
        <p:spPr/>
        <p:txBody>
          <a:bodyPr/>
          <a:lstStyle/>
          <a:p>
            <a:fld id="{A683D178-98AA-4574-9EAA-8EB007C55176}" type="slidenum">
              <a:rPr lang="en-US" smtClean="0"/>
              <a:pPr/>
              <a:t>27</a:t>
            </a:fld>
            <a:endParaRPr lang="en-US"/>
          </a:p>
        </p:txBody>
      </p:sp>
      <p:sp>
        <p:nvSpPr>
          <p:cNvPr id="7" name="Title 6"/>
          <p:cNvSpPr>
            <a:spLocks noGrp="1"/>
          </p:cNvSpPr>
          <p:nvPr>
            <p:ph type="title"/>
          </p:nvPr>
        </p:nvSpPr>
        <p:spPr/>
        <p:txBody>
          <a:bodyPr/>
          <a:lstStyle/>
          <a:p>
            <a:r>
              <a:rPr lang="en-US" dirty="0"/>
              <a:t>Ease of Use, Learning Curve</a:t>
            </a:r>
          </a:p>
        </p:txBody>
      </p:sp>
    </p:spTree>
    <p:extLst>
      <p:ext uri="{BB962C8B-B14F-4D97-AF65-F5344CB8AC3E}">
        <p14:creationId xmlns:p14="http://schemas.microsoft.com/office/powerpoint/2010/main" val="583941613"/>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Customer’s we’ve spoken to talk complain about the small size of </a:t>
            </a:r>
            <a:r>
              <a:rPr lang="en-US" dirty="0" err="1"/>
              <a:t>Kanzi</a:t>
            </a:r>
            <a:r>
              <a:rPr lang="en-US" dirty="0"/>
              <a:t> community, hard to find people with </a:t>
            </a:r>
            <a:r>
              <a:rPr lang="en-US" dirty="0" err="1"/>
              <a:t>Kanzi</a:t>
            </a:r>
            <a:r>
              <a:rPr lang="en-US" dirty="0"/>
              <a:t> expertize</a:t>
            </a:r>
          </a:p>
          <a:p>
            <a:r>
              <a:rPr lang="en-US" dirty="0"/>
              <a:t>Qt3D Studio</a:t>
            </a:r>
          </a:p>
          <a:p>
            <a:pPr lvl="1"/>
            <a:r>
              <a:rPr lang="en-US" dirty="0"/>
              <a:t>While it is new, it is easy to learn. </a:t>
            </a:r>
          </a:p>
          <a:p>
            <a:pPr lvl="1"/>
            <a:r>
              <a:rPr lang="en-US" dirty="0"/>
              <a:t>Many in the industry has evaluated it as NDD and liked it but reject it as NVIDIA proprietary</a:t>
            </a:r>
          </a:p>
          <a:p>
            <a:r>
              <a:rPr lang="en-US" dirty="0"/>
              <a:t>Qt 3D Studio will available to all industries, not just automotive. It will be included as part of the Open Source package under GPL licensing with the goal of creating a large community of developers. </a:t>
            </a:r>
          </a:p>
          <a:p>
            <a:pPr lvl="1"/>
            <a:endParaRPr lang="en-US" dirty="0"/>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28</a:t>
            </a:fld>
            <a:endParaRPr lang="en-US" dirty="0"/>
          </a:p>
        </p:txBody>
      </p:sp>
      <p:sp>
        <p:nvSpPr>
          <p:cNvPr id="6" name="Title 5"/>
          <p:cNvSpPr>
            <a:spLocks noGrp="1"/>
          </p:cNvSpPr>
          <p:nvPr>
            <p:ph type="title"/>
          </p:nvPr>
        </p:nvSpPr>
        <p:spPr/>
        <p:txBody>
          <a:bodyPr/>
          <a:lstStyle/>
          <a:p>
            <a:r>
              <a:rPr lang="en-US" dirty="0"/>
              <a:t>Developer Community</a:t>
            </a:r>
          </a:p>
        </p:txBody>
      </p:sp>
    </p:spTree>
    <p:extLst>
      <p:ext uri="{BB962C8B-B14F-4D97-AF65-F5344CB8AC3E}">
        <p14:creationId xmlns:p14="http://schemas.microsoft.com/office/powerpoint/2010/main" val="248005621"/>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Qt demonstrated 250ms startup time on i.MX6 Quad. </a:t>
            </a:r>
          </a:p>
          <a:p>
            <a:pPr lvl="1"/>
            <a:r>
              <a:rPr lang="en-US" dirty="0"/>
              <a:t>Excludes OS boot time</a:t>
            </a:r>
          </a:p>
          <a:p>
            <a:pPr lvl="1"/>
            <a:r>
              <a:rPr lang="en-US" dirty="0"/>
              <a:t>Dependent on complexity of graphical assets</a:t>
            </a:r>
          </a:p>
          <a:p>
            <a:r>
              <a:rPr lang="en-US" dirty="0"/>
              <a:t>Performance talking points</a:t>
            </a:r>
          </a:p>
          <a:p>
            <a:pPr lvl="1"/>
            <a:r>
              <a:rPr lang="en-US" dirty="0"/>
              <a:t>Startup time dependent on CPU bus bandwidth, Flash memory speed and amount of graphical assets that need to be loaded at startup. It is a complex calculation.</a:t>
            </a:r>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29</a:t>
            </a:fld>
            <a:endParaRPr lang="en-US" dirty="0"/>
          </a:p>
        </p:txBody>
      </p:sp>
      <p:sp>
        <p:nvSpPr>
          <p:cNvPr id="6" name="Title 5"/>
          <p:cNvSpPr>
            <a:spLocks noGrp="1"/>
          </p:cNvSpPr>
          <p:nvPr>
            <p:ph type="title"/>
          </p:nvPr>
        </p:nvSpPr>
        <p:spPr/>
        <p:txBody>
          <a:bodyPr/>
          <a:lstStyle/>
          <a:p>
            <a:r>
              <a:rPr lang="en-US" dirty="0"/>
              <a:t>Performance</a:t>
            </a:r>
          </a:p>
        </p:txBody>
      </p:sp>
    </p:spTree>
    <p:extLst>
      <p:ext uri="{BB962C8B-B14F-4D97-AF65-F5344CB8AC3E}">
        <p14:creationId xmlns:p14="http://schemas.microsoft.com/office/powerpoint/2010/main" val="142247043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A307186D-65D3-4C28-9C4C-995C5E896858}"/>
              </a:ext>
            </a:extLst>
          </p:cNvPr>
          <p:cNvSpPr>
            <a:spLocks noGrp="1"/>
          </p:cNvSpPr>
          <p:nvPr>
            <p:ph type="pic" sz="quarter" idx="13"/>
          </p:nvPr>
        </p:nvSpPr>
        <p:spPr>
          <a:solidFill>
            <a:schemeClr val="bg2">
              <a:lumMod val="10000"/>
            </a:schemeClr>
          </a:solidFill>
        </p:spPr>
      </p:sp>
      <p:sp>
        <p:nvSpPr>
          <p:cNvPr id="2" name="Date Placeholder 1">
            <a:extLst>
              <a:ext uri="{FF2B5EF4-FFF2-40B4-BE49-F238E27FC236}">
                <a16:creationId xmlns:a16="http://schemas.microsoft.com/office/drawing/2014/main" id="{700C0A47-6E82-4A00-A33C-4948087302A5}"/>
              </a:ext>
            </a:extLst>
          </p:cNvPr>
          <p:cNvSpPr>
            <a:spLocks noGrp="1"/>
          </p:cNvSpPr>
          <p:nvPr>
            <p:ph type="dt" sz="half" idx="10"/>
          </p:nvPr>
        </p:nvSpPr>
        <p:spPr/>
        <p:txBody>
          <a:bodyPr/>
          <a:lstStyle/>
          <a:p>
            <a:fld id="{C027204F-92EA-45FA-925F-32F9768333F0}" type="datetime3">
              <a:rPr lang="en-US" smtClean="0"/>
              <a:t>31 July 2017</a:t>
            </a:fld>
            <a:endParaRPr lang="en-US"/>
          </a:p>
        </p:txBody>
      </p:sp>
      <p:sp>
        <p:nvSpPr>
          <p:cNvPr id="3" name="Footer Placeholder 2">
            <a:extLst>
              <a:ext uri="{FF2B5EF4-FFF2-40B4-BE49-F238E27FC236}">
                <a16:creationId xmlns:a16="http://schemas.microsoft.com/office/drawing/2014/main" id="{1902AEB3-BBEA-4F33-97DC-CC2ACCCFAE92}"/>
              </a:ext>
            </a:extLst>
          </p:cNvPr>
          <p:cNvSpPr>
            <a:spLocks noGrp="1"/>
          </p:cNvSpPr>
          <p:nvPr>
            <p:ph type="ftr" sz="quarter" idx="11"/>
          </p:nvPr>
        </p:nvSpPr>
        <p:spPr>
          <a:xfrm>
            <a:off x="2855912" y="6446383"/>
            <a:ext cx="8785225" cy="142875"/>
          </a:xfrm>
        </p:spPr>
        <p:txBody>
          <a:bodyPr/>
          <a:lstStyle/>
          <a:p>
            <a:r>
              <a:rPr lang="en-US"/>
              <a:t>Presentation name / Author</a:t>
            </a:r>
          </a:p>
        </p:txBody>
      </p:sp>
      <p:sp>
        <p:nvSpPr>
          <p:cNvPr id="4" name="Slide Number Placeholder 3">
            <a:extLst>
              <a:ext uri="{FF2B5EF4-FFF2-40B4-BE49-F238E27FC236}">
                <a16:creationId xmlns:a16="http://schemas.microsoft.com/office/drawing/2014/main" id="{B69A35D0-42ED-4B3E-81F0-79DDED30512C}"/>
              </a:ext>
            </a:extLst>
          </p:cNvPr>
          <p:cNvSpPr>
            <a:spLocks noGrp="1"/>
          </p:cNvSpPr>
          <p:nvPr>
            <p:ph type="sldNum" sz="quarter" idx="12"/>
          </p:nvPr>
        </p:nvSpPr>
        <p:spPr/>
        <p:txBody>
          <a:bodyPr/>
          <a:lstStyle/>
          <a:p>
            <a:fld id="{A683D178-98AA-4574-9EAA-8EB007C55176}" type="slidenum">
              <a:rPr lang="en-US" smtClean="0"/>
              <a:pPr/>
              <a:t>3</a:t>
            </a:fld>
            <a:endParaRPr lang="en-US"/>
          </a:p>
        </p:txBody>
      </p:sp>
      <p:sp>
        <p:nvSpPr>
          <p:cNvPr id="11" name="Content Placeholder 10">
            <a:extLst>
              <a:ext uri="{FF2B5EF4-FFF2-40B4-BE49-F238E27FC236}">
                <a16:creationId xmlns:a16="http://schemas.microsoft.com/office/drawing/2014/main" id="{54CBBE83-3393-4C91-9CF1-6A4DBE211548}"/>
              </a:ext>
            </a:extLst>
          </p:cNvPr>
          <p:cNvSpPr>
            <a:spLocks noGrp="1"/>
          </p:cNvSpPr>
          <p:nvPr>
            <p:ph sz="half" idx="2"/>
          </p:nvPr>
        </p:nvSpPr>
        <p:spPr/>
        <p:txBody>
          <a:bodyPr/>
          <a:lstStyle/>
          <a:p>
            <a:pPr lvl="0"/>
            <a:r>
              <a:rPr lang="en-US" dirty="0"/>
              <a:t>High performance driver experience in wide variety of SoCs</a:t>
            </a:r>
            <a:endParaRPr lang="fi-FI" dirty="0"/>
          </a:p>
          <a:p>
            <a:pPr lvl="0"/>
            <a:r>
              <a:rPr lang="en-US" dirty="0"/>
              <a:t>Visually impressing graphics (60 fps in both 2D and 3D)</a:t>
            </a:r>
            <a:endParaRPr lang="fi-FI" dirty="0"/>
          </a:p>
          <a:p>
            <a:pPr lvl="0"/>
            <a:r>
              <a:rPr lang="en-US" dirty="0"/>
              <a:t>Meets modern functional safety requirements</a:t>
            </a:r>
            <a:endParaRPr lang="fi-FI" dirty="0"/>
          </a:p>
          <a:p>
            <a:pPr lvl="0"/>
            <a:r>
              <a:rPr lang="en-US" dirty="0"/>
              <a:t>Allows combining content from Vehicle, IVI and Cloud </a:t>
            </a:r>
            <a:endParaRPr lang="fi-FI" dirty="0"/>
          </a:p>
          <a:p>
            <a:pPr lvl="0"/>
            <a:r>
              <a:rPr lang="en-US" dirty="0"/>
              <a:t>High quality tool chain for fast iterative development</a:t>
            </a:r>
            <a:endParaRPr lang="fi-FI" dirty="0"/>
          </a:p>
          <a:p>
            <a:pPr marL="0" indent="0">
              <a:buNone/>
            </a:pPr>
            <a:endParaRPr lang="fi-FI" dirty="0"/>
          </a:p>
        </p:txBody>
      </p:sp>
      <p:sp>
        <p:nvSpPr>
          <p:cNvPr id="10" name="Title 9">
            <a:extLst>
              <a:ext uri="{FF2B5EF4-FFF2-40B4-BE49-F238E27FC236}">
                <a16:creationId xmlns:a16="http://schemas.microsoft.com/office/drawing/2014/main" id="{3280A8A2-0B7D-4A65-8A48-24ED2999F7FA}"/>
              </a:ext>
            </a:extLst>
          </p:cNvPr>
          <p:cNvSpPr>
            <a:spLocks noGrp="1"/>
          </p:cNvSpPr>
          <p:nvPr>
            <p:ph type="title"/>
          </p:nvPr>
        </p:nvSpPr>
        <p:spPr>
          <a:xfrm>
            <a:off x="6383338" y="692149"/>
            <a:ext cx="5580062" cy="936626"/>
          </a:xfrm>
        </p:spPr>
        <p:txBody>
          <a:bodyPr/>
          <a:lstStyle/>
          <a:p>
            <a:r>
              <a:rPr lang="en-US" dirty="0"/>
              <a:t>Qt is the most agile technology for digital clusters</a:t>
            </a:r>
            <a:endParaRPr lang="fi-FI" dirty="0"/>
          </a:p>
        </p:txBody>
      </p:sp>
      <p:grpSp>
        <p:nvGrpSpPr>
          <p:cNvPr id="33" name="Group 32">
            <a:extLst>
              <a:ext uri="{FF2B5EF4-FFF2-40B4-BE49-F238E27FC236}">
                <a16:creationId xmlns:a16="http://schemas.microsoft.com/office/drawing/2014/main" id="{4620CAC7-E4E5-48F9-A8E2-1FC6FAD6DCA8}"/>
              </a:ext>
            </a:extLst>
          </p:cNvPr>
          <p:cNvGrpSpPr/>
          <p:nvPr/>
        </p:nvGrpSpPr>
        <p:grpSpPr>
          <a:xfrm>
            <a:off x="1358967" y="5310171"/>
            <a:ext cx="3561306" cy="1399994"/>
            <a:chOff x="1173696" y="5160658"/>
            <a:chExt cx="3561306" cy="1399994"/>
          </a:xfrm>
        </p:grpSpPr>
        <p:pic>
          <p:nvPicPr>
            <p:cNvPr id="16" name="Picture 8" descr="HERECluster1art">
              <a:extLst>
                <a:ext uri="{FF2B5EF4-FFF2-40B4-BE49-F238E27FC236}">
                  <a16:creationId xmlns:a16="http://schemas.microsoft.com/office/drawing/2014/main" id="{427B7674-2D89-454F-8A85-816396C058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3696" y="5227141"/>
              <a:ext cx="3561306" cy="133351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CC343307-D086-476F-B45F-435F0B55D700}"/>
                </a:ext>
              </a:extLst>
            </p:cNvPr>
            <p:cNvSpPr/>
            <p:nvPr/>
          </p:nvSpPr>
          <p:spPr>
            <a:xfrm>
              <a:off x="1173696" y="5160658"/>
              <a:ext cx="3561306" cy="1396624"/>
            </a:xfrm>
            <a:prstGeom prst="roundRect">
              <a:avLst/>
            </a:prstGeom>
            <a:noFill/>
            <a:ln w="152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grpSp>
      <p:grpSp>
        <p:nvGrpSpPr>
          <p:cNvPr id="31" name="Group 30">
            <a:extLst>
              <a:ext uri="{FF2B5EF4-FFF2-40B4-BE49-F238E27FC236}">
                <a16:creationId xmlns:a16="http://schemas.microsoft.com/office/drawing/2014/main" id="{BCE7C081-5F74-44DC-AE8D-7233D18D14BD}"/>
              </a:ext>
            </a:extLst>
          </p:cNvPr>
          <p:cNvGrpSpPr/>
          <p:nvPr/>
        </p:nvGrpSpPr>
        <p:grpSpPr>
          <a:xfrm>
            <a:off x="3819196" y="3711992"/>
            <a:ext cx="2134887" cy="1438372"/>
            <a:chOff x="3623607" y="3591270"/>
            <a:chExt cx="2134887" cy="1438372"/>
          </a:xfrm>
        </p:grpSpPr>
        <p:pic>
          <p:nvPicPr>
            <p:cNvPr id="15" name="Picture 6" descr="Koenigsegg Regera prototype digital instrument panel">
              <a:extLst>
                <a:ext uri="{FF2B5EF4-FFF2-40B4-BE49-F238E27FC236}">
                  <a16:creationId xmlns:a16="http://schemas.microsoft.com/office/drawing/2014/main" id="{C2A67302-1146-4D06-B04E-99F5B6F87A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099" t="7585" r="2238" b="24753"/>
            <a:stretch/>
          </p:blipFill>
          <p:spPr bwMode="auto">
            <a:xfrm>
              <a:off x="3665817" y="3634524"/>
              <a:ext cx="2092677" cy="13951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Rounded Corners 20">
              <a:extLst>
                <a:ext uri="{FF2B5EF4-FFF2-40B4-BE49-F238E27FC236}">
                  <a16:creationId xmlns:a16="http://schemas.microsoft.com/office/drawing/2014/main" id="{9856ED82-775C-4EDA-B445-4A7FDEC1F8C4}"/>
                </a:ext>
              </a:extLst>
            </p:cNvPr>
            <p:cNvSpPr/>
            <p:nvPr/>
          </p:nvSpPr>
          <p:spPr>
            <a:xfrm>
              <a:off x="3623607" y="3591270"/>
              <a:ext cx="2134887" cy="1438371"/>
            </a:xfrm>
            <a:prstGeom prst="roundRect">
              <a:avLst/>
            </a:prstGeom>
            <a:noFill/>
            <a:ln w="152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grpSp>
      <p:grpSp>
        <p:nvGrpSpPr>
          <p:cNvPr id="32" name="Group 31">
            <a:extLst>
              <a:ext uri="{FF2B5EF4-FFF2-40B4-BE49-F238E27FC236}">
                <a16:creationId xmlns:a16="http://schemas.microsoft.com/office/drawing/2014/main" id="{9B9AD5CF-FFEF-40B0-9AA0-F09F2CAE5259}"/>
              </a:ext>
            </a:extLst>
          </p:cNvPr>
          <p:cNvGrpSpPr/>
          <p:nvPr/>
        </p:nvGrpSpPr>
        <p:grpSpPr>
          <a:xfrm>
            <a:off x="95072" y="3711952"/>
            <a:ext cx="3433463" cy="1402305"/>
            <a:chOff x="147936" y="3584084"/>
            <a:chExt cx="3433463" cy="1402305"/>
          </a:xfrm>
        </p:grpSpPr>
        <p:pic>
          <p:nvPicPr>
            <p:cNvPr id="14" name="Picture 4" descr="Tesla-Model-S-gauges">
              <a:extLst>
                <a:ext uri="{FF2B5EF4-FFF2-40B4-BE49-F238E27FC236}">
                  <a16:creationId xmlns:a16="http://schemas.microsoft.com/office/drawing/2014/main" id="{EFFDDFEE-37CD-4C5A-AD0C-4DE5F5D453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764" y="3634524"/>
              <a:ext cx="3303999" cy="1351865"/>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Rounded Corners 21">
              <a:extLst>
                <a:ext uri="{FF2B5EF4-FFF2-40B4-BE49-F238E27FC236}">
                  <a16:creationId xmlns:a16="http://schemas.microsoft.com/office/drawing/2014/main" id="{95D06254-E89F-4AB6-AE00-46DBD13FE02E}"/>
                </a:ext>
              </a:extLst>
            </p:cNvPr>
            <p:cNvSpPr/>
            <p:nvPr/>
          </p:nvSpPr>
          <p:spPr>
            <a:xfrm>
              <a:off x="147936" y="3584084"/>
              <a:ext cx="3433463" cy="1396624"/>
            </a:xfrm>
            <a:prstGeom prst="roundRect">
              <a:avLst/>
            </a:prstGeom>
            <a:noFill/>
            <a:ln w="152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grpSp>
      <p:grpSp>
        <p:nvGrpSpPr>
          <p:cNvPr id="29" name="Group 28">
            <a:extLst>
              <a:ext uri="{FF2B5EF4-FFF2-40B4-BE49-F238E27FC236}">
                <a16:creationId xmlns:a16="http://schemas.microsoft.com/office/drawing/2014/main" id="{51A2BD1D-32D6-4938-82BC-EAAFB1CF37C9}"/>
              </a:ext>
            </a:extLst>
          </p:cNvPr>
          <p:cNvGrpSpPr/>
          <p:nvPr/>
        </p:nvGrpSpPr>
        <p:grpSpPr>
          <a:xfrm>
            <a:off x="208072" y="2093420"/>
            <a:ext cx="2982464" cy="1396624"/>
            <a:chOff x="190145" y="2108451"/>
            <a:chExt cx="2982464" cy="1396624"/>
          </a:xfrm>
        </p:grpSpPr>
        <p:pic>
          <p:nvPicPr>
            <p:cNvPr id="18" name="Picture 17">
              <a:extLst>
                <a:ext uri="{FF2B5EF4-FFF2-40B4-BE49-F238E27FC236}">
                  <a16:creationId xmlns:a16="http://schemas.microsoft.com/office/drawing/2014/main" id="{990077D7-0412-43FC-AEDD-B2FB7283F7D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13337" b="23997"/>
            <a:stretch/>
          </p:blipFill>
          <p:spPr>
            <a:xfrm>
              <a:off x="261471" y="2114749"/>
              <a:ext cx="2878149" cy="1352730"/>
            </a:xfrm>
            <a:prstGeom prst="rect">
              <a:avLst/>
            </a:prstGeom>
          </p:spPr>
        </p:pic>
        <p:sp>
          <p:nvSpPr>
            <p:cNvPr id="23" name="Rectangle: Rounded Corners 22">
              <a:extLst>
                <a:ext uri="{FF2B5EF4-FFF2-40B4-BE49-F238E27FC236}">
                  <a16:creationId xmlns:a16="http://schemas.microsoft.com/office/drawing/2014/main" id="{A0AAFD75-C58A-4DD7-8338-AA131EC35035}"/>
                </a:ext>
              </a:extLst>
            </p:cNvPr>
            <p:cNvSpPr/>
            <p:nvPr/>
          </p:nvSpPr>
          <p:spPr>
            <a:xfrm>
              <a:off x="190145" y="2108451"/>
              <a:ext cx="2982464" cy="1396624"/>
            </a:xfrm>
            <a:prstGeom prst="roundRect">
              <a:avLst/>
            </a:prstGeom>
            <a:noFill/>
            <a:ln w="152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grpSp>
      <p:grpSp>
        <p:nvGrpSpPr>
          <p:cNvPr id="30" name="Group 29">
            <a:extLst>
              <a:ext uri="{FF2B5EF4-FFF2-40B4-BE49-F238E27FC236}">
                <a16:creationId xmlns:a16="http://schemas.microsoft.com/office/drawing/2014/main" id="{2B978E23-5DE4-4AB3-945E-1764C920445A}"/>
              </a:ext>
            </a:extLst>
          </p:cNvPr>
          <p:cNvGrpSpPr/>
          <p:nvPr/>
        </p:nvGrpSpPr>
        <p:grpSpPr>
          <a:xfrm>
            <a:off x="3556411" y="2082013"/>
            <a:ext cx="2438401" cy="1396624"/>
            <a:chOff x="3416331" y="2021884"/>
            <a:chExt cx="2438401" cy="1396624"/>
          </a:xfrm>
        </p:grpSpPr>
        <p:pic>
          <p:nvPicPr>
            <p:cNvPr id="19" name="Picture 10" descr="huracan_03">
              <a:extLst>
                <a:ext uri="{FF2B5EF4-FFF2-40B4-BE49-F238E27FC236}">
                  <a16:creationId xmlns:a16="http://schemas.microsoft.com/office/drawing/2014/main" id="{91D3C262-117E-4782-8B3E-A2C59B268E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6331" y="2033291"/>
              <a:ext cx="2438400" cy="136385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Rounded Corners 23">
              <a:extLst>
                <a:ext uri="{FF2B5EF4-FFF2-40B4-BE49-F238E27FC236}">
                  <a16:creationId xmlns:a16="http://schemas.microsoft.com/office/drawing/2014/main" id="{D8E962BE-805E-474D-B71B-3B4527536D05}"/>
                </a:ext>
              </a:extLst>
            </p:cNvPr>
            <p:cNvSpPr/>
            <p:nvPr/>
          </p:nvSpPr>
          <p:spPr>
            <a:xfrm>
              <a:off x="3416332" y="2021884"/>
              <a:ext cx="2438400" cy="1396624"/>
            </a:xfrm>
            <a:prstGeom prst="roundRect">
              <a:avLst/>
            </a:prstGeom>
            <a:noFill/>
            <a:ln w="152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grpSp>
      <p:grpSp>
        <p:nvGrpSpPr>
          <p:cNvPr id="28" name="Group 27">
            <a:extLst>
              <a:ext uri="{FF2B5EF4-FFF2-40B4-BE49-F238E27FC236}">
                <a16:creationId xmlns:a16="http://schemas.microsoft.com/office/drawing/2014/main" id="{EF799143-B72D-451B-83C2-5CEEAF7BACAC}"/>
              </a:ext>
            </a:extLst>
          </p:cNvPr>
          <p:cNvGrpSpPr/>
          <p:nvPr/>
        </p:nvGrpSpPr>
        <p:grpSpPr>
          <a:xfrm>
            <a:off x="3342182" y="479072"/>
            <a:ext cx="2682123" cy="1396624"/>
            <a:chOff x="3172608" y="444681"/>
            <a:chExt cx="2682123" cy="1396624"/>
          </a:xfrm>
        </p:grpSpPr>
        <p:pic>
          <p:nvPicPr>
            <p:cNvPr id="13" name="Picture 2" descr="instrument cluster rimac">
              <a:extLst>
                <a:ext uri="{FF2B5EF4-FFF2-40B4-BE49-F238E27FC236}">
                  <a16:creationId xmlns:a16="http://schemas.microsoft.com/office/drawing/2014/main" id="{B95F2B75-8ECE-4011-A9E8-1A6B2780190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603" t="26002" r="21046" b="25999"/>
            <a:stretch/>
          </p:blipFill>
          <p:spPr bwMode="auto">
            <a:xfrm>
              <a:off x="3211250" y="459955"/>
              <a:ext cx="2643481" cy="137920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Rounded Corners 24">
              <a:extLst>
                <a:ext uri="{FF2B5EF4-FFF2-40B4-BE49-F238E27FC236}">
                  <a16:creationId xmlns:a16="http://schemas.microsoft.com/office/drawing/2014/main" id="{205EA0BF-2F6C-4F8C-A7CA-0F9F5534BB90}"/>
                </a:ext>
              </a:extLst>
            </p:cNvPr>
            <p:cNvSpPr/>
            <p:nvPr/>
          </p:nvSpPr>
          <p:spPr>
            <a:xfrm>
              <a:off x="3172608" y="444681"/>
              <a:ext cx="2682123" cy="1396624"/>
            </a:xfrm>
            <a:prstGeom prst="roundRect">
              <a:avLst/>
            </a:prstGeom>
            <a:noFill/>
            <a:ln w="152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grpSp>
      <p:grpSp>
        <p:nvGrpSpPr>
          <p:cNvPr id="34" name="Group 33">
            <a:extLst>
              <a:ext uri="{FF2B5EF4-FFF2-40B4-BE49-F238E27FC236}">
                <a16:creationId xmlns:a16="http://schemas.microsoft.com/office/drawing/2014/main" id="{4AADC0E4-8382-4D13-8FC9-CB0E25EE8764}"/>
              </a:ext>
            </a:extLst>
          </p:cNvPr>
          <p:cNvGrpSpPr/>
          <p:nvPr/>
        </p:nvGrpSpPr>
        <p:grpSpPr>
          <a:xfrm>
            <a:off x="341762" y="601665"/>
            <a:ext cx="2632590" cy="1230950"/>
            <a:chOff x="341762" y="601665"/>
            <a:chExt cx="2632590" cy="1230950"/>
          </a:xfrm>
        </p:grpSpPr>
        <p:pic>
          <p:nvPicPr>
            <p:cNvPr id="17" name="Picture 16">
              <a:extLst>
                <a:ext uri="{FF2B5EF4-FFF2-40B4-BE49-F238E27FC236}">
                  <a16:creationId xmlns:a16="http://schemas.microsoft.com/office/drawing/2014/main" id="{DA6DB32F-DE82-4A10-B838-832FA1197757}"/>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248" t="7281" r="2501" b="4287"/>
            <a:stretch/>
          </p:blipFill>
          <p:spPr>
            <a:xfrm>
              <a:off x="341762" y="609600"/>
              <a:ext cx="2632589" cy="1223014"/>
            </a:xfrm>
            <a:prstGeom prst="rect">
              <a:avLst/>
            </a:prstGeom>
          </p:spPr>
        </p:pic>
        <p:sp>
          <p:nvSpPr>
            <p:cNvPr id="26" name="Rectangle: Rounded Corners 25">
              <a:extLst>
                <a:ext uri="{FF2B5EF4-FFF2-40B4-BE49-F238E27FC236}">
                  <a16:creationId xmlns:a16="http://schemas.microsoft.com/office/drawing/2014/main" id="{FB3B2BB3-7644-4383-9519-8AAE183A17C5}"/>
                </a:ext>
              </a:extLst>
            </p:cNvPr>
            <p:cNvSpPr/>
            <p:nvPr/>
          </p:nvSpPr>
          <p:spPr>
            <a:xfrm>
              <a:off x="381000" y="601665"/>
              <a:ext cx="2593352" cy="1230950"/>
            </a:xfrm>
            <a:prstGeom prst="roundRect">
              <a:avLst/>
            </a:prstGeom>
            <a:noFill/>
            <a:ln w="152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grpSp>
    </p:spTree>
    <p:extLst>
      <p:ext uri="{BB962C8B-B14F-4D97-AF65-F5344CB8AC3E}">
        <p14:creationId xmlns:p14="http://schemas.microsoft.com/office/powerpoint/2010/main" val="2095573830"/>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ctr"/>
            <a:r>
              <a:rPr lang="en-US" dirty="0" err="1"/>
              <a:t>Kanzi</a:t>
            </a:r>
            <a:r>
              <a:rPr lang="en-US" dirty="0"/>
              <a:t>-lite</a:t>
            </a:r>
          </a:p>
          <a:p>
            <a:pPr lvl="1" fontAlgn="ctr"/>
            <a:r>
              <a:rPr lang="en-US" dirty="0"/>
              <a:t>Boots 2D in 150ms on Cortex M7 class device. They may also support Cortex R5 class devices which are designed for safety critical applications. </a:t>
            </a:r>
          </a:p>
          <a:p>
            <a:pPr lvl="1" fontAlgn="ctr"/>
            <a:r>
              <a:rPr lang="en-US" dirty="0"/>
              <a:t>To compete would require that we create an entirely new product to fit a typical MCU. Cypress creates a product: Cortex R4, 2MB Internal Flash, 208K internal RAM, 2D graphics engine. Qt is not even close to fitting into this. </a:t>
            </a:r>
          </a:p>
          <a:p>
            <a:pPr lvl="1" fontAlgn="ctr"/>
            <a:r>
              <a:rPr lang="en-US" dirty="0"/>
              <a:t>Business case suggests this is not worth going after as we expect low cost i.MX6 capable devices to become cost competitive within 3 years.</a:t>
            </a:r>
          </a:p>
          <a:p>
            <a:pPr marL="357187" lvl="1" indent="0" fontAlgn="ctr">
              <a:buNone/>
            </a:pPr>
            <a:endParaRPr lang="en-US" dirty="0"/>
          </a:p>
          <a:p>
            <a:pPr fontAlgn="ctr"/>
            <a:r>
              <a:rPr lang="en-US" dirty="0"/>
              <a:t>History in the industry with many references</a:t>
            </a:r>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30</a:t>
            </a:fld>
            <a:endParaRPr lang="en-US" dirty="0"/>
          </a:p>
        </p:txBody>
      </p:sp>
      <p:sp>
        <p:nvSpPr>
          <p:cNvPr id="6" name="Title 5"/>
          <p:cNvSpPr>
            <a:spLocks noGrp="1"/>
          </p:cNvSpPr>
          <p:nvPr>
            <p:ph type="title"/>
          </p:nvPr>
        </p:nvSpPr>
        <p:spPr/>
        <p:txBody>
          <a:bodyPr/>
          <a:lstStyle/>
          <a:p>
            <a:r>
              <a:rPr lang="en-US" dirty="0" err="1"/>
              <a:t>Kanzi</a:t>
            </a:r>
            <a:r>
              <a:rPr lang="en-US" dirty="0"/>
              <a:t> Advantage</a:t>
            </a:r>
          </a:p>
        </p:txBody>
      </p:sp>
    </p:spTree>
    <p:extLst>
      <p:ext uri="{BB962C8B-B14F-4D97-AF65-F5344CB8AC3E}">
        <p14:creationId xmlns:p14="http://schemas.microsoft.com/office/powerpoint/2010/main" val="1590557857"/>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0862" y="1828800"/>
            <a:ext cx="11090275" cy="4321025"/>
          </a:xfrm>
        </p:spPr>
        <p:txBody>
          <a:bodyPr/>
          <a:lstStyle/>
          <a:p>
            <a:r>
              <a:rPr lang="en-US" dirty="0"/>
              <a:t>The </a:t>
            </a:r>
            <a:r>
              <a:rPr lang="en-US" dirty="0" err="1"/>
              <a:t>Kanzi</a:t>
            </a:r>
            <a:r>
              <a:rPr lang="en-US" dirty="0"/>
              <a:t> run-time is a black box. If something that doesn’t work out of the box then you need to call </a:t>
            </a:r>
            <a:r>
              <a:rPr lang="en-US" dirty="0" err="1"/>
              <a:t>Kanzi</a:t>
            </a:r>
            <a:r>
              <a:rPr lang="en-US" dirty="0"/>
              <a:t>. We provide source code, there are many service companies with Qt expertise.</a:t>
            </a:r>
          </a:p>
          <a:p>
            <a:r>
              <a:rPr lang="en-US" dirty="0"/>
              <a:t>If </a:t>
            </a:r>
            <a:r>
              <a:rPr lang="en-US" dirty="0" err="1"/>
              <a:t>Kanzi</a:t>
            </a:r>
            <a:r>
              <a:rPr lang="en-US" dirty="0"/>
              <a:t> doesn’t work on your hardware or OS then you need to pay NRE from HQ to get it to work.</a:t>
            </a:r>
          </a:p>
          <a:p>
            <a:r>
              <a:rPr lang="en-US" dirty="0"/>
              <a:t>The same technology can be used across the whole cockpit. This does resonate with many customers.</a:t>
            </a:r>
          </a:p>
          <a:p>
            <a:pPr lvl="1"/>
            <a:r>
              <a:rPr lang="en-US" dirty="0"/>
              <a:t>It means designers can be used for both instrument cluster and IVI. (Yes, many OEMs/Tier1s still have these as separate departments but this is changing)</a:t>
            </a:r>
          </a:p>
          <a:p>
            <a:pPr lvl="1"/>
            <a:r>
              <a:rPr lang="en-US" dirty="0"/>
              <a:t>It means engineering skill can be easily moved between instrument cluster and IVI. No need to train engineers on different toolkits.</a:t>
            </a:r>
          </a:p>
          <a:p>
            <a:r>
              <a:rPr lang="en-US" dirty="0"/>
              <a:t>Pricing savings when used for both Instrument Cluster and IVI</a:t>
            </a:r>
          </a:p>
          <a:p>
            <a:pPr lvl="1"/>
            <a:r>
              <a:rPr lang="en-US" dirty="0"/>
              <a:t>Developer seats can be used for both projects</a:t>
            </a:r>
          </a:p>
          <a:p>
            <a:pPr lvl="1"/>
            <a:r>
              <a:rPr lang="en-US" dirty="0"/>
              <a:t>Discounted run-time costs when Qt used in multiple systems in a car</a:t>
            </a:r>
          </a:p>
          <a:p>
            <a:r>
              <a:rPr lang="en-US" dirty="0"/>
              <a:t>Qt has a huge community of developers and is well know in many industries.</a:t>
            </a:r>
          </a:p>
          <a:p>
            <a:endParaRPr lang="en-US" dirty="0"/>
          </a:p>
          <a:p>
            <a:endParaRPr lang="en-US" dirty="0"/>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31</a:t>
            </a:fld>
            <a:endParaRPr lang="en-US" dirty="0"/>
          </a:p>
        </p:txBody>
      </p:sp>
      <p:sp>
        <p:nvSpPr>
          <p:cNvPr id="6" name="Title 5"/>
          <p:cNvSpPr>
            <a:spLocks noGrp="1"/>
          </p:cNvSpPr>
          <p:nvPr>
            <p:ph type="title"/>
          </p:nvPr>
        </p:nvSpPr>
        <p:spPr/>
        <p:txBody>
          <a:bodyPr/>
          <a:lstStyle/>
          <a:p>
            <a:r>
              <a:rPr lang="en-US" dirty="0"/>
              <a:t>Qt</a:t>
            </a:r>
            <a:r>
              <a:rPr lang="en-US" baseline="0" dirty="0"/>
              <a:t> Advantage</a:t>
            </a:r>
            <a:endParaRPr lang="en-US" dirty="0"/>
          </a:p>
        </p:txBody>
      </p:sp>
    </p:spTree>
    <p:extLst>
      <p:ext uri="{BB962C8B-B14F-4D97-AF65-F5344CB8AC3E}">
        <p14:creationId xmlns:p14="http://schemas.microsoft.com/office/powerpoint/2010/main" val="52037764"/>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solidFill>
                  <a:schemeClr val="bg1">
                    <a:lumMod val="50000"/>
                  </a:schemeClr>
                </a:solidFill>
                <a:latin typeface="Open Sans"/>
                <a:cs typeface="Open Sans"/>
              </a:rPr>
              <a:t>© 2016</a:t>
            </a:r>
          </a:p>
        </p:txBody>
      </p:sp>
      <p:sp>
        <p:nvSpPr>
          <p:cNvPr id="3" name="Slide Number Placeholder 2"/>
          <p:cNvSpPr>
            <a:spLocks noGrp="1"/>
          </p:cNvSpPr>
          <p:nvPr>
            <p:ph type="sldNum" sz="quarter" idx="12"/>
          </p:nvPr>
        </p:nvSpPr>
        <p:spPr/>
        <p:txBody>
          <a:bodyPr/>
          <a:lstStyle/>
          <a:p>
            <a:fld id="{ABA6B483-D54A-6F4C-ABB1-789E9E7B1B73}" type="slidenum">
              <a:rPr lang="en-US" smtClean="0"/>
              <a:pPr/>
              <a:t>32</a:t>
            </a:fld>
            <a:endParaRPr lang="en-US" dirty="0"/>
          </a:p>
        </p:txBody>
      </p:sp>
      <p:sp>
        <p:nvSpPr>
          <p:cNvPr id="4" name="Title 3"/>
          <p:cNvSpPr>
            <a:spLocks noGrp="1"/>
          </p:cNvSpPr>
          <p:nvPr>
            <p:ph type="title"/>
          </p:nvPr>
        </p:nvSpPr>
        <p:spPr/>
        <p:txBody>
          <a:bodyPr/>
          <a:lstStyle/>
          <a:p>
            <a:r>
              <a:rPr lang="fi-FI" dirty="0"/>
              <a:t>Kanzi vs. Qt (older slide)</a:t>
            </a:r>
          </a:p>
        </p:txBody>
      </p:sp>
      <p:graphicFrame>
        <p:nvGraphicFramePr>
          <p:cNvPr id="6" name="Table 5"/>
          <p:cNvGraphicFramePr>
            <a:graphicFrameLocks noGrp="1"/>
          </p:cNvGraphicFramePr>
          <p:nvPr>
            <p:extLst/>
          </p:nvPr>
        </p:nvGraphicFramePr>
        <p:xfrm>
          <a:off x="895091" y="1089273"/>
          <a:ext cx="10278831" cy="5375871"/>
        </p:xfrm>
        <a:graphic>
          <a:graphicData uri="http://schemas.openxmlformats.org/drawingml/2006/table">
            <a:tbl>
              <a:tblPr firstRow="1" bandRow="1">
                <a:tableStyleId>{5C22544A-7EE6-4342-B048-85BDC9FD1C3A}</a:tableStyleId>
              </a:tblPr>
              <a:tblGrid>
                <a:gridCol w="1522322">
                  <a:extLst>
                    <a:ext uri="{9D8B030D-6E8A-4147-A177-3AD203B41FA5}">
                      <a16:colId xmlns:a16="http://schemas.microsoft.com/office/drawing/2014/main" val="20000"/>
                    </a:ext>
                  </a:extLst>
                </a:gridCol>
                <a:gridCol w="4407109">
                  <a:extLst>
                    <a:ext uri="{9D8B030D-6E8A-4147-A177-3AD203B41FA5}">
                      <a16:colId xmlns:a16="http://schemas.microsoft.com/office/drawing/2014/main" val="2373076406"/>
                    </a:ext>
                  </a:extLst>
                </a:gridCol>
                <a:gridCol w="4349400">
                  <a:extLst>
                    <a:ext uri="{9D8B030D-6E8A-4147-A177-3AD203B41FA5}">
                      <a16:colId xmlns:a16="http://schemas.microsoft.com/office/drawing/2014/main" val="1705111977"/>
                    </a:ext>
                  </a:extLst>
                </a:gridCol>
              </a:tblGrid>
              <a:tr h="480559">
                <a:tc>
                  <a:txBody>
                    <a:bodyPr/>
                    <a:lstStyle/>
                    <a:p>
                      <a:endParaRPr lang="fi-FI" sz="1400" dirty="0">
                        <a:latin typeface="Titillium Web" panose="00000500000000000000" pitchFamily="2" charset="0"/>
                      </a:endParaRPr>
                    </a:p>
                  </a:txBody>
                  <a:tcPr marL="109728" marR="109728" marT="54864" marB="54864"/>
                </a:tc>
                <a:tc>
                  <a:txBody>
                    <a:bodyPr/>
                    <a:lstStyle/>
                    <a:p>
                      <a:r>
                        <a:rPr lang="fi-FI" sz="1400" dirty="0">
                          <a:latin typeface="Titillium Web" panose="00000500000000000000" pitchFamily="2" charset="0"/>
                        </a:rPr>
                        <a:t>Kanzi (Outside in)</a:t>
                      </a:r>
                    </a:p>
                  </a:txBody>
                  <a:tcPr marL="109728" marR="109728" marT="54864" marB="54864"/>
                </a:tc>
                <a:tc>
                  <a:txBody>
                    <a:bodyPr/>
                    <a:lstStyle/>
                    <a:p>
                      <a:r>
                        <a:rPr lang="fi-FI" sz="1400" dirty="0">
                          <a:latin typeface="Titillium Web" panose="00000500000000000000" pitchFamily="2" charset="0"/>
                        </a:rPr>
                        <a:t>Qt</a:t>
                      </a:r>
                    </a:p>
                  </a:txBody>
                  <a:tcPr marL="109728" marR="109728" marT="54864" marB="54864"/>
                </a:tc>
                <a:extLst>
                  <a:ext uri="{0D108BD9-81ED-4DB2-BD59-A6C34878D82A}">
                    <a16:rowId xmlns:a16="http://schemas.microsoft.com/office/drawing/2014/main" val="1944725322"/>
                  </a:ext>
                </a:extLst>
              </a:tr>
              <a:tr h="548640">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i-FI" sz="1400" dirty="0">
                          <a:latin typeface="Titillium Web" panose="00000500000000000000" pitchFamily="2" charset="0"/>
                        </a:rPr>
                        <a:t>Technology</a:t>
                      </a:r>
                      <a:r>
                        <a:rPr lang="fi-FI" sz="1400" baseline="0" dirty="0">
                          <a:latin typeface="Titillium Web" panose="00000500000000000000" pitchFamily="2" charset="0"/>
                        </a:rPr>
                        <a:t> merits</a:t>
                      </a:r>
                      <a:endParaRPr lang="fi-FI" sz="1400" dirty="0">
                        <a:latin typeface="Titillium Web" panose="00000500000000000000" pitchFamily="2" charset="0"/>
                      </a:endParaRPr>
                    </a:p>
                  </a:txBody>
                  <a:tcPr marL="109728" marR="109728" marT="54864" marB="54864"/>
                </a:tc>
                <a:tc>
                  <a:txBody>
                    <a:bodyPr/>
                    <a:lstStyle/>
                    <a:p>
                      <a:r>
                        <a:rPr lang="fi-FI" sz="1400" dirty="0">
                          <a:latin typeface="Titillium Web" panose="00000500000000000000" pitchFamily="2" charset="0"/>
                        </a:rPr>
                        <a:t>Leading 2D and 3D UI design</a:t>
                      </a:r>
                      <a:r>
                        <a:rPr lang="fi-FI" sz="1400" baseline="0" dirty="0">
                          <a:latin typeface="Titillium Web" panose="00000500000000000000" pitchFamily="2" charset="0"/>
                        </a:rPr>
                        <a:t> tool chain in cluster creation. Fast WYSIWYG designs</a:t>
                      </a:r>
                      <a:endParaRPr lang="fi-FI" sz="1400" dirty="0">
                        <a:latin typeface="Titillium Web" panose="00000500000000000000" pitchFamily="2" charset="0"/>
                      </a:endParaRPr>
                    </a:p>
                  </a:txBody>
                  <a:tcPr marL="109728" marR="109728" marT="54864" marB="54864"/>
                </a:tc>
                <a:tc>
                  <a:txBody>
                    <a:bodyPr/>
                    <a:lstStyle/>
                    <a:p>
                      <a:r>
                        <a:rPr lang="fi-FI" sz="1400" dirty="0">
                          <a:latin typeface="Titillium Web" panose="00000500000000000000" pitchFamily="2" charset="0"/>
                        </a:rPr>
                        <a:t>Design tools exist</a:t>
                      </a:r>
                      <a:r>
                        <a:rPr lang="fi-FI" sz="1400" baseline="0" dirty="0">
                          <a:latin typeface="Titillium Web" panose="00000500000000000000" pitchFamily="2" charset="0"/>
                        </a:rPr>
                        <a:t> but creating a functional UI requires some coding</a:t>
                      </a:r>
                      <a:endParaRPr lang="fi-FI" sz="1400" dirty="0">
                        <a:latin typeface="Titillium Web" panose="00000500000000000000" pitchFamily="2" charset="0"/>
                      </a:endParaRPr>
                    </a:p>
                  </a:txBody>
                  <a:tcPr marL="109728" marR="109728" marT="54864" marB="54864"/>
                </a:tc>
                <a:extLst>
                  <a:ext uri="{0D108BD9-81ED-4DB2-BD59-A6C34878D82A}">
                    <a16:rowId xmlns:a16="http://schemas.microsoft.com/office/drawing/2014/main" val="10001"/>
                  </a:ext>
                </a:extLst>
              </a:tr>
              <a:tr h="472552">
                <a:tc vMerge="1">
                  <a:txBody>
                    <a:bodyPr/>
                    <a:lstStyle/>
                    <a:p>
                      <a:endParaRPr lang="fi-FI" sz="1200" dirty="0"/>
                    </a:p>
                  </a:txBody>
                  <a:tcPr/>
                </a:tc>
                <a:tc>
                  <a:txBody>
                    <a:bodyPr/>
                    <a:lstStyle/>
                    <a:p>
                      <a:r>
                        <a:rPr lang="fi-FI" sz="1400" dirty="0">
                          <a:latin typeface="Titillium Web" panose="00000500000000000000" pitchFamily="2" charset="0"/>
                        </a:rPr>
                        <a:t>Dynamic content</a:t>
                      </a:r>
                      <a:r>
                        <a:rPr lang="fi-FI" sz="1400" baseline="0" dirty="0">
                          <a:latin typeface="Titillium Web" panose="00000500000000000000" pitchFamily="2" charset="0"/>
                        </a:rPr>
                        <a:t> additions, based on user interaction</a:t>
                      </a:r>
                      <a:endParaRPr lang="fi-FI" sz="1400" dirty="0">
                        <a:latin typeface="Titillium Web" panose="00000500000000000000" pitchFamily="2" charset="0"/>
                      </a:endParaRPr>
                    </a:p>
                  </a:txBody>
                  <a:tcPr marL="109728" marR="109728" marT="54864" marB="54864"/>
                </a:tc>
                <a:tc>
                  <a:txBody>
                    <a:bodyPr/>
                    <a:lstStyle/>
                    <a:p>
                      <a:r>
                        <a:rPr lang="fi-FI" sz="1400" dirty="0">
                          <a:latin typeface="Titillium Web" panose="00000500000000000000" pitchFamily="2" charset="0"/>
                        </a:rPr>
                        <a:t>Rich</a:t>
                      </a:r>
                      <a:r>
                        <a:rPr lang="fi-FI" sz="1400" baseline="0" dirty="0">
                          <a:latin typeface="Titillium Web" panose="00000500000000000000" pitchFamily="2" charset="0"/>
                        </a:rPr>
                        <a:t> libraries with functionalities (predefined)</a:t>
                      </a:r>
                      <a:endParaRPr lang="fi-FI" sz="1400" dirty="0">
                        <a:latin typeface="Titillium Web" panose="00000500000000000000" pitchFamily="2" charset="0"/>
                      </a:endParaRPr>
                    </a:p>
                  </a:txBody>
                  <a:tcPr marL="109728" marR="109728" marT="54864" marB="54864"/>
                </a:tc>
                <a:extLst>
                  <a:ext uri="{0D108BD9-81ED-4DB2-BD59-A6C34878D82A}">
                    <a16:rowId xmlns:a16="http://schemas.microsoft.com/office/drawing/2014/main" val="10002"/>
                  </a:ext>
                </a:extLst>
              </a:tr>
              <a:tr h="54864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i-FI" sz="1200" dirty="0"/>
                    </a:p>
                  </a:txBody>
                  <a:tcPr/>
                </a:tc>
                <a:tc>
                  <a:txBody>
                    <a:bodyPr/>
                    <a:lstStyle/>
                    <a:p>
                      <a:r>
                        <a:rPr lang="fi-FI" sz="1400" dirty="0">
                          <a:latin typeface="Titillium Web" panose="00000500000000000000" pitchFamily="2" charset="0"/>
                        </a:rPr>
                        <a:t>No security</a:t>
                      </a:r>
                      <a:r>
                        <a:rPr lang="fi-FI" sz="1400" baseline="0" dirty="0">
                          <a:latin typeface="Titillium Web" panose="00000500000000000000" pitchFamily="2" charset="0"/>
                        </a:rPr>
                        <a:t> ASIL / ISO 26262 certifications (based on partners’ insights)</a:t>
                      </a:r>
                      <a:endParaRPr lang="fi-FI" sz="1400" dirty="0">
                        <a:latin typeface="Titillium Web" panose="00000500000000000000" pitchFamily="2" charset="0"/>
                      </a:endParaRPr>
                    </a:p>
                  </a:txBody>
                  <a:tcPr marL="109728" marR="109728" marT="54864" marB="54864"/>
                </a:tc>
                <a:tc>
                  <a:txBody>
                    <a:bodyPr/>
                    <a:lstStyle/>
                    <a:p>
                      <a:r>
                        <a:rPr lang="fi-FI" sz="1400" dirty="0">
                          <a:latin typeface="Titillium Web" panose="00000500000000000000" pitchFamily="2" charset="0"/>
                        </a:rPr>
                        <a:t>No security</a:t>
                      </a:r>
                      <a:r>
                        <a:rPr lang="fi-FI" sz="1400" baseline="0" dirty="0">
                          <a:latin typeface="Titillium Web" panose="00000500000000000000" pitchFamily="2" charset="0"/>
                        </a:rPr>
                        <a:t> certifications (most likely no needed for Qt, other architecture options available)</a:t>
                      </a:r>
                      <a:endParaRPr lang="fi-FI" sz="1400" dirty="0">
                        <a:latin typeface="Titillium Web" panose="00000500000000000000" pitchFamily="2" charset="0"/>
                      </a:endParaRPr>
                    </a:p>
                  </a:txBody>
                  <a:tcPr marL="109728" marR="109728" marT="54864" marB="54864"/>
                </a:tc>
                <a:extLst>
                  <a:ext uri="{0D108BD9-81ED-4DB2-BD59-A6C34878D82A}">
                    <a16:rowId xmlns:a16="http://schemas.microsoft.com/office/drawing/2014/main" val="10003"/>
                  </a:ext>
                </a:extLst>
              </a:tr>
              <a:tr h="548640">
                <a:tc rowSpan="3">
                  <a:txBody>
                    <a:bodyPr/>
                    <a:lstStyle/>
                    <a:p>
                      <a:r>
                        <a:rPr lang="fi-FI" sz="1400" dirty="0">
                          <a:latin typeface="Titillium Web" panose="00000500000000000000" pitchFamily="2" charset="0"/>
                        </a:rPr>
                        <a:t>Scope</a:t>
                      </a:r>
                    </a:p>
                  </a:txBody>
                  <a:tcPr marL="109728" marR="109728" marT="54864" marB="54864"/>
                </a:tc>
                <a:tc>
                  <a:txBody>
                    <a:bodyPr/>
                    <a:lstStyle/>
                    <a:p>
                      <a:r>
                        <a:rPr lang="fi-FI" sz="1400" dirty="0">
                          <a:latin typeface="Titillium Web" panose="00000500000000000000" pitchFamily="2" charset="0"/>
                        </a:rPr>
                        <a:t>”Fit</a:t>
                      </a:r>
                      <a:r>
                        <a:rPr lang="fi-FI" sz="1400" baseline="0" dirty="0">
                          <a:latin typeface="Titillium Web" panose="00000500000000000000" pitchFamily="2" charset="0"/>
                        </a:rPr>
                        <a:t> for single purpose” architecture, low level drawing on OpenGL</a:t>
                      </a:r>
                      <a:endParaRPr lang="fi-FI" sz="1400" dirty="0">
                        <a:latin typeface="Titillium Web" panose="00000500000000000000" pitchFamily="2" charset="0"/>
                      </a:endParaRPr>
                    </a:p>
                  </a:txBody>
                  <a:tcPr marL="109728" marR="109728" marT="54864" marB="54864"/>
                </a:tc>
                <a:tc>
                  <a:txBody>
                    <a:bodyPr/>
                    <a:lstStyle/>
                    <a:p>
                      <a:r>
                        <a:rPr lang="fi-FI" sz="1400" dirty="0">
                          <a:latin typeface="Titillium Web" panose="00000500000000000000" pitchFamily="2" charset="0"/>
                        </a:rPr>
                        <a:t>Scalable</a:t>
                      </a:r>
                      <a:r>
                        <a:rPr lang="fi-FI" sz="1400" baseline="0" dirty="0">
                          <a:latin typeface="Titillium Web" panose="00000500000000000000" pitchFamily="2" charset="0"/>
                        </a:rPr>
                        <a:t> architecture, high productivity (QML) + single SoC for Ivi + cluster</a:t>
                      </a:r>
                      <a:endParaRPr lang="fi-FI" sz="1400" dirty="0">
                        <a:latin typeface="Titillium Web" panose="00000500000000000000" pitchFamily="2" charset="0"/>
                      </a:endParaRPr>
                    </a:p>
                  </a:txBody>
                  <a:tcPr marL="109728" marR="109728" marT="54864" marB="54864"/>
                </a:tc>
                <a:extLst>
                  <a:ext uri="{0D108BD9-81ED-4DB2-BD59-A6C34878D82A}">
                    <a16:rowId xmlns:a16="http://schemas.microsoft.com/office/drawing/2014/main" val="10004"/>
                  </a:ext>
                </a:extLst>
              </a:tr>
              <a:tr h="472552">
                <a:tc vMerge="1">
                  <a:txBody>
                    <a:bodyPr/>
                    <a:lstStyle/>
                    <a:p>
                      <a:endParaRPr lang="fi-FI" sz="1200" dirty="0"/>
                    </a:p>
                  </a:txBody>
                  <a:tcPr/>
                </a:tc>
                <a:tc>
                  <a:txBody>
                    <a:bodyPr/>
                    <a:lstStyle/>
                    <a:p>
                      <a:r>
                        <a:rPr lang="fi-FI" sz="1400" dirty="0">
                          <a:latin typeface="Titillium Web" panose="00000500000000000000" pitchFamily="2" charset="0"/>
                        </a:rPr>
                        <a:t>Small</a:t>
                      </a:r>
                      <a:r>
                        <a:rPr lang="fi-FI" sz="1400" baseline="0" dirty="0">
                          <a:latin typeface="Titillium Web" panose="00000500000000000000" pitchFamily="2" charset="0"/>
                        </a:rPr>
                        <a:t> user base, limited 3rd party support</a:t>
                      </a:r>
                      <a:endParaRPr lang="fi-FI" sz="1400" dirty="0">
                        <a:latin typeface="Titillium Web" panose="00000500000000000000" pitchFamily="2" charset="0"/>
                      </a:endParaRPr>
                    </a:p>
                  </a:txBody>
                  <a:tcPr marL="109728" marR="109728" marT="54864" marB="54864"/>
                </a:tc>
                <a:tc>
                  <a:txBody>
                    <a:bodyPr/>
                    <a:lstStyle/>
                    <a:p>
                      <a:r>
                        <a:rPr lang="fi-FI" sz="1400" dirty="0">
                          <a:latin typeface="Titillium Web" panose="00000500000000000000" pitchFamily="2" charset="0"/>
                        </a:rPr>
                        <a:t>Large community</a:t>
                      </a:r>
                      <a:r>
                        <a:rPr lang="fi-FI" sz="1400" baseline="0" dirty="0">
                          <a:latin typeface="Titillium Web" panose="00000500000000000000" pitchFamily="2" charset="0"/>
                        </a:rPr>
                        <a:t> (competence), 3rd party developers</a:t>
                      </a:r>
                      <a:endParaRPr lang="fi-FI" sz="1400" dirty="0">
                        <a:latin typeface="Titillium Web" panose="00000500000000000000" pitchFamily="2" charset="0"/>
                      </a:endParaRPr>
                    </a:p>
                  </a:txBody>
                  <a:tcPr marL="109728" marR="109728" marT="54864" marB="54864"/>
                </a:tc>
                <a:extLst>
                  <a:ext uri="{0D108BD9-81ED-4DB2-BD59-A6C34878D82A}">
                    <a16:rowId xmlns:a16="http://schemas.microsoft.com/office/drawing/2014/main" val="10005"/>
                  </a:ext>
                </a:extLst>
              </a:tr>
              <a:tr h="548640">
                <a:tc vMerge="1">
                  <a:txBody>
                    <a:bodyPr/>
                    <a:lstStyle/>
                    <a:p>
                      <a:endParaRPr lang="fi-FI" sz="1200" dirty="0"/>
                    </a:p>
                  </a:txBody>
                  <a:tcPr/>
                </a:tc>
                <a:tc>
                  <a:txBody>
                    <a:bodyPr/>
                    <a:lstStyle/>
                    <a:p>
                      <a:r>
                        <a:rPr lang="fi-FI" sz="1400" dirty="0">
                          <a:latin typeface="Titillium Web" panose="00000500000000000000" pitchFamily="2" charset="0"/>
                        </a:rPr>
                        <a:t>Focused heavily on automotive and mainly</a:t>
                      </a:r>
                      <a:r>
                        <a:rPr lang="fi-FI" sz="1400" baseline="0" dirty="0">
                          <a:latin typeface="Titillium Web" panose="00000500000000000000" pitchFamily="2" charset="0"/>
                        </a:rPr>
                        <a:t> </a:t>
                      </a:r>
                      <a:r>
                        <a:rPr lang="fi-FI" sz="1400" dirty="0">
                          <a:latin typeface="Titillium Web" panose="00000500000000000000" pitchFamily="2" charset="0"/>
                        </a:rPr>
                        <a:t>instrument cluster</a:t>
                      </a:r>
                    </a:p>
                  </a:txBody>
                  <a:tcPr marL="109728" marR="109728" marT="54864" marB="54864"/>
                </a:tc>
                <a:tc>
                  <a:txBody>
                    <a:bodyPr/>
                    <a:lstStyle/>
                    <a:p>
                      <a:r>
                        <a:rPr lang="fi-FI" sz="1400" dirty="0">
                          <a:latin typeface="Titillium Web" panose="00000500000000000000" pitchFamily="2" charset="0"/>
                        </a:rPr>
                        <a:t>Horizontal offering, contri</a:t>
                      </a:r>
                      <a:r>
                        <a:rPr lang="fi-FI" sz="1400" baseline="0" dirty="0">
                          <a:latin typeface="Titillium Web" panose="00000500000000000000" pitchFamily="2" charset="0"/>
                        </a:rPr>
                        <a:t>bu</a:t>
                      </a:r>
                      <a:r>
                        <a:rPr lang="fi-FI" sz="1400" dirty="0">
                          <a:latin typeface="Titillium Web" panose="00000500000000000000" pitchFamily="2" charset="0"/>
                        </a:rPr>
                        <a:t>tion</a:t>
                      </a:r>
                      <a:r>
                        <a:rPr lang="fi-FI" sz="1400" baseline="0" dirty="0">
                          <a:latin typeface="Titillium Web" panose="00000500000000000000" pitchFamily="2" charset="0"/>
                        </a:rPr>
                        <a:t> and enablers from other industries</a:t>
                      </a:r>
                      <a:endParaRPr lang="fi-FI" sz="1400" dirty="0">
                        <a:latin typeface="Titillium Web" panose="00000500000000000000" pitchFamily="2" charset="0"/>
                      </a:endParaRPr>
                    </a:p>
                  </a:txBody>
                  <a:tcPr marL="109728" marR="109728" marT="54864" marB="54864"/>
                </a:tc>
                <a:extLst>
                  <a:ext uri="{0D108BD9-81ED-4DB2-BD59-A6C34878D82A}">
                    <a16:rowId xmlns:a16="http://schemas.microsoft.com/office/drawing/2014/main" val="10006"/>
                  </a:ext>
                </a:extLst>
              </a:tr>
              <a:tr h="329184">
                <a:tc rowSpan="4">
                  <a:txBody>
                    <a:bodyPr/>
                    <a:lstStyle/>
                    <a:p>
                      <a:r>
                        <a:rPr lang="fi-FI" sz="1400" dirty="0">
                          <a:latin typeface="Titillium Web" panose="00000500000000000000" pitchFamily="2" charset="0"/>
                        </a:rPr>
                        <a:t>Business model / partnering</a:t>
                      </a:r>
                      <a:r>
                        <a:rPr lang="fi-FI" sz="1400" baseline="0" dirty="0">
                          <a:latin typeface="Titillium Web" panose="00000500000000000000" pitchFamily="2" charset="0"/>
                        </a:rPr>
                        <a:t> </a:t>
                      </a:r>
                      <a:endParaRPr lang="fi-FI" sz="1400" dirty="0">
                        <a:latin typeface="Titillium Web" panose="00000500000000000000" pitchFamily="2" charset="0"/>
                      </a:endParaRPr>
                    </a:p>
                  </a:txBody>
                  <a:tcPr marL="109728" marR="109728" marT="54864" marB="54864"/>
                </a:tc>
                <a:tc>
                  <a:txBody>
                    <a:bodyPr/>
                    <a:lstStyle/>
                    <a:p>
                      <a:r>
                        <a:rPr lang="fi-FI" sz="1400" dirty="0">
                          <a:latin typeface="Titillium Web" panose="00000500000000000000" pitchFamily="2" charset="0"/>
                        </a:rPr>
                        <a:t>UI design tool oriented (no source</a:t>
                      </a:r>
                      <a:r>
                        <a:rPr lang="fi-FI" sz="1400" baseline="0" dirty="0">
                          <a:latin typeface="Titillium Web" panose="00000500000000000000" pitchFamily="2" charset="0"/>
                        </a:rPr>
                        <a:t> code available)</a:t>
                      </a:r>
                      <a:endParaRPr lang="fi-FI" sz="1400" dirty="0">
                        <a:latin typeface="Titillium Web" panose="00000500000000000000" pitchFamily="2" charset="0"/>
                      </a:endParaRPr>
                    </a:p>
                  </a:txBody>
                  <a:tcPr marL="109728" marR="109728" marT="54864" marB="54864"/>
                </a:tc>
                <a:tc>
                  <a:txBody>
                    <a:bodyPr/>
                    <a:lstStyle/>
                    <a:p>
                      <a:r>
                        <a:rPr lang="fi-FI" sz="1400" dirty="0">
                          <a:latin typeface="Titillium Web" panose="00000500000000000000" pitchFamily="2" charset="0"/>
                        </a:rPr>
                        <a:t>Source code delivery</a:t>
                      </a:r>
                    </a:p>
                  </a:txBody>
                  <a:tcPr marL="109728" marR="109728" marT="54864" marB="54864"/>
                </a:tc>
                <a:extLst>
                  <a:ext uri="{0D108BD9-81ED-4DB2-BD59-A6C34878D82A}">
                    <a16:rowId xmlns:a16="http://schemas.microsoft.com/office/drawing/2014/main" val="3977814358"/>
                  </a:ext>
                </a:extLst>
              </a:tr>
              <a:tr h="548640">
                <a:tc vMerge="1">
                  <a:txBody>
                    <a:bodyPr/>
                    <a:lstStyle/>
                    <a:p>
                      <a:endParaRPr lang="en-US"/>
                    </a:p>
                  </a:txBody>
                  <a:tcPr/>
                </a:tc>
                <a:tc>
                  <a:txBody>
                    <a:bodyPr/>
                    <a:lstStyle/>
                    <a:p>
                      <a:r>
                        <a:rPr lang="fi-FI" sz="1400" dirty="0">
                          <a:latin typeface="Titillium Web" panose="00000500000000000000" pitchFamily="2" charset="0"/>
                        </a:rPr>
                        <a:t>Public</a:t>
                      </a:r>
                      <a:r>
                        <a:rPr lang="fi-FI" sz="1400" baseline="0" dirty="0">
                          <a:latin typeface="Titillium Web" panose="00000500000000000000" pitchFamily="2" charset="0"/>
                        </a:rPr>
                        <a:t> information</a:t>
                      </a:r>
                      <a:r>
                        <a:rPr lang="fi-FI" sz="1400" dirty="0">
                          <a:latin typeface="Titillium Web" panose="00000500000000000000" pitchFamily="2" charset="0"/>
                        </a:rPr>
                        <a:t> almost non-existing</a:t>
                      </a:r>
                    </a:p>
                  </a:txBody>
                  <a:tcPr marL="109728" marR="109728" marT="54864" marB="54864"/>
                </a:tc>
                <a:tc>
                  <a:txBody>
                    <a:bodyPr/>
                    <a:lstStyle/>
                    <a:p>
                      <a:r>
                        <a:rPr lang="fi-FI" sz="1400" dirty="0">
                          <a:latin typeface="Titillium Web" panose="00000500000000000000" pitchFamily="2" charset="0"/>
                        </a:rPr>
                        <a:t>Everything (documentation, source</a:t>
                      </a:r>
                      <a:r>
                        <a:rPr lang="fi-FI" sz="1400" baseline="0" dirty="0">
                          <a:latin typeface="Titillium Web" panose="00000500000000000000" pitchFamily="2" charset="0"/>
                        </a:rPr>
                        <a:t> etc.) available publicly</a:t>
                      </a:r>
                      <a:endParaRPr lang="fi-FI" sz="1400" dirty="0">
                        <a:latin typeface="Titillium Web" panose="00000500000000000000" pitchFamily="2" charset="0"/>
                      </a:endParaRPr>
                    </a:p>
                  </a:txBody>
                  <a:tcPr marL="109728" marR="109728" marT="54864" marB="54864"/>
                </a:tc>
                <a:extLst>
                  <a:ext uri="{0D108BD9-81ED-4DB2-BD59-A6C34878D82A}">
                    <a16:rowId xmlns:a16="http://schemas.microsoft.com/office/drawing/2014/main" val="10008"/>
                  </a:ext>
                </a:extLst>
              </a:tr>
              <a:tr h="329184">
                <a:tc vMerge="1">
                  <a:txBody>
                    <a:bodyPr/>
                    <a:lstStyle/>
                    <a:p>
                      <a:endParaRPr lang="fi-FI" sz="1200" dirty="0"/>
                    </a:p>
                  </a:txBody>
                  <a:tcPr/>
                </a:tc>
                <a:tc>
                  <a:txBody>
                    <a:bodyPr/>
                    <a:lstStyle/>
                    <a:p>
                      <a:r>
                        <a:rPr lang="fi-FI" sz="1400" dirty="0">
                          <a:latin typeface="Titillium Web" panose="00000500000000000000" pitchFamily="2" charset="0"/>
                        </a:rPr>
                        <a:t>Start-up at the end of exit window</a:t>
                      </a:r>
                    </a:p>
                  </a:txBody>
                  <a:tcPr marL="109728" marR="109728" marT="54864" marB="54864"/>
                </a:tc>
                <a:tc>
                  <a:txBody>
                    <a:bodyPr/>
                    <a:lstStyle/>
                    <a:p>
                      <a:r>
                        <a:rPr lang="fi-FI" sz="1400" dirty="0">
                          <a:latin typeface="Titillium Web" panose="00000500000000000000" pitchFamily="2" charset="0"/>
                        </a:rPr>
                        <a:t>Publicly listed company</a:t>
                      </a:r>
                      <a:r>
                        <a:rPr lang="fi-FI" sz="1400" baseline="0" dirty="0">
                          <a:latin typeface="Titillium Web" panose="00000500000000000000" pitchFamily="2" charset="0"/>
                        </a:rPr>
                        <a:t> with credible growth plan</a:t>
                      </a:r>
                      <a:endParaRPr lang="fi-FI" sz="1400" dirty="0">
                        <a:latin typeface="Titillium Web" panose="00000500000000000000" pitchFamily="2" charset="0"/>
                      </a:endParaRPr>
                    </a:p>
                  </a:txBody>
                  <a:tcPr marL="109728" marR="109728" marT="54864" marB="54864"/>
                </a:tc>
                <a:extLst>
                  <a:ext uri="{0D108BD9-81ED-4DB2-BD59-A6C34878D82A}">
                    <a16:rowId xmlns:a16="http://schemas.microsoft.com/office/drawing/2014/main" val="10009"/>
                  </a:ext>
                </a:extLst>
              </a:tr>
              <a:tr h="548640">
                <a:tc vMerge="1">
                  <a:txBody>
                    <a:bodyPr/>
                    <a:lstStyle/>
                    <a:p>
                      <a:endParaRPr lang="fi-FI" sz="1200" dirty="0"/>
                    </a:p>
                  </a:txBody>
                  <a:tcPr/>
                </a:tc>
                <a:tc>
                  <a:txBody>
                    <a:bodyPr/>
                    <a:lstStyle/>
                    <a:p>
                      <a:r>
                        <a:rPr lang="fi-FI" sz="1400" dirty="0">
                          <a:latin typeface="Titillium Web" panose="00000500000000000000" pitchFamily="2" charset="0"/>
                        </a:rPr>
                        <a:t>Partnership</a:t>
                      </a:r>
                      <a:r>
                        <a:rPr lang="fi-FI" sz="1400" baseline="0" dirty="0">
                          <a:latin typeface="Titillium Web" panose="00000500000000000000" pitchFamily="2" charset="0"/>
                        </a:rPr>
                        <a:t> program started, seems to have multiple companies. Audi as the key reference</a:t>
                      </a:r>
                      <a:endParaRPr lang="fi-FI" sz="1400" dirty="0">
                        <a:latin typeface="Titillium Web" panose="00000500000000000000" pitchFamily="2" charset="0"/>
                      </a:endParaRPr>
                    </a:p>
                  </a:txBody>
                  <a:tcPr marL="109728" marR="109728" marT="54864" marB="54864"/>
                </a:tc>
                <a:tc>
                  <a:txBody>
                    <a:bodyPr/>
                    <a:lstStyle/>
                    <a:p>
                      <a:r>
                        <a:rPr lang="fi-FI" sz="1400" dirty="0">
                          <a:latin typeface="Titillium Web" panose="00000500000000000000" pitchFamily="2" charset="0"/>
                        </a:rPr>
                        <a:t>Large silent partnership program, no visible (automotive) reference</a:t>
                      </a:r>
                    </a:p>
                  </a:txBody>
                  <a:tcPr marL="109728" marR="109728" marT="54864" marB="54864"/>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16845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D5ED7-32A6-4948-8E3A-E47339987862}" type="datetime3">
              <a:rPr lang="en-US" smtClean="0"/>
              <a:t>31 July 2017</a:t>
            </a:fld>
            <a:endParaRPr lang="en-US"/>
          </a:p>
        </p:txBody>
      </p:sp>
      <p:sp>
        <p:nvSpPr>
          <p:cNvPr id="3" name="Footer Placeholder 2"/>
          <p:cNvSpPr>
            <a:spLocks noGrp="1"/>
          </p:cNvSpPr>
          <p:nvPr>
            <p:ph type="ftr" sz="quarter" idx="11"/>
          </p:nvPr>
        </p:nvSpPr>
        <p:spPr/>
        <p:txBody>
          <a:bodyPr/>
          <a:lstStyle/>
          <a:p>
            <a:r>
              <a:rPr lang="en-US"/>
              <a:t>Presentation name / Author</a:t>
            </a:r>
          </a:p>
        </p:txBody>
      </p:sp>
      <p:sp>
        <p:nvSpPr>
          <p:cNvPr id="4" name="Slide Number Placeholder 3"/>
          <p:cNvSpPr>
            <a:spLocks noGrp="1"/>
          </p:cNvSpPr>
          <p:nvPr>
            <p:ph type="sldNum" sz="quarter" idx="12"/>
          </p:nvPr>
        </p:nvSpPr>
        <p:spPr/>
        <p:txBody>
          <a:bodyPr/>
          <a:lstStyle/>
          <a:p>
            <a:fld id="{A683D178-98AA-4574-9EAA-8EB007C55176}" type="slidenum">
              <a:rPr lang="en-US" smtClean="0"/>
              <a:pPr/>
              <a:t>33</a:t>
            </a:fld>
            <a:endParaRPr lang="en-US"/>
          </a:p>
        </p:txBody>
      </p:sp>
      <p:sp>
        <p:nvSpPr>
          <p:cNvPr id="5" name="Title 4"/>
          <p:cNvSpPr>
            <a:spLocks noGrp="1"/>
          </p:cNvSpPr>
          <p:nvPr>
            <p:ph type="ctrTitle"/>
          </p:nvPr>
        </p:nvSpPr>
        <p:spPr/>
        <p:txBody>
          <a:bodyPr/>
          <a:lstStyle/>
          <a:p>
            <a:r>
              <a:rPr lang="en-US" dirty="0"/>
              <a:t>Things to do</a:t>
            </a:r>
          </a:p>
        </p:txBody>
      </p:sp>
      <p:sp>
        <p:nvSpPr>
          <p:cNvPr id="6" name="Text Placeholder 5"/>
          <p:cNvSpPr>
            <a:spLocks noGrp="1"/>
          </p:cNvSpPr>
          <p:nvPr>
            <p:ph type="body" sz="quarter" idx="16"/>
          </p:nvPr>
        </p:nvSpPr>
        <p:spPr/>
        <p:txBody>
          <a:bodyPr/>
          <a:lstStyle/>
          <a:p>
            <a:r>
              <a:rPr lang="en-US" dirty="0"/>
              <a:t>ISO26262 part 6 and part 8 + </a:t>
            </a:r>
            <a:r>
              <a:rPr lang="en-US" dirty="0">
                <a:solidFill>
                  <a:srgbClr val="FF0000"/>
                </a:solidFill>
              </a:rPr>
              <a:t>TCL (Tool Confidence Level) 2</a:t>
            </a:r>
          </a:p>
          <a:p>
            <a:r>
              <a:rPr lang="en-US" dirty="0">
                <a:solidFill>
                  <a:srgbClr val="FF0000"/>
                </a:solidFill>
              </a:rPr>
              <a:t>Performance benchmarks – different CPUs, </a:t>
            </a:r>
            <a:r>
              <a:rPr lang="en-US">
                <a:solidFill>
                  <a:srgbClr val="FF0000"/>
                </a:solidFill>
              </a:rPr>
              <a:t>screen sizes</a:t>
            </a:r>
            <a:endParaRPr lang="en-US" dirty="0">
              <a:solidFill>
                <a:srgbClr val="FF0000"/>
              </a:solidFill>
            </a:endParaRPr>
          </a:p>
          <a:p>
            <a:r>
              <a:rPr lang="en-US" dirty="0">
                <a:solidFill>
                  <a:srgbClr val="FF0000"/>
                </a:solidFill>
              </a:rPr>
              <a:t>Discussion on multi-area animation</a:t>
            </a:r>
          </a:p>
          <a:p>
            <a:endParaRPr lang="en-US" dirty="0">
              <a:solidFill>
                <a:srgbClr val="FF0000"/>
              </a:solidFill>
            </a:endParaRPr>
          </a:p>
        </p:txBody>
      </p:sp>
    </p:spTree>
    <p:extLst>
      <p:ext uri="{BB962C8B-B14F-4D97-AF65-F5344CB8AC3E}">
        <p14:creationId xmlns:p14="http://schemas.microsoft.com/office/powerpoint/2010/main" val="222429765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2038" y="363445"/>
            <a:ext cx="11031537" cy="936626"/>
          </a:xfrm>
        </p:spPr>
        <p:txBody>
          <a:bodyPr/>
          <a:lstStyle/>
          <a:p>
            <a:r>
              <a:rPr lang="en-US" dirty="0"/>
              <a:t>Building Instrument Clusters with Qt is now even faster</a:t>
            </a:r>
          </a:p>
        </p:txBody>
      </p:sp>
      <p:sp>
        <p:nvSpPr>
          <p:cNvPr id="2" name="Date Placeholder 1"/>
          <p:cNvSpPr>
            <a:spLocks noGrp="1"/>
          </p:cNvSpPr>
          <p:nvPr>
            <p:ph type="dt" sz="half" idx="10"/>
          </p:nvPr>
        </p:nvSpPr>
        <p:spPr/>
        <p:txBody>
          <a:bodyPr/>
          <a:lstStyle/>
          <a:p>
            <a:fld id="{C027204F-92EA-45FA-925F-32F9768333F0}" type="datetime3">
              <a:rPr lang="en-US" smtClean="0"/>
              <a:t>31 July 2017</a:t>
            </a:fld>
            <a:endParaRPr lang="en-US"/>
          </a:p>
        </p:txBody>
      </p:sp>
      <p:sp>
        <p:nvSpPr>
          <p:cNvPr id="3" name="Footer Placeholder 2"/>
          <p:cNvSpPr>
            <a:spLocks noGrp="1"/>
          </p:cNvSpPr>
          <p:nvPr>
            <p:ph type="ftr" sz="quarter" idx="11"/>
          </p:nvPr>
        </p:nvSpPr>
        <p:spPr/>
        <p:txBody>
          <a:bodyPr/>
          <a:lstStyle/>
          <a:p>
            <a:r>
              <a:rPr lang="en-US" dirty="0"/>
              <a:t>Presentation name / Author</a:t>
            </a:r>
          </a:p>
        </p:txBody>
      </p:sp>
      <p:sp>
        <p:nvSpPr>
          <p:cNvPr id="4" name="Slide Number Placeholder 3"/>
          <p:cNvSpPr>
            <a:spLocks noGrp="1"/>
          </p:cNvSpPr>
          <p:nvPr>
            <p:ph type="sldNum" sz="quarter" idx="12"/>
          </p:nvPr>
        </p:nvSpPr>
        <p:spPr/>
        <p:txBody>
          <a:bodyPr/>
          <a:lstStyle/>
          <a:p>
            <a:fld id="{A683D178-98AA-4574-9EAA-8EB007C55176}" type="slidenum">
              <a:rPr lang="en-US" smtClean="0"/>
              <a:pPr/>
              <a:t>4</a:t>
            </a:fld>
            <a:endParaRPr lang="en-US"/>
          </a:p>
        </p:txBody>
      </p:sp>
      <p:sp>
        <p:nvSpPr>
          <p:cNvPr id="22" name="TextBox 21"/>
          <p:cNvSpPr txBox="1"/>
          <p:nvPr/>
        </p:nvSpPr>
        <p:spPr>
          <a:xfrm>
            <a:off x="5054350" y="4038600"/>
            <a:ext cx="2056860" cy="646331"/>
          </a:xfrm>
          <a:prstGeom prst="rect">
            <a:avLst/>
          </a:prstGeom>
          <a:noFill/>
        </p:spPr>
        <p:txBody>
          <a:bodyPr wrap="square" rtlCol="0">
            <a:spAutoFit/>
          </a:bodyPr>
          <a:lstStyle/>
          <a:p>
            <a:pPr algn="ctr"/>
            <a:r>
              <a:rPr lang="en-US" dirty="0"/>
              <a:t>Single click </a:t>
            </a:r>
          </a:p>
          <a:p>
            <a:pPr algn="ctr"/>
            <a:r>
              <a:rPr lang="en-US" dirty="0"/>
              <a:t>deploy to hardware</a:t>
            </a:r>
          </a:p>
        </p:txBody>
      </p:sp>
      <p:sp>
        <p:nvSpPr>
          <p:cNvPr id="24" name="TextBox 23"/>
          <p:cNvSpPr txBox="1"/>
          <p:nvPr/>
        </p:nvSpPr>
        <p:spPr>
          <a:xfrm>
            <a:off x="5026897" y="1143000"/>
            <a:ext cx="2514405" cy="646331"/>
          </a:xfrm>
          <a:prstGeom prst="rect">
            <a:avLst/>
          </a:prstGeom>
          <a:noFill/>
        </p:spPr>
        <p:txBody>
          <a:bodyPr wrap="square" rtlCol="0">
            <a:spAutoFit/>
          </a:bodyPr>
          <a:lstStyle/>
          <a:p>
            <a:pPr algn="ctr"/>
            <a:r>
              <a:rPr lang="en-US" dirty="0"/>
              <a:t>Usability &amp; Performance Feedback</a:t>
            </a:r>
          </a:p>
        </p:txBody>
      </p:sp>
      <p:sp>
        <p:nvSpPr>
          <p:cNvPr id="29" name="TextBox 28"/>
          <p:cNvSpPr txBox="1"/>
          <p:nvPr/>
        </p:nvSpPr>
        <p:spPr>
          <a:xfrm>
            <a:off x="1232681" y="4852587"/>
            <a:ext cx="2225466" cy="1200329"/>
          </a:xfrm>
          <a:prstGeom prst="rect">
            <a:avLst/>
          </a:prstGeom>
          <a:noFill/>
        </p:spPr>
        <p:txBody>
          <a:bodyPr wrap="square" rtlCol="0">
            <a:spAutoFit/>
          </a:bodyPr>
          <a:lstStyle/>
          <a:p>
            <a:pPr algn="ctr"/>
            <a:r>
              <a:rPr lang="en-US" b="1" dirty="0">
                <a:solidFill>
                  <a:schemeClr val="accent4"/>
                </a:solidFill>
              </a:rPr>
              <a:t>Development Host</a:t>
            </a:r>
          </a:p>
          <a:p>
            <a:pPr algn="ctr"/>
            <a:r>
              <a:rPr lang="en-US" b="1" dirty="0"/>
              <a:t>Qt 3D Studio </a:t>
            </a:r>
            <a:r>
              <a:rPr lang="en-US" dirty="0"/>
              <a:t>and</a:t>
            </a:r>
          </a:p>
          <a:p>
            <a:pPr algn="ctr"/>
            <a:r>
              <a:rPr lang="en-US" b="1" dirty="0"/>
              <a:t>Qt Quick Designer</a:t>
            </a:r>
          </a:p>
          <a:p>
            <a:pPr algn="ctr"/>
            <a:r>
              <a:rPr lang="en-US" dirty="0"/>
              <a:t>WYSIWYG editing</a:t>
            </a:r>
          </a:p>
        </p:txBody>
      </p:sp>
      <p:sp>
        <p:nvSpPr>
          <p:cNvPr id="30" name="TextBox 29"/>
          <p:cNvSpPr txBox="1"/>
          <p:nvPr/>
        </p:nvSpPr>
        <p:spPr>
          <a:xfrm>
            <a:off x="8555164" y="4720359"/>
            <a:ext cx="2895600" cy="923330"/>
          </a:xfrm>
          <a:prstGeom prst="rect">
            <a:avLst/>
          </a:prstGeom>
          <a:noFill/>
        </p:spPr>
        <p:txBody>
          <a:bodyPr wrap="square" rtlCol="0">
            <a:spAutoFit/>
          </a:bodyPr>
          <a:lstStyle/>
          <a:p>
            <a:pPr algn="ctr"/>
            <a:r>
              <a:rPr lang="en-US" b="1" dirty="0">
                <a:solidFill>
                  <a:schemeClr val="accent4"/>
                </a:solidFill>
              </a:rPr>
              <a:t>Target Software</a:t>
            </a:r>
          </a:p>
          <a:p>
            <a:pPr algn="ctr"/>
            <a:r>
              <a:rPr lang="en-US" b="1" dirty="0"/>
              <a:t>Qt Safe Renderer</a:t>
            </a:r>
          </a:p>
          <a:p>
            <a:pPr algn="ctr"/>
            <a:r>
              <a:rPr lang="en-US" dirty="0"/>
              <a:t>ISO26262 ASIL-B Certified</a:t>
            </a:r>
          </a:p>
        </p:txBody>
      </p:sp>
      <p:sp>
        <p:nvSpPr>
          <p:cNvPr id="33" name="TextBox 32"/>
          <p:cNvSpPr txBox="1"/>
          <p:nvPr/>
        </p:nvSpPr>
        <p:spPr>
          <a:xfrm>
            <a:off x="4915045" y="2364127"/>
            <a:ext cx="2575818" cy="1292662"/>
          </a:xfrm>
          <a:prstGeom prst="rect">
            <a:avLst/>
          </a:prstGeom>
          <a:noFill/>
        </p:spPr>
        <p:txBody>
          <a:bodyPr wrap="square" rtlCol="0">
            <a:spAutoFit/>
          </a:bodyPr>
          <a:lstStyle/>
          <a:p>
            <a:pPr algn="ctr"/>
            <a:r>
              <a:rPr lang="en-US" sz="1300" b="1" dirty="0"/>
              <a:t>Rapid iteration to:</a:t>
            </a:r>
          </a:p>
          <a:p>
            <a:pPr algn="ctr"/>
            <a:r>
              <a:rPr lang="en-US" sz="1300" dirty="0"/>
              <a:t>Find UX problems faster.</a:t>
            </a:r>
          </a:p>
          <a:p>
            <a:pPr algn="ctr"/>
            <a:r>
              <a:rPr lang="en-US" sz="1300" dirty="0"/>
              <a:t>Evaluate different H/W price performance points.</a:t>
            </a:r>
          </a:p>
          <a:p>
            <a:pPr algn="ctr"/>
            <a:r>
              <a:rPr lang="en-US" sz="1300" dirty="0"/>
              <a:t>Match UI ambition level to H/W performance.</a:t>
            </a:r>
          </a:p>
        </p:txBody>
      </p:sp>
      <p:grpSp>
        <p:nvGrpSpPr>
          <p:cNvPr id="19" name="Group 18">
            <a:extLst/>
          </p:cNvPr>
          <p:cNvGrpSpPr/>
          <p:nvPr/>
        </p:nvGrpSpPr>
        <p:grpSpPr>
          <a:xfrm>
            <a:off x="414235" y="1826281"/>
            <a:ext cx="3862358" cy="3138064"/>
            <a:chOff x="371534" y="1752600"/>
            <a:chExt cx="3895666" cy="3331960"/>
          </a:xfrm>
        </p:grpSpPr>
        <p:pic>
          <p:nvPicPr>
            <p:cNvPr id="20" name="Picture 2" descr="Image result for desktop">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534" y="1752600"/>
              <a:ext cx="3895666" cy="333196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p:cNvPr>
            <p:cNvPicPr>
              <a:picLocks noChangeAspect="1"/>
            </p:cNvPicPr>
            <p:nvPr/>
          </p:nvPicPr>
          <p:blipFill>
            <a:blip r:embed="rId4"/>
            <a:stretch>
              <a:fillRect/>
            </a:stretch>
          </p:blipFill>
          <p:spPr>
            <a:xfrm>
              <a:off x="566598" y="1909751"/>
              <a:ext cx="3505538" cy="1909085"/>
            </a:xfrm>
            <a:prstGeom prst="rect">
              <a:avLst/>
            </a:prstGeom>
          </p:spPr>
        </p:pic>
      </p:grpSp>
      <p:pic>
        <p:nvPicPr>
          <p:cNvPr id="6" name="Graphic 5" descr="Line Arrow: Counterclockwise curve">
            <a:extLst>
              <a:ext uri="{FF2B5EF4-FFF2-40B4-BE49-F238E27FC236}">
                <a16:creationId xmlns:a16="http://schemas.microsoft.com/office/drawing/2014/main" id="{9DBD88DC-D501-4B56-949A-756494CF1E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768148">
            <a:off x="6549921" y="2087772"/>
            <a:ext cx="1840301" cy="1699516"/>
          </a:xfrm>
          <a:prstGeom prst="rect">
            <a:avLst/>
          </a:prstGeom>
        </p:spPr>
      </p:pic>
      <p:pic>
        <p:nvPicPr>
          <p:cNvPr id="28" name="Graphic 27" descr="Line Arrow: Counterclockwise curve">
            <a:extLst>
              <a:ext uri="{FF2B5EF4-FFF2-40B4-BE49-F238E27FC236}">
                <a16:creationId xmlns:a16="http://schemas.microsoft.com/office/drawing/2014/main" id="{71ADCAA6-E791-445B-A65A-05A6AC8D6D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1372866" flipH="1">
            <a:off x="4175320" y="2061220"/>
            <a:ext cx="1543619" cy="1699516"/>
          </a:xfrm>
          <a:prstGeom prst="rect">
            <a:avLst/>
          </a:prstGeom>
        </p:spPr>
      </p:pic>
      <p:cxnSp>
        <p:nvCxnSpPr>
          <p:cNvPr id="7" name="Straight Arrow Connector 6">
            <a:extLst>
              <a:ext uri="{FF2B5EF4-FFF2-40B4-BE49-F238E27FC236}">
                <a16:creationId xmlns:a16="http://schemas.microsoft.com/office/drawing/2014/main" id="{48E410BB-770F-4555-B916-CFBD02515BC5}"/>
              </a:ext>
            </a:extLst>
          </p:cNvPr>
          <p:cNvCxnSpPr/>
          <p:nvPr/>
        </p:nvCxnSpPr>
        <p:spPr>
          <a:xfrm>
            <a:off x="4495800" y="4361765"/>
            <a:ext cx="3505200" cy="0"/>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A03CC80-E92B-4708-8A0A-C84719C9E0B9}"/>
              </a:ext>
            </a:extLst>
          </p:cNvPr>
          <p:cNvCxnSpPr>
            <a:cxnSpLocks/>
          </p:cNvCxnSpPr>
          <p:nvPr/>
        </p:nvCxnSpPr>
        <p:spPr>
          <a:xfrm flipH="1" flipV="1">
            <a:off x="4495801" y="1447524"/>
            <a:ext cx="3505199" cy="5907"/>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8129315" y="1751640"/>
            <a:ext cx="3754243" cy="2286960"/>
            <a:chOff x="8129315" y="1612532"/>
            <a:chExt cx="3754243" cy="2286960"/>
          </a:xfrm>
        </p:grpSpPr>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29315" y="1612532"/>
              <a:ext cx="3754243" cy="2286960"/>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3587" y="2641554"/>
              <a:ext cx="3276600" cy="1230428"/>
            </a:xfrm>
            <a:prstGeom prst="rect">
              <a:avLst/>
            </a:prstGeom>
          </p:spPr>
        </p:pic>
      </p:grpSp>
    </p:spTree>
    <p:extLst>
      <p:ext uri="{BB962C8B-B14F-4D97-AF65-F5344CB8AC3E}">
        <p14:creationId xmlns:p14="http://schemas.microsoft.com/office/powerpoint/2010/main" val="148486687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noProof="0" dirty="0"/>
              <a:t>Qt 3D Studio</a:t>
            </a:r>
          </a:p>
        </p:txBody>
      </p:sp>
      <p:sp>
        <p:nvSpPr>
          <p:cNvPr id="2" name="Content Placeholder 1"/>
          <p:cNvSpPr>
            <a:spLocks noGrp="1"/>
          </p:cNvSpPr>
          <p:nvPr>
            <p:ph sz="half" idx="2"/>
          </p:nvPr>
        </p:nvSpPr>
        <p:spPr>
          <a:xfrm>
            <a:off x="6384032" y="692149"/>
            <a:ext cx="5400600" cy="5689600"/>
          </a:xfrm>
        </p:spPr>
        <p:txBody>
          <a:bodyPr/>
          <a:lstStyle/>
          <a:p>
            <a:pPr>
              <a:spcBef>
                <a:spcPts val="1800"/>
              </a:spcBef>
            </a:pPr>
            <a:r>
              <a:rPr lang="en-US" noProof="0" dirty="0"/>
              <a:t>Takes Qt 3D UI tooling to a completely new level, allowing for rapid 3D UI creation and deployment.</a:t>
            </a:r>
          </a:p>
          <a:p>
            <a:pPr>
              <a:spcBef>
                <a:spcPts val="1800"/>
              </a:spcBef>
            </a:pPr>
            <a:r>
              <a:rPr lang="en-US" dirty="0"/>
              <a:t>WYSIWYG editing of the UI - Qt 3D Studio allows you to get there faster.</a:t>
            </a:r>
          </a:p>
          <a:p>
            <a:pPr>
              <a:spcBef>
                <a:spcPts val="1800"/>
              </a:spcBef>
            </a:pPr>
            <a:r>
              <a:rPr lang="en-US" dirty="0"/>
              <a:t>Qt integration – powerful 2D and 3D UI authoring technologies with all Qt goodies</a:t>
            </a:r>
          </a:p>
          <a:p>
            <a:pPr>
              <a:spcBef>
                <a:spcPts val="1800"/>
              </a:spcBef>
            </a:pPr>
            <a:r>
              <a:rPr lang="en-US" dirty="0"/>
              <a:t>Open architecture - extend to suite your needs</a:t>
            </a:r>
          </a:p>
          <a:p>
            <a:pPr>
              <a:spcBef>
                <a:spcPts val="1800"/>
              </a:spcBef>
            </a:pPr>
            <a:r>
              <a:rPr lang="en-US" dirty="0"/>
              <a:t>3D Asset import from popular design tools</a:t>
            </a:r>
          </a:p>
          <a:p>
            <a:pPr>
              <a:spcBef>
                <a:spcPts val="1800"/>
              </a:spcBef>
            </a:pPr>
            <a:r>
              <a:rPr lang="en-US" dirty="0"/>
              <a:t>Full control of materials, cameras and lighting, post processing effects</a:t>
            </a:r>
          </a:p>
          <a:p>
            <a:pPr>
              <a:spcBef>
                <a:spcPts val="1800"/>
              </a:spcBef>
            </a:pPr>
            <a:r>
              <a:rPr lang="en-US" dirty="0"/>
              <a:t>Used by all industries, not just automotive, creating large community of users</a:t>
            </a:r>
          </a:p>
        </p:txBody>
      </p:sp>
      <p:sp>
        <p:nvSpPr>
          <p:cNvPr id="5" name="Slide Number Placeholder 4"/>
          <p:cNvSpPr>
            <a:spLocks noGrp="1"/>
          </p:cNvSpPr>
          <p:nvPr>
            <p:ph type="sldNum" sz="quarter" idx="12"/>
          </p:nvPr>
        </p:nvSpPr>
        <p:spPr/>
        <p:txBody>
          <a:bodyPr/>
          <a:lstStyle/>
          <a:p>
            <a:fld id="{A683D178-98AA-4574-9EAA-8EB007C55176}" type="slidenum">
              <a:rPr lang="en-US" smtClean="0"/>
              <a:pPr/>
              <a:t>5</a:t>
            </a:fld>
            <a:endParaRPr lang="en-US" dirty="0"/>
          </a:p>
        </p:txBody>
      </p:sp>
      <p:sp>
        <p:nvSpPr>
          <p:cNvPr id="7" name="Title 1"/>
          <p:cNvSpPr txBox="1">
            <a:spLocks/>
          </p:cNvSpPr>
          <p:nvPr/>
        </p:nvSpPr>
        <p:spPr>
          <a:xfrm>
            <a:off x="6384031" y="692149"/>
            <a:ext cx="5257106" cy="936626"/>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400" kern="1200">
                <a:solidFill>
                  <a:schemeClr val="bg1"/>
                </a:solidFill>
                <a:latin typeface="+mj-lt"/>
                <a:ea typeface="+mj-ea"/>
                <a:cs typeface="+mj-cs"/>
              </a:defRPr>
            </a:lvl1pPr>
          </a:lstStyle>
          <a:p>
            <a:endParaRPr lang="en-US" dirty="0">
              <a:solidFill>
                <a:schemeClr val="tx1"/>
              </a:solidFill>
            </a:endParaRPr>
          </a:p>
        </p:txBody>
      </p:sp>
      <p:sp>
        <p:nvSpPr>
          <p:cNvPr id="8" name="Date Placeholder 1"/>
          <p:cNvSpPr>
            <a:spLocks noGrp="1"/>
          </p:cNvSpPr>
          <p:nvPr>
            <p:ph type="dt" sz="half" idx="10"/>
          </p:nvPr>
        </p:nvSpPr>
        <p:spPr>
          <a:xfrm>
            <a:off x="1055688" y="6381750"/>
            <a:ext cx="1800225" cy="142875"/>
          </a:xfrm>
        </p:spPr>
        <p:txBody>
          <a:bodyPr/>
          <a:lstStyle/>
          <a:p>
            <a:fld id="{058A98CB-D23C-48E2-8FC9-CA8CAE19058E}" type="datetime3">
              <a:rPr lang="en-US" smtClean="0">
                <a:solidFill>
                  <a:schemeClr val="bg1"/>
                </a:solidFill>
              </a:rPr>
              <a:t>31 July 2017</a:t>
            </a:fld>
            <a:endParaRPr lang="en-US" dirty="0">
              <a:solidFill>
                <a:schemeClr val="bg1"/>
              </a:solidFill>
            </a:endParaRPr>
          </a:p>
        </p:txBody>
      </p:sp>
      <p:pic>
        <p:nvPicPr>
          <p:cNvPr id="10" name="Content Placeholder 9"/>
          <p:cNvPicPr>
            <a:picLocks noGrp="1" noChangeAspect="1"/>
          </p:cNvPicPr>
          <p:nvPr>
            <p:ph sz="half" idx="1"/>
          </p:nvPr>
        </p:nvPicPr>
        <p:blipFill>
          <a:blip r:embed="rId3" cstate="screen">
            <a:extLst>
              <a:ext uri="{28A0092B-C50C-407E-A947-70E740481C1C}">
                <a14:useLocalDpi xmlns:a14="http://schemas.microsoft.com/office/drawing/2010/main"/>
              </a:ext>
            </a:extLst>
          </a:blip>
          <a:stretch>
            <a:fillRect/>
          </a:stretch>
        </p:blipFill>
        <p:spPr>
          <a:xfrm>
            <a:off x="127725" y="1990949"/>
            <a:ext cx="5815875" cy="2979695"/>
          </a:xfrm>
        </p:spPr>
      </p:pic>
      <p:sp>
        <p:nvSpPr>
          <p:cNvPr id="3" name="Footer Placeholder 2"/>
          <p:cNvSpPr>
            <a:spLocks noGrp="1"/>
          </p:cNvSpPr>
          <p:nvPr>
            <p:ph type="ftr" sz="quarter" idx="11"/>
          </p:nvPr>
        </p:nvSpPr>
        <p:spPr/>
        <p:txBody>
          <a:bodyPr/>
          <a:lstStyle/>
          <a:p>
            <a:r>
              <a:rPr lang="en-US"/>
              <a:t>Introduction to Qt 3D Studio</a:t>
            </a:r>
          </a:p>
        </p:txBody>
      </p:sp>
    </p:spTree>
    <p:extLst>
      <p:ext uri="{BB962C8B-B14F-4D97-AF65-F5344CB8AC3E}">
        <p14:creationId xmlns:p14="http://schemas.microsoft.com/office/powerpoint/2010/main" val="31741974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Qt Quick Designer for 2D</a:t>
            </a:r>
          </a:p>
        </p:txBody>
      </p:sp>
      <p:pic>
        <p:nvPicPr>
          <p:cNvPr id="8" name="Content Placeholder 7"/>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52400" y="1981200"/>
            <a:ext cx="5807969" cy="3078011"/>
          </a:xfrm>
        </p:spPr>
      </p:pic>
      <p:sp>
        <p:nvSpPr>
          <p:cNvPr id="7" name="Content Placeholder 6"/>
          <p:cNvSpPr>
            <a:spLocks noGrp="1"/>
          </p:cNvSpPr>
          <p:nvPr>
            <p:ph sz="half" idx="2"/>
          </p:nvPr>
        </p:nvSpPr>
        <p:spPr>
          <a:xfrm>
            <a:off x="6384032" y="692149"/>
            <a:ext cx="5257106" cy="5473701"/>
          </a:xfrm>
        </p:spPr>
        <p:txBody>
          <a:bodyPr/>
          <a:lstStyle/>
          <a:p>
            <a:pPr>
              <a:spcBef>
                <a:spcPts val="1800"/>
              </a:spcBef>
            </a:pPr>
            <a:r>
              <a:rPr lang="en-US" dirty="0"/>
              <a:t>WYSIWYG drag and drop for 2D/2.5D UIs</a:t>
            </a:r>
          </a:p>
          <a:p>
            <a:pPr>
              <a:spcBef>
                <a:spcPts val="1800"/>
              </a:spcBef>
            </a:pPr>
            <a:r>
              <a:rPr lang="en-US" dirty="0"/>
              <a:t>Great for SoCs with low end GPUs, e.g. NXP i.MX6, </a:t>
            </a:r>
            <a:r>
              <a:rPr lang="en-US" dirty="0" err="1"/>
              <a:t>Vybrid</a:t>
            </a:r>
            <a:r>
              <a:rPr lang="en-US" dirty="0"/>
              <a:t>, i.MX7</a:t>
            </a:r>
          </a:p>
          <a:p>
            <a:pPr>
              <a:spcBef>
                <a:spcPts val="1800"/>
              </a:spcBef>
            </a:pPr>
            <a:r>
              <a:rPr lang="en-US" dirty="0"/>
              <a:t>Drag and Drop safety critical icons</a:t>
            </a:r>
          </a:p>
          <a:p>
            <a:pPr>
              <a:spcBef>
                <a:spcPts val="1800"/>
              </a:spcBef>
            </a:pPr>
            <a:r>
              <a:rPr lang="en-US" dirty="0"/>
              <a:t>Mark specific UI elements as safety critical</a:t>
            </a:r>
          </a:p>
          <a:p>
            <a:pPr>
              <a:spcBef>
                <a:spcPts val="1800"/>
              </a:spcBef>
            </a:pPr>
            <a:r>
              <a:rPr lang="en-US" dirty="0"/>
              <a:t>Full set of ISO standard icons included</a:t>
            </a:r>
          </a:p>
          <a:p>
            <a:pPr>
              <a:spcBef>
                <a:spcPts val="1800"/>
              </a:spcBef>
            </a:pPr>
            <a:r>
              <a:rPr lang="en-US" dirty="0"/>
              <a:t>Built into the Qt Creator IDE – one click deploy, debug and profile your application running on the target hardware</a:t>
            </a:r>
          </a:p>
          <a:p>
            <a:pPr>
              <a:spcBef>
                <a:spcPts val="1800"/>
              </a:spcBef>
            </a:pPr>
            <a:r>
              <a:rPr lang="en-US" dirty="0"/>
              <a:t>Instant feedback of performance on real hardware saving development time and costly mistakes in hardware sizing</a:t>
            </a:r>
          </a:p>
        </p:txBody>
      </p:sp>
      <p:sp>
        <p:nvSpPr>
          <p:cNvPr id="3" name="Date Placeholder 2"/>
          <p:cNvSpPr>
            <a:spLocks noGrp="1"/>
          </p:cNvSpPr>
          <p:nvPr>
            <p:ph type="dt" sz="half" idx="10"/>
          </p:nvPr>
        </p:nvSpPr>
        <p:spPr/>
        <p:txBody>
          <a:bodyPr/>
          <a:lstStyle/>
          <a:p>
            <a:fld id="{86334BEF-A551-40B9-AE0A-4ABAF7494243}" type="datetime3">
              <a:rPr lang="en-US" smtClean="0"/>
              <a:t>31 July 2017</a:t>
            </a:fld>
            <a:endParaRPr lang="en-US"/>
          </a:p>
        </p:txBody>
      </p:sp>
      <p:sp>
        <p:nvSpPr>
          <p:cNvPr id="4" name="Footer Placeholder 3"/>
          <p:cNvSpPr>
            <a:spLocks noGrp="1"/>
          </p:cNvSpPr>
          <p:nvPr>
            <p:ph type="ftr" sz="quarter" idx="11"/>
          </p:nvPr>
        </p:nvSpPr>
        <p:spPr/>
        <p:txBody>
          <a:bodyPr/>
          <a:lstStyle/>
          <a:p>
            <a:r>
              <a:rPr lang="en-US"/>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6</a:t>
            </a:fld>
            <a:endParaRPr lang="en-US"/>
          </a:p>
        </p:txBody>
      </p:sp>
    </p:spTree>
    <p:extLst>
      <p:ext uri="{BB962C8B-B14F-4D97-AF65-F5344CB8AC3E}">
        <p14:creationId xmlns:p14="http://schemas.microsoft.com/office/powerpoint/2010/main" val="249357635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Arrow Connector 41"/>
          <p:cNvCxnSpPr>
            <a:stCxn id="44" idx="0"/>
          </p:cNvCxnSpPr>
          <p:nvPr/>
        </p:nvCxnSpPr>
        <p:spPr>
          <a:xfrm flipH="1" flipV="1">
            <a:off x="10302450" y="3408621"/>
            <a:ext cx="614454" cy="239518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0"/>
          </p:cNvCxnSpPr>
          <p:nvPr/>
        </p:nvCxnSpPr>
        <p:spPr>
          <a:xfrm flipV="1">
            <a:off x="7756511" y="3200400"/>
            <a:ext cx="92089" cy="115420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57"/>
          <p:cNvSpPr>
            <a:spLocks noGrp="1"/>
          </p:cNvSpPr>
          <p:nvPr>
            <p:ph idx="1"/>
          </p:nvPr>
        </p:nvSpPr>
        <p:spPr>
          <a:xfrm>
            <a:off x="550861" y="1486086"/>
            <a:ext cx="3716339" cy="2490851"/>
          </a:xfrm>
        </p:spPr>
        <p:txBody>
          <a:bodyPr/>
          <a:lstStyle/>
          <a:p>
            <a:r>
              <a:rPr lang="en-US" dirty="0"/>
              <a:t>ISO26262 ASIL-B Certified code</a:t>
            </a:r>
          </a:p>
          <a:p>
            <a:r>
              <a:rPr lang="en-US" dirty="0"/>
              <a:t>Faster and lower certification costs with reusable certification evidence </a:t>
            </a:r>
          </a:p>
          <a:p>
            <a:r>
              <a:rPr lang="en-US" dirty="0"/>
              <a:t>QNX and INTEGRITY support</a:t>
            </a:r>
          </a:p>
          <a:p>
            <a:r>
              <a:rPr lang="en-US" dirty="0"/>
              <a:t>Industry standard architecture</a:t>
            </a:r>
          </a:p>
        </p:txBody>
      </p:sp>
      <p:sp>
        <p:nvSpPr>
          <p:cNvPr id="3" name="Date Placeholder 2"/>
          <p:cNvSpPr>
            <a:spLocks noGrp="1"/>
          </p:cNvSpPr>
          <p:nvPr>
            <p:ph type="dt" sz="half" idx="10"/>
          </p:nvPr>
        </p:nvSpPr>
        <p:spPr/>
        <p:txBody>
          <a:bodyPr/>
          <a:lstStyle/>
          <a:p>
            <a:fld id="{86334BEF-A551-40B9-AE0A-4ABAF7494243}" type="datetime3">
              <a:rPr lang="en-US" smtClean="0"/>
              <a:t>31 July 2017</a:t>
            </a:fld>
            <a:endParaRPr lang="en-US"/>
          </a:p>
        </p:txBody>
      </p:sp>
      <p:sp>
        <p:nvSpPr>
          <p:cNvPr id="4" name="Footer Placeholder 3"/>
          <p:cNvSpPr>
            <a:spLocks noGrp="1"/>
          </p:cNvSpPr>
          <p:nvPr>
            <p:ph type="ftr" sz="quarter" idx="11"/>
          </p:nvPr>
        </p:nvSpPr>
        <p:spPr/>
        <p:txBody>
          <a:bodyPr/>
          <a:lstStyle/>
          <a:p>
            <a:r>
              <a:rPr lang="en-US" dirty="0"/>
              <a:t>Presentation name / Author</a:t>
            </a:r>
          </a:p>
        </p:txBody>
      </p:sp>
      <p:sp>
        <p:nvSpPr>
          <p:cNvPr id="5" name="Slide Number Placeholder 4"/>
          <p:cNvSpPr>
            <a:spLocks noGrp="1"/>
          </p:cNvSpPr>
          <p:nvPr>
            <p:ph type="sldNum" sz="quarter" idx="12"/>
          </p:nvPr>
        </p:nvSpPr>
        <p:spPr/>
        <p:txBody>
          <a:bodyPr/>
          <a:lstStyle/>
          <a:p>
            <a:fld id="{A683D178-98AA-4574-9EAA-8EB007C55176}" type="slidenum">
              <a:rPr lang="en-US" smtClean="0"/>
              <a:t>7</a:t>
            </a:fld>
            <a:endParaRPr lang="en-US"/>
          </a:p>
        </p:txBody>
      </p:sp>
      <p:sp>
        <p:nvSpPr>
          <p:cNvPr id="2" name="Title 1"/>
          <p:cNvSpPr>
            <a:spLocks noGrp="1"/>
          </p:cNvSpPr>
          <p:nvPr>
            <p:ph type="title"/>
          </p:nvPr>
        </p:nvSpPr>
        <p:spPr/>
        <p:txBody>
          <a:bodyPr/>
          <a:lstStyle/>
          <a:p>
            <a:r>
              <a:rPr lang="en-US" dirty="0"/>
              <a:t>Qt Safe Renderer</a:t>
            </a:r>
          </a:p>
        </p:txBody>
      </p:sp>
      <p:sp>
        <p:nvSpPr>
          <p:cNvPr id="17" name="Rectangle 16"/>
          <p:cNvSpPr/>
          <p:nvPr/>
        </p:nvSpPr>
        <p:spPr>
          <a:xfrm>
            <a:off x="3907854" y="5909522"/>
            <a:ext cx="1905000" cy="376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Build</a:t>
            </a:r>
          </a:p>
        </p:txBody>
      </p:sp>
      <p:sp>
        <p:nvSpPr>
          <p:cNvPr id="19" name="TextBox 18"/>
          <p:cNvSpPr txBox="1"/>
          <p:nvPr/>
        </p:nvSpPr>
        <p:spPr>
          <a:xfrm>
            <a:off x="1927448" y="5718577"/>
            <a:ext cx="1118625" cy="369332"/>
          </a:xfrm>
          <a:prstGeom prst="rect">
            <a:avLst/>
          </a:prstGeom>
          <a:noFill/>
        </p:spPr>
        <p:txBody>
          <a:bodyPr wrap="square" rtlCol="0">
            <a:spAutoFit/>
          </a:bodyPr>
          <a:lstStyle/>
          <a:p>
            <a:r>
              <a:rPr lang="en-US" dirty="0"/>
              <a:t>UI design</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857" y="381000"/>
            <a:ext cx="7695343" cy="2889754"/>
          </a:xfrm>
          <a:prstGeom prst="rect">
            <a:avLst/>
          </a:prstGeom>
          <a:ln w="25400">
            <a:solidFill>
              <a:schemeClr val="accent1"/>
            </a:solidFill>
          </a:ln>
          <a:scene3d>
            <a:camera prst="orthographicFront">
              <a:rot lat="21103616" lon="1619151" rev="21054817"/>
            </a:camera>
            <a:lightRig rig="threePt" dir="t"/>
          </a:scene3d>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996446"/>
            <a:ext cx="7695343" cy="2889754"/>
          </a:xfrm>
          <a:prstGeom prst="rect">
            <a:avLst/>
          </a:prstGeom>
          <a:ln w="38100">
            <a:solidFill>
              <a:srgbClr val="002060"/>
            </a:solidFill>
          </a:ln>
          <a:effectLst>
            <a:outerShdw sx="1000" sy="1000" algn="ctr" rotWithShape="0">
              <a:srgbClr val="000000"/>
            </a:outerShdw>
          </a:effectLst>
          <a:scene3d>
            <a:camera prst="orthographicFront">
              <a:rot lat="21102000" lon="1620000" rev="21054000"/>
            </a:camera>
            <a:lightRig rig="threePt" dir="t"/>
          </a:scene3d>
          <a:sp3d>
            <a:bevelT w="0"/>
          </a:sp3d>
        </p:spPr>
      </p:pic>
      <p:grpSp>
        <p:nvGrpSpPr>
          <p:cNvPr id="27" name="Group 26"/>
          <p:cNvGrpSpPr/>
          <p:nvPr/>
        </p:nvGrpSpPr>
        <p:grpSpPr>
          <a:xfrm>
            <a:off x="7098274" y="4354605"/>
            <a:ext cx="2453509" cy="2403817"/>
            <a:chOff x="4961799" y="4227000"/>
            <a:chExt cx="2453509" cy="2403817"/>
          </a:xfrm>
        </p:grpSpPr>
        <p:sp>
          <p:nvSpPr>
            <p:cNvPr id="7" name="Rectangle 6"/>
            <p:cNvSpPr/>
            <p:nvPr/>
          </p:nvSpPr>
          <p:spPr>
            <a:xfrm>
              <a:off x="4961799" y="6254145"/>
              <a:ext cx="2453509" cy="376672"/>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Electronics</a:t>
              </a:r>
            </a:p>
          </p:txBody>
        </p:sp>
        <p:sp>
          <p:nvSpPr>
            <p:cNvPr id="9" name="Rectangle 8"/>
            <p:cNvSpPr/>
            <p:nvPr/>
          </p:nvSpPr>
          <p:spPr>
            <a:xfrm>
              <a:off x="4967764" y="4227000"/>
              <a:ext cx="1304544" cy="505828"/>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Cluster UI</a:t>
              </a:r>
            </a:p>
          </p:txBody>
        </p:sp>
        <p:sp>
          <p:nvSpPr>
            <p:cNvPr id="10" name="Rectangle 9"/>
            <p:cNvSpPr/>
            <p:nvPr/>
          </p:nvSpPr>
          <p:spPr>
            <a:xfrm>
              <a:off x="4963949" y="4910748"/>
              <a:ext cx="1308359" cy="83593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Qt</a:t>
              </a:r>
              <a:endParaRPr lang="en-US" sz="1600" dirty="0">
                <a:solidFill>
                  <a:schemeClr val="bg1"/>
                </a:solidFill>
              </a:endParaRPr>
            </a:p>
          </p:txBody>
        </p:sp>
        <p:sp>
          <p:nvSpPr>
            <p:cNvPr id="12" name="Rectangle 11"/>
            <p:cNvSpPr/>
            <p:nvPr/>
          </p:nvSpPr>
          <p:spPr>
            <a:xfrm>
              <a:off x="6424708" y="4717029"/>
              <a:ext cx="914400" cy="292453"/>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rgbClr val="002060"/>
                  </a:solidFill>
                </a:rPr>
                <a:t> Tell-tales</a:t>
              </a:r>
            </a:p>
          </p:txBody>
        </p:sp>
        <p:sp>
          <p:nvSpPr>
            <p:cNvPr id="13" name="Rectangle 12"/>
            <p:cNvSpPr/>
            <p:nvPr/>
          </p:nvSpPr>
          <p:spPr>
            <a:xfrm>
              <a:off x="6424707" y="5060433"/>
              <a:ext cx="914401" cy="615340"/>
            </a:xfrm>
            <a:prstGeom prst="rect">
              <a:avLst/>
            </a:prstGeom>
            <a:solidFill>
              <a:schemeClr val="bg1"/>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rgbClr val="002060"/>
                  </a:solidFill>
                </a:rPr>
                <a:t>Qt Safe Renderer</a:t>
              </a:r>
            </a:p>
          </p:txBody>
        </p:sp>
        <p:sp>
          <p:nvSpPr>
            <p:cNvPr id="14" name="Rectangle 13"/>
            <p:cNvSpPr/>
            <p:nvPr/>
          </p:nvSpPr>
          <p:spPr>
            <a:xfrm>
              <a:off x="4961800" y="5816679"/>
              <a:ext cx="2453508" cy="36126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rPr>
                <a:t>ASIL-D RTOS</a:t>
              </a:r>
            </a:p>
          </p:txBody>
        </p:sp>
        <p:sp>
          <p:nvSpPr>
            <p:cNvPr id="25" name="TextBox 24"/>
            <p:cNvSpPr txBox="1"/>
            <p:nvPr/>
          </p:nvSpPr>
          <p:spPr>
            <a:xfrm>
              <a:off x="6348507" y="4227000"/>
              <a:ext cx="1066800" cy="1513478"/>
            </a:xfrm>
            <a:prstGeom prst="rect">
              <a:avLst/>
            </a:prstGeom>
            <a:noFill/>
            <a:ln>
              <a:solidFill>
                <a:srgbClr val="002060"/>
              </a:solidFill>
            </a:ln>
          </p:spPr>
          <p:txBody>
            <a:bodyPr wrap="square" rtlCol="0" anchor="t" anchorCtr="0">
              <a:noAutofit/>
            </a:bodyPr>
            <a:lstStyle/>
            <a:p>
              <a:pPr algn="ctr"/>
              <a:r>
                <a:rPr lang="en-US" dirty="0"/>
                <a:t>ASIL-B</a:t>
              </a:r>
            </a:p>
          </p:txBody>
        </p:sp>
      </p:grpSp>
      <p:cxnSp>
        <p:nvCxnSpPr>
          <p:cNvPr id="36" name="Straight Arrow Connector 35"/>
          <p:cNvCxnSpPr>
            <a:stCxn id="25" idx="0"/>
          </p:cNvCxnSpPr>
          <p:nvPr/>
        </p:nvCxnSpPr>
        <p:spPr>
          <a:xfrm flipH="1" flipV="1">
            <a:off x="8991600" y="3981942"/>
            <a:ext cx="26782" cy="372663"/>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1" name="Arrow: Bent 50"/>
          <p:cNvSpPr/>
          <p:nvPr/>
        </p:nvSpPr>
        <p:spPr>
          <a:xfrm rot="10800000" flipH="1" flipV="1">
            <a:off x="4506829" y="4588402"/>
            <a:ext cx="2622517" cy="1321120"/>
          </a:xfrm>
          <a:prstGeom prst="bentArrow">
            <a:avLst>
              <a:gd name="adj1" fmla="val 5195"/>
              <a:gd name="adj2" fmla="val 9905"/>
              <a:gd name="adj3" fmla="val 25335"/>
              <a:gd name="adj4" fmla="val 351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Arrow: Bent 51"/>
          <p:cNvSpPr/>
          <p:nvPr/>
        </p:nvSpPr>
        <p:spPr>
          <a:xfrm rot="10800000" flipH="1" flipV="1">
            <a:off x="5105400" y="4868272"/>
            <a:ext cx="3383612" cy="1034572"/>
          </a:xfrm>
          <a:prstGeom prst="bentArrow">
            <a:avLst>
              <a:gd name="adj1" fmla="val 6084"/>
              <a:gd name="adj2" fmla="val 7920"/>
              <a:gd name="adj3" fmla="val 22379"/>
              <a:gd name="adj4" fmla="val 3515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p:cNvSpPr txBox="1"/>
          <p:nvPr/>
        </p:nvSpPr>
        <p:spPr>
          <a:xfrm>
            <a:off x="5537055" y="4328781"/>
            <a:ext cx="1077639" cy="369332"/>
          </a:xfrm>
          <a:prstGeom prst="rect">
            <a:avLst/>
          </a:prstGeom>
          <a:noFill/>
        </p:spPr>
        <p:txBody>
          <a:bodyPr wrap="square" rtlCol="0">
            <a:spAutoFit/>
          </a:bodyPr>
          <a:lstStyle/>
          <a:p>
            <a:r>
              <a:rPr lang="en-US" dirty="0">
                <a:solidFill>
                  <a:schemeClr val="accent1"/>
                </a:solidFill>
              </a:rPr>
              <a:t>Rich UI</a:t>
            </a:r>
          </a:p>
        </p:txBody>
      </p:sp>
      <p:sp>
        <p:nvSpPr>
          <p:cNvPr id="57" name="TextBox 56"/>
          <p:cNvSpPr txBox="1"/>
          <p:nvPr/>
        </p:nvSpPr>
        <p:spPr>
          <a:xfrm>
            <a:off x="5250423" y="4996137"/>
            <a:ext cx="1773802" cy="369332"/>
          </a:xfrm>
          <a:prstGeom prst="rect">
            <a:avLst/>
          </a:prstGeom>
          <a:noFill/>
        </p:spPr>
        <p:txBody>
          <a:bodyPr wrap="square" rtlCol="0">
            <a:spAutoFit/>
          </a:bodyPr>
          <a:lstStyle/>
          <a:p>
            <a:r>
              <a:rPr lang="en-US" dirty="0"/>
              <a:t>Safety critical UI</a:t>
            </a:r>
          </a:p>
        </p:txBody>
      </p:sp>
      <p:sp>
        <p:nvSpPr>
          <p:cNvPr id="29" name="Arrow: Bent 28"/>
          <p:cNvSpPr/>
          <p:nvPr/>
        </p:nvSpPr>
        <p:spPr>
          <a:xfrm rot="10800000" flipH="1">
            <a:off x="1055688" y="5562599"/>
            <a:ext cx="2862146" cy="681286"/>
          </a:xfrm>
          <a:prstGeom prst="bentArrow">
            <a:avLst>
              <a:gd name="adj1" fmla="val 11804"/>
              <a:gd name="adj2" fmla="val 15541"/>
              <a:gd name="adj3" fmla="val 50000"/>
              <a:gd name="adj4" fmla="val 351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11097878" y="4614171"/>
            <a:ext cx="1094121" cy="646331"/>
          </a:xfrm>
          <a:prstGeom prst="rect">
            <a:avLst/>
          </a:prstGeom>
          <a:noFill/>
        </p:spPr>
        <p:txBody>
          <a:bodyPr wrap="square" rtlCol="0">
            <a:spAutoFit/>
          </a:bodyPr>
          <a:lstStyle/>
          <a:p>
            <a:pPr algn="ctr"/>
            <a:r>
              <a:rPr lang="en-US" sz="1200" dirty="0">
                <a:solidFill>
                  <a:srgbClr val="002060"/>
                </a:solidFill>
              </a:rPr>
              <a:t>Safety critical graphics plane</a:t>
            </a:r>
          </a:p>
        </p:txBody>
      </p:sp>
      <p:cxnSp>
        <p:nvCxnSpPr>
          <p:cNvPr id="34" name="Straight Arrow Connector 33"/>
          <p:cNvCxnSpPr>
            <a:stCxn id="21" idx="0"/>
          </p:cNvCxnSpPr>
          <p:nvPr/>
        </p:nvCxnSpPr>
        <p:spPr>
          <a:xfrm flipH="1" flipV="1">
            <a:off x="11032257" y="4124325"/>
            <a:ext cx="612682" cy="489846"/>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287000" y="5803807"/>
            <a:ext cx="1259807" cy="646331"/>
          </a:xfrm>
          <a:prstGeom prst="rect">
            <a:avLst/>
          </a:prstGeom>
          <a:noFill/>
        </p:spPr>
        <p:txBody>
          <a:bodyPr wrap="square" rtlCol="0">
            <a:spAutoFit/>
          </a:bodyPr>
          <a:lstStyle/>
          <a:p>
            <a:pPr algn="ctr"/>
            <a:r>
              <a:rPr lang="en-US" sz="1200" dirty="0">
                <a:solidFill>
                  <a:schemeClr val="accent4"/>
                </a:solidFill>
              </a:rPr>
              <a:t>Non safety critical graphics plane</a:t>
            </a:r>
          </a:p>
        </p:txBody>
      </p:sp>
      <p:pic>
        <p:nvPicPr>
          <p:cNvPr id="6" name="Picture 5"/>
          <p:cNvPicPr>
            <a:picLocks noChangeAspect="1"/>
          </p:cNvPicPr>
          <p:nvPr/>
        </p:nvPicPr>
        <p:blipFill>
          <a:blip r:embed="rId5"/>
          <a:stretch>
            <a:fillRect/>
          </a:stretch>
        </p:blipFill>
        <p:spPr>
          <a:xfrm>
            <a:off x="554273" y="4464477"/>
            <a:ext cx="3330111" cy="1250523"/>
          </a:xfrm>
          <a:prstGeom prst="rect">
            <a:avLst/>
          </a:prstGeom>
        </p:spPr>
      </p:pic>
    </p:spTree>
    <p:extLst>
      <p:ext uri="{BB962C8B-B14F-4D97-AF65-F5344CB8AC3E}">
        <p14:creationId xmlns:p14="http://schemas.microsoft.com/office/powerpoint/2010/main" val="9959181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0863" y="3796293"/>
            <a:ext cx="8059737" cy="2369556"/>
          </a:xfrm>
        </p:spPr>
        <p:txBody>
          <a:bodyPr/>
          <a:lstStyle/>
          <a:p>
            <a:r>
              <a:rPr lang="en-US" dirty="0"/>
              <a:t>Renders the safety critical UI</a:t>
            </a:r>
          </a:p>
          <a:p>
            <a:r>
              <a:rPr lang="en-US" dirty="0"/>
              <a:t>Controls hardware composition of the graphics planes</a:t>
            </a:r>
          </a:p>
          <a:p>
            <a:r>
              <a:rPr lang="en-US" dirty="0"/>
              <a:t>Monitors correct operation of the non-safety critical UI</a:t>
            </a:r>
          </a:p>
          <a:p>
            <a:r>
              <a:rPr lang="en-US" dirty="0"/>
              <a:t>Disables the non-safety UI if error detected in its operation</a:t>
            </a:r>
          </a:p>
          <a:p>
            <a:r>
              <a:rPr lang="en-US" dirty="0"/>
              <a:t>Will try to restart non-safety UI if failure detected</a:t>
            </a:r>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8</a:t>
            </a:fld>
            <a:endParaRPr lang="en-US" dirty="0"/>
          </a:p>
        </p:txBody>
      </p:sp>
      <p:sp>
        <p:nvSpPr>
          <p:cNvPr id="6" name="Title 5"/>
          <p:cNvSpPr>
            <a:spLocks noGrp="1"/>
          </p:cNvSpPr>
          <p:nvPr>
            <p:ph type="title"/>
          </p:nvPr>
        </p:nvSpPr>
        <p:spPr/>
        <p:txBody>
          <a:bodyPr/>
          <a:lstStyle/>
          <a:p>
            <a:r>
              <a:rPr lang="en-US" dirty="0"/>
              <a:t>Qt Safe Renderer</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857" y="498073"/>
            <a:ext cx="6022063" cy="2261404"/>
          </a:xfrm>
          <a:prstGeom prst="rect">
            <a:avLst/>
          </a:prstGeom>
          <a:ln w="25400">
            <a:solidFill>
              <a:schemeClr val="accent1"/>
            </a:solidFill>
          </a:ln>
          <a:scene3d>
            <a:camera prst="orthographicFront">
              <a:rot lat="21103616" lon="1619151" rev="21054817"/>
            </a:camera>
            <a:lightRig rig="threePt" dir="t"/>
          </a:scene3d>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5800" y="1113519"/>
            <a:ext cx="6022063" cy="2261404"/>
          </a:xfrm>
          <a:prstGeom prst="rect">
            <a:avLst/>
          </a:prstGeom>
          <a:ln w="38100">
            <a:solidFill>
              <a:srgbClr val="002060"/>
            </a:solidFill>
          </a:ln>
          <a:effectLst>
            <a:outerShdw sx="1000" sy="1000" algn="ctr" rotWithShape="0">
              <a:srgbClr val="000000"/>
            </a:outerShdw>
          </a:effectLst>
          <a:scene3d>
            <a:camera prst="orthographicFront">
              <a:rot lat="21102000" lon="1620000" rev="21054000"/>
            </a:camera>
            <a:lightRig rig="threePt" dir="t"/>
          </a:scene3d>
          <a:sp3d>
            <a:bevelT w="0"/>
          </a:sp3d>
        </p:spPr>
      </p:pic>
    </p:spTree>
    <p:extLst>
      <p:ext uri="{BB962C8B-B14F-4D97-AF65-F5344CB8AC3E}">
        <p14:creationId xmlns:p14="http://schemas.microsoft.com/office/powerpoint/2010/main" val="1533165243"/>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https://www.youtube.com/watch?v=9RxxsOCeZHk</a:t>
            </a:r>
            <a:endParaRPr lang="en-US" dirty="0"/>
          </a:p>
        </p:txBody>
      </p:sp>
      <p:sp>
        <p:nvSpPr>
          <p:cNvPr id="3" name="Date Placeholder 2"/>
          <p:cNvSpPr>
            <a:spLocks noGrp="1"/>
          </p:cNvSpPr>
          <p:nvPr>
            <p:ph type="dt" sz="half" idx="10"/>
          </p:nvPr>
        </p:nvSpPr>
        <p:spPr/>
        <p:txBody>
          <a:bodyPr/>
          <a:lstStyle/>
          <a:p>
            <a:fld id="{30A7A24C-AF3F-4F45-A62A-82C440F21A65}" type="datetime3">
              <a:rPr lang="en-US" smtClean="0"/>
              <a:t>31 July 2017</a:t>
            </a:fld>
            <a:endParaRPr lang="en-US" dirty="0"/>
          </a:p>
        </p:txBody>
      </p:sp>
      <p:sp>
        <p:nvSpPr>
          <p:cNvPr id="4" name="Footer Placeholder 3"/>
          <p:cNvSpPr>
            <a:spLocks noGrp="1"/>
          </p:cNvSpPr>
          <p:nvPr>
            <p:ph type="ftr" sz="quarter" idx="11"/>
          </p:nvPr>
        </p:nvSpPr>
        <p:spPr/>
        <p:txBody>
          <a:bodyPr/>
          <a:lstStyle/>
          <a:p>
            <a:r>
              <a:rPr lang="en-US"/>
              <a:t>Presentation name / Author</a:t>
            </a:r>
            <a:endParaRPr lang="en-US" dirty="0"/>
          </a:p>
        </p:txBody>
      </p:sp>
      <p:sp>
        <p:nvSpPr>
          <p:cNvPr id="5" name="Slide Number Placeholder 4"/>
          <p:cNvSpPr>
            <a:spLocks noGrp="1"/>
          </p:cNvSpPr>
          <p:nvPr>
            <p:ph type="sldNum" sz="quarter" idx="12"/>
          </p:nvPr>
        </p:nvSpPr>
        <p:spPr/>
        <p:txBody>
          <a:bodyPr/>
          <a:lstStyle/>
          <a:p>
            <a:fld id="{A683D178-98AA-4574-9EAA-8EB007C55176}" type="slidenum">
              <a:rPr lang="en-US" smtClean="0"/>
              <a:pPr/>
              <a:t>9</a:t>
            </a:fld>
            <a:endParaRPr lang="en-US" dirty="0"/>
          </a:p>
        </p:txBody>
      </p:sp>
      <p:sp>
        <p:nvSpPr>
          <p:cNvPr id="6" name="Title 5"/>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898837263"/>
      </p:ext>
    </p:extLst>
  </p:cSld>
  <p:clrMapOvr>
    <a:masterClrMapping/>
  </p:clrMapOvr>
  <p:transition spd="med">
    <p:fade/>
  </p:transition>
</p:sld>
</file>

<file path=ppt/theme/theme1.xml><?xml version="1.0" encoding="utf-8"?>
<a:theme xmlns:a="http://schemas.openxmlformats.org/drawingml/2006/main" name="The QT Company">
  <a:themeElements>
    <a:clrScheme name="The QT Company">
      <a:dk1>
        <a:srgbClr val="09102B"/>
      </a:dk1>
      <a:lt1>
        <a:sysClr val="window" lastClr="FFFFFF"/>
      </a:lt1>
      <a:dk2>
        <a:srgbClr val="44546A"/>
      </a:dk2>
      <a:lt2>
        <a:srgbClr val="EBEBEB"/>
      </a:lt2>
      <a:accent1>
        <a:srgbClr val="3BD23D"/>
      </a:accent1>
      <a:accent2>
        <a:srgbClr val="98A4AE"/>
      </a:accent2>
      <a:accent3>
        <a:srgbClr val="54596B"/>
      </a:accent3>
      <a:accent4>
        <a:srgbClr val="17A81A"/>
      </a:accent4>
      <a:accent5>
        <a:srgbClr val="002B49"/>
      </a:accent5>
      <a:accent6>
        <a:srgbClr val="98A4AE"/>
      </a:accent6>
      <a:hlink>
        <a:srgbClr val="21BE2B"/>
      </a:hlink>
      <a:folHlink>
        <a:srgbClr val="98A4AE"/>
      </a:folHlink>
    </a:clrScheme>
    <a:fontScheme name="The QT company">
      <a:majorFont>
        <a:latin typeface="Titillium Web"/>
        <a:ea typeface=""/>
        <a:cs typeface=""/>
      </a:majorFont>
      <a:minorFont>
        <a:latin typeface="Titillium We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1" id="{AA76FDA5-2777-4795-92B7-67D03C5B08B0}" vid="{05B28644-DD47-409B-B126-3019DAFA3E9F}"/>
    </a:ext>
  </a:extLst>
</a:theme>
</file>

<file path=ppt/theme/theme2.xml><?xml version="1.0" encoding="utf-8"?>
<a:theme xmlns:a="http://schemas.openxmlformats.org/drawingml/2006/main" name="Office Theme">
  <a:themeElements>
    <a:clrScheme name="The QT Company">
      <a:dk1>
        <a:srgbClr val="09102B"/>
      </a:dk1>
      <a:lt1>
        <a:sysClr val="window" lastClr="FFFFFF"/>
      </a:lt1>
      <a:dk2>
        <a:srgbClr val="44546A"/>
      </a:dk2>
      <a:lt2>
        <a:srgbClr val="EBEBEB"/>
      </a:lt2>
      <a:accent1>
        <a:srgbClr val="3BD23D"/>
      </a:accent1>
      <a:accent2>
        <a:srgbClr val="98A4AE"/>
      </a:accent2>
      <a:accent3>
        <a:srgbClr val="54596B"/>
      </a:accent3>
      <a:accent4>
        <a:srgbClr val="17A81A"/>
      </a:accent4>
      <a:accent5>
        <a:srgbClr val="002B49"/>
      </a:accent5>
      <a:accent6>
        <a:srgbClr val="98A4AE"/>
      </a:accent6>
      <a:hlink>
        <a:srgbClr val="21BE2B"/>
      </a:hlink>
      <a:folHlink>
        <a:srgbClr val="98A4AE"/>
      </a:folHlink>
    </a:clrScheme>
    <a:fontScheme name="The QT company">
      <a:majorFont>
        <a:latin typeface="Titillium Web"/>
        <a:ea typeface=""/>
        <a:cs typeface=""/>
      </a:majorFont>
      <a:minorFont>
        <a:latin typeface="Titillium Web"/>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he QT Company">
      <a:dk1>
        <a:srgbClr val="09102B"/>
      </a:dk1>
      <a:lt1>
        <a:sysClr val="window" lastClr="FFFFFF"/>
      </a:lt1>
      <a:dk2>
        <a:srgbClr val="44546A"/>
      </a:dk2>
      <a:lt2>
        <a:srgbClr val="EBEBEB"/>
      </a:lt2>
      <a:accent1>
        <a:srgbClr val="3BD23D"/>
      </a:accent1>
      <a:accent2>
        <a:srgbClr val="98A4AE"/>
      </a:accent2>
      <a:accent3>
        <a:srgbClr val="54596B"/>
      </a:accent3>
      <a:accent4>
        <a:srgbClr val="17A81A"/>
      </a:accent4>
      <a:accent5>
        <a:srgbClr val="002B49"/>
      </a:accent5>
      <a:accent6>
        <a:srgbClr val="98A4AE"/>
      </a:accent6>
      <a:hlink>
        <a:srgbClr val="21BE2B"/>
      </a:hlink>
      <a:folHlink>
        <a:srgbClr val="98A4AE"/>
      </a:folHlink>
    </a:clrScheme>
    <a:fontScheme name="The QT company">
      <a:majorFont>
        <a:latin typeface="Titillium Web"/>
        <a:ea typeface=""/>
        <a:cs typeface=""/>
      </a:majorFont>
      <a:minorFont>
        <a:latin typeface="Titillium Web"/>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8E2A760F7DF341AB0CDA88855ADE42" ma:contentTypeVersion="4" ma:contentTypeDescription="Create a new document." ma:contentTypeScope="" ma:versionID="660f7413014d126595d2b4de2f8019a0">
  <xsd:schema xmlns:xsd="http://www.w3.org/2001/XMLSchema" xmlns:xs="http://www.w3.org/2001/XMLSchema" xmlns:p="http://schemas.microsoft.com/office/2006/metadata/properties" xmlns:ns2="6f02f539-1aea-4314-99c9-cc43b41b1fe4" xmlns:ns3="36450573-b039-4d7e-bbb7-7b141f2c9b94" targetNamespace="http://schemas.microsoft.com/office/2006/metadata/properties" ma:root="true" ma:fieldsID="1318b6944df8df1fe8ab33fe9f156959" ns2:_="" ns3:_="">
    <xsd:import namespace="6f02f539-1aea-4314-99c9-cc43b41b1fe4"/>
    <xsd:import namespace="36450573-b039-4d7e-bbb7-7b141f2c9b9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02f539-1aea-4314-99c9-cc43b41b1fe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450573-b039-4d7e-bbb7-7b141f2c9b9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f02f539-1aea-4314-99c9-cc43b41b1fe4">
      <UserInfo>
        <DisplayName>Anu Linjamäki</DisplayName>
        <AccountId>157</AccountId>
        <AccountType/>
      </UserInfo>
      <UserInfo>
        <DisplayName>Andy Yi</DisplayName>
        <AccountId>18</AccountId>
        <AccountType/>
      </UserInfo>
    </SharedWithUsers>
  </documentManagement>
</p:properties>
</file>

<file path=customXml/itemProps1.xml><?xml version="1.0" encoding="utf-8"?>
<ds:datastoreItem xmlns:ds="http://schemas.openxmlformats.org/officeDocument/2006/customXml" ds:itemID="{4A80645A-2891-4398-9B8B-F44B1AC84C66}">
  <ds:schemaRefs>
    <ds:schemaRef ds:uri="http://schemas.microsoft.com/sharepoint/v3/contenttype/forms"/>
  </ds:schemaRefs>
</ds:datastoreItem>
</file>

<file path=customXml/itemProps2.xml><?xml version="1.0" encoding="utf-8"?>
<ds:datastoreItem xmlns:ds="http://schemas.openxmlformats.org/officeDocument/2006/customXml" ds:itemID="{504F7812-C9EE-4417-808D-9EC4E1C9B4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02f539-1aea-4314-99c9-cc43b41b1fe4"/>
    <ds:schemaRef ds:uri="36450573-b039-4d7e-bbb7-7b141f2c9b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9B9D0B-E3A4-4F19-9C31-E791EC9266F7}">
  <ds:schemaRefs>
    <ds:schemaRef ds:uri="http://schemas.microsoft.com/office/2006/metadata/properties"/>
    <ds:schemaRef ds:uri="http://schemas.microsoft.com/office/2006/documentManagement/types"/>
    <ds:schemaRef ds:uri="6f02f539-1aea-4314-99c9-cc43b41b1fe4"/>
    <ds:schemaRef ds:uri="http://purl.org/dc/elements/1.1/"/>
    <ds:schemaRef ds:uri="http://schemas.microsoft.com/office/infopath/2007/PartnerControls"/>
    <ds:schemaRef ds:uri="http://schemas.openxmlformats.org/package/2006/metadata/core-properties"/>
    <ds:schemaRef ds:uri="http://purl.org/dc/terms/"/>
    <ds:schemaRef ds:uri="36450573-b039-4d7e-bbb7-7b141f2c9b94"/>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qt_sample</Template>
  <TotalTime>21098</TotalTime>
  <Words>2865</Words>
  <Application>Microsoft Office PowerPoint</Application>
  <PresentationFormat>Widescreen</PresentationFormat>
  <Paragraphs>466</Paragraphs>
  <Slides>33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Open Sans</vt:lpstr>
      <vt:lpstr>Open Sans Light</vt:lpstr>
      <vt:lpstr>Titillium Web</vt:lpstr>
      <vt:lpstr>Arial</vt:lpstr>
      <vt:lpstr>Verdana</vt:lpstr>
      <vt:lpstr>The QT Company</vt:lpstr>
      <vt:lpstr>Qt For Instrument Clusters</vt:lpstr>
      <vt:lpstr>Qt for Instrument Clusters</vt:lpstr>
      <vt:lpstr>Qt is the most agile technology for digital clusters</vt:lpstr>
      <vt:lpstr>Building Instrument Clusters with Qt is now even faster</vt:lpstr>
      <vt:lpstr>Qt 3D Studio</vt:lpstr>
      <vt:lpstr>Qt Quick Designer for 2D</vt:lpstr>
      <vt:lpstr>Qt Safe Renderer</vt:lpstr>
      <vt:lpstr>Qt Safe Renderer</vt:lpstr>
      <vt:lpstr>Demo</vt:lpstr>
      <vt:lpstr>Supported Development Hosts, Target OS and SoCs</vt:lpstr>
      <vt:lpstr>Qt for Instrument Clusters with Low end Hardware</vt:lpstr>
      <vt:lpstr>Thank You</vt:lpstr>
      <vt:lpstr>Educational Material</vt:lpstr>
      <vt:lpstr>Why Do Instrument Clusters need to be Safety Certified?</vt:lpstr>
      <vt:lpstr>PowerPoint Presentation</vt:lpstr>
      <vt:lpstr>Solution: Partitioning safety and non-safety domains</vt:lpstr>
      <vt:lpstr>Safety Critical Graphics</vt:lpstr>
      <vt:lpstr>Qt Safe Renderer – Architecture</vt:lpstr>
      <vt:lpstr>Another way at looking at the reason for this architecture: Certified code is up to 100x more expensive!</vt:lpstr>
      <vt:lpstr>Thank You</vt:lpstr>
      <vt:lpstr>Product Packaging and Pricing</vt:lpstr>
      <vt:lpstr>Qt Safe Renderer Product Packaging</vt:lpstr>
      <vt:lpstr>Product Pricing Proposal</vt:lpstr>
      <vt:lpstr>Supported Hosts and Targets</vt:lpstr>
      <vt:lpstr>Timeline</vt:lpstr>
      <vt:lpstr>Competitive Analysis</vt:lpstr>
      <vt:lpstr>Ease of Use, Learning Curve</vt:lpstr>
      <vt:lpstr>Developer Community</vt:lpstr>
      <vt:lpstr>Performance</vt:lpstr>
      <vt:lpstr>Kanzi Advantage</vt:lpstr>
      <vt:lpstr>Qt Advantage</vt:lpstr>
      <vt:lpstr>Kanzi vs. Qt (older slide)</vt:lpstr>
      <vt:lpstr>Things to do</vt:lpstr>
    </vt:vector>
  </TitlesOfParts>
  <Company>grow.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Qt For Instrument Clusters</dc:title>
  <dc:creator>Alistair Adams</dc:creator>
  <cp:lastModifiedBy>York Chen</cp:lastModifiedBy>
  <cp:revision>147</cp:revision>
  <cp:lastPrinted>2016-03-29T08:16:01Z</cp:lastPrinted>
  <dcterms:created xsi:type="dcterms:W3CDTF">2017-05-12T17:18:46Z</dcterms:created>
  <dcterms:modified xsi:type="dcterms:W3CDTF">2017-07-31T03:07:58Z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0x010100308E2A760F7DF341AB0CDA88855ADE42</vt:lpwstr>
  </property>
</Properties>
</file>