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  <p:sldMasterId id="2147483662" r:id="rId3"/>
    <p:sldMasterId id="2147483675" r:id="rId4"/>
    <p:sldMasterId id="2147483688" r:id="rId5"/>
  </p:sldMasterIdLst>
  <p:notesMasterIdLst>
    <p:notesMasterId r:id="rId102"/>
  </p:notesMasterIdLst>
  <p:handoutMasterIdLst>
    <p:handoutMasterId r:id="rId103"/>
  </p:handoutMasterIdLst>
  <p:sldIdLst>
    <p:sldId id="512" r:id="rId6"/>
    <p:sldId id="543" r:id="rId7"/>
    <p:sldId id="690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514" r:id="rId16"/>
    <p:sldId id="674" r:id="rId17"/>
    <p:sldId id="675" r:id="rId18"/>
    <p:sldId id="676" r:id="rId19"/>
    <p:sldId id="677" r:id="rId20"/>
    <p:sldId id="678" r:id="rId21"/>
    <p:sldId id="680" r:id="rId22"/>
    <p:sldId id="679" r:id="rId23"/>
    <p:sldId id="681" r:id="rId24"/>
    <p:sldId id="691" r:id="rId25"/>
    <p:sldId id="692" r:id="rId26"/>
    <p:sldId id="693" r:id="rId27"/>
    <p:sldId id="694" r:id="rId28"/>
    <p:sldId id="695" r:id="rId29"/>
    <p:sldId id="696" r:id="rId30"/>
    <p:sldId id="697" r:id="rId31"/>
    <p:sldId id="698" r:id="rId32"/>
    <p:sldId id="699" r:id="rId33"/>
    <p:sldId id="700" r:id="rId34"/>
    <p:sldId id="701" r:id="rId35"/>
    <p:sldId id="702" r:id="rId36"/>
    <p:sldId id="703" r:id="rId37"/>
    <p:sldId id="704" r:id="rId38"/>
    <p:sldId id="705" r:id="rId39"/>
    <p:sldId id="706" r:id="rId40"/>
    <p:sldId id="707" r:id="rId41"/>
    <p:sldId id="708" r:id="rId42"/>
    <p:sldId id="709" r:id="rId43"/>
    <p:sldId id="722" r:id="rId44"/>
    <p:sldId id="725" r:id="rId45"/>
    <p:sldId id="724" r:id="rId46"/>
    <p:sldId id="710" r:id="rId47"/>
    <p:sldId id="711" r:id="rId48"/>
    <p:sldId id="712" r:id="rId49"/>
    <p:sldId id="713" r:id="rId50"/>
    <p:sldId id="714" r:id="rId51"/>
    <p:sldId id="715" r:id="rId52"/>
    <p:sldId id="716" r:id="rId53"/>
    <p:sldId id="726" r:id="rId54"/>
    <p:sldId id="727" r:id="rId55"/>
    <p:sldId id="728" r:id="rId56"/>
    <p:sldId id="730" r:id="rId57"/>
    <p:sldId id="729" r:id="rId58"/>
    <p:sldId id="734" r:id="rId59"/>
    <p:sldId id="735" r:id="rId60"/>
    <p:sldId id="736" r:id="rId61"/>
    <p:sldId id="738" r:id="rId62"/>
    <p:sldId id="737" r:id="rId63"/>
    <p:sldId id="739" r:id="rId64"/>
    <p:sldId id="731" r:id="rId65"/>
    <p:sldId id="733" r:id="rId66"/>
    <p:sldId id="732" r:id="rId67"/>
    <p:sldId id="748" r:id="rId68"/>
    <p:sldId id="749" r:id="rId69"/>
    <p:sldId id="741" r:id="rId70"/>
    <p:sldId id="742" r:id="rId71"/>
    <p:sldId id="743" r:id="rId72"/>
    <p:sldId id="744" r:id="rId73"/>
    <p:sldId id="745" r:id="rId74"/>
    <p:sldId id="746" r:id="rId75"/>
    <p:sldId id="747" r:id="rId76"/>
    <p:sldId id="750" r:id="rId77"/>
    <p:sldId id="751" r:id="rId78"/>
    <p:sldId id="752" r:id="rId79"/>
    <p:sldId id="753" r:id="rId80"/>
    <p:sldId id="754" r:id="rId81"/>
    <p:sldId id="755" r:id="rId82"/>
    <p:sldId id="756" r:id="rId83"/>
    <p:sldId id="761" r:id="rId84"/>
    <p:sldId id="759" r:id="rId85"/>
    <p:sldId id="760" r:id="rId86"/>
    <p:sldId id="775" r:id="rId87"/>
    <p:sldId id="763" r:id="rId88"/>
    <p:sldId id="764" r:id="rId89"/>
    <p:sldId id="757" r:id="rId90"/>
    <p:sldId id="766" r:id="rId91"/>
    <p:sldId id="758" r:id="rId92"/>
    <p:sldId id="768" r:id="rId93"/>
    <p:sldId id="769" r:id="rId94"/>
    <p:sldId id="770" r:id="rId95"/>
    <p:sldId id="771" r:id="rId96"/>
    <p:sldId id="772" r:id="rId97"/>
    <p:sldId id="773" r:id="rId98"/>
    <p:sldId id="776" r:id="rId99"/>
    <p:sldId id="774" r:id="rId100"/>
    <p:sldId id="777" r:id="rId10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2EF"/>
    <a:srgbClr val="BBD9D7"/>
    <a:srgbClr val="B4FFF7"/>
    <a:srgbClr val="FFBFB6"/>
    <a:srgbClr val="EDBCFF"/>
    <a:srgbClr val="8D869C"/>
    <a:srgbClr val="8C789D"/>
    <a:srgbClr val="92C9D7"/>
    <a:srgbClr val="000000"/>
    <a:srgbClr val="F4F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9" autoAdjust="0"/>
    <p:restoredTop sz="89663" autoAdjust="0"/>
  </p:normalViewPr>
  <p:slideViewPr>
    <p:cSldViewPr>
      <p:cViewPr varScale="1">
        <p:scale>
          <a:sx n="76" d="100"/>
          <a:sy n="76" d="100"/>
        </p:scale>
        <p:origin x="2088" y="48"/>
      </p:cViewPr>
      <p:guideLst>
        <p:guide orient="horz" pos="384"/>
        <p:guide pos="24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344" y="208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tableStyles" Target="tableStyles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36.xml"/><Relationship Id="rId18" Type="http://schemas.openxmlformats.org/officeDocument/2006/relationships/slide" Target="slides/slide43.xml"/><Relationship Id="rId26" Type="http://schemas.openxmlformats.org/officeDocument/2006/relationships/slide" Target="slides/slide51.xml"/><Relationship Id="rId39" Type="http://schemas.openxmlformats.org/officeDocument/2006/relationships/slide" Target="slides/slide74.xml"/><Relationship Id="rId21" Type="http://schemas.openxmlformats.org/officeDocument/2006/relationships/slide" Target="slides/slide46.xml"/><Relationship Id="rId34" Type="http://schemas.openxmlformats.org/officeDocument/2006/relationships/slide" Target="slides/slide68.xml"/><Relationship Id="rId42" Type="http://schemas.openxmlformats.org/officeDocument/2006/relationships/slide" Target="slides/slide80.xml"/><Relationship Id="rId47" Type="http://schemas.openxmlformats.org/officeDocument/2006/relationships/slide" Target="slides/slide91.xml"/><Relationship Id="rId50" Type="http://schemas.openxmlformats.org/officeDocument/2006/relationships/slide" Target="slides/slide95.xml"/><Relationship Id="rId7" Type="http://schemas.openxmlformats.org/officeDocument/2006/relationships/slide" Target="slides/slide29.xml"/><Relationship Id="rId2" Type="http://schemas.openxmlformats.org/officeDocument/2006/relationships/slide" Target="slides/slide19.xml"/><Relationship Id="rId16" Type="http://schemas.openxmlformats.org/officeDocument/2006/relationships/slide" Target="slides/slide40.xml"/><Relationship Id="rId29" Type="http://schemas.openxmlformats.org/officeDocument/2006/relationships/slide" Target="slides/slide61.xml"/><Relationship Id="rId11" Type="http://schemas.openxmlformats.org/officeDocument/2006/relationships/slide" Target="slides/slide34.xml"/><Relationship Id="rId24" Type="http://schemas.openxmlformats.org/officeDocument/2006/relationships/slide" Target="slides/slide49.xml"/><Relationship Id="rId32" Type="http://schemas.openxmlformats.org/officeDocument/2006/relationships/slide" Target="slides/slide65.xml"/><Relationship Id="rId37" Type="http://schemas.openxmlformats.org/officeDocument/2006/relationships/slide" Target="slides/slide72.xml"/><Relationship Id="rId40" Type="http://schemas.openxmlformats.org/officeDocument/2006/relationships/slide" Target="slides/slide75.xml"/><Relationship Id="rId45" Type="http://schemas.openxmlformats.org/officeDocument/2006/relationships/slide" Target="slides/slide88.xml"/><Relationship Id="rId5" Type="http://schemas.openxmlformats.org/officeDocument/2006/relationships/slide" Target="slides/slide25.xml"/><Relationship Id="rId15" Type="http://schemas.openxmlformats.org/officeDocument/2006/relationships/slide" Target="slides/slide38.xml"/><Relationship Id="rId23" Type="http://schemas.openxmlformats.org/officeDocument/2006/relationships/slide" Target="slides/slide48.xml"/><Relationship Id="rId28" Type="http://schemas.openxmlformats.org/officeDocument/2006/relationships/slide" Target="slides/slide53.xml"/><Relationship Id="rId36" Type="http://schemas.openxmlformats.org/officeDocument/2006/relationships/slide" Target="slides/slide71.xml"/><Relationship Id="rId49" Type="http://schemas.openxmlformats.org/officeDocument/2006/relationships/slide" Target="slides/slide93.xml"/><Relationship Id="rId10" Type="http://schemas.openxmlformats.org/officeDocument/2006/relationships/slide" Target="slides/slide33.xml"/><Relationship Id="rId19" Type="http://schemas.openxmlformats.org/officeDocument/2006/relationships/slide" Target="slides/slide44.xml"/><Relationship Id="rId31" Type="http://schemas.openxmlformats.org/officeDocument/2006/relationships/slide" Target="slides/slide64.xml"/><Relationship Id="rId44" Type="http://schemas.openxmlformats.org/officeDocument/2006/relationships/slide" Target="slides/slide86.xml"/><Relationship Id="rId4" Type="http://schemas.openxmlformats.org/officeDocument/2006/relationships/slide" Target="slides/slide24.xml"/><Relationship Id="rId9" Type="http://schemas.openxmlformats.org/officeDocument/2006/relationships/slide" Target="slides/slide32.xml"/><Relationship Id="rId14" Type="http://schemas.openxmlformats.org/officeDocument/2006/relationships/slide" Target="slides/slide37.xml"/><Relationship Id="rId22" Type="http://schemas.openxmlformats.org/officeDocument/2006/relationships/slide" Target="slides/slide47.xml"/><Relationship Id="rId27" Type="http://schemas.openxmlformats.org/officeDocument/2006/relationships/slide" Target="slides/slide52.xml"/><Relationship Id="rId30" Type="http://schemas.openxmlformats.org/officeDocument/2006/relationships/slide" Target="slides/slide62.xml"/><Relationship Id="rId35" Type="http://schemas.openxmlformats.org/officeDocument/2006/relationships/slide" Target="slides/slide69.xml"/><Relationship Id="rId43" Type="http://schemas.openxmlformats.org/officeDocument/2006/relationships/slide" Target="slides/slide81.xml"/><Relationship Id="rId48" Type="http://schemas.openxmlformats.org/officeDocument/2006/relationships/slide" Target="slides/slide92.xml"/><Relationship Id="rId8" Type="http://schemas.openxmlformats.org/officeDocument/2006/relationships/slide" Target="slides/slide31.xml"/><Relationship Id="rId51" Type="http://schemas.openxmlformats.org/officeDocument/2006/relationships/slide" Target="slides/slide96.xml"/><Relationship Id="rId3" Type="http://schemas.openxmlformats.org/officeDocument/2006/relationships/slide" Target="slides/slide22.xml"/><Relationship Id="rId12" Type="http://schemas.openxmlformats.org/officeDocument/2006/relationships/slide" Target="slides/slide35.xml"/><Relationship Id="rId17" Type="http://schemas.openxmlformats.org/officeDocument/2006/relationships/slide" Target="slides/slide42.xml"/><Relationship Id="rId25" Type="http://schemas.openxmlformats.org/officeDocument/2006/relationships/slide" Target="slides/slide50.xml"/><Relationship Id="rId33" Type="http://schemas.openxmlformats.org/officeDocument/2006/relationships/slide" Target="slides/slide66.xml"/><Relationship Id="rId38" Type="http://schemas.openxmlformats.org/officeDocument/2006/relationships/slide" Target="slides/slide73.xml"/><Relationship Id="rId46" Type="http://schemas.openxmlformats.org/officeDocument/2006/relationships/slide" Target="slides/slide90.xml"/><Relationship Id="rId20" Type="http://schemas.openxmlformats.org/officeDocument/2006/relationships/slide" Target="slides/slide45.xml"/><Relationship Id="rId41" Type="http://schemas.openxmlformats.org/officeDocument/2006/relationships/slide" Target="slides/slide76.xml"/><Relationship Id="rId1" Type="http://schemas.openxmlformats.org/officeDocument/2006/relationships/slide" Target="slides/slide17.xml"/><Relationship Id="rId6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D8D5A-D28F-F94E-B3A3-55F77A1B9244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97B8A-DB23-4C4C-9D85-D8906B280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69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                    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2C9A6857-A53D-4084-A189-BC0AAD62C557}" type="slidenum">
              <a:rPr lang="zh-CN" altLang="zh-CN"/>
              <a:pPr>
                <a:defRPr/>
              </a:pPr>
              <a:t>‹#›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9129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7595F9-AC3B-49EB-BC03-8222DEB2A774}" type="slidenum">
              <a:rPr lang="zh-CN" altLang="en-US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53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65894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【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浅拷贝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在多个对象指向一块空间的时候，释放一个空间会导致其他对象所使用的空间也被释放了，再次释放便会出现错误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734707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【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浅拷贝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在多个对象指向一块空间的时候，释放一个空间会导致其他对象所使用的空间也被释放了，再次释放便会出现错误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57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766453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392213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【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浅拷贝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在多个对象指向一块空间的时候，释放一个空间会导致其他对象所使用的空间也被释放了，再次释放便会出现错误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626990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www.geeksforgeeks.org</a:t>
            </a:r>
            <a:r>
              <a:rPr kumimoji="1" lang="en" altLang="zh-CN" dirty="0"/>
              <a:t>/can-access-private-data-members-class-without-using-member-friend-function/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60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870403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63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219787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78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37900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82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472051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怪在哪里？常规我们是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&lt;&lt;</a:t>
            </a:r>
            <a:r>
              <a:rPr kumimoji="1" lang="en-US" altLang="zh-CN" baseline="0" dirty="0"/>
              <a:t> a&lt;&lt;b;</a:t>
            </a:r>
            <a:r>
              <a:rPr kumimoji="1" lang="zh-CN" altLang="en-US" baseline="0" dirty="0"/>
              <a:t>的顺序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84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98454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670715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85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544934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87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189721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88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666639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++ </a:t>
            </a:r>
            <a:r>
              <a:rPr kumimoji="1" lang="zh-CN" altLang="en-US" dirty="0"/>
              <a:t>先算后加</a:t>
            </a:r>
            <a:endParaRPr kumimoji="1" lang="en-US" altLang="zh-CN" dirty="0"/>
          </a:p>
          <a:p>
            <a:r>
              <a:rPr kumimoji="1" lang="en-US" altLang="zh-CN" dirty="0"/>
              <a:t>++</a:t>
            </a:r>
            <a:r>
              <a:rPr kumimoji="1" lang="en-US" altLang="zh-CN" dirty="0" err="1"/>
              <a:t>i</a:t>
            </a:r>
            <a:r>
              <a:rPr kumimoji="1" lang="zh-CN" altLang="en-US" baseline="0" dirty="0"/>
              <a:t> 先加后算</a:t>
            </a:r>
            <a:endParaRPr kumimoji="1" lang="en-US" altLang="zh-CN" baseline="0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89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742169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94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102682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95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614594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51989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20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3996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MyClass</a:t>
            </a:r>
            <a:r>
              <a:rPr lang="en-US" altLang="zh-CN" dirty="0"/>
              <a:t>::</a:t>
            </a:r>
            <a:r>
              <a:rPr lang="en-US" altLang="zh-CN" dirty="0" err="1"/>
              <a:t>MyClass</a:t>
            </a:r>
            <a:r>
              <a:rPr lang="en-US" altLang="zh-CN" dirty="0"/>
              <a:t>(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MyClass</a:t>
            </a:r>
            <a:r>
              <a:rPr lang="en-US" altLang="zh-CN" dirty="0"/>
              <a:t>&amp; other ) : x( </a:t>
            </a:r>
            <a:r>
              <a:rPr lang="en-US" altLang="zh-CN" dirty="0" err="1"/>
              <a:t>other.x</a:t>
            </a:r>
            <a:r>
              <a:rPr lang="en-US" altLang="zh-CN" dirty="0"/>
              <a:t> ), c( </a:t>
            </a:r>
            <a:r>
              <a:rPr lang="en-US" altLang="zh-CN" dirty="0" err="1"/>
              <a:t>other.c</a:t>
            </a:r>
            <a:r>
              <a:rPr lang="en-US" altLang="zh-CN" dirty="0"/>
              <a:t> ), s( </a:t>
            </a:r>
            <a:r>
              <a:rPr lang="en-US" altLang="zh-CN" dirty="0" err="1"/>
              <a:t>other.s</a:t>
            </a:r>
            <a:r>
              <a:rPr lang="en-US" altLang="zh-CN" dirty="0"/>
              <a:t> ) {}</a:t>
            </a:r>
          </a:p>
          <a:p>
            <a:r>
              <a:rPr kumimoji="1" lang="en-US" altLang="zh-CN" dirty="0"/>
              <a:t>Default constructor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176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31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01952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434636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41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462972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3017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/>
              <a:t>2023/10/27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34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 smtClean="0"/>
              <a:t>2023/10/27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 smtClean="0"/>
              <a:t>2023/10/27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9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 smtClean="0"/>
              <a:t>2023/10/27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5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 smtClean="0"/>
              <a:t>2023/10/27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4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 smtClean="0"/>
              <a:t>2023/10/27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6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/>
              <a:pPr>
                <a:defRPr/>
              </a:pPr>
              <a:t>2023/10/27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7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/>
              <a:pPr>
                <a:defRPr/>
              </a:pPr>
              <a:t>2023/10/27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7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/>
              <a:pPr>
                <a:defRPr/>
              </a:pPr>
              <a:t>2023/10/27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4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/>
              <a:pPr>
                <a:defRPr/>
              </a:pPr>
              <a:t>2023/10/27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32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/>
              <a:pPr>
                <a:defRPr/>
              </a:pPr>
              <a:t>2023/10/27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A3F1-7274-438D-83FC-C24D3C91C02C}" type="datetime1">
              <a:rPr lang="zh-CN" altLang="en-US" smtClean="0"/>
              <a:t>2023/10/27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9493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/>
              <a:pPr>
                <a:defRPr/>
              </a:pPr>
              <a:t>2023/10/27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42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/>
              <a:pPr>
                <a:defRPr/>
              </a:pPr>
              <a:t>2023/10/27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9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/>
              <a:pPr>
                <a:defRPr/>
              </a:pPr>
              <a:t>2023/10/27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32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/>
              <a:pPr>
                <a:defRPr/>
              </a:pPr>
              <a:t>2023/10/27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2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/>
              <a:pPr>
                <a:defRPr/>
              </a:pPr>
              <a:t>2023/10/27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29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/>
              <a:pPr>
                <a:defRPr/>
              </a:pPr>
              <a:t>2023/10/27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/>
              <a:pPr>
                <a:defRPr/>
              </a:pPr>
              <a:t>2023/10/27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01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2023/10/27</a:t>
            </a:fld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189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4F033-B213-F041-A48C-89F177C820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020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C852C-C154-6B4F-982E-8A659D3B1C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02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 smtClean="0"/>
              <a:t>2023/10/27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 smtClean="0"/>
              <a:t>2023/10/27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6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 smtClean="0"/>
              <a:t>2023/10/27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5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 smtClean="0"/>
              <a:t>2023/10/27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 smtClean="0"/>
              <a:t>2023/10/27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2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 smtClean="0"/>
              <a:t>2023/10/27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 smtClean="0"/>
              <a:t>2023/10/27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0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.jpe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/>
              <a:t>2023/10/27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D6A051EE-99C5-41BA-803E-25897E8BED07}" type="datetime1">
              <a:rPr lang="zh-CN" altLang="en-US" smtClean="0"/>
              <a:t>2023/10/27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84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 smtClean="0"/>
              <a:t>2023/10/27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/>
              <a:pPr>
                <a:defRPr/>
              </a:pPr>
              <a:t>2023/10/27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>
                <a:solidFill>
                  <a:srgbClr val="000000"/>
                </a:solidFill>
                <a:latin typeface="Palatino Linotype"/>
              </a:rPr>
              <a:pPr>
                <a:defRPr/>
              </a:pPr>
              <a:t>2023/10/27</a:t>
            </a:fld>
            <a:endParaRPr lang="zh-CN" altLang="zh-CN" sz="180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87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hyperlink" Target="mailto:qinpeizhao@tongji.edu.cn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3" descr="bor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019"/>
            <a:ext cx="8712200" cy="642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5363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124575"/>
            <a:ext cx="2667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5364" name="标题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100" y="1371630"/>
            <a:ext cx="7705725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  <a:sym typeface="Arial Unicode MS" panose="020B0604020202020204" pitchFamily="34" charset="-122"/>
              </a:rPr>
              <a:t>程序设计范式</a:t>
            </a:r>
            <a:endParaRPr lang="en-US" altLang="zh-CN" sz="48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  <a:sym typeface="Arial Unicode MS" panose="020B0604020202020204" pitchFamily="34" charset="-122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2438456" y="3367112"/>
            <a:ext cx="5562562" cy="205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赵钦佩（博士，副教授）</a:t>
            </a:r>
            <a:endParaRPr lang="en-US" altLang="zh-CN" sz="2800" b="1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8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Email: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  <a:hlinkClick r:id="rId5"/>
              </a:rPr>
              <a:t>qinpeizhao@tongji.edu.cn</a:t>
            </a:r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000" dirty="0"/>
              <a:t>http://</a:t>
            </a:r>
            <a:r>
              <a:rPr lang="en-US" altLang="zh-CN" sz="2000" dirty="0" err="1"/>
              <a:t>sse.tongji.edu.cn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zhaoqinpei</a:t>
            </a:r>
            <a:endParaRPr lang="zh-CN" altLang="en-US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43406" y="1955876"/>
            <a:ext cx="3809888" cy="71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4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</a:t>
            </a:r>
            <a:r>
              <a:rPr lang="mr-I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–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基于对象的编程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5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609674"/>
            <a:ext cx="7993062" cy="1008063"/>
          </a:xfrm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 OOP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 Polymorphism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601" y="1617737"/>
            <a:ext cx="8196148" cy="4176713"/>
          </a:xfrm>
        </p:spPr>
        <p:txBody>
          <a:bodyPr/>
          <a:lstStyle/>
          <a:p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Creating methods which describe the way to do some general function (Example: The “drive” method in the automobile class)</a:t>
            </a:r>
          </a:p>
          <a:p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Polymorphic methods can adapt to specific types of objects.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3B4E726-12B7-C647-9422-98CACD5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24D866E0-0993-4744-B153-9FD19A2B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10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09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a class and object?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11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571265" y="2217349"/>
            <a:ext cx="2296101" cy="210706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</a:rPr>
              <a:t>Object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985" y="2217349"/>
            <a:ext cx="1635321" cy="23312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1"/>
          <a:stretch/>
        </p:blipFill>
        <p:spPr>
          <a:xfrm>
            <a:off x="1093850" y="1968240"/>
            <a:ext cx="1639873" cy="13975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54" y="3823891"/>
            <a:ext cx="1890156" cy="1783784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 bwMode="auto">
          <a:xfrm>
            <a:off x="6235918" y="2306457"/>
            <a:ext cx="2298378" cy="226551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</a:rPr>
              <a:t>Object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754385" y="1468279"/>
            <a:ext cx="2298378" cy="226551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</a:rPr>
              <a:t>Object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1437824" y="3749954"/>
            <a:ext cx="2298378" cy="226551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</a:rPr>
              <a:t>Object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9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a class and object?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12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1216" y="1752644"/>
            <a:ext cx="2209742" cy="523220"/>
          </a:xfrm>
          <a:prstGeom prst="rect">
            <a:avLst/>
          </a:prstGeom>
          <a:solidFill>
            <a:srgbClr val="EDBC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/>
              <a:t>Product</a:t>
            </a:r>
            <a:endParaRPr kumimoji="1" lang="zh-CN" altLang="en-US" sz="28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066892" y="3919884"/>
            <a:ext cx="2209742" cy="523220"/>
          </a:xfrm>
          <a:prstGeom prst="rect">
            <a:avLst/>
          </a:prstGeom>
          <a:solidFill>
            <a:srgbClr val="FFBFB6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/>
              <a:t>Job</a:t>
            </a:r>
            <a:endParaRPr kumimoji="1"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57308" y="2452010"/>
            <a:ext cx="548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id, type, </a:t>
            </a:r>
            <a:r>
              <a:rPr kumimoji="1" lang="en-US" altLang="zh-CN" sz="2000" dirty="0" err="1"/>
              <a:t>in_stock</a:t>
            </a:r>
            <a:r>
              <a:rPr kumimoji="1" lang="en-US" altLang="zh-CN" sz="2000" dirty="0"/>
              <a:t>, title, description</a:t>
            </a:r>
            <a:endParaRPr kumimoji="1"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85902" y="4610933"/>
            <a:ext cx="3657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id, type, </a:t>
            </a:r>
            <a:r>
              <a:rPr kumimoji="1" lang="en-US" altLang="zh-CN" sz="2000" dirty="0" err="1"/>
              <a:t>can_be_applied_for</a:t>
            </a:r>
            <a:endParaRPr kumimoji="1" lang="zh-CN" altLang="en-US" sz="2000" dirty="0"/>
          </a:p>
        </p:txBody>
      </p:sp>
      <p:sp>
        <p:nvSpPr>
          <p:cNvPr id="6" name="矩形 5"/>
          <p:cNvSpPr/>
          <p:nvPr/>
        </p:nvSpPr>
        <p:spPr bwMode="auto">
          <a:xfrm>
            <a:off x="4800594" y="3429000"/>
            <a:ext cx="1447762" cy="2057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</a:rPr>
              <a:t>Login Form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41748" y="5461129"/>
            <a:ext cx="404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username, password, </a:t>
            </a:r>
            <a:r>
              <a:rPr kumimoji="1" lang="en-US" altLang="zh-CN" sz="2000" dirty="0" err="1"/>
              <a:t>is_accepted</a:t>
            </a:r>
            <a:endParaRPr kumimoji="1" lang="zh-CN" altLang="en-US" sz="2000" dirty="0"/>
          </a:p>
        </p:txBody>
      </p:sp>
      <p:sp>
        <p:nvSpPr>
          <p:cNvPr id="23" name="矩形 22"/>
          <p:cNvSpPr/>
          <p:nvPr/>
        </p:nvSpPr>
        <p:spPr bwMode="auto">
          <a:xfrm>
            <a:off x="5932614" y="1356772"/>
            <a:ext cx="1447762" cy="1509617"/>
          </a:xfrm>
          <a:prstGeom prst="rect">
            <a:avLst/>
          </a:prstGeom>
          <a:solidFill>
            <a:srgbClr val="BBD9D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800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</a:rPr>
              <a:t>User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43406" y="2880659"/>
            <a:ext cx="48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first_name</a:t>
            </a:r>
            <a:r>
              <a:rPr kumimoji="1" lang="en-US" altLang="zh-CN" sz="2000" dirty="0"/>
              <a:t>, </a:t>
            </a:r>
            <a:r>
              <a:rPr kumimoji="1" lang="en-US" altLang="zh-CN" sz="2000" dirty="0" err="1"/>
              <a:t>last_name</a:t>
            </a:r>
            <a:r>
              <a:rPr kumimoji="1" lang="en-US" altLang="zh-CN" sz="2000" dirty="0"/>
              <a:t>, email, password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8382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69954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Attributes/ Properties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13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052763" y="2118752"/>
            <a:ext cx="2525604" cy="1386446"/>
          </a:xfrm>
          <a:prstGeom prst="rect">
            <a:avLst/>
          </a:prstGeom>
          <a:solidFill>
            <a:srgbClr val="BBD9D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800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</a:rPr>
              <a:t>User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77344" y="3562276"/>
            <a:ext cx="48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first_name</a:t>
            </a:r>
            <a:r>
              <a:rPr kumimoji="1" lang="en-US" altLang="zh-CN" sz="2000" dirty="0"/>
              <a:t>, </a:t>
            </a:r>
            <a:r>
              <a:rPr kumimoji="1" lang="en-US" altLang="zh-CN" sz="2000" dirty="0" err="1"/>
              <a:t>last_name</a:t>
            </a:r>
            <a:r>
              <a:rPr kumimoji="1" lang="en-US" altLang="zh-CN" sz="2000" dirty="0"/>
              <a:t>, email, password</a:t>
            </a:r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447882" y="4520977"/>
            <a:ext cx="6345007" cy="86177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000" dirty="0"/>
              <a:t>Attributes/ Properties</a:t>
            </a:r>
            <a:endParaRPr kumimoji="1"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97033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69954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Attributes / Properties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14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704" y="1828842"/>
            <a:ext cx="35076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solidFill>
                  <a:schemeClr val="accent2">
                    <a:lumMod val="75000"/>
                  </a:schemeClr>
                </a:solidFill>
              </a:rPr>
              <a:t>Class object</a:t>
            </a:r>
            <a:endParaRPr kumimoji="1" lang="zh-CN" altLang="en-US" sz="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704" y="3222929"/>
            <a:ext cx="284565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3600" dirty="0" err="1">
                <a:solidFill>
                  <a:srgbClr val="C00000"/>
                </a:solidFill>
              </a:rPr>
              <a:t>is_full</a:t>
            </a:r>
            <a:r>
              <a:rPr kumimoji="1" lang="en-US" altLang="zh-CN" sz="3600" dirty="0">
                <a:solidFill>
                  <a:srgbClr val="C00000"/>
                </a:solidFill>
              </a:rPr>
              <a:t> = </a:t>
            </a:r>
            <a:r>
              <a:rPr kumimoji="1" lang="en-US" altLang="zh-CN" sz="3600" dirty="0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kumimoji="1" lang="zh-CN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740" y="4319946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err="1">
                <a:solidFill>
                  <a:srgbClr val="C00000"/>
                </a:solidFill>
              </a:rPr>
              <a:t>is_empty</a:t>
            </a:r>
            <a:r>
              <a:rPr kumimoji="1" lang="en-US" altLang="zh-CN" sz="3600" dirty="0">
                <a:solidFill>
                  <a:srgbClr val="C00000"/>
                </a:solidFill>
              </a:rPr>
              <a:t> = </a:t>
            </a:r>
            <a:r>
              <a:rPr kumimoji="1" lang="en-US" altLang="zh-CN" sz="3600" dirty="0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kumimoji="1" lang="zh-CN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86" y="164109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5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69954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Attributes /Properties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15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3"/>
          <a:stretch/>
        </p:blipFill>
        <p:spPr>
          <a:xfrm>
            <a:off x="3505228" y="2347155"/>
            <a:ext cx="2895524" cy="245340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57552" y="1576679"/>
            <a:ext cx="179087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C00000"/>
                </a:solidFill>
              </a:rPr>
              <a:t>mileage</a:t>
            </a:r>
            <a:endParaRPr kumimoji="1" lang="zh-CN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13911" y="4800564"/>
            <a:ext cx="133882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C00000"/>
                </a:solidFill>
              </a:rPr>
              <a:t>37000</a:t>
            </a:r>
            <a:endParaRPr kumimoji="1" lang="zh-CN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516" y="1823280"/>
            <a:ext cx="30957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solidFill>
                  <a:schemeClr val="accent2">
                    <a:lumMod val="75000"/>
                  </a:schemeClr>
                </a:solidFill>
              </a:rPr>
              <a:t>Properties</a:t>
            </a:r>
            <a:endParaRPr kumimoji="1" lang="zh-CN" altLang="en-US" sz="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左箭头 7"/>
          <p:cNvSpPr/>
          <p:nvPr/>
        </p:nvSpPr>
        <p:spPr bwMode="auto">
          <a:xfrm>
            <a:off x="5848427" y="1823280"/>
            <a:ext cx="1466701" cy="23415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7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69954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Actions/Methods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16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3210" y="1600248"/>
            <a:ext cx="27286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solidFill>
                  <a:schemeClr val="accent2">
                    <a:lumMod val="75000"/>
                  </a:schemeClr>
                </a:solidFill>
              </a:rPr>
              <a:t>Behavior</a:t>
            </a:r>
            <a:endParaRPr kumimoji="1" lang="zh-CN" altLang="en-US" sz="5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4" y="2685054"/>
            <a:ext cx="2946400" cy="27559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931672" y="1500114"/>
            <a:ext cx="39356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Dog object: </a:t>
            </a:r>
            <a:r>
              <a:rPr kumimoji="1" lang="en-US" altLang="zh-CN" sz="3600" dirty="0">
                <a:solidFill>
                  <a:srgbClr val="C00000"/>
                </a:solidFill>
              </a:rPr>
              <a:t>bark();</a:t>
            </a:r>
            <a:endParaRPr kumimoji="1" lang="zh-CN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6104" y="5161190"/>
            <a:ext cx="5232523" cy="86177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000" dirty="0"/>
              <a:t>Actions/ Methods</a:t>
            </a:r>
            <a:endParaRPr kumimoji="1"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859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22 -0.00347 L 0.38055 -0.00347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9063" y="6096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 Class &amp; Object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063" y="1617737"/>
            <a:ext cx="8229600" cy="4419600"/>
          </a:xfrm>
        </p:spPr>
        <p:txBody>
          <a:bodyPr/>
          <a:lstStyle/>
          <a:p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– user defined data type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More operations, not only operators but also functions</a:t>
            </a:r>
          </a:p>
          <a:p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Object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– an instance or running entity of certain class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Class vs. Object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Class, a static concept; Object, a dynamic concept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One class definition, multiple object entities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17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0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09600" y="1447800"/>
            <a:ext cx="3749675" cy="4495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class Rectangle</a:t>
            </a:r>
          </a:p>
          <a:p>
            <a:pPr>
              <a:buFontTx/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{</a:t>
            </a:r>
          </a:p>
          <a:p>
            <a:pPr>
              <a:buFontTx/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	private:</a:t>
            </a:r>
          </a:p>
          <a:p>
            <a:pPr>
              <a:buFontTx/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	   </a:t>
            </a:r>
            <a:r>
              <a:rPr lang="en-US" altLang="zh-CN" sz="2400" dirty="0" err="1">
                <a:latin typeface="Lucida Console" charset="0"/>
                <a:ea typeface="+mn-ea"/>
              </a:rPr>
              <a:t>int</a:t>
            </a:r>
            <a:r>
              <a:rPr lang="en-US" altLang="zh-CN" sz="2400" dirty="0">
                <a:latin typeface="Lucida Console" charset="0"/>
                <a:ea typeface="+mn-ea"/>
              </a:rPr>
              <a:t> width;</a:t>
            </a:r>
          </a:p>
          <a:p>
            <a:pPr>
              <a:buFontTx/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	   </a:t>
            </a:r>
            <a:r>
              <a:rPr lang="en-US" altLang="zh-CN" sz="2400" dirty="0" err="1">
                <a:latin typeface="Lucida Console" charset="0"/>
                <a:ea typeface="+mn-ea"/>
              </a:rPr>
              <a:t>int</a:t>
            </a:r>
            <a:r>
              <a:rPr lang="en-US" altLang="zh-CN" sz="2400" dirty="0">
                <a:latin typeface="Lucida Console" charset="0"/>
                <a:ea typeface="+mn-ea"/>
              </a:rPr>
              <a:t> length;</a:t>
            </a:r>
          </a:p>
          <a:p>
            <a:pPr>
              <a:buFontTx/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	public:</a:t>
            </a:r>
          </a:p>
          <a:p>
            <a:pPr>
              <a:buFontTx/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	   void set(</a:t>
            </a:r>
            <a:r>
              <a:rPr lang="en-US" altLang="zh-CN" sz="2400" dirty="0" err="1">
                <a:latin typeface="Lucida Console" charset="0"/>
                <a:ea typeface="+mn-ea"/>
              </a:rPr>
              <a:t>int</a:t>
            </a:r>
            <a:r>
              <a:rPr lang="en-US" altLang="zh-CN" sz="2400" dirty="0">
                <a:latin typeface="Lucida Console" charset="0"/>
                <a:ea typeface="+mn-ea"/>
              </a:rPr>
              <a:t> w, </a:t>
            </a:r>
            <a:r>
              <a:rPr lang="en-US" altLang="zh-CN" sz="2400" dirty="0" err="1">
                <a:latin typeface="Lucida Console" charset="0"/>
                <a:ea typeface="+mn-ea"/>
              </a:rPr>
              <a:t>int</a:t>
            </a:r>
            <a:r>
              <a:rPr lang="en-US" altLang="zh-CN" sz="2400" dirty="0">
                <a:latin typeface="Lucida Console" charset="0"/>
                <a:ea typeface="+mn-ea"/>
              </a:rPr>
              <a:t> l);</a:t>
            </a:r>
          </a:p>
          <a:p>
            <a:pPr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	   </a:t>
            </a:r>
            <a:r>
              <a:rPr lang="en-US" altLang="zh-CN" sz="2400" dirty="0" err="1">
                <a:latin typeface="Lucida Console" charset="0"/>
                <a:ea typeface="+mn-ea"/>
              </a:rPr>
              <a:t>int</a:t>
            </a:r>
            <a:r>
              <a:rPr lang="en-US" altLang="zh-CN" sz="2400" dirty="0">
                <a:latin typeface="Lucida Console" charset="0"/>
                <a:ea typeface="+mn-ea"/>
              </a:rPr>
              <a:t> area();</a:t>
            </a:r>
          </a:p>
          <a:p>
            <a:pPr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251224" y="2184850"/>
            <a:ext cx="29972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Rectangle  r1;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Rectangle  r2;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Rectangle  r3;</a:t>
            </a:r>
          </a:p>
          <a:p>
            <a:pPr>
              <a:lnSpc>
                <a:spcPct val="80000"/>
              </a:lnSpc>
              <a:buNone/>
            </a:pPr>
            <a:endParaRPr lang="en-US" altLang="zh-CN" sz="2400" dirty="0">
              <a:latin typeface="Lucida Console" charset="0"/>
              <a:ea typeface="+mn-ea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172200" y="3581400"/>
            <a:ext cx="5492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lang="en-US" altLang="zh-CN" sz="2400" b="1"/>
              <a:t>……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683363" y="4974834"/>
            <a:ext cx="2076224" cy="1121165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zh-CN" sz="24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latin typeface="Lucida Console" charset="0"/>
                <a:ea typeface="+mn-ea"/>
              </a:rPr>
              <a:t>int</a:t>
            </a:r>
            <a:r>
              <a:rPr lang="en-US" altLang="zh-CN" sz="2400" dirty="0">
                <a:latin typeface="Lucida Console" charset="0"/>
                <a:ea typeface="+mn-ea"/>
              </a:rPr>
              <a:t>   a;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895644" y="1909464"/>
            <a:ext cx="3505156" cy="34245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7239000" y="3352802"/>
            <a:ext cx="374424" cy="19049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876800" y="1371600"/>
            <a:ext cx="40384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/>
              <a:t>Objects:</a:t>
            </a:r>
            <a:r>
              <a:rPr lang="en-US" altLang="zh-CN" sz="2400" dirty="0"/>
              <a:t> Instance of a class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79063" y="609675"/>
            <a:ext cx="7993062" cy="685726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 Class &amp; Object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18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6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3" grpId="0"/>
      <p:bldP spid="26634" grpId="0" animBg="1"/>
      <p:bldP spid="26636" grpId="0" animBg="1"/>
      <p:bldP spid="266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692" y="1219258"/>
            <a:ext cx="8744990" cy="47732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Class components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From the view of </a:t>
            </a:r>
            <a:r>
              <a:rPr lang="en-US" altLang="zh-CN" b="1" u="sng" dirty="0"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Data members (Built-in, user-defined), or Attributes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Member functions (function, operator), or Methods, Behaviors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From the view of </a:t>
            </a:r>
            <a:r>
              <a:rPr lang="en-US" altLang="zh-CN" b="1" u="sng" dirty="0">
                <a:latin typeface="Arial" charset="0"/>
                <a:ea typeface="Arial" charset="0"/>
                <a:cs typeface="Arial" charset="0"/>
              </a:rPr>
              <a:t>Role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Public Interface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Private Implementation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Class users only access public interface, need not be aware of the internal details of implementation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No matter how dramatically the internal implementation changed, client codes need not be modified if interface is fixed 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struct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in C++ : 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Taken as a special type of class, which has no member functions, and all data members are public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79063" y="609675"/>
            <a:ext cx="7993062" cy="685726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 Concepts of Class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19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4</a:t>
            </a:r>
            <a:r>
              <a:rPr lang="mr-IN" altLang="zh-CN" dirty="0">
                <a:latin typeface="SimSun" charset="-122"/>
                <a:ea typeface="SimSun" charset="-122"/>
                <a:cs typeface="SimSun" charset="-122"/>
              </a:rPr>
              <a:t>–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基于对象的编程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2023/10/27</a:t>
            </a:fld>
            <a:endParaRPr lang="zh-CN" altLang="en-US" sz="18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2</a:t>
            </a:fld>
            <a:endParaRPr lang="zh-CN" altLang="en-US" sz="1800" dirty="0">
              <a:latin typeface="Palatino Linotype"/>
              <a:sym typeface="Palatino Linotype" panose="02040502050505030304" pitchFamily="18" charset="0"/>
            </a:endParaRPr>
          </a:p>
        </p:txBody>
      </p:sp>
      <p:pic>
        <p:nvPicPr>
          <p:cNvPr id="9" name="Picture 9" descr="C:\Users\jack\Desktop\u=364267780,293320294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609600"/>
            <a:ext cx="3133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0" name="内容占位符 2"/>
          <p:cNvSpPr txBox="1">
            <a:spLocks noChangeArrowheads="1"/>
          </p:cNvSpPr>
          <p:nvPr/>
        </p:nvSpPr>
        <p:spPr bwMode="auto">
          <a:xfrm>
            <a:off x="1130398" y="1225785"/>
            <a:ext cx="4584572" cy="45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4.1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什么基于对象的编程？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4.2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什么是类？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4.3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如何实现一个简单的类？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4.4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如何初始化和清除一个类？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4.5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什么是</a:t>
            </a: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this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指针？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4.6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如何将一个对象赋值给另外一个对象？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4.7 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深拷贝和浅拷贝的区别？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4.8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怎么获取一个类的私有成员？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4.9 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如何让一个类多样化？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4.10 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什么是运算符重载？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4.11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如何直接对一个对象进行读和写的操作？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4.12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如何实现一个</a:t>
            </a: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function object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4.13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如何打造一个</a:t>
            </a: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Iterator class?</a:t>
            </a: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4.14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当指针指向类的成员函数，会如何？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838298" y="1225785"/>
            <a:ext cx="5448158" cy="478446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1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design a class?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20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96" y="1981238"/>
            <a:ext cx="4292600" cy="1892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7165" r="15773"/>
          <a:stretch/>
        </p:blipFill>
        <p:spPr>
          <a:xfrm>
            <a:off x="4267208" y="3505198"/>
            <a:ext cx="3962297" cy="2362719"/>
          </a:xfrm>
          <a:prstGeom prst="rect">
            <a:avLst/>
          </a:prstGeom>
        </p:spPr>
      </p:pic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FBFF08A4-A909-3A41-A02F-77DEC519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2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45AC-7DE7-2F47-A891-B8289E34358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76"/>
            <a:ext cx="8229600" cy="71596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 Define a Class Type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1447852"/>
            <a:ext cx="4038600" cy="4495800"/>
          </a:xfrm>
          <a:solidFill>
            <a:srgbClr val="FFFF99"/>
          </a:solidFill>
        </p:spPr>
        <p:txBody>
          <a:bodyPr/>
          <a:lstStyle/>
          <a:p>
            <a:pPr>
              <a:buFontTx/>
              <a:buNone/>
            </a:pPr>
            <a:endParaRPr lang="en-US" altLang="zh-CN" sz="2400" b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	class </a:t>
            </a:r>
            <a:r>
              <a:rPr lang="en-US" altLang="zh-CN" sz="2400" i="1" dirty="0" err="1">
                <a:solidFill>
                  <a:schemeClr val="accent2"/>
                </a:solidFill>
              </a:rPr>
              <a:t>class_name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	{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		        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charset="0"/>
              </a:rPr>
              <a:t>permission_label</a:t>
            </a:r>
            <a:r>
              <a:rPr lang="en-US" altLang="zh-CN" sz="2400" dirty="0">
                <a:solidFill>
                  <a:schemeClr val="accent2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		        member</a:t>
            </a:r>
            <a:r>
              <a:rPr lang="en-US" altLang="zh-CN" sz="2400" b="1" dirty="0">
                <a:solidFill>
                  <a:schemeClr val="accent2"/>
                </a:solidFill>
              </a:rPr>
              <a:t>;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	        	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charset="0"/>
              </a:rPr>
              <a:t>permission_label</a:t>
            </a:r>
            <a:r>
              <a:rPr lang="en-US" altLang="zh-CN" sz="2400" dirty="0">
                <a:solidFill>
                  <a:schemeClr val="accent2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		        member</a:t>
            </a:r>
            <a:r>
              <a:rPr lang="en-US" altLang="zh-CN" sz="2400" b="1" dirty="0">
                <a:solidFill>
                  <a:schemeClr val="accent2"/>
                </a:solidFill>
              </a:rPr>
              <a:t>; 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		... 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	};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800600" y="114306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class Rectangle</a:t>
            </a:r>
          </a:p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{</a:t>
            </a:r>
          </a:p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	private:</a:t>
            </a:r>
          </a:p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	   </a:t>
            </a:r>
            <a:r>
              <a:rPr lang="en-US" altLang="zh-CN" sz="2600" dirty="0" err="1">
                <a:latin typeface="Lucida Console" charset="0"/>
                <a:ea typeface="+mn-ea"/>
              </a:rPr>
              <a:t>int</a:t>
            </a:r>
            <a:r>
              <a:rPr lang="en-US" altLang="zh-CN" sz="2600" dirty="0">
                <a:latin typeface="Lucida Console" charset="0"/>
                <a:ea typeface="+mn-ea"/>
              </a:rPr>
              <a:t> width;</a:t>
            </a:r>
          </a:p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	   </a:t>
            </a:r>
            <a:r>
              <a:rPr lang="en-US" altLang="zh-CN" sz="2600" dirty="0" err="1">
                <a:latin typeface="Lucida Console" charset="0"/>
                <a:ea typeface="+mn-ea"/>
              </a:rPr>
              <a:t>int</a:t>
            </a:r>
            <a:r>
              <a:rPr lang="en-US" altLang="zh-CN" sz="2600" dirty="0">
                <a:latin typeface="Lucida Console" charset="0"/>
                <a:ea typeface="+mn-ea"/>
              </a:rPr>
              <a:t> length;</a:t>
            </a:r>
          </a:p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	public:</a:t>
            </a:r>
          </a:p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	   void set(</a:t>
            </a:r>
            <a:r>
              <a:rPr lang="en-US" altLang="zh-CN" sz="2600" dirty="0" err="1">
                <a:latin typeface="Lucida Console" charset="0"/>
                <a:ea typeface="+mn-ea"/>
              </a:rPr>
              <a:t>int</a:t>
            </a:r>
            <a:r>
              <a:rPr lang="en-US" altLang="zh-CN" sz="2600" dirty="0">
                <a:latin typeface="Lucida Console" charset="0"/>
                <a:ea typeface="+mn-ea"/>
              </a:rPr>
              <a:t> w, </a:t>
            </a:r>
            <a:r>
              <a:rPr lang="en-US" altLang="zh-CN" sz="2600" dirty="0" err="1">
                <a:latin typeface="Lucida Console" charset="0"/>
                <a:ea typeface="+mn-ea"/>
              </a:rPr>
              <a:t>int</a:t>
            </a:r>
            <a:r>
              <a:rPr lang="en-US" altLang="zh-CN" sz="2600" dirty="0">
                <a:latin typeface="Lucida Console" charset="0"/>
                <a:ea typeface="+mn-ea"/>
              </a:rPr>
              <a:t> l);</a:t>
            </a:r>
          </a:p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	   </a:t>
            </a:r>
            <a:r>
              <a:rPr lang="en-US" altLang="zh-CN" sz="2600" dirty="0" err="1">
                <a:latin typeface="Lucida Console" charset="0"/>
                <a:ea typeface="+mn-ea"/>
              </a:rPr>
              <a:t>int</a:t>
            </a:r>
            <a:r>
              <a:rPr lang="en-US" altLang="zh-CN" sz="2600" dirty="0">
                <a:latin typeface="Lucida Console" charset="0"/>
                <a:ea typeface="+mn-ea"/>
              </a:rPr>
              <a:t> area();</a:t>
            </a:r>
          </a:p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};</a:t>
            </a:r>
          </a:p>
        </p:txBody>
      </p:sp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2895486" y="1658872"/>
            <a:ext cx="4953840" cy="550928"/>
            <a:chOff x="2016" y="1296"/>
            <a:chExt cx="2746" cy="192"/>
          </a:xfrm>
        </p:grpSpPr>
        <p:sp>
          <p:nvSpPr>
            <p:cNvPr id="28677" name="Line 5"/>
            <p:cNvSpPr>
              <a:spLocks noChangeShapeType="1"/>
            </p:cNvSpPr>
            <p:nvPr/>
          </p:nvSpPr>
          <p:spPr bwMode="auto">
            <a:xfrm flipV="1">
              <a:off x="2016" y="1341"/>
              <a:ext cx="1901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3754" y="129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88" name="Group 16"/>
          <p:cNvGrpSpPr>
            <a:grpSpLocks/>
          </p:cNvGrpSpPr>
          <p:nvPr/>
        </p:nvGrpSpPr>
        <p:grpSpPr bwMode="auto">
          <a:xfrm>
            <a:off x="3352832" y="2408214"/>
            <a:ext cx="1828752" cy="1401814"/>
            <a:chOff x="2352" y="1872"/>
            <a:chExt cx="912" cy="912"/>
          </a:xfrm>
        </p:grpSpPr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V="1">
              <a:off x="2352" y="1872"/>
              <a:ext cx="912" cy="4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2352" y="2309"/>
              <a:ext cx="912" cy="47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3124238" y="3312918"/>
            <a:ext cx="2715409" cy="1868636"/>
            <a:chOff x="2112" y="2400"/>
            <a:chExt cx="1344" cy="768"/>
          </a:xfrm>
        </p:grpSpPr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2112" y="2917"/>
              <a:ext cx="1296" cy="25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V="1">
              <a:off x="2112" y="2400"/>
              <a:ext cx="1344" cy="45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211138" y="2971812"/>
            <a:ext cx="855662" cy="1828800"/>
            <a:chOff x="133" y="2016"/>
            <a:chExt cx="539" cy="1152"/>
          </a:xfrm>
        </p:grpSpPr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133" y="2457"/>
              <a:ext cx="4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mic Sans MS" charset="0"/>
                </a:rPr>
                <a:t>Body</a:t>
              </a:r>
            </a:p>
          </p:txBody>
        </p:sp>
        <p:sp>
          <p:nvSpPr>
            <p:cNvPr id="28690" name="AutoShape 18"/>
            <p:cNvSpPr>
              <a:spLocks/>
            </p:cNvSpPr>
            <p:nvPr/>
          </p:nvSpPr>
          <p:spPr bwMode="auto">
            <a:xfrm>
              <a:off x="624" y="2016"/>
              <a:ext cx="48" cy="1152"/>
            </a:xfrm>
            <a:prstGeom prst="leftBrace">
              <a:avLst>
                <a:gd name="adj1" fmla="val 200000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694" name="Group 22"/>
          <p:cNvGrpSpPr>
            <a:grpSpLocks/>
          </p:cNvGrpSpPr>
          <p:nvPr/>
        </p:nvGrpSpPr>
        <p:grpSpPr bwMode="auto">
          <a:xfrm>
            <a:off x="304800" y="1428750"/>
            <a:ext cx="1755775" cy="628650"/>
            <a:chOff x="192" y="900"/>
            <a:chExt cx="1106" cy="396"/>
          </a:xfrm>
        </p:grpSpPr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192" y="900"/>
              <a:ext cx="6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mic Sans MS" charset="0"/>
                </a:rPr>
                <a:t>Header</a:t>
              </a:r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615" y="1132"/>
              <a:ext cx="9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635" y="1132"/>
              <a:ext cx="663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日期占位符 3">
            <a:extLst>
              <a:ext uri="{FF2B5EF4-FFF2-40B4-BE49-F238E27FC236}">
                <a16:creationId xmlns:a16="http://schemas.microsoft.com/office/drawing/2014/main" id="{69C1BA50-C892-A244-B373-0CA29FB6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6096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 Design our own classes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371654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 simple start – a string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stack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class 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 important LIFO data structure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Required operations:</a:t>
            </a:r>
          </a:p>
          <a:p>
            <a:pPr lvl="2">
              <a:lnSpc>
                <a:spcPct val="90000"/>
              </a:lnSpc>
            </a:pP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Push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– add an element to the stack</a:t>
            </a:r>
          </a:p>
          <a:p>
            <a:pPr lvl="2">
              <a:lnSpc>
                <a:spcPct val="90000"/>
              </a:lnSpc>
            </a:pP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Pop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– take an element out from the top of stack</a:t>
            </a:r>
          </a:p>
          <a:p>
            <a:pPr lvl="2">
              <a:lnSpc>
                <a:spcPct val="90000"/>
              </a:lnSpc>
            </a:pP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Full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– query whether the stack is full</a:t>
            </a:r>
          </a:p>
          <a:p>
            <a:pPr lvl="2">
              <a:lnSpc>
                <a:spcPct val="90000"/>
              </a:lnSpc>
            </a:pP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Empty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– query whether the stack is empty</a:t>
            </a:r>
          </a:p>
          <a:p>
            <a:pPr lvl="2">
              <a:lnSpc>
                <a:spcPct val="90000"/>
              </a:lnSpc>
            </a:pP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Size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– query the number of elements in the stack</a:t>
            </a:r>
          </a:p>
          <a:p>
            <a:pPr lvl="2">
              <a:lnSpc>
                <a:spcPct val="90000"/>
              </a:lnSpc>
            </a:pP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Peek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– access the element on the top of the stack, but not to pop it out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937EED74-D50C-1B47-8846-9072425B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FC4E4C8-0640-0741-B83F-AD02AE90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68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 Class Declaration &amp; Definition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03156" y="1253019"/>
            <a:ext cx="8507338" cy="469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class </a:t>
            </a:r>
            <a:r>
              <a:rPr lang="en-US" altLang="zh-CN" sz="1800" dirty="0" err="1">
                <a:latin typeface="Lucida Console" charset="0"/>
                <a:ea typeface="+mn-ea"/>
              </a:rPr>
              <a:t>CStack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bool push(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string&amp;);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bool pop(string &amp;);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bool peek(string &amp;);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bool empty();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bool full();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size() {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m_stack.size</a:t>
            </a:r>
            <a:r>
              <a:rPr lang="en-US" altLang="zh-CN" sz="1800" dirty="0">
                <a:latin typeface="Lucida Console" charset="0"/>
                <a:ea typeface="+mn-ea"/>
              </a:rPr>
              <a:t>();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private: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vector&lt;string&gt; </a:t>
            </a:r>
            <a:r>
              <a:rPr lang="en-US" altLang="zh-CN" sz="1800" dirty="0" err="1">
                <a:latin typeface="Lucida Console" charset="0"/>
                <a:ea typeface="+mn-ea"/>
              </a:rPr>
              <a:t>m_stack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bool </a:t>
            </a:r>
            <a:r>
              <a:rPr lang="en-US" altLang="zh-CN" sz="1800" dirty="0" err="1">
                <a:latin typeface="Lucida Console" charset="0"/>
                <a:ea typeface="+mn-ea"/>
              </a:rPr>
              <a:t>CStack</a:t>
            </a:r>
            <a:r>
              <a:rPr lang="en-US" altLang="zh-CN" sz="1800" dirty="0">
                <a:latin typeface="Lucida Console" charset="0"/>
                <a:ea typeface="+mn-ea"/>
              </a:rPr>
              <a:t>::empty()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{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m_stack.empty</a:t>
            </a:r>
            <a:r>
              <a:rPr lang="en-US" altLang="zh-CN" sz="1800" dirty="0">
                <a:latin typeface="Lucida Console" charset="0"/>
                <a:ea typeface="+mn-ea"/>
              </a:rPr>
              <a:t>(); }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343406" y="1295456"/>
            <a:ext cx="42670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//class declaration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//{} class definition body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//access control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//member function declaration</a:t>
            </a:r>
          </a:p>
          <a:p>
            <a:endParaRPr lang="en-US" altLang="zh-CN" sz="2000" dirty="0">
              <a:latin typeface="Arial" charset="0"/>
            </a:endParaRPr>
          </a:p>
          <a:p>
            <a:endParaRPr lang="en-US" altLang="zh-CN" sz="2000" dirty="0"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8614" y="3505198"/>
            <a:ext cx="51053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//declaration &amp; definition (in Class)</a:t>
            </a:r>
          </a:p>
          <a:p>
            <a:endParaRPr lang="en-US" altLang="zh-CN" sz="2000" dirty="0">
              <a:solidFill>
                <a:schemeClr val="accent6"/>
              </a:solidFill>
              <a:latin typeface="Arial" charset="0"/>
            </a:endParaRPr>
          </a:p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//access control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//data member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//never to forget the semicolon</a:t>
            </a:r>
          </a:p>
          <a:p>
            <a:endParaRPr lang="en-US" altLang="zh-CN" sz="2000" dirty="0">
              <a:solidFill>
                <a:schemeClr val="accent6"/>
              </a:solidFill>
              <a:latin typeface="Arial" charset="0"/>
            </a:endParaRPr>
          </a:p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//member function definition (out of Class)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20405EF-7B41-8744-8032-33EDDF50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E295879C-FA16-864A-BBF7-882AA131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3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94518"/>
            <a:ext cx="8416017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 Class Declaration &amp; Definition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408505"/>
            <a:ext cx="8135832" cy="15633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Question: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class A has a pointer data member that pointing to class B, and vice versa, how to define class A and B?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Answer: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Forward Declaration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095960" y="2295636"/>
            <a:ext cx="2912878" cy="3724096"/>
          </a:xfrm>
          <a:prstGeom prst="rect">
            <a:avLst/>
          </a:prstGeom>
          <a:solidFill>
            <a:srgbClr val="FFF2E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Lucida Console" charset="0"/>
                <a:ea typeface="+mn-ea"/>
              </a:rPr>
              <a:t>class A;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Lucida Console" charset="0"/>
                <a:ea typeface="+mn-ea"/>
              </a:rPr>
              <a:t>class B;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Lucida Console" charset="0"/>
                <a:ea typeface="+mn-ea"/>
              </a:rPr>
              <a:t>class A{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Lucida Console" charset="0"/>
                <a:ea typeface="+mn-ea"/>
              </a:rPr>
              <a:t>public: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Lucida Console" charset="0"/>
                <a:ea typeface="+mn-ea"/>
              </a:rPr>
              <a:t>       B* </a:t>
            </a:r>
            <a:r>
              <a:rPr lang="en-US" altLang="zh-CN" sz="2000" dirty="0" err="1">
                <a:latin typeface="Lucida Console" charset="0"/>
                <a:ea typeface="+mn-ea"/>
              </a:rPr>
              <a:t>m_pb</a:t>
            </a:r>
            <a:r>
              <a:rPr lang="en-US" altLang="zh-CN" sz="20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Lucida Console" charset="0"/>
                <a:ea typeface="+mn-ea"/>
              </a:rPr>
              <a:t>};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Lucida Console" charset="0"/>
                <a:ea typeface="+mn-ea"/>
              </a:rPr>
              <a:t>class B{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Lucida Console" charset="0"/>
                <a:ea typeface="+mn-ea"/>
              </a:rPr>
              <a:t>public: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Lucida Console" charset="0"/>
                <a:ea typeface="+mn-ea"/>
              </a:rPr>
              <a:t>       A* </a:t>
            </a:r>
            <a:r>
              <a:rPr lang="en-US" altLang="zh-CN" sz="2000" dirty="0" err="1">
                <a:latin typeface="Lucida Console" charset="0"/>
                <a:ea typeface="+mn-ea"/>
              </a:rPr>
              <a:t>m_pa</a:t>
            </a:r>
            <a:r>
              <a:rPr lang="en-US" altLang="zh-CN" sz="20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2" name="矩形 1"/>
          <p:cNvSpPr/>
          <p:nvPr/>
        </p:nvSpPr>
        <p:spPr>
          <a:xfrm>
            <a:off x="381110" y="3429000"/>
            <a:ext cx="54862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222222"/>
                </a:solidFill>
                <a:latin typeface="arial" charset="0"/>
              </a:rPr>
              <a:t>A </a:t>
            </a:r>
            <a:r>
              <a:rPr lang="en-US" altLang="zh-CN" sz="2200" b="1" dirty="0">
                <a:solidFill>
                  <a:srgbClr val="222222"/>
                </a:solidFill>
                <a:latin typeface="arial" charset="0"/>
              </a:rPr>
              <a:t>forward declaration</a:t>
            </a:r>
            <a:r>
              <a:rPr lang="en-US" altLang="zh-CN" sz="2200" dirty="0">
                <a:solidFill>
                  <a:srgbClr val="222222"/>
                </a:solidFill>
                <a:latin typeface="arial" charset="0"/>
              </a:rPr>
              <a:t> is a </a:t>
            </a:r>
            <a:r>
              <a:rPr lang="en-US" altLang="zh-CN" sz="2200" b="1" dirty="0">
                <a:solidFill>
                  <a:srgbClr val="222222"/>
                </a:solidFill>
                <a:latin typeface="arial" charset="0"/>
              </a:rPr>
              <a:t>declaration</a:t>
            </a:r>
            <a:r>
              <a:rPr lang="en-US" altLang="zh-CN" sz="2200" dirty="0">
                <a:solidFill>
                  <a:srgbClr val="222222"/>
                </a:solidFill>
                <a:latin typeface="arial" charset="0"/>
              </a:rPr>
              <a:t> of an identifier (denoting an entity such as a type, a variable, a constant, or a function) for which the programmer has not yet given a complete definition.</a:t>
            </a:r>
            <a:endParaRPr lang="zh-CN" altLang="en-US" sz="22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43EF170-AAB2-B24E-96CA-4BE63D0C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D3E5FB52-9F8A-E94F-9C2A-60267FA9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 autoUpdateAnimBg="0"/>
      <p:bldP spid="3379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463" y="1219258"/>
            <a:ext cx="8424862" cy="4845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Forward Declaration only telling the name to the compiler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Try your best to minimize the compilation dependencies between files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The rules is, if the class declaration could work, never to include the class definition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For pointers, references, and using objects as parameters and return value in function declaration, we only need the class declaration</a:t>
            </a:r>
          </a:p>
          <a:p>
            <a:pPr lvl="2">
              <a:lnSpc>
                <a:spcPct val="80000"/>
              </a:lnSpc>
            </a:pPr>
            <a:r>
              <a:rPr lang="en-US" altLang="zh-CN" kern="1200" dirty="0" err="1">
                <a:latin typeface="Lucida Console" charset="0"/>
              </a:rPr>
              <a:t>CStack</a:t>
            </a:r>
            <a:r>
              <a:rPr lang="en-US" altLang="zh-CN" kern="1200" dirty="0">
                <a:latin typeface="Lucida Console" charset="0"/>
              </a:rPr>
              <a:t>* </a:t>
            </a:r>
            <a:r>
              <a:rPr lang="en-US" altLang="zh-CN" kern="1200" dirty="0" err="1">
                <a:latin typeface="Lucida Console" charset="0"/>
              </a:rPr>
              <a:t>pstack</a:t>
            </a:r>
            <a:r>
              <a:rPr lang="en-US" altLang="zh-CN" kern="1200" dirty="0">
                <a:latin typeface="Lucida Console" charset="0"/>
              </a:rPr>
              <a:t> = 0;</a:t>
            </a:r>
          </a:p>
          <a:p>
            <a:pPr lvl="2">
              <a:lnSpc>
                <a:spcPct val="80000"/>
              </a:lnSpc>
            </a:pPr>
            <a:r>
              <a:rPr lang="en-US" altLang="zh-CN" kern="1200" dirty="0">
                <a:latin typeface="Lucida Console" charset="0"/>
              </a:rPr>
              <a:t>void </a:t>
            </a:r>
            <a:r>
              <a:rPr lang="en-US" altLang="zh-CN" kern="1200" dirty="0" err="1">
                <a:latin typeface="Lucida Console" charset="0"/>
              </a:rPr>
              <a:t>funcA</a:t>
            </a:r>
            <a:r>
              <a:rPr lang="en-US" altLang="zh-CN" kern="1200" dirty="0">
                <a:latin typeface="Lucida Console" charset="0"/>
              </a:rPr>
              <a:t>(</a:t>
            </a:r>
            <a:r>
              <a:rPr lang="en-US" altLang="zh-CN" kern="1200" dirty="0" err="1">
                <a:latin typeface="Lucida Console" charset="0"/>
              </a:rPr>
              <a:t>const</a:t>
            </a:r>
            <a:r>
              <a:rPr lang="en-US" altLang="zh-CN" kern="1200" dirty="0">
                <a:latin typeface="Lucida Console" charset="0"/>
              </a:rPr>
              <a:t> </a:t>
            </a:r>
            <a:r>
              <a:rPr lang="en-US" altLang="zh-CN" kern="1200" dirty="0" err="1">
                <a:latin typeface="Lucida Console" charset="0"/>
              </a:rPr>
              <a:t>CStack</a:t>
            </a:r>
            <a:r>
              <a:rPr lang="en-US" altLang="zh-CN" kern="1200" dirty="0">
                <a:latin typeface="Lucida Console" charset="0"/>
              </a:rPr>
              <a:t>&amp;);</a:t>
            </a:r>
          </a:p>
          <a:p>
            <a:pPr lvl="2">
              <a:lnSpc>
                <a:spcPct val="80000"/>
              </a:lnSpc>
            </a:pPr>
            <a:r>
              <a:rPr lang="en-US" altLang="zh-CN" kern="1200" dirty="0" err="1">
                <a:latin typeface="Lucida Console" charset="0"/>
              </a:rPr>
              <a:t>CStack</a:t>
            </a:r>
            <a:r>
              <a:rPr lang="en-US" altLang="zh-CN" kern="1200" dirty="0">
                <a:latin typeface="Lucida Console" charset="0"/>
              </a:rPr>
              <a:t> </a:t>
            </a:r>
            <a:r>
              <a:rPr lang="en-US" altLang="zh-CN" kern="1200" dirty="0" err="1">
                <a:latin typeface="Lucida Console" charset="0"/>
              </a:rPr>
              <a:t>funcB</a:t>
            </a:r>
            <a:r>
              <a:rPr lang="en-US" altLang="zh-CN" kern="1200" dirty="0">
                <a:latin typeface="Lucida Console" charset="0"/>
              </a:rPr>
              <a:t>(</a:t>
            </a:r>
            <a:r>
              <a:rPr lang="en-US" altLang="zh-CN" kern="1200" dirty="0" err="1">
                <a:latin typeface="Lucida Console" charset="0"/>
              </a:rPr>
              <a:t>CStack</a:t>
            </a:r>
            <a:r>
              <a:rPr lang="en-US" altLang="zh-CN" kern="1200" dirty="0">
                <a:latin typeface="Lucida Console" charset="0"/>
              </a:rPr>
              <a:t>);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We could define a real class object or use the class members, only after we know the class definition</a:t>
            </a:r>
          </a:p>
          <a:p>
            <a:pPr lvl="2">
              <a:lnSpc>
                <a:spcPct val="80000"/>
              </a:lnSpc>
            </a:pPr>
            <a:r>
              <a:rPr lang="en-US" altLang="zh-CN" kern="1200" dirty="0" err="1">
                <a:latin typeface="Lucida Console" charset="0"/>
              </a:rPr>
              <a:t>CStack</a:t>
            </a:r>
            <a:r>
              <a:rPr lang="en-US" altLang="zh-CN" kern="1200" dirty="0">
                <a:latin typeface="Lucida Console" charset="0"/>
              </a:rPr>
              <a:t> stack;</a:t>
            </a:r>
          </a:p>
          <a:p>
            <a:pPr lvl="2">
              <a:lnSpc>
                <a:spcPct val="80000"/>
              </a:lnSpc>
            </a:pPr>
            <a:r>
              <a:rPr lang="en-US" altLang="zh-CN" kern="1200" dirty="0" err="1">
                <a:latin typeface="Lucida Console" charset="0"/>
              </a:rPr>
              <a:t>int</a:t>
            </a:r>
            <a:r>
              <a:rPr lang="en-US" altLang="zh-CN" kern="1200" dirty="0">
                <a:latin typeface="Lucida Console" charset="0"/>
              </a:rPr>
              <a:t> s = </a:t>
            </a:r>
            <a:r>
              <a:rPr lang="en-US" altLang="zh-CN" kern="1200" dirty="0" err="1">
                <a:latin typeface="Lucida Console" charset="0"/>
              </a:rPr>
              <a:t>stack.size</a:t>
            </a:r>
            <a:r>
              <a:rPr lang="en-US" altLang="zh-CN" kern="1200" dirty="0">
                <a:latin typeface="Lucida Console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declaration version of </a:t>
            </a:r>
            <a:r>
              <a:rPr lang="en-US" altLang="zh-CN" sz="2400" kern="1200" dirty="0">
                <a:latin typeface="Lucida Console" charset="0"/>
              </a:rPr>
              <a:t>&lt;</a:t>
            </a:r>
            <a:r>
              <a:rPr lang="en-US" altLang="zh-CN" sz="2400" kern="1200" dirty="0" err="1">
                <a:latin typeface="Lucida Console" charset="0"/>
              </a:rPr>
              <a:t>iostream</a:t>
            </a:r>
            <a:r>
              <a:rPr lang="en-US" altLang="zh-CN" sz="2400" kern="1200" dirty="0">
                <a:latin typeface="Lucida Console" charset="0"/>
              </a:rPr>
              <a:t>&gt; -- &lt;</a:t>
            </a:r>
            <a:r>
              <a:rPr lang="en-US" altLang="zh-CN" sz="2400" kern="1200" dirty="0" err="1">
                <a:latin typeface="Lucida Console" charset="0"/>
              </a:rPr>
              <a:t>iosfwd</a:t>
            </a:r>
            <a:r>
              <a:rPr lang="en-US" altLang="zh-CN" sz="2400" kern="1200" dirty="0">
                <a:latin typeface="Lucida Console" charset="0"/>
              </a:rPr>
              <a:t>&gt;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94519"/>
            <a:ext cx="8416017" cy="62474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 Class Declaration &amp; Definition (cont.)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DB126612-C613-C645-8C7F-D19E7037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EB3CCC5-3BC6-5B4B-A91E-F2713149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58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45727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 Access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087" y="1301696"/>
            <a:ext cx="8062913" cy="418465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Controlling how the member functions and data members could be accessed</a:t>
            </a:r>
          </a:p>
          <a:p>
            <a:pPr lvl="1"/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Public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– could be accessed outside the class</a:t>
            </a:r>
          </a:p>
          <a:p>
            <a:pPr lvl="1"/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 – could only be accessed by those classes deriving from it, or by friend classes and functions</a:t>
            </a:r>
          </a:p>
          <a:p>
            <a:pPr lvl="1"/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Private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 – could only be accessed inner this class, or by friend classes and functions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Suggestion: Avoid exposing the data members in the public interface, Use accessing functions instead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4968F88D-730B-4E4A-BD79-5E0161FD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43D3A42-1CFE-2447-AF00-D8A72746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3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07" y="476250"/>
            <a:ext cx="7993062" cy="1008063"/>
          </a:xfrm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 Access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control (cont.)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431007" y="997005"/>
            <a:ext cx="8255685" cy="5022914"/>
          </a:xfrm>
          <a:prstGeom prst="rect">
            <a:avLst/>
          </a:prstGeom>
          <a:solidFill>
            <a:srgbClr val="BBD9D7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class </a:t>
            </a:r>
            <a:r>
              <a:rPr lang="en-US" altLang="zh-CN" sz="1800" b="1" dirty="0">
                <a:latin typeface="Lucida Console" charset="0"/>
                <a:ea typeface="+mn-ea"/>
              </a:rPr>
              <a:t>X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mf1();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mf2() {  return mf3(); } </a:t>
            </a:r>
            <a:endParaRPr lang="zh-CN" altLang="en-US" sz="1800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private: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mf3();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} x;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void main()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x.mf1(); 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//yes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//Error! Private member can’t be accessed out of the class</a:t>
            </a:r>
            <a:endParaRPr lang="en-US" altLang="zh-CN" sz="1800" dirty="0">
              <a:solidFill>
                <a:srgbClr val="C00000"/>
              </a:solidFill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>
                <a:latin typeface="Lucida Console" charset="0"/>
                <a:ea typeface="+mn-ea"/>
              </a:rPr>
              <a:t>x.mf3();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Arial" charset="0"/>
              </a:rPr>
              <a:t>}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14038" y="980094"/>
            <a:ext cx="8272654" cy="5039638"/>
          </a:xfrm>
          <a:prstGeom prst="rect">
            <a:avLst/>
          </a:prstGeom>
          <a:solidFill>
            <a:srgbClr val="FFF2E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class </a:t>
            </a:r>
            <a:r>
              <a:rPr lang="en-US" altLang="zh-CN" sz="1800" b="1" dirty="0">
                <a:latin typeface="Lucida Console" charset="0"/>
                <a:ea typeface="+mn-ea"/>
              </a:rPr>
              <a:t>Y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_m1;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get_m2() { return _m2;}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 void set_m2(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x) { _m2 = x;}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private: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_m2;  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} y;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void main()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y._m1++;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//Not suggested! Direct access data members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>
                <a:latin typeface="Lucida Console" charset="0"/>
                <a:ea typeface="+mn-ea"/>
              </a:rPr>
              <a:t>y.set_m2(1);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//Suggested! The data member is accessed under control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B0767B18-93E2-874C-AA5F-8A2D1AE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3616ECE-0D77-1941-9E7A-E4EC424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 autoUpdateAnimBg="0"/>
      <p:bldP spid="11878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initialize and clean a class?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914400" y="3184513"/>
            <a:ext cx="7467600" cy="7016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  <a:sym typeface="Palatino Linotype" pitchFamily="18" charset="0"/>
              </a:defRPr>
            </a:lvl1pPr>
            <a:lvl2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Palatino Linotype" pitchFamily="18" charset="0"/>
                <a:ea typeface="Palatino Linotype" pitchFamily="18" charset="0"/>
                <a:cs typeface="Palatino Linotype" pitchFamily="18" charset="0"/>
                <a:sym typeface="Palatino Linotype" pitchFamily="18" charset="0"/>
              </a:defRPr>
            </a:lvl2pPr>
            <a:lvl3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Palatino Linotype" pitchFamily="18" charset="0"/>
                <a:ea typeface="Palatino Linotype" pitchFamily="18" charset="0"/>
                <a:cs typeface="Palatino Linotype" pitchFamily="18" charset="0"/>
                <a:sym typeface="Palatino Linotype" pitchFamily="18" charset="0"/>
              </a:defRPr>
            </a:lvl3pPr>
            <a:lvl4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Palatino Linotype" pitchFamily="18" charset="0"/>
                <a:ea typeface="Palatino Linotype" pitchFamily="18" charset="0"/>
                <a:cs typeface="Palatino Linotype" pitchFamily="18" charset="0"/>
                <a:sym typeface="Palatino Linotype" pitchFamily="18" charset="0"/>
              </a:defRPr>
            </a:lvl4pPr>
            <a:lvl5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Palatino Linotype" pitchFamily="18" charset="0"/>
                <a:ea typeface="Palatino Linotype" pitchFamily="18" charset="0"/>
                <a:cs typeface="Palatino Linotype" pitchFamily="18" charset="0"/>
                <a:sym typeface="Palatino Linotype" pitchFamily="18" charset="0"/>
              </a:defRPr>
            </a:lvl5pPr>
            <a:lvl6pPr marL="457200"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Palatino Linotype" pitchFamily="18" charset="0"/>
                <a:ea typeface="Palatino Linotype" pitchFamily="18" charset="0"/>
                <a:cs typeface="Palatino Linotype" pitchFamily="18" charset="0"/>
                <a:sym typeface="Palatino Linotype" pitchFamily="18" charset="0"/>
              </a:defRPr>
            </a:lvl6pPr>
            <a:lvl7pPr marL="914400"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Palatino Linotype" pitchFamily="18" charset="0"/>
                <a:ea typeface="Palatino Linotype" pitchFamily="18" charset="0"/>
                <a:cs typeface="Palatino Linotype" pitchFamily="18" charset="0"/>
                <a:sym typeface="Palatino Linotype" pitchFamily="18" charset="0"/>
              </a:defRPr>
            </a:lvl7pPr>
            <a:lvl8pPr marL="1371600"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Palatino Linotype" pitchFamily="18" charset="0"/>
                <a:ea typeface="Palatino Linotype" pitchFamily="18" charset="0"/>
                <a:cs typeface="Palatino Linotype" pitchFamily="18" charset="0"/>
                <a:sym typeface="Palatino Linotype" pitchFamily="18" charset="0"/>
              </a:defRPr>
            </a:lvl8pPr>
            <a:lvl9pPr marL="1828800"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Palatino Linotype" pitchFamily="18" charset="0"/>
                <a:ea typeface="Palatino Linotype" pitchFamily="18" charset="0"/>
                <a:cs typeface="Palatino Linotype" pitchFamily="18" charset="0"/>
                <a:sym typeface="Palatino Linotype" pitchFamily="18" charset="0"/>
              </a:defRPr>
            </a:lvl9pPr>
          </a:lstStyle>
          <a:p>
            <a:pPr algn="ctr">
              <a:buFontTx/>
            </a:pPr>
            <a:r>
              <a:rPr lang="en-US" altLang="zh-CN" sz="4000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Construction and Destruction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6D727DED-4084-DA4C-9F76-45D62D51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36E2B8F9-5811-3242-98B1-7D4DF4C2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59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 How to initialize? Constructor</a:t>
            </a:r>
            <a:endParaRPr lang="en-US" alt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371654"/>
            <a:ext cx="8542112" cy="48004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Suppose we want to instantiate the Fibonacci objects in different ways</a:t>
            </a:r>
          </a:p>
          <a:p>
            <a:pPr marL="806450" lvl="2" indent="0">
              <a:lnSpc>
                <a:spcPct val="80000"/>
              </a:lnSpc>
              <a:buNone/>
            </a:pPr>
            <a:r>
              <a:rPr lang="en-US" altLang="zh-CN" kern="1200" dirty="0">
                <a:latin typeface="Lucida Console" charset="0"/>
              </a:rPr>
              <a:t>CFibonacci fib1(10);   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//range 10</a:t>
            </a:r>
          </a:p>
          <a:p>
            <a:pPr marL="806450" lvl="2" indent="0">
              <a:lnSpc>
                <a:spcPct val="80000"/>
              </a:lnSpc>
              <a:buNone/>
            </a:pPr>
            <a:r>
              <a:rPr lang="en-US" altLang="zh-CN" kern="1200" dirty="0">
                <a:latin typeface="Lucida Console" charset="0"/>
              </a:rPr>
              <a:t>CFibonacci fib2(8, 3); 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//range 8, start from the 3rd element</a:t>
            </a:r>
          </a:p>
          <a:p>
            <a:pPr marL="806450" lvl="2" indent="0">
              <a:lnSpc>
                <a:spcPct val="80000"/>
              </a:lnSpc>
              <a:buNone/>
            </a:pPr>
            <a:r>
              <a:rPr lang="en-US" altLang="zh-CN" kern="1200" dirty="0">
                <a:latin typeface="Lucida Console" charset="0"/>
              </a:rPr>
              <a:t>CFibonacci fib3(fib2); 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//copy of fib2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How to implement them? –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Constructors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Constructors are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initialization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member functions tha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Having the same name as class name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No return value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Could be overloaded (Multiple constructors are supported)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702FC7AB-20B7-E54D-B82B-A2B82E40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1D3595CC-6AF2-2141-8B4C-5DFAD657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3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693630" y="1895567"/>
            <a:ext cx="7932503" cy="4276561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you should …</a:t>
            </a:r>
          </a:p>
          <a:p>
            <a:pPr marL="182563" indent="-182563" algn="l">
              <a:lnSpc>
                <a:spcPct val="90000"/>
              </a:lnSpc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Understand the three pillars of Object-Oriented Programming: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Inheritance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Encapsulation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Polymorphism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182563" indent="-182563" algn="l">
              <a:lnSpc>
                <a:spcPct val="90000"/>
              </a:lnSpc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Understand what an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object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is. </a:t>
            </a:r>
          </a:p>
          <a:p>
            <a:pPr marL="182563" indent="-182563" algn="l">
              <a:lnSpc>
                <a:spcPct val="90000"/>
              </a:lnSpc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Understand object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attributes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methods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events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182563" indent="-182563" algn="l">
              <a:lnSpc>
                <a:spcPct val="90000"/>
              </a:lnSpc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Understand how programmers use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API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s.</a:t>
            </a: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oop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268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00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 Constructors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97989" y="1184803"/>
            <a:ext cx="8229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class CFibonacci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public: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   CFibonacci();  </a:t>
            </a:r>
            <a:r>
              <a:rPr lang="en-US" altLang="zh-CN" sz="2000" dirty="0">
                <a:solidFill>
                  <a:schemeClr val="accent2"/>
                </a:solidFill>
                <a:latin typeface="Lucida Console" charset="0"/>
                <a:ea typeface="+mn-ea"/>
                <a:sym typeface="Palatino Linotype" pitchFamily="18" charset="0"/>
              </a:rPr>
              <a:t>//default constructor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   CFibonacci(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iLen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);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   CFibonacci(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iLen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,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iBegPos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);  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2000" dirty="0">
                <a:solidFill>
                  <a:schemeClr val="accent2"/>
                </a:solidFill>
                <a:latin typeface="Lucida Console" charset="0"/>
                <a:ea typeface="+mn-ea"/>
                <a:sym typeface="Palatino Linotype" pitchFamily="18" charset="0"/>
              </a:rPr>
              <a:t>//… other constructors and members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};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57218" y="3886188"/>
            <a:ext cx="396238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Console" charset="0"/>
                <a:ea typeface="+mn-ea"/>
              </a:rPr>
              <a:t>//calling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CFibonacci f1;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CFibonacci f2( 6 );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CFibonacci f3 = 10;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CFibonacci f4( );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CFibonacci f5( 10, 3 );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290898" y="3886188"/>
            <a:ext cx="46243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CN" sz="2000" b="1" dirty="0">
              <a:solidFill>
                <a:schemeClr val="accent2"/>
              </a:solidFill>
              <a:latin typeface="Arial" charset="0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//correct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//correct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//correct, same as f3(10)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//</a:t>
            </a:r>
            <a:r>
              <a:rPr lang="en-US" altLang="zh-CN" sz="2000" b="1" dirty="0">
                <a:solidFill>
                  <a:srgbClr val="C00000"/>
                </a:solidFill>
                <a:latin typeface="Arial" charset="0"/>
              </a:rPr>
              <a:t>f4 will be regarded as a function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//correct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1F566C6-0A76-4A46-A910-6B5E430E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4CE4AE97-16E4-AA48-8A66-9DC48441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6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7467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 Constructors – Default Constructor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407" y="1219258"/>
            <a:ext cx="77724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Default Constructor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Constructor that need not specify arguments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2 conditions: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04800" y="2590822"/>
            <a:ext cx="8229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</a:rPr>
              <a:t>CFibonacci::CFibonacci()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//empty parameter list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800" dirty="0">
                <a:latin typeface="Lucida Console" charset="0"/>
                <a:ea typeface="+mn-ea"/>
              </a:rPr>
              <a:t> = 10;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m_iBegPos</a:t>
            </a:r>
            <a:r>
              <a:rPr lang="en-US" altLang="zh-CN" sz="1800" dirty="0">
                <a:latin typeface="Lucida Console" charset="0"/>
                <a:ea typeface="+mn-ea"/>
              </a:rPr>
              <a:t> = 1;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m_iNext</a:t>
            </a:r>
            <a:r>
              <a:rPr lang="en-US" altLang="zh-CN" sz="1800" dirty="0">
                <a:latin typeface="Lucida Console" charset="0"/>
                <a:ea typeface="+mn-ea"/>
              </a:rPr>
              <a:t> = 0;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79422" y="4343376"/>
            <a:ext cx="8763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</a:rPr>
              <a:t>class CFibonacci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CFibonacci(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iLen</a:t>
            </a:r>
            <a:r>
              <a:rPr lang="en-US" altLang="zh-CN" sz="1800" dirty="0">
                <a:latin typeface="Lucida Console" charset="0"/>
                <a:ea typeface="+mn-ea"/>
              </a:rPr>
              <a:t> = 10,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iBegPos</a:t>
            </a:r>
            <a:r>
              <a:rPr lang="en-US" altLang="zh-CN" sz="1800" dirty="0">
                <a:latin typeface="Lucida Console" charset="0"/>
                <a:ea typeface="+mn-ea"/>
              </a:rPr>
              <a:t> = 1);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//every parameter has default value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922163" y="3352802"/>
            <a:ext cx="5111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Caution: 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Never provides these 2 types of default 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ctors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 simultaneously, it will bring ambiguity.</a:t>
            </a:r>
            <a:r>
              <a:rPr lang="en-US" altLang="zh-CN" sz="1800" dirty="0">
                <a:solidFill>
                  <a:srgbClr val="FFCC66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C8B3B570-C919-6043-8E8F-29CAAE07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5266B5E8-9B65-CC4B-BFA0-476C9D2C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763000" cy="76205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Constructors – Default Constructor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364" y="3505198"/>
            <a:ext cx="8847636" cy="23622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implement a default constructor that support 3 constructing forms:</a:t>
            </a:r>
          </a:p>
          <a:p>
            <a:pPr lvl="2">
              <a:buFont typeface="Wingdings" charset="2"/>
              <a:buNone/>
            </a:pPr>
            <a:r>
              <a:rPr lang="en-US" altLang="zh-CN" sz="1800" kern="1200" dirty="0">
                <a:latin typeface="Lucida Console" charset="0"/>
              </a:rPr>
              <a:t>CFibonacci f1; 		</a:t>
            </a:r>
            <a:r>
              <a:rPr lang="en-US" altLang="zh-CN" sz="1800" kern="1200" dirty="0">
                <a:solidFill>
                  <a:schemeClr val="accent6"/>
                </a:solidFill>
                <a:latin typeface="Lucida Console" charset="0"/>
              </a:rPr>
              <a:t>//CFibonacci::CFibonacci(10, 1);</a:t>
            </a:r>
          </a:p>
          <a:p>
            <a:pPr lvl="2">
              <a:buFont typeface="Wingdings" charset="2"/>
              <a:buNone/>
            </a:pPr>
            <a:r>
              <a:rPr lang="en-US" altLang="zh-CN" sz="1800" kern="1200" dirty="0">
                <a:latin typeface="Lucida Console" charset="0"/>
              </a:rPr>
              <a:t>CFibonacci f2( 12 ); 	</a:t>
            </a:r>
            <a:r>
              <a:rPr lang="en-US" altLang="zh-CN" sz="1800" kern="1200" dirty="0">
                <a:solidFill>
                  <a:schemeClr val="accent6"/>
                </a:solidFill>
                <a:latin typeface="Lucida Console" charset="0"/>
              </a:rPr>
              <a:t>//CFibonacci::CFibonacci(12, 1);</a:t>
            </a:r>
          </a:p>
          <a:p>
            <a:pPr lvl="2">
              <a:buFont typeface="Wingdings" charset="2"/>
              <a:buNone/>
            </a:pPr>
            <a:r>
              <a:rPr lang="en-US" altLang="zh-CN" sz="1800" kern="1200" dirty="0">
                <a:latin typeface="Lucida Console" charset="0"/>
              </a:rPr>
              <a:t>CFibonacci f3( 8, 3 ); 	</a:t>
            </a:r>
            <a:r>
              <a:rPr lang="en-US" altLang="zh-CN" sz="1800" kern="1200" dirty="0">
                <a:solidFill>
                  <a:schemeClr val="accent6"/>
                </a:solidFill>
                <a:latin typeface="Lucida Console" charset="0"/>
              </a:rPr>
              <a:t>//CFibonacci::CFibonacci( 8, 3);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96364" y="1106091"/>
            <a:ext cx="8229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latin typeface="Lucida Console" charset="0"/>
                <a:ea typeface="+mn-ea"/>
              </a:rPr>
              <a:t>CFibonacci::CFibonacci(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iLen</a:t>
            </a:r>
            <a:r>
              <a:rPr lang="en-US" altLang="zh-CN" sz="2000" dirty="0">
                <a:latin typeface="Lucida Console" charset="0"/>
                <a:ea typeface="+mn-ea"/>
              </a:rPr>
              <a:t> = 10, 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iBegPos</a:t>
            </a:r>
            <a:r>
              <a:rPr lang="en-US" altLang="zh-CN" sz="2000" dirty="0">
                <a:latin typeface="Lucida Console" charset="0"/>
                <a:ea typeface="+mn-ea"/>
              </a:rPr>
              <a:t> = 1)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   </a:t>
            </a:r>
            <a:r>
              <a:rPr lang="en-US" altLang="zh-CN" sz="2000" dirty="0" err="1">
                <a:latin typeface="Lucida Console" charset="0"/>
                <a:ea typeface="+mn-ea"/>
              </a:rPr>
              <a:t>m_iLength</a:t>
            </a:r>
            <a:r>
              <a:rPr lang="en-US" altLang="zh-CN" sz="2000" dirty="0">
                <a:latin typeface="Lucida Console" charset="0"/>
                <a:ea typeface="+mn-ea"/>
              </a:rPr>
              <a:t> = </a:t>
            </a:r>
            <a:r>
              <a:rPr lang="en-US" altLang="zh-CN" sz="2000" dirty="0" err="1">
                <a:latin typeface="Lucida Console" charset="0"/>
                <a:ea typeface="+mn-ea"/>
              </a:rPr>
              <a:t>iLen</a:t>
            </a:r>
            <a:r>
              <a:rPr lang="en-US" altLang="zh-CN" sz="2000" dirty="0">
                <a:latin typeface="Lucida Console" charset="0"/>
                <a:ea typeface="+mn-ea"/>
              </a:rPr>
              <a:t> &gt; 0 ? </a:t>
            </a:r>
            <a:r>
              <a:rPr lang="en-US" altLang="zh-CN" sz="2000" dirty="0" err="1">
                <a:latin typeface="Lucida Console" charset="0"/>
                <a:ea typeface="+mn-ea"/>
              </a:rPr>
              <a:t>iLen</a:t>
            </a:r>
            <a:r>
              <a:rPr lang="en-US" altLang="zh-CN" sz="2000" dirty="0">
                <a:latin typeface="Lucida Console" charset="0"/>
                <a:ea typeface="+mn-ea"/>
              </a:rPr>
              <a:t> : 1;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   </a:t>
            </a:r>
            <a:r>
              <a:rPr lang="en-US" altLang="zh-CN" sz="2000" dirty="0" err="1">
                <a:latin typeface="Lucida Console" charset="0"/>
                <a:ea typeface="+mn-ea"/>
              </a:rPr>
              <a:t>m_iBegPos</a:t>
            </a:r>
            <a:r>
              <a:rPr lang="en-US" altLang="zh-CN" sz="2000" dirty="0">
                <a:latin typeface="Lucida Console" charset="0"/>
                <a:ea typeface="+mn-ea"/>
              </a:rPr>
              <a:t> = </a:t>
            </a:r>
            <a:r>
              <a:rPr lang="en-US" altLang="zh-CN" sz="2000" dirty="0" err="1">
                <a:latin typeface="Lucida Console" charset="0"/>
                <a:ea typeface="+mn-ea"/>
              </a:rPr>
              <a:t>iBegPos</a:t>
            </a:r>
            <a:r>
              <a:rPr lang="en-US" altLang="zh-CN" sz="2000" dirty="0">
                <a:latin typeface="Lucida Console" charset="0"/>
                <a:ea typeface="+mn-ea"/>
              </a:rPr>
              <a:t> &gt; 0 ? </a:t>
            </a:r>
            <a:r>
              <a:rPr lang="en-US" altLang="zh-CN" sz="2000" dirty="0" err="1">
                <a:latin typeface="Lucida Console" charset="0"/>
                <a:ea typeface="+mn-ea"/>
              </a:rPr>
              <a:t>iBegPos</a:t>
            </a:r>
            <a:r>
              <a:rPr lang="en-US" altLang="zh-CN" sz="2000" dirty="0">
                <a:latin typeface="Lucida Console" charset="0"/>
                <a:ea typeface="+mn-ea"/>
              </a:rPr>
              <a:t> : 1;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   </a:t>
            </a:r>
            <a:r>
              <a:rPr lang="en-US" altLang="zh-CN" sz="2000" dirty="0" err="1">
                <a:latin typeface="Lucida Console" charset="0"/>
                <a:ea typeface="+mn-ea"/>
              </a:rPr>
              <a:t>m_iNext</a:t>
            </a:r>
            <a:r>
              <a:rPr lang="en-US" altLang="zh-CN" sz="2000" dirty="0">
                <a:latin typeface="Lucida Console" charset="0"/>
                <a:ea typeface="+mn-ea"/>
              </a:rPr>
              <a:t> = </a:t>
            </a:r>
            <a:r>
              <a:rPr lang="en-US" altLang="zh-CN" sz="2000" dirty="0" err="1">
                <a:latin typeface="Lucida Console" charset="0"/>
                <a:ea typeface="+mn-ea"/>
              </a:rPr>
              <a:t>m_iBegPos</a:t>
            </a:r>
            <a:r>
              <a:rPr lang="en-US" altLang="zh-CN" sz="2000" dirty="0">
                <a:latin typeface="Lucida Console" charset="0"/>
                <a:ea typeface="+mn-ea"/>
              </a:rPr>
              <a:t> - 1;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0A88C9BB-3B7E-414B-84C5-CF9FA4EC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43B692D-B4A5-3843-91B5-5B06DB9F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82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4" y="533477"/>
            <a:ext cx="8435867" cy="68578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 Constructors – Default Constructor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383" y="1253164"/>
            <a:ext cx="8642350" cy="46903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Discussion about Default Constructors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Default constructors – construct objects without outer information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If we never define any constructors, the compiler will generate one for us automatically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Sometimes it will generate meaningless objects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CN" sz="1600" kern="1200" dirty="0" err="1">
                <a:latin typeface="Lucida Console" charset="0"/>
              </a:rPr>
              <a:t>MyContact</a:t>
            </a:r>
            <a:r>
              <a:rPr lang="en-US" altLang="zh-CN" sz="1600" kern="1200" dirty="0">
                <a:latin typeface="Lucida Console" charset="0"/>
              </a:rPr>
              <a:t> c;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To avoid such usage, we could </a:t>
            </a:r>
            <a:r>
              <a:rPr lang="en-US" altLang="zh-CN" sz="1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declare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a private default 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ctor</a:t>
            </a:r>
            <a:endParaRPr lang="en-US" altLang="zh-CN" sz="1800" dirty="0">
              <a:latin typeface="Arial" charset="0"/>
              <a:ea typeface="Arial" charset="0"/>
              <a:cs typeface="Arial" charset="0"/>
            </a:endParaRPr>
          </a:p>
          <a:p>
            <a:pPr lvl="3">
              <a:lnSpc>
                <a:spcPct val="90000"/>
              </a:lnSpc>
              <a:buNone/>
            </a:pPr>
            <a:r>
              <a:rPr lang="en-US" altLang="zh-CN" sz="1600" kern="1200" dirty="0">
                <a:latin typeface="Lucida Console" charset="0"/>
              </a:rPr>
              <a:t>private: </a:t>
            </a:r>
            <a:r>
              <a:rPr lang="en-US" altLang="zh-CN" sz="1600" kern="1200" dirty="0" err="1">
                <a:latin typeface="Lucida Console" charset="0"/>
              </a:rPr>
              <a:t>MyContact</a:t>
            </a:r>
            <a:r>
              <a:rPr lang="en-US" altLang="zh-CN" sz="1600" kern="1200" dirty="0">
                <a:latin typeface="Lucida Console" charset="0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But without default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ctors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, we will have trouble in certain situations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Constructing Object Array:   </a:t>
            </a:r>
            <a:r>
              <a:rPr lang="en-US" altLang="zh-CN" kern="1200" dirty="0" err="1">
                <a:latin typeface="Lucida Console" charset="0"/>
              </a:rPr>
              <a:t>MyContact</a:t>
            </a:r>
            <a:r>
              <a:rPr lang="en-US" altLang="zh-CN" kern="1200" dirty="0">
                <a:latin typeface="Lucida Console" charset="0"/>
              </a:rPr>
              <a:t> mc[100];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For certain template-based container class, or virtual base class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Conclusion: Be careful with default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ctors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; never provide them unless you find solid reasons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104296C0-A288-B041-ABCC-4BA14D5F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38D0429-83CF-5141-B380-C8791F31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6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763000" cy="68586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 Constructors – Member Initialization List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80" y="1220356"/>
            <a:ext cx="89916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Also we can use the method of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Member Initialization List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to write constructors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28714" y="2286030"/>
            <a:ext cx="8762886" cy="20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338263" lvl="3" indent="-173038" defTabSz="0">
              <a:lnSpc>
                <a:spcPct val="90000"/>
              </a:lnSpc>
              <a:spcAft>
                <a:spcPct val="30000"/>
              </a:spcAft>
            </a:pP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CFibonacci::CFibonacci(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iLen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iBegPos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)</a:t>
            </a:r>
          </a:p>
          <a:p>
            <a:pPr marL="1338263" lvl="3" indent="-173038" defTabSz="0">
              <a:lnSpc>
                <a:spcPct val="90000"/>
              </a:lnSpc>
              <a:spcAft>
                <a:spcPct val="30000"/>
              </a:spcAft>
            </a:pP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: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m_iLength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iLen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 &gt; 0 ?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iLen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 : 1),</a:t>
            </a:r>
          </a:p>
          <a:p>
            <a:pPr marL="1338263" lvl="3" indent="-173038" defTabSz="0">
              <a:lnSpc>
                <a:spcPct val="90000"/>
              </a:lnSpc>
              <a:spcAft>
                <a:spcPct val="30000"/>
              </a:spcAft>
            </a:pP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        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m_iBegPos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iBegPos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 &gt; 0 ?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iBegPos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 : 1),</a:t>
            </a:r>
          </a:p>
          <a:p>
            <a:pPr marL="1338263" lvl="3" indent="-173038" defTabSz="0">
              <a:lnSpc>
                <a:spcPct val="90000"/>
              </a:lnSpc>
              <a:spcAft>
                <a:spcPct val="30000"/>
              </a:spcAft>
            </a:pP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        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m_iNext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m_iBegPos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 – 1)</a:t>
            </a:r>
          </a:p>
          <a:p>
            <a:pPr marL="1338263" lvl="3" indent="-173038" defTabSz="0">
              <a:lnSpc>
                <a:spcPct val="90000"/>
              </a:lnSpc>
              <a:spcAft>
                <a:spcPct val="30000"/>
              </a:spcAft>
            </a:pP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pPr marL="1338263" lvl="3" indent="-173038" defTabSz="0">
              <a:lnSpc>
                <a:spcPct val="90000"/>
              </a:lnSpc>
              <a:spcAft>
                <a:spcPct val="30000"/>
              </a:spcAft>
            </a:pP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};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533400" y="4365853"/>
            <a:ext cx="8153400" cy="173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In this example, there’s no difference using these two initialization ways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But when should we use member initialization list?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3D87949-8727-604D-81F9-01404324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F46198D2-A6A9-A147-89FD-8D9E6864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8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0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60966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 Constructors – Member Initialization List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219258"/>
            <a:ext cx="8458092" cy="21335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Use member initialization list, when the class has member class objects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To pass the arguments to the constructors of the member class objects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 better efficiency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6228" y="3624204"/>
            <a:ext cx="34290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</a:rPr>
              <a:t>class CFibonacci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private: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//…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string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m_szName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//…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276634" y="4280048"/>
            <a:ext cx="60874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CFibonacci::CFibonacci(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iLen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iBegPos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: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m_szName</a:t>
            </a:r>
            <a:r>
              <a:rPr lang="en-US" altLang="zh-CN" sz="1600" dirty="0">
                <a:latin typeface="Lucida Console" charset="0"/>
                <a:ea typeface="+mn-ea"/>
              </a:rPr>
              <a:t>(“Fibonacci”)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iLen</a:t>
            </a:r>
            <a:r>
              <a:rPr lang="en-US" altLang="zh-CN" sz="1600" dirty="0">
                <a:latin typeface="Lucida Console" charset="0"/>
                <a:ea typeface="+mn-ea"/>
              </a:rPr>
              <a:t> &gt; 0 ? </a:t>
            </a:r>
            <a:r>
              <a:rPr lang="en-US" altLang="zh-CN" sz="1600" dirty="0" err="1">
                <a:latin typeface="Lucida Console" charset="0"/>
                <a:ea typeface="+mn-ea"/>
              </a:rPr>
              <a:t>iLen</a:t>
            </a:r>
            <a:r>
              <a:rPr lang="en-US" altLang="zh-CN" sz="1600" dirty="0">
                <a:latin typeface="Lucida Console" charset="0"/>
                <a:ea typeface="+mn-ea"/>
              </a:rPr>
              <a:t> : 1;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m_iBegPos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iBegPos</a:t>
            </a:r>
            <a:r>
              <a:rPr lang="en-US" altLang="zh-CN" sz="1600" dirty="0">
                <a:latin typeface="Lucida Console" charset="0"/>
                <a:ea typeface="+mn-ea"/>
              </a:rPr>
              <a:t> &gt; 0 ? </a:t>
            </a:r>
            <a:r>
              <a:rPr lang="en-US" altLang="zh-CN" sz="1600" dirty="0" err="1">
                <a:latin typeface="Lucida Console" charset="0"/>
                <a:ea typeface="+mn-ea"/>
              </a:rPr>
              <a:t>iBegPos</a:t>
            </a:r>
            <a:r>
              <a:rPr lang="en-US" altLang="zh-CN" sz="1600" dirty="0">
                <a:latin typeface="Lucida Console" charset="0"/>
                <a:ea typeface="+mn-ea"/>
              </a:rPr>
              <a:t> : 1;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m_iNext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m_iBegPos</a:t>
            </a:r>
            <a:r>
              <a:rPr lang="en-US" altLang="zh-CN" sz="1600" dirty="0">
                <a:latin typeface="Lucida Console" charset="0"/>
                <a:ea typeface="+mn-ea"/>
              </a:rPr>
              <a:t> - 1;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EF536FD-5FEA-D94A-B933-065BCEBE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663D8CF-A635-B143-9D8F-0E183A65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6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  <p:bldP spid="4813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57200"/>
            <a:ext cx="9055100" cy="609662"/>
          </a:xfrm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 Constructors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– Member 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Initialization List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556" y="1066862"/>
            <a:ext cx="8713787" cy="274312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The initialization </a:t>
            </a:r>
            <a:r>
              <a:rPr lang="en-US" altLang="zh-CN" sz="2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order </a:t>
            </a: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of the members in member initialization list, should be the same with that in class declaration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 initialization order of the class members is only dependent on its order in declaration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Why not according to the order in member initialization list? – Avoiding the cost of logging different initialization orders(for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dtors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), with multiple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ctors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’ member initialization lists 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76318" y="3843837"/>
            <a:ext cx="68578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CTriangle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CTriangle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lbnd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hbnd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private: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vector&lt;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&gt; </a:t>
            </a:r>
            <a:r>
              <a:rPr lang="en-US" altLang="zh-CN" sz="1600" dirty="0" err="1">
                <a:latin typeface="Lucida Console" charset="0"/>
                <a:ea typeface="+mn-ea"/>
              </a:rPr>
              <a:t>m_data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size_t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m_size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m_lbnd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m_hbnd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810020" y="4038584"/>
            <a:ext cx="57729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CTriangle</a:t>
            </a:r>
            <a:r>
              <a:rPr lang="en-US" altLang="zh-CN" sz="1600" dirty="0"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latin typeface="Lucida Console" charset="0"/>
                <a:ea typeface="+mn-ea"/>
              </a:rPr>
              <a:t>CTriangle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lbnd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hbnd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: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m_size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highbound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–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lowbound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+ 1),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m_lbnd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lowbound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),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m_hbnd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highbound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),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m_data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m_size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2" name="矩形 1"/>
          <p:cNvSpPr/>
          <p:nvPr/>
        </p:nvSpPr>
        <p:spPr>
          <a:xfrm>
            <a:off x="4419604" y="5410148"/>
            <a:ext cx="4724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Lucida Console" charset="0"/>
              </a:rPr>
              <a:t>//the vector could not be initialized as our expectation</a:t>
            </a: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8AD0964E-EEF8-EB4E-8C56-10ADC99A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E9CBDAC2-B75E-0646-B186-25179D26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1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autoUpdateAnimBg="0"/>
      <p:bldP spid="99333" grpId="0" autoUpdateAnimBg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4.4 How to clear up? Destructor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1219258"/>
            <a:ext cx="8762890" cy="46482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Opposed to constructor, destructor is a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user-provided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member function that is called automatically at the end of the lifetime of an object, to release its assigned resources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Destructor name is fixed – ~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ClassName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No return value, no parameters; so it can’t be overloaded – Only one destructor per class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Destructor is not necessary – A good C++ programmer should know the time when a destructor is needed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F3F8DD8E-D825-2C45-A5F7-1B7459CD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A43C0BEA-A908-EA44-BBE8-828712DE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15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4037"/>
            <a:ext cx="7993062" cy="1008063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Arial" charset="0"/>
                <a:cs typeface="Arial" charset="0"/>
              </a:rPr>
              <a:t>4.4 Destructor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4271"/>
            <a:ext cx="8153294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Example: a double matrix that requests memory from the free store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52516" y="2312535"/>
            <a:ext cx="502906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Row,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Col)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: </a:t>
            </a:r>
            <a:r>
              <a:rPr lang="en-US" altLang="zh-CN" sz="1600" dirty="0" err="1">
                <a:latin typeface="Lucida Console" charset="0"/>
                <a:ea typeface="+mn-ea"/>
              </a:rPr>
              <a:t>m_iRow</a:t>
            </a:r>
            <a:r>
              <a:rPr lang="en-US" altLang="zh-CN" sz="1600" dirty="0">
                <a:latin typeface="Lucida Console" charset="0"/>
                <a:ea typeface="+mn-ea"/>
              </a:rPr>
              <a:t>(Row), </a:t>
            </a:r>
            <a:r>
              <a:rPr lang="en-US" altLang="zh-CN" sz="1600" dirty="0" err="1">
                <a:latin typeface="Lucida Console" charset="0"/>
                <a:ea typeface="+mn-ea"/>
              </a:rPr>
              <a:t>m_iCol</a:t>
            </a:r>
            <a:r>
              <a:rPr lang="en-US" altLang="zh-CN" sz="1600" dirty="0">
                <a:latin typeface="Lucida Console" charset="0"/>
                <a:ea typeface="+mn-ea"/>
              </a:rPr>
              <a:t>(Col)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{  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m_pdMat</a:t>
            </a:r>
            <a:r>
              <a:rPr lang="en-US" altLang="zh-CN" sz="1600" dirty="0">
                <a:latin typeface="Lucida Console" charset="0"/>
                <a:ea typeface="+mn-ea"/>
              </a:rPr>
              <a:t> = new double[row * col];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~</a:t>
            </a:r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</a:rPr>
              <a:t>()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{   delete [] </a:t>
            </a:r>
            <a:r>
              <a:rPr lang="en-US" altLang="zh-CN" sz="1600" dirty="0" err="1">
                <a:latin typeface="Lucida Console" charset="0"/>
                <a:ea typeface="+mn-ea"/>
              </a:rPr>
              <a:t>m_pdMat</a:t>
            </a:r>
            <a:r>
              <a:rPr lang="en-US" altLang="zh-CN" sz="1600" dirty="0">
                <a:latin typeface="Lucida Console" charset="0"/>
                <a:ea typeface="+mn-ea"/>
              </a:rPr>
              <a:t>;  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private: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m_iRow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m_iCol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double* </a:t>
            </a:r>
            <a:r>
              <a:rPr lang="en-US" altLang="zh-CN" sz="1600" dirty="0" err="1">
                <a:latin typeface="Lucida Console" charset="0"/>
                <a:ea typeface="+mn-ea"/>
              </a:rPr>
              <a:t>m_pdMat</a:t>
            </a:r>
            <a:r>
              <a:rPr lang="en-US" altLang="zh-CN" sz="1600" dirty="0">
                <a:latin typeface="Lucida Console" charset="0"/>
                <a:ea typeface="+mn-ea"/>
              </a:rPr>
              <a:t>;  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987237" y="2057436"/>
            <a:ext cx="415676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</a:t>
            </a:r>
            <a:r>
              <a:rPr lang="en-US" altLang="zh-CN" sz="1600" b="1" dirty="0" err="1">
                <a:solidFill>
                  <a:srgbClr val="C00000"/>
                </a:solidFill>
                <a:latin typeface="Lucida Console" charset="0"/>
                <a:ea typeface="+mn-ea"/>
              </a:rPr>
              <a:t>CMatrix</a:t>
            </a:r>
            <a:r>
              <a:rPr lang="en-US" altLang="zh-CN" sz="1600" b="1" dirty="0">
                <a:solidFill>
                  <a:srgbClr val="C00000"/>
                </a:solidFill>
                <a:latin typeface="Lucida Console" charset="0"/>
                <a:ea typeface="+mn-ea"/>
              </a:rPr>
              <a:t> Mat(4, 4);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Lucida Console" charset="0"/>
                <a:ea typeface="+mn-ea"/>
              </a:rPr>
              <a:t>//constructor is automatically called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Lucida Console" charset="0"/>
                <a:ea typeface="+mn-ea"/>
              </a:rPr>
              <a:t>//16 double mem is allocated from heap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solidFill>
                  <a:schemeClr val="accent2"/>
                </a:solidFill>
                <a:latin typeface="Lucida Console" charset="0"/>
                <a:ea typeface="+mn-ea"/>
              </a:rPr>
              <a:t>//…</a:t>
            </a:r>
          </a:p>
          <a:p>
            <a:endParaRPr lang="en-US" altLang="zh-CN" sz="1600" dirty="0">
              <a:solidFill>
                <a:schemeClr val="accent2"/>
              </a:solidFill>
              <a:latin typeface="Lucida Console" charset="0"/>
              <a:ea typeface="+mn-ea"/>
            </a:endParaRPr>
          </a:p>
          <a:p>
            <a:r>
              <a:rPr lang="en-US" altLang="zh-CN" sz="1600" dirty="0">
                <a:solidFill>
                  <a:schemeClr val="accent2"/>
                </a:solidFill>
                <a:latin typeface="Lucida Console" charset="0"/>
                <a:ea typeface="+mn-ea"/>
              </a:rPr>
              <a:t>//end of its scope, destructor is called  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Lucida Console" charset="0"/>
                <a:ea typeface="+mn-ea"/>
              </a:rPr>
              <a:t>//automatically, 16 double are released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685C0C1-81A4-3945-85CF-A4C5ED16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5C66BCF1-F196-844C-88DC-80EFA245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  <p:bldP spid="5222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4.5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pointer?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777556" y="2047963"/>
            <a:ext cx="7528146" cy="35907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Every object in C++ has access to its own address through an important pointer called </a:t>
            </a:r>
            <a:r>
              <a:rPr lang="en-US" altLang="zh-CN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pointer.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pointer is an implicit parameter to all member functions.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Therefore, inside a member function,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may be used to refer to the invoking object.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Friend functions do not have a this pointer, because friends are not members of a class. Only member functions have a this pointer.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A1F7B4E8-4F12-224A-9EBB-E89CEE50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95F6897C-C02D-C64A-99BA-10927D34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8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6096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Object-Oriented Languages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704" y="1601450"/>
            <a:ext cx="7993062" cy="4176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Most object-oriented languages are high-level languages.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 focus of OOP languages is not on structure, but on </a:t>
            </a: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modeling data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Programmers code using “blueprints” of data models called </a:t>
            </a: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classes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Examples of OOP languages include C++, Visual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Basic.NET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and Java.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E862C901-A580-C243-AB9A-E09B089C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0453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4.5 </a:t>
            </a:r>
            <a:r>
              <a:rPr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pointer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1295456"/>
            <a:ext cx="86106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pointer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We could access(address) data members in member functions, but how could we address the whole object (especially as a return value)?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 pointer is such a reserved pointer for member functions to address their affiliating object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Compiler automatically but implicitly adds </a:t>
            </a:r>
            <a:r>
              <a:rPr lang="en-US" altLang="zh-CN" sz="1800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en-US" altLang="zh-CN" sz="1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pointer to every member function’s parameter list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85902" y="3711408"/>
            <a:ext cx="69707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CFibonacci&amp; CFibonacci::copy(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CFibonacci&amp; </a:t>
            </a:r>
            <a:r>
              <a:rPr lang="en-US" altLang="zh-CN" sz="1600" dirty="0" err="1"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</a:rPr>
              <a:t> 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if (</a:t>
            </a:r>
            <a:r>
              <a:rPr lang="en-US" altLang="zh-CN" sz="1600" b="1" dirty="0">
                <a:solidFill>
                  <a:srgbClr val="C00000"/>
                </a:solidFill>
                <a:latin typeface="Lucida Console" charset="0"/>
                <a:ea typeface="+mn-ea"/>
              </a:rPr>
              <a:t>this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>
                <a:latin typeface="Lucida Console" charset="0"/>
                <a:ea typeface="+mn-ea"/>
              </a:rPr>
              <a:t>!= &amp;</a:t>
            </a:r>
            <a:r>
              <a:rPr lang="en-US" altLang="zh-CN" sz="1600" dirty="0" err="1"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{	</a:t>
            </a:r>
            <a:r>
              <a:rPr lang="en-US" altLang="zh-CN" sz="16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rhs.m_iLength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	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m_iBegPos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rhs.m_iBegPos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	</a:t>
            </a:r>
            <a:r>
              <a:rPr lang="en-US" altLang="zh-CN" sz="1600" dirty="0" err="1">
                <a:latin typeface="Lucida Console" charset="0"/>
                <a:ea typeface="+mn-ea"/>
              </a:rPr>
              <a:t>m_iNext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rhs.m_iBegPos</a:t>
            </a:r>
            <a:r>
              <a:rPr lang="en-US" altLang="zh-CN" sz="1600" dirty="0">
                <a:latin typeface="Lucida Console" charset="0"/>
                <a:ea typeface="+mn-ea"/>
              </a:rPr>
              <a:t> - 1;  //reset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return </a:t>
            </a:r>
            <a:r>
              <a:rPr lang="en-US" altLang="zh-CN" sz="1600" b="1" dirty="0">
                <a:solidFill>
                  <a:srgbClr val="C00000"/>
                </a:solidFill>
                <a:latin typeface="Lucida Console" charset="0"/>
                <a:ea typeface="+mn-ea"/>
              </a:rPr>
              <a:t>*this</a:t>
            </a:r>
            <a:r>
              <a:rPr lang="en-US" altLang="zh-CN" sz="1600" dirty="0">
                <a:latin typeface="Lucida Console" charset="0"/>
                <a:ea typeface="+mn-ea"/>
              </a:rPr>
              <a:t>;    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BE9C9BC2-F7D0-AC4D-BCF9-8EF59924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404EBB1-0A4B-FB47-8718-089D23C4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0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4.6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assign object to object?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777556" y="2047963"/>
            <a:ext cx="7528146" cy="35907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Default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Initialization/Copy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Copy Constructor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Copy Assignment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DF6065F2-B348-B440-8359-7A07F65D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365610D2-6BF0-2843-A8A4-4EBCC06D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31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45820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Default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Initialization/Copy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295456"/>
            <a:ext cx="8610600" cy="48004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Suppose we construct the objects in these ways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kern="1200" dirty="0">
                <a:latin typeface="Lucida Console" charset="0"/>
              </a:rPr>
              <a:t>CFibonacci f1(8);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kern="1200" dirty="0">
                <a:latin typeface="Lucida Console" charset="0"/>
              </a:rPr>
              <a:t>CFibonacci f2(f1);     		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//constructor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kern="1200" dirty="0">
                <a:latin typeface="Lucida Console" charset="0"/>
              </a:rPr>
              <a:t>CFibonacci f3; … ; f3 = f1;  	 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//assignment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They will work, because the </a:t>
            </a:r>
            <a:r>
              <a:rPr lang="en-US" altLang="zh-CN" sz="2400" i="1" kern="1200" dirty="0" err="1">
                <a:latin typeface="Lucida Console" charset="0"/>
              </a:rPr>
              <a:t>m_iLength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400" i="1" kern="1200" dirty="0" err="1">
                <a:latin typeface="Lucida Console" charset="0"/>
              </a:rPr>
              <a:t>m_iBegPos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400" i="1" kern="1200" dirty="0" err="1">
                <a:latin typeface="Lucida Console" charset="0"/>
              </a:rPr>
              <a:t>m_iNext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400" i="1" kern="1200" dirty="0" err="1">
                <a:latin typeface="Lucida Console" charset="0"/>
              </a:rPr>
              <a:t>m_szName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en-US" altLang="zh-CN" sz="2400" i="1" kern="1200" dirty="0">
                <a:latin typeface="Lucida Console" charset="0"/>
              </a:rPr>
              <a:t>f2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400" i="1" kern="1200" dirty="0">
                <a:latin typeface="Lucida Console" charset="0"/>
              </a:rPr>
              <a:t>f3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will be copied from </a:t>
            </a:r>
            <a:r>
              <a:rPr lang="en-US" altLang="zh-CN" sz="2400" i="1" kern="1200" dirty="0">
                <a:latin typeface="Lucida Console" charset="0"/>
              </a:rPr>
              <a:t>f1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orderly.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This is called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Default </a:t>
            </a:r>
            <a:r>
              <a:rPr lang="en-US" altLang="zh-CN" sz="280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Initialization /Copy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a </a:t>
            </a:r>
            <a:r>
              <a:rPr lang="en-US" altLang="zh-CN" sz="280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bitcopy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from an existing object in essence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But does it work all the times? Imagine these examples…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67694B07-6983-E942-8548-C1FE3311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3627DF2-128E-6C42-AE26-8D20183B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4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11430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Default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Initialization/Copy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664" y="11811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Previous double matrix class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90500" y="1714500"/>
            <a:ext cx="8763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mat(4, 4);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//constructor called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{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mat2 = mat;  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//default </a:t>
            </a:r>
            <a:r>
              <a:rPr lang="en-US" altLang="zh-CN" sz="1600" dirty="0" err="1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memberwise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 initialization used here, so mat2.m_pdMat == mat2.m_pdMat</a:t>
            </a:r>
          </a:p>
          <a:p>
            <a:endParaRPr lang="en-US" altLang="zh-CN" sz="1600" dirty="0">
              <a:latin typeface="Lucida Console" charset="0"/>
              <a:ea typeface="+mn-ea"/>
              <a:sym typeface="Palatino Linotype" pitchFamily="18" charset="0"/>
            </a:endParaRP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//end of mat2’s scope, so its destructor is called, thus the mem from heap is released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}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//end of mat’s scope, so its destructor is called, but what to release?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};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914400" y="499643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If there are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pointers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or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references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in class, </a:t>
            </a:r>
            <a:r>
              <a:rPr lang="en-US" altLang="zh-CN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bitcopy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will make pointers in different objects point to same memory area, which may cause problems in using and destructing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D104A0B-5851-3240-A9E4-DB41F786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3D592D9F-A44C-5741-91AC-0E164E8D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2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Default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Initialization/Copy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60"/>
            <a:ext cx="7772400" cy="45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Another example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8701" y="1741638"/>
            <a:ext cx="584486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() { </a:t>
            </a:r>
            <a:r>
              <a:rPr lang="en-US" altLang="zh-CN" sz="1600" dirty="0" err="1">
                <a:latin typeface="Lucida Console" charset="0"/>
                <a:ea typeface="+mn-ea"/>
              </a:rPr>
              <a:t>s_iObjectCnt</a:t>
            </a:r>
            <a:r>
              <a:rPr lang="en-US" altLang="zh-CN" sz="1600" dirty="0">
                <a:latin typeface="Lucida Console" charset="0"/>
                <a:ea typeface="+mn-ea"/>
              </a:rPr>
              <a:t>++; 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static void print(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string &amp;</a:t>
            </a:r>
            <a:r>
              <a:rPr lang="en-US" altLang="zh-CN" sz="1600" dirty="0" err="1">
                <a:latin typeface="Lucida Console" charset="0"/>
                <a:ea typeface="+mn-ea"/>
              </a:rPr>
              <a:t>str</a:t>
            </a:r>
            <a:r>
              <a:rPr lang="en-US" altLang="zh-CN" sz="1600" dirty="0">
                <a:latin typeface="Lucida Console" charset="0"/>
                <a:ea typeface="+mn-ea"/>
              </a:rPr>
              <a:t> = “”)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{ 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str</a:t>
            </a:r>
            <a:r>
              <a:rPr lang="en-US" altLang="zh-CN" sz="1600" dirty="0">
                <a:latin typeface="Lucida Console" charset="0"/>
                <a:ea typeface="+mn-ea"/>
              </a:rPr>
              <a:t> &lt;&lt; “: Object Count = ”;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s_iObjectCnt</a:t>
            </a:r>
            <a:r>
              <a:rPr lang="en-US" altLang="zh-CN" sz="1600" dirty="0">
                <a:latin typeface="Lucida Console" charset="0"/>
                <a:ea typeface="+mn-ea"/>
              </a:rPr>
              <a:t>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endl</a:t>
            </a:r>
            <a:r>
              <a:rPr lang="en-US" altLang="zh-CN" sz="1600" dirty="0">
                <a:latin typeface="Lucida Console" charset="0"/>
                <a:ea typeface="+mn-ea"/>
              </a:rPr>
              <a:t>;  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~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()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{     </a:t>
            </a:r>
            <a:r>
              <a:rPr lang="en-US" altLang="zh-CN" sz="1600" dirty="0" err="1">
                <a:latin typeface="Lucida Console" charset="0"/>
                <a:ea typeface="+mn-ea"/>
              </a:rPr>
              <a:t>s_iObjectCnt</a:t>
            </a:r>
            <a:r>
              <a:rPr lang="en-US" altLang="zh-CN" sz="1600" dirty="0">
                <a:latin typeface="Lucida Console" charset="0"/>
                <a:ea typeface="+mn-ea"/>
              </a:rPr>
              <a:t>--;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 print(“~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()”);   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private: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static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s_iObjectCnt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4267208" y="4212574"/>
            <a:ext cx="495297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70C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solidFill>
                  <a:srgbClr val="0070C0"/>
                </a:solidFill>
                <a:latin typeface="Lucida Console" charset="0"/>
                <a:ea typeface="+mn-ea"/>
              </a:rPr>
              <a:t>s_iObjectCnt</a:t>
            </a:r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 = 0;</a:t>
            </a:r>
          </a:p>
          <a:p>
            <a:endParaRPr lang="en-US" altLang="zh-CN" sz="1600" dirty="0">
              <a:solidFill>
                <a:srgbClr val="0070C0"/>
              </a:solidFill>
              <a:latin typeface="Lucida Console" charset="0"/>
              <a:ea typeface="+mn-ea"/>
            </a:endParaRPr>
          </a:p>
          <a:p>
            <a:r>
              <a:rPr lang="en-US" altLang="zh-CN" sz="1600" dirty="0" err="1">
                <a:solidFill>
                  <a:srgbClr val="0070C0"/>
                </a:solidFill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  <a:latin typeface="Lucida Console" charset="0"/>
                <a:ea typeface="+mn-ea"/>
              </a:rPr>
              <a:t>cp</a:t>
            </a:r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0070C0"/>
                </a:solidFill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 X)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0070C0"/>
                </a:solidFill>
                <a:latin typeface="Lucida Console" charset="0"/>
                <a:ea typeface="+mn-ea"/>
              </a:rPr>
              <a:t>X.print</a:t>
            </a:r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(“X arguments inside </a:t>
            </a:r>
            <a:r>
              <a:rPr lang="en-US" altLang="zh-CN" sz="1600" dirty="0" err="1">
                <a:solidFill>
                  <a:srgbClr val="0070C0"/>
                </a:solidFill>
                <a:latin typeface="Lucida Console" charset="0"/>
                <a:ea typeface="+mn-ea"/>
              </a:rPr>
              <a:t>cp</a:t>
            </a:r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()”);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    return X;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4F236D-6653-BC4C-AE02-62D64FCA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56D37296-EADC-9948-A45A-CFA736F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566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34400" cy="61595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Default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Initialization/Copy</a:t>
            </a:r>
            <a:endParaRPr lang="en-US" altLang="zh-CN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958843"/>
            <a:ext cx="8610600" cy="1137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If there are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static members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in class, the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bitcopy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form of the default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initialization/copy may also lead potential problems.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23618" y="1043352"/>
            <a:ext cx="585812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//Calling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 r;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::print(“after construction of r”);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 r2 = </a:t>
            </a:r>
            <a:r>
              <a:rPr lang="en-US" altLang="zh-CN" sz="1600" dirty="0" err="1">
                <a:latin typeface="Lucida Console" charset="0"/>
                <a:ea typeface="+mn-ea"/>
              </a:rPr>
              <a:t>cp</a:t>
            </a:r>
            <a:r>
              <a:rPr lang="en-US" altLang="zh-CN" sz="1600" dirty="0">
                <a:latin typeface="Lucida Console" charset="0"/>
                <a:ea typeface="+mn-ea"/>
              </a:rPr>
              <a:t>(r);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::print(“after calling of </a:t>
            </a:r>
            <a:r>
              <a:rPr lang="en-US" altLang="zh-CN" sz="1600" dirty="0" err="1">
                <a:latin typeface="Lucida Console" charset="0"/>
                <a:ea typeface="+mn-ea"/>
              </a:rPr>
              <a:t>cp</a:t>
            </a:r>
            <a:r>
              <a:rPr lang="en-US" altLang="zh-CN" sz="1600" dirty="0">
                <a:latin typeface="Lucida Console" charset="0"/>
                <a:ea typeface="+mn-ea"/>
              </a:rPr>
              <a:t>”);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931203" y="3124208"/>
            <a:ext cx="59267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Lucida Console" charset="0"/>
                <a:ea typeface="+mn-ea"/>
              </a:rPr>
              <a:t>//Output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after construction of r: Object Count =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X arguments inside </a:t>
            </a:r>
            <a:r>
              <a:rPr lang="en-US" altLang="zh-CN" sz="1600" dirty="0" err="1">
                <a:latin typeface="Lucida Console" charset="0"/>
                <a:ea typeface="+mn-ea"/>
              </a:rPr>
              <a:t>cp</a:t>
            </a:r>
            <a:r>
              <a:rPr lang="en-US" altLang="zh-CN" sz="1600" dirty="0">
                <a:latin typeface="Lucida Console" charset="0"/>
                <a:ea typeface="+mn-ea"/>
              </a:rPr>
              <a:t>(): Object Count =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~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(): Object Count =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after calling of </a:t>
            </a:r>
            <a:r>
              <a:rPr lang="en-US" altLang="zh-CN" sz="1600" dirty="0" err="1">
                <a:latin typeface="Lucida Console" charset="0"/>
                <a:ea typeface="+mn-ea"/>
              </a:rPr>
              <a:t>cp</a:t>
            </a:r>
            <a:r>
              <a:rPr lang="en-US" altLang="zh-CN" sz="1600" dirty="0">
                <a:latin typeface="Lucida Console" charset="0"/>
                <a:ea typeface="+mn-ea"/>
              </a:rPr>
              <a:t>: Object Count =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~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(): Object Count =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~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(): Object Count =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929167" y="3352802"/>
            <a:ext cx="2514584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	                 1</a:t>
            </a:r>
          </a:p>
          <a:p>
            <a:pPr eaLnBrk="0" hangingPunct="0"/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                                 1</a:t>
            </a:r>
          </a:p>
          <a:p>
            <a:pPr eaLnBrk="0" hangingPunct="0"/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eaLnBrk="0" hangingPunct="0"/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	         0</a:t>
            </a:r>
          </a:p>
          <a:p>
            <a:pPr eaLnBrk="0" hangingPunct="0"/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-1</a:t>
            </a:r>
          </a:p>
          <a:p>
            <a:pPr eaLnBrk="0" hangingPunct="0"/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-2</a:t>
            </a: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82A3CAB3-13FA-A240-870B-16B48C64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D96F47FE-C69A-C142-921B-C62CBE59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  <p:bldP spid="54278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34400" cy="533464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Default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Initialization/Copy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744"/>
            <a:ext cx="8001000" cy="41148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 previous cases which we create a new object from an existing object, we need to ask the compiler not to use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bitcopy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and provide our method instead to create objects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Solutions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Copy Constructor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Copy Assignment 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33D7D0BD-D7FD-EE49-A4E1-9D1C0500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2D4A695-1925-F940-816F-6C31D531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52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Copy Constructor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357" y="1331951"/>
            <a:ext cx="77724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 Constructor that like the form of </a:t>
            </a:r>
            <a:r>
              <a:rPr lang="en-US" altLang="zh-CN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X(</a:t>
            </a:r>
            <a:r>
              <a:rPr lang="en-US" altLang="zh-CN" i="1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X&amp;)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is called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copy constructor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823119" y="2169821"/>
            <a:ext cx="511101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</a:rPr>
              <a:t> 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: </a:t>
            </a:r>
            <a:r>
              <a:rPr lang="en-US" altLang="zh-CN" sz="1600" dirty="0" err="1">
                <a:latin typeface="Lucida Console" charset="0"/>
                <a:ea typeface="+mn-ea"/>
              </a:rPr>
              <a:t>m_iRow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rhs.m_iRow</a:t>
            </a:r>
            <a:r>
              <a:rPr lang="en-US" altLang="zh-CN" sz="1600" dirty="0">
                <a:latin typeface="Lucida Console" charset="0"/>
                <a:ea typeface="+mn-ea"/>
              </a:rPr>
              <a:t>),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m_iCol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rhs.m_iCol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num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m_iRow</a:t>
            </a:r>
            <a:r>
              <a:rPr lang="en-US" altLang="zh-CN" sz="1600" dirty="0">
                <a:latin typeface="Lucida Console" charset="0"/>
                <a:ea typeface="+mn-ea"/>
              </a:rPr>
              <a:t> * </a:t>
            </a:r>
            <a:r>
              <a:rPr lang="en-US" altLang="zh-CN" sz="1600" dirty="0" err="1">
                <a:latin typeface="Lucida Console" charset="0"/>
                <a:ea typeface="+mn-ea"/>
              </a:rPr>
              <a:t>m_iCol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//another copy of the matrix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m_pdMat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 = new double [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num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];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     for (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=0;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num;i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++)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        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m_pdMat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] =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rhs.m_pdMat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];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828776" y="4674413"/>
            <a:ext cx="457197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</a:rPr>
              <a:t> 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s_iObjectCnt</a:t>
            </a:r>
            <a:r>
              <a:rPr lang="en-US" altLang="zh-CN" sz="1600" dirty="0">
                <a:latin typeface="Lucida Console" charset="0"/>
                <a:ea typeface="+mn-ea"/>
              </a:rPr>
              <a:t>++;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print(“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&amp;)”);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227C5A3-4F02-4C42-AEFE-8B7748EC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55289024-DDA1-954D-9DA5-EDA149F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84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95342"/>
            <a:ext cx="8367602" cy="4343400"/>
          </a:xfrm>
        </p:spPr>
        <p:txBody>
          <a:bodyPr/>
          <a:lstStyle/>
          <a:p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2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situations that we must provide copy constructor while designing class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Default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initialization is not appropriate for the class – very often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Pointer or reference members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Static members related to construction or destruction or both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Prevent passing by value of the class object – seldom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Declare it as private access control without definition, is enough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System will generate error message when we use like this:</a:t>
            </a:r>
          </a:p>
          <a:p>
            <a:pPr lvl="2"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CN" sz="2000" kern="1200" dirty="0" err="1">
                <a:latin typeface="Lucida Console" charset="0"/>
              </a:rPr>
              <a:t>funcA</a:t>
            </a:r>
            <a:r>
              <a:rPr lang="en-US" altLang="zh-CN" sz="2000" kern="1200" dirty="0">
                <a:latin typeface="Lucida Console" charset="0"/>
              </a:rPr>
              <a:t>(</a:t>
            </a:r>
            <a:r>
              <a:rPr lang="en-US" altLang="zh-CN" sz="2000" kern="1200" dirty="0" err="1">
                <a:latin typeface="Lucida Console" charset="0"/>
              </a:rPr>
              <a:t>classB</a:t>
            </a:r>
            <a:r>
              <a:rPr lang="en-US" altLang="zh-CN" sz="2000" kern="1200" dirty="0">
                <a:latin typeface="Lucida Console" charset="0"/>
              </a:rPr>
              <a:t> b);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Copy Constructor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9D13A2E8-2CAE-9541-A2AD-5DA5EAE8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22544A4-E764-C64D-AF65-73252A3D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55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6276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Copy Assignment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70" y="1227931"/>
            <a:ext cx="8001000" cy="14390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We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overload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assignment operator(=)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to replace the default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copy in certain cases, say: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kern="1200" dirty="0" err="1">
                <a:latin typeface="Lucida Console" charset="0"/>
              </a:rPr>
              <a:t>CMatrix</a:t>
            </a:r>
            <a:r>
              <a:rPr lang="en-US" altLang="zh-CN" kern="1200" dirty="0">
                <a:latin typeface="Lucida Console" charset="0"/>
              </a:rPr>
              <a:t> mat2;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kern="1200" dirty="0">
                <a:latin typeface="Lucida Console" charset="0"/>
              </a:rPr>
              <a:t>mat2 = mat;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25698" y="2667020"/>
            <a:ext cx="749901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</a:rPr>
              <a:t>::operator=(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</a:rPr>
              <a:t> 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if (this != &amp;</a:t>
            </a:r>
            <a:r>
              <a:rPr lang="en-US" altLang="zh-CN" sz="1600" dirty="0" err="1"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</a:rPr>
              <a:t>)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{  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m_iRow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rhs.m_iRow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m_iCol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rhs.m_iCol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	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num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m_iRow</a:t>
            </a:r>
            <a:r>
              <a:rPr lang="en-US" altLang="zh-CN" sz="1600" dirty="0">
                <a:latin typeface="Lucida Console" charset="0"/>
                <a:ea typeface="+mn-ea"/>
              </a:rPr>
              <a:t> * </a:t>
            </a:r>
            <a:r>
              <a:rPr lang="en-US" altLang="zh-CN" sz="1600" dirty="0" err="1">
                <a:latin typeface="Lucida Console" charset="0"/>
                <a:ea typeface="+mn-ea"/>
              </a:rPr>
              <a:t>m_iCol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delete []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m_pdMat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	</a:t>
            </a:r>
            <a:r>
              <a:rPr lang="en-US" altLang="zh-CN" sz="1600" dirty="0" err="1">
                <a:latin typeface="Lucida Console" charset="0"/>
                <a:ea typeface="+mn-ea"/>
              </a:rPr>
              <a:t>m_pdMat</a:t>
            </a:r>
            <a:r>
              <a:rPr lang="en-US" altLang="zh-CN" sz="1600" dirty="0">
                <a:latin typeface="Lucida Console" charset="0"/>
                <a:ea typeface="+mn-ea"/>
              </a:rPr>
              <a:t> = new double [</a:t>
            </a:r>
            <a:r>
              <a:rPr lang="en-US" altLang="zh-CN" sz="1600" dirty="0" err="1">
                <a:latin typeface="Lucida Console" charset="0"/>
                <a:ea typeface="+mn-ea"/>
              </a:rPr>
              <a:t>num</a:t>
            </a:r>
            <a:r>
              <a:rPr lang="en-US" altLang="zh-CN" sz="1600" dirty="0">
                <a:latin typeface="Lucida Console" charset="0"/>
                <a:ea typeface="+mn-ea"/>
              </a:rPr>
              <a:t>];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	for 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latin typeface="Lucida Console" charset="0"/>
                <a:ea typeface="+mn-ea"/>
              </a:rPr>
              <a:t>=0; </a:t>
            </a:r>
            <a:r>
              <a:rPr lang="en-US" altLang="zh-CN" sz="1600" dirty="0" err="1"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latin typeface="Lucida Console" charset="0"/>
                <a:ea typeface="+mn-ea"/>
              </a:rPr>
              <a:t>&lt;</a:t>
            </a:r>
            <a:r>
              <a:rPr lang="en-US" altLang="zh-CN" sz="1600" dirty="0" err="1">
                <a:latin typeface="Lucida Console" charset="0"/>
                <a:ea typeface="+mn-ea"/>
              </a:rPr>
              <a:t>num;i</a:t>
            </a:r>
            <a:r>
              <a:rPr lang="en-US" altLang="zh-CN" sz="1600" dirty="0">
                <a:latin typeface="Lucida Console" charset="0"/>
                <a:ea typeface="+mn-ea"/>
              </a:rPr>
              <a:t>++)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m_pdMat</a:t>
            </a:r>
            <a:r>
              <a:rPr lang="en-US" altLang="zh-CN" sz="1600" dirty="0">
                <a:latin typeface="Lucida Console" charset="0"/>
                <a:ea typeface="+mn-ea"/>
              </a:rPr>
              <a:t>[</a:t>
            </a:r>
            <a:r>
              <a:rPr lang="en-US" altLang="zh-CN" sz="1600" dirty="0" err="1"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latin typeface="Lucida Console" charset="0"/>
                <a:ea typeface="+mn-ea"/>
              </a:rPr>
              <a:t>] = </a:t>
            </a:r>
            <a:r>
              <a:rPr lang="en-US" altLang="zh-CN" sz="1600" dirty="0" err="1">
                <a:latin typeface="Lucida Console" charset="0"/>
                <a:ea typeface="+mn-ea"/>
              </a:rPr>
              <a:t>rhs.m_pdMat</a:t>
            </a:r>
            <a:r>
              <a:rPr lang="en-US" altLang="zh-CN" sz="1600" dirty="0">
                <a:latin typeface="Lucida Console" charset="0"/>
                <a:ea typeface="+mn-ea"/>
              </a:rPr>
              <a:t>[</a:t>
            </a:r>
            <a:r>
              <a:rPr lang="en-US" altLang="zh-CN" sz="1600" dirty="0" err="1"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latin typeface="Lucida Console" charset="0"/>
                <a:ea typeface="+mn-ea"/>
              </a:rPr>
              <a:t>];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return *this;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867366" y="3484235"/>
            <a:ext cx="311637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If you provided the copy constructor, it is recommended that you also provide the copy assignment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66D577D-A7D1-3644-9E31-745F720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B98D125-3226-DA40-9893-5CFB926E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  <p:bldP spid="593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9218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 Object Oriented Programming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u="sng" dirty="0">
                <a:latin typeface="Arial" charset="0"/>
                <a:ea typeface="Arial" charset="0"/>
                <a:cs typeface="Arial" charset="0"/>
              </a:rPr>
              <a:t>Object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– Unique programming entity that has </a:t>
            </a:r>
            <a:r>
              <a:rPr lang="en-US" altLang="zh-CN" i="1" dirty="0"/>
              <a:t>methods</a:t>
            </a:r>
            <a:r>
              <a:rPr lang="en-US" altLang="zh-CN" dirty="0"/>
              <a:t>,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has</a:t>
            </a:r>
            <a:r>
              <a:rPr lang="en-US" altLang="zh-CN" dirty="0"/>
              <a:t> </a:t>
            </a:r>
            <a:r>
              <a:rPr lang="en-US" altLang="zh-CN" i="1" dirty="0"/>
              <a:t>attributes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and can react to </a:t>
            </a:r>
            <a:r>
              <a:rPr lang="en-US" altLang="zh-CN" i="1" dirty="0"/>
              <a:t>events</a:t>
            </a:r>
            <a:r>
              <a:rPr lang="en-US" altLang="zh-CN" dirty="0"/>
              <a:t>.</a:t>
            </a:r>
          </a:p>
          <a:p>
            <a:r>
              <a:rPr lang="en-US" altLang="zh-CN" b="1" u="sng" dirty="0">
                <a:latin typeface="Arial" charset="0"/>
                <a:ea typeface="Arial" charset="0"/>
                <a:cs typeface="Arial" charset="0"/>
              </a:rPr>
              <a:t>Method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– Things which an object can do; the “verbs” of objects. In code, usually can be identified by an “action” word </a:t>
            </a:r>
            <a:r>
              <a:rPr lang="en-US" altLang="zh-CN" dirty="0"/>
              <a:t>-- </a:t>
            </a:r>
            <a:r>
              <a:rPr lang="en-US" altLang="zh-CN" i="1" dirty="0"/>
              <a:t>Hide</a:t>
            </a:r>
            <a:r>
              <a:rPr lang="en-US" altLang="zh-CN" dirty="0"/>
              <a:t>,</a:t>
            </a:r>
            <a:r>
              <a:rPr lang="en-US" altLang="zh-CN" i="1" dirty="0"/>
              <a:t> Show</a:t>
            </a:r>
            <a:endParaRPr lang="en-US" altLang="zh-CN" b="1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EF6A5DE-59A8-A647-805E-74E2A5E0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D6DC1566-F3C6-DB48-9840-7B560943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5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6244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Discussion about operator=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928" y="1295340"/>
            <a:ext cx="8814072" cy="480059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operator= should return the reference of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*this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It will be OK for a built-in type: </a:t>
            </a:r>
          </a:p>
          <a:p>
            <a:pPr lvl="4">
              <a:buFontTx/>
              <a:buNone/>
            </a:pPr>
            <a:r>
              <a:rPr lang="en-US" altLang="zh-CN" sz="1800" kern="1200" dirty="0" err="1">
                <a:latin typeface="Lucida Console" charset="0"/>
              </a:rPr>
              <a:t>int</a:t>
            </a:r>
            <a:r>
              <a:rPr lang="en-US" altLang="zh-CN" sz="1800" kern="1200" dirty="0">
                <a:latin typeface="Lucida Console" charset="0"/>
              </a:rPr>
              <a:t> w, x, y, z;   w = x = y = z = 0;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It should also be OK for a user-defined type, for the same semantic meaning in operator=</a:t>
            </a:r>
          </a:p>
          <a:p>
            <a:pPr lvl="4">
              <a:buNone/>
            </a:pPr>
            <a:r>
              <a:rPr lang="en-US" altLang="zh-CN" sz="1800" kern="1200" dirty="0">
                <a:latin typeface="Lucida Console" charset="0"/>
              </a:rPr>
              <a:t>string w, x, y, z;   w = x = y = z = “Hi”;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Because of the right-associative, re-write it in in-order form</a:t>
            </a:r>
          </a:p>
          <a:p>
            <a:pPr lvl="4">
              <a:buNone/>
            </a:pPr>
            <a:r>
              <a:rPr lang="en-US" altLang="zh-CN" sz="1800" kern="1200" dirty="0">
                <a:latin typeface="Lucida Console" charset="0"/>
              </a:rPr>
              <a:t>w = (x = (y = (z = “Hi”)));  </a:t>
            </a:r>
            <a:r>
              <a:rPr lang="en-US" altLang="zh-CN" sz="1800" kern="1200" dirty="0">
                <a:latin typeface="Lucida Console" charset="0"/>
                <a:sym typeface="Wingdings"/>
              </a:rPr>
              <a:t></a:t>
            </a:r>
            <a:endParaRPr lang="en-US" altLang="zh-CN" sz="1800" kern="1200" dirty="0">
              <a:latin typeface="Lucida Console" charset="0"/>
            </a:endParaRPr>
          </a:p>
          <a:p>
            <a:pPr lvl="4">
              <a:buNone/>
            </a:pPr>
            <a:r>
              <a:rPr lang="en-US" altLang="zh-CN" sz="1800" kern="1200" dirty="0" err="1">
                <a:latin typeface="Lucida Console" charset="0"/>
              </a:rPr>
              <a:t>w.operator</a:t>
            </a:r>
            <a:r>
              <a:rPr lang="en-US" altLang="zh-CN" sz="1800" kern="1200" dirty="0">
                <a:latin typeface="Lucida Console" charset="0"/>
              </a:rPr>
              <a:t>=(</a:t>
            </a:r>
            <a:r>
              <a:rPr lang="en-US" altLang="zh-CN" sz="1800" kern="1200" dirty="0" err="1">
                <a:latin typeface="Lucida Console" charset="0"/>
              </a:rPr>
              <a:t>x.operator</a:t>
            </a:r>
            <a:r>
              <a:rPr lang="en-US" altLang="zh-CN" sz="1800" kern="1200" dirty="0">
                <a:latin typeface="Lucida Console" charset="0"/>
              </a:rPr>
              <a:t>=(</a:t>
            </a:r>
            <a:r>
              <a:rPr lang="en-US" altLang="zh-CN" sz="1800" kern="1200" dirty="0" err="1">
                <a:latin typeface="Lucida Console" charset="0"/>
              </a:rPr>
              <a:t>y.operator</a:t>
            </a:r>
            <a:r>
              <a:rPr lang="en-US" altLang="zh-CN" sz="1800" kern="1200" dirty="0">
                <a:latin typeface="Lucida Console" charset="0"/>
              </a:rPr>
              <a:t>=(</a:t>
            </a:r>
            <a:r>
              <a:rPr lang="en-US" altLang="zh-CN" sz="1800" kern="1200" dirty="0" err="1">
                <a:latin typeface="Lucida Console" charset="0"/>
              </a:rPr>
              <a:t>z.operator</a:t>
            </a:r>
            <a:r>
              <a:rPr lang="en-US" altLang="zh-CN" sz="1800" kern="1200" dirty="0">
                <a:latin typeface="Lucida Console" charset="0"/>
              </a:rPr>
              <a:t>=(“Hi”))));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That means the operator= should accept the type of its return value as its own parameter</a:t>
            </a:r>
          </a:p>
          <a:p>
            <a:pPr lvl="4">
              <a:buFontTx/>
              <a:buNone/>
            </a:pPr>
            <a:r>
              <a:rPr lang="en-US" altLang="zh-CN" sz="1800" kern="1200" dirty="0">
                <a:latin typeface="Lucida Console" charset="0"/>
              </a:rPr>
              <a:t>C&amp; C::operator=(</a:t>
            </a:r>
            <a:r>
              <a:rPr lang="en-US" altLang="zh-CN" sz="1800" kern="1200" dirty="0" err="1">
                <a:latin typeface="Lucida Console" charset="0"/>
              </a:rPr>
              <a:t>const</a:t>
            </a:r>
            <a:r>
              <a:rPr lang="en-US" altLang="zh-CN" sz="1800" kern="1200" dirty="0">
                <a:latin typeface="Lucida Console" charset="0"/>
              </a:rPr>
              <a:t> C&amp;);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854C4059-1268-8241-A441-BCDEBCAB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E4F13AD-FA6A-4848-A7BC-8AF2791D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18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069" y="5810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Discussion about operator=</a:t>
            </a:r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13" y="1106397"/>
            <a:ext cx="8153400" cy="14082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Check the self-assignment in operator=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Not only for efficiency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But also for correctness and safety, example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706480" y="2187448"/>
            <a:ext cx="54593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class string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string(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char* value);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~string();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string&amp; operator=(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string&amp;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private: 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char* data;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676476" y="4419574"/>
            <a:ext cx="601964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string&amp; string::operator=(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string&amp; </a:t>
            </a:r>
            <a:r>
              <a:rPr lang="en-US" altLang="zh-CN" sz="1600" dirty="0" err="1"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delete [] data;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data = new char[</a:t>
            </a:r>
            <a:r>
              <a:rPr lang="en-US" altLang="zh-CN" sz="1600" dirty="0" err="1">
                <a:latin typeface="Lucida Console" charset="0"/>
                <a:ea typeface="+mn-ea"/>
              </a:rPr>
              <a:t>strlen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rhs.data</a:t>
            </a:r>
            <a:r>
              <a:rPr lang="en-US" altLang="zh-CN" sz="1600" dirty="0">
                <a:latin typeface="Lucida Console" charset="0"/>
                <a:ea typeface="+mn-ea"/>
              </a:rPr>
              <a:t>)+1];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strcpy</a:t>
            </a:r>
            <a:r>
              <a:rPr lang="en-US" altLang="zh-CN" sz="1600" dirty="0">
                <a:latin typeface="Lucida Console" charset="0"/>
                <a:ea typeface="+mn-ea"/>
              </a:rPr>
              <a:t>(data, </a:t>
            </a:r>
            <a:r>
              <a:rPr lang="en-US" altLang="zh-CN" sz="1600" dirty="0" err="1">
                <a:latin typeface="Lucida Console" charset="0"/>
                <a:ea typeface="+mn-ea"/>
              </a:rPr>
              <a:t>rhs.data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return *this;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977C854-2A7C-634B-B162-8BFE6C9A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5C16F945-369E-144E-AFD6-FEE7127C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3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069" y="5810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Discussion about operator=</a:t>
            </a:r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19258"/>
            <a:ext cx="8153400" cy="14082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Check the self-assignment in operator=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Not only for efficiency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But also for correctness and safety, example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0" y="2556780"/>
            <a:ext cx="545938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class string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{public: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    string(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 char* value);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    ~string();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    string&amp; operator=(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 string&amp; 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rhs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);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private: 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    char* data;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0" y="4556051"/>
            <a:ext cx="601964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string&amp; string::operator=(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 string&amp; 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{  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    delete [] data;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    data = new char[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strlen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rhs.data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)+1];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strcpy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(data, 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rhs.data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    return *this;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2272504" y="3720929"/>
            <a:ext cx="6934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2000" dirty="0">
                <a:latin typeface="Lucida Console" charset="0"/>
                <a:ea typeface="+mn-ea"/>
              </a:rPr>
              <a:t>string s=“Hi”;    </a:t>
            </a:r>
          </a:p>
          <a:p>
            <a:pPr lvl="3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s = s;   </a:t>
            </a:r>
          </a:p>
          <a:p>
            <a:pPr lvl="3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//although stupid, but is valid</a:t>
            </a: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B45A762-0EBB-414E-B16E-5CC559C9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DCDF28C6-ABF2-8848-9678-1D316D82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79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069" y="5810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Discussion about operator=</a:t>
            </a:r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19258"/>
            <a:ext cx="8153400" cy="47242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Check the self-assignment in operator=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Not only for efficiency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But also for correctness and safety, example</a:t>
            </a:r>
          </a:p>
          <a:p>
            <a:pPr lvl="1"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lvl="3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1200" dirty="0">
                <a:latin typeface="Lucida Console" charset="0"/>
              </a:rPr>
              <a:t>string s=“Hi”;    </a:t>
            </a:r>
          </a:p>
          <a:p>
            <a:pPr lvl="3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1200" dirty="0">
                <a:latin typeface="Lucida Console" charset="0"/>
              </a:rPr>
              <a:t>s = s;   </a:t>
            </a:r>
            <a:r>
              <a:rPr lang="en-US" altLang="zh-CN" sz="1600" kern="1200" dirty="0">
                <a:solidFill>
                  <a:schemeClr val="accent6"/>
                </a:solidFill>
                <a:latin typeface="Lucida Console" charset="0"/>
              </a:rPr>
              <a:t>//although stupid, but is valid</a:t>
            </a:r>
          </a:p>
          <a:p>
            <a:pPr lvl="1"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There is the problem that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this-&gt;data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zh-CN" sz="240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rhs.data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are the same pointer, …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Add a check for self at the beginning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CN" sz="1600" kern="1200" dirty="0">
                <a:latin typeface="Lucida Console" charset="0"/>
              </a:rPr>
              <a:t>if (this != &amp;</a:t>
            </a:r>
            <a:r>
              <a:rPr lang="en-US" altLang="zh-CN" sz="1600" kern="1200" dirty="0" err="1">
                <a:latin typeface="Lucida Console" charset="0"/>
              </a:rPr>
              <a:t>rhs</a:t>
            </a:r>
            <a:r>
              <a:rPr lang="en-US" altLang="zh-CN" sz="1600" kern="1200" dirty="0">
                <a:latin typeface="Lucida Console" charset="0"/>
              </a:rPr>
              <a:t>)  {…}   / if (*this == </a:t>
            </a:r>
            <a:r>
              <a:rPr lang="en-US" altLang="zh-CN" sz="1600" kern="1200" dirty="0" err="1">
                <a:latin typeface="Lucida Console" charset="0"/>
              </a:rPr>
              <a:t>rhs</a:t>
            </a:r>
            <a:r>
              <a:rPr lang="en-US" altLang="zh-CN" sz="1600" kern="1200" dirty="0">
                <a:latin typeface="Lucida Console" charset="0"/>
              </a:rPr>
              <a:t>)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7492E12D-61DD-8441-B029-F3854C0A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0836032D-FC35-E341-8809-FB5FBDD3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09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Difference? shallow and deep copy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3254" y="2430778"/>
            <a:ext cx="7268522" cy="267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defTabSz="0">
              <a:spcAft>
                <a:spcPct val="30000"/>
              </a:spcAft>
              <a:buFont typeface="Wingdings" charset="2"/>
              <a:buChar char="•"/>
            </a:pPr>
            <a:r>
              <a:rPr lang="en-US" altLang="zh-CN" sz="2800" b="1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Shallow copy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: </a:t>
            </a:r>
            <a:r>
              <a:rPr lang="en-US" altLang="zh-CN" sz="26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Some members of the copy may reference the same objects as the original.</a:t>
            </a:r>
          </a:p>
          <a:p>
            <a:pPr marL="182563" indent="-182563" defTabSz="0">
              <a:spcAft>
                <a:spcPct val="30000"/>
              </a:spcAft>
              <a:buFont typeface="Wingdings" charset="2"/>
              <a:buChar char="•"/>
            </a:pP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Deep copy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All members of the original are cloned (recursively, if necessary). There are no shared objects.</a:t>
            </a:r>
            <a:endParaRPr lang="zh-CN" altLang="en-US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7AF510EF-8A78-AA4A-A716-6EEBA4C1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B7D5C4C9-4A41-B64F-947B-8A3220D7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495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shallow and deep copy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47813" y="2484357"/>
          <a:ext cx="19049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8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Stack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name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a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53254" y="1665288"/>
            <a:ext cx="460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Primitive data type: name and value are stored in memory stack, e.g., </a:t>
            </a:r>
            <a:r>
              <a:rPr kumimoji="1" lang="en-US" altLang="zh-CN" sz="2000" b="1" dirty="0">
                <a:latin typeface="Arial" charset="0"/>
                <a:ea typeface="Arial" charset="0"/>
                <a:cs typeface="Arial" charset="0"/>
              </a:rPr>
              <a:t>a = 1;</a:t>
            </a:r>
            <a:endParaRPr kumimoji="1"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172158" y="4267178"/>
          <a:ext cx="190495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8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Stack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name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a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b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352832" y="3844998"/>
            <a:ext cx="247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Now when </a:t>
            </a:r>
            <a:r>
              <a:rPr kumimoji="1" lang="en-US" altLang="zh-CN" sz="2000" b="1" dirty="0">
                <a:latin typeface="Arial" charset="0"/>
                <a:ea typeface="Arial" charset="0"/>
                <a:cs typeface="Arial" charset="0"/>
              </a:rPr>
              <a:t>b </a:t>
            </a:r>
            <a:r>
              <a:rPr kumimoji="1" lang="en-US" altLang="zh-CN" sz="2000" b="1">
                <a:latin typeface="Arial" charset="0"/>
                <a:ea typeface="Arial" charset="0"/>
                <a:cs typeface="Arial" charset="0"/>
              </a:rPr>
              <a:t>= a;</a:t>
            </a:r>
            <a:endParaRPr kumimoji="1"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9D5EA98D-10D2-B742-9F1B-5D79ADC0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34732737-58EB-014C-9762-8C61AAEE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shallow and deep copy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51884"/>
              </p:ext>
            </p:extLst>
          </p:nvPr>
        </p:nvGraphicFramePr>
        <p:xfrm>
          <a:off x="570557" y="2522623"/>
          <a:ext cx="27598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8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Stack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name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a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r>
                        <a:rPr lang="en-US" altLang="zh-CN" sz="2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add#1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6757" y="1523414"/>
            <a:ext cx="6843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reference data type: name in stack and value in heap, and a reference in stack to the value in heap</a:t>
            </a:r>
            <a:r>
              <a:rPr kumimoji="1" lang="en-US" altLang="zh-CN" sz="2000">
                <a:latin typeface="Arial" charset="0"/>
                <a:ea typeface="Arial" charset="0"/>
                <a:cs typeface="Arial" charset="0"/>
              </a:rPr>
              <a:t>. </a:t>
            </a:r>
            <a:endParaRPr kumimoji="1"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03487"/>
              </p:ext>
            </p:extLst>
          </p:nvPr>
        </p:nvGraphicFramePr>
        <p:xfrm>
          <a:off x="4495802" y="2522623"/>
          <a:ext cx="167635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[0,1,2,3,4]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直线箭头连接符 4"/>
          <p:cNvCxnSpPr/>
          <p:nvPr/>
        </p:nvCxnSpPr>
        <p:spPr bwMode="auto">
          <a:xfrm>
            <a:off x="3200436" y="3505198"/>
            <a:ext cx="1600158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55286"/>
              </p:ext>
            </p:extLst>
          </p:nvPr>
        </p:nvGraphicFramePr>
        <p:xfrm>
          <a:off x="570557" y="4069032"/>
          <a:ext cx="275985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8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Stack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name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a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r>
                        <a:rPr lang="en-US" altLang="zh-CN" sz="2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add#1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b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r>
                        <a:rPr lang="en-US" altLang="zh-CN" sz="2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add#1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51369"/>
              </p:ext>
            </p:extLst>
          </p:nvPr>
        </p:nvGraphicFramePr>
        <p:xfrm>
          <a:off x="4495802" y="4069032"/>
          <a:ext cx="167635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[0,1,2,3,4]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直线箭头连接符 17"/>
          <p:cNvCxnSpPr/>
          <p:nvPr/>
        </p:nvCxnSpPr>
        <p:spPr bwMode="auto">
          <a:xfrm>
            <a:off x="3200436" y="5051607"/>
            <a:ext cx="1523960" cy="19089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线箭头连接符 19"/>
          <p:cNvCxnSpPr/>
          <p:nvPr/>
        </p:nvCxnSpPr>
        <p:spPr bwMode="auto">
          <a:xfrm flipV="1">
            <a:off x="3200436" y="5410148"/>
            <a:ext cx="1523960" cy="7619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4724396" y="5147054"/>
            <a:ext cx="130872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,1,2,3,4]</a:t>
            </a:r>
            <a:endParaRPr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11929" y="5210093"/>
            <a:ext cx="18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Shallow copy</a:t>
            </a:r>
            <a:endParaRPr kumimoji="1" lang="zh-CN" altLang="en-US" sz="2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幻灯片编号占位符 5">
            <a:extLst>
              <a:ext uri="{FF2B5EF4-FFF2-40B4-BE49-F238E27FC236}">
                <a16:creationId xmlns:a16="http://schemas.microsoft.com/office/drawing/2014/main" id="{FA51A7B8-A4D5-5E44-965B-769BA8DC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3" name="日期占位符 3">
            <a:extLst>
              <a:ext uri="{FF2B5EF4-FFF2-40B4-BE49-F238E27FC236}">
                <a16:creationId xmlns:a16="http://schemas.microsoft.com/office/drawing/2014/main" id="{A2249FE3-BF31-AD42-AD99-A4CDA4E9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9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19"/>
            <a:ext cx="5761089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66" y="533476"/>
            <a:ext cx="2400300" cy="218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181" y="2286335"/>
            <a:ext cx="3905226" cy="31258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94" y="4824367"/>
            <a:ext cx="5880100" cy="1346200"/>
          </a:xfrm>
          <a:prstGeom prst="rect">
            <a:avLst/>
          </a:prstGeom>
        </p:spPr>
      </p:pic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9C22845-D4C2-6A49-999F-887F3A6E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C0BDDCBD-7E62-624F-83A8-CF04280B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9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shallow and deep copy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70557" y="2522623"/>
          <a:ext cx="27598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8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Stack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name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a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r>
                        <a:rPr lang="en-US" altLang="zh-CN" sz="2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add#1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6757" y="1523414"/>
            <a:ext cx="6843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reference data type: name in stack and value in heap, and a reference in stack to the value in heap</a:t>
            </a:r>
            <a:r>
              <a:rPr kumimoji="1" lang="en-US" altLang="zh-CN" sz="2000">
                <a:latin typeface="Arial" charset="0"/>
                <a:ea typeface="Arial" charset="0"/>
                <a:cs typeface="Arial" charset="0"/>
              </a:rPr>
              <a:t>. </a:t>
            </a:r>
            <a:endParaRPr kumimoji="1"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495802" y="2522623"/>
          <a:ext cx="167635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[0,1,2,3,4]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直线箭头连接符 4"/>
          <p:cNvCxnSpPr/>
          <p:nvPr/>
        </p:nvCxnSpPr>
        <p:spPr bwMode="auto">
          <a:xfrm>
            <a:off x="3200436" y="3505198"/>
            <a:ext cx="1600158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70557" y="4069032"/>
          <a:ext cx="275985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8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Stack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name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a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r>
                        <a:rPr lang="en-US" altLang="zh-CN" sz="2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add#1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b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r>
                        <a:rPr lang="en-US" altLang="zh-CN" sz="2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add#1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87400"/>
              </p:ext>
            </p:extLst>
          </p:nvPr>
        </p:nvGraphicFramePr>
        <p:xfrm>
          <a:off x="4495802" y="4069032"/>
          <a:ext cx="167635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[0,1,2,3,4]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FF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[0,1,2,3,4]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直线箭头连接符 17"/>
          <p:cNvCxnSpPr/>
          <p:nvPr/>
        </p:nvCxnSpPr>
        <p:spPr bwMode="auto">
          <a:xfrm>
            <a:off x="3200436" y="5051607"/>
            <a:ext cx="1523960" cy="85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线箭头连接符 19"/>
          <p:cNvCxnSpPr/>
          <p:nvPr/>
        </p:nvCxnSpPr>
        <p:spPr bwMode="auto">
          <a:xfrm flipV="1">
            <a:off x="3200436" y="5410148"/>
            <a:ext cx="1523960" cy="7619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6411929" y="5210093"/>
            <a:ext cx="18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copy</a:t>
            </a:r>
            <a:endParaRPr kumimoji="1" lang="zh-CN" altLang="en-US" sz="2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幻灯片编号占位符 5">
            <a:extLst>
              <a:ext uri="{FF2B5EF4-FFF2-40B4-BE49-F238E27FC236}">
                <a16:creationId xmlns:a16="http://schemas.microsoft.com/office/drawing/2014/main" id="{DDBE824E-58CF-AA47-AEFF-065A78AC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23D4F97A-AA19-9F46-97A5-8852FB4F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6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5" y="29998"/>
            <a:ext cx="7645400" cy="3530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55" y="3649662"/>
            <a:ext cx="7048500" cy="2857500"/>
          </a:xfrm>
          <a:prstGeom prst="rect">
            <a:avLst/>
          </a:prstGeom>
        </p:spPr>
      </p:pic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A71B9DED-3F3D-284A-971A-E7038C2A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21F65D5-4F80-F54A-A9D5-AAC1B8A0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6096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 Oriented Programming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u="sng" dirty="0">
                <a:latin typeface="Arial" charset="0"/>
                <a:ea typeface="Arial" charset="0"/>
                <a:cs typeface="Arial" charset="0"/>
              </a:rPr>
              <a:t>Attribute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– Things which describe an object; the “adjectives” of objects. In code, usually can be identified by a “descriptive” word </a:t>
            </a:r>
            <a:r>
              <a:rPr lang="en-US" altLang="zh-CN" dirty="0"/>
              <a:t>– </a:t>
            </a:r>
            <a:r>
              <a:rPr lang="en-US" altLang="zh-CN" i="1" dirty="0"/>
              <a:t>Enabled</a:t>
            </a:r>
            <a:r>
              <a:rPr lang="en-US" altLang="zh-CN" dirty="0"/>
              <a:t>, </a:t>
            </a:r>
            <a:r>
              <a:rPr lang="en-US" altLang="zh-CN" i="1" dirty="0" err="1"/>
              <a:t>BackColor</a:t>
            </a:r>
            <a:endParaRPr lang="en-US" altLang="zh-CN" dirty="0"/>
          </a:p>
          <a:p>
            <a:r>
              <a:rPr lang="en-US" altLang="zh-CN" b="1" u="sng" dirty="0">
                <a:latin typeface="Arial" charset="0"/>
                <a:ea typeface="Arial" charset="0"/>
                <a:cs typeface="Arial" charset="0"/>
              </a:rPr>
              <a:t>Events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– Forces external to an object to which that object can react. In code, usually attached to an event procedure</a:t>
            </a:r>
            <a:endParaRPr lang="en-US" altLang="zh-CN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878C7FF-41A3-9943-9A6A-615EEC3A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5C4942DE-C4BA-9546-B05A-5308ACD0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6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72865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4.8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access a private member?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43090" y="1676446"/>
            <a:ext cx="568484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#include&lt;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iostream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&gt;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using namespace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std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;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class Test {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private: 	</a:t>
            </a:r>
          </a:p>
          <a:p>
            <a:r>
              <a:rPr lang="zh-CN" altLang="en-US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data;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public: 	</a:t>
            </a:r>
          </a:p>
          <a:p>
            <a:r>
              <a:rPr lang="zh-CN" altLang="en-US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Test() { data = 0; } 	</a:t>
            </a:r>
          </a:p>
          <a:p>
            <a:r>
              <a:rPr lang="zh-CN" altLang="en-US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getData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() { return data; }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}; </a:t>
            </a:r>
          </a:p>
          <a:p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main() { 	</a:t>
            </a:r>
          </a:p>
          <a:p>
            <a:r>
              <a:rPr lang="zh-CN" altLang="en-US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Test t; 	</a:t>
            </a:r>
          </a:p>
          <a:p>
            <a:r>
              <a:rPr lang="zh-CN" altLang="en-US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*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ptr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= (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*)&amp;t; 	</a:t>
            </a:r>
          </a:p>
          <a:p>
            <a:r>
              <a:rPr lang="zh-CN" altLang="en-US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*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ptr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= 10; 	</a:t>
            </a:r>
          </a:p>
          <a:p>
            <a:r>
              <a:rPr lang="zh-CN" altLang="en-US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&lt;&lt;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t.getData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(); 	</a:t>
            </a:r>
          </a:p>
          <a:p>
            <a:r>
              <a:rPr lang="zh-CN" altLang="en-US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return 0;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803" y="4671673"/>
            <a:ext cx="1371600" cy="1104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88174" y="2337483"/>
            <a:ext cx="44438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dirty="0">
                <a:solidFill>
                  <a:srgbClr val="FF0000"/>
                </a:solidFill>
              </a:rPr>
              <a:t>Encapsulation? Security?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952F71D1-16B8-534F-9A28-B05410B3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2B89F8EC-1354-8244-A5B8-67EDD2E9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2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069" y="5810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4.8 friend class</a:t>
            </a:r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19258"/>
            <a:ext cx="8153400" cy="47242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friend class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can access private and protected members of other class in which it is declared as friend. 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It is sometimes useful to allow a particular class to access private members of other class.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0455" y="2743218"/>
            <a:ext cx="896342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class Node 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{ 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private: </a:t>
            </a:r>
          </a:p>
          <a:p>
            <a:r>
              <a:rPr lang="zh-CN" altLang="en-US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key; </a:t>
            </a:r>
          </a:p>
          <a:p>
            <a:r>
              <a:rPr lang="zh-CN" altLang="en-US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Node *next; </a:t>
            </a:r>
          </a:p>
          <a:p>
            <a:r>
              <a:rPr lang="zh-CN" altLang="en-US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/* Other members of Node Class */</a:t>
            </a:r>
          </a:p>
          <a:p>
            <a:r>
              <a:rPr lang="zh-CN" altLang="en-US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mr-IN" altLang="zh-CN" sz="2000" dirty="0">
                <a:latin typeface="Lucida Console" charset="0"/>
                <a:ea typeface="+mn-ea"/>
                <a:sym typeface="Palatino Linotype" pitchFamily="18" charset="0"/>
              </a:rPr>
              <a:t>……</a:t>
            </a:r>
            <a:endParaRPr lang="en-US" altLang="zh-CN" sz="2000" dirty="0">
              <a:latin typeface="Lucida Console" charset="0"/>
              <a:ea typeface="+mn-ea"/>
              <a:sym typeface="Palatino Linotype" pitchFamily="18" charset="0"/>
            </a:endParaRPr>
          </a:p>
          <a:p>
            <a:r>
              <a:rPr lang="zh-CN" altLang="en-US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friend class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LinkedList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; </a:t>
            </a:r>
          </a:p>
          <a:p>
            <a:r>
              <a:rPr lang="zh-CN" altLang="en-US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 Now class 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LinkedList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 can</a:t>
            </a:r>
            <a:r>
              <a:rPr lang="zh-CN" altLang="en-US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access private members of Node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}; 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84A668DC-4A37-1D40-B2B4-778D5680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D3AC481-6F09-4547-BCCF-1EFF22B7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557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069" y="5810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4.8 friend function</a:t>
            </a:r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66862"/>
            <a:ext cx="8343792" cy="12191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 non-member function can access the private and protected members of a class if it is declared a 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friend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 of that class. 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09863" y="1828842"/>
            <a:ext cx="678162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#include &lt;</a:t>
            </a:r>
            <a:r>
              <a:rPr lang="en-US" altLang="zh-CN" sz="1600" dirty="0" err="1">
                <a:latin typeface="Lucida Console" charset="0"/>
                <a:ea typeface="+mn-ea"/>
              </a:rPr>
              <a:t>iostream</a:t>
            </a:r>
            <a:r>
              <a:rPr lang="en-US" altLang="zh-CN" sz="1600" dirty="0">
                <a:latin typeface="Lucida Console" charset="0"/>
                <a:ea typeface="+mn-ea"/>
              </a:rPr>
              <a:t>&gt;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using namespace </a:t>
            </a:r>
            <a:r>
              <a:rPr lang="en-US" altLang="zh-CN" sz="1600" dirty="0" err="1">
                <a:latin typeface="Lucida Console" charset="0"/>
                <a:ea typeface="+mn-ea"/>
              </a:rPr>
              <a:t>std</a:t>
            </a:r>
            <a:r>
              <a:rPr lang="en-US" altLang="zh-CN" sz="1600" dirty="0">
                <a:latin typeface="Lucida Console" charset="0"/>
                <a:ea typeface="+mn-ea"/>
              </a:rPr>
              <a:t>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class Rectangle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width, height;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Rectangle() {}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Rectangle 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x,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y) : width(x), height(y) {}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area() {return width * height;}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friend Rectangle duplicate (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 Rectangle&amp;);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 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Rectangle duplicate 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Rectangle&amp; </a:t>
            </a:r>
            <a:r>
              <a:rPr lang="en-US" altLang="zh-CN" sz="1600" dirty="0" err="1">
                <a:latin typeface="Lucida Console" charset="0"/>
                <a:ea typeface="+mn-ea"/>
              </a:rPr>
              <a:t>param</a:t>
            </a:r>
            <a:r>
              <a:rPr lang="en-US" altLang="zh-CN" sz="1600" dirty="0">
                <a:latin typeface="Lucida Console" charset="0"/>
                <a:ea typeface="+mn-ea"/>
              </a:rPr>
              <a:t>) {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Rectangle res;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res.width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>
                <a:latin typeface="Lucida Console" charset="0"/>
                <a:ea typeface="+mn-ea"/>
              </a:rPr>
              <a:t>= </a:t>
            </a:r>
            <a:r>
              <a:rPr lang="en-US" altLang="zh-CN" sz="1600" dirty="0" err="1">
                <a:latin typeface="Lucida Console" charset="0"/>
                <a:ea typeface="+mn-ea"/>
              </a:rPr>
              <a:t>param.width</a:t>
            </a:r>
            <a:r>
              <a:rPr lang="en-US" altLang="zh-CN" sz="1600" dirty="0">
                <a:latin typeface="Lucida Console" charset="0"/>
                <a:ea typeface="+mn-ea"/>
              </a:rPr>
              <a:t>*2;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res.height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param.height</a:t>
            </a:r>
            <a:r>
              <a:rPr lang="en-US" altLang="zh-CN" sz="1600" dirty="0">
                <a:latin typeface="Lucida Console" charset="0"/>
                <a:ea typeface="+mn-ea"/>
              </a:rPr>
              <a:t>*2;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return res;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>
                <a:latin typeface="Lucida Console" charset="0"/>
                <a:ea typeface="+mn-ea"/>
              </a:rPr>
              <a:t>}</a:t>
            </a:r>
            <a:endParaRPr lang="en-US" altLang="zh-CN" sz="1600" dirty="0">
              <a:latin typeface="Lucida Console" charset="0"/>
              <a:ea typeface="+mn-ea"/>
              <a:sym typeface="Palatino Linotype" pitchFamily="18" charset="0"/>
            </a:endParaRP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1061B54E-B5AB-FD41-A5CF-2F5752CA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9097831-F069-D14A-BAD2-C4C02386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473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4.9 How to make the class versatile?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3254" y="2106587"/>
            <a:ext cx="72685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defTabSz="0">
              <a:spcAft>
                <a:spcPct val="30000"/>
              </a:spcAft>
              <a:buFont typeface="Wingdings" charset="2"/>
              <a:buChar char="•"/>
            </a:pPr>
            <a:r>
              <a:rPr lang="en-US" altLang="zh-CN" sz="2400" b="1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Member functions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are the functions, which have their declaration inside the class definition and works on the data members of the class.</a:t>
            </a:r>
          </a:p>
          <a:p>
            <a:pPr marL="182563" indent="-182563" defTabSz="0">
              <a:spcAft>
                <a:spcPct val="30000"/>
              </a:spcAft>
              <a:buFont typeface="Wingdings" charset="2"/>
              <a:buChar char="•"/>
            </a:pPr>
            <a:r>
              <a:rPr lang="en-US" altLang="zh-CN" sz="2400" b="1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inline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member functions</a:t>
            </a:r>
          </a:p>
          <a:p>
            <a:pPr marL="182563" indent="-182563" defTabSz="0">
              <a:spcAft>
                <a:spcPct val="30000"/>
              </a:spcAft>
              <a:buFont typeface="Wingdings" charset="2"/>
              <a:buChar char="•"/>
            </a:pPr>
            <a:r>
              <a:rPr lang="en-US" altLang="zh-CN" sz="2400" b="1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static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member functions</a:t>
            </a:r>
          </a:p>
          <a:p>
            <a:pPr marL="182563" indent="-182563" defTabSz="0">
              <a:spcAft>
                <a:spcPct val="30000"/>
              </a:spcAft>
              <a:buFont typeface="Wingdings" charset="2"/>
              <a:buChar char="•"/>
            </a:pPr>
            <a:r>
              <a:rPr lang="en-US" altLang="zh-CN" sz="2400" b="1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const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and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mutable</a:t>
            </a:r>
          </a:p>
          <a:p>
            <a:pPr marL="182563" indent="-182563" defTabSz="0">
              <a:spcAft>
                <a:spcPct val="30000"/>
              </a:spcAft>
              <a:buFont typeface="Wingdings" charset="2"/>
              <a:buChar char="•"/>
            </a:pPr>
            <a:endParaRPr lang="en-US" altLang="zh-CN" sz="2400" dirty="0">
              <a:latin typeface="Arial" charset="0"/>
              <a:ea typeface="Arial" charset="0"/>
              <a:cs typeface="Arial" charset="0"/>
              <a:sym typeface="Palatino Linotype" pitchFamily="18" charset="0"/>
            </a:endParaRPr>
          </a:p>
          <a:p>
            <a:pPr marL="182563" indent="-182563" defTabSz="0">
              <a:spcAft>
                <a:spcPct val="30000"/>
              </a:spcAft>
              <a:buFont typeface="Wingdings" charset="2"/>
              <a:buChar char="•"/>
            </a:pPr>
            <a:endParaRPr lang="en-US" altLang="zh-CN" sz="2400" dirty="0">
              <a:latin typeface="Arial" charset="0"/>
              <a:ea typeface="Arial" charset="0"/>
              <a:cs typeface="Arial" charset="0"/>
              <a:sym typeface="Palatino Linotype" pitchFamily="18" charset="0"/>
            </a:endParaRP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59F3D7F3-3F8A-A548-9AAF-F8F3F972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126108F1-8D7B-184D-88E4-9F777F76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794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069" y="5810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member functions</a:t>
            </a:r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19258"/>
            <a:ext cx="8648584" cy="18287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Can be defined within the class definition or separately using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resolution operator (::)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outside the class.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Similar to accessing a data member in the class, we can access the public member functions through the class object using the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dot operator (.)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.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5586" y="3048010"/>
            <a:ext cx="5529384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Box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double length;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 Length of a box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double breadth;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 Breadth of a box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double height;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 Height of a box </a:t>
            </a:r>
          </a:p>
          <a:p>
            <a:r>
              <a:rPr lang="en-US" altLang="zh-CN" sz="1600" dirty="0">
                <a:solidFill>
                  <a:srgbClr val="7030A0"/>
                </a:solidFill>
                <a:latin typeface="Lucida Console" charset="0"/>
                <a:ea typeface="+mn-ea"/>
              </a:rPr>
              <a:t>    double </a:t>
            </a:r>
            <a:r>
              <a:rPr lang="en-US" altLang="zh-CN" sz="1600" dirty="0" err="1">
                <a:solidFill>
                  <a:srgbClr val="7030A0"/>
                </a:solidFill>
                <a:latin typeface="Lucida Console" charset="0"/>
                <a:ea typeface="+mn-ea"/>
              </a:rPr>
              <a:t>getVolume</a:t>
            </a:r>
            <a:r>
              <a:rPr lang="en-US" altLang="zh-CN" sz="1600" dirty="0">
                <a:solidFill>
                  <a:srgbClr val="7030A0"/>
                </a:solidFill>
                <a:latin typeface="Lucida Console" charset="0"/>
                <a:ea typeface="+mn-ea"/>
              </a:rPr>
              <a:t>(void) </a:t>
            </a:r>
          </a:p>
          <a:p>
            <a:r>
              <a:rPr lang="en-US" altLang="zh-CN" sz="1600" dirty="0">
                <a:solidFill>
                  <a:srgbClr val="7030A0"/>
                </a:solidFill>
                <a:latin typeface="Lucida Console" charset="0"/>
                <a:ea typeface="+mn-ea"/>
              </a:rPr>
              <a:t>    { return length * breadth * height; }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  <a:endParaRPr lang="en-US" altLang="zh-CN" sz="1600" dirty="0">
              <a:latin typeface="Lucida Console" charset="0"/>
              <a:ea typeface="+mn-ea"/>
              <a:sym typeface="Palatino Linotype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633" y="5578915"/>
            <a:ext cx="5029152" cy="107721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Lucida Console" charset="0"/>
                <a:ea typeface="+mn-ea"/>
              </a:rPr>
              <a:t>double Box</a:t>
            </a:r>
            <a:r>
              <a:rPr lang="en-US" altLang="zh-CN" sz="1600" b="1" dirty="0">
                <a:solidFill>
                  <a:srgbClr val="FF0000"/>
                </a:solidFill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solidFill>
                  <a:srgbClr val="7030A0"/>
                </a:solidFill>
                <a:latin typeface="Lucida Console" charset="0"/>
                <a:ea typeface="+mn-ea"/>
              </a:rPr>
              <a:t>getVolume</a:t>
            </a:r>
            <a:r>
              <a:rPr lang="en-US" altLang="zh-CN" sz="1600" dirty="0">
                <a:solidFill>
                  <a:srgbClr val="7030A0"/>
                </a:solidFill>
                <a:latin typeface="Lucida Console" charset="0"/>
                <a:ea typeface="+mn-ea"/>
              </a:rPr>
              <a:t>(void) </a:t>
            </a:r>
          </a:p>
          <a:p>
            <a:r>
              <a:rPr lang="en-US" altLang="zh-CN" sz="1600" dirty="0">
                <a:solidFill>
                  <a:srgbClr val="7030A0"/>
                </a:solidFill>
                <a:latin typeface="Lucida Console" charset="0"/>
                <a:ea typeface="+mn-ea"/>
              </a:rPr>
              <a:t>{ </a:t>
            </a:r>
          </a:p>
          <a:p>
            <a:r>
              <a:rPr lang="en-US" altLang="zh-CN" sz="1600" dirty="0">
                <a:solidFill>
                  <a:srgbClr val="7030A0"/>
                </a:solidFill>
                <a:latin typeface="Lucida Console" charset="0"/>
                <a:ea typeface="+mn-ea"/>
              </a:rPr>
              <a:t>    return length * breadth * height; </a:t>
            </a:r>
          </a:p>
          <a:p>
            <a:r>
              <a:rPr lang="en-US" altLang="zh-CN" sz="1600" dirty="0">
                <a:solidFill>
                  <a:srgbClr val="7030A0"/>
                </a:solidFill>
                <a:latin typeface="Lucida Console" charset="0"/>
                <a:ea typeface="+mn-ea"/>
              </a:rPr>
              <a:t>}</a:t>
            </a:r>
            <a:endParaRPr lang="zh-CN" altLang="en-US" sz="1600" dirty="0">
              <a:solidFill>
                <a:srgbClr val="7030A0"/>
              </a:solidFill>
              <a:latin typeface="Lucida Console" charset="0"/>
              <a:ea typeface="+mn-ea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4038614" y="2825429"/>
            <a:ext cx="5029068" cy="2343222"/>
            <a:chOff x="4038614" y="2825429"/>
            <a:chExt cx="5029068" cy="2343222"/>
          </a:xfrm>
        </p:grpSpPr>
        <p:sp>
          <p:nvSpPr>
            <p:cNvPr id="7" name="矩形 6"/>
            <p:cNvSpPr/>
            <p:nvPr/>
          </p:nvSpPr>
          <p:spPr>
            <a:xfrm>
              <a:off x="5867366" y="3845212"/>
              <a:ext cx="320031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accent6"/>
                  </a:solidFill>
                  <a:latin typeface="Lucida Console" charset="0"/>
                </a:rPr>
                <a:t>//Create an object</a:t>
              </a:r>
              <a:endPara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endParaRPr>
            </a:p>
            <a:p>
              <a:r>
                <a:rPr lang="en-US" altLang="zh-CN" sz="1600" dirty="0">
                  <a:latin typeface="Lucida Console" charset="0"/>
                  <a:ea typeface="+mn-ea"/>
                </a:rPr>
                <a:t>Box </a:t>
              </a:r>
              <a:r>
                <a:rPr lang="en-US" altLang="zh-CN" sz="1600" dirty="0" err="1">
                  <a:latin typeface="Lucida Console" charset="0"/>
                  <a:ea typeface="+mn-ea"/>
                </a:rPr>
                <a:t>myBox</a:t>
              </a:r>
              <a:r>
                <a:rPr lang="en-US" altLang="zh-CN" sz="1600" dirty="0">
                  <a:latin typeface="Lucida Console" charset="0"/>
                  <a:ea typeface="+mn-ea"/>
                </a:rPr>
                <a:t>; </a:t>
              </a:r>
            </a:p>
            <a:p>
              <a:r>
                <a:rPr lang="en-US" altLang="zh-CN" sz="1600" dirty="0">
                  <a:solidFill>
                    <a:schemeClr val="accent6"/>
                  </a:solidFill>
                  <a:latin typeface="Lucida Console" charset="0"/>
                </a:rPr>
                <a:t>//Call member function </a:t>
              </a:r>
            </a:p>
            <a:p>
              <a:r>
                <a:rPr lang="en-US" altLang="zh-CN" sz="1600" dirty="0">
                  <a:solidFill>
                    <a:schemeClr val="accent6"/>
                  </a:solidFill>
                  <a:latin typeface="Lucida Console" charset="0"/>
                </a:rPr>
                <a:t>//for the object</a:t>
              </a:r>
              <a:endPara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endParaRPr>
            </a:p>
            <a:p>
              <a:r>
                <a:rPr lang="en-US" altLang="zh-CN" sz="1600" dirty="0" err="1">
                  <a:latin typeface="Lucida Console" charset="0"/>
                  <a:ea typeface="+mn-ea"/>
                </a:rPr>
                <a:t>myBox</a:t>
              </a:r>
              <a:r>
                <a:rPr lang="en-US" altLang="zh-CN" sz="1600" b="1" dirty="0" err="1">
                  <a:solidFill>
                    <a:srgbClr val="FF0000"/>
                  </a:solidFill>
                  <a:latin typeface="Lucida Console" charset="0"/>
                  <a:ea typeface="+mn-ea"/>
                </a:rPr>
                <a:t>.</a:t>
              </a:r>
              <a:r>
                <a:rPr lang="en-US" altLang="zh-CN" sz="1600" dirty="0" err="1">
                  <a:latin typeface="Lucida Console" charset="0"/>
                  <a:ea typeface="+mn-ea"/>
                </a:rPr>
                <a:t>getVolume</a:t>
              </a:r>
              <a:r>
                <a:rPr lang="en-US" altLang="zh-CN" sz="1600" dirty="0">
                  <a:latin typeface="Lucida Console" charset="0"/>
                  <a:ea typeface="+mn-ea"/>
                </a:rPr>
                <a:t>(); </a:t>
              </a:r>
            </a:p>
          </p:txBody>
        </p:sp>
        <p:cxnSp>
          <p:nvCxnSpPr>
            <p:cNvPr id="10" name="直线箭头连接符 9"/>
            <p:cNvCxnSpPr/>
            <p:nvPr/>
          </p:nvCxnSpPr>
          <p:spPr bwMode="auto">
            <a:xfrm flipH="1" flipV="1">
              <a:off x="4038614" y="2825429"/>
              <a:ext cx="2743128" cy="1033853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4EEE66B1-25D0-EB4D-AA11-1D11D1A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59E521A7-1BB5-CF47-9938-0D981C4E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651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9218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Inline member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371654"/>
            <a:ext cx="8457978" cy="47242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Implicit inline member function</a:t>
            </a:r>
          </a:p>
          <a:p>
            <a:pPr lvl="1">
              <a:lnSpc>
                <a:spcPct val="90000"/>
              </a:lnSpc>
              <a:spcAft>
                <a:spcPct val="0"/>
              </a:spcAft>
              <a:buFont typeface="Arial" pitchFamily="34" charset="0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Member functions defined in the class body, automatically regarded as inline functions, e.g., </a:t>
            </a:r>
            <a:r>
              <a:rPr lang="en-US" altLang="zh-CN" kern="1200" dirty="0" err="1">
                <a:latin typeface="Lucida Console" charset="0"/>
              </a:rPr>
              <a:t>CStack</a:t>
            </a:r>
            <a:r>
              <a:rPr lang="en-US" altLang="zh-CN" kern="1200" dirty="0">
                <a:latin typeface="Lucida Console" charset="0"/>
              </a:rPr>
              <a:t>::size()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::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– class scope resolution operator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Explicit inline member function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Member functions if defined outside the class body, ‘inline’ should be manually specified, e.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g., </a:t>
            </a:r>
          </a:p>
          <a:p>
            <a:pPr marL="361950" lvl="1" indent="0">
              <a:lnSpc>
                <a:spcPct val="90000"/>
              </a:lnSpc>
              <a:buNone/>
            </a:pPr>
            <a:r>
              <a:rPr lang="en-US" altLang="zh-CN" kern="1200" dirty="0">
                <a:latin typeface="Lucida Console" charset="0"/>
              </a:rPr>
              <a:t>inline bool </a:t>
            </a:r>
            <a:r>
              <a:rPr lang="en-US" altLang="zh-CN" kern="1200" dirty="0" err="1">
                <a:latin typeface="Lucida Console" charset="0"/>
              </a:rPr>
              <a:t>CStack</a:t>
            </a:r>
            <a:r>
              <a:rPr lang="en-US" altLang="zh-CN" kern="1200" dirty="0">
                <a:latin typeface="Lucida Console" charset="0"/>
              </a:rPr>
              <a:t>::empty() { </a:t>
            </a:r>
          </a:p>
          <a:p>
            <a:pPr marL="361950" lvl="1" indent="0">
              <a:lnSpc>
                <a:spcPct val="90000"/>
              </a:lnSpc>
              <a:buNone/>
            </a:pPr>
            <a:r>
              <a:rPr lang="en-US" altLang="zh-CN" kern="1200" dirty="0">
                <a:latin typeface="Lucida Console" charset="0"/>
              </a:rPr>
              <a:t>               return </a:t>
            </a:r>
            <a:r>
              <a:rPr lang="en-US" altLang="zh-CN" kern="1200" dirty="0" err="1">
                <a:latin typeface="Lucida Console" charset="0"/>
              </a:rPr>
              <a:t>m_stack.empty</a:t>
            </a:r>
            <a:r>
              <a:rPr lang="en-US" altLang="zh-CN" kern="1200" dirty="0">
                <a:latin typeface="Lucida Console" charset="0"/>
              </a:rPr>
              <a:t>(); }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Definitions of both types inline functions should be placed in the </a:t>
            </a:r>
            <a:r>
              <a:rPr lang="en-US" altLang="zh-CN" sz="28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head file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for better visibility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C3B0676A-FFF8-2E4C-91F0-2E1095FE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8088B89E-92A0-0C4C-AE09-BCD847E8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733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110" y="609674"/>
            <a:ext cx="8610374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Static Class Member – Data Members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506" y="1447744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Another example: the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fibonacci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number sequence class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 sequence is fixed, so every object of the class maintain a copy is needless.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Every instance uses only a range of elements in the sequence, related status information are: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Beginning position – start point in the original sequence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Length – range size of current object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Next Element – current position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How to define the class?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858DBC1C-CF23-D142-B86D-AD0BC893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103B0222-838A-414E-A262-A90E9623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021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" y="457200"/>
            <a:ext cx="8448675" cy="11430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Static Class Member – Data Members</a:t>
            </a:r>
            <a:endParaRPr lang="en-US" altLang="zh-CN" dirty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80848" y="1152525"/>
            <a:ext cx="82296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//we define interface later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private: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m_iBegPos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m_iNext</a:t>
            </a:r>
            <a:r>
              <a:rPr lang="en-US" altLang="zh-CN" sz="1600" dirty="0">
                <a:latin typeface="Lucida Console" charset="0"/>
                <a:ea typeface="+mn-ea"/>
              </a:rPr>
              <a:t>; 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static vector&lt;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&gt;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s_elems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; </a:t>
            </a:r>
            <a:r>
              <a:rPr lang="en-US" altLang="zh-CN" sz="1600" dirty="0">
                <a:latin typeface="Lucida Console" charset="0"/>
                <a:ea typeface="+mn-ea"/>
              </a:rPr>
              <a:t>	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//declaration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513990" y="4114782"/>
            <a:ext cx="8280400" cy="1933575"/>
            <a:chOff x="476" y="2931"/>
            <a:chExt cx="5216" cy="1218"/>
          </a:xfrm>
        </p:grpSpPr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2109" y="2931"/>
              <a:ext cx="1542" cy="2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dirty="0" err="1">
                  <a:latin typeface="Garamond" charset="0"/>
                </a:rPr>
                <a:t>CFibonacci</a:t>
              </a:r>
              <a:r>
                <a:rPr kumimoji="0" lang="en-US" altLang="zh-CN" sz="1800" dirty="0">
                  <a:latin typeface="Garamond" charset="0"/>
                </a:rPr>
                <a:t>::</a:t>
              </a:r>
              <a:r>
                <a:rPr kumimoji="0" lang="en-US" altLang="zh-CN" sz="1800" dirty="0" err="1">
                  <a:latin typeface="Garamond" charset="0"/>
                </a:rPr>
                <a:t>s_elems</a:t>
              </a:r>
              <a:endParaRPr kumimoji="0" lang="en-US" altLang="zh-CN" sz="1800" dirty="0">
                <a:latin typeface="Garamond" charset="0"/>
              </a:endParaRPr>
            </a:p>
          </p:txBody>
        </p:sp>
        <p:sp>
          <p:nvSpPr>
            <p:cNvPr id="38920" name="Text Box 8"/>
            <p:cNvSpPr txBox="1">
              <a:spLocks noChangeArrowheads="1"/>
            </p:cNvSpPr>
            <p:nvPr/>
          </p:nvSpPr>
          <p:spPr bwMode="auto">
            <a:xfrm>
              <a:off x="476" y="3430"/>
              <a:ext cx="1542" cy="58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0" lang="en-US" altLang="zh-CN" sz="1800">
                  <a:latin typeface="Garamond" charset="0"/>
                </a:rPr>
                <a:t>m_iBeginPos</a:t>
              </a:r>
            </a:p>
            <a:p>
              <a:pPr algn="ctr"/>
              <a:r>
                <a:rPr kumimoji="0" lang="en-US" altLang="zh-CN" sz="1800">
                  <a:latin typeface="Garamond" charset="0"/>
                </a:rPr>
                <a:t>m_iLength</a:t>
              </a:r>
            </a:p>
            <a:p>
              <a:pPr algn="ctr"/>
              <a:r>
                <a:rPr kumimoji="0" lang="en-US" altLang="zh-CN" sz="1800">
                  <a:latin typeface="Garamond" charset="0"/>
                </a:rPr>
                <a:t>m_iNext</a:t>
              </a:r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2290" y="3566"/>
              <a:ext cx="1542" cy="58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0" lang="en-US" altLang="zh-CN" sz="1800">
                  <a:latin typeface="Garamond" charset="0"/>
                </a:rPr>
                <a:t>m_iBeginPos</a:t>
              </a:r>
            </a:p>
            <a:p>
              <a:pPr algn="ctr"/>
              <a:r>
                <a:rPr kumimoji="0" lang="en-US" altLang="zh-CN" sz="1800">
                  <a:latin typeface="Garamond" charset="0"/>
                </a:rPr>
                <a:t>m_iLength</a:t>
              </a:r>
            </a:p>
            <a:p>
              <a:pPr algn="ctr"/>
              <a:r>
                <a:rPr kumimoji="0" lang="en-US" altLang="zh-CN" sz="1800">
                  <a:latin typeface="Garamond" charset="0"/>
                </a:rPr>
                <a:t>m_iNext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4150" y="3430"/>
              <a:ext cx="1542" cy="58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0" lang="en-US" altLang="zh-CN" sz="1800">
                  <a:latin typeface="Garamond" charset="0"/>
                </a:rPr>
                <a:t>m_iBeginPos</a:t>
              </a:r>
            </a:p>
            <a:p>
              <a:pPr algn="ctr"/>
              <a:r>
                <a:rPr kumimoji="0" lang="en-US" altLang="zh-CN" sz="1800">
                  <a:latin typeface="Garamond" charset="0"/>
                </a:rPr>
                <a:t>m_iLength</a:t>
              </a:r>
            </a:p>
            <a:p>
              <a:pPr algn="ctr"/>
              <a:r>
                <a:rPr kumimoji="0" lang="en-US" altLang="zh-CN" sz="1800">
                  <a:latin typeface="Garamond" charset="0"/>
                </a:rPr>
                <a:t>m_iNext</a:t>
              </a:r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521" y="3113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fib1</a:t>
              </a:r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3061" y="3294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fib2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5012" y="3158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fib3</a:t>
              </a:r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 flipV="1">
              <a:off x="1202" y="3158"/>
              <a:ext cx="127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 flipH="1" flipV="1">
              <a:off x="2789" y="3203"/>
              <a:ext cx="9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 flipH="1" flipV="1">
              <a:off x="3152" y="3158"/>
              <a:ext cx="1815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幻灯片编号占位符 5">
            <a:extLst>
              <a:ext uri="{FF2B5EF4-FFF2-40B4-BE49-F238E27FC236}">
                <a16:creationId xmlns:a16="http://schemas.microsoft.com/office/drawing/2014/main" id="{AA1F0A83-5F92-674C-8D0E-657890C5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7FB288DD-0A2A-6E45-A994-785E264B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533476"/>
            <a:ext cx="84248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Static Class Member – Data Members</a:t>
            </a:r>
            <a:endParaRPr lang="en-US" altLang="zh-CN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872" y="1219258"/>
            <a:ext cx="8829127" cy="48004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Static data members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Only one entity among all objects of this class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All objects share the static data members and access them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Should be defined and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initialized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outside the class </a:t>
            </a:r>
          </a:p>
          <a:p>
            <a:pPr lvl="2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1200" dirty="0">
                <a:latin typeface="Lucida Console" charset="0"/>
              </a:rPr>
              <a:t>vector&lt;</a:t>
            </a:r>
            <a:r>
              <a:rPr lang="en-US" altLang="zh-CN" kern="1200" dirty="0" err="1">
                <a:latin typeface="Lucida Console" charset="0"/>
              </a:rPr>
              <a:t>int</a:t>
            </a:r>
            <a:r>
              <a:rPr lang="en-US" altLang="zh-CN" kern="1200" dirty="0">
                <a:latin typeface="Lucida Console" charset="0"/>
              </a:rPr>
              <a:t>&gt; </a:t>
            </a:r>
            <a:r>
              <a:rPr lang="en-US" altLang="zh-CN" kern="1200" dirty="0" err="1">
                <a:latin typeface="Lucida Console" charset="0"/>
              </a:rPr>
              <a:t>CFibonacci</a:t>
            </a:r>
            <a:r>
              <a:rPr lang="en-US" altLang="zh-CN" kern="1200" dirty="0">
                <a:latin typeface="Lucida Console" charset="0"/>
              </a:rPr>
              <a:t>::</a:t>
            </a:r>
            <a:r>
              <a:rPr lang="en-US" altLang="zh-CN" kern="1200" dirty="0" err="1">
                <a:latin typeface="Lucida Console" charset="0"/>
              </a:rPr>
              <a:t>s_elems</a:t>
            </a:r>
            <a:r>
              <a:rPr lang="en-US" altLang="zh-CN" kern="1200" dirty="0">
                <a:latin typeface="Lucida Console" charset="0"/>
              </a:rPr>
              <a:t>; </a:t>
            </a:r>
          </a:p>
          <a:p>
            <a:pPr lvl="2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//definition and </a:t>
            </a:r>
            <a:r>
              <a:rPr lang="en-US" altLang="zh-CN" kern="1200" dirty="0" err="1">
                <a:solidFill>
                  <a:schemeClr val="accent6"/>
                </a:solidFill>
                <a:latin typeface="Lucida Console" charset="0"/>
              </a:rPr>
              <a:t>intialized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 as an empty vector, like global variables </a:t>
            </a:r>
            <a:r>
              <a:rPr lang="en-US" altLang="zh-CN" kern="1200" dirty="0">
                <a:latin typeface="Lucida Console" charset="0"/>
              </a:rPr>
              <a:t>	</a:t>
            </a:r>
          </a:p>
          <a:p>
            <a:pPr lvl="2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//class scope is needed, but keyword ”static” is no more needed</a:t>
            </a:r>
          </a:p>
          <a:p>
            <a:pPr lvl="2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1200" dirty="0" err="1">
                <a:latin typeface="Lucida Console" charset="0"/>
              </a:rPr>
              <a:t>int</a:t>
            </a:r>
            <a:r>
              <a:rPr lang="en-US" altLang="zh-CN" kern="1200" dirty="0">
                <a:latin typeface="Lucida Console" charset="0"/>
              </a:rPr>
              <a:t> </a:t>
            </a:r>
            <a:r>
              <a:rPr lang="en-US" altLang="zh-CN" kern="1200" dirty="0" err="1">
                <a:latin typeface="Lucida Console" charset="0"/>
              </a:rPr>
              <a:t>Cfibonacci</a:t>
            </a:r>
            <a:r>
              <a:rPr lang="en-US" altLang="zh-CN" kern="1200" dirty="0">
                <a:latin typeface="Lucida Console" charset="0"/>
              </a:rPr>
              <a:t>::</a:t>
            </a:r>
            <a:r>
              <a:rPr lang="en-US" altLang="zh-CN" kern="1200" dirty="0" err="1">
                <a:latin typeface="Lucida Console" charset="0"/>
              </a:rPr>
              <a:t>s_iDefaultPos</a:t>
            </a:r>
            <a:r>
              <a:rPr lang="en-US" altLang="zh-CN" kern="1200" dirty="0">
                <a:latin typeface="Lucida Console" charset="0"/>
              </a:rPr>
              <a:t> = 8;  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//definition and initialized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objects could be done in the class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kern="1200" dirty="0">
                <a:latin typeface="Lucida Console" charset="0"/>
              </a:rPr>
              <a:t>{ 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//Other parts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kern="1200" dirty="0">
                <a:latin typeface="Lucida Console" charset="0"/>
              </a:rPr>
              <a:t>private: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kern="1200" dirty="0">
                <a:latin typeface="Lucida Console" charset="0"/>
              </a:rPr>
              <a:t>     static </a:t>
            </a:r>
            <a:r>
              <a:rPr lang="en-US" altLang="zh-CN" kern="1200" dirty="0" err="1">
                <a:latin typeface="Lucida Console" charset="0"/>
              </a:rPr>
              <a:t>const</a:t>
            </a:r>
            <a:r>
              <a:rPr lang="en-US" altLang="zh-CN" kern="1200" dirty="0">
                <a:latin typeface="Lucida Console" charset="0"/>
              </a:rPr>
              <a:t> </a:t>
            </a:r>
            <a:r>
              <a:rPr lang="en-US" altLang="zh-CN" kern="1200" dirty="0" err="1">
                <a:latin typeface="Lucida Console" charset="0"/>
              </a:rPr>
              <a:t>int</a:t>
            </a:r>
            <a:r>
              <a:rPr lang="en-US" altLang="zh-CN" kern="1200" dirty="0">
                <a:latin typeface="Lucida Console" charset="0"/>
              </a:rPr>
              <a:t> </a:t>
            </a:r>
            <a:r>
              <a:rPr lang="en-US" altLang="zh-CN" kern="1200" dirty="0" err="1">
                <a:latin typeface="Lucida Console" charset="0"/>
              </a:rPr>
              <a:t>s_iBuffSize</a:t>
            </a:r>
            <a:r>
              <a:rPr lang="en-US" altLang="zh-CN" kern="1200" dirty="0">
                <a:latin typeface="Lucida Console" charset="0"/>
              </a:rPr>
              <a:t> = 1024; 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//Compiler dependent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kern="1200" dirty="0">
                <a:latin typeface="Lucida Console" charset="0"/>
              </a:rPr>
              <a:t>     </a:t>
            </a:r>
            <a:r>
              <a:rPr lang="en-US" altLang="zh-CN" kern="1200" dirty="0" err="1">
                <a:latin typeface="Lucida Console" charset="0"/>
              </a:rPr>
              <a:t>int</a:t>
            </a:r>
            <a:r>
              <a:rPr lang="en-US" altLang="zh-CN" kern="1200" dirty="0">
                <a:latin typeface="Lucida Console" charset="0"/>
              </a:rPr>
              <a:t> </a:t>
            </a:r>
            <a:r>
              <a:rPr lang="en-US" altLang="zh-CN" kern="1200" dirty="0" err="1">
                <a:latin typeface="Lucida Console" charset="0"/>
              </a:rPr>
              <a:t>m_Buffer</a:t>
            </a:r>
            <a:r>
              <a:rPr lang="en-US" altLang="zh-CN" kern="1200" dirty="0">
                <a:latin typeface="Lucida Console" charset="0"/>
              </a:rPr>
              <a:t>[</a:t>
            </a:r>
            <a:r>
              <a:rPr lang="en-US" altLang="zh-CN" kern="1200" dirty="0" err="1">
                <a:latin typeface="Lucida Console" charset="0"/>
              </a:rPr>
              <a:t>s_iBuffSize</a:t>
            </a:r>
            <a:r>
              <a:rPr lang="en-US" altLang="zh-CN" kern="1200" dirty="0">
                <a:latin typeface="Lucida Console" charset="0"/>
              </a:rPr>
              <a:t>];  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kern="1200" dirty="0">
                <a:latin typeface="Lucida Console" charset="0"/>
              </a:rPr>
              <a:t>}   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18B3CF2A-E5CD-184A-B4C8-713D9E8C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E220FA33-874E-4F46-95B3-2FBF1859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105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1060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Static Class Member – Data Members</a:t>
            </a:r>
            <a:endParaRPr lang="en-US" altLang="zh-CN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096" y="1295346"/>
            <a:ext cx="8077200" cy="41910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Suppose we need to implement a member function </a:t>
            </a:r>
            <a:r>
              <a:rPr lang="en-US" altLang="zh-CN" sz="2800" i="1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is_elem</a:t>
            </a:r>
            <a:r>
              <a:rPr lang="en-US" altLang="zh-CN" sz="2800" i="1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r>
              <a:rPr lang="en-US" altLang="zh-CN" sz="28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to check whether an element is in the Fibonacci sequence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It will be only related to the </a:t>
            </a:r>
            <a:r>
              <a:rPr lang="en-US" altLang="zh-CN" sz="2800" i="1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s_elems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vector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If a member function never access any non-static data members, it is then independent with any object instances, we could declare it as a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static member function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BD719FFB-3D7A-074D-905F-8053D804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D626249C-0E13-6F4F-906F-A5665C8D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9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 Oriented Programming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u="sng" dirty="0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– Provides a way to create new objects based on a “meta-definition” of an object (Example: The automobile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en-US" altLang="zh-CN" b="1" u="sng" dirty="0">
                <a:latin typeface="Arial" charset="0"/>
                <a:ea typeface="Arial" charset="0"/>
                <a:cs typeface="Arial" charset="0"/>
              </a:rPr>
              <a:t>Constructors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– Special methods used to create new instances of a class (Example: A Honda Civic is an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instance</a:t>
            </a:r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of the automobile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.)</a:t>
            </a:r>
            <a:endParaRPr lang="en-US" altLang="zh-CN" b="1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5D6AA55-1CEA-4945-B9F4-9174E4B1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9CFFD9EC-52E2-874F-937C-EB69D656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7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01714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11430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Static Class Member – Data Members</a:t>
            </a:r>
            <a:endParaRPr lang="en-US" altLang="zh-CN" dirty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48530" y="1360648"/>
            <a:ext cx="8713787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static bool </a:t>
            </a:r>
            <a:r>
              <a:rPr lang="en-US" altLang="zh-CN" sz="1600" dirty="0" err="1">
                <a:latin typeface="Lucida Console" charset="0"/>
                <a:ea typeface="+mn-ea"/>
              </a:rPr>
              <a:t>is_elem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);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//declaration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//…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bool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</a:t>
            </a:r>
            <a:r>
              <a:rPr lang="en-US" altLang="zh-CN" sz="1600" dirty="0"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latin typeface="Lucida Console" charset="0"/>
                <a:ea typeface="+mn-ea"/>
              </a:rPr>
              <a:t>is_elem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iValue</a:t>
            </a:r>
            <a:r>
              <a:rPr lang="en-US" altLang="zh-CN" sz="1600" dirty="0">
                <a:latin typeface="Lucida Console" charset="0"/>
                <a:ea typeface="+mn-ea"/>
              </a:rPr>
              <a:t>)	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//definition, class scope is needed, but “static” is not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if ((! </a:t>
            </a:r>
            <a:r>
              <a:rPr lang="en-US" altLang="zh-CN" sz="1600" dirty="0" err="1">
                <a:latin typeface="Lucida Console" charset="0"/>
                <a:ea typeface="+mn-ea"/>
              </a:rPr>
              <a:t>s_elems.size</a:t>
            </a:r>
            <a:r>
              <a:rPr lang="en-US" altLang="zh-CN" sz="1600" dirty="0">
                <a:latin typeface="Lucida Console" charset="0"/>
                <a:ea typeface="+mn-ea"/>
              </a:rPr>
              <a:t>()) || (</a:t>
            </a:r>
            <a:r>
              <a:rPr lang="en-US" altLang="zh-CN" sz="1600" dirty="0" err="1">
                <a:latin typeface="Lucida Console" charset="0"/>
                <a:ea typeface="+mn-ea"/>
              </a:rPr>
              <a:t>s_elems</a:t>
            </a:r>
            <a:r>
              <a:rPr lang="en-US" altLang="zh-CN" sz="1600" dirty="0">
                <a:latin typeface="Lucida Console" charset="0"/>
                <a:ea typeface="+mn-ea"/>
              </a:rPr>
              <a:t>[</a:t>
            </a:r>
            <a:r>
              <a:rPr lang="en-US" altLang="zh-CN" sz="1600" dirty="0" err="1">
                <a:latin typeface="Lucida Console" charset="0"/>
                <a:ea typeface="+mn-ea"/>
              </a:rPr>
              <a:t>s_elems.size</a:t>
            </a:r>
            <a:r>
              <a:rPr lang="en-US" altLang="zh-CN" sz="1600" dirty="0">
                <a:latin typeface="Lucida Console" charset="0"/>
                <a:ea typeface="+mn-ea"/>
              </a:rPr>
              <a:t>()-1] &lt; </a:t>
            </a:r>
            <a:r>
              <a:rPr lang="en-US" altLang="zh-CN" sz="1600" dirty="0" err="1">
                <a:latin typeface="Lucida Console" charset="0"/>
                <a:ea typeface="+mn-ea"/>
              </a:rPr>
              <a:t>iValue</a:t>
            </a:r>
            <a:r>
              <a:rPr lang="en-US" altLang="zh-CN" sz="1600" dirty="0">
                <a:latin typeface="Lucida Console" charset="0"/>
                <a:ea typeface="+mn-ea"/>
              </a:rPr>
              <a:t>))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gen_elems_to_value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iValue</a:t>
            </a:r>
            <a:r>
              <a:rPr lang="en-US" altLang="zh-CN" sz="1600" dirty="0">
                <a:latin typeface="Lucida Console" charset="0"/>
                <a:ea typeface="+mn-ea"/>
              </a:rPr>
              <a:t>);  	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//another static member function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vector&lt;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&gt;::iterator </a:t>
            </a:r>
            <a:r>
              <a:rPr lang="en-US" altLang="zh-CN" sz="1600" dirty="0" err="1">
                <a:latin typeface="Lucida Console" charset="0"/>
                <a:ea typeface="+mn-ea"/>
              </a:rPr>
              <a:t>found_it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end_it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s_elems.end</a:t>
            </a:r>
            <a:r>
              <a:rPr lang="en-US" altLang="zh-CN" sz="1600" dirty="0">
                <a:latin typeface="Lucida Console" charset="0"/>
                <a:ea typeface="+mn-ea"/>
              </a:rPr>
              <a:t>();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found_it</a:t>
            </a:r>
            <a:r>
              <a:rPr lang="en-US" altLang="zh-CN" sz="1600" dirty="0">
                <a:latin typeface="Lucida Console" charset="0"/>
                <a:ea typeface="+mn-ea"/>
              </a:rPr>
              <a:t> = find(</a:t>
            </a:r>
            <a:r>
              <a:rPr lang="en-US" altLang="zh-CN" sz="1600" dirty="0" err="1">
                <a:latin typeface="Lucida Console" charset="0"/>
                <a:ea typeface="+mn-ea"/>
              </a:rPr>
              <a:t>s_elems.begin</a:t>
            </a:r>
            <a:r>
              <a:rPr lang="en-US" altLang="zh-CN" sz="1600" dirty="0">
                <a:latin typeface="Lucida Console" charset="0"/>
                <a:ea typeface="+mn-ea"/>
              </a:rPr>
              <a:t>(), </a:t>
            </a:r>
            <a:r>
              <a:rPr lang="en-US" altLang="zh-CN" sz="1600" dirty="0" err="1">
                <a:latin typeface="Lucida Console" charset="0"/>
                <a:ea typeface="+mn-ea"/>
              </a:rPr>
              <a:t>end_it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iValue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return </a:t>
            </a:r>
            <a:r>
              <a:rPr lang="en-US" altLang="zh-CN" sz="1600" dirty="0" err="1">
                <a:latin typeface="Lucida Console" charset="0"/>
                <a:ea typeface="+mn-ea"/>
              </a:rPr>
              <a:t>found_it</a:t>
            </a:r>
            <a:r>
              <a:rPr lang="en-US" altLang="zh-CN" sz="1600" dirty="0">
                <a:latin typeface="Lucida Console" charset="0"/>
                <a:ea typeface="+mn-ea"/>
              </a:rPr>
              <a:t> != </a:t>
            </a:r>
            <a:r>
              <a:rPr lang="en-US" altLang="zh-CN" sz="1600" dirty="0" err="1">
                <a:latin typeface="Lucida Console" charset="0"/>
                <a:ea typeface="+mn-ea"/>
              </a:rPr>
              <a:t>end_it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177393B0-1888-7941-82DA-79A45FB8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3B8E6D3-F3F7-CC4F-A0EA-99559EED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4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34400" cy="11430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Static Class Member – Data Members</a:t>
            </a:r>
            <a:endParaRPr lang="en-US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181100"/>
            <a:ext cx="86106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Benefit – We could directly call these functions, without instantiating any objects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8176" y="2708896"/>
            <a:ext cx="628637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//…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#include “</a:t>
            </a:r>
            <a:r>
              <a:rPr lang="en-US" altLang="zh-CN" sz="1600" dirty="0" err="1">
                <a:latin typeface="Lucida Console" charset="0"/>
                <a:ea typeface="+mn-ea"/>
              </a:rPr>
              <a:t>Fibonacci.h</a:t>
            </a:r>
            <a:r>
              <a:rPr lang="en-US" altLang="zh-CN" sz="1600" dirty="0">
                <a:latin typeface="Lucida Console" charset="0"/>
                <a:ea typeface="+mn-ea"/>
              </a:rPr>
              <a:t>”</a:t>
            </a:r>
          </a:p>
          <a:p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char </a:t>
            </a:r>
            <a:r>
              <a:rPr lang="en-US" altLang="zh-CN" sz="1600" dirty="0" err="1">
                <a:latin typeface="Lucida Console" charset="0"/>
                <a:ea typeface="+mn-ea"/>
              </a:rPr>
              <a:t>ch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bool </a:t>
            </a:r>
            <a:r>
              <a:rPr lang="en-US" altLang="zh-CN" sz="1600" dirty="0" err="1">
                <a:latin typeface="Lucida Console" charset="0"/>
                <a:ea typeface="+mn-ea"/>
              </a:rPr>
              <a:t>fContinue</a:t>
            </a:r>
            <a:r>
              <a:rPr lang="en-US" altLang="zh-CN" sz="1600" dirty="0">
                <a:latin typeface="Lucida Console" charset="0"/>
                <a:ea typeface="+mn-ea"/>
              </a:rPr>
              <a:t> = true;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iVal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while (</a:t>
            </a:r>
            <a:r>
              <a:rPr lang="en-US" altLang="zh-CN" sz="1600" dirty="0" err="1">
                <a:latin typeface="Lucida Console" charset="0"/>
                <a:ea typeface="+mn-ea"/>
              </a:rPr>
              <a:t>fContinue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{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“Enter Value: ”;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cin</a:t>
            </a:r>
            <a:r>
              <a:rPr lang="en-US" altLang="zh-CN" sz="1600" dirty="0">
                <a:latin typeface="Lucida Console" charset="0"/>
                <a:ea typeface="+mn-ea"/>
              </a:rPr>
              <a:t> &gt;&gt; </a:t>
            </a:r>
            <a:r>
              <a:rPr lang="en-US" altLang="zh-CN" sz="1600" dirty="0" err="1">
                <a:latin typeface="Lucida Console" charset="0"/>
                <a:ea typeface="+mn-ea"/>
              </a:rPr>
              <a:t>iVal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</a:rPr>
              <a:t>        bool </a:t>
            </a:r>
            <a:r>
              <a:rPr lang="en-US" altLang="zh-CN" sz="1600" dirty="0" err="1">
                <a:latin typeface="Lucida Console" charset="0"/>
              </a:rPr>
              <a:t>fIsElem</a:t>
            </a:r>
            <a:r>
              <a:rPr lang="en-US" altLang="zh-CN" sz="1600" dirty="0">
                <a:latin typeface="Lucida Console" charset="0"/>
              </a:rPr>
              <a:t> = </a:t>
            </a:r>
            <a:r>
              <a:rPr lang="en-US" altLang="zh-CN" sz="1600" dirty="0" err="1">
                <a:latin typeface="Lucida Console" charset="0"/>
              </a:rPr>
              <a:t>CFibonacci</a:t>
            </a:r>
            <a:r>
              <a:rPr lang="en-US" altLang="zh-CN" sz="1600" dirty="0">
                <a:latin typeface="Lucida Console" charset="0"/>
              </a:rPr>
              <a:t>::</a:t>
            </a:r>
            <a:r>
              <a:rPr lang="en-US" altLang="zh-CN" sz="1600" dirty="0" err="1">
                <a:latin typeface="Lucida Console" charset="0"/>
              </a:rPr>
              <a:t>is_elem</a:t>
            </a:r>
            <a:r>
              <a:rPr lang="en-US" altLang="zh-CN" sz="1600" dirty="0">
                <a:latin typeface="Lucida Console" charset="0"/>
              </a:rPr>
              <a:t>(</a:t>
            </a:r>
            <a:r>
              <a:rPr lang="en-US" altLang="zh-CN" sz="1600" dirty="0" err="1">
                <a:latin typeface="Lucida Console" charset="0"/>
              </a:rPr>
              <a:t>iVal</a:t>
            </a:r>
            <a:r>
              <a:rPr lang="en-US" altLang="zh-CN" sz="1600" dirty="0">
                <a:latin typeface="Lucida Console" charset="0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343406" y="2154945"/>
            <a:ext cx="5435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iVal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&lt;&lt; (</a:t>
            </a:r>
            <a:r>
              <a:rPr lang="en-US" altLang="zh-CN" sz="1600" dirty="0" err="1">
                <a:latin typeface="Lucida Console" charset="0"/>
                <a:ea typeface="+mn-ea"/>
              </a:rPr>
              <a:t>fIsElem</a:t>
            </a:r>
            <a:r>
              <a:rPr lang="en-US" altLang="zh-CN" sz="1600" dirty="0">
                <a:latin typeface="Lucida Console" charset="0"/>
                <a:ea typeface="+mn-ea"/>
              </a:rPr>
              <a:t> ? “ is ” : “ is not”)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&lt;&lt; “a element of the sequence.”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endl</a:t>
            </a:r>
            <a:r>
              <a:rPr lang="en-US" altLang="zh-CN" sz="1600" dirty="0">
                <a:latin typeface="Lucida Console" charset="0"/>
                <a:ea typeface="+mn-ea"/>
              </a:rPr>
              <a:t> &lt;&lt; “Try another? (Y/N)”;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 err="1">
                <a:latin typeface="Lucida Console" charset="0"/>
                <a:ea typeface="+mn-ea"/>
              </a:rPr>
              <a:t>cin</a:t>
            </a:r>
            <a:r>
              <a:rPr lang="en-US" altLang="zh-CN" sz="1600" dirty="0">
                <a:latin typeface="Lucida Console" charset="0"/>
                <a:ea typeface="+mn-ea"/>
              </a:rPr>
              <a:t> &gt;&gt; </a:t>
            </a:r>
            <a:r>
              <a:rPr lang="en-US" altLang="zh-CN" sz="1600" dirty="0" err="1">
                <a:latin typeface="Lucida Console" charset="0"/>
                <a:ea typeface="+mn-ea"/>
              </a:rPr>
              <a:t>ch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if (‘N’==</a:t>
            </a:r>
            <a:r>
              <a:rPr lang="en-US" altLang="zh-CN" sz="1600" dirty="0" err="1">
                <a:latin typeface="Lucida Console" charset="0"/>
                <a:ea typeface="+mn-ea"/>
              </a:rPr>
              <a:t>ch</a:t>
            </a:r>
            <a:r>
              <a:rPr lang="en-US" altLang="zh-CN" sz="1600" dirty="0">
                <a:latin typeface="Lucida Console" charset="0"/>
                <a:ea typeface="+mn-ea"/>
              </a:rPr>
              <a:t> || ‘n’==</a:t>
            </a:r>
            <a:r>
              <a:rPr lang="en-US" altLang="zh-CN" sz="1600" dirty="0" err="1">
                <a:latin typeface="Lucida Console" charset="0"/>
                <a:ea typeface="+mn-ea"/>
              </a:rPr>
              <a:t>ch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fContinue</a:t>
            </a:r>
            <a:r>
              <a:rPr lang="en-US" altLang="zh-CN" sz="1600" dirty="0">
                <a:latin typeface="Lucida Console" charset="0"/>
                <a:ea typeface="+mn-ea"/>
              </a:rPr>
              <a:t> = false;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962416" y="4724340"/>
            <a:ext cx="518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Remember: only member functions that never access non-static data members could be declared static</a:t>
            </a: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3E3E9CE5-55DE-EE40-BC55-7F489713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4ADA3A66-0ED7-A84E-ACE7-04CD60C2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6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461" y="6096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member function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1523942"/>
            <a:ext cx="8843169" cy="41148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If a class is declared as a parameter of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reference in a function, could we use all its member functions?</a:t>
            </a:r>
          </a:p>
          <a:p>
            <a:pPr lvl="2"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kern="1200" dirty="0" err="1">
                <a:latin typeface="Lucida Console" charset="0"/>
              </a:rPr>
              <a:t>int</a:t>
            </a:r>
            <a:r>
              <a:rPr lang="en-US" altLang="zh-CN" sz="2000" kern="1200" dirty="0">
                <a:latin typeface="Lucida Console" charset="0"/>
              </a:rPr>
              <a:t> sum(</a:t>
            </a:r>
            <a:r>
              <a:rPr lang="en-US" altLang="zh-CN" sz="2000" kern="1200" dirty="0" err="1">
                <a:latin typeface="Lucida Console" charset="0"/>
              </a:rPr>
              <a:t>const</a:t>
            </a:r>
            <a:r>
              <a:rPr lang="en-US" altLang="zh-CN" sz="2000" kern="1200" dirty="0">
                <a:latin typeface="Lucida Console" charset="0"/>
              </a:rPr>
              <a:t> </a:t>
            </a:r>
            <a:r>
              <a:rPr lang="en-US" altLang="zh-CN" sz="2000" kern="1200" dirty="0" err="1">
                <a:latin typeface="Lucida Console" charset="0"/>
              </a:rPr>
              <a:t>CFibonacci</a:t>
            </a:r>
            <a:r>
              <a:rPr lang="en-US" altLang="zh-CN" sz="2000" kern="1200" dirty="0">
                <a:latin typeface="Lucida Console" charset="0"/>
              </a:rPr>
              <a:t>&amp;);  </a:t>
            </a:r>
            <a:r>
              <a:rPr lang="en-US" altLang="zh-CN" sz="2000" kern="1200" dirty="0">
                <a:solidFill>
                  <a:schemeClr val="accent6"/>
                </a:solidFill>
                <a:latin typeface="Lucida Console" charset="0"/>
              </a:rPr>
              <a:t>//may change </a:t>
            </a:r>
            <a:r>
              <a:rPr lang="en-US" altLang="zh-CN" sz="2000" kern="1200" dirty="0" err="1">
                <a:solidFill>
                  <a:schemeClr val="accent6"/>
                </a:solidFill>
                <a:latin typeface="Lucida Console" charset="0"/>
              </a:rPr>
              <a:t>m_iNext</a:t>
            </a:r>
            <a:endParaRPr lang="en-US" altLang="zh-CN" sz="2000" kern="1200" dirty="0">
              <a:solidFill>
                <a:schemeClr val="accent6"/>
              </a:solidFill>
              <a:latin typeface="Lucida Console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As it declared as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we can invoke only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member functions which telling the compiler they won’t modify the object (may be compiler-dependent)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F3072853-DE88-B04B-BDA5-41583A1C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E8390192-D0F1-EC49-92FC-10BB629C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43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101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member function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1196181"/>
            <a:ext cx="8763000" cy="6858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How to declare and define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member functions?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76318" y="1817687"/>
            <a:ext cx="50641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class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CFibonacci</a:t>
            </a:r>
            <a:endParaRPr lang="en-US" altLang="zh-CN" sz="1800" dirty="0">
              <a:latin typeface="Lucida Console" charset="0"/>
              <a:ea typeface="+mn-ea"/>
              <a:sym typeface="Palatino Linotype" pitchFamily="18" charset="0"/>
            </a:endParaRP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public: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length()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{  return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m_iLength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; };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()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;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//…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};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677715" y="1905040"/>
            <a:ext cx="48004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CFibonacci</a:t>
            </a:r>
            <a:r>
              <a:rPr lang="en-US" altLang="zh-CN" sz="1800" dirty="0">
                <a:latin typeface="Lucida Console" charset="0"/>
                <a:ea typeface="+mn-ea"/>
              </a:rPr>
              <a:t>::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()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const</a:t>
            </a:r>
            <a:endParaRPr lang="en-US" altLang="zh-CN" sz="1800" dirty="0">
              <a:solidFill>
                <a:srgbClr val="C00000"/>
              </a:solidFill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m_iBegPos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452002" y="3962386"/>
            <a:ext cx="8610600" cy="205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Add </a:t>
            </a:r>
            <a:r>
              <a:rPr lang="en-US" altLang="zh-CN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const</a:t>
            </a:r>
            <a:r>
              <a:rPr lang="en-US" altLang="zh-CN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after the parameter list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If member function defined outside the class body,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should also be added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Compiler will check the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member functions, to ensure they actually don’t modify the object</a:t>
            </a: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CA466D3-A40B-8E4D-828A-4F1626F7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5C8E65C1-BEC0-DE40-A093-1B96E85A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3830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7456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member function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16" y="1508447"/>
            <a:ext cx="8991484" cy="41148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Consider this function:</a:t>
            </a:r>
          </a:p>
          <a:p>
            <a:pPr lvl="2"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kern="1200" dirty="0" err="1">
                <a:latin typeface="Lucida Console" charset="0"/>
              </a:rPr>
              <a:t>ClassA</a:t>
            </a:r>
            <a:r>
              <a:rPr lang="en-US" altLang="zh-CN" sz="2000" kern="1200" dirty="0">
                <a:latin typeface="Lucida Console" charset="0"/>
              </a:rPr>
              <a:t>&amp; </a:t>
            </a:r>
            <a:r>
              <a:rPr lang="en-US" altLang="zh-CN" sz="2000" kern="1200" dirty="0" err="1">
                <a:latin typeface="Lucida Console" charset="0"/>
              </a:rPr>
              <a:t>ClassA</a:t>
            </a:r>
            <a:r>
              <a:rPr lang="en-US" altLang="zh-CN" sz="2000" kern="1200" dirty="0">
                <a:latin typeface="Lucida Console" charset="0"/>
              </a:rPr>
              <a:t>::</a:t>
            </a:r>
            <a:r>
              <a:rPr lang="en-US" altLang="zh-CN" sz="2000" kern="1200" dirty="0" err="1">
                <a:latin typeface="Lucida Console" charset="0"/>
              </a:rPr>
              <a:t>val</a:t>
            </a:r>
            <a:r>
              <a:rPr lang="en-US" altLang="zh-CN" sz="2000" kern="1200" dirty="0">
                <a:latin typeface="Lucida Console" charset="0"/>
              </a:rPr>
              <a:t>() </a:t>
            </a:r>
            <a:r>
              <a:rPr lang="en-US" altLang="zh-CN" sz="2000" kern="1200" dirty="0" err="1">
                <a:latin typeface="Lucida Console" charset="0"/>
              </a:rPr>
              <a:t>const</a:t>
            </a:r>
            <a:r>
              <a:rPr lang="en-US" altLang="zh-CN" sz="2000" kern="1200" dirty="0">
                <a:latin typeface="Lucida Console" charset="0"/>
              </a:rPr>
              <a:t> { return *this; };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Although the function is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it returns a class reference and exposes the class, which leads the risk of object modification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Solution:</a:t>
            </a:r>
          </a:p>
          <a:p>
            <a:pPr lvl="2">
              <a:spcAft>
                <a:spcPct val="0"/>
              </a:spcAft>
              <a:buNone/>
            </a:pPr>
            <a:r>
              <a:rPr lang="en-US" altLang="zh-CN" sz="2000" kern="1200" dirty="0" err="1">
                <a:solidFill>
                  <a:schemeClr val="accent6"/>
                </a:solidFill>
                <a:latin typeface="Lucida Console" charset="0"/>
              </a:rPr>
              <a:t>const</a:t>
            </a:r>
            <a:r>
              <a:rPr lang="en-US" altLang="zh-CN" sz="2000" kern="1200" dirty="0">
                <a:solidFill>
                  <a:schemeClr val="accent6"/>
                </a:solidFill>
                <a:latin typeface="Lucida Console" charset="0"/>
              </a:rPr>
              <a:t> </a:t>
            </a:r>
            <a:r>
              <a:rPr lang="en-US" altLang="zh-CN" sz="2000" kern="1200" dirty="0" err="1">
                <a:latin typeface="Lucida Console" charset="0"/>
              </a:rPr>
              <a:t>ClassA</a:t>
            </a:r>
            <a:r>
              <a:rPr lang="en-US" altLang="zh-CN" sz="2000" kern="1200" dirty="0">
                <a:latin typeface="Lucida Console" charset="0"/>
              </a:rPr>
              <a:t>&amp; </a:t>
            </a:r>
            <a:r>
              <a:rPr lang="en-US" altLang="zh-CN" sz="2000" kern="1200" dirty="0" err="1">
                <a:latin typeface="Lucida Console" charset="0"/>
              </a:rPr>
              <a:t>ClassA</a:t>
            </a:r>
            <a:r>
              <a:rPr lang="en-US" altLang="zh-CN" sz="2000" kern="1200" dirty="0">
                <a:latin typeface="Lucida Console" charset="0"/>
              </a:rPr>
              <a:t>::</a:t>
            </a:r>
            <a:r>
              <a:rPr lang="en-US" altLang="zh-CN" sz="2000" kern="1200" dirty="0" err="1">
                <a:latin typeface="Lucida Console" charset="0"/>
              </a:rPr>
              <a:t>val</a:t>
            </a:r>
            <a:r>
              <a:rPr lang="en-US" altLang="zh-CN" sz="2000" kern="1200" dirty="0">
                <a:latin typeface="Lucida Console" charset="0"/>
              </a:rPr>
              <a:t>() </a:t>
            </a:r>
            <a:r>
              <a:rPr lang="en-US" altLang="zh-CN" sz="2000" kern="1200" dirty="0" err="1">
                <a:latin typeface="Lucida Console" charset="0"/>
              </a:rPr>
              <a:t>const</a:t>
            </a:r>
            <a:r>
              <a:rPr lang="en-US" altLang="zh-CN" sz="2000" kern="1200" dirty="0">
                <a:latin typeface="Lucida Console" charset="0"/>
              </a:rPr>
              <a:t> { return *this; };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458F2BE5-58D3-3848-B0D1-595D8D9D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B66299F-7322-E54F-B1B6-C3A20031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797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29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member function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29" y="1219258"/>
            <a:ext cx="8458200" cy="31242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Member functions could be overloaded according to </a:t>
            </a:r>
            <a:r>
              <a:rPr lang="en-US" altLang="zh-CN" sz="2800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thus we could provide the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version and non-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version of functions</a:t>
            </a:r>
          </a:p>
          <a:p>
            <a:pPr marL="0" indent="0">
              <a:buNone/>
            </a:pPr>
            <a:r>
              <a:rPr lang="en-US" altLang="zh-CN" sz="2000" kern="1200" dirty="0" err="1">
                <a:latin typeface="Lucida Console" charset="0"/>
              </a:rPr>
              <a:t>const</a:t>
            </a:r>
            <a:r>
              <a:rPr lang="en-US" altLang="zh-CN" sz="2000" kern="1200" dirty="0">
                <a:latin typeface="Lucida Console" charset="0"/>
              </a:rPr>
              <a:t> </a:t>
            </a:r>
            <a:r>
              <a:rPr lang="en-US" altLang="zh-CN" sz="2000" kern="1200" dirty="0" err="1">
                <a:latin typeface="Lucida Console" charset="0"/>
              </a:rPr>
              <a:t>ClassA</a:t>
            </a:r>
            <a:r>
              <a:rPr lang="en-US" altLang="zh-CN" sz="2000" kern="1200" dirty="0">
                <a:latin typeface="Lucida Console" charset="0"/>
              </a:rPr>
              <a:t>&amp; </a:t>
            </a:r>
            <a:r>
              <a:rPr lang="en-US" altLang="zh-CN" sz="2000" kern="1200" dirty="0" err="1">
                <a:latin typeface="Lucida Console" charset="0"/>
              </a:rPr>
              <a:t>ClassA</a:t>
            </a:r>
            <a:r>
              <a:rPr lang="en-US" altLang="zh-CN" sz="2000" kern="1200" dirty="0">
                <a:latin typeface="Lucida Console" charset="0"/>
              </a:rPr>
              <a:t>::</a:t>
            </a:r>
            <a:r>
              <a:rPr lang="en-US" altLang="zh-CN" sz="2000" kern="1200" dirty="0" err="1">
                <a:latin typeface="Lucida Console" charset="0"/>
              </a:rPr>
              <a:t>val</a:t>
            </a:r>
            <a:r>
              <a:rPr lang="en-US" altLang="zh-CN" sz="2000" kern="1200" dirty="0">
                <a:latin typeface="Lucida Console" charset="0"/>
              </a:rPr>
              <a:t>() </a:t>
            </a:r>
            <a:r>
              <a:rPr lang="en-US" altLang="zh-CN" sz="2000" kern="1200" dirty="0" err="1">
                <a:latin typeface="Lucida Console" charset="0"/>
              </a:rPr>
              <a:t>const</a:t>
            </a:r>
            <a:r>
              <a:rPr lang="en-US" altLang="zh-CN" sz="2000" kern="1200" dirty="0">
                <a:latin typeface="Lucida Console" charset="0"/>
              </a:rPr>
              <a:t> { return </a:t>
            </a:r>
            <a:r>
              <a:rPr lang="en-US" altLang="zh-CN" sz="2000" kern="1200" dirty="0" err="1">
                <a:latin typeface="Lucida Console" charset="0"/>
              </a:rPr>
              <a:t>m_val</a:t>
            </a:r>
            <a:r>
              <a:rPr lang="en-US" altLang="zh-CN" sz="2000" kern="1200" dirty="0">
                <a:latin typeface="Lucida Console" charset="0"/>
              </a:rPr>
              <a:t>; };</a:t>
            </a:r>
          </a:p>
          <a:p>
            <a:pPr marL="0" indent="0">
              <a:buNone/>
            </a:pPr>
            <a:r>
              <a:rPr lang="en-US" altLang="zh-CN" sz="2000" kern="1200" dirty="0" err="1">
                <a:latin typeface="Lucida Console" charset="0"/>
              </a:rPr>
              <a:t>ClassA</a:t>
            </a:r>
            <a:r>
              <a:rPr lang="en-US" altLang="zh-CN" sz="2000" kern="1200" dirty="0">
                <a:latin typeface="Lucida Console" charset="0"/>
              </a:rPr>
              <a:t>&amp; </a:t>
            </a:r>
            <a:r>
              <a:rPr lang="en-US" altLang="zh-CN" sz="2000" kern="1200" dirty="0" err="1">
                <a:latin typeface="Lucida Console" charset="0"/>
              </a:rPr>
              <a:t>ClassA</a:t>
            </a:r>
            <a:r>
              <a:rPr lang="en-US" altLang="zh-CN" sz="2000" kern="1200" dirty="0">
                <a:latin typeface="Lucida Console" charset="0"/>
              </a:rPr>
              <a:t>::</a:t>
            </a:r>
            <a:r>
              <a:rPr lang="en-US" altLang="zh-CN" sz="2000" kern="1200" dirty="0" err="1">
                <a:latin typeface="Lucida Console" charset="0"/>
              </a:rPr>
              <a:t>val</a:t>
            </a:r>
            <a:r>
              <a:rPr lang="en-US" altLang="zh-CN" sz="2000" kern="1200" dirty="0">
                <a:latin typeface="Lucida Console" charset="0"/>
              </a:rPr>
              <a:t>() { return </a:t>
            </a:r>
            <a:r>
              <a:rPr lang="en-US" altLang="zh-CN" sz="2000" kern="1200" dirty="0" err="1">
                <a:latin typeface="Lucida Console" charset="0"/>
              </a:rPr>
              <a:t>m_val</a:t>
            </a:r>
            <a:r>
              <a:rPr lang="en-US" altLang="zh-CN" sz="2000" kern="1200" dirty="0">
                <a:latin typeface="Lucida Console" charset="0"/>
              </a:rPr>
              <a:t>; };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Compiler will choose the correspondent version according to the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constness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of objects 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0" y="4464714"/>
            <a:ext cx="914399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void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funcB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ClassA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*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pca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,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ClassA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&amp;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rca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)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pca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-&gt;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val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();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//will call the 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 version of 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val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()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rca.val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();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//will call the non-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 version of 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val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()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3E3C4427-AE06-0E4C-93AB-4AE87823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01C0D29-F3DB-8444-A5FC-874F6B13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8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Mutable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19258"/>
            <a:ext cx="838178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From another viewpoint, once the sequence initialized, </a:t>
            </a:r>
            <a:r>
              <a:rPr lang="en-US" altLang="zh-CN" sz="2800" i="1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m_iNext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is only a status iterator, its change will not influence the sequence’s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constness</a:t>
            </a:r>
            <a:endParaRPr lang="en-US" altLang="zh-CN" sz="2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So another solution: declared the </a:t>
            </a:r>
            <a:r>
              <a:rPr lang="en-US" altLang="zh-CN" sz="2800" i="1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m_iNext</a:t>
            </a:r>
            <a:r>
              <a:rPr lang="en-US" altLang="zh-CN" sz="28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as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mutable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Declare a data member as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mutable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to tell the compiler that its change will not violate the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constness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of the object it belongs to; thus it could be modified in a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member function or via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class reference</a:t>
            </a:r>
            <a:endParaRPr lang="en-US" altLang="zh-CN" sz="2800" dirty="0">
              <a:solidFill>
                <a:srgbClr val="FFCC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C674D9F0-6AAC-A24B-8676-71EBCA94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88783BB-883A-B24E-927E-6C6C334F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94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Mutable 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228714" y="1331331"/>
            <a:ext cx="571485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CFibonacci</a:t>
            </a:r>
            <a:endParaRPr lang="en-US" altLang="zh-CN" sz="1600" dirty="0">
              <a:latin typeface="Lucida Console" charset="0"/>
              <a:ea typeface="+mn-ea"/>
              <a:sym typeface="Palatino Linotype" pitchFamily="18" charset="0"/>
            </a:endParaRP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void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next_reset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()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  <a:sym typeface="Palatino Linotype" pitchFamily="18" charset="0"/>
              </a:rPr>
              <a:t> 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{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m_iNext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m_iBegPos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– 1; };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bool next(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iValue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)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endParaRPr lang="en-US" altLang="zh-CN" sz="1600" dirty="0">
              <a:solidFill>
                <a:srgbClr val="FF0000"/>
              </a:solidFill>
              <a:latin typeface="Lucida Console" charset="0"/>
              <a:ea typeface="+mn-ea"/>
              <a:sym typeface="Palatino Linotype" pitchFamily="18" charset="0"/>
            </a:endParaRP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{  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if (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m_iNext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&lt;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m_iBegPos+m_iLength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—1)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{    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  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iValue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s_elems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[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m_iNext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++];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   return true; </a:t>
            </a:r>
          </a:p>
          <a:p>
            <a:r>
              <a:rPr lang="zh-CN" altLang="en-US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return false;</a:t>
            </a:r>
          </a:p>
          <a:p>
            <a:r>
              <a:rPr lang="zh-CN" altLang="en-US" sz="16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//…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private: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  <a:sym typeface="Palatino Linotype" pitchFamily="18" charset="0"/>
              </a:rPr>
              <a:t>mutable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m_iNext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//…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};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5242222" y="2057436"/>
            <a:ext cx="396238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sum(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</a:t>
            </a:r>
            <a:r>
              <a:rPr lang="en-US" altLang="zh-CN" sz="1600" dirty="0">
                <a:latin typeface="Lucida Console" charset="0"/>
                <a:ea typeface="+mn-ea"/>
              </a:rPr>
              <a:t>&amp; fib)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if (! </a:t>
            </a:r>
            <a:r>
              <a:rPr lang="en-US" altLang="zh-CN" sz="1600" dirty="0" err="1">
                <a:latin typeface="Lucida Console" charset="0"/>
                <a:ea typeface="+mn-ea"/>
              </a:rPr>
              <a:t>fib.length</a:t>
            </a:r>
            <a:r>
              <a:rPr lang="en-US" altLang="zh-CN" sz="1600" dirty="0">
                <a:latin typeface="Lucida Console" charset="0"/>
                <a:ea typeface="+mn-ea"/>
              </a:rPr>
              <a:t>())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return 0;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fib.next_reset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();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, sum = 0;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while (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fib.next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)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sum += 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return sum;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55B8F7E9-C06E-3A41-A006-C4281065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3855FC0-7731-1C48-964B-05A74C96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75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3531" y="494870"/>
            <a:ext cx="7641181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operator overloading?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7678081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5514" y="2438426"/>
            <a:ext cx="6823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Changing the definition of an operator so it can be applied on  the objects of a class is called operator overloading.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To overload an operator, we need to write a function for the operator we are overloading. </a:t>
            </a:r>
          </a:p>
          <a:p>
            <a:endParaRPr kumimoji="1" lang="zh-CN" altLang="en-US" dirty="0"/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E33CC6AC-9E6B-184F-BE42-905C6B48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F9489AD9-1E06-484F-80A8-4E06F801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641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533476"/>
            <a:ext cx="7772400" cy="9144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Operator overloading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447876"/>
            <a:ext cx="8229384" cy="5029124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Overloading an operator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Write function definition as normal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Function name is keyword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operator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followed by the symbol for the operator being overloaded</a:t>
            </a:r>
          </a:p>
          <a:p>
            <a:pPr lvl="1"/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operator+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used to overload the addition operator (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Using operators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To use an operator on a class object it must be overloaded unless the assignment operator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(=)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or the address operator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(&amp;)</a:t>
            </a:r>
          </a:p>
          <a:p>
            <a:pPr lvl="2"/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Assignment operator by default performs 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 assignment </a:t>
            </a:r>
          </a:p>
          <a:p>
            <a:pPr lvl="2"/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Address operator (&amp;) by default returns the address of an object 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2630E279-F714-6F46-B357-58F2DC7B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7A23F8D-6691-4C4A-A7A6-359C3175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4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OOP - Encapsulation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Incorporation into a class of data &amp; operations in one package</a:t>
            </a:r>
          </a:p>
          <a:p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Data can only be accessed through that package</a:t>
            </a:r>
          </a:p>
          <a:p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“Information Hiding”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A1FAFBF-90DD-544C-9EAD-D115DD15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E143A49D-6384-F241-84B7-3920D647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8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75716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4.10 Operator Overloading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95456"/>
            <a:ext cx="8381780" cy="37338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Rules for operator overloading: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Not to introduce new operators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Not to change the semantic meaning, always considering the </a:t>
            </a:r>
            <a:r>
              <a:rPr lang="en-US" altLang="zh-CN" b="1" dirty="0" err="1">
                <a:latin typeface="Arial" charset="0"/>
                <a:ea typeface="Arial" charset="0"/>
                <a:cs typeface="Arial" charset="0"/>
              </a:rPr>
              <a:t>int</a:t>
            </a:r>
            <a:endParaRPr lang="en-US" altLang="zh-CN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Operand number could not be changed, binary ops could not be overloaded as unary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Precedence could not be changed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Ops for non-class type could not be overloaded (re-defined); For non-member definition style, at least one parameter should be class type.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04912" y="4724366"/>
            <a:ext cx="85993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Lucida Console" charset="0"/>
              </a:rPr>
              <a:t>//non-member style</a:t>
            </a:r>
            <a:endParaRPr lang="en-US" altLang="zh-CN" sz="16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inline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operator*(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rhs.check_integrity</a:t>
            </a:r>
            <a:r>
              <a:rPr lang="en-US" altLang="zh-CN" sz="1600" dirty="0">
                <a:latin typeface="Lucida Console" charset="0"/>
                <a:ea typeface="+mn-ea"/>
              </a:rPr>
              <a:t>();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//access private function, need other access control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return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</a:t>
            </a:r>
            <a:r>
              <a:rPr lang="en-US" altLang="zh-CN" sz="1600" dirty="0"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latin typeface="Lucida Console" charset="0"/>
                <a:ea typeface="+mn-ea"/>
              </a:rPr>
              <a:t>s_elems</a:t>
            </a:r>
            <a:r>
              <a:rPr lang="en-US" altLang="zh-CN" sz="1600" dirty="0">
                <a:latin typeface="Lucida Console" charset="0"/>
                <a:ea typeface="+mn-ea"/>
              </a:rPr>
              <a:t>[ </a:t>
            </a:r>
            <a:r>
              <a:rPr lang="en-US" altLang="zh-CN" sz="1600" dirty="0" err="1">
                <a:latin typeface="Lucida Console" charset="0"/>
                <a:ea typeface="+mn-ea"/>
              </a:rPr>
              <a:t>m_iIdx</a:t>
            </a:r>
            <a:r>
              <a:rPr lang="en-US" altLang="zh-CN" sz="1600" dirty="0">
                <a:latin typeface="Lucida Console" charset="0"/>
                <a:ea typeface="+mn-ea"/>
              </a:rPr>
              <a:t> ] ;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A32E8EC0-2E48-F44C-B340-1A1C1D56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45B5CEB-BFEC-9645-9C8A-3121680E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686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05" y="515987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4.10 Operator Overloading</a:t>
            </a:r>
            <a:endParaRPr lang="en-US" altLang="zh-CN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04" y="1219258"/>
            <a:ext cx="8574209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Rules for operator overloading: (cont.)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Operators could not be overloaded: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.  .*  ::  ?:  new  delete  </a:t>
            </a:r>
            <a:r>
              <a:rPr lang="en-US" altLang="zh-CN" sz="2000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sizeof</a:t>
            </a: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CN" sz="2000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typeid</a:t>
            </a: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 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sz="2000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static_cast</a:t>
            </a: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CN" sz="2000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dynamic_cast</a:t>
            </a: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CN" sz="2000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const_cast</a:t>
            </a: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CN" sz="2000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reinterpret_cast</a:t>
            </a:r>
            <a:endParaRPr lang="en-US" altLang="zh-CN" sz="20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Operators not suggested to overload: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&amp;&amp;  ||   ,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Operators could be overloaded: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operator new  operator delete  operator [] new  operator [] delete 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+  -  *  /  %  ^  &amp;  |  ~  !  =   &lt;  &gt;  +=  -=  *=  /=  %=   ^=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&amp;=  !=  &lt;&lt;  &gt;&gt;  &lt;&lt;=  &gt;&gt;=  ==  !=  &lt;=  &gt;=  ++  --  -&gt;*  -&gt;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()  [] 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69879618-5DAF-B74F-B161-DDDBF033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B025004-1B2C-B44A-8D5C-26975D1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740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read and write an object?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03064" y="2057436"/>
            <a:ext cx="7502638" cy="367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>
              <a:buFontTx/>
            </a:pPr>
            <a:r>
              <a:rPr lang="en-US" altLang="zh-CN" kern="0">
                <a:latin typeface="Arial" charset="0"/>
                <a:ea typeface="Arial" charset="0"/>
                <a:cs typeface="Arial" charset="0"/>
              </a:rPr>
              <a:t>Suppose we need to input and output the object like this:</a:t>
            </a:r>
          </a:p>
          <a:p>
            <a:pPr lvl="2">
              <a:buFont typeface="Wingdings" charset="2"/>
              <a:buNone/>
            </a:pPr>
            <a:r>
              <a:rPr lang="en-US" altLang="zh-CN" sz="1800" kern="1200" dirty="0" err="1">
                <a:latin typeface="Lucida Console" charset="0"/>
              </a:rPr>
              <a:t>cout</a:t>
            </a:r>
            <a:r>
              <a:rPr lang="en-US" altLang="zh-CN" sz="1800" kern="1200" dirty="0">
                <a:latin typeface="Lucida Console" charset="0"/>
              </a:rPr>
              <a:t> &lt;&lt; fib1 &lt;&lt; </a:t>
            </a:r>
            <a:r>
              <a:rPr lang="en-US" altLang="zh-CN" sz="1800" kern="1200" dirty="0" err="1">
                <a:latin typeface="Lucida Console" charset="0"/>
              </a:rPr>
              <a:t>endl</a:t>
            </a:r>
            <a:r>
              <a:rPr lang="en-US" altLang="zh-CN" sz="1800" kern="1200" dirty="0">
                <a:latin typeface="Lucida Console" charset="0"/>
              </a:rPr>
              <a:t>;</a:t>
            </a:r>
          </a:p>
          <a:p>
            <a:pPr lvl="2">
              <a:buFont typeface="Wingdings" charset="2"/>
              <a:buNone/>
            </a:pPr>
            <a:r>
              <a:rPr lang="en-US" altLang="zh-CN" sz="1800" kern="1200" dirty="0" err="1">
                <a:latin typeface="Lucida Console" charset="0"/>
              </a:rPr>
              <a:t>cin</a:t>
            </a:r>
            <a:r>
              <a:rPr lang="en-US" altLang="zh-CN" sz="1800" kern="1200" dirty="0">
                <a:latin typeface="Lucida Console" charset="0"/>
              </a:rPr>
              <a:t> &gt;&gt; fib1;</a:t>
            </a:r>
          </a:p>
          <a:p>
            <a:pPr>
              <a:buFontTx/>
            </a:pPr>
            <a:r>
              <a:rPr lang="en-US" altLang="zh-CN" kern="0" dirty="0">
                <a:latin typeface="Arial" charset="0"/>
                <a:ea typeface="Arial" charset="0"/>
                <a:cs typeface="Arial" charset="0"/>
              </a:rPr>
              <a:t>The object is not of built-in type, how could we reach it?</a:t>
            </a:r>
          </a:p>
          <a:p>
            <a:pPr>
              <a:buFontTx/>
            </a:pPr>
            <a:r>
              <a:rPr lang="en-US" altLang="zh-CN" kern="0" dirty="0">
                <a:latin typeface="Arial" charset="0"/>
                <a:ea typeface="Arial" charset="0"/>
                <a:cs typeface="Arial" charset="0"/>
              </a:rPr>
              <a:t>Overload the 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&lt;&lt; </a:t>
            </a:r>
            <a:r>
              <a:rPr lang="en-US" altLang="zh-CN" kern="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&gt;&gt;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04F98ECB-18B0-494C-AAAA-B579217B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392EF031-913A-5844-8496-15A62A67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438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549" y="609674"/>
            <a:ext cx="8229600" cy="76205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4.11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Overload the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iostream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operators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01549" y="1277549"/>
            <a:ext cx="86106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&amp; operator&lt;&lt;(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ostream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&amp;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os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,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CFibonacci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)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os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&lt;&lt; “( ” &lt;&lt;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rhs.beg_pos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() &lt;&lt; “, ” &lt;&lt;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rhs.length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() &lt;&lt; “ )”;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rhs.display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rhs.length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(),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rhs.beg_pos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(),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os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return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os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  <a:p>
            <a:r>
              <a:rPr lang="en-US" altLang="zh-CN" sz="1800" b="1" dirty="0">
                <a:latin typeface="Arial" charset="0"/>
              </a:rPr>
              <a:t>Output: ( 3, 6 )2 3 5 8 13 21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304912" y="3218965"/>
            <a:ext cx="785175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istream</a:t>
            </a:r>
            <a:r>
              <a:rPr lang="en-US" altLang="zh-CN" sz="1600" dirty="0">
                <a:latin typeface="Lucida Console" charset="0"/>
                <a:ea typeface="+mn-ea"/>
              </a:rPr>
              <a:t>&amp; operator&gt;&gt;(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istream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&amp; is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</a:rPr>
              <a:t> 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char ch1, ch2;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bp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len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//suppose the input format is: (3,6)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cin</a:t>
            </a:r>
            <a:r>
              <a:rPr lang="en-US" altLang="zh-CN" sz="1600" dirty="0">
                <a:latin typeface="Lucida Console" charset="0"/>
                <a:ea typeface="+mn-ea"/>
              </a:rPr>
              <a:t> &gt;&gt; ch1 &gt;&gt; </a:t>
            </a:r>
            <a:r>
              <a:rPr lang="en-US" altLang="zh-CN" sz="1600" dirty="0" err="1">
                <a:latin typeface="Lucida Console" charset="0"/>
                <a:ea typeface="+mn-ea"/>
              </a:rPr>
              <a:t>bp</a:t>
            </a:r>
            <a:r>
              <a:rPr lang="en-US" altLang="zh-CN" sz="1600" dirty="0">
                <a:latin typeface="Lucida Console" charset="0"/>
                <a:ea typeface="+mn-ea"/>
              </a:rPr>
              <a:t> &gt;&gt; ch2 &gt;&gt; </a:t>
            </a:r>
            <a:r>
              <a:rPr lang="en-US" altLang="zh-CN" sz="1600" dirty="0" err="1">
                <a:latin typeface="Lucida Console" charset="0"/>
                <a:ea typeface="+mn-ea"/>
              </a:rPr>
              <a:t>len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rhs.beg_pos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bp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rhs.length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len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rhs.next_reset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return is;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0B387506-F85C-F74D-B670-A509DAE0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7F932A3-C6FA-B246-8D44-1822F1C9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042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533476"/>
            <a:ext cx="8686800" cy="76198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4.11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Overload the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iostream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operators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143060"/>
            <a:ext cx="7848600" cy="41148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For the &lt;&lt; and &gt;&gt; operators overloading, it suggested to use the non-member form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Or it will have the strange usage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383118" y="2590822"/>
            <a:ext cx="815117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3"/>
            <a:r>
              <a:rPr lang="en-US" altLang="zh-CN" sz="2000" dirty="0">
                <a:latin typeface="Lucida Console" charset="0"/>
                <a:ea typeface="+mn-ea"/>
              </a:rPr>
              <a:t>class X</a:t>
            </a:r>
          </a:p>
          <a:p>
            <a:pPr lvl="3"/>
            <a:r>
              <a:rPr lang="en-US" altLang="zh-CN" sz="2000" dirty="0">
                <a:latin typeface="Lucida Console" charset="0"/>
                <a:ea typeface="+mn-ea"/>
              </a:rPr>
              <a:t>{</a:t>
            </a:r>
          </a:p>
          <a:p>
            <a:pPr lvl="3"/>
            <a:r>
              <a:rPr lang="en-US" altLang="zh-CN" sz="2000" dirty="0">
                <a:latin typeface="Lucida Console" charset="0"/>
                <a:ea typeface="+mn-ea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</a:rPr>
              <a:t>ostream</a:t>
            </a:r>
            <a:r>
              <a:rPr lang="en-US" altLang="zh-CN" sz="2000" dirty="0">
                <a:latin typeface="Lucida Console" charset="0"/>
                <a:ea typeface="+mn-ea"/>
              </a:rPr>
              <a:t>&amp; operator&lt;&lt;(</a:t>
            </a:r>
            <a:r>
              <a:rPr lang="en-US" altLang="zh-CN" sz="2000" dirty="0" err="1">
                <a:latin typeface="Lucida Console" charset="0"/>
                <a:ea typeface="+mn-ea"/>
              </a:rPr>
              <a:t>ostream</a:t>
            </a:r>
            <a:r>
              <a:rPr lang="en-US" altLang="zh-CN" sz="2000" dirty="0">
                <a:latin typeface="Lucida Console" charset="0"/>
                <a:ea typeface="+mn-ea"/>
              </a:rPr>
              <a:t>&amp;);</a:t>
            </a:r>
          </a:p>
          <a:p>
            <a:pPr lvl="3"/>
            <a:r>
              <a:rPr lang="en-US" altLang="zh-CN" sz="2000" dirty="0">
                <a:latin typeface="Lucida Console" charset="0"/>
                <a:ea typeface="+mn-ea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</a:rPr>
              <a:t>istream</a:t>
            </a:r>
            <a:r>
              <a:rPr lang="en-US" altLang="zh-CN" sz="2000" dirty="0">
                <a:latin typeface="Lucida Console" charset="0"/>
                <a:ea typeface="+mn-ea"/>
              </a:rPr>
              <a:t>&amp; operator&gt;&gt;(</a:t>
            </a:r>
            <a:r>
              <a:rPr lang="en-US" altLang="zh-CN" sz="2000" dirty="0" err="1">
                <a:latin typeface="Lucida Console" charset="0"/>
                <a:ea typeface="+mn-ea"/>
              </a:rPr>
              <a:t>istream</a:t>
            </a:r>
            <a:r>
              <a:rPr lang="en-US" altLang="zh-CN" sz="2000" dirty="0">
                <a:latin typeface="Lucida Console" charset="0"/>
                <a:ea typeface="+mn-ea"/>
              </a:rPr>
              <a:t>&amp;);</a:t>
            </a:r>
          </a:p>
          <a:p>
            <a:pPr lvl="3"/>
            <a:r>
              <a:rPr lang="en-US" altLang="zh-CN" sz="2000" dirty="0">
                <a:latin typeface="Lucida Console" charset="0"/>
                <a:ea typeface="+mn-ea"/>
              </a:rPr>
              <a:t>} a, b;</a:t>
            </a:r>
          </a:p>
          <a:p>
            <a:pPr lvl="3"/>
            <a:endParaRPr lang="en-US" altLang="zh-CN" sz="2000" dirty="0">
              <a:latin typeface="Lucida Console" charset="0"/>
              <a:ea typeface="+mn-ea"/>
            </a:endParaRPr>
          </a:p>
          <a:p>
            <a:pPr lvl="3"/>
            <a:r>
              <a:rPr lang="en-US" altLang="zh-CN" sz="2000" dirty="0">
                <a:latin typeface="Lucida Console" charset="0"/>
                <a:ea typeface="+mn-ea"/>
              </a:rPr>
              <a:t>b &lt;&lt; a &lt;&lt; </a:t>
            </a:r>
            <a:r>
              <a:rPr lang="en-US" altLang="zh-CN" sz="2000" dirty="0" err="1">
                <a:latin typeface="Lucida Console" charset="0"/>
                <a:ea typeface="+mn-ea"/>
              </a:rPr>
              <a:t>cout</a:t>
            </a:r>
            <a:r>
              <a:rPr lang="en-US" altLang="zh-CN" sz="2000" dirty="0">
                <a:latin typeface="Lucida Console" charset="0"/>
                <a:ea typeface="+mn-ea"/>
              </a:rPr>
              <a:t>;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b.operator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&lt;&lt;(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a.operator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&lt;&lt;(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cout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));</a:t>
            </a:r>
          </a:p>
          <a:p>
            <a:pPr lvl="3"/>
            <a:r>
              <a:rPr lang="en-US" altLang="zh-CN" sz="2000" dirty="0">
                <a:latin typeface="Lucida Console" charset="0"/>
                <a:ea typeface="+mn-ea"/>
              </a:rPr>
              <a:t>b &gt;&gt; a &gt;&gt; </a:t>
            </a:r>
            <a:r>
              <a:rPr lang="en-US" altLang="zh-CN" sz="2000" dirty="0" err="1">
                <a:latin typeface="Lucida Console" charset="0"/>
                <a:ea typeface="+mn-ea"/>
              </a:rPr>
              <a:t>cin</a:t>
            </a:r>
            <a:r>
              <a:rPr lang="en-US" altLang="zh-CN" sz="2000" dirty="0">
                <a:latin typeface="Lucida Console" charset="0"/>
                <a:ea typeface="+mn-ea"/>
              </a:rPr>
              <a:t>;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b.operator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&gt;&gt;(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a.operator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&gt;&gt;(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cin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));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5DF49378-4AF3-E243-90F8-89D35028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A42B654-360E-6444-A2A6-4D895C04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383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implement a function object?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6779" y="1824550"/>
            <a:ext cx="7772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Function object – a class providing function call operator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65322" y="2779647"/>
            <a:ext cx="821531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LessThan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LessThan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) : </a:t>
            </a:r>
            <a:r>
              <a:rPr lang="en-US" altLang="zh-CN" sz="1600" dirty="0" err="1">
                <a:latin typeface="Lucida Console" charset="0"/>
                <a:ea typeface="+mn-ea"/>
              </a:rPr>
              <a:t>m_iBaseVal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read_base</a:t>
            </a:r>
            <a:r>
              <a:rPr lang="en-US" altLang="zh-CN" sz="1600" dirty="0">
                <a:latin typeface="Lucida Console" charset="0"/>
                <a:ea typeface="+mn-ea"/>
              </a:rPr>
              <a:t>()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{ return </a:t>
            </a:r>
            <a:r>
              <a:rPr lang="en-US" altLang="zh-CN" sz="1600" dirty="0" err="1">
                <a:latin typeface="Lucida Console" charset="0"/>
                <a:ea typeface="+mn-ea"/>
              </a:rPr>
              <a:t>m_iBaseVal</a:t>
            </a:r>
            <a:r>
              <a:rPr lang="en-US" altLang="zh-CN" sz="160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void </a:t>
            </a:r>
            <a:r>
              <a:rPr lang="en-US" altLang="zh-CN" sz="1600" dirty="0" err="1">
                <a:latin typeface="Lucida Console" charset="0"/>
                <a:ea typeface="+mn-ea"/>
              </a:rPr>
              <a:t>change_base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) { </a:t>
            </a:r>
            <a:r>
              <a:rPr lang="en-US" altLang="zh-CN" sz="1600" dirty="0" err="1">
                <a:latin typeface="Lucida Console" charset="0"/>
                <a:ea typeface="+mn-ea"/>
              </a:rPr>
              <a:t>m_iBaseVal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; 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bool operator()(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value)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{ return value &lt; </a:t>
            </a:r>
            <a:r>
              <a:rPr lang="en-US" altLang="zh-CN" sz="1600" dirty="0" err="1">
                <a:latin typeface="Lucida Console" charset="0"/>
                <a:ea typeface="+mn-ea"/>
              </a:rPr>
              <a:t>m_iBaseVal</a:t>
            </a:r>
            <a:r>
              <a:rPr lang="en-US" altLang="zh-CN" sz="1600" dirty="0">
                <a:latin typeface="Lucida Console" charset="0"/>
                <a:ea typeface="+mn-ea"/>
              </a:rPr>
              <a:t>; }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//function call operator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private: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m_iBaseVal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D7B966AD-D52C-BF43-9434-C348E550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33F8B887-E202-4241-8AB8-4759C6A7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765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77"/>
            <a:ext cx="7993062" cy="68578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4.12 Implement a function object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891" y="1447832"/>
            <a:ext cx="7772400" cy="7620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Usage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58464" y="2118431"/>
            <a:ext cx="890921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count_less_than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vector&lt;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&gt;&amp; </a:t>
            </a:r>
            <a:r>
              <a:rPr lang="en-US" altLang="zh-CN" sz="1800" dirty="0" err="1">
                <a:latin typeface="Lucida Console" charset="0"/>
                <a:ea typeface="+mn-ea"/>
              </a:rPr>
              <a:t>vec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iBase</a:t>
            </a:r>
            <a:r>
              <a:rPr lang="en-US" altLang="zh-CN" sz="18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LessThan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lt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iBase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count = 0;</a:t>
            </a:r>
          </a:p>
          <a:p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    for 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i</a:t>
            </a:r>
            <a:r>
              <a:rPr lang="en-US" altLang="zh-CN" sz="1800" dirty="0">
                <a:latin typeface="Lucida Console" charset="0"/>
                <a:ea typeface="+mn-ea"/>
              </a:rPr>
              <a:t> = 0; </a:t>
            </a:r>
            <a:r>
              <a:rPr lang="en-US" altLang="zh-CN" sz="1800" dirty="0" err="1">
                <a:latin typeface="Lucida Console" charset="0"/>
                <a:ea typeface="+mn-ea"/>
              </a:rPr>
              <a:t>i</a:t>
            </a:r>
            <a:r>
              <a:rPr lang="en-US" altLang="zh-CN" sz="1800" dirty="0">
                <a:latin typeface="Lucida Console" charset="0"/>
                <a:ea typeface="+mn-ea"/>
              </a:rPr>
              <a:t> &lt; </a:t>
            </a:r>
            <a:r>
              <a:rPr lang="en-US" altLang="zh-CN" sz="1800" dirty="0" err="1">
                <a:latin typeface="Lucida Console" charset="0"/>
                <a:ea typeface="+mn-ea"/>
              </a:rPr>
              <a:t>vec.size</a:t>
            </a:r>
            <a:r>
              <a:rPr lang="en-US" altLang="zh-CN" sz="1800" dirty="0">
                <a:latin typeface="Lucida Console" charset="0"/>
                <a:ea typeface="+mn-ea"/>
              </a:rPr>
              <a:t>(); </a:t>
            </a:r>
            <a:r>
              <a:rPr lang="en-US" altLang="zh-CN" sz="1800" dirty="0" err="1">
                <a:latin typeface="Lucida Console" charset="0"/>
                <a:ea typeface="+mn-ea"/>
              </a:rPr>
              <a:t>i</a:t>
            </a:r>
            <a:r>
              <a:rPr lang="en-US" altLang="zh-CN" sz="1800" dirty="0">
                <a:latin typeface="Lucida Console" charset="0"/>
                <a:ea typeface="+mn-ea"/>
              </a:rPr>
              <a:t>++)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//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</a:rPr>
              <a:t>lt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(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</a:rPr>
              <a:t>vec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[ 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</a:rPr>
              <a:t>i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 ]) will be converted to 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</a:rPr>
              <a:t>lt.operator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(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</a:rPr>
              <a:t>vec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[ 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</a:rPr>
              <a:t>i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 ])</a:t>
            </a:r>
            <a:endParaRPr lang="en-US" altLang="zh-CN" sz="18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if (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lt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vec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[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])</a:t>
            </a:r>
            <a:r>
              <a:rPr lang="en-US" altLang="zh-CN" sz="1800" dirty="0">
                <a:latin typeface="Lucida Console" charset="0"/>
                <a:ea typeface="+mn-ea"/>
              </a:rPr>
              <a:t> )	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    count++;	//by the compiler automatically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return count;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E23067D0-6906-E74C-BC25-00570F22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5EC4706-0C27-594E-82E0-39DFCFD5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702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build an Iterator class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494" y="1858963"/>
            <a:ext cx="7772400" cy="12953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Suppose we need provide the following ways of using for our Fibonacci sequence class, quite similar with a standard container class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316038" y="3282013"/>
            <a:ext cx="653247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Lucida Console" charset="0"/>
                <a:ea typeface="+mn-ea"/>
              </a:rPr>
              <a:t>CFibonacci</a:t>
            </a:r>
            <a:r>
              <a:rPr lang="en-US" altLang="zh-CN" sz="1800" dirty="0">
                <a:latin typeface="Lucida Console" charset="0"/>
                <a:ea typeface="+mn-ea"/>
              </a:rPr>
              <a:t> fib(10);</a:t>
            </a:r>
          </a:p>
          <a:p>
            <a:r>
              <a:rPr lang="en-US" altLang="zh-CN" sz="1800" dirty="0" err="1">
                <a:latin typeface="Lucida Console" charset="0"/>
                <a:ea typeface="+mn-ea"/>
              </a:rPr>
              <a:t>CFibonacci</a:t>
            </a:r>
            <a:r>
              <a:rPr lang="en-US" altLang="zh-CN" sz="1800" dirty="0">
                <a:latin typeface="Lucida Console" charset="0"/>
                <a:ea typeface="+mn-ea"/>
              </a:rPr>
              <a:t>::iterator it = </a:t>
            </a:r>
            <a:r>
              <a:rPr lang="en-US" altLang="zh-CN" sz="1800" dirty="0" err="1">
                <a:latin typeface="Lucida Console" charset="0"/>
                <a:ea typeface="+mn-ea"/>
              </a:rPr>
              <a:t>fib.begin</a:t>
            </a:r>
            <a:r>
              <a:rPr lang="en-US" altLang="zh-CN" sz="1800" dirty="0">
                <a:latin typeface="Lucida Console" charset="0"/>
                <a:ea typeface="+mn-ea"/>
              </a:rPr>
              <a:t>(),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     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end_it</a:t>
            </a:r>
            <a:r>
              <a:rPr lang="en-US" altLang="zh-CN" sz="1800" dirty="0">
                <a:latin typeface="Lucida Console" charset="0"/>
                <a:ea typeface="+mn-ea"/>
              </a:rPr>
              <a:t> = </a:t>
            </a:r>
            <a:r>
              <a:rPr lang="en-US" altLang="zh-CN" sz="1800" dirty="0" err="1">
                <a:latin typeface="Lucida Console" charset="0"/>
                <a:ea typeface="+mn-ea"/>
              </a:rPr>
              <a:t>fib.end</a:t>
            </a:r>
            <a:r>
              <a:rPr lang="en-US" altLang="zh-CN" sz="1800" dirty="0">
                <a:latin typeface="Lucida Console" charset="0"/>
                <a:ea typeface="+mn-ea"/>
              </a:rPr>
              <a:t>();</a:t>
            </a:r>
          </a:p>
          <a:p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while (it != </a:t>
            </a:r>
            <a:r>
              <a:rPr lang="en-US" altLang="zh-CN" sz="1800" dirty="0" err="1">
                <a:latin typeface="Lucida Console" charset="0"/>
                <a:ea typeface="+mn-ea"/>
              </a:rPr>
              <a:t>end_it</a:t>
            </a:r>
            <a:r>
              <a:rPr lang="en-US" altLang="zh-CN" sz="18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</a:t>
            </a:r>
            <a:r>
              <a:rPr lang="en-US" altLang="zh-CN" sz="1800" dirty="0" err="1">
                <a:latin typeface="Lucida Console" charset="0"/>
                <a:ea typeface="+mn-ea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</a:rPr>
              <a:t> &lt;&lt; *it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endl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it++;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C87EF09A-B7FC-8347-A278-D2E7CC25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FC4D4D3F-A5DC-F149-A8F4-C8783CFE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6742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1" y="533476"/>
            <a:ext cx="8621601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4.13 Implement an Iterator class </a:t>
            </a:r>
            <a:br>
              <a:rPr lang="en-US" altLang="zh-CN" dirty="0">
                <a:latin typeface="Arial" charset="0"/>
                <a:ea typeface="Arial" charset="0"/>
                <a:cs typeface="Arial" charset="0"/>
              </a:rPr>
            </a:b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                           – Operators Overloading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541539"/>
            <a:ext cx="8545402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iterator should be a nested class of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CFibonacci</a:t>
            </a:r>
            <a:endParaRPr lang="en-US" altLang="zh-CN" sz="2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Some operators, such as !=, ==, *, ++, should be overloaded in the iterator class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81110" y="2862578"/>
            <a:ext cx="873970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idx</a:t>
            </a:r>
            <a:r>
              <a:rPr lang="en-US" altLang="zh-CN" sz="1600" dirty="0">
                <a:latin typeface="Lucida Console" charset="0"/>
                <a:ea typeface="+mn-ea"/>
              </a:rPr>
              <a:t>) : </a:t>
            </a:r>
            <a:r>
              <a:rPr lang="en-US" altLang="zh-CN" sz="1600" dirty="0" err="1">
                <a:latin typeface="Lucida Console" charset="0"/>
                <a:ea typeface="+mn-ea"/>
              </a:rPr>
              <a:t>m_iIdx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idx</a:t>
            </a:r>
            <a:r>
              <a:rPr lang="en-US" altLang="zh-CN" sz="1600" dirty="0">
                <a:latin typeface="Lucida Console" charset="0"/>
                <a:ea typeface="+mn-ea"/>
              </a:rPr>
              <a:t> - 1) {};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bool operator= =(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&amp;)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bool operator!=(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&amp;)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operator*()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&amp; operator++();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//prefix version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operator++(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);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//postfix version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private: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void </a:t>
            </a:r>
            <a:r>
              <a:rPr lang="en-US" altLang="zh-CN" sz="16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600" dirty="0">
                <a:latin typeface="Lucida Console" charset="0"/>
                <a:ea typeface="+mn-ea"/>
              </a:rPr>
              <a:t>();	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//to avoid exceed the limit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m_iIdx</a:t>
            </a:r>
            <a:r>
              <a:rPr lang="en-US" altLang="zh-CN" sz="1600" dirty="0">
                <a:latin typeface="Lucida Console" charset="0"/>
                <a:ea typeface="+mn-ea"/>
              </a:rPr>
              <a:t>; 	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//index the static </a:t>
            </a:r>
            <a:r>
              <a:rPr lang="en-US" altLang="zh-CN" sz="16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s_elems</a:t>
            </a:r>
            <a:endParaRPr lang="en-US" altLang="zh-CN" sz="16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6148C45A-138D-DE4F-87B5-BF7B8E78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7AC821E-C706-3549-AC68-CF05FD3A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173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533476"/>
            <a:ext cx="8534176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4.13 Implement an Iterator class </a:t>
            </a:r>
            <a:br>
              <a:rPr lang="en-US" altLang="zh-CN" dirty="0">
                <a:latin typeface="Arial" charset="0"/>
                <a:ea typeface="Arial" charset="0"/>
                <a:cs typeface="Arial" charset="0"/>
              </a:rPr>
            </a:b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                           – Operators Overloading 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6078" y="1820820"/>
            <a:ext cx="9144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Lucida Console" charset="0"/>
                <a:ea typeface="+mn-ea"/>
              </a:rPr>
              <a:t>inline bool </a:t>
            </a:r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 ::operator==(</a:t>
            </a:r>
            <a:r>
              <a:rPr lang="en-US" altLang="zh-CN" dirty="0" err="1">
                <a:latin typeface="Lucida Console" charset="0"/>
                <a:ea typeface="+mn-ea"/>
              </a:rPr>
              <a:t>const</a:t>
            </a:r>
            <a:r>
              <a:rPr lang="en-US" altLang="zh-CN" dirty="0">
                <a:latin typeface="Lucida Console" charset="0"/>
                <a:ea typeface="+mn-ea"/>
              </a:rPr>
              <a:t> </a:t>
            </a:r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&amp; </a:t>
            </a:r>
            <a:r>
              <a:rPr lang="en-US" altLang="zh-CN" dirty="0" err="1">
                <a:latin typeface="Lucida Console" charset="0"/>
                <a:ea typeface="+mn-ea"/>
              </a:rPr>
              <a:t>rhs</a:t>
            </a:r>
            <a:r>
              <a:rPr lang="en-US" altLang="zh-CN" dirty="0">
                <a:latin typeface="Lucida Console" charset="0"/>
                <a:ea typeface="+mn-ea"/>
              </a:rPr>
              <a:t>) </a:t>
            </a:r>
            <a:r>
              <a:rPr lang="en-US" altLang="zh-CN" dirty="0" err="1">
                <a:latin typeface="Lucida Console" charset="0"/>
                <a:ea typeface="+mn-ea"/>
              </a:rPr>
              <a:t>const</a:t>
            </a:r>
            <a:endParaRPr lang="en-US" altLang="zh-CN" dirty="0">
              <a:latin typeface="Lucida Console" charset="0"/>
              <a:ea typeface="+mn-ea"/>
            </a:endParaRPr>
          </a:p>
          <a:p>
            <a:r>
              <a:rPr lang="en-US" altLang="zh-CN" dirty="0">
                <a:latin typeface="Lucida Console" charset="0"/>
                <a:ea typeface="+mn-ea"/>
              </a:rPr>
              <a:t>{    return </a:t>
            </a:r>
            <a:r>
              <a:rPr lang="en-US" altLang="zh-CN" dirty="0" err="1">
                <a:latin typeface="Lucida Console" charset="0"/>
                <a:ea typeface="+mn-ea"/>
              </a:rPr>
              <a:t>m_iIdx</a:t>
            </a:r>
            <a:r>
              <a:rPr lang="en-US" altLang="zh-CN" dirty="0">
                <a:latin typeface="Lucida Console" charset="0"/>
                <a:ea typeface="+mn-ea"/>
              </a:rPr>
              <a:t> == </a:t>
            </a:r>
            <a:r>
              <a:rPr lang="en-US" altLang="zh-CN" dirty="0" err="1">
                <a:latin typeface="Lucida Console" charset="0"/>
                <a:ea typeface="+mn-ea"/>
              </a:rPr>
              <a:t>rhs.m_iIdx</a:t>
            </a:r>
            <a:r>
              <a:rPr lang="en-US" altLang="zh-CN" dirty="0">
                <a:latin typeface="Lucida Console" charset="0"/>
                <a:ea typeface="+mn-ea"/>
              </a:rPr>
              <a:t>;   }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inline bool </a:t>
            </a:r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 ::operator!=(</a:t>
            </a:r>
            <a:r>
              <a:rPr lang="en-US" altLang="zh-CN" dirty="0" err="1">
                <a:latin typeface="Lucida Console" charset="0"/>
                <a:ea typeface="+mn-ea"/>
              </a:rPr>
              <a:t>const</a:t>
            </a:r>
            <a:r>
              <a:rPr lang="en-US" altLang="zh-CN" dirty="0">
                <a:latin typeface="Lucida Console" charset="0"/>
                <a:ea typeface="+mn-ea"/>
              </a:rPr>
              <a:t> </a:t>
            </a:r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&amp; </a:t>
            </a:r>
            <a:r>
              <a:rPr lang="en-US" altLang="zh-CN" dirty="0" err="1">
                <a:latin typeface="Lucida Console" charset="0"/>
                <a:ea typeface="+mn-ea"/>
              </a:rPr>
              <a:t>rhs</a:t>
            </a:r>
            <a:r>
              <a:rPr lang="en-US" altLang="zh-CN" dirty="0">
                <a:latin typeface="Lucida Console" charset="0"/>
                <a:ea typeface="+mn-ea"/>
              </a:rPr>
              <a:t>) </a:t>
            </a:r>
            <a:r>
              <a:rPr lang="en-US" altLang="zh-CN" dirty="0" err="1">
                <a:latin typeface="Lucida Console" charset="0"/>
                <a:ea typeface="+mn-ea"/>
              </a:rPr>
              <a:t>const</a:t>
            </a:r>
            <a:endParaRPr lang="en-US" altLang="zh-CN" dirty="0">
              <a:latin typeface="Lucida Console" charset="0"/>
              <a:ea typeface="+mn-ea"/>
            </a:endParaRPr>
          </a:p>
          <a:p>
            <a:r>
              <a:rPr lang="en-US" altLang="zh-CN" dirty="0">
                <a:latin typeface="Lucida Console" charset="0"/>
                <a:ea typeface="+mn-ea"/>
              </a:rPr>
              <a:t>{    </a:t>
            </a:r>
            <a:r>
              <a:rPr lang="en-US" altLang="zh-CN" dirty="0">
                <a:solidFill>
                  <a:srgbClr val="C00000"/>
                </a:solidFill>
                <a:latin typeface="Lucida Console" charset="0"/>
                <a:ea typeface="+mn-ea"/>
              </a:rPr>
              <a:t>return !(*this == </a:t>
            </a:r>
            <a:r>
              <a:rPr lang="en-US" altLang="zh-CN" dirty="0" err="1">
                <a:solidFill>
                  <a:srgbClr val="C00000"/>
                </a:solidFill>
                <a:latin typeface="Lucida Console" charset="0"/>
                <a:ea typeface="+mn-ea"/>
              </a:rPr>
              <a:t>rhs</a:t>
            </a:r>
            <a:r>
              <a:rPr lang="en-US" altLang="zh-CN" dirty="0">
                <a:solidFill>
                  <a:srgbClr val="C00000"/>
                </a:solidFill>
                <a:latin typeface="Lucida Console" charset="0"/>
                <a:ea typeface="+mn-ea"/>
              </a:rPr>
              <a:t>);   </a:t>
            </a:r>
            <a:r>
              <a:rPr lang="en-US" altLang="zh-CN" dirty="0">
                <a:latin typeface="Lucida Console" charset="0"/>
                <a:ea typeface="+mn-ea"/>
              </a:rPr>
              <a:t>}		   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//use previous overloaded ==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inline </a:t>
            </a:r>
            <a:r>
              <a:rPr lang="en-US" altLang="zh-CN" dirty="0" err="1">
                <a:latin typeface="Lucida Console" charset="0"/>
                <a:ea typeface="+mn-ea"/>
              </a:rPr>
              <a:t>int</a:t>
            </a:r>
            <a:r>
              <a:rPr lang="en-US" altLang="zh-CN" dirty="0">
                <a:latin typeface="Lucida Console" charset="0"/>
                <a:ea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solidFill>
                  <a:srgbClr val="C00000"/>
                </a:solidFill>
                <a:latin typeface="Lucida Console" charset="0"/>
                <a:ea typeface="+mn-ea"/>
              </a:rPr>
              <a:t>::operator*() </a:t>
            </a:r>
            <a:r>
              <a:rPr lang="en-US" altLang="zh-CN" dirty="0" err="1">
                <a:latin typeface="Lucida Console" charset="0"/>
                <a:ea typeface="+mn-ea"/>
              </a:rPr>
              <a:t>const</a:t>
            </a:r>
            <a:r>
              <a:rPr lang="en-US" altLang="zh-CN" dirty="0">
                <a:latin typeface="Lucida Console" charset="0"/>
                <a:ea typeface="+mn-ea"/>
              </a:rPr>
              <a:t>	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//member style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{    </a:t>
            </a:r>
            <a:r>
              <a:rPr lang="en-US" altLang="zh-CN" dirty="0" err="1">
                <a:latin typeface="Lucida Console" charset="0"/>
                <a:ea typeface="+mn-ea"/>
              </a:rPr>
              <a:t>check_integrity</a:t>
            </a:r>
            <a:r>
              <a:rPr lang="en-US" altLang="zh-CN" dirty="0">
                <a:latin typeface="Lucida Console" charset="0"/>
                <a:ea typeface="+mn-ea"/>
              </a:rPr>
              <a:t>();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 return </a:t>
            </a:r>
            <a:r>
              <a:rPr lang="en-US" altLang="zh-CN" dirty="0" err="1">
                <a:latin typeface="Lucida Console" charset="0"/>
                <a:ea typeface="+mn-ea"/>
              </a:rPr>
              <a:t>CFibonacci</a:t>
            </a:r>
            <a:r>
              <a:rPr lang="en-US" altLang="zh-CN" dirty="0">
                <a:latin typeface="Lucida Console" charset="0"/>
                <a:ea typeface="+mn-ea"/>
              </a:rPr>
              <a:t>::</a:t>
            </a:r>
            <a:r>
              <a:rPr lang="en-US" altLang="zh-CN" dirty="0" err="1">
                <a:latin typeface="Lucida Console" charset="0"/>
                <a:ea typeface="+mn-ea"/>
              </a:rPr>
              <a:t>s_elems</a:t>
            </a:r>
            <a:r>
              <a:rPr lang="en-US" altLang="zh-CN" dirty="0">
                <a:latin typeface="Lucida Console" charset="0"/>
                <a:ea typeface="+mn-ea"/>
              </a:rPr>
              <a:t>[ </a:t>
            </a:r>
            <a:r>
              <a:rPr lang="en-US" altLang="zh-CN" dirty="0" err="1">
                <a:latin typeface="Lucida Console" charset="0"/>
                <a:ea typeface="+mn-ea"/>
              </a:rPr>
              <a:t>m_iIdx</a:t>
            </a:r>
            <a:r>
              <a:rPr lang="en-US" altLang="zh-CN" dirty="0">
                <a:latin typeface="Lucida Console" charset="0"/>
                <a:ea typeface="+mn-ea"/>
              </a:rPr>
              <a:t> ] ;   }</a:t>
            </a:r>
          </a:p>
          <a:p>
            <a:endParaRPr lang="en-US" altLang="zh-CN" dirty="0">
              <a:latin typeface="Lucida Console" charset="0"/>
              <a:ea typeface="+mn-ea"/>
            </a:endParaRPr>
          </a:p>
          <a:p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&amp; operator++();	     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//++it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{    ++</a:t>
            </a:r>
            <a:r>
              <a:rPr lang="en-US" altLang="zh-CN" dirty="0" err="1">
                <a:latin typeface="Lucida Console" charset="0"/>
                <a:ea typeface="+mn-ea"/>
              </a:rPr>
              <a:t>m_iIdx</a:t>
            </a:r>
            <a:r>
              <a:rPr lang="en-US" altLang="zh-CN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  </a:t>
            </a:r>
            <a:r>
              <a:rPr lang="en-US" altLang="zh-CN" dirty="0" err="1">
                <a:latin typeface="Lucida Console" charset="0"/>
                <a:ea typeface="+mn-ea"/>
              </a:rPr>
              <a:t>check_integrity</a:t>
            </a:r>
            <a:r>
              <a:rPr lang="en-US" altLang="zh-CN" dirty="0">
                <a:latin typeface="Lucida Console" charset="0"/>
                <a:ea typeface="+mn-ea"/>
              </a:rPr>
              <a:t>();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  return *this;   }</a:t>
            </a:r>
          </a:p>
          <a:p>
            <a:endParaRPr lang="en-US" altLang="zh-CN" dirty="0">
              <a:latin typeface="Lucida Console" charset="0"/>
              <a:ea typeface="+mn-ea"/>
            </a:endParaRPr>
          </a:p>
          <a:p>
            <a:r>
              <a:rPr lang="en-US" altLang="zh-CN" dirty="0" err="1">
                <a:latin typeface="Lucida Console" charset="0"/>
                <a:ea typeface="+mn-ea"/>
              </a:rPr>
              <a:t>const</a:t>
            </a:r>
            <a:r>
              <a:rPr lang="en-US" altLang="zh-CN" dirty="0">
                <a:latin typeface="Lucida Console" charset="0"/>
                <a:ea typeface="+mn-ea"/>
              </a:rPr>
              <a:t> </a:t>
            </a:r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 operator++(</a:t>
            </a:r>
            <a:r>
              <a:rPr lang="en-US" altLang="zh-CN" dirty="0" err="1">
                <a:latin typeface="Lucida Console" charset="0"/>
                <a:ea typeface="+mn-ea"/>
              </a:rPr>
              <a:t>int</a:t>
            </a:r>
            <a:r>
              <a:rPr lang="en-US" altLang="zh-CN" dirty="0">
                <a:latin typeface="Lucida Console" charset="0"/>
                <a:ea typeface="+mn-ea"/>
              </a:rPr>
              <a:t>);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//it++, </a:t>
            </a:r>
            <a:r>
              <a:rPr lang="en-US" altLang="zh-CN" dirty="0" err="1">
                <a:solidFill>
                  <a:schemeClr val="accent6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 is required by C++, to distinguish from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</a:rPr>
              <a:t>the prefix version, a 0 is generated automatically</a:t>
            </a:r>
            <a:endParaRPr lang="en-US" altLang="zh-CN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dirty="0">
                <a:latin typeface="Lucida Console" charset="0"/>
                <a:ea typeface="+mn-ea"/>
              </a:rPr>
              <a:t>{    </a:t>
            </a:r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 old = *this; 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 ++(*this);	           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//use previous prefix ++ to eliminate future bugs  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 return old;   }	  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//from stand-alone modifications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F84F930F-3A2E-F342-8058-99EA8E8F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1DA15E0-B5B9-0B43-A869-095CA622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6096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 OOP - Inheritance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704" y="1617737"/>
            <a:ext cx="8229384" cy="4176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Allows programmers to create new classes based on an existing class</a:t>
            </a:r>
          </a:p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Methods and attributes from the parent class are inherited by the newly-created class</a:t>
            </a:r>
          </a:p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New methods and attributes can be created in the new class, but don’t affect the parent class’s definition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836F2A6-F2D8-244E-B260-C007BC81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EE544D83-A9EC-F24A-9F69-FED96754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9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52272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457278"/>
            <a:ext cx="8457978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4.13 Implement an Iterator class </a:t>
            </a:r>
            <a:br>
              <a:rPr lang="en-US" altLang="zh-CN" dirty="0">
                <a:latin typeface="Arial" charset="0"/>
                <a:ea typeface="Arial" charset="0"/>
                <a:cs typeface="Arial" charset="0"/>
              </a:rPr>
            </a:b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                          – Operators Overloading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465341"/>
            <a:ext cx="8763000" cy="46305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return value of prefix version of ++ is a class reference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“Increment and fetch” in semantic meaning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return value of postfix version should be a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object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“Fetch and increment” in semantic meaning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To prevent such usage: it++++;</a:t>
            </a:r>
          </a:p>
          <a:p>
            <a:pPr lvl="2">
              <a:lnSpc>
                <a:spcPct val="90000"/>
              </a:lnSpc>
            </a:pPr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 lvl="2">
              <a:lnSpc>
                <a:spcPct val="90000"/>
              </a:lnSpc>
            </a:pPr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 lvl="2">
              <a:lnSpc>
                <a:spcPct val="90000"/>
              </a:lnSpc>
            </a:pPr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 lvl="2">
              <a:lnSpc>
                <a:spcPct val="90000"/>
              </a:lnSpc>
            </a:pPr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 most operators and functions, use pass-by-value if an object must be returned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Few exceptions: op++(), op[]() (writing version)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3581396"/>
            <a:ext cx="9144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Lucida Console" charset="0"/>
                <a:ea typeface="+mn-ea"/>
              </a:rPr>
              <a:t>it++++;  </a:t>
            </a:r>
            <a:r>
              <a:rPr lang="zh-CN" altLang="en-US" dirty="0">
                <a:latin typeface="Lucida Console" charset="0"/>
                <a:ea typeface="+mn-ea"/>
              </a:rPr>
              <a:t> 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//for integer, it’s invalid; it’s better so for iterator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(</a:t>
            </a:r>
            <a:r>
              <a:rPr lang="en-US" altLang="zh-CN" dirty="0" err="1">
                <a:latin typeface="Lucida Console" charset="0"/>
                <a:ea typeface="+mn-ea"/>
              </a:rPr>
              <a:t>it.operator</a:t>
            </a:r>
            <a:r>
              <a:rPr lang="en-US" altLang="zh-CN" dirty="0">
                <a:latin typeface="Lucida Console" charset="0"/>
                <a:ea typeface="+mn-ea"/>
              </a:rPr>
              <a:t>++(0)).operator++(0);  </a:t>
            </a:r>
          </a:p>
          <a:p>
            <a:r>
              <a:rPr lang="en-US" altLang="zh-CN" dirty="0" err="1">
                <a:latin typeface="Lucida Console" charset="0"/>
                <a:ea typeface="+mn-ea"/>
              </a:rPr>
              <a:t>const</a:t>
            </a:r>
            <a:r>
              <a:rPr lang="en-US" altLang="zh-CN" dirty="0">
                <a:latin typeface="Lucida Console" charset="0"/>
                <a:ea typeface="+mn-ea"/>
              </a:rPr>
              <a:t> iterator operator++(</a:t>
            </a:r>
            <a:r>
              <a:rPr lang="en-US" altLang="zh-CN" dirty="0" err="1">
                <a:latin typeface="Lucida Console" charset="0"/>
                <a:ea typeface="+mn-ea"/>
              </a:rPr>
              <a:t>int</a:t>
            </a:r>
            <a:r>
              <a:rPr lang="en-US" altLang="zh-CN" dirty="0">
                <a:latin typeface="Lucida Console" charset="0"/>
                <a:ea typeface="+mn-ea"/>
              </a:rPr>
              <a:t>)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//a </a:t>
            </a:r>
            <a:r>
              <a:rPr lang="en-US" altLang="zh-CN" dirty="0" err="1">
                <a:solidFill>
                  <a:schemeClr val="accent6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 object as the return value, could stop 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			    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//the second </a:t>
            </a:r>
            <a:r>
              <a:rPr lang="en-US" altLang="zh-CN" dirty="0" err="1">
                <a:solidFill>
                  <a:schemeClr val="accent6"/>
                </a:solidFill>
                <a:latin typeface="Lucida Console" charset="0"/>
                <a:ea typeface="+mn-ea"/>
              </a:rPr>
              <a:t>invoke,because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 the op++ is a non-</a:t>
            </a:r>
            <a:r>
              <a:rPr lang="en-US" altLang="zh-CN" dirty="0" err="1">
                <a:solidFill>
                  <a:schemeClr val="accent6"/>
                </a:solidFill>
                <a:latin typeface="Lucida Console" charset="0"/>
              </a:rPr>
              <a:t>const</a:t>
            </a:r>
            <a:endParaRPr lang="en-US" altLang="zh-CN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dirty="0">
                <a:latin typeface="Lucida Console" charset="0"/>
                <a:ea typeface="+mn-ea"/>
              </a:rPr>
              <a:t>			    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//member function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E7D0E6BC-4103-594D-B63E-7154B2B3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EAF0524-0D9E-5D4F-A0EF-10635A44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54037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4.13 Implement an Iterator class </a:t>
            </a:r>
            <a:br>
              <a:rPr lang="en-US" altLang="zh-CN" dirty="0">
                <a:latin typeface="Arial" charset="0"/>
                <a:ea typeface="Arial" charset="0"/>
                <a:cs typeface="Arial" charset="0"/>
              </a:rPr>
            </a:b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                            – Nested Types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66" y="1568764"/>
            <a:ext cx="8381724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Then, Modify the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CFibonacci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to provide the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begin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() and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() functions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28622" y="2406964"/>
            <a:ext cx="853426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#include “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CFibonacci_Iterator.h</a:t>
            </a:r>
            <a:r>
              <a:rPr lang="en-US" altLang="zh-CN" sz="1600" dirty="0">
                <a:latin typeface="Lucida Console" charset="0"/>
                <a:ea typeface="+mn-ea"/>
              </a:rPr>
              <a:t>”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solidFill>
                  <a:schemeClr val="accent6"/>
                </a:solidFill>
                <a:latin typeface="Lucida Console" charset="0"/>
              </a:rPr>
              <a:t>    //to make the class name </a:t>
            </a:r>
            <a:r>
              <a:rPr lang="en-US" altLang="zh-CN" sz="1600" dirty="0" err="1">
                <a:solidFill>
                  <a:schemeClr val="accent6"/>
                </a:solidFill>
                <a:latin typeface="Lucida Console" charset="0"/>
              </a:rPr>
              <a:t>CFibonacci_Iterator</a:t>
            </a:r>
            <a:endParaRPr lang="en-US" altLang="zh-CN" sz="1600" dirty="0">
              <a:solidFill>
                <a:schemeClr val="accent6"/>
              </a:solidFill>
              <a:latin typeface="Lucida Console" charset="0"/>
            </a:endParaRPr>
          </a:p>
          <a:p>
            <a:r>
              <a:rPr lang="en-US" altLang="zh-CN" sz="1600" dirty="0">
                <a:solidFill>
                  <a:schemeClr val="accent6"/>
                </a:solidFill>
                <a:latin typeface="Lucida Console" charset="0"/>
              </a:rPr>
              <a:t>    //be transparent to the users, use the abstract form</a:t>
            </a:r>
            <a:endParaRPr lang="en-US" altLang="zh-CN" sz="16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typedef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iterator;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 begin()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{     return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m_iBegPos</a:t>
            </a:r>
            <a:r>
              <a:rPr lang="en-US" altLang="zh-CN" sz="1600" dirty="0">
                <a:latin typeface="Lucida Console" charset="0"/>
                <a:ea typeface="+mn-ea"/>
              </a:rPr>
              <a:t>);    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 end()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{     return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m_iBegPos</a:t>
            </a:r>
            <a:r>
              <a:rPr lang="en-US" altLang="zh-CN" sz="1600" dirty="0">
                <a:latin typeface="Lucida Console" charset="0"/>
                <a:ea typeface="+mn-ea"/>
              </a:rPr>
              <a:t> + </a:t>
            </a:r>
            <a:r>
              <a:rPr lang="en-US" altLang="zh-CN" sz="16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600" dirty="0">
                <a:latin typeface="Lucida Console" charset="0"/>
                <a:ea typeface="+mn-ea"/>
              </a:rPr>
              <a:t>);    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742EE316-F3A5-FE4B-9A44-30C9E928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F98B010-B405-C545-9115-8B5712D4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132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0548"/>
            <a:ext cx="8534286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4.13 Implement an Iterator class – Friend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950" y="1253491"/>
            <a:ext cx="8438138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For the operator *, it will access the private data members like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s_elems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CFibonacci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class, how could it be?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Declaring it as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friend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will make it have the same access privilege as class member functions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Or we could declare the whole class as friend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28600" y="3962386"/>
            <a:ext cx="89154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Lucida Console" charset="0"/>
                <a:ea typeface="+mn-ea"/>
              </a:rPr>
              <a:t>class </a:t>
            </a:r>
            <a:r>
              <a:rPr lang="en-US" altLang="zh-CN" dirty="0" err="1">
                <a:latin typeface="Lucida Console" charset="0"/>
                <a:ea typeface="+mn-ea"/>
              </a:rPr>
              <a:t>CFibonacci</a:t>
            </a:r>
            <a:endParaRPr lang="en-US" altLang="zh-CN" dirty="0">
              <a:latin typeface="Lucida Console" charset="0"/>
              <a:ea typeface="+mn-ea"/>
            </a:endParaRPr>
          </a:p>
          <a:p>
            <a:r>
              <a:rPr lang="en-US" altLang="zh-CN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dirty="0">
                <a:latin typeface="Lucida Console" charset="0"/>
              </a:rPr>
              <a:t>   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</a:rPr>
              <a:t>//this function have same privilege as </a:t>
            </a:r>
            <a:r>
              <a:rPr lang="en-US" altLang="zh-CN" dirty="0" err="1">
                <a:solidFill>
                  <a:schemeClr val="accent6"/>
                </a:solidFill>
                <a:latin typeface="Lucida Console" charset="0"/>
              </a:rPr>
              <a:t>CFibonacci’s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</a:rPr>
              <a:t> member function </a:t>
            </a:r>
            <a:endParaRPr lang="en-US" altLang="zh-CN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dirty="0">
                <a:latin typeface="Lucida Console" charset="0"/>
                <a:ea typeface="+mn-ea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Lucida Console" charset="0"/>
                <a:ea typeface="+mn-ea"/>
              </a:rPr>
              <a:t>friend</a:t>
            </a:r>
            <a:r>
              <a:rPr lang="en-US" altLang="zh-CN" dirty="0">
                <a:latin typeface="Lucida Console" charset="0"/>
                <a:ea typeface="+mn-ea"/>
              </a:rPr>
              <a:t> </a:t>
            </a:r>
            <a:r>
              <a:rPr lang="en-US" altLang="zh-CN" dirty="0" err="1">
                <a:latin typeface="Lucida Console" charset="0"/>
                <a:ea typeface="+mn-ea"/>
              </a:rPr>
              <a:t>int</a:t>
            </a:r>
            <a:r>
              <a:rPr lang="en-US" altLang="zh-CN" dirty="0">
                <a:latin typeface="Lucida Console" charset="0"/>
                <a:ea typeface="+mn-ea"/>
              </a:rPr>
              <a:t> </a:t>
            </a:r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:: operator*() </a:t>
            </a:r>
            <a:r>
              <a:rPr lang="en-US" altLang="zh-CN" dirty="0" err="1">
                <a:latin typeface="Lucida Console" charset="0"/>
                <a:ea typeface="+mn-ea"/>
              </a:rPr>
              <a:t>const</a:t>
            </a:r>
            <a:r>
              <a:rPr lang="en-US" altLang="zh-CN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}					   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28600" y="5029158"/>
            <a:ext cx="89154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Lucida Console" charset="0"/>
                <a:ea typeface="+mn-ea"/>
              </a:rPr>
              <a:t>class </a:t>
            </a:r>
            <a:r>
              <a:rPr lang="en-US" altLang="zh-CN" dirty="0" err="1">
                <a:latin typeface="Lucida Console" charset="0"/>
                <a:ea typeface="+mn-ea"/>
              </a:rPr>
              <a:t>CFibonacci</a:t>
            </a:r>
            <a:endParaRPr lang="en-US" altLang="zh-CN" dirty="0">
              <a:latin typeface="Lucida Console" charset="0"/>
              <a:ea typeface="+mn-ea"/>
            </a:endParaRPr>
          </a:p>
          <a:p>
            <a:r>
              <a:rPr lang="en-US" altLang="zh-CN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Lucida Console" charset="0"/>
                <a:ea typeface="+mn-ea"/>
              </a:rPr>
              <a:t>friend</a:t>
            </a:r>
            <a:r>
              <a:rPr lang="en-US" altLang="zh-CN" dirty="0">
                <a:latin typeface="Lucida Console" charset="0"/>
                <a:ea typeface="+mn-ea"/>
              </a:rPr>
              <a:t> class </a:t>
            </a:r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;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//all its member functions have privilege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}	</a:t>
            </a:r>
            <a:r>
              <a:rPr lang="en-US" altLang="zh-CN" sz="1600" b="1" dirty="0">
                <a:latin typeface="Arial" charset="0"/>
              </a:rPr>
              <a:t>				         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A8E5A65-27EF-A640-9797-739B2455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5169AE6C-AE4D-0A4F-81AF-D633D9E5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810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457279"/>
            <a:ext cx="8407288" cy="685781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4.13 Implement an Iterator class – Friend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290" y="1447752"/>
            <a:ext cx="8483600" cy="38100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Friend declaration could appear in any place inside of the class, and will not be influenced by the access control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Define friend for performance consideration, tradeoff between efficiency and encapsulation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Direct accessing private members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Avoiding the cost of public manipulating interface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5CAE30A3-51F4-5F46-A29F-E150CE6D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0CC41C7F-8981-5A45-8A96-6D0992AC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78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12640" y="45727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happens when pointer to class members?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494" y="1858963"/>
            <a:ext cx="7772400" cy="12953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Suppose we need to have different classes to support Fibonacci, Pell, Lucas,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Pentagonal,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Square and Triangular, how to implement a general class to support the six sequences?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09704" y="3657594"/>
            <a:ext cx="8334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main(){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latin typeface="Lucida Console" charset="0"/>
                <a:ea typeface="+mn-ea"/>
              </a:rPr>
              <a:t> ns;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 = 8;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for(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ix = 1; ix &lt; 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latin typeface="Lucida Console" charset="0"/>
                <a:ea typeface="+mn-ea"/>
              </a:rPr>
              <a:t>num_of_sequence</a:t>
            </a:r>
            <a:r>
              <a:rPr lang="en-US" altLang="zh-CN" sz="1600" dirty="0">
                <a:latin typeface="Lucida Console" charset="0"/>
                <a:ea typeface="+mn-ea"/>
              </a:rPr>
              <a:t>(); ++ix)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{	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ns.set_sequence</a:t>
            </a:r>
            <a:r>
              <a:rPr lang="en-US" altLang="zh-CN" sz="1600" dirty="0">
                <a:latin typeface="Lucida Console" charset="0"/>
                <a:ea typeface="+mn-ea"/>
              </a:rPr>
              <a:t>( 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latin typeface="Lucida Console" charset="0"/>
                <a:ea typeface="+mn-ea"/>
              </a:rPr>
              <a:t>ns_type</a:t>
            </a:r>
            <a:r>
              <a:rPr lang="en-US" altLang="zh-CN" sz="1600" dirty="0">
                <a:latin typeface="Lucida Console" charset="0"/>
                <a:ea typeface="+mn-ea"/>
              </a:rPr>
              <a:t>(ix) 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elem_val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ns.elem</a:t>
            </a:r>
            <a:r>
              <a:rPr lang="en-US" altLang="zh-CN" sz="1600" dirty="0">
                <a:latin typeface="Lucida Console" charset="0"/>
                <a:ea typeface="+mn-ea"/>
              </a:rPr>
              <a:t>(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 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display(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, ns,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elem_val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F4B3B43C-A8A8-3447-A6A2-51A410A3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31FEEF2D-3A4C-D74E-BE6C-82FB06F1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08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7"/>
            <a:ext cx="7993062" cy="68578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4.14 Pointers to class member functions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066862"/>
            <a:ext cx="8229384" cy="2057346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Definition</a:t>
            </a:r>
          </a:p>
          <a:p>
            <a:pPr marL="1149350" lvl="2" indent="-342900">
              <a:buFont typeface="+mj-ea"/>
              <a:buAutoNum type="circleNumDbPlain"/>
            </a:pPr>
            <a:r>
              <a:rPr lang="en-US" altLang="zh-CN" sz="1800" kern="1200" dirty="0">
                <a:latin typeface="Lucida Console" charset="0"/>
              </a:rPr>
              <a:t>void (</a:t>
            </a:r>
            <a:r>
              <a:rPr lang="en-US" altLang="zh-CN" sz="1800" kern="1200" dirty="0" err="1">
                <a:latin typeface="Lucida Console" charset="0"/>
              </a:rPr>
              <a:t>num_sequence</a:t>
            </a:r>
            <a:r>
              <a:rPr lang="en-US" altLang="zh-CN" sz="1800" kern="1200" dirty="0">
                <a:latin typeface="Lucida Console" charset="0"/>
              </a:rPr>
              <a:t>::*pm) (</a:t>
            </a:r>
            <a:r>
              <a:rPr lang="en-US" altLang="zh-CN" sz="1800" kern="1200" dirty="0" err="1">
                <a:latin typeface="Lucida Console" charset="0"/>
              </a:rPr>
              <a:t>int</a:t>
            </a:r>
            <a:r>
              <a:rPr lang="en-US" altLang="zh-CN" sz="1800" kern="1200" dirty="0">
                <a:latin typeface="Lucida Console" charset="0"/>
              </a:rPr>
              <a:t>) = 0;</a:t>
            </a:r>
          </a:p>
          <a:p>
            <a:pPr marL="806450" lvl="2" indent="0">
              <a:buNone/>
            </a:pPr>
            <a:r>
              <a:rPr lang="en-US" altLang="zh-CN" sz="1800" kern="1200" dirty="0">
                <a:solidFill>
                  <a:schemeClr val="accent6"/>
                </a:solidFill>
                <a:latin typeface="Lucida Console" charset="0"/>
              </a:rPr>
              <a:t>//simplified way</a:t>
            </a:r>
            <a:endParaRPr lang="en-US" altLang="zh-CN" sz="1800" kern="1200" dirty="0">
              <a:latin typeface="Lucida Console" charset="0"/>
            </a:endParaRPr>
          </a:p>
          <a:p>
            <a:pPr marL="1149350" lvl="2" indent="-342900">
              <a:buFont typeface="+mj-ea"/>
              <a:buAutoNum type="circleNumDbPlain"/>
            </a:pPr>
            <a:r>
              <a:rPr lang="en-US" altLang="zh-CN" sz="1800" kern="1200" dirty="0" err="1">
                <a:latin typeface="Lucida Console" charset="0"/>
              </a:rPr>
              <a:t>typedef</a:t>
            </a:r>
            <a:r>
              <a:rPr lang="en-US" altLang="zh-CN" sz="1800" kern="1200" dirty="0">
                <a:latin typeface="Lucida Console" charset="0"/>
              </a:rPr>
              <a:t> void (</a:t>
            </a:r>
            <a:r>
              <a:rPr lang="en-US" altLang="zh-CN" sz="1800" kern="1200" dirty="0" err="1">
                <a:latin typeface="Lucida Console" charset="0"/>
              </a:rPr>
              <a:t>num_sequence</a:t>
            </a:r>
            <a:r>
              <a:rPr lang="en-US" altLang="zh-CN" sz="1800" kern="1200" dirty="0">
                <a:latin typeface="Lucida Console" charset="0"/>
              </a:rPr>
              <a:t>::*</a:t>
            </a:r>
            <a:r>
              <a:rPr lang="en-US" altLang="zh-CN" sz="1800" kern="1200" dirty="0" err="1">
                <a:latin typeface="Lucida Console" charset="0"/>
              </a:rPr>
              <a:t>PtrType</a:t>
            </a:r>
            <a:r>
              <a:rPr lang="en-US" altLang="zh-CN" sz="1800" kern="1200" dirty="0">
                <a:latin typeface="Lucida Console" charset="0"/>
              </a:rPr>
              <a:t>) (</a:t>
            </a:r>
            <a:r>
              <a:rPr lang="en-US" altLang="zh-CN" sz="1800" kern="1200" dirty="0" err="1">
                <a:latin typeface="Lucida Console" charset="0"/>
              </a:rPr>
              <a:t>int</a:t>
            </a:r>
            <a:r>
              <a:rPr lang="en-US" altLang="zh-CN" sz="1800" kern="1200" dirty="0">
                <a:latin typeface="Lucida Console" charset="0"/>
              </a:rPr>
              <a:t>); </a:t>
            </a:r>
          </a:p>
          <a:p>
            <a:pPr lvl="2">
              <a:buFont typeface="Wingdings" charset="2"/>
              <a:buNone/>
            </a:pPr>
            <a:r>
              <a:rPr lang="en-US" altLang="zh-CN" sz="1800" kern="1200" dirty="0">
                <a:latin typeface="Lucida Console" charset="0"/>
              </a:rPr>
              <a:t>  </a:t>
            </a:r>
            <a:r>
              <a:rPr lang="en-US" altLang="zh-CN" sz="1800" kern="1200" dirty="0" err="1">
                <a:latin typeface="Lucida Console" charset="0"/>
              </a:rPr>
              <a:t>PtrType</a:t>
            </a:r>
            <a:r>
              <a:rPr lang="en-US" altLang="zh-CN" sz="1800" kern="1200" dirty="0">
                <a:latin typeface="Lucida Console" charset="0"/>
              </a:rPr>
              <a:t> pm  = 0;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714" y="3048010"/>
            <a:ext cx="776629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typedef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void 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::*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PtrType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 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);</a:t>
            </a:r>
            <a:r>
              <a:rPr lang="en-US" altLang="zh-CN" sz="1600" dirty="0">
                <a:latin typeface="Lucida Console" charset="0"/>
                <a:ea typeface="+mn-ea"/>
              </a:rPr>
              <a:t>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 </a:t>
            </a:r>
            <a:r>
              <a:rPr lang="en-US" altLang="zh-CN" sz="16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pmf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 can point to any of the following functions</a:t>
            </a:r>
            <a:r>
              <a:rPr lang="en-US" altLang="zh-CN" sz="1600" dirty="0">
                <a:latin typeface="Lucida Console" charset="0"/>
                <a:ea typeface="+mn-ea"/>
              </a:rPr>
              <a:t>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void </a:t>
            </a:r>
            <a:r>
              <a:rPr lang="en-US" altLang="zh-CN" sz="1600" dirty="0" err="1">
                <a:latin typeface="Lucida Console" charset="0"/>
                <a:ea typeface="+mn-ea"/>
              </a:rPr>
              <a:t>fibonacci</a:t>
            </a:r>
            <a:r>
              <a:rPr lang="en-US" altLang="zh-CN" sz="1600" dirty="0">
                <a:latin typeface="Lucida Console" charset="0"/>
                <a:ea typeface="+mn-ea"/>
              </a:rPr>
              <a:t>(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);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void </a:t>
            </a:r>
            <a:r>
              <a:rPr lang="en-US" altLang="zh-CN" sz="1600" dirty="0" err="1">
                <a:latin typeface="Lucida Console" charset="0"/>
                <a:ea typeface="+mn-ea"/>
              </a:rPr>
              <a:t>pell</a:t>
            </a:r>
            <a:r>
              <a:rPr lang="en-US" altLang="zh-CN" sz="1600" dirty="0">
                <a:latin typeface="Lucida Console" charset="0"/>
                <a:ea typeface="+mn-ea"/>
              </a:rPr>
              <a:t>(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);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void </a:t>
            </a:r>
            <a:r>
              <a:rPr lang="en-US" altLang="zh-CN" sz="1600" dirty="0" err="1">
                <a:latin typeface="Lucida Console" charset="0"/>
                <a:ea typeface="+mn-ea"/>
              </a:rPr>
              <a:t>lucas</a:t>
            </a:r>
            <a:r>
              <a:rPr lang="en-US" altLang="zh-CN" sz="1600" dirty="0">
                <a:latin typeface="Lucida Console" charset="0"/>
                <a:ea typeface="+mn-ea"/>
              </a:rPr>
              <a:t>(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);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void triangular(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);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void square(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);	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//...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private: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PtrType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pmf</a:t>
            </a:r>
            <a:r>
              <a:rPr lang="en-US" altLang="zh-CN" sz="1600" dirty="0">
                <a:latin typeface="Lucida Console" charset="0"/>
                <a:ea typeface="+mn-ea"/>
              </a:rPr>
              <a:t>;   };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6A661750-A2E3-E049-9E4E-B6B82F80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E6A5FE9-CA90-8440-92BD-85312F12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517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7"/>
            <a:ext cx="7993062" cy="68578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4.14 Pointers to class member functions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95456"/>
            <a:ext cx="8229384" cy="4800474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Definition</a:t>
            </a:r>
          </a:p>
          <a:p>
            <a:pPr marL="1149350" lvl="2" indent="-342900">
              <a:buFont typeface="+mj-ea"/>
              <a:buAutoNum type="circleNumDbPlain"/>
            </a:pPr>
            <a:r>
              <a:rPr lang="en-US" altLang="zh-CN" sz="1800" kern="1200" dirty="0">
                <a:latin typeface="Lucida Console" charset="0"/>
              </a:rPr>
              <a:t>void (</a:t>
            </a:r>
            <a:r>
              <a:rPr lang="en-US" altLang="zh-CN" sz="1800" kern="1200" dirty="0" err="1">
                <a:latin typeface="Lucida Console" charset="0"/>
              </a:rPr>
              <a:t>num_sequence</a:t>
            </a:r>
            <a:r>
              <a:rPr lang="en-US" altLang="zh-CN" sz="1800" kern="1200" dirty="0">
                <a:latin typeface="Lucida Console" charset="0"/>
              </a:rPr>
              <a:t>::*pm) (</a:t>
            </a:r>
            <a:r>
              <a:rPr lang="en-US" altLang="zh-CN" sz="1800" kern="1200" dirty="0" err="1">
                <a:latin typeface="Lucida Console" charset="0"/>
              </a:rPr>
              <a:t>int</a:t>
            </a:r>
            <a:r>
              <a:rPr lang="en-US" altLang="zh-CN" sz="1800" kern="1200" dirty="0">
                <a:latin typeface="Lucida Console" charset="0"/>
              </a:rPr>
              <a:t>) = 0;</a:t>
            </a:r>
          </a:p>
          <a:p>
            <a:pPr marL="806450" lvl="2" indent="0">
              <a:buNone/>
            </a:pPr>
            <a:r>
              <a:rPr lang="en-US" altLang="zh-CN" sz="1800" kern="1200" dirty="0">
                <a:solidFill>
                  <a:schemeClr val="accent6"/>
                </a:solidFill>
                <a:latin typeface="Lucida Console" charset="0"/>
              </a:rPr>
              <a:t>//simplified way</a:t>
            </a:r>
            <a:endParaRPr lang="en-US" altLang="zh-CN" sz="1800" kern="1200" dirty="0">
              <a:latin typeface="Lucida Console" charset="0"/>
            </a:endParaRPr>
          </a:p>
          <a:p>
            <a:pPr marL="1149350" lvl="2" indent="-342900">
              <a:buFont typeface="+mj-ea"/>
              <a:buAutoNum type="circleNumDbPlain"/>
            </a:pPr>
            <a:r>
              <a:rPr lang="en-US" altLang="zh-CN" sz="1800" kern="1200" dirty="0" err="1">
                <a:latin typeface="Lucida Console" charset="0"/>
              </a:rPr>
              <a:t>typedef</a:t>
            </a:r>
            <a:r>
              <a:rPr lang="en-US" altLang="zh-CN" sz="1800" kern="1200" dirty="0">
                <a:latin typeface="Lucida Console" charset="0"/>
              </a:rPr>
              <a:t> void (</a:t>
            </a:r>
            <a:r>
              <a:rPr lang="en-US" altLang="zh-CN" sz="1800" kern="1200" dirty="0" err="1">
                <a:latin typeface="Lucida Console" charset="0"/>
              </a:rPr>
              <a:t>num_sequence</a:t>
            </a:r>
            <a:r>
              <a:rPr lang="en-US" altLang="zh-CN" sz="1800" kern="1200" dirty="0">
                <a:latin typeface="Lucida Console" charset="0"/>
              </a:rPr>
              <a:t>::*</a:t>
            </a:r>
            <a:r>
              <a:rPr lang="en-US" altLang="zh-CN" sz="1800" kern="1200" dirty="0" err="1">
                <a:latin typeface="Lucida Console" charset="0"/>
              </a:rPr>
              <a:t>PtrType</a:t>
            </a:r>
            <a:r>
              <a:rPr lang="en-US" altLang="zh-CN" sz="1800" kern="1200" dirty="0">
                <a:latin typeface="Lucida Console" charset="0"/>
              </a:rPr>
              <a:t>) (</a:t>
            </a:r>
            <a:r>
              <a:rPr lang="en-US" altLang="zh-CN" sz="1800" kern="1200" dirty="0" err="1">
                <a:latin typeface="Lucida Console" charset="0"/>
              </a:rPr>
              <a:t>int</a:t>
            </a:r>
            <a:r>
              <a:rPr lang="en-US" altLang="zh-CN" sz="1800" kern="1200" dirty="0">
                <a:latin typeface="Lucida Console" charset="0"/>
              </a:rPr>
              <a:t>); </a:t>
            </a:r>
          </a:p>
          <a:p>
            <a:pPr lvl="2">
              <a:buFont typeface="Wingdings" charset="2"/>
              <a:buNone/>
            </a:pPr>
            <a:r>
              <a:rPr lang="en-US" altLang="zh-CN" sz="1800" kern="1200" dirty="0">
                <a:latin typeface="Lucida Console" charset="0"/>
              </a:rPr>
              <a:t>  </a:t>
            </a:r>
            <a:r>
              <a:rPr lang="en-US" altLang="zh-CN" sz="1800" kern="1200" dirty="0" err="1">
                <a:latin typeface="Lucida Console" charset="0"/>
              </a:rPr>
              <a:t>PtrType</a:t>
            </a:r>
            <a:r>
              <a:rPr lang="en-US" altLang="zh-CN" sz="1800" kern="1200" dirty="0">
                <a:latin typeface="Lucida Console" charset="0"/>
              </a:rPr>
              <a:t> pm  = 0;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Assignment</a:t>
            </a:r>
          </a:p>
          <a:p>
            <a:pPr lvl="2">
              <a:buNone/>
            </a:pPr>
            <a:r>
              <a:rPr lang="en-US" altLang="zh-CN" sz="1800" kern="1200" dirty="0">
                <a:latin typeface="Lucida Console" charset="0"/>
              </a:rPr>
              <a:t>pm = &amp;</a:t>
            </a:r>
            <a:r>
              <a:rPr lang="en-US" altLang="zh-CN" sz="1800" kern="1200" dirty="0" err="1">
                <a:latin typeface="Lucida Console" charset="0"/>
              </a:rPr>
              <a:t>num_sequence</a:t>
            </a:r>
            <a:r>
              <a:rPr lang="en-US" altLang="zh-CN" sz="1800" kern="1200" dirty="0">
                <a:latin typeface="Lucida Console" charset="0"/>
              </a:rPr>
              <a:t>::</a:t>
            </a:r>
            <a:r>
              <a:rPr lang="en-US" altLang="zh-CN" sz="1800" kern="1200" dirty="0" err="1">
                <a:latin typeface="Lucida Console" charset="0"/>
              </a:rPr>
              <a:t>fibonacci</a:t>
            </a:r>
            <a:r>
              <a:rPr lang="en-US" altLang="zh-CN" sz="1800" kern="1200" dirty="0">
                <a:latin typeface="Lucida Console" charset="0"/>
              </a:rPr>
              <a:t>;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Usage</a:t>
            </a:r>
          </a:p>
          <a:p>
            <a:pPr lvl="2">
              <a:buNone/>
            </a:pPr>
            <a:r>
              <a:rPr lang="en-US" altLang="zh-CN" sz="1800" kern="1200" dirty="0" err="1">
                <a:latin typeface="Lucida Console" charset="0"/>
              </a:rPr>
              <a:t>num_sequence</a:t>
            </a:r>
            <a:r>
              <a:rPr lang="en-US" altLang="zh-CN" sz="1800" kern="1200" dirty="0">
                <a:latin typeface="Lucida Console" charset="0"/>
              </a:rPr>
              <a:t> ns;</a:t>
            </a:r>
          </a:p>
          <a:p>
            <a:pPr lvl="2">
              <a:buNone/>
            </a:pPr>
            <a:r>
              <a:rPr lang="en-US" altLang="zh-CN" sz="1800" kern="1200" dirty="0" err="1">
                <a:latin typeface="Lucida Console" charset="0"/>
              </a:rPr>
              <a:t>num_sequence</a:t>
            </a:r>
            <a:r>
              <a:rPr lang="en-US" altLang="zh-CN" sz="1800" kern="1200" dirty="0">
                <a:latin typeface="Lucida Console" charset="0"/>
              </a:rPr>
              <a:t> *</a:t>
            </a:r>
            <a:r>
              <a:rPr lang="en-US" altLang="zh-CN" sz="1800" kern="1200" dirty="0" err="1">
                <a:latin typeface="Lucida Console" charset="0"/>
              </a:rPr>
              <a:t>pns</a:t>
            </a:r>
            <a:r>
              <a:rPr lang="en-US" altLang="zh-CN" sz="1800" kern="1200" dirty="0">
                <a:latin typeface="Lucida Console" charset="0"/>
              </a:rPr>
              <a:t> = &amp;ns;</a:t>
            </a:r>
          </a:p>
          <a:p>
            <a:pPr lvl="2">
              <a:buNone/>
            </a:pPr>
            <a:r>
              <a:rPr lang="en-US" altLang="zh-CN" sz="1800" kern="1200" dirty="0">
                <a:latin typeface="Lucida Console" charset="0"/>
              </a:rPr>
              <a:t>(ns</a:t>
            </a:r>
            <a:r>
              <a:rPr lang="en-US" altLang="zh-CN" sz="1800" kern="1200" dirty="0">
                <a:solidFill>
                  <a:srgbClr val="C00000"/>
                </a:solidFill>
                <a:latin typeface="Lucida Console" charset="0"/>
              </a:rPr>
              <a:t>.*</a:t>
            </a:r>
            <a:r>
              <a:rPr lang="en-US" altLang="zh-CN" sz="1800" kern="1200" dirty="0">
                <a:latin typeface="Lucida Console" charset="0"/>
              </a:rPr>
              <a:t>pm)(</a:t>
            </a:r>
            <a:r>
              <a:rPr lang="en-US" altLang="zh-CN" sz="1800" kern="1200" dirty="0" err="1">
                <a:latin typeface="Lucida Console" charset="0"/>
              </a:rPr>
              <a:t>pos</a:t>
            </a:r>
            <a:r>
              <a:rPr lang="en-US" altLang="zh-CN" sz="1800" kern="1200" dirty="0">
                <a:latin typeface="Lucida Console" charset="0"/>
              </a:rPr>
              <a:t>);  </a:t>
            </a:r>
          </a:p>
          <a:p>
            <a:pPr lvl="2">
              <a:buNone/>
            </a:pPr>
            <a:r>
              <a:rPr lang="en-US" altLang="zh-CN" sz="1800" kern="1200" dirty="0">
                <a:latin typeface="Lucida Console" charset="0"/>
              </a:rPr>
              <a:t>(</a:t>
            </a:r>
            <a:r>
              <a:rPr lang="en-US" altLang="zh-CN" sz="1800" kern="1200" dirty="0" err="1">
                <a:latin typeface="Lucida Console" charset="0"/>
              </a:rPr>
              <a:t>pns</a:t>
            </a:r>
            <a:r>
              <a:rPr lang="en-US" altLang="zh-CN" sz="1800" kern="1200" dirty="0">
                <a:solidFill>
                  <a:srgbClr val="C00000"/>
                </a:solidFill>
                <a:latin typeface="Lucida Console" charset="0"/>
              </a:rPr>
              <a:t>-&gt;*</a:t>
            </a:r>
            <a:r>
              <a:rPr lang="en-US" altLang="zh-CN" sz="1800" kern="1200" dirty="0">
                <a:latin typeface="Lucida Console" charset="0"/>
              </a:rPr>
              <a:t>pm)(</a:t>
            </a:r>
            <a:r>
              <a:rPr lang="en-US" altLang="zh-CN" sz="1800" kern="1200" dirty="0" err="1">
                <a:latin typeface="Lucida Console" charset="0"/>
              </a:rPr>
              <a:t>pos</a:t>
            </a:r>
            <a:r>
              <a:rPr lang="en-US" altLang="zh-CN" sz="1800" kern="1200" dirty="0">
                <a:latin typeface="Lucida Console" charset="0"/>
              </a:rPr>
              <a:t>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38772" y="4488311"/>
            <a:ext cx="31241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.* 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zh-CN" sz="22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-&gt;*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) -- pointer to member selection operator</a:t>
            </a:r>
            <a:endParaRPr kumimoji="1" lang="zh-CN" alt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17926084-0FFC-FD41-B052-364AA0A7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63D3A62-7F59-0C4C-8942-FF9E1234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2023/10/27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10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testing</Template>
  <TotalTime>27232</TotalTime>
  <Pages>0</Pages>
  <Words>8608</Words>
  <Characters>0</Characters>
  <Application>Microsoft Office PowerPoint</Application>
  <DocSecurity>0</DocSecurity>
  <PresentationFormat>全屏显示(4:3)</PresentationFormat>
  <Lines>0</Lines>
  <Paragraphs>1389</Paragraphs>
  <Slides>96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96</vt:i4>
      </vt:variant>
    </vt:vector>
  </HeadingPairs>
  <TitlesOfParts>
    <vt:vector size="110" baseType="lpstr">
      <vt:lpstr>SimSun</vt:lpstr>
      <vt:lpstr>Arial</vt:lpstr>
      <vt:lpstr>Arial</vt:lpstr>
      <vt:lpstr>Comic Sans MS</vt:lpstr>
      <vt:lpstr>Garamond</vt:lpstr>
      <vt:lpstr>Lucida Console</vt:lpstr>
      <vt:lpstr>Palatino Linotype</vt:lpstr>
      <vt:lpstr>Times New Roman</vt:lpstr>
      <vt:lpstr>Wingdings</vt:lpstr>
      <vt:lpstr>uef_english</vt:lpstr>
      <vt:lpstr>1_uef_english</vt:lpstr>
      <vt:lpstr>2_uef_english</vt:lpstr>
      <vt:lpstr>3_uef_english</vt:lpstr>
      <vt:lpstr>4_uef_english</vt:lpstr>
      <vt:lpstr>程序设计范式</vt:lpstr>
      <vt:lpstr>4–基于对象的编程</vt:lpstr>
      <vt:lpstr>4.1 What is oop?</vt:lpstr>
      <vt:lpstr>4.1 Object-Oriented Languages</vt:lpstr>
      <vt:lpstr>4.1 Object Oriented Programming</vt:lpstr>
      <vt:lpstr>4.1 Object Oriented Programming</vt:lpstr>
      <vt:lpstr>4.1 Object Oriented Programming</vt:lpstr>
      <vt:lpstr>4.1 OOP - Encapsulation</vt:lpstr>
      <vt:lpstr>4.1 OOP - Inheritance</vt:lpstr>
      <vt:lpstr>4.1 OOP - Polymorphism</vt:lpstr>
      <vt:lpstr>4.2 What is a class and object?</vt:lpstr>
      <vt:lpstr>4.2 What is a class and object?</vt:lpstr>
      <vt:lpstr>4.2 Attributes/ Properties</vt:lpstr>
      <vt:lpstr>4.2 Attributes / Properties</vt:lpstr>
      <vt:lpstr>4.2 Attributes /Properties</vt:lpstr>
      <vt:lpstr>4.2 Actions/Methods</vt:lpstr>
      <vt:lpstr>4.2 Class &amp; Object</vt:lpstr>
      <vt:lpstr>4.2 Class &amp; Object</vt:lpstr>
      <vt:lpstr>4.2 Concepts of Class</vt:lpstr>
      <vt:lpstr>4.3 How to design a class?</vt:lpstr>
      <vt:lpstr>4.3 Define a Class Type</vt:lpstr>
      <vt:lpstr>4.3 Design our own classes</vt:lpstr>
      <vt:lpstr>4.3 Class Declaration &amp; Definition</vt:lpstr>
      <vt:lpstr>4.3 Class Declaration &amp; Definition (cont.)</vt:lpstr>
      <vt:lpstr>4.3 Class Declaration &amp; Definition (cont.)</vt:lpstr>
      <vt:lpstr>4.3 Access control</vt:lpstr>
      <vt:lpstr>4.3 Access control (cont.)</vt:lpstr>
      <vt:lpstr>4.4 How to initialize and clean a class? </vt:lpstr>
      <vt:lpstr>4.4 How to initialize? Constructor</vt:lpstr>
      <vt:lpstr>4.4 Constructors</vt:lpstr>
      <vt:lpstr>4.4 Constructors – Default Constructor</vt:lpstr>
      <vt:lpstr>4.4 Constructors – Default Constructor</vt:lpstr>
      <vt:lpstr>4.4 Constructors – Default Constructor</vt:lpstr>
      <vt:lpstr>4.4 Constructors – Member Initialization List</vt:lpstr>
      <vt:lpstr>4.4 Constructors – Member Initialization List</vt:lpstr>
      <vt:lpstr>4.4 Constructors – Member Initialization List</vt:lpstr>
      <vt:lpstr>4.4 How to clear up? Destructor</vt:lpstr>
      <vt:lpstr>4.4 Destructor</vt:lpstr>
      <vt:lpstr>4.5 What is this pointer? </vt:lpstr>
      <vt:lpstr>4.5 this pointer</vt:lpstr>
      <vt:lpstr>4.6 How to assign object to object?</vt:lpstr>
      <vt:lpstr>4.6 Default Memberwise Initialization/Copy</vt:lpstr>
      <vt:lpstr>4.6 Default Memberwise Initialization/Copy</vt:lpstr>
      <vt:lpstr>4.6 Default Memberwise Initialization/Copy</vt:lpstr>
      <vt:lpstr>4.6 Default Memberwise Initialization/Copy</vt:lpstr>
      <vt:lpstr>4.6 Default Memberwise Initialization/Copy</vt:lpstr>
      <vt:lpstr>4.6 Copy Constructor</vt:lpstr>
      <vt:lpstr>4.6 Copy Constructor</vt:lpstr>
      <vt:lpstr>4.6 Copy Assignment </vt:lpstr>
      <vt:lpstr>4.6 Discussion about operator=</vt:lpstr>
      <vt:lpstr>4.6 Discussion about operator=</vt:lpstr>
      <vt:lpstr>4.6 Discussion about operator=</vt:lpstr>
      <vt:lpstr>4.6 Discussion about operator=</vt:lpstr>
      <vt:lpstr>4.7 Difference? shallow and deep copy </vt:lpstr>
      <vt:lpstr>4.7 shallow and deep copy </vt:lpstr>
      <vt:lpstr>4.7 shallow and deep copy </vt:lpstr>
      <vt:lpstr>PowerPoint 演示文稿</vt:lpstr>
      <vt:lpstr>4.7 shallow and deep copy </vt:lpstr>
      <vt:lpstr>PowerPoint 演示文稿</vt:lpstr>
      <vt:lpstr>4.8 How to access a private member? </vt:lpstr>
      <vt:lpstr>4.8 friend class</vt:lpstr>
      <vt:lpstr>4.8 friend function</vt:lpstr>
      <vt:lpstr>4.9 How to make the class versatile?</vt:lpstr>
      <vt:lpstr>4.9 member functions</vt:lpstr>
      <vt:lpstr>4.9 Inline member functions</vt:lpstr>
      <vt:lpstr>4.9 Static Class Member – Data Members</vt:lpstr>
      <vt:lpstr>4.9 Static Class Member – Data Members</vt:lpstr>
      <vt:lpstr>4.9 Static Class Member – Data Members</vt:lpstr>
      <vt:lpstr>4.9 Static Class Member – Data Members</vt:lpstr>
      <vt:lpstr>4.9 Static Class Member – Data Members</vt:lpstr>
      <vt:lpstr>4.9 Static Class Member – Data Members</vt:lpstr>
      <vt:lpstr>4.9 const member function</vt:lpstr>
      <vt:lpstr>4.9 const member function</vt:lpstr>
      <vt:lpstr>4.9 const member function</vt:lpstr>
      <vt:lpstr>4.9 const member function</vt:lpstr>
      <vt:lpstr>4.9 Mutable</vt:lpstr>
      <vt:lpstr>4.9 Mutable </vt:lpstr>
      <vt:lpstr>4.10 What is operator overloading?</vt:lpstr>
      <vt:lpstr>4.10 Operator overloading</vt:lpstr>
      <vt:lpstr>4.10 Operator Overloading</vt:lpstr>
      <vt:lpstr>4.10 Operator Overloading</vt:lpstr>
      <vt:lpstr>4.11 How to read and write an object?</vt:lpstr>
      <vt:lpstr>4.11 Overload the iostream operators</vt:lpstr>
      <vt:lpstr>4.11 Overload the iostream operators</vt:lpstr>
      <vt:lpstr>4.12 How to implement a function object? </vt:lpstr>
      <vt:lpstr>4.12 Implement a function object</vt:lpstr>
      <vt:lpstr>4.13 How to build an Iterator class</vt:lpstr>
      <vt:lpstr>4.13 Implement an Iterator class                              – Operators Overloading</vt:lpstr>
      <vt:lpstr>4.13 Implement an Iterator class                              – Operators Overloading </vt:lpstr>
      <vt:lpstr>4.13 Implement an Iterator class                             – Operators Overloading </vt:lpstr>
      <vt:lpstr>4.13 Implement an Iterator class                               – Nested Types</vt:lpstr>
      <vt:lpstr>4.13 Implement an Iterator class – Friend</vt:lpstr>
      <vt:lpstr>4.13 Implement an Iterator class – Friend</vt:lpstr>
      <vt:lpstr>4.14 What happens when pointer to class members?</vt:lpstr>
      <vt:lpstr>4.14 Pointers to class member functions</vt:lpstr>
      <vt:lpstr>4.14 Pointers to class member functions</vt:lpstr>
    </vt:vector>
  </TitlesOfParts>
  <Manager>HAHMO</Manager>
  <Company>University of Eastern Finland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Validity in Clustering Methods</dc:title>
  <dc:creator>zhao</dc:creator>
  <cp:lastModifiedBy>gongren linchang</cp:lastModifiedBy>
  <cp:revision>1262</cp:revision>
  <dcterms:created xsi:type="dcterms:W3CDTF">2012-06-18T00:20:00Z</dcterms:created>
  <dcterms:modified xsi:type="dcterms:W3CDTF">2023-10-27T06:08:45Z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