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  <p:sldMasterId id="2147483662" r:id="rId3"/>
    <p:sldMasterId id="2147483675" r:id="rId4"/>
    <p:sldMasterId id="2147483688" r:id="rId5"/>
  </p:sldMasterIdLst>
  <p:notesMasterIdLst>
    <p:notesMasterId r:id="rId84"/>
  </p:notesMasterIdLst>
  <p:handoutMasterIdLst>
    <p:handoutMasterId r:id="rId85"/>
  </p:handoutMasterIdLst>
  <p:sldIdLst>
    <p:sldId id="512" r:id="rId6"/>
    <p:sldId id="543" r:id="rId7"/>
    <p:sldId id="514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560" r:id="rId22"/>
    <p:sldId id="559" r:id="rId23"/>
    <p:sldId id="561" r:id="rId24"/>
    <p:sldId id="568" r:id="rId25"/>
    <p:sldId id="562" r:id="rId26"/>
    <p:sldId id="567" r:id="rId27"/>
    <p:sldId id="569" r:id="rId28"/>
    <p:sldId id="563" r:id="rId29"/>
    <p:sldId id="564" r:id="rId30"/>
    <p:sldId id="565" r:id="rId31"/>
    <p:sldId id="566" r:id="rId32"/>
    <p:sldId id="570" r:id="rId33"/>
    <p:sldId id="572" r:id="rId34"/>
    <p:sldId id="573" r:id="rId35"/>
    <p:sldId id="574" r:id="rId36"/>
    <p:sldId id="571" r:id="rId37"/>
    <p:sldId id="575" r:id="rId38"/>
    <p:sldId id="576" r:id="rId39"/>
    <p:sldId id="577" r:id="rId40"/>
    <p:sldId id="578" r:id="rId41"/>
    <p:sldId id="579" r:id="rId42"/>
    <p:sldId id="580" r:id="rId43"/>
    <p:sldId id="581" r:id="rId44"/>
    <p:sldId id="582" r:id="rId45"/>
    <p:sldId id="583" r:id="rId46"/>
    <p:sldId id="584" r:id="rId47"/>
    <p:sldId id="585" r:id="rId48"/>
    <p:sldId id="586" r:id="rId49"/>
    <p:sldId id="587" r:id="rId50"/>
    <p:sldId id="589" r:id="rId51"/>
    <p:sldId id="588" r:id="rId52"/>
    <p:sldId id="590" r:id="rId53"/>
    <p:sldId id="592" r:id="rId54"/>
    <p:sldId id="593" r:id="rId55"/>
    <p:sldId id="594" r:id="rId56"/>
    <p:sldId id="595" r:id="rId57"/>
    <p:sldId id="596" r:id="rId58"/>
    <p:sldId id="597" r:id="rId59"/>
    <p:sldId id="598" r:id="rId60"/>
    <p:sldId id="599" r:id="rId61"/>
    <p:sldId id="600" r:id="rId62"/>
    <p:sldId id="601" r:id="rId63"/>
    <p:sldId id="602" r:id="rId64"/>
    <p:sldId id="603" r:id="rId65"/>
    <p:sldId id="604" r:id="rId66"/>
    <p:sldId id="605" r:id="rId67"/>
    <p:sldId id="606" r:id="rId68"/>
    <p:sldId id="607" r:id="rId69"/>
    <p:sldId id="608" r:id="rId70"/>
    <p:sldId id="609" r:id="rId71"/>
    <p:sldId id="610" r:id="rId72"/>
    <p:sldId id="611" r:id="rId73"/>
    <p:sldId id="613" r:id="rId74"/>
    <p:sldId id="614" r:id="rId75"/>
    <p:sldId id="615" r:id="rId76"/>
    <p:sldId id="616" r:id="rId77"/>
    <p:sldId id="617" r:id="rId78"/>
    <p:sldId id="618" r:id="rId79"/>
    <p:sldId id="619" r:id="rId80"/>
    <p:sldId id="620" r:id="rId81"/>
    <p:sldId id="621" r:id="rId82"/>
    <p:sldId id="622" r:id="rId8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C9D7"/>
    <a:srgbClr val="000000"/>
    <a:srgbClr val="F4F600"/>
    <a:srgbClr val="7A5900"/>
    <a:srgbClr val="ECAC00"/>
    <a:srgbClr val="91F9FF"/>
    <a:srgbClr val="55F1FF"/>
    <a:srgbClr val="0FE6FF"/>
    <a:srgbClr val="00D1F0"/>
    <a:srgbClr val="C6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9" autoAdjust="0"/>
    <p:restoredTop sz="90123" autoAdjust="0"/>
  </p:normalViewPr>
  <p:slideViewPr>
    <p:cSldViewPr>
      <p:cViewPr varScale="1">
        <p:scale>
          <a:sx n="76" d="100"/>
          <a:sy n="76" d="100"/>
        </p:scale>
        <p:origin x="1939" y="58"/>
      </p:cViewPr>
      <p:guideLst>
        <p:guide orient="horz" pos="384"/>
        <p:guide pos="24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2344" y="208"/>
      </p:cViewPr>
      <p:guideLst/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viewProps" Target="viewProps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7.xml"/><Relationship Id="rId18" Type="http://schemas.openxmlformats.org/officeDocument/2006/relationships/slide" Target="slides/slide23.xml"/><Relationship Id="rId26" Type="http://schemas.openxmlformats.org/officeDocument/2006/relationships/slide" Target="slides/slide34.xml"/><Relationship Id="rId39" Type="http://schemas.openxmlformats.org/officeDocument/2006/relationships/slide" Target="slides/slide53.xml"/><Relationship Id="rId21" Type="http://schemas.openxmlformats.org/officeDocument/2006/relationships/slide" Target="slides/slide27.xml"/><Relationship Id="rId34" Type="http://schemas.openxmlformats.org/officeDocument/2006/relationships/slide" Target="slides/slide44.xml"/><Relationship Id="rId42" Type="http://schemas.openxmlformats.org/officeDocument/2006/relationships/slide" Target="slides/slide57.xml"/><Relationship Id="rId47" Type="http://schemas.openxmlformats.org/officeDocument/2006/relationships/slide" Target="slides/slide67.xml"/><Relationship Id="rId50" Type="http://schemas.openxmlformats.org/officeDocument/2006/relationships/slide" Target="slides/slide71.xml"/><Relationship Id="rId7" Type="http://schemas.openxmlformats.org/officeDocument/2006/relationships/slide" Target="slides/slide11.xml"/><Relationship Id="rId2" Type="http://schemas.openxmlformats.org/officeDocument/2006/relationships/slide" Target="slides/slide5.xml"/><Relationship Id="rId16" Type="http://schemas.openxmlformats.org/officeDocument/2006/relationships/slide" Target="slides/slide21.xml"/><Relationship Id="rId29" Type="http://schemas.openxmlformats.org/officeDocument/2006/relationships/slide" Target="slides/slide37.xml"/><Relationship Id="rId11" Type="http://schemas.openxmlformats.org/officeDocument/2006/relationships/slide" Target="slides/slide15.xml"/><Relationship Id="rId24" Type="http://schemas.openxmlformats.org/officeDocument/2006/relationships/slide" Target="slides/slide31.xml"/><Relationship Id="rId32" Type="http://schemas.openxmlformats.org/officeDocument/2006/relationships/slide" Target="slides/slide42.xml"/><Relationship Id="rId37" Type="http://schemas.openxmlformats.org/officeDocument/2006/relationships/slide" Target="slides/slide47.xml"/><Relationship Id="rId40" Type="http://schemas.openxmlformats.org/officeDocument/2006/relationships/slide" Target="slides/slide54.xml"/><Relationship Id="rId45" Type="http://schemas.openxmlformats.org/officeDocument/2006/relationships/slide" Target="slides/slide64.xml"/><Relationship Id="rId53" Type="http://schemas.openxmlformats.org/officeDocument/2006/relationships/slide" Target="slides/slide76.xml"/><Relationship Id="rId5" Type="http://schemas.openxmlformats.org/officeDocument/2006/relationships/slide" Target="slides/slide8.xml"/><Relationship Id="rId10" Type="http://schemas.openxmlformats.org/officeDocument/2006/relationships/slide" Target="slides/slide14.xml"/><Relationship Id="rId19" Type="http://schemas.openxmlformats.org/officeDocument/2006/relationships/slide" Target="slides/slide24.xml"/><Relationship Id="rId31" Type="http://schemas.openxmlformats.org/officeDocument/2006/relationships/slide" Target="slides/slide41.xml"/><Relationship Id="rId44" Type="http://schemas.openxmlformats.org/officeDocument/2006/relationships/slide" Target="slides/slide60.xml"/><Relationship Id="rId52" Type="http://schemas.openxmlformats.org/officeDocument/2006/relationships/slide" Target="slides/slide75.xml"/><Relationship Id="rId4" Type="http://schemas.openxmlformats.org/officeDocument/2006/relationships/slide" Target="slides/slide7.xml"/><Relationship Id="rId9" Type="http://schemas.openxmlformats.org/officeDocument/2006/relationships/slide" Target="slides/slide13.xml"/><Relationship Id="rId14" Type="http://schemas.openxmlformats.org/officeDocument/2006/relationships/slide" Target="slides/slide18.xml"/><Relationship Id="rId22" Type="http://schemas.openxmlformats.org/officeDocument/2006/relationships/slide" Target="slides/slide29.xml"/><Relationship Id="rId27" Type="http://schemas.openxmlformats.org/officeDocument/2006/relationships/slide" Target="slides/slide35.xml"/><Relationship Id="rId30" Type="http://schemas.openxmlformats.org/officeDocument/2006/relationships/slide" Target="slides/slide40.xml"/><Relationship Id="rId35" Type="http://schemas.openxmlformats.org/officeDocument/2006/relationships/slide" Target="slides/slide45.xml"/><Relationship Id="rId43" Type="http://schemas.openxmlformats.org/officeDocument/2006/relationships/slide" Target="slides/slide58.xml"/><Relationship Id="rId48" Type="http://schemas.openxmlformats.org/officeDocument/2006/relationships/slide" Target="slides/slide69.xml"/><Relationship Id="rId8" Type="http://schemas.openxmlformats.org/officeDocument/2006/relationships/slide" Target="slides/slide12.xml"/><Relationship Id="rId51" Type="http://schemas.openxmlformats.org/officeDocument/2006/relationships/slide" Target="slides/slide74.xml"/><Relationship Id="rId3" Type="http://schemas.openxmlformats.org/officeDocument/2006/relationships/slide" Target="slides/slide6.xml"/><Relationship Id="rId12" Type="http://schemas.openxmlformats.org/officeDocument/2006/relationships/slide" Target="slides/slide16.xml"/><Relationship Id="rId17" Type="http://schemas.openxmlformats.org/officeDocument/2006/relationships/slide" Target="slides/slide22.xml"/><Relationship Id="rId25" Type="http://schemas.openxmlformats.org/officeDocument/2006/relationships/slide" Target="slides/slide33.xml"/><Relationship Id="rId33" Type="http://schemas.openxmlformats.org/officeDocument/2006/relationships/slide" Target="slides/slide43.xml"/><Relationship Id="rId38" Type="http://schemas.openxmlformats.org/officeDocument/2006/relationships/slide" Target="slides/slide50.xml"/><Relationship Id="rId46" Type="http://schemas.openxmlformats.org/officeDocument/2006/relationships/slide" Target="slides/slide66.xml"/><Relationship Id="rId20" Type="http://schemas.openxmlformats.org/officeDocument/2006/relationships/slide" Target="slides/slide25.xml"/><Relationship Id="rId41" Type="http://schemas.openxmlformats.org/officeDocument/2006/relationships/slide" Target="slides/slide55.xml"/><Relationship Id="rId54" Type="http://schemas.openxmlformats.org/officeDocument/2006/relationships/slide" Target="slides/slide78.xml"/><Relationship Id="rId1" Type="http://schemas.openxmlformats.org/officeDocument/2006/relationships/slide" Target="slides/slide4.xml"/><Relationship Id="rId6" Type="http://schemas.openxmlformats.org/officeDocument/2006/relationships/slide" Target="slides/slide10.xml"/><Relationship Id="rId15" Type="http://schemas.openxmlformats.org/officeDocument/2006/relationships/slide" Target="slides/slide20.xml"/><Relationship Id="rId23" Type="http://schemas.openxmlformats.org/officeDocument/2006/relationships/slide" Target="slides/slide30.xml"/><Relationship Id="rId28" Type="http://schemas.openxmlformats.org/officeDocument/2006/relationships/slide" Target="slides/slide36.xml"/><Relationship Id="rId36" Type="http://schemas.openxmlformats.org/officeDocument/2006/relationships/slide" Target="slides/slide46.xml"/><Relationship Id="rId49" Type="http://schemas.openxmlformats.org/officeDocument/2006/relationships/slide" Target="slides/slide7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D8D5A-D28F-F94E-B3A3-55F77A1B9244}" type="datetimeFigureOut">
              <a:rPr kumimoji="1" lang="zh-CN" altLang="en-US" smtClean="0"/>
              <a:t>2023/11/22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97B8A-DB23-4C4C-9D85-D8906B2800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1692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                     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2C9A6857-A53D-4084-A189-BC0AAD62C557}" type="slidenum">
              <a:rPr lang="zh-CN" altLang="zh-CN"/>
              <a:pPr>
                <a:defRPr/>
              </a:pPr>
              <a:t>‹#›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391295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7595F9-AC3B-49EB-BC03-8222DEB2A774}" type="slidenum">
              <a:rPr lang="zh-CN" altLang="en-US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953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28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827041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32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223690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36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423790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38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122061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48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886577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51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344642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56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699732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59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672801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61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2146517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62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75082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2092463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65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21396672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68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017340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73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2028801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6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876806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需要重画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9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983073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10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390648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12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770066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18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41419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需要重画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19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772702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25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54689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7C194-92A2-46AC-8936-F0085E6F0524}" type="datetime1">
              <a:rPr lang="zh-CN" altLang="en-US" smtClean="0"/>
              <a:t>2023/11/22</a:t>
            </a:fld>
            <a:endParaRPr lang="zh-CN" altLang="zh-CN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5F15-6C25-4B5C-B892-4287FE61A0D3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934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D7DC2E-DAAE-464F-8417-D06E544DB23A}" type="datetime1">
              <a:rPr lang="zh-CN" altLang="en-US" smtClean="0"/>
              <a:t>2023/11/22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0517BCA-5C76-4CB9-926D-EE35F7FDA74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81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Palatino Linotype" panose="0204050205050503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B519652-A800-4FDA-A31C-40A729197FB7}" type="datetime1">
              <a:rPr lang="zh-CN" altLang="en-US" smtClean="0"/>
              <a:t>2023/11/22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E041C6B6-08A9-48B5-B8AE-9C56043332F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98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C65885C-E910-434E-BA97-E2AF4772E1D4}" type="datetime1">
              <a:rPr lang="zh-CN" altLang="en-US" smtClean="0"/>
              <a:t>2023/11/22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BFE5134B-E0D4-425E-BF4C-FB0DC4FD82C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15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657225"/>
            <a:ext cx="1997075" cy="5364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138" y="657225"/>
            <a:ext cx="5843587" cy="5364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22006D9-D7BC-4CF0-87F7-336E7D10F911}" type="datetime1">
              <a:rPr lang="zh-CN" altLang="en-US" smtClean="0"/>
              <a:t>2023/11/22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18882383-6D10-4E2C-9033-344B8881BF8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041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138" y="657225"/>
            <a:ext cx="7993062" cy="1008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6932B43-2233-4E3D-8DE7-50A330332E00}" type="datetime1">
              <a:rPr lang="zh-CN" altLang="en-US" smtClean="0"/>
              <a:t>2023/11/22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B5F1368-00F5-49BE-A41E-305F795F710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669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EC9F460-281C-4EE5-9F61-27B1B9893FF7}" type="datetime1">
              <a:rPr lang="zh-CN" altLang="en-US"/>
              <a:pPr>
                <a:defRPr/>
              </a:pPr>
              <a:t>2023/11/22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5D863191-8DDB-4102-9B07-78EACCCFDA4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779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00AC3C-E6CD-4C76-B777-E4DE2D5FA96B}" type="datetime1">
              <a:rPr lang="zh-CN" altLang="en-US"/>
              <a:pPr>
                <a:defRPr/>
              </a:pPr>
              <a:t>2023/11/22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6B140D25-833F-498B-9B7E-0109CAC55F2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71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2C37B46-82D0-422F-9D2C-C3D5E1E1A129}" type="datetime1">
              <a:rPr lang="zh-CN" altLang="en-US"/>
              <a:pPr>
                <a:defRPr/>
              </a:pPr>
              <a:t>2023/11/22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94CE74B-24FB-467E-BB96-FC0083946D4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4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138" y="1844675"/>
            <a:ext cx="3919537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1075" y="1844675"/>
            <a:ext cx="3921125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B422319-4E39-4DDC-B85A-FD852C54BA7E}" type="datetime1">
              <a:rPr lang="zh-CN" altLang="en-US"/>
              <a:pPr>
                <a:defRPr/>
              </a:pPr>
              <a:t>2023/11/22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F70279F0-4C24-4DA5-BA7E-68A11EE626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632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357EBEE-C764-467F-92BF-300B52CF68B2}" type="datetime1">
              <a:rPr lang="zh-CN" altLang="en-US"/>
              <a:pPr>
                <a:defRPr/>
              </a:pPr>
              <a:t>2023/11/22</a:t>
            </a:fld>
            <a:endParaRPr lang="zh-CN" altLang="en-US" sz="180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0A7C075-1B4A-44A8-A8D4-0C0B03F10CE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46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2pPr>
              <a:defRPr sz="2000"/>
            </a:lvl2pPr>
          </a:lstStyle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1A3F1-7274-438D-83FC-C24D3C91C02C}" type="datetime1">
              <a:rPr lang="zh-CN" altLang="en-US" smtClean="0"/>
              <a:t>2023/11/22</a:t>
            </a:fld>
            <a:endParaRPr lang="zh-CN" altLang="zh-CN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5F15-6C25-4B5C-B892-4287FE61A0D3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9493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B3800D1-0139-4C40-96D1-87E6B31582D5}" type="datetime1">
              <a:rPr lang="zh-CN" altLang="en-US"/>
              <a:pPr>
                <a:defRPr/>
              </a:pPr>
              <a:t>2023/11/22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A694A3A6-2461-4EF2-AB8B-5626BE5F41C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42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A66865-871D-4295-9F7E-B3D74BF5352C}" type="datetime1">
              <a:rPr lang="zh-CN" altLang="en-US"/>
              <a:pPr>
                <a:defRPr/>
              </a:pPr>
              <a:t>2023/11/22</a:t>
            </a:fld>
            <a:endParaRPr lang="zh-CN" altLang="en-US" sz="18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218BD46-B495-4465-9193-B21700B6A28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94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D7DC2E-DAAE-464F-8417-D06E544DB23A}" type="datetime1">
              <a:rPr lang="zh-CN" altLang="en-US"/>
              <a:pPr>
                <a:defRPr/>
              </a:pPr>
              <a:t>2023/11/22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0517BCA-5C76-4CB9-926D-EE35F7FDA74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732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Palatino Linotype" panose="0204050205050503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B519652-A800-4FDA-A31C-40A729197FB7}" type="datetime1">
              <a:rPr lang="zh-CN" altLang="en-US"/>
              <a:pPr>
                <a:defRPr/>
              </a:pPr>
              <a:t>2023/11/22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E041C6B6-08A9-48B5-B8AE-9C56043332F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92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C65885C-E910-434E-BA97-E2AF4772E1D4}" type="datetime1">
              <a:rPr lang="zh-CN" altLang="en-US"/>
              <a:pPr>
                <a:defRPr/>
              </a:pPr>
              <a:t>2023/11/22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BFE5134B-E0D4-425E-BF4C-FB0DC4FD82C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2296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657225"/>
            <a:ext cx="1997075" cy="5364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138" y="657225"/>
            <a:ext cx="5843587" cy="5364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22006D9-D7BC-4CF0-87F7-336E7D10F911}" type="datetime1">
              <a:rPr lang="zh-CN" altLang="en-US"/>
              <a:pPr>
                <a:defRPr/>
              </a:pPr>
              <a:t>2023/11/22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18882383-6D10-4E2C-9033-344B8881BF8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40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138" y="657225"/>
            <a:ext cx="7993062" cy="1008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6932B43-2233-4E3D-8DE7-50A330332E00}" type="datetime1">
              <a:rPr lang="zh-CN" altLang="en-US"/>
              <a:pPr>
                <a:defRPr/>
              </a:pPr>
              <a:t>2023/11/22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B5F1368-00F5-49BE-A41E-305F795F710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1017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7C194-92A2-46AC-8936-F0085E6F0524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2023/11/22</a:t>
            </a:fld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5F15-6C25-4B5C-B892-4287FE61A0D3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 sz="1800" b="0">
              <a:solidFill>
                <a:srgbClr val="000000"/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51890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1F46A-37EF-8B46-B4D4-63B830E077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272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EC9F460-281C-4EE5-9F61-27B1B9893FF7}" type="datetime1">
              <a:rPr lang="zh-CN" altLang="en-US" smtClean="0"/>
              <a:t>2023/11/22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5D863191-8DDB-4102-9B07-78EACCCFDA4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46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00AC3C-E6CD-4C76-B777-E4DE2D5FA96B}" type="datetime1">
              <a:rPr lang="zh-CN" altLang="en-US" smtClean="0"/>
              <a:t>2023/11/22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6B140D25-833F-498B-9B7E-0109CAC55F2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66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2C37B46-82D0-422F-9D2C-C3D5E1E1A129}" type="datetime1">
              <a:rPr lang="zh-CN" altLang="en-US" smtClean="0"/>
              <a:t>2023/11/22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94CE74B-24FB-467E-BB96-FC0083946D4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5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138" y="1844675"/>
            <a:ext cx="3919537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1075" y="1844675"/>
            <a:ext cx="3921125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B422319-4E39-4DDC-B85A-FD852C54BA7E}" type="datetime1">
              <a:rPr lang="zh-CN" altLang="en-US" smtClean="0"/>
              <a:t>2023/11/22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F70279F0-4C24-4DA5-BA7E-68A11EE626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0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357EBEE-C764-467F-92BF-300B52CF68B2}" type="datetime1">
              <a:rPr lang="zh-CN" altLang="en-US" smtClean="0"/>
              <a:t>2023/11/22</a:t>
            </a:fld>
            <a:endParaRPr lang="zh-CN" altLang="en-US" sz="180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0A7C075-1B4A-44A8-A8D4-0C0B03F10CE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2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B3800D1-0139-4C40-96D1-87E6B31582D5}" type="datetime1">
              <a:rPr lang="zh-CN" altLang="en-US" smtClean="0"/>
              <a:t>2023/11/22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A694A3A6-2461-4EF2-AB8B-5626BE5F41C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53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A66865-871D-4295-9F7E-B3D74BF5352C}" type="datetime1">
              <a:rPr lang="zh-CN" altLang="en-US" smtClean="0"/>
              <a:t>2023/11/22</a:t>
            </a:fld>
            <a:endParaRPr lang="zh-CN" altLang="en-US" sz="18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218BD46-B495-4465-9193-B21700B6A28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0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47F88203-F99D-495E-8052-DFC5AD5B104D}" type="datetime1">
              <a:rPr lang="zh-CN" altLang="en-US" smtClean="0"/>
              <a:t>2023/11/22</a:t>
            </a:fld>
            <a:endParaRPr lang="zh-CN" altLang="zh-CN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6FAAEB05-E1B5-4F52-A878-A244C56FD73F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  <a:sym typeface="Palatino Linotype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1637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6pPr>
      <a:lvl7pPr marL="26209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7pPr>
      <a:lvl8pPr marL="30781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8pPr>
      <a:lvl9pPr marL="35353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D6A051EE-99C5-41BA-803E-25897E8BED07}" type="datetime1">
              <a:rPr lang="zh-CN" altLang="en-US" smtClean="0"/>
              <a:t>2023/11/22</a:t>
            </a:fld>
            <a:endParaRPr lang="zh-CN" altLang="zh-CN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6FAAEB05-E1B5-4F52-A878-A244C56FD73F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84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  <a:sym typeface="Palatino Linotype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1637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6pPr>
      <a:lvl7pPr marL="26209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7pPr>
      <a:lvl8pPr marL="30781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8pPr>
      <a:lvl9pPr marL="35353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tekstin perustyylejä napsauttamalla</a:t>
            </a:r>
          </a:p>
          <a:p>
            <a:pPr lvl="1"/>
            <a:r>
              <a:rPr lang="zh-CN" altLang="zh-CN">
                <a:sym typeface="Palatino Linotype" panose="02040502050505030304" pitchFamily="18" charset="0"/>
              </a:rPr>
              <a:t>toinen taso</a:t>
            </a:r>
          </a:p>
          <a:p>
            <a:pPr lvl="2"/>
            <a:r>
              <a:rPr lang="zh-CN" altLang="zh-CN">
                <a:sym typeface="Palatino Linotype" panose="02040502050505030304" pitchFamily="18" charset="0"/>
              </a:rPr>
              <a:t>kolmas taso</a:t>
            </a:r>
          </a:p>
          <a:p>
            <a:pPr lvl="3"/>
            <a:r>
              <a:rPr lang="zh-CN" altLang="zh-CN">
                <a:sym typeface="Palatino Linotype" panose="02040502050505030304" pitchFamily="18" charset="0"/>
              </a:rPr>
              <a:t>neljäs taso</a:t>
            </a:r>
          </a:p>
          <a:p>
            <a:pPr lvl="4"/>
            <a:r>
              <a:rPr lang="zh-CN" altLang="zh-CN">
                <a:sym typeface="Palatino Linotype" panose="02040502050505030304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C523E289-AB0A-4550-9834-7A472BD59716}" type="datetime1">
              <a:rPr lang="zh-CN" altLang="en-US" smtClean="0"/>
              <a:t>2023/11/22</a:t>
            </a:fld>
            <a:endParaRPr lang="zh-CN" altLang="en-US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300" b="1" smtClean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A4611651-E116-442F-9A4F-18D1894FDB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78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  <a:sym typeface="Palatino Linotype" panose="02040502050505030304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tekstin perustyylejä napsauttamalla</a:t>
            </a:r>
          </a:p>
          <a:p>
            <a:pPr lvl="1"/>
            <a:r>
              <a:rPr lang="zh-CN" altLang="zh-CN">
                <a:sym typeface="Palatino Linotype" panose="02040502050505030304" pitchFamily="18" charset="0"/>
              </a:rPr>
              <a:t>toinen taso</a:t>
            </a:r>
          </a:p>
          <a:p>
            <a:pPr lvl="2"/>
            <a:r>
              <a:rPr lang="zh-CN" altLang="zh-CN">
                <a:sym typeface="Palatino Linotype" panose="02040502050505030304" pitchFamily="18" charset="0"/>
              </a:rPr>
              <a:t>kolmas taso</a:t>
            </a:r>
          </a:p>
          <a:p>
            <a:pPr lvl="3"/>
            <a:r>
              <a:rPr lang="zh-CN" altLang="zh-CN">
                <a:sym typeface="Palatino Linotype" panose="02040502050505030304" pitchFamily="18" charset="0"/>
              </a:rPr>
              <a:t>neljäs taso</a:t>
            </a:r>
          </a:p>
          <a:p>
            <a:pPr lvl="4"/>
            <a:r>
              <a:rPr lang="zh-CN" altLang="zh-CN">
                <a:sym typeface="Palatino Linotype" panose="02040502050505030304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C523E289-AB0A-4550-9834-7A472BD59716}" type="datetime1">
              <a:rPr lang="zh-CN" altLang="en-US"/>
              <a:pPr>
                <a:defRPr/>
              </a:pPr>
              <a:t>2023/11/22</a:t>
            </a:fld>
            <a:endParaRPr lang="zh-CN" altLang="en-US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300" b="1" smtClean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A4611651-E116-442F-9A4F-18D1894FDB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99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  <a:sym typeface="Palatino Linotype" panose="02040502050505030304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47F88203-F99D-495E-8052-DFC5AD5B104D}" type="datetime1">
              <a:rPr lang="zh-CN" altLang="en-US" smtClean="0">
                <a:solidFill>
                  <a:srgbClr val="000000"/>
                </a:solidFill>
                <a:latin typeface="Palatino Linotype"/>
              </a:rPr>
              <a:pPr>
                <a:defRPr/>
              </a:pPr>
              <a:t>2023/11/22</a:t>
            </a:fld>
            <a:endParaRPr lang="zh-CN" altLang="zh-CN" sz="1800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6FAAEB05-E1B5-4F52-A878-A244C56FD73F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 sz="1800" b="0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87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  <a:sym typeface="Palatino Linotype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1637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6pPr>
      <a:lvl7pPr marL="26209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7pPr>
      <a:lvl8pPr marL="30781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8pPr>
      <a:lvl9pPr marL="35353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5" Type="http://schemas.openxmlformats.org/officeDocument/2006/relationships/hyperlink" Target="mailto:qinpeizhao@tongji.edu.cn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3" descr="bor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3019"/>
            <a:ext cx="8712200" cy="642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5363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124575"/>
            <a:ext cx="26670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5364" name="标题 6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100" y="1371630"/>
            <a:ext cx="7705725" cy="9144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zh-CN" altLang="en-US" sz="4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  <a:sym typeface="Arial Unicode MS" panose="020B0604020202020204" pitchFamily="34" charset="-122"/>
              </a:rPr>
              <a:t>程序设计范式</a:t>
            </a:r>
            <a:endParaRPr lang="en-US" altLang="zh-CN" sz="480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  <a:sym typeface="Arial Unicode MS" panose="020B0604020202020204" pitchFamily="34" charset="-122"/>
            </a:endParaRPr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2438456" y="3367112"/>
            <a:ext cx="5562562" cy="205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2800" b="1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赵钦佩（博士，副教授）</a:t>
            </a:r>
            <a:endParaRPr lang="en-US" altLang="zh-CN" sz="2800" b="1" dirty="0">
              <a:solidFill>
                <a:srgbClr val="000000"/>
              </a:solidFill>
              <a:ea typeface="微软雅黑 Light" panose="020B0502040204020203" pitchFamily="34" charset="-122"/>
              <a:cs typeface="Arial" panose="020B0604020202020204" pitchFamily="34" charset="0"/>
              <a:sym typeface="Arial Unicode MS" panose="020B0604020202020204" pitchFamily="34" charset="-122"/>
            </a:endParaRPr>
          </a:p>
          <a:p>
            <a:pPr>
              <a:lnSpc>
                <a:spcPts val="4200"/>
              </a:lnSpc>
            </a:pPr>
            <a:r>
              <a:rPr lang="en-US" altLang="zh-CN" sz="2800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Email: 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  <a:hlinkClick r:id="rId5"/>
              </a:rPr>
              <a:t>qinpeizhao@tongji.edu.cn</a:t>
            </a:r>
            <a:endParaRPr lang="en-US" altLang="zh-CN" sz="2000" dirty="0">
              <a:solidFill>
                <a:srgbClr val="000000"/>
              </a:solidFill>
              <a:ea typeface="微软雅黑 Light" panose="020B0502040204020203" pitchFamily="34" charset="-122"/>
              <a:cs typeface="Arial" panose="020B0604020202020204" pitchFamily="34" charset="0"/>
              <a:sym typeface="Arial Unicode MS" panose="020B0604020202020204" pitchFamily="34" charset="-122"/>
            </a:endParaRPr>
          </a:p>
          <a:p>
            <a:pPr>
              <a:lnSpc>
                <a:spcPts val="4200"/>
              </a:lnSpc>
            </a:pPr>
            <a:r>
              <a:rPr lang="en-US" altLang="zh-CN" sz="2000" dirty="0"/>
              <a:t>http://</a:t>
            </a:r>
            <a:r>
              <a:rPr lang="en-US" altLang="zh-CN" sz="2000" dirty="0" err="1"/>
              <a:t>sse.tongji.edu.cn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zhaoqinpei</a:t>
            </a:r>
            <a:endParaRPr lang="zh-CN" altLang="en-US" sz="20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343406" y="1955876"/>
            <a:ext cx="3809888" cy="71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5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 </a:t>
            </a:r>
            <a:r>
              <a:rPr lang="mr-I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–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 面向对象的编程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 Light" panose="020B0502040204020203" pitchFamily="34" charset="-122"/>
              <a:cs typeface="Arial" panose="020B0604020202020204" pitchFamily="34" charset="0"/>
              <a:sym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53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5.2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Implement an inheritance hierarchy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56"/>
            <a:ext cx="8512175" cy="23621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An example of 3 layers: </a:t>
            </a:r>
            <a:r>
              <a:rPr lang="en-US" altLang="zh-CN" sz="2800" b="1" i="1" dirty="0" err="1">
                <a:latin typeface="Arial" charset="0"/>
                <a:ea typeface="Arial" charset="0"/>
                <a:cs typeface="Arial" charset="0"/>
              </a:rPr>
              <a:t>LibMat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derives </a:t>
            </a:r>
            <a:r>
              <a:rPr lang="en-US" altLang="zh-CN" sz="2800" b="1" i="1" dirty="0">
                <a:latin typeface="Arial" charset="0"/>
                <a:ea typeface="Arial" charset="0"/>
                <a:cs typeface="Arial" charset="0"/>
              </a:rPr>
              <a:t>Book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2800" b="1" i="1" dirty="0">
                <a:latin typeface="Arial" charset="0"/>
                <a:ea typeface="Arial" charset="0"/>
                <a:cs typeface="Arial" charset="0"/>
              </a:rPr>
              <a:t>Book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derives </a:t>
            </a:r>
            <a:r>
              <a:rPr lang="en-US" altLang="zh-CN" sz="2800" b="1" i="1" dirty="0" err="1">
                <a:latin typeface="Arial" charset="0"/>
                <a:ea typeface="Arial" charset="0"/>
                <a:cs typeface="Arial" charset="0"/>
              </a:rPr>
              <a:t>AudioBook</a:t>
            </a:r>
            <a:endParaRPr lang="en-US" altLang="zh-CN" sz="2800" b="1" i="1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We define a simple public interface, which containing only constructor, destructor and print function (each class has its own print way)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15912" y="3429000"/>
            <a:ext cx="864235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kern="0" dirty="0">
                <a:latin typeface="Lucida Console" charset="0"/>
                <a:ea typeface="+mn-ea"/>
              </a:rPr>
              <a:t>class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LibMat</a:t>
            </a:r>
            <a:endParaRPr lang="en-US" altLang="zh-CN" sz="1800" kern="0" dirty="0">
              <a:latin typeface="Lucida Console" charset="0"/>
              <a:ea typeface="+mn-ea"/>
            </a:endParaRP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LibMat</a:t>
            </a:r>
            <a:r>
              <a:rPr lang="en-US" altLang="zh-CN" sz="1800" kern="0" dirty="0">
                <a:latin typeface="Lucida Console" charset="0"/>
                <a:ea typeface="+mn-ea"/>
              </a:rPr>
              <a:t>()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{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800" kern="0" dirty="0">
                <a:latin typeface="Lucida Console" charset="0"/>
                <a:ea typeface="+mn-ea"/>
              </a:rPr>
              <a:t> &lt;&lt; “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LibMat</a:t>
            </a:r>
            <a:r>
              <a:rPr lang="en-US" altLang="zh-CN" sz="1800" kern="0" dirty="0">
                <a:latin typeface="Lucida Console" charset="0"/>
                <a:ea typeface="+mn-ea"/>
              </a:rPr>
              <a:t> Default Constructor!” &lt;&lt;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800" kern="0" dirty="0">
                <a:latin typeface="Lucida Console" charset="0"/>
                <a:ea typeface="+mn-ea"/>
              </a:rPr>
              <a:t>; }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</a:t>
            </a:r>
            <a:r>
              <a:rPr lang="en-US" altLang="zh-CN" sz="1800" kern="0" dirty="0">
                <a:solidFill>
                  <a:srgbClr val="FF0000"/>
                </a:solidFill>
                <a:latin typeface="Lucida Console" charset="0"/>
                <a:ea typeface="+mn-ea"/>
              </a:rPr>
              <a:t>virtual</a:t>
            </a:r>
            <a:r>
              <a:rPr lang="en-US" altLang="zh-CN" sz="1800" kern="0" dirty="0">
                <a:latin typeface="Lucida Console" charset="0"/>
                <a:ea typeface="+mn-ea"/>
              </a:rPr>
              <a:t> ~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LibMat</a:t>
            </a:r>
            <a:r>
              <a:rPr lang="en-US" altLang="zh-CN" sz="1800" kern="0" dirty="0">
                <a:latin typeface="Lucida Console" charset="0"/>
                <a:ea typeface="+mn-ea"/>
              </a:rPr>
              <a:t>()  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{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800" kern="0" dirty="0">
                <a:latin typeface="Lucida Console" charset="0"/>
                <a:ea typeface="+mn-ea"/>
              </a:rPr>
              <a:t> &lt;&lt; “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LibMat</a:t>
            </a:r>
            <a:r>
              <a:rPr lang="en-US" altLang="zh-CN" sz="1800" kern="0" dirty="0">
                <a:latin typeface="Lucida Console" charset="0"/>
                <a:ea typeface="+mn-ea"/>
              </a:rPr>
              <a:t> Destructor!” &lt;&lt;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800" kern="0" dirty="0">
                <a:latin typeface="Lucida Console" charset="0"/>
                <a:ea typeface="+mn-ea"/>
              </a:rPr>
              <a:t>; }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</a:t>
            </a:r>
            <a:r>
              <a:rPr lang="en-US" altLang="zh-CN" sz="1800" kern="0" dirty="0">
                <a:solidFill>
                  <a:srgbClr val="FF0000"/>
                </a:solidFill>
                <a:latin typeface="Lucida Console" charset="0"/>
                <a:ea typeface="+mn-ea"/>
              </a:rPr>
              <a:t>virtual</a:t>
            </a:r>
            <a:r>
              <a:rPr lang="en-US" altLang="zh-CN" sz="1800" kern="0" dirty="0">
                <a:latin typeface="Lucida Console" charset="0"/>
                <a:ea typeface="+mn-ea"/>
              </a:rPr>
              <a:t> void print()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kern="0" dirty="0">
                <a:latin typeface="Lucida Console" charset="0"/>
                <a:ea typeface="+mn-ea"/>
              </a:rPr>
              <a:t> 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{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800" kern="0" dirty="0">
                <a:latin typeface="Lucida Console" charset="0"/>
                <a:ea typeface="+mn-ea"/>
              </a:rPr>
              <a:t> &lt;&lt; “This is a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LibMat</a:t>
            </a:r>
            <a:r>
              <a:rPr lang="en-US" altLang="zh-CN" sz="1800" kern="0" dirty="0">
                <a:latin typeface="Lucida Console" charset="0"/>
                <a:ea typeface="+mn-ea"/>
              </a:rPr>
              <a:t> object!” &lt;&lt;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800" kern="0" dirty="0">
                <a:latin typeface="Lucida Console" charset="0"/>
                <a:ea typeface="+mn-ea"/>
              </a:rPr>
              <a:t>;  }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0874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4013" y="485775"/>
            <a:ext cx="8610600" cy="657285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5.2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Virtual function</a:t>
            </a:r>
            <a:endParaRPr lang="en-US" altLang="zh-CN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219258"/>
            <a:ext cx="8785225" cy="21050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If certain function has different implementations in the inheritance hierarchy, declare it as virtual</a:t>
            </a:r>
          </a:p>
          <a:p>
            <a:pPr marL="182563" lvl="1" indent="-182563">
              <a:lnSpc>
                <a:spcPct val="80000"/>
              </a:lnSpc>
              <a:buChar char="•"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Dynamic binding makes the corresponding version of virtual function called according to the real object type</a:t>
            </a:r>
          </a:p>
          <a:p>
            <a:pPr marL="182563" lvl="1" indent="-182563">
              <a:lnSpc>
                <a:spcPct val="80000"/>
              </a:lnSpc>
              <a:buChar char="•"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If there’s virtual member function in the class, the destructor should also be declared as virtual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76318" y="3438585"/>
            <a:ext cx="434328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kern="0" dirty="0">
                <a:latin typeface="Lucida Console" charset="0"/>
                <a:ea typeface="+mn-ea"/>
              </a:rPr>
              <a:t>class Base 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// ...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virtual ~Base();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};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class Derived : public Base 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// ...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~Derived();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684632" y="3460870"/>
            <a:ext cx="484980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kern="0" dirty="0">
                <a:latin typeface="Lucida Console" charset="0"/>
                <a:ea typeface="+mn-ea"/>
              </a:rPr>
              <a:t>void f()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Base* p = new Derived;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delete p;	</a:t>
            </a:r>
          </a:p>
          <a:p>
            <a:r>
              <a:rPr lang="en-US" altLang="zh-CN" sz="1800" kern="0" dirty="0">
                <a:solidFill>
                  <a:schemeClr val="accent6"/>
                </a:solidFill>
                <a:latin typeface="Lucida Console" charset="0"/>
                <a:ea typeface="+mn-ea"/>
              </a:rPr>
              <a:t>//virtual destructor ensures resources in derived classes could be released correctly in polymorphism 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118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utoUpdateAnimBg="0"/>
      <p:bldP spid="3686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536576"/>
            <a:ext cx="8686800" cy="75888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5.2 base class calling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01657" y="1143060"/>
            <a:ext cx="778024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kern="0" dirty="0">
                <a:latin typeface="Lucida Console" charset="0"/>
                <a:ea typeface="+mn-ea"/>
              </a:rPr>
              <a:t>void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global_print</a:t>
            </a:r>
            <a:r>
              <a:rPr lang="en-US" altLang="zh-CN" sz="1800" kern="0" dirty="0">
                <a:latin typeface="Lucida Console" charset="0"/>
                <a:ea typeface="+mn-ea"/>
              </a:rPr>
              <a:t>(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kern="0" dirty="0">
                <a:latin typeface="Lucida Console" charset="0"/>
                <a:ea typeface="+mn-ea"/>
              </a:rPr>
              <a:t>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LibMat</a:t>
            </a:r>
            <a:r>
              <a:rPr lang="en-US" altLang="zh-CN" sz="1800" kern="0" dirty="0">
                <a:latin typeface="Lucida Console" charset="0"/>
                <a:ea typeface="+mn-ea"/>
              </a:rPr>
              <a:t>&amp; mat)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mat.print</a:t>
            </a:r>
            <a:r>
              <a:rPr lang="en-US" altLang="zh-CN" sz="1800" kern="0" dirty="0">
                <a:latin typeface="Lucida Console" charset="0"/>
                <a:ea typeface="+mn-ea"/>
              </a:rPr>
              <a:t>();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}</a:t>
            </a:r>
          </a:p>
          <a:p>
            <a:r>
              <a:rPr lang="en-US" altLang="zh-CN" sz="18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800" kern="0" dirty="0">
                <a:latin typeface="Lucida Console" charset="0"/>
                <a:ea typeface="+mn-ea"/>
              </a:rPr>
              <a:t> main()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800" kern="0" dirty="0">
                <a:latin typeface="Lucida Console" charset="0"/>
                <a:ea typeface="+mn-ea"/>
              </a:rPr>
              <a:t> &lt;&lt; “Create a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LibMat</a:t>
            </a:r>
            <a:r>
              <a:rPr lang="en-US" altLang="zh-CN" sz="1800" kern="0" dirty="0">
                <a:latin typeface="Lucida Console" charset="0"/>
                <a:ea typeface="+mn-ea"/>
              </a:rPr>
              <a:t> object!” &lt;&lt;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800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LibMat</a:t>
            </a:r>
            <a:r>
              <a:rPr lang="en-US" altLang="zh-CN" sz="1800" kern="0" dirty="0">
                <a:latin typeface="Lucida Console" charset="0"/>
                <a:ea typeface="+mn-ea"/>
              </a:rPr>
              <a:t>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libmat</a:t>
            </a:r>
            <a:r>
              <a:rPr lang="en-US" altLang="zh-CN" sz="1800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global_print</a:t>
            </a:r>
            <a:r>
              <a:rPr lang="en-US" altLang="zh-CN" sz="1800" kern="0" dirty="0">
                <a:latin typeface="Lucida Console" charset="0"/>
                <a:ea typeface="+mn-ea"/>
              </a:rPr>
              <a:t>(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libmat</a:t>
            </a:r>
            <a:r>
              <a:rPr lang="en-US" altLang="zh-CN" sz="1800" kern="0" dirty="0"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601656" y="4265406"/>
            <a:ext cx="701826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u="sng" kern="0" dirty="0">
                <a:latin typeface="Lucida Console" charset="0"/>
                <a:ea typeface="+mn-ea"/>
              </a:rPr>
              <a:t>Result:</a:t>
            </a:r>
          </a:p>
          <a:p>
            <a:endParaRPr lang="en-US" altLang="zh-CN" sz="1800" kern="0" dirty="0">
              <a:latin typeface="Lucida Console" charset="0"/>
              <a:ea typeface="+mn-ea"/>
            </a:endParaRP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Create a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LibMat</a:t>
            </a:r>
            <a:r>
              <a:rPr lang="en-US" altLang="zh-CN" sz="1800" kern="0" dirty="0">
                <a:latin typeface="Lucida Console" charset="0"/>
                <a:ea typeface="+mn-ea"/>
              </a:rPr>
              <a:t> object!</a:t>
            </a:r>
          </a:p>
          <a:p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  <a:ea typeface="+mn-ea"/>
              </a:rPr>
              <a:t>LibMat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  <a:ea typeface="+mn-ea"/>
              </a:rPr>
              <a:t> Default Constructor!  </a:t>
            </a:r>
            <a:r>
              <a:rPr lang="en-US" altLang="zh-CN" sz="1800" kern="0" dirty="0">
                <a:solidFill>
                  <a:schemeClr val="accent6"/>
                </a:solidFill>
                <a:latin typeface="Lucida Console" charset="0"/>
                <a:ea typeface="+mn-ea"/>
              </a:rPr>
              <a:t>//constructing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This is a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LibMat</a:t>
            </a:r>
            <a:r>
              <a:rPr lang="en-US" altLang="zh-CN" sz="1800" kern="0" dirty="0">
                <a:latin typeface="Lucida Console" charset="0"/>
                <a:ea typeface="+mn-ea"/>
              </a:rPr>
              <a:t> object!  </a:t>
            </a:r>
            <a:r>
              <a:rPr lang="en-US" altLang="zh-CN" sz="1800" kern="0" dirty="0">
                <a:solidFill>
                  <a:schemeClr val="accent6"/>
                </a:solidFill>
                <a:latin typeface="Lucida Console" charset="0"/>
                <a:ea typeface="+mn-ea"/>
              </a:rPr>
              <a:t>//print </a:t>
            </a:r>
          </a:p>
          <a:p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  <a:ea typeface="+mn-ea"/>
              </a:rPr>
              <a:t>LibMat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  <a:ea typeface="+mn-ea"/>
              </a:rPr>
              <a:t> Destructor!  </a:t>
            </a:r>
            <a:r>
              <a:rPr lang="en-US" altLang="zh-CN" sz="1800" kern="0" dirty="0">
                <a:solidFill>
                  <a:schemeClr val="accent6"/>
                </a:solidFill>
                <a:latin typeface="Lucida Console" charset="0"/>
                <a:ea typeface="+mn-ea"/>
              </a:rPr>
              <a:t>//destructing </a:t>
            </a:r>
            <a:r>
              <a:rPr lang="en-US" altLang="zh-CN" sz="1800" b="1" dirty="0">
                <a:latin typeface="Arial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2579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16" y="457278"/>
            <a:ext cx="8686800" cy="762058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5.2 derived class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912" y="976113"/>
            <a:ext cx="7772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altLang="zh-CN" sz="2800" b="1" i="1" dirty="0">
                <a:latin typeface="Arial" charset="0"/>
                <a:ea typeface="Arial" charset="0"/>
                <a:cs typeface="Arial" charset="0"/>
              </a:rPr>
              <a:t>Book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derived class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04912" y="1524050"/>
            <a:ext cx="8713788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kern="0" dirty="0">
                <a:latin typeface="Lucida Console" charset="0"/>
                <a:ea typeface="+mn-ea"/>
              </a:rPr>
              <a:t>class Book : </a:t>
            </a:r>
            <a:r>
              <a:rPr lang="en-US" altLang="zh-CN" sz="1600" kern="0" dirty="0">
                <a:solidFill>
                  <a:srgbClr val="C00000"/>
                </a:solidFill>
                <a:latin typeface="Lucida Console" charset="0"/>
                <a:ea typeface="+mn-ea"/>
              </a:rPr>
              <a:t>public </a:t>
            </a:r>
            <a:r>
              <a:rPr lang="en-US" altLang="zh-CN" sz="1600" kern="0" dirty="0" err="1">
                <a:solidFill>
                  <a:srgbClr val="C00000"/>
                </a:solidFill>
                <a:latin typeface="Lucida Console" charset="0"/>
                <a:ea typeface="+mn-ea"/>
              </a:rPr>
              <a:t>LibMat</a:t>
            </a:r>
            <a:r>
              <a:rPr lang="en-US" altLang="zh-CN" sz="1600" kern="0" dirty="0">
                <a:latin typeface="Lucida Console" charset="0"/>
                <a:ea typeface="+mn-ea"/>
              </a:rPr>
              <a:t>	   </a:t>
            </a:r>
            <a:r>
              <a:rPr lang="en-US" altLang="zh-CN" sz="1600" kern="0" dirty="0">
                <a:solidFill>
                  <a:schemeClr val="accent6"/>
                </a:solidFill>
                <a:latin typeface="Lucida Console" charset="0"/>
                <a:ea typeface="+mn-ea"/>
              </a:rPr>
              <a:t>//public inheritance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Book(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kern="0" dirty="0">
                <a:latin typeface="Lucida Console" charset="0"/>
                <a:ea typeface="+mn-ea"/>
              </a:rPr>
              <a:t> string&amp; title,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kern="0" dirty="0">
                <a:latin typeface="Lucida Console" charset="0"/>
                <a:ea typeface="+mn-ea"/>
              </a:rPr>
              <a:t> string&amp; author)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   :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m_szTitle</a:t>
            </a:r>
            <a:r>
              <a:rPr lang="en-US" altLang="zh-CN" sz="1600" kern="0" dirty="0">
                <a:latin typeface="Lucida Console" charset="0"/>
                <a:ea typeface="+mn-ea"/>
              </a:rPr>
              <a:t>(title),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m_szAuthor</a:t>
            </a:r>
            <a:r>
              <a:rPr lang="en-US" altLang="zh-CN" sz="1600" kern="0" dirty="0">
                <a:latin typeface="Lucida Console" charset="0"/>
                <a:ea typeface="+mn-ea"/>
              </a:rPr>
              <a:t>(author)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{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“Book( ”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m_szTitle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“, ”&lt;&lt;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m_szAuthor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 ) Constructor!”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600" kern="0" dirty="0">
                <a:latin typeface="Lucida Console" charset="0"/>
                <a:ea typeface="+mn-ea"/>
              </a:rPr>
              <a:t>; }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virtual ~Book() {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“Book Destructor!”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600" kern="0" dirty="0">
                <a:latin typeface="Lucida Console" charset="0"/>
                <a:ea typeface="+mn-ea"/>
              </a:rPr>
              <a:t>; }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virtual void print()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kern="0" dirty="0">
                <a:latin typeface="Lucida Console" charset="0"/>
                <a:ea typeface="+mn-ea"/>
              </a:rPr>
              <a:t> 	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{</a:t>
            </a:r>
            <a:r>
              <a:rPr lang="zh-CN" altLang="en-US" sz="1600" kern="0" dirty="0">
                <a:latin typeface="Lucida Console" charset="0"/>
                <a:ea typeface="+mn-ea"/>
              </a:rPr>
              <a:t> </a:t>
            </a:r>
            <a:r>
              <a:rPr lang="en-US" altLang="zh-CN" sz="1600" kern="0" dirty="0">
                <a:latin typeface="Lucida Console" charset="0"/>
                <a:ea typeface="+mn-ea"/>
              </a:rPr>
              <a:t>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“This is a Book object!”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600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“Title: ”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m_szTitle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600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“Author: ”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m_szAuthor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600" kern="0" dirty="0">
                <a:latin typeface="Lucida Console" charset="0"/>
                <a:ea typeface="+mn-ea"/>
              </a:rPr>
              <a:t>; }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kern="0" dirty="0">
                <a:latin typeface="Lucida Console" charset="0"/>
                <a:ea typeface="+mn-ea"/>
              </a:rPr>
              <a:t> string&amp; title() { return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m_szTitle</a:t>
            </a:r>
            <a:r>
              <a:rPr lang="en-US" altLang="zh-CN" sz="1600" kern="0" dirty="0">
                <a:latin typeface="Lucida Console" charset="0"/>
                <a:ea typeface="+mn-ea"/>
              </a:rPr>
              <a:t>; }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kern="0" dirty="0">
                <a:latin typeface="Lucida Console" charset="0"/>
                <a:ea typeface="+mn-ea"/>
              </a:rPr>
              <a:t> string&amp; author() { return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m_szAuthor</a:t>
            </a:r>
            <a:r>
              <a:rPr lang="en-US" altLang="zh-CN" sz="1600" kern="0" dirty="0">
                <a:latin typeface="Lucida Console" charset="0"/>
                <a:ea typeface="+mn-ea"/>
              </a:rPr>
              <a:t>; }</a:t>
            </a:r>
          </a:p>
          <a:p>
            <a:r>
              <a:rPr lang="en-US" altLang="zh-CN" sz="1600" kern="0" dirty="0">
                <a:solidFill>
                  <a:srgbClr val="C00000"/>
                </a:solidFill>
                <a:latin typeface="Lucida Console" charset="0"/>
                <a:ea typeface="+mn-ea"/>
              </a:rPr>
              <a:t>protected: </a:t>
            </a:r>
            <a:r>
              <a:rPr lang="en-US" altLang="zh-CN" sz="1600" kern="0" dirty="0">
                <a:solidFill>
                  <a:schemeClr val="accent6"/>
                </a:solidFill>
                <a:latin typeface="Lucida Console" charset="0"/>
                <a:ea typeface="+mn-ea"/>
              </a:rPr>
              <a:t>//will be used in derived classes, so can’t be private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string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m_szTitle</a:t>
            </a:r>
            <a:r>
              <a:rPr lang="en-US" altLang="zh-CN" sz="1600" kern="0" dirty="0">
                <a:latin typeface="Lucida Console" charset="0"/>
                <a:ea typeface="+mn-ea"/>
              </a:rPr>
              <a:t>,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m_szAuthor</a:t>
            </a:r>
            <a:r>
              <a:rPr lang="en-US" altLang="zh-CN" sz="1600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8443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8686800" cy="68586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5.2 derived class calling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93872" y="1219336"/>
            <a:ext cx="623547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800" kern="0" dirty="0">
                <a:latin typeface="Lucida Console" charset="0"/>
                <a:ea typeface="+mn-ea"/>
              </a:rPr>
              <a:t> main()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800" kern="0" dirty="0">
                <a:latin typeface="Lucida Console" charset="0"/>
                <a:ea typeface="+mn-ea"/>
              </a:rPr>
              <a:t> &lt;&lt; “Create a Book object!” &lt;&lt;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800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Book b(“The Castle”, “Franz Kafka”);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global_print</a:t>
            </a:r>
            <a:r>
              <a:rPr lang="en-US" altLang="zh-CN" sz="1800" kern="0" dirty="0">
                <a:latin typeface="Lucida Console" charset="0"/>
                <a:ea typeface="+mn-ea"/>
              </a:rPr>
              <a:t>(b);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19290" y="3048010"/>
            <a:ext cx="796261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u="sng" kern="0" dirty="0">
                <a:latin typeface="Lucida Console" charset="0"/>
                <a:ea typeface="+mn-ea"/>
              </a:rPr>
              <a:t>Result:</a:t>
            </a:r>
          </a:p>
          <a:p>
            <a:endParaRPr lang="en-US" altLang="zh-CN" sz="1800" kern="0" dirty="0">
              <a:latin typeface="Lucida Console" charset="0"/>
              <a:ea typeface="+mn-ea"/>
            </a:endParaRP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Create a Book object!</a:t>
            </a:r>
          </a:p>
          <a:p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  <a:ea typeface="+mn-ea"/>
              </a:rPr>
              <a:t>LibMat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  <a:ea typeface="+mn-ea"/>
              </a:rPr>
              <a:t> Default Constructor!</a:t>
            </a:r>
            <a:r>
              <a:rPr lang="en-US" altLang="zh-CN" sz="1800" kern="0" dirty="0">
                <a:latin typeface="Lucida Console" charset="0"/>
                <a:ea typeface="+mn-ea"/>
              </a:rPr>
              <a:t> </a:t>
            </a:r>
            <a:r>
              <a:rPr lang="en-US" altLang="zh-CN" sz="1800" kern="0" dirty="0">
                <a:solidFill>
                  <a:schemeClr val="accent6"/>
                </a:solidFill>
                <a:latin typeface="Lucida Console" charset="0"/>
                <a:ea typeface="+mn-ea"/>
              </a:rPr>
              <a:t>//constructing</a:t>
            </a:r>
          </a:p>
          <a:p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  <a:ea typeface="+mn-ea"/>
              </a:rPr>
              <a:t>Book(The Castle, Franz Kafka) Constructor!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This is a Book object! </a:t>
            </a:r>
            <a:r>
              <a:rPr lang="en-US" altLang="zh-CN" sz="1800" kern="0" dirty="0">
                <a:solidFill>
                  <a:schemeClr val="accent6"/>
                </a:solidFill>
                <a:latin typeface="Lucida Console" charset="0"/>
                <a:ea typeface="+mn-ea"/>
              </a:rPr>
              <a:t>//print 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Title: The Castle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Author: Franz Kafka</a:t>
            </a:r>
          </a:p>
          <a:p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  <a:ea typeface="+mn-ea"/>
              </a:rPr>
              <a:t>Book Destructor! </a:t>
            </a:r>
            <a:r>
              <a:rPr lang="en-US" altLang="zh-CN" sz="1800" kern="0" dirty="0">
                <a:solidFill>
                  <a:schemeClr val="accent6"/>
                </a:solidFill>
                <a:latin typeface="Lucida Console" charset="0"/>
                <a:ea typeface="+mn-ea"/>
              </a:rPr>
              <a:t>//destructing</a:t>
            </a:r>
          </a:p>
          <a:p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  <a:ea typeface="+mn-ea"/>
              </a:rPr>
              <a:t>LibMat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  <a:ea typeface="+mn-ea"/>
              </a:rPr>
              <a:t> Destructor!</a:t>
            </a:r>
            <a:r>
              <a:rPr lang="en-US" altLang="zh-CN" sz="1800" b="1" dirty="0">
                <a:latin typeface="Arial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98472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912" y="457278"/>
            <a:ext cx="8686800" cy="609662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5.2 derived class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912" y="1066940"/>
            <a:ext cx="7772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altLang="zh-CN" sz="2800" b="1" i="1" dirty="0" err="1">
                <a:latin typeface="Arial" charset="0"/>
                <a:ea typeface="Arial" charset="0"/>
                <a:cs typeface="Arial" charset="0"/>
              </a:rPr>
              <a:t>AudioBook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derived class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08910" y="1707001"/>
            <a:ext cx="8782802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kern="0" dirty="0">
                <a:latin typeface="Lucida Console" charset="0"/>
                <a:ea typeface="+mn-ea"/>
              </a:rPr>
              <a:t>class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AudioBook:public</a:t>
            </a:r>
            <a:r>
              <a:rPr lang="en-US" altLang="zh-CN" sz="1600" kern="0" dirty="0">
                <a:latin typeface="Lucida Console" charset="0"/>
                <a:ea typeface="+mn-ea"/>
              </a:rPr>
              <a:t> Book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{public: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AudioBook</a:t>
            </a:r>
            <a:r>
              <a:rPr lang="en-US" altLang="zh-CN" sz="1600" kern="0" dirty="0">
                <a:latin typeface="Lucida Console" charset="0"/>
                <a:ea typeface="+mn-ea"/>
              </a:rPr>
              <a:t>(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kern="0" dirty="0">
                <a:latin typeface="Lucida Console" charset="0"/>
                <a:ea typeface="+mn-ea"/>
              </a:rPr>
              <a:t> string&amp; title,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kern="0" dirty="0">
                <a:latin typeface="Lucida Console" charset="0"/>
                <a:ea typeface="+mn-ea"/>
              </a:rPr>
              <a:t> string&amp; author,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kern="0" dirty="0">
                <a:latin typeface="Lucida Console" charset="0"/>
                <a:ea typeface="+mn-ea"/>
              </a:rPr>
              <a:t> string&amp; narrator):</a:t>
            </a:r>
            <a:r>
              <a:rPr lang="en-US" altLang="zh-CN" sz="1600" kern="0" dirty="0">
                <a:solidFill>
                  <a:srgbClr val="C00000"/>
                </a:solidFill>
                <a:latin typeface="Lucida Console" charset="0"/>
                <a:ea typeface="+mn-ea"/>
              </a:rPr>
              <a:t>Book(title, author)</a:t>
            </a:r>
            <a:r>
              <a:rPr lang="en-US" altLang="zh-CN" sz="1600" kern="0" dirty="0">
                <a:latin typeface="Lucida Console" charset="0"/>
                <a:ea typeface="+mn-ea"/>
              </a:rPr>
              <a:t>,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m_szNarrator</a:t>
            </a:r>
            <a:r>
              <a:rPr lang="en-US" altLang="zh-CN" sz="1600" kern="0" dirty="0">
                <a:latin typeface="Lucida Console" charset="0"/>
                <a:ea typeface="+mn-ea"/>
              </a:rPr>
              <a:t>(narrator)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{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AudioBook</a:t>
            </a:r>
            <a:r>
              <a:rPr lang="en-US" altLang="zh-CN" sz="1600" kern="0" dirty="0">
                <a:latin typeface="Lucida Console" charset="0"/>
                <a:ea typeface="+mn-ea"/>
              </a:rPr>
              <a:t>( ” &lt;&lt; </a:t>
            </a:r>
            <a:r>
              <a:rPr lang="en-US" altLang="zh-CN" sz="1600" kern="0" dirty="0" err="1">
                <a:solidFill>
                  <a:srgbClr val="C00000"/>
                </a:solidFill>
                <a:latin typeface="Lucida Console" charset="0"/>
                <a:ea typeface="+mn-ea"/>
              </a:rPr>
              <a:t>m_szTitle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“, ”&lt;&lt; </a:t>
            </a:r>
            <a:r>
              <a:rPr lang="en-US" altLang="zh-CN" sz="1600" kern="0" dirty="0" err="1">
                <a:solidFill>
                  <a:srgbClr val="C00000"/>
                </a:solidFill>
                <a:latin typeface="Lucida Console" charset="0"/>
                <a:ea typeface="+mn-ea"/>
              </a:rPr>
              <a:t>m_szAuthor</a:t>
            </a:r>
            <a:endParaRPr lang="en-US" altLang="zh-CN" sz="1600" kern="0" dirty="0">
              <a:solidFill>
                <a:srgbClr val="C00000"/>
              </a:solidFill>
              <a:latin typeface="Lucida Console" charset="0"/>
              <a:ea typeface="+mn-ea"/>
            </a:endParaRP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       &lt;&lt; “, ”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m_szNarrator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 ) Constructor!”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600" kern="0" dirty="0">
                <a:latin typeface="Lucida Console" charset="0"/>
                <a:ea typeface="+mn-ea"/>
              </a:rPr>
              <a:t>; }    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virtual ~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AudioBook</a:t>
            </a:r>
            <a:r>
              <a:rPr lang="en-US" altLang="zh-CN" sz="1600" kern="0" dirty="0">
                <a:latin typeface="Lucida Console" charset="0"/>
                <a:ea typeface="+mn-ea"/>
              </a:rPr>
              <a:t>() {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AudioBook</a:t>
            </a:r>
            <a:r>
              <a:rPr lang="en-US" altLang="zh-CN" sz="1600" kern="0" dirty="0">
                <a:latin typeface="Lucida Console" charset="0"/>
                <a:ea typeface="+mn-ea"/>
              </a:rPr>
              <a:t> Destructor!”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600" kern="0" dirty="0">
                <a:latin typeface="Lucida Console" charset="0"/>
                <a:ea typeface="+mn-ea"/>
              </a:rPr>
              <a:t>; }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virtual void print()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kern="0" dirty="0">
                <a:latin typeface="Lucida Console" charset="0"/>
                <a:ea typeface="+mn-ea"/>
              </a:rPr>
              <a:t> 	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{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“This is an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AudioBook</a:t>
            </a:r>
            <a:r>
              <a:rPr lang="en-US" altLang="zh-CN" sz="1600" kern="0" dirty="0">
                <a:latin typeface="Lucida Console" charset="0"/>
                <a:ea typeface="+mn-ea"/>
              </a:rPr>
              <a:t> object!”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600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 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“Title: ”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m_szTitle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600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 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“Author: ”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m_szAuthor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600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	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“Narrator: ”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m_szNarrator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600" kern="0" dirty="0">
                <a:latin typeface="Lucida Console" charset="0"/>
                <a:ea typeface="+mn-ea"/>
              </a:rPr>
              <a:t>; }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 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kern="0" dirty="0">
                <a:latin typeface="Lucida Console" charset="0"/>
                <a:ea typeface="+mn-ea"/>
              </a:rPr>
              <a:t> string&amp; narrator() { return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m_szNarrator</a:t>
            </a:r>
            <a:r>
              <a:rPr lang="en-US" altLang="zh-CN" sz="1600" kern="0" dirty="0">
                <a:latin typeface="Lucida Console" charset="0"/>
                <a:ea typeface="+mn-ea"/>
              </a:rPr>
              <a:t>; }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     </a:t>
            </a:r>
            <a:r>
              <a:rPr lang="en-US" altLang="zh-CN" sz="1600" kern="0" dirty="0">
                <a:solidFill>
                  <a:schemeClr val="accent6"/>
                </a:solidFill>
                <a:latin typeface="Lucida Console" charset="0"/>
                <a:ea typeface="+mn-ea"/>
              </a:rPr>
              <a:t>//title() &amp; author() have been inherited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protected: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string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m_szNarrator</a:t>
            </a:r>
            <a:r>
              <a:rPr lang="en-US" altLang="zh-CN" sz="1600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};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5257782" y="2958972"/>
            <a:ext cx="3448823" cy="3000443"/>
            <a:chOff x="5257782" y="2958972"/>
            <a:chExt cx="3448823" cy="3000443"/>
          </a:xfrm>
        </p:grpSpPr>
        <p:sp>
          <p:nvSpPr>
            <p:cNvPr id="2" name="文本框 1"/>
            <p:cNvSpPr txBox="1"/>
            <p:nvPr/>
          </p:nvSpPr>
          <p:spPr>
            <a:xfrm>
              <a:off x="5867366" y="5590083"/>
              <a:ext cx="2839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Arial" charset="0"/>
                  <a:ea typeface="Arial" charset="0"/>
                  <a:cs typeface="Arial" charset="0"/>
                </a:rPr>
                <a:t>Inherited from class </a:t>
              </a:r>
              <a:r>
                <a:rPr kumimoji="1" lang="en-US" altLang="zh-CN" sz="1800" b="1" i="1" dirty="0">
                  <a:latin typeface="Arial" charset="0"/>
                  <a:ea typeface="Arial" charset="0"/>
                  <a:cs typeface="Arial" charset="0"/>
                </a:rPr>
                <a:t>Book</a:t>
              </a:r>
              <a:endParaRPr kumimoji="1" lang="zh-CN" altLang="en-US" sz="1800" b="1" i="1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" name="直线箭头连接符 3"/>
            <p:cNvCxnSpPr>
              <a:stCxn id="2" idx="0"/>
            </p:cNvCxnSpPr>
            <p:nvPr/>
          </p:nvCxnSpPr>
          <p:spPr bwMode="auto">
            <a:xfrm flipH="1" flipV="1">
              <a:off x="5257782" y="2958972"/>
              <a:ext cx="2029204" cy="26311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线箭头连接符 9"/>
            <p:cNvCxnSpPr>
              <a:stCxn id="2" idx="0"/>
            </p:cNvCxnSpPr>
            <p:nvPr/>
          </p:nvCxnSpPr>
          <p:spPr bwMode="auto">
            <a:xfrm flipH="1" flipV="1">
              <a:off x="7162846" y="2958973"/>
              <a:ext cx="124140" cy="26311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02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882" y="457200"/>
            <a:ext cx="8686800" cy="68586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5.2 derived </a:t>
            </a:r>
            <a:r>
              <a:rPr lang="en-US" altLang="zh-CN">
                <a:latin typeface="Arial" charset="0"/>
                <a:ea typeface="Arial" charset="0"/>
                <a:cs typeface="Arial" charset="0"/>
              </a:rPr>
              <a:t>class calling</a:t>
            </a:r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28600" y="1752644"/>
            <a:ext cx="89154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600" kern="0" dirty="0">
                <a:latin typeface="Lucida Console" charset="0"/>
                <a:ea typeface="+mn-ea"/>
              </a:rPr>
              <a:t> main()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“Create an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AudioBook</a:t>
            </a:r>
            <a:r>
              <a:rPr lang="en-US" altLang="zh-CN" sz="1600" kern="0" dirty="0">
                <a:latin typeface="Lucida Console" charset="0"/>
                <a:ea typeface="+mn-ea"/>
              </a:rPr>
              <a:t> object!”&lt;&lt;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600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AudioBook</a:t>
            </a:r>
            <a:r>
              <a:rPr lang="en-US" altLang="zh-CN" sz="1600" kern="0" dirty="0">
                <a:latin typeface="Lucida Console" charset="0"/>
                <a:ea typeface="+mn-ea"/>
              </a:rPr>
              <a:t> ab(“Man Without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Quarlities</a:t>
            </a:r>
            <a:r>
              <a:rPr lang="en-US" altLang="zh-CN" sz="1600" kern="0" dirty="0">
                <a:latin typeface="Lucida Console" charset="0"/>
                <a:ea typeface="+mn-ea"/>
              </a:rPr>
              <a:t>”, “Robert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Musil</a:t>
            </a:r>
            <a:r>
              <a:rPr lang="en-US" altLang="zh-CN" sz="1600" kern="0" dirty="0">
                <a:latin typeface="Lucida Console" charset="0"/>
                <a:ea typeface="+mn-ea"/>
              </a:rPr>
              <a:t>”, “Kenneth Meyer”);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global_print</a:t>
            </a:r>
            <a:r>
              <a:rPr lang="en-US" altLang="zh-CN" sz="1600" kern="0" dirty="0">
                <a:latin typeface="Lucida Console" charset="0"/>
                <a:ea typeface="+mn-ea"/>
              </a:rPr>
              <a:t>(ab);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};</a:t>
            </a:r>
          </a:p>
          <a:p>
            <a:endParaRPr lang="en-US" altLang="zh-CN" sz="16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910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882" y="457200"/>
            <a:ext cx="8686800" cy="68586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5.2 derived </a:t>
            </a:r>
            <a:r>
              <a:rPr lang="en-US" altLang="zh-CN">
                <a:latin typeface="Arial" charset="0"/>
                <a:ea typeface="Arial" charset="0"/>
                <a:cs typeface="Arial" charset="0"/>
              </a:rPr>
              <a:t>class calling</a:t>
            </a:r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28600" y="990664"/>
            <a:ext cx="89154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kern="0" dirty="0" err="1">
                <a:latin typeface="Lucida Console" charset="0"/>
                <a:ea typeface="+mn-ea"/>
              </a:rPr>
              <a:t>int</a:t>
            </a:r>
            <a:r>
              <a:rPr lang="en-US" altLang="zh-CN" kern="0" dirty="0">
                <a:latin typeface="Lucida Console" charset="0"/>
                <a:ea typeface="+mn-ea"/>
              </a:rPr>
              <a:t> main()</a:t>
            </a:r>
          </a:p>
          <a:p>
            <a:r>
              <a:rPr lang="en-US" altLang="zh-CN" kern="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kern="0" dirty="0">
                <a:latin typeface="Lucida Console" charset="0"/>
                <a:ea typeface="+mn-ea"/>
              </a:rPr>
              <a:t>    </a:t>
            </a:r>
            <a:r>
              <a:rPr lang="en-US" altLang="zh-CN" kern="0" dirty="0" err="1">
                <a:latin typeface="Lucida Console" charset="0"/>
                <a:ea typeface="+mn-ea"/>
              </a:rPr>
              <a:t>cout</a:t>
            </a:r>
            <a:r>
              <a:rPr lang="en-US" altLang="zh-CN" kern="0" dirty="0">
                <a:latin typeface="Lucida Console" charset="0"/>
                <a:ea typeface="+mn-ea"/>
              </a:rPr>
              <a:t> &lt;&lt; “Create an </a:t>
            </a:r>
            <a:r>
              <a:rPr lang="en-US" altLang="zh-CN" kern="0" dirty="0" err="1">
                <a:latin typeface="Lucida Console" charset="0"/>
                <a:ea typeface="+mn-ea"/>
              </a:rPr>
              <a:t>AudioBook</a:t>
            </a:r>
            <a:r>
              <a:rPr lang="en-US" altLang="zh-CN" kern="0" dirty="0">
                <a:latin typeface="Lucida Console" charset="0"/>
                <a:ea typeface="+mn-ea"/>
              </a:rPr>
              <a:t> object!”&lt;&lt; </a:t>
            </a:r>
            <a:r>
              <a:rPr lang="en-US" altLang="zh-CN" kern="0" dirty="0" err="1">
                <a:latin typeface="Lucida Console" charset="0"/>
                <a:ea typeface="+mn-ea"/>
              </a:rPr>
              <a:t>endl</a:t>
            </a:r>
            <a:r>
              <a:rPr lang="en-US" altLang="zh-CN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kern="0" dirty="0">
                <a:latin typeface="Lucida Console" charset="0"/>
                <a:ea typeface="+mn-ea"/>
              </a:rPr>
              <a:t>    </a:t>
            </a:r>
            <a:r>
              <a:rPr lang="en-US" altLang="zh-CN" kern="0" dirty="0" err="1">
                <a:latin typeface="Lucida Console" charset="0"/>
                <a:ea typeface="+mn-ea"/>
              </a:rPr>
              <a:t>AudioBook</a:t>
            </a:r>
            <a:r>
              <a:rPr lang="en-US" altLang="zh-CN" kern="0" dirty="0">
                <a:latin typeface="Lucida Console" charset="0"/>
                <a:ea typeface="+mn-ea"/>
              </a:rPr>
              <a:t> ab(“Man Without </a:t>
            </a:r>
            <a:r>
              <a:rPr lang="en-US" altLang="zh-CN" kern="0" dirty="0" err="1">
                <a:latin typeface="Lucida Console" charset="0"/>
                <a:ea typeface="+mn-ea"/>
              </a:rPr>
              <a:t>Quarlities</a:t>
            </a:r>
            <a:r>
              <a:rPr lang="en-US" altLang="zh-CN" kern="0" dirty="0">
                <a:latin typeface="Lucida Console" charset="0"/>
                <a:ea typeface="+mn-ea"/>
              </a:rPr>
              <a:t>”, “Robert </a:t>
            </a:r>
            <a:r>
              <a:rPr lang="en-US" altLang="zh-CN" kern="0" dirty="0" err="1">
                <a:latin typeface="Lucida Console" charset="0"/>
                <a:ea typeface="+mn-ea"/>
              </a:rPr>
              <a:t>Musil</a:t>
            </a:r>
            <a:r>
              <a:rPr lang="en-US" altLang="zh-CN" kern="0" dirty="0">
                <a:latin typeface="Lucida Console" charset="0"/>
                <a:ea typeface="+mn-ea"/>
              </a:rPr>
              <a:t>”, “Kenneth Meyer”);</a:t>
            </a:r>
          </a:p>
          <a:p>
            <a:r>
              <a:rPr lang="en-US" altLang="zh-CN" kern="0" dirty="0">
                <a:latin typeface="Lucida Console" charset="0"/>
                <a:ea typeface="+mn-ea"/>
              </a:rPr>
              <a:t>    </a:t>
            </a:r>
            <a:r>
              <a:rPr lang="en-US" altLang="zh-CN" kern="0" dirty="0" err="1">
                <a:latin typeface="Lucida Console" charset="0"/>
                <a:ea typeface="+mn-ea"/>
              </a:rPr>
              <a:t>global_print</a:t>
            </a:r>
            <a:r>
              <a:rPr lang="en-US" altLang="zh-CN" kern="0" dirty="0">
                <a:latin typeface="Lucida Console" charset="0"/>
                <a:ea typeface="+mn-ea"/>
              </a:rPr>
              <a:t>(ab);</a:t>
            </a:r>
          </a:p>
          <a:p>
            <a:r>
              <a:rPr lang="en-US" altLang="zh-CN" kern="0" dirty="0">
                <a:latin typeface="Lucida Console" charset="0"/>
                <a:ea typeface="+mn-ea"/>
              </a:rPr>
              <a:t>};</a:t>
            </a:r>
          </a:p>
          <a:p>
            <a:endParaRPr lang="en-US" altLang="zh-CN" sz="1600" b="1" dirty="0">
              <a:latin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38298" y="2480302"/>
            <a:ext cx="784839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u="sng" kern="0" dirty="0">
                <a:latin typeface="Lucida Console" charset="0"/>
                <a:ea typeface="+mn-ea"/>
              </a:rPr>
              <a:t>Result:</a:t>
            </a:r>
          </a:p>
          <a:p>
            <a:endParaRPr lang="en-US" altLang="zh-CN" sz="1600" kern="0" dirty="0">
              <a:latin typeface="Lucida Console" charset="0"/>
              <a:ea typeface="+mn-ea"/>
            </a:endParaRP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Create an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AudioBook</a:t>
            </a:r>
            <a:r>
              <a:rPr lang="en-US" altLang="zh-CN" sz="1600" kern="0" dirty="0">
                <a:latin typeface="Lucida Console" charset="0"/>
                <a:ea typeface="+mn-ea"/>
              </a:rPr>
              <a:t> object!</a:t>
            </a:r>
          </a:p>
          <a:p>
            <a:r>
              <a:rPr lang="en-US" altLang="zh-CN" sz="1600" kern="0" dirty="0" err="1">
                <a:solidFill>
                  <a:srgbClr val="C00000"/>
                </a:solidFill>
                <a:latin typeface="Lucida Console" charset="0"/>
                <a:ea typeface="+mn-ea"/>
              </a:rPr>
              <a:t>LibMat</a:t>
            </a:r>
            <a:r>
              <a:rPr lang="en-US" altLang="zh-CN" sz="1600" kern="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kern="0" dirty="0">
                <a:latin typeface="Lucida Console" charset="0"/>
                <a:ea typeface="+mn-ea"/>
              </a:rPr>
              <a:t>Default Constructor!</a:t>
            </a:r>
            <a:r>
              <a:rPr lang="en-US" altLang="zh-CN" sz="1600" kern="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kern="0" dirty="0">
                <a:solidFill>
                  <a:schemeClr val="accent6"/>
                </a:solidFill>
                <a:latin typeface="Lucida Console" charset="0"/>
                <a:ea typeface="+mn-ea"/>
              </a:rPr>
              <a:t>//constructing</a:t>
            </a:r>
          </a:p>
          <a:p>
            <a:r>
              <a:rPr lang="en-US" altLang="zh-CN" sz="1600" kern="0" dirty="0">
                <a:solidFill>
                  <a:srgbClr val="C00000"/>
                </a:solidFill>
                <a:latin typeface="Lucida Console" charset="0"/>
                <a:ea typeface="+mn-ea"/>
              </a:rPr>
              <a:t>Book</a:t>
            </a:r>
            <a:r>
              <a:rPr lang="en-US" altLang="zh-CN" sz="1600" kern="0" dirty="0">
                <a:latin typeface="Lucida Console" charset="0"/>
                <a:ea typeface="+mn-ea"/>
              </a:rPr>
              <a:t>(Man Without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Quarlities</a:t>
            </a:r>
            <a:r>
              <a:rPr lang="en-US" altLang="zh-CN" sz="1600" kern="0" dirty="0">
                <a:latin typeface="Lucida Console" charset="0"/>
                <a:ea typeface="+mn-ea"/>
              </a:rPr>
              <a:t>, Robert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Musil</a:t>
            </a:r>
            <a:r>
              <a:rPr lang="en-US" altLang="zh-CN" sz="1600" kern="0" dirty="0">
                <a:latin typeface="Lucida Console" charset="0"/>
                <a:ea typeface="+mn-ea"/>
              </a:rPr>
              <a:t>) Constructor!</a:t>
            </a:r>
          </a:p>
          <a:p>
            <a:r>
              <a:rPr lang="en-US" altLang="zh-CN" sz="1600" kern="0" dirty="0" err="1">
                <a:solidFill>
                  <a:srgbClr val="C00000"/>
                </a:solidFill>
                <a:latin typeface="Lucida Console" charset="0"/>
                <a:ea typeface="+mn-ea"/>
              </a:rPr>
              <a:t>AudioBook</a:t>
            </a:r>
            <a:r>
              <a:rPr lang="en-US" altLang="zh-CN" sz="1600" kern="0" dirty="0">
                <a:latin typeface="Lucida Console" charset="0"/>
                <a:ea typeface="+mn-ea"/>
              </a:rPr>
              <a:t>(Man Without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Quarlities</a:t>
            </a:r>
            <a:r>
              <a:rPr lang="en-US" altLang="zh-CN" sz="1600" kern="0" dirty="0">
                <a:latin typeface="Lucida Console" charset="0"/>
                <a:ea typeface="+mn-ea"/>
              </a:rPr>
              <a:t>, Robert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Musil</a:t>
            </a:r>
            <a:r>
              <a:rPr lang="en-US" altLang="zh-CN" sz="1600" kern="0" dirty="0">
                <a:latin typeface="Lucida Console" charset="0"/>
                <a:ea typeface="+mn-ea"/>
              </a:rPr>
              <a:t>, Kenneth Meyer) Constructor!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This is an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AudioBook</a:t>
            </a:r>
            <a:r>
              <a:rPr lang="en-US" altLang="zh-CN" sz="1600" kern="0" dirty="0">
                <a:latin typeface="Lucida Console" charset="0"/>
                <a:ea typeface="+mn-ea"/>
              </a:rPr>
              <a:t> object! </a:t>
            </a:r>
            <a:r>
              <a:rPr lang="en-US" altLang="zh-CN" sz="1600" kern="0" dirty="0">
                <a:solidFill>
                  <a:schemeClr val="accent6"/>
                </a:solidFill>
                <a:latin typeface="Lucida Console" charset="0"/>
                <a:ea typeface="+mn-ea"/>
              </a:rPr>
              <a:t>//print 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Title: Man Without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Quarlities</a:t>
            </a:r>
            <a:endParaRPr lang="en-US" altLang="zh-CN" sz="1600" kern="0" dirty="0">
              <a:latin typeface="Lucida Console" charset="0"/>
              <a:ea typeface="+mn-ea"/>
            </a:endParaRP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Author: Robert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Musil</a:t>
            </a:r>
            <a:endParaRPr lang="en-US" altLang="zh-CN" sz="1600" kern="0" dirty="0">
              <a:latin typeface="Lucida Console" charset="0"/>
              <a:ea typeface="+mn-ea"/>
            </a:endParaRP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Narrator: Kenneth Meyer</a:t>
            </a:r>
          </a:p>
          <a:p>
            <a:r>
              <a:rPr lang="en-US" altLang="zh-CN" sz="1600" kern="0" dirty="0" err="1">
                <a:solidFill>
                  <a:srgbClr val="C00000"/>
                </a:solidFill>
                <a:latin typeface="Lucida Console" charset="0"/>
                <a:ea typeface="+mn-ea"/>
              </a:rPr>
              <a:t>AudioBook</a:t>
            </a:r>
            <a:r>
              <a:rPr lang="en-US" altLang="zh-CN" sz="1600" kern="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kern="0" dirty="0">
                <a:latin typeface="Lucida Console" charset="0"/>
                <a:ea typeface="+mn-ea"/>
              </a:rPr>
              <a:t>Destructor! </a:t>
            </a:r>
            <a:r>
              <a:rPr lang="en-US" altLang="zh-CN" sz="1600" kern="0" dirty="0">
                <a:solidFill>
                  <a:schemeClr val="accent6"/>
                </a:solidFill>
                <a:latin typeface="Lucida Console" charset="0"/>
                <a:ea typeface="+mn-ea"/>
              </a:rPr>
              <a:t>//destructing</a:t>
            </a:r>
          </a:p>
          <a:p>
            <a:r>
              <a:rPr lang="en-US" altLang="zh-CN" sz="1600" kern="0" dirty="0">
                <a:solidFill>
                  <a:srgbClr val="C00000"/>
                </a:solidFill>
                <a:latin typeface="Lucida Console" charset="0"/>
                <a:ea typeface="+mn-ea"/>
              </a:rPr>
              <a:t>Book </a:t>
            </a:r>
            <a:r>
              <a:rPr lang="en-US" altLang="zh-CN" sz="1600" kern="0" dirty="0">
                <a:latin typeface="Lucida Console" charset="0"/>
                <a:ea typeface="+mn-ea"/>
              </a:rPr>
              <a:t>Destructor!</a:t>
            </a:r>
          </a:p>
          <a:p>
            <a:r>
              <a:rPr lang="en-US" altLang="zh-CN" sz="1600" kern="0" dirty="0" err="1">
                <a:solidFill>
                  <a:srgbClr val="C00000"/>
                </a:solidFill>
                <a:latin typeface="Lucida Console" charset="0"/>
                <a:ea typeface="+mn-ea"/>
              </a:rPr>
              <a:t>LibMat</a:t>
            </a:r>
            <a:r>
              <a:rPr lang="en-US" altLang="zh-CN" sz="1600" kern="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kern="0" dirty="0">
                <a:latin typeface="Lucida Console" charset="0"/>
                <a:ea typeface="+mn-ea"/>
              </a:rPr>
              <a:t>Destructor!</a:t>
            </a:r>
          </a:p>
        </p:txBody>
      </p:sp>
    </p:spTree>
    <p:extLst>
      <p:ext uri="{BB962C8B-B14F-4D97-AF65-F5344CB8AC3E}">
        <p14:creationId xmlns:p14="http://schemas.microsoft.com/office/powerpoint/2010/main" val="157639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220" y="533476"/>
            <a:ext cx="8610600" cy="762058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5.2 </a:t>
            </a:r>
            <a:r>
              <a:rPr lang="en-US" altLang="zh-CN">
                <a:latin typeface="Arial" charset="0"/>
                <a:ea typeface="Arial" charset="0"/>
                <a:cs typeface="Arial" charset="0"/>
              </a:rPr>
              <a:t>class hierarchy </a:t>
            </a:r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142" y="1219258"/>
            <a:ext cx="8610600" cy="2667000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When constructing a derived class object, every constructor is executed in the inheritance order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When destructing, in reverse order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For a derived object, no difference between its own members and inherited members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31886" y="3809990"/>
            <a:ext cx="853429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800" kern="0" dirty="0">
                <a:latin typeface="Lucida Console" charset="0"/>
                <a:ea typeface="+mn-ea"/>
              </a:rPr>
              <a:t> main()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AudioBook</a:t>
            </a:r>
            <a:r>
              <a:rPr lang="en-US" altLang="zh-CN" sz="1800" kern="0" dirty="0">
                <a:latin typeface="Lucida Console" charset="0"/>
                <a:ea typeface="+mn-ea"/>
              </a:rPr>
              <a:t> ab(“Mason and Dixon”, “Thomas Pynchon”, “Edwin Leonard”);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800" kern="0" dirty="0">
                <a:latin typeface="Lucida Console" charset="0"/>
                <a:ea typeface="+mn-ea"/>
              </a:rPr>
              <a:t> &lt;&lt;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ab.title</a:t>
            </a:r>
            <a:r>
              <a:rPr lang="en-US" altLang="zh-CN" sz="1800" kern="0" dirty="0">
                <a:latin typeface="Lucida Console" charset="0"/>
                <a:ea typeface="+mn-ea"/>
              </a:rPr>
              <a:t>() &lt;&lt;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800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800" kern="0" dirty="0">
                <a:latin typeface="Lucida Console" charset="0"/>
                <a:ea typeface="+mn-ea"/>
              </a:rPr>
              <a:t> &lt;&lt;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ab.author</a:t>
            </a:r>
            <a:r>
              <a:rPr lang="en-US" altLang="zh-CN" sz="1800" kern="0" dirty="0">
                <a:latin typeface="Lucida Console" charset="0"/>
                <a:ea typeface="+mn-ea"/>
              </a:rPr>
              <a:t>() &lt;&lt;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800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800" kern="0" dirty="0">
                <a:latin typeface="Lucida Console" charset="0"/>
                <a:ea typeface="+mn-ea"/>
              </a:rPr>
              <a:t> &lt;&lt;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ab.narrator</a:t>
            </a:r>
            <a:r>
              <a:rPr lang="en-US" altLang="zh-CN" sz="1800" kern="0" dirty="0">
                <a:latin typeface="Lucida Console" charset="0"/>
                <a:ea typeface="+mn-ea"/>
              </a:rPr>
              <a:t>() &lt;&lt;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800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17791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88838" y="457278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5.3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What’s the story behind?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2023/11/22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r>
              <a:rPr lang="en-US" altLang="zh-CN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Beginning C / </a:t>
            </a:r>
            <a:r>
              <a:rPr lang="en-US" altLang="zh-CN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Qinpei</a:t>
            </a:r>
            <a:r>
              <a:rPr lang="en-US" altLang="zh-CN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Zhao</a:t>
            </a:r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19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074710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46" y="1497886"/>
            <a:ext cx="4783137" cy="459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4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5</a:t>
            </a:r>
            <a:r>
              <a:rPr lang="mr-IN" altLang="zh-CN" dirty="0">
                <a:latin typeface="SimSun" charset="-122"/>
                <a:ea typeface="SimSun" charset="-122"/>
                <a:cs typeface="SimSun" charset="-122"/>
              </a:rPr>
              <a:t>–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面向对象的编程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932B43-2233-4E3D-8DE7-50A330332E00}" type="datetime1">
              <a:rPr lang="zh-CN" altLang="en-US" smtClean="0"/>
              <a:pPr>
                <a:defRPr/>
              </a:pPr>
              <a:t>2023/11/22</a:t>
            </a:fld>
            <a:endParaRPr lang="zh-CN" altLang="en-US" sz="18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5F1368-00F5-49BE-A41E-305F795F7103}" type="slidenum">
              <a:rPr lang="zh-CN" altLang="en-US" smtClean="0"/>
              <a:pPr>
                <a:defRPr/>
              </a:pPr>
              <a:t>2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  <p:pic>
        <p:nvPicPr>
          <p:cNvPr id="9" name="Picture 9" descr="C:\Users\jack\Desktop\u=364267780,2933202949&amp;fm=21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609600"/>
            <a:ext cx="31337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0" name="内容占位符 2"/>
          <p:cNvSpPr txBox="1">
            <a:spLocks noChangeArrowheads="1"/>
          </p:cNvSpPr>
          <p:nvPr/>
        </p:nvSpPr>
        <p:spPr bwMode="auto">
          <a:xfrm>
            <a:off x="1239832" y="1323929"/>
            <a:ext cx="4627534" cy="492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1pPr>
            <a:lvl2pPr marL="627063" indent="-2651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2pPr>
            <a:lvl3pPr marL="984250" indent="-177800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3pPr>
            <a:lvl4pPr marL="1338263" indent="-173038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4pPr>
            <a:lvl5pPr marL="17065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5.1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面向对象编程与基于对象编程区别在哪里？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5.2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如何处理类“是一种“关系？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5.3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类的层次继承和多态背后的原理是什么？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5.4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什么是虚函数？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5.5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如何设计一个抽象基类？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5.6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如何设计一个派生类？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5.7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如何使用一个派生体系？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5.8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基类该多抽象？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5.9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继承体系中的类该如何初始化？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5.10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如何拷贝？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5.11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派生类中的虚函数怎么处理？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5.12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什么时候虚函数机制不起作用？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5.13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类之间的关系如何？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5.14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是否可以在运行时动态判断类别？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838298" y="1219258"/>
            <a:ext cx="5448158" cy="499112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19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538220"/>
            <a:ext cx="8591550" cy="681038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5.3 function overriding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912" y="1232004"/>
            <a:ext cx="8381780" cy="463533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Inherit a class into the derived class and provide a definition for one of the base class’s function again inside the derived class.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Inheritance should be there.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Function that is redefined must have exactly the same declaration in both base and derived class (same name, return type, parameter list).</a:t>
            </a: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Polymorphism means having multiple forms of one thing.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In inheritance, polymorphism is done by function overriding.</a:t>
            </a:r>
          </a:p>
        </p:txBody>
      </p:sp>
    </p:spTree>
    <p:extLst>
      <p:ext uri="{BB962C8B-B14F-4D97-AF65-F5344CB8AC3E}">
        <p14:creationId xmlns:p14="http://schemas.microsoft.com/office/powerpoint/2010/main" val="942364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538220"/>
            <a:ext cx="8591550" cy="681038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5.3 Story of inheritance &amp; polymorphism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308" y="1676446"/>
            <a:ext cx="7651776" cy="33551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What’s beneath the virtual function mechanism and </a:t>
            </a:r>
            <a:r>
              <a:rPr lang="en-US" altLang="zh-CN" sz="28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overriding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? – Layout of objects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Virtual table (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vtbl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) and virtual table pointer (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vptr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)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Every class maintains its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vtbl</a:t>
            </a: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Every object contains a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vptr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pointing to the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vtbl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of this class </a:t>
            </a:r>
          </a:p>
        </p:txBody>
      </p:sp>
    </p:spTree>
    <p:extLst>
      <p:ext uri="{BB962C8B-B14F-4D97-AF65-F5344CB8AC3E}">
        <p14:creationId xmlns:p14="http://schemas.microsoft.com/office/powerpoint/2010/main" val="1166374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132" y="533476"/>
            <a:ext cx="8591550" cy="681038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5.3 Story of inheritance &amp; polymorphism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19919" y="3200406"/>
            <a:ext cx="727619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kern="0" dirty="0">
                <a:latin typeface="Lucida Console" charset="0"/>
                <a:ea typeface="+mn-ea"/>
              </a:rPr>
              <a:t>class B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B();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virtual ~B();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virtual void mf1();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virtual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800" kern="0" dirty="0">
                <a:latin typeface="Lucida Console" charset="0"/>
                <a:ea typeface="+mn-ea"/>
              </a:rPr>
              <a:t> mf2(char c)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virtual void mf3(string&amp; s);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void mf4();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}</a:t>
            </a:r>
          </a:p>
        </p:txBody>
      </p:sp>
      <p:grpSp>
        <p:nvGrpSpPr>
          <p:cNvPr id="96292" name="Group 36"/>
          <p:cNvGrpSpPr>
            <a:grpSpLocks/>
          </p:cNvGrpSpPr>
          <p:nvPr/>
        </p:nvGrpSpPr>
        <p:grpSpPr bwMode="auto">
          <a:xfrm>
            <a:off x="2971842" y="1138238"/>
            <a:ext cx="6010197" cy="3200400"/>
            <a:chOff x="1872" y="2208"/>
            <a:chExt cx="3888" cy="2016"/>
          </a:xfrm>
        </p:grpSpPr>
        <p:sp>
          <p:nvSpPr>
            <p:cNvPr id="96261" name="Rectangle 5"/>
            <p:cNvSpPr>
              <a:spLocks noChangeArrowheads="1"/>
            </p:cNvSpPr>
            <p:nvPr/>
          </p:nvSpPr>
          <p:spPr bwMode="auto">
            <a:xfrm>
              <a:off x="3552" y="2448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2" name="Line 6"/>
            <p:cNvSpPr>
              <a:spLocks noChangeShapeType="1"/>
            </p:cNvSpPr>
            <p:nvPr/>
          </p:nvSpPr>
          <p:spPr bwMode="auto">
            <a:xfrm>
              <a:off x="3792" y="254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63" name="Text Box 7"/>
            <p:cNvSpPr txBox="1">
              <a:spLocks noChangeArrowheads="1"/>
            </p:cNvSpPr>
            <p:nvPr/>
          </p:nvSpPr>
          <p:spPr bwMode="auto">
            <a:xfrm>
              <a:off x="4224" y="2409"/>
              <a:ext cx="15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B’s type_info object</a:t>
              </a:r>
            </a:p>
          </p:txBody>
        </p:sp>
        <p:sp>
          <p:nvSpPr>
            <p:cNvPr id="96267" name="Rectangle 11"/>
            <p:cNvSpPr>
              <a:spLocks noChangeArrowheads="1"/>
            </p:cNvSpPr>
            <p:nvPr/>
          </p:nvSpPr>
          <p:spPr bwMode="auto">
            <a:xfrm>
              <a:off x="3552" y="2640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8" name="Line 12"/>
            <p:cNvSpPr>
              <a:spLocks noChangeShapeType="1"/>
            </p:cNvSpPr>
            <p:nvPr/>
          </p:nvSpPr>
          <p:spPr bwMode="auto">
            <a:xfrm>
              <a:off x="3792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69" name="Text Box 13"/>
            <p:cNvSpPr txBox="1">
              <a:spLocks noChangeArrowheads="1"/>
            </p:cNvSpPr>
            <p:nvPr/>
          </p:nvSpPr>
          <p:spPr bwMode="auto">
            <a:xfrm>
              <a:off x="4224" y="2601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/>
                <a:t>Impl</a:t>
              </a:r>
              <a:r>
                <a:rPr lang="en-US" altLang="zh-CN" sz="1800" dirty="0"/>
                <a:t>. of B::~B</a:t>
              </a:r>
            </a:p>
          </p:txBody>
        </p:sp>
        <p:sp>
          <p:nvSpPr>
            <p:cNvPr id="96270" name="Rectangle 14"/>
            <p:cNvSpPr>
              <a:spLocks noChangeArrowheads="1"/>
            </p:cNvSpPr>
            <p:nvPr/>
          </p:nvSpPr>
          <p:spPr bwMode="auto">
            <a:xfrm>
              <a:off x="3552" y="2832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1" name="Line 15"/>
            <p:cNvSpPr>
              <a:spLocks noChangeShapeType="1"/>
            </p:cNvSpPr>
            <p:nvPr/>
          </p:nvSpPr>
          <p:spPr bwMode="auto">
            <a:xfrm>
              <a:off x="3792" y="29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72" name="Text Box 16"/>
            <p:cNvSpPr txBox="1">
              <a:spLocks noChangeArrowheads="1"/>
            </p:cNvSpPr>
            <p:nvPr/>
          </p:nvSpPr>
          <p:spPr bwMode="auto">
            <a:xfrm>
              <a:off x="4224" y="2793"/>
              <a:ext cx="12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Impl</a:t>
              </a:r>
              <a:r>
                <a:rPr lang="en-US" altLang="zh-CN" sz="1800" dirty="0"/>
                <a:t>. of B::mf1</a:t>
              </a:r>
            </a:p>
          </p:txBody>
        </p:sp>
        <p:sp>
          <p:nvSpPr>
            <p:cNvPr id="96273" name="Rectangle 17"/>
            <p:cNvSpPr>
              <a:spLocks noChangeArrowheads="1"/>
            </p:cNvSpPr>
            <p:nvPr/>
          </p:nvSpPr>
          <p:spPr bwMode="auto">
            <a:xfrm>
              <a:off x="3552" y="3024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4" name="Line 18"/>
            <p:cNvSpPr>
              <a:spLocks noChangeShapeType="1"/>
            </p:cNvSpPr>
            <p:nvPr/>
          </p:nvSpPr>
          <p:spPr bwMode="auto">
            <a:xfrm>
              <a:off x="3792" y="31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75" name="Text Box 19"/>
            <p:cNvSpPr txBox="1">
              <a:spLocks noChangeArrowheads="1"/>
            </p:cNvSpPr>
            <p:nvPr/>
          </p:nvSpPr>
          <p:spPr bwMode="auto">
            <a:xfrm>
              <a:off x="4224" y="2985"/>
              <a:ext cx="12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Impl. of B::mf2</a:t>
              </a:r>
            </a:p>
          </p:txBody>
        </p:sp>
        <p:sp>
          <p:nvSpPr>
            <p:cNvPr id="96276" name="Rectangle 20"/>
            <p:cNvSpPr>
              <a:spLocks noChangeArrowheads="1"/>
            </p:cNvSpPr>
            <p:nvPr/>
          </p:nvSpPr>
          <p:spPr bwMode="auto">
            <a:xfrm>
              <a:off x="3552" y="3216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7" name="Line 21"/>
            <p:cNvSpPr>
              <a:spLocks noChangeShapeType="1"/>
            </p:cNvSpPr>
            <p:nvPr/>
          </p:nvSpPr>
          <p:spPr bwMode="auto">
            <a:xfrm>
              <a:off x="3792" y="33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78" name="Text Box 22"/>
            <p:cNvSpPr txBox="1">
              <a:spLocks noChangeArrowheads="1"/>
            </p:cNvSpPr>
            <p:nvPr/>
          </p:nvSpPr>
          <p:spPr bwMode="auto">
            <a:xfrm>
              <a:off x="4224" y="3177"/>
              <a:ext cx="12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Impl. of B::mf3</a:t>
              </a:r>
            </a:p>
          </p:txBody>
        </p:sp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3408" y="2208"/>
              <a:ext cx="13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B’s vtbl</a:t>
              </a:r>
            </a:p>
          </p:txBody>
        </p:sp>
        <p:sp>
          <p:nvSpPr>
            <p:cNvPr id="96283" name="Rectangle 27"/>
            <p:cNvSpPr>
              <a:spLocks noChangeArrowheads="1"/>
            </p:cNvSpPr>
            <p:nvPr/>
          </p:nvSpPr>
          <p:spPr bwMode="auto">
            <a:xfrm>
              <a:off x="1872" y="2544"/>
              <a:ext cx="1104" cy="480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Data members </a:t>
              </a:r>
            </a:p>
            <a:p>
              <a:pPr algn="ctr"/>
              <a:r>
                <a:rPr lang="en-US" altLang="zh-CN" sz="2000" dirty="0"/>
                <a:t>for the object</a:t>
              </a:r>
            </a:p>
          </p:txBody>
        </p:sp>
        <p:sp>
          <p:nvSpPr>
            <p:cNvPr id="96284" name="Rectangle 28"/>
            <p:cNvSpPr>
              <a:spLocks noChangeArrowheads="1"/>
            </p:cNvSpPr>
            <p:nvPr/>
          </p:nvSpPr>
          <p:spPr bwMode="auto">
            <a:xfrm>
              <a:off x="1872" y="3024"/>
              <a:ext cx="1104" cy="192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Object’s vptr</a:t>
              </a:r>
            </a:p>
          </p:txBody>
        </p:sp>
        <p:sp>
          <p:nvSpPr>
            <p:cNvPr id="96285" name="Text Box 29"/>
            <p:cNvSpPr txBox="1">
              <a:spLocks noChangeArrowheads="1"/>
            </p:cNvSpPr>
            <p:nvPr/>
          </p:nvSpPr>
          <p:spPr bwMode="auto">
            <a:xfrm>
              <a:off x="1920" y="2304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Object B</a:t>
              </a:r>
            </a:p>
          </p:txBody>
        </p:sp>
        <p:sp>
          <p:nvSpPr>
            <p:cNvPr id="96286" name="Rectangle 30"/>
            <p:cNvSpPr>
              <a:spLocks noChangeArrowheads="1"/>
            </p:cNvSpPr>
            <p:nvPr/>
          </p:nvSpPr>
          <p:spPr bwMode="auto">
            <a:xfrm>
              <a:off x="2256" y="3552"/>
              <a:ext cx="1104" cy="480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Data members </a:t>
              </a:r>
            </a:p>
            <a:p>
              <a:pPr algn="ctr"/>
              <a:r>
                <a:rPr lang="en-US" altLang="zh-CN" sz="2000" dirty="0"/>
                <a:t>for the object</a:t>
              </a:r>
            </a:p>
          </p:txBody>
        </p:sp>
        <p:sp>
          <p:nvSpPr>
            <p:cNvPr id="96287" name="Rectangle 31"/>
            <p:cNvSpPr>
              <a:spLocks noChangeArrowheads="1"/>
            </p:cNvSpPr>
            <p:nvPr/>
          </p:nvSpPr>
          <p:spPr bwMode="auto">
            <a:xfrm>
              <a:off x="2256" y="4032"/>
              <a:ext cx="1104" cy="192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Object’s vptr</a:t>
              </a:r>
            </a:p>
          </p:txBody>
        </p:sp>
        <p:sp>
          <p:nvSpPr>
            <p:cNvPr id="96288" name="Text Box 32"/>
            <p:cNvSpPr txBox="1">
              <a:spLocks noChangeArrowheads="1"/>
            </p:cNvSpPr>
            <p:nvPr/>
          </p:nvSpPr>
          <p:spPr bwMode="auto">
            <a:xfrm>
              <a:off x="2304" y="3312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Object B</a:t>
              </a:r>
            </a:p>
          </p:txBody>
        </p:sp>
        <p:sp>
          <p:nvSpPr>
            <p:cNvPr id="96290" name="Line 34"/>
            <p:cNvSpPr>
              <a:spLocks noChangeShapeType="1"/>
            </p:cNvSpPr>
            <p:nvPr/>
          </p:nvSpPr>
          <p:spPr bwMode="auto">
            <a:xfrm flipV="1">
              <a:off x="3360" y="2448"/>
              <a:ext cx="192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91" name="Line 35"/>
            <p:cNvSpPr>
              <a:spLocks noChangeShapeType="1"/>
            </p:cNvSpPr>
            <p:nvPr/>
          </p:nvSpPr>
          <p:spPr bwMode="auto">
            <a:xfrm flipV="1">
              <a:off x="2976" y="2448"/>
              <a:ext cx="57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5620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132" y="533476"/>
            <a:ext cx="8591550" cy="681038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5.3 Story of inheritance &amp; polymorphism</a:t>
            </a:r>
          </a:p>
        </p:txBody>
      </p:sp>
      <p:grpSp>
        <p:nvGrpSpPr>
          <p:cNvPr id="96292" name="Group 36"/>
          <p:cNvGrpSpPr>
            <a:grpSpLocks/>
          </p:cNvGrpSpPr>
          <p:nvPr/>
        </p:nvGrpSpPr>
        <p:grpSpPr bwMode="auto">
          <a:xfrm>
            <a:off x="2971842" y="1138238"/>
            <a:ext cx="6010197" cy="3200400"/>
            <a:chOff x="1872" y="2208"/>
            <a:chExt cx="3888" cy="2016"/>
          </a:xfrm>
        </p:grpSpPr>
        <p:sp>
          <p:nvSpPr>
            <p:cNvPr id="96261" name="Rectangle 5"/>
            <p:cNvSpPr>
              <a:spLocks noChangeArrowheads="1"/>
            </p:cNvSpPr>
            <p:nvPr/>
          </p:nvSpPr>
          <p:spPr bwMode="auto">
            <a:xfrm>
              <a:off x="3552" y="2448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2" name="Line 6"/>
            <p:cNvSpPr>
              <a:spLocks noChangeShapeType="1"/>
            </p:cNvSpPr>
            <p:nvPr/>
          </p:nvSpPr>
          <p:spPr bwMode="auto">
            <a:xfrm>
              <a:off x="3792" y="254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63" name="Text Box 7"/>
            <p:cNvSpPr txBox="1">
              <a:spLocks noChangeArrowheads="1"/>
            </p:cNvSpPr>
            <p:nvPr/>
          </p:nvSpPr>
          <p:spPr bwMode="auto">
            <a:xfrm>
              <a:off x="4224" y="2409"/>
              <a:ext cx="15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B’s type_info object</a:t>
              </a:r>
            </a:p>
          </p:txBody>
        </p:sp>
        <p:sp>
          <p:nvSpPr>
            <p:cNvPr id="96267" name="Rectangle 11"/>
            <p:cNvSpPr>
              <a:spLocks noChangeArrowheads="1"/>
            </p:cNvSpPr>
            <p:nvPr/>
          </p:nvSpPr>
          <p:spPr bwMode="auto">
            <a:xfrm>
              <a:off x="3552" y="2640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8" name="Line 12"/>
            <p:cNvSpPr>
              <a:spLocks noChangeShapeType="1"/>
            </p:cNvSpPr>
            <p:nvPr/>
          </p:nvSpPr>
          <p:spPr bwMode="auto">
            <a:xfrm>
              <a:off x="3792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69" name="Text Box 13"/>
            <p:cNvSpPr txBox="1">
              <a:spLocks noChangeArrowheads="1"/>
            </p:cNvSpPr>
            <p:nvPr/>
          </p:nvSpPr>
          <p:spPr bwMode="auto">
            <a:xfrm>
              <a:off x="4224" y="2601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/>
                <a:t>Impl</a:t>
              </a:r>
              <a:r>
                <a:rPr lang="en-US" altLang="zh-CN" sz="1800" dirty="0"/>
                <a:t>. of B::~B</a:t>
              </a:r>
            </a:p>
          </p:txBody>
        </p:sp>
        <p:sp>
          <p:nvSpPr>
            <p:cNvPr id="96270" name="Rectangle 14"/>
            <p:cNvSpPr>
              <a:spLocks noChangeArrowheads="1"/>
            </p:cNvSpPr>
            <p:nvPr/>
          </p:nvSpPr>
          <p:spPr bwMode="auto">
            <a:xfrm>
              <a:off x="3552" y="2832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1" name="Line 15"/>
            <p:cNvSpPr>
              <a:spLocks noChangeShapeType="1"/>
            </p:cNvSpPr>
            <p:nvPr/>
          </p:nvSpPr>
          <p:spPr bwMode="auto">
            <a:xfrm>
              <a:off x="3792" y="29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72" name="Text Box 16"/>
            <p:cNvSpPr txBox="1">
              <a:spLocks noChangeArrowheads="1"/>
            </p:cNvSpPr>
            <p:nvPr/>
          </p:nvSpPr>
          <p:spPr bwMode="auto">
            <a:xfrm>
              <a:off x="4224" y="2793"/>
              <a:ext cx="12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Impl</a:t>
              </a:r>
              <a:r>
                <a:rPr lang="en-US" altLang="zh-CN" sz="1800" dirty="0"/>
                <a:t>. of B::mf1</a:t>
              </a:r>
            </a:p>
          </p:txBody>
        </p:sp>
        <p:sp>
          <p:nvSpPr>
            <p:cNvPr id="96273" name="Rectangle 17"/>
            <p:cNvSpPr>
              <a:spLocks noChangeArrowheads="1"/>
            </p:cNvSpPr>
            <p:nvPr/>
          </p:nvSpPr>
          <p:spPr bwMode="auto">
            <a:xfrm>
              <a:off x="3552" y="3024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4" name="Line 18"/>
            <p:cNvSpPr>
              <a:spLocks noChangeShapeType="1"/>
            </p:cNvSpPr>
            <p:nvPr/>
          </p:nvSpPr>
          <p:spPr bwMode="auto">
            <a:xfrm>
              <a:off x="3792" y="31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75" name="Text Box 19"/>
            <p:cNvSpPr txBox="1">
              <a:spLocks noChangeArrowheads="1"/>
            </p:cNvSpPr>
            <p:nvPr/>
          </p:nvSpPr>
          <p:spPr bwMode="auto">
            <a:xfrm>
              <a:off x="4224" y="2985"/>
              <a:ext cx="12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Impl. of B::mf2</a:t>
              </a:r>
            </a:p>
          </p:txBody>
        </p:sp>
        <p:sp>
          <p:nvSpPr>
            <p:cNvPr id="96276" name="Rectangle 20"/>
            <p:cNvSpPr>
              <a:spLocks noChangeArrowheads="1"/>
            </p:cNvSpPr>
            <p:nvPr/>
          </p:nvSpPr>
          <p:spPr bwMode="auto">
            <a:xfrm>
              <a:off x="3552" y="3216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7" name="Line 21"/>
            <p:cNvSpPr>
              <a:spLocks noChangeShapeType="1"/>
            </p:cNvSpPr>
            <p:nvPr/>
          </p:nvSpPr>
          <p:spPr bwMode="auto">
            <a:xfrm>
              <a:off x="3792" y="33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78" name="Text Box 22"/>
            <p:cNvSpPr txBox="1">
              <a:spLocks noChangeArrowheads="1"/>
            </p:cNvSpPr>
            <p:nvPr/>
          </p:nvSpPr>
          <p:spPr bwMode="auto">
            <a:xfrm>
              <a:off x="4224" y="3177"/>
              <a:ext cx="12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Impl. of B::mf3</a:t>
              </a:r>
            </a:p>
          </p:txBody>
        </p:sp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3408" y="2208"/>
              <a:ext cx="13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B’s vtbl</a:t>
              </a:r>
            </a:p>
          </p:txBody>
        </p:sp>
        <p:sp>
          <p:nvSpPr>
            <p:cNvPr id="96283" name="Rectangle 27"/>
            <p:cNvSpPr>
              <a:spLocks noChangeArrowheads="1"/>
            </p:cNvSpPr>
            <p:nvPr/>
          </p:nvSpPr>
          <p:spPr bwMode="auto">
            <a:xfrm>
              <a:off x="1872" y="2544"/>
              <a:ext cx="1104" cy="480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Data members </a:t>
              </a:r>
            </a:p>
            <a:p>
              <a:pPr algn="ctr"/>
              <a:r>
                <a:rPr lang="en-US" altLang="zh-CN" sz="2000" dirty="0"/>
                <a:t>for the object</a:t>
              </a:r>
            </a:p>
          </p:txBody>
        </p:sp>
        <p:sp>
          <p:nvSpPr>
            <p:cNvPr id="96284" name="Rectangle 28"/>
            <p:cNvSpPr>
              <a:spLocks noChangeArrowheads="1"/>
            </p:cNvSpPr>
            <p:nvPr/>
          </p:nvSpPr>
          <p:spPr bwMode="auto">
            <a:xfrm>
              <a:off x="1872" y="3024"/>
              <a:ext cx="1104" cy="192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Object’s vptr</a:t>
              </a:r>
            </a:p>
          </p:txBody>
        </p:sp>
        <p:sp>
          <p:nvSpPr>
            <p:cNvPr id="96285" name="Text Box 29"/>
            <p:cNvSpPr txBox="1">
              <a:spLocks noChangeArrowheads="1"/>
            </p:cNvSpPr>
            <p:nvPr/>
          </p:nvSpPr>
          <p:spPr bwMode="auto">
            <a:xfrm>
              <a:off x="1920" y="2304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Object B</a:t>
              </a:r>
            </a:p>
          </p:txBody>
        </p:sp>
        <p:sp>
          <p:nvSpPr>
            <p:cNvPr id="96286" name="Rectangle 30"/>
            <p:cNvSpPr>
              <a:spLocks noChangeArrowheads="1"/>
            </p:cNvSpPr>
            <p:nvPr/>
          </p:nvSpPr>
          <p:spPr bwMode="auto">
            <a:xfrm>
              <a:off x="2256" y="3552"/>
              <a:ext cx="1104" cy="480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Data members </a:t>
              </a:r>
            </a:p>
            <a:p>
              <a:pPr algn="ctr"/>
              <a:r>
                <a:rPr lang="en-US" altLang="zh-CN" sz="2000" dirty="0"/>
                <a:t>for the object</a:t>
              </a:r>
            </a:p>
          </p:txBody>
        </p:sp>
        <p:sp>
          <p:nvSpPr>
            <p:cNvPr id="96287" name="Rectangle 31"/>
            <p:cNvSpPr>
              <a:spLocks noChangeArrowheads="1"/>
            </p:cNvSpPr>
            <p:nvPr/>
          </p:nvSpPr>
          <p:spPr bwMode="auto">
            <a:xfrm>
              <a:off x="2256" y="4032"/>
              <a:ext cx="1104" cy="192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Object’s vptr</a:t>
              </a:r>
            </a:p>
          </p:txBody>
        </p:sp>
        <p:sp>
          <p:nvSpPr>
            <p:cNvPr id="96288" name="Text Box 32"/>
            <p:cNvSpPr txBox="1">
              <a:spLocks noChangeArrowheads="1"/>
            </p:cNvSpPr>
            <p:nvPr/>
          </p:nvSpPr>
          <p:spPr bwMode="auto">
            <a:xfrm>
              <a:off x="2304" y="3312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Object B</a:t>
              </a:r>
            </a:p>
          </p:txBody>
        </p:sp>
        <p:sp>
          <p:nvSpPr>
            <p:cNvPr id="96290" name="Line 34"/>
            <p:cNvSpPr>
              <a:spLocks noChangeShapeType="1"/>
            </p:cNvSpPr>
            <p:nvPr/>
          </p:nvSpPr>
          <p:spPr bwMode="auto">
            <a:xfrm flipV="1">
              <a:off x="3360" y="2448"/>
              <a:ext cx="192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91" name="Line 35"/>
            <p:cNvSpPr>
              <a:spLocks noChangeShapeType="1"/>
            </p:cNvSpPr>
            <p:nvPr/>
          </p:nvSpPr>
          <p:spPr bwMode="auto">
            <a:xfrm flipV="1">
              <a:off x="2976" y="2448"/>
              <a:ext cx="57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380980" y="3378823"/>
            <a:ext cx="49530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kern="0" dirty="0">
                <a:latin typeface="Lucida Console" charset="0"/>
                <a:ea typeface="+mn-ea"/>
              </a:rPr>
              <a:t>class D : public B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{public: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D();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</a:t>
            </a:r>
            <a:r>
              <a:rPr lang="en-US" altLang="zh-CN" sz="1800" kern="0" dirty="0">
                <a:solidFill>
                  <a:srgbClr val="FF0000"/>
                </a:solidFill>
                <a:latin typeface="Lucida Console" charset="0"/>
                <a:ea typeface="+mn-ea"/>
              </a:rPr>
              <a:t>virtual</a:t>
            </a:r>
            <a:r>
              <a:rPr lang="en-US" altLang="zh-CN" sz="1800" kern="0" dirty="0">
                <a:latin typeface="Lucida Console" charset="0"/>
                <a:ea typeface="+mn-ea"/>
              </a:rPr>
              <a:t> ~D();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</a:t>
            </a:r>
            <a:r>
              <a:rPr lang="en-US" altLang="zh-CN" sz="1800" kern="0" dirty="0">
                <a:solidFill>
                  <a:srgbClr val="FF0000"/>
                </a:solidFill>
                <a:latin typeface="Lucida Console" charset="0"/>
                <a:ea typeface="+mn-ea"/>
              </a:rPr>
              <a:t>virtual</a:t>
            </a:r>
            <a:r>
              <a:rPr lang="en-US" altLang="zh-CN" sz="1800" kern="0" dirty="0">
                <a:latin typeface="Lucida Console" charset="0"/>
                <a:ea typeface="+mn-ea"/>
              </a:rPr>
              <a:t> void mf1();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</a:t>
            </a:r>
            <a:r>
              <a:rPr lang="en-US" altLang="zh-CN" sz="1800" kern="0" dirty="0">
                <a:solidFill>
                  <a:srgbClr val="FF0000"/>
                </a:solidFill>
                <a:latin typeface="Lucida Console" charset="0"/>
                <a:ea typeface="+mn-ea"/>
              </a:rPr>
              <a:t>virtual</a:t>
            </a:r>
            <a:r>
              <a:rPr lang="en-US" altLang="zh-CN" sz="1800" kern="0" dirty="0">
                <a:latin typeface="Lucida Console" charset="0"/>
                <a:ea typeface="+mn-ea"/>
              </a:rPr>
              <a:t> void mf5(char*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str</a:t>
            </a:r>
            <a:r>
              <a:rPr lang="en-US" altLang="zh-CN" sz="1800" kern="0" dirty="0"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76132" y="5555177"/>
            <a:ext cx="87852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1pPr>
            <a:lvl2pPr marL="627063" indent="-2651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2pPr>
            <a:lvl3pPr marL="984250" indent="-177800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3pPr>
            <a:lvl4pPr marL="1338263" indent="-173038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4pPr>
            <a:lvl5pPr marL="17065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5pPr>
            <a:lvl6pPr marL="21637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6pPr>
            <a:lvl7pPr marL="26209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7pPr>
            <a:lvl8pPr marL="30781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8pPr>
            <a:lvl9pPr marL="35353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9pPr>
          </a:lstStyle>
          <a:p>
            <a:pPr>
              <a:lnSpc>
                <a:spcPct val="80000"/>
              </a:lnSpc>
              <a:buFontTx/>
            </a:pPr>
            <a:r>
              <a:rPr lang="en-US" altLang="zh-CN" kern="0"/>
              <a:t>How the </a:t>
            </a:r>
            <a:r>
              <a:rPr lang="en-US" altLang="zh-CN" kern="0" dirty="0" err="1"/>
              <a:t>vtbl</a:t>
            </a:r>
            <a:r>
              <a:rPr lang="en-US" altLang="zh-CN" kern="0" dirty="0"/>
              <a:t> and </a:t>
            </a:r>
            <a:r>
              <a:rPr lang="en-US" altLang="zh-CN" kern="0" dirty="0" err="1"/>
              <a:t>vptr</a:t>
            </a:r>
            <a:r>
              <a:rPr lang="en-US" altLang="zh-CN" kern="0" dirty="0"/>
              <a:t> take effects in inheritance?</a:t>
            </a:r>
          </a:p>
        </p:txBody>
      </p:sp>
    </p:spTree>
    <p:extLst>
      <p:ext uri="{BB962C8B-B14F-4D97-AF65-F5344CB8AC3E}">
        <p14:creationId xmlns:p14="http://schemas.microsoft.com/office/powerpoint/2010/main" val="67820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9934" y="457200"/>
            <a:ext cx="8591550" cy="802379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5.3 Story of inheritance &amp; polymorphism</a:t>
            </a:r>
          </a:p>
        </p:txBody>
      </p:sp>
      <p:grpSp>
        <p:nvGrpSpPr>
          <p:cNvPr id="97314" name="Group 34"/>
          <p:cNvGrpSpPr>
            <a:grpSpLocks/>
          </p:cNvGrpSpPr>
          <p:nvPr/>
        </p:nvGrpSpPr>
        <p:grpSpPr bwMode="auto">
          <a:xfrm>
            <a:off x="228714" y="990664"/>
            <a:ext cx="5105366" cy="2438400"/>
            <a:chOff x="288" y="2400"/>
            <a:chExt cx="3552" cy="1872"/>
          </a:xfrm>
        </p:grpSpPr>
        <p:sp>
          <p:nvSpPr>
            <p:cNvPr id="97286" name="Rectangle 6"/>
            <p:cNvSpPr>
              <a:spLocks noChangeArrowheads="1"/>
            </p:cNvSpPr>
            <p:nvPr/>
          </p:nvSpPr>
          <p:spPr bwMode="auto">
            <a:xfrm>
              <a:off x="1632" y="2928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7" name="Line 7"/>
            <p:cNvSpPr>
              <a:spLocks noChangeShapeType="1"/>
            </p:cNvSpPr>
            <p:nvPr/>
          </p:nvSpPr>
          <p:spPr bwMode="auto">
            <a:xfrm>
              <a:off x="1872" y="30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288" name="Text Box 8"/>
            <p:cNvSpPr txBox="1">
              <a:spLocks noChangeArrowheads="1"/>
            </p:cNvSpPr>
            <p:nvPr/>
          </p:nvSpPr>
          <p:spPr bwMode="auto">
            <a:xfrm>
              <a:off x="2304" y="2889"/>
              <a:ext cx="1536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B’s type_info object</a:t>
              </a:r>
            </a:p>
          </p:txBody>
        </p:sp>
        <p:sp>
          <p:nvSpPr>
            <p:cNvPr id="97289" name="Rectangle 9"/>
            <p:cNvSpPr>
              <a:spLocks noChangeArrowheads="1"/>
            </p:cNvSpPr>
            <p:nvPr/>
          </p:nvSpPr>
          <p:spPr bwMode="auto">
            <a:xfrm>
              <a:off x="1632" y="3120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0" name="Line 10"/>
            <p:cNvSpPr>
              <a:spLocks noChangeShapeType="1"/>
            </p:cNvSpPr>
            <p:nvPr/>
          </p:nvSpPr>
          <p:spPr bwMode="auto">
            <a:xfrm>
              <a:off x="1872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291" name="Text Box 11"/>
            <p:cNvSpPr txBox="1">
              <a:spLocks noChangeArrowheads="1"/>
            </p:cNvSpPr>
            <p:nvPr/>
          </p:nvSpPr>
          <p:spPr bwMode="auto">
            <a:xfrm>
              <a:off x="2304" y="3081"/>
              <a:ext cx="1440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Impl. of B::~B</a:t>
              </a:r>
            </a:p>
          </p:txBody>
        </p:sp>
        <p:sp>
          <p:nvSpPr>
            <p:cNvPr id="97292" name="Rectangle 12"/>
            <p:cNvSpPr>
              <a:spLocks noChangeArrowheads="1"/>
            </p:cNvSpPr>
            <p:nvPr/>
          </p:nvSpPr>
          <p:spPr bwMode="auto">
            <a:xfrm>
              <a:off x="1632" y="3312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3" name="Line 13"/>
            <p:cNvSpPr>
              <a:spLocks noChangeShapeType="1"/>
            </p:cNvSpPr>
            <p:nvPr/>
          </p:nvSpPr>
          <p:spPr bwMode="auto">
            <a:xfrm>
              <a:off x="1872" y="34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294" name="Text Box 14"/>
            <p:cNvSpPr txBox="1">
              <a:spLocks noChangeArrowheads="1"/>
            </p:cNvSpPr>
            <p:nvPr/>
          </p:nvSpPr>
          <p:spPr bwMode="auto">
            <a:xfrm>
              <a:off x="2304" y="3273"/>
              <a:ext cx="1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Impl. of B::mf1</a:t>
              </a:r>
            </a:p>
          </p:txBody>
        </p:sp>
        <p:sp>
          <p:nvSpPr>
            <p:cNvPr id="97295" name="Rectangle 15"/>
            <p:cNvSpPr>
              <a:spLocks noChangeArrowheads="1"/>
            </p:cNvSpPr>
            <p:nvPr/>
          </p:nvSpPr>
          <p:spPr bwMode="auto">
            <a:xfrm>
              <a:off x="1632" y="3504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6" name="Line 16"/>
            <p:cNvSpPr>
              <a:spLocks noChangeShapeType="1"/>
            </p:cNvSpPr>
            <p:nvPr/>
          </p:nvSpPr>
          <p:spPr bwMode="auto">
            <a:xfrm>
              <a:off x="1872" y="360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297" name="Text Box 17"/>
            <p:cNvSpPr txBox="1">
              <a:spLocks noChangeArrowheads="1"/>
            </p:cNvSpPr>
            <p:nvPr/>
          </p:nvSpPr>
          <p:spPr bwMode="auto">
            <a:xfrm>
              <a:off x="2304" y="3465"/>
              <a:ext cx="1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Impl. of B::mf2</a:t>
              </a:r>
            </a:p>
          </p:txBody>
        </p:sp>
        <p:sp>
          <p:nvSpPr>
            <p:cNvPr id="97298" name="Rectangle 18"/>
            <p:cNvSpPr>
              <a:spLocks noChangeArrowheads="1"/>
            </p:cNvSpPr>
            <p:nvPr/>
          </p:nvSpPr>
          <p:spPr bwMode="auto">
            <a:xfrm>
              <a:off x="1632" y="3696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9" name="Line 19"/>
            <p:cNvSpPr>
              <a:spLocks noChangeShapeType="1"/>
            </p:cNvSpPr>
            <p:nvPr/>
          </p:nvSpPr>
          <p:spPr bwMode="auto">
            <a:xfrm>
              <a:off x="1872" y="37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00" name="Text Box 20"/>
            <p:cNvSpPr txBox="1">
              <a:spLocks noChangeArrowheads="1"/>
            </p:cNvSpPr>
            <p:nvPr/>
          </p:nvSpPr>
          <p:spPr bwMode="auto">
            <a:xfrm>
              <a:off x="2304" y="3657"/>
              <a:ext cx="1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Impl. of B::mf3</a:t>
              </a:r>
            </a:p>
          </p:txBody>
        </p:sp>
        <p:sp>
          <p:nvSpPr>
            <p:cNvPr id="97301" name="Text Box 21"/>
            <p:cNvSpPr txBox="1">
              <a:spLocks noChangeArrowheads="1"/>
            </p:cNvSpPr>
            <p:nvPr/>
          </p:nvSpPr>
          <p:spPr bwMode="auto">
            <a:xfrm>
              <a:off x="1488" y="2688"/>
              <a:ext cx="1344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B’s vtbl</a:t>
              </a:r>
            </a:p>
          </p:txBody>
        </p:sp>
        <p:sp>
          <p:nvSpPr>
            <p:cNvPr id="97302" name="Rectangle 22"/>
            <p:cNvSpPr>
              <a:spLocks noChangeArrowheads="1"/>
            </p:cNvSpPr>
            <p:nvPr/>
          </p:nvSpPr>
          <p:spPr bwMode="auto">
            <a:xfrm>
              <a:off x="288" y="2640"/>
              <a:ext cx="1104" cy="480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/>
                <a:t>Data members </a:t>
              </a:r>
            </a:p>
            <a:p>
              <a:pPr algn="ctr"/>
              <a:r>
                <a:rPr lang="en-US" altLang="zh-CN" dirty="0"/>
                <a:t>for the object</a:t>
              </a:r>
            </a:p>
          </p:txBody>
        </p:sp>
        <p:sp>
          <p:nvSpPr>
            <p:cNvPr id="97303" name="Rectangle 23"/>
            <p:cNvSpPr>
              <a:spLocks noChangeArrowheads="1"/>
            </p:cNvSpPr>
            <p:nvPr/>
          </p:nvSpPr>
          <p:spPr bwMode="auto">
            <a:xfrm>
              <a:off x="288" y="3120"/>
              <a:ext cx="1104" cy="192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Object’s vptr</a:t>
              </a:r>
            </a:p>
          </p:txBody>
        </p:sp>
        <p:sp>
          <p:nvSpPr>
            <p:cNvPr id="97304" name="Text Box 24"/>
            <p:cNvSpPr txBox="1">
              <a:spLocks noChangeArrowheads="1"/>
            </p:cNvSpPr>
            <p:nvPr/>
          </p:nvSpPr>
          <p:spPr bwMode="auto">
            <a:xfrm>
              <a:off x="336" y="2400"/>
              <a:ext cx="91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 Object</a:t>
              </a:r>
            </a:p>
          </p:txBody>
        </p:sp>
        <p:sp>
          <p:nvSpPr>
            <p:cNvPr id="97305" name="Rectangle 25"/>
            <p:cNvSpPr>
              <a:spLocks noChangeArrowheads="1"/>
            </p:cNvSpPr>
            <p:nvPr/>
          </p:nvSpPr>
          <p:spPr bwMode="auto">
            <a:xfrm>
              <a:off x="288" y="3600"/>
              <a:ext cx="1104" cy="480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Data members </a:t>
              </a:r>
            </a:p>
            <a:p>
              <a:pPr algn="ctr"/>
              <a:r>
                <a:rPr lang="en-US" altLang="zh-CN"/>
                <a:t>for the object</a:t>
              </a:r>
            </a:p>
          </p:txBody>
        </p:sp>
        <p:sp>
          <p:nvSpPr>
            <p:cNvPr id="97306" name="Rectangle 26"/>
            <p:cNvSpPr>
              <a:spLocks noChangeArrowheads="1"/>
            </p:cNvSpPr>
            <p:nvPr/>
          </p:nvSpPr>
          <p:spPr bwMode="auto">
            <a:xfrm>
              <a:off x="288" y="4080"/>
              <a:ext cx="1104" cy="192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Object’s vptr</a:t>
              </a:r>
            </a:p>
          </p:txBody>
        </p:sp>
        <p:sp>
          <p:nvSpPr>
            <p:cNvPr id="97307" name="Text Box 27"/>
            <p:cNvSpPr txBox="1">
              <a:spLocks noChangeArrowheads="1"/>
            </p:cNvSpPr>
            <p:nvPr/>
          </p:nvSpPr>
          <p:spPr bwMode="auto">
            <a:xfrm>
              <a:off x="336" y="3360"/>
              <a:ext cx="91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 Object</a:t>
              </a:r>
            </a:p>
          </p:txBody>
        </p:sp>
        <p:sp>
          <p:nvSpPr>
            <p:cNvPr id="97312" name="Line 32"/>
            <p:cNvSpPr>
              <a:spLocks noChangeShapeType="1"/>
            </p:cNvSpPr>
            <p:nvPr/>
          </p:nvSpPr>
          <p:spPr bwMode="auto">
            <a:xfrm flipV="1">
              <a:off x="1392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13" name="Line 33"/>
            <p:cNvSpPr>
              <a:spLocks noChangeShapeType="1"/>
            </p:cNvSpPr>
            <p:nvPr/>
          </p:nvSpPr>
          <p:spPr bwMode="auto">
            <a:xfrm flipV="1">
              <a:off x="1392" y="2928"/>
              <a:ext cx="24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7343" name="Group 63"/>
          <p:cNvGrpSpPr>
            <a:grpSpLocks/>
          </p:cNvGrpSpPr>
          <p:nvPr/>
        </p:nvGrpSpPr>
        <p:grpSpPr bwMode="auto">
          <a:xfrm>
            <a:off x="3429030" y="3048010"/>
            <a:ext cx="5638800" cy="2971800"/>
            <a:chOff x="2208" y="1296"/>
            <a:chExt cx="3552" cy="1872"/>
          </a:xfrm>
        </p:grpSpPr>
        <p:sp>
          <p:nvSpPr>
            <p:cNvPr id="97316" name="Rectangle 36"/>
            <p:cNvSpPr>
              <a:spLocks noChangeArrowheads="1"/>
            </p:cNvSpPr>
            <p:nvPr/>
          </p:nvSpPr>
          <p:spPr bwMode="auto">
            <a:xfrm>
              <a:off x="3552" y="1824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7" name="Line 37"/>
            <p:cNvSpPr>
              <a:spLocks noChangeShapeType="1"/>
            </p:cNvSpPr>
            <p:nvPr/>
          </p:nvSpPr>
          <p:spPr bwMode="auto">
            <a:xfrm>
              <a:off x="3792" y="19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18" name="Text Box 38"/>
            <p:cNvSpPr txBox="1">
              <a:spLocks noChangeArrowheads="1"/>
            </p:cNvSpPr>
            <p:nvPr/>
          </p:nvSpPr>
          <p:spPr bwMode="auto">
            <a:xfrm>
              <a:off x="4224" y="1785"/>
              <a:ext cx="14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/>
                <a:t>D’s </a:t>
              </a:r>
              <a:r>
                <a:rPr lang="en-US" altLang="zh-CN" sz="1800" dirty="0" err="1"/>
                <a:t>type_info</a:t>
              </a:r>
              <a:r>
                <a:rPr lang="en-US" altLang="zh-CN" sz="1800" dirty="0"/>
                <a:t> object</a:t>
              </a:r>
            </a:p>
          </p:txBody>
        </p:sp>
        <p:sp>
          <p:nvSpPr>
            <p:cNvPr id="97319" name="Rectangle 39"/>
            <p:cNvSpPr>
              <a:spLocks noChangeArrowheads="1"/>
            </p:cNvSpPr>
            <p:nvPr/>
          </p:nvSpPr>
          <p:spPr bwMode="auto">
            <a:xfrm>
              <a:off x="3552" y="2016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20" name="Line 40"/>
            <p:cNvSpPr>
              <a:spLocks noChangeShapeType="1"/>
            </p:cNvSpPr>
            <p:nvPr/>
          </p:nvSpPr>
          <p:spPr bwMode="auto">
            <a:xfrm>
              <a:off x="3792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21" name="Text Box 41"/>
            <p:cNvSpPr txBox="1">
              <a:spLocks noChangeArrowheads="1"/>
            </p:cNvSpPr>
            <p:nvPr/>
          </p:nvSpPr>
          <p:spPr bwMode="auto">
            <a:xfrm>
              <a:off x="4224" y="1977"/>
              <a:ext cx="15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/>
                <a:t>Impl</a:t>
              </a:r>
              <a:r>
                <a:rPr lang="en-US" altLang="zh-CN" sz="1800" dirty="0"/>
                <a:t>. of D::~D</a:t>
              </a:r>
            </a:p>
          </p:txBody>
        </p:sp>
        <p:sp>
          <p:nvSpPr>
            <p:cNvPr id="97322" name="Rectangle 42"/>
            <p:cNvSpPr>
              <a:spLocks noChangeArrowheads="1"/>
            </p:cNvSpPr>
            <p:nvPr/>
          </p:nvSpPr>
          <p:spPr bwMode="auto">
            <a:xfrm>
              <a:off x="3552" y="2208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23" name="Line 43"/>
            <p:cNvSpPr>
              <a:spLocks noChangeShapeType="1"/>
            </p:cNvSpPr>
            <p:nvPr/>
          </p:nvSpPr>
          <p:spPr bwMode="auto">
            <a:xfrm>
              <a:off x="3792" y="23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24" name="Text Box 44"/>
            <p:cNvSpPr txBox="1">
              <a:spLocks noChangeArrowheads="1"/>
            </p:cNvSpPr>
            <p:nvPr/>
          </p:nvSpPr>
          <p:spPr bwMode="auto">
            <a:xfrm>
              <a:off x="4224" y="2169"/>
              <a:ext cx="12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/>
                <a:t>Impl</a:t>
              </a:r>
              <a:r>
                <a:rPr lang="en-US" altLang="zh-CN" sz="1800" dirty="0"/>
                <a:t>. of D::mf1</a:t>
              </a:r>
            </a:p>
          </p:txBody>
        </p:sp>
        <p:sp>
          <p:nvSpPr>
            <p:cNvPr id="97325" name="Rectangle 45"/>
            <p:cNvSpPr>
              <a:spLocks noChangeArrowheads="1"/>
            </p:cNvSpPr>
            <p:nvPr/>
          </p:nvSpPr>
          <p:spPr bwMode="auto">
            <a:xfrm>
              <a:off x="3552" y="2400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26" name="Line 46"/>
            <p:cNvSpPr>
              <a:spLocks noChangeShapeType="1"/>
            </p:cNvSpPr>
            <p:nvPr/>
          </p:nvSpPr>
          <p:spPr bwMode="auto">
            <a:xfrm>
              <a:off x="3792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27" name="Text Box 47"/>
            <p:cNvSpPr txBox="1">
              <a:spLocks noChangeArrowheads="1"/>
            </p:cNvSpPr>
            <p:nvPr/>
          </p:nvSpPr>
          <p:spPr bwMode="auto">
            <a:xfrm>
              <a:off x="4224" y="2361"/>
              <a:ext cx="1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Impl</a:t>
              </a:r>
              <a:r>
                <a:rPr lang="en-US" altLang="zh-CN" sz="1800" dirty="0"/>
                <a:t>. of B::mf2</a:t>
              </a:r>
            </a:p>
          </p:txBody>
        </p:sp>
        <p:sp>
          <p:nvSpPr>
            <p:cNvPr id="97328" name="Rectangle 48"/>
            <p:cNvSpPr>
              <a:spLocks noChangeArrowheads="1"/>
            </p:cNvSpPr>
            <p:nvPr/>
          </p:nvSpPr>
          <p:spPr bwMode="auto">
            <a:xfrm>
              <a:off x="3552" y="2592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29" name="Line 49"/>
            <p:cNvSpPr>
              <a:spLocks noChangeShapeType="1"/>
            </p:cNvSpPr>
            <p:nvPr/>
          </p:nvSpPr>
          <p:spPr bwMode="auto">
            <a:xfrm>
              <a:off x="3792" y="26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30" name="Text Box 50"/>
            <p:cNvSpPr txBox="1">
              <a:spLocks noChangeArrowheads="1"/>
            </p:cNvSpPr>
            <p:nvPr/>
          </p:nvSpPr>
          <p:spPr bwMode="auto">
            <a:xfrm>
              <a:off x="4224" y="2553"/>
              <a:ext cx="12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/>
                <a:t>Impl</a:t>
              </a:r>
              <a:r>
                <a:rPr lang="en-US" altLang="zh-CN" sz="1800" dirty="0"/>
                <a:t>. of B::mf3</a:t>
              </a:r>
            </a:p>
          </p:txBody>
        </p:sp>
        <p:sp>
          <p:nvSpPr>
            <p:cNvPr id="97331" name="Text Box 51"/>
            <p:cNvSpPr txBox="1">
              <a:spLocks noChangeArrowheads="1"/>
            </p:cNvSpPr>
            <p:nvPr/>
          </p:nvSpPr>
          <p:spPr bwMode="auto">
            <a:xfrm>
              <a:off x="3408" y="1584"/>
              <a:ext cx="13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D’s vtbl</a:t>
              </a:r>
            </a:p>
          </p:txBody>
        </p:sp>
        <p:sp>
          <p:nvSpPr>
            <p:cNvPr id="97332" name="Rectangle 52"/>
            <p:cNvSpPr>
              <a:spLocks noChangeArrowheads="1"/>
            </p:cNvSpPr>
            <p:nvPr/>
          </p:nvSpPr>
          <p:spPr bwMode="auto">
            <a:xfrm>
              <a:off x="2208" y="1536"/>
              <a:ext cx="1104" cy="48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Data members </a:t>
              </a:r>
            </a:p>
            <a:p>
              <a:pPr algn="ctr"/>
              <a:r>
                <a:rPr lang="en-US" altLang="zh-CN" sz="2000" dirty="0"/>
                <a:t>for the object</a:t>
              </a:r>
            </a:p>
          </p:txBody>
        </p:sp>
        <p:sp>
          <p:nvSpPr>
            <p:cNvPr id="97333" name="Rectangle 53"/>
            <p:cNvSpPr>
              <a:spLocks noChangeArrowheads="1"/>
            </p:cNvSpPr>
            <p:nvPr/>
          </p:nvSpPr>
          <p:spPr bwMode="auto">
            <a:xfrm>
              <a:off x="2208" y="2016"/>
              <a:ext cx="1104" cy="19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Object’s </a:t>
              </a:r>
              <a:r>
                <a:rPr lang="en-US" altLang="zh-CN" sz="2000" dirty="0" err="1"/>
                <a:t>vptr</a:t>
              </a:r>
              <a:endParaRPr lang="en-US" altLang="zh-CN" sz="2000" dirty="0"/>
            </a:p>
          </p:txBody>
        </p:sp>
        <p:sp>
          <p:nvSpPr>
            <p:cNvPr id="97334" name="Text Box 54"/>
            <p:cNvSpPr txBox="1">
              <a:spLocks noChangeArrowheads="1"/>
            </p:cNvSpPr>
            <p:nvPr/>
          </p:nvSpPr>
          <p:spPr bwMode="auto">
            <a:xfrm>
              <a:off x="2256" y="1296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D Object</a:t>
              </a:r>
            </a:p>
          </p:txBody>
        </p:sp>
        <p:sp>
          <p:nvSpPr>
            <p:cNvPr id="97335" name="Rectangle 55"/>
            <p:cNvSpPr>
              <a:spLocks noChangeArrowheads="1"/>
            </p:cNvSpPr>
            <p:nvPr/>
          </p:nvSpPr>
          <p:spPr bwMode="auto">
            <a:xfrm>
              <a:off x="2208" y="2496"/>
              <a:ext cx="1104" cy="48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 members </a:t>
              </a:r>
            </a:p>
            <a:p>
              <a:pPr algn="ctr"/>
              <a:r>
                <a:rPr lang="en-US" altLang="zh-CN" sz="2000"/>
                <a:t>for the object</a:t>
              </a:r>
            </a:p>
          </p:txBody>
        </p:sp>
        <p:sp>
          <p:nvSpPr>
            <p:cNvPr id="97336" name="Rectangle 56"/>
            <p:cNvSpPr>
              <a:spLocks noChangeArrowheads="1"/>
            </p:cNvSpPr>
            <p:nvPr/>
          </p:nvSpPr>
          <p:spPr bwMode="auto">
            <a:xfrm>
              <a:off x="2208" y="2976"/>
              <a:ext cx="1104" cy="19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Object’s vptr</a:t>
              </a:r>
            </a:p>
          </p:txBody>
        </p:sp>
        <p:sp>
          <p:nvSpPr>
            <p:cNvPr id="97337" name="Text Box 57"/>
            <p:cNvSpPr txBox="1">
              <a:spLocks noChangeArrowheads="1"/>
            </p:cNvSpPr>
            <p:nvPr/>
          </p:nvSpPr>
          <p:spPr bwMode="auto">
            <a:xfrm>
              <a:off x="2256" y="2256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D Object</a:t>
              </a:r>
            </a:p>
          </p:txBody>
        </p:sp>
        <p:sp>
          <p:nvSpPr>
            <p:cNvPr id="97338" name="Line 58"/>
            <p:cNvSpPr>
              <a:spLocks noChangeShapeType="1"/>
            </p:cNvSpPr>
            <p:nvPr/>
          </p:nvSpPr>
          <p:spPr bwMode="auto">
            <a:xfrm flipV="1">
              <a:off x="3312" y="182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39" name="Line 59"/>
            <p:cNvSpPr>
              <a:spLocks noChangeShapeType="1"/>
            </p:cNvSpPr>
            <p:nvPr/>
          </p:nvSpPr>
          <p:spPr bwMode="auto">
            <a:xfrm flipV="1">
              <a:off x="3312" y="1824"/>
              <a:ext cx="24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40" name="Rectangle 60"/>
            <p:cNvSpPr>
              <a:spLocks noChangeArrowheads="1"/>
            </p:cNvSpPr>
            <p:nvPr/>
          </p:nvSpPr>
          <p:spPr bwMode="auto">
            <a:xfrm>
              <a:off x="3552" y="2784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41" name="Line 61"/>
            <p:cNvSpPr>
              <a:spLocks noChangeShapeType="1"/>
            </p:cNvSpPr>
            <p:nvPr/>
          </p:nvSpPr>
          <p:spPr bwMode="auto">
            <a:xfrm>
              <a:off x="3792" y="28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42" name="Text Box 62"/>
            <p:cNvSpPr txBox="1">
              <a:spLocks noChangeArrowheads="1"/>
            </p:cNvSpPr>
            <p:nvPr/>
          </p:nvSpPr>
          <p:spPr bwMode="auto">
            <a:xfrm>
              <a:off x="4224" y="2745"/>
              <a:ext cx="14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Impl</a:t>
              </a:r>
              <a:r>
                <a:rPr lang="en-US" altLang="zh-CN" sz="1800" dirty="0"/>
                <a:t>. of D::mf5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3878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591550" cy="68586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5.3 Story of inheritance &amp; polymorphism</a:t>
            </a:r>
            <a:endParaRPr lang="en-US" altLang="zh-CN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4" y="1219212"/>
            <a:ext cx="8000904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What happened in constructing and destructing a derived object?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 derived class object contains 2 parts: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Sub-object from base class (non-static data members)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Sub-object from its definition (non-static data members)</a:t>
            </a:r>
          </a:p>
        </p:txBody>
      </p:sp>
      <p:grpSp>
        <p:nvGrpSpPr>
          <p:cNvPr id="104468" name="Group 20"/>
          <p:cNvGrpSpPr>
            <a:grpSpLocks/>
          </p:cNvGrpSpPr>
          <p:nvPr/>
        </p:nvGrpSpPr>
        <p:grpSpPr bwMode="auto">
          <a:xfrm>
            <a:off x="609600" y="3352802"/>
            <a:ext cx="8001000" cy="2133600"/>
            <a:chOff x="624" y="2400"/>
            <a:chExt cx="5040" cy="1344"/>
          </a:xfrm>
        </p:grpSpPr>
        <p:sp>
          <p:nvSpPr>
            <p:cNvPr id="104452" name="Rectangle 4"/>
            <p:cNvSpPr>
              <a:spLocks noChangeArrowheads="1"/>
            </p:cNvSpPr>
            <p:nvPr/>
          </p:nvSpPr>
          <p:spPr bwMode="auto">
            <a:xfrm>
              <a:off x="1824" y="2400"/>
              <a:ext cx="2304" cy="48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dirty="0"/>
                <a:t>Base class data members</a:t>
              </a:r>
            </a:p>
          </p:txBody>
        </p:sp>
        <p:sp>
          <p:nvSpPr>
            <p:cNvPr id="104456" name="Rectangle 8"/>
            <p:cNvSpPr>
              <a:spLocks noChangeArrowheads="1"/>
            </p:cNvSpPr>
            <p:nvPr/>
          </p:nvSpPr>
          <p:spPr bwMode="auto">
            <a:xfrm>
              <a:off x="1824" y="2880"/>
              <a:ext cx="2304" cy="19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dirty="0"/>
                <a:t>Base sub-object </a:t>
              </a:r>
              <a:r>
                <a:rPr lang="en-US" altLang="zh-CN" sz="1800" dirty="0" err="1"/>
                <a:t>vptr</a:t>
              </a:r>
              <a:endParaRPr lang="en-US" altLang="zh-CN" sz="1800" dirty="0"/>
            </a:p>
          </p:txBody>
        </p:sp>
        <p:sp>
          <p:nvSpPr>
            <p:cNvPr id="104457" name="Rectangle 9"/>
            <p:cNvSpPr>
              <a:spLocks noChangeArrowheads="1"/>
            </p:cNvSpPr>
            <p:nvPr/>
          </p:nvSpPr>
          <p:spPr bwMode="auto">
            <a:xfrm>
              <a:off x="1824" y="3072"/>
              <a:ext cx="2304" cy="48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dirty="0"/>
                <a:t>Derived class data members</a:t>
              </a:r>
            </a:p>
          </p:txBody>
        </p:sp>
        <p:sp>
          <p:nvSpPr>
            <p:cNvPr id="104458" name="Rectangle 10"/>
            <p:cNvSpPr>
              <a:spLocks noChangeArrowheads="1"/>
            </p:cNvSpPr>
            <p:nvPr/>
          </p:nvSpPr>
          <p:spPr bwMode="auto">
            <a:xfrm>
              <a:off x="1824" y="3552"/>
              <a:ext cx="2304" cy="19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dirty="0"/>
                <a:t>Derived sub-object </a:t>
              </a:r>
              <a:r>
                <a:rPr lang="en-US" altLang="zh-CN" sz="1800" dirty="0" err="1"/>
                <a:t>vptr</a:t>
              </a:r>
              <a:endParaRPr lang="en-US" altLang="zh-CN" sz="1800" dirty="0"/>
            </a:p>
          </p:txBody>
        </p:sp>
        <p:sp>
          <p:nvSpPr>
            <p:cNvPr id="104462" name="Freeform 14"/>
            <p:cNvSpPr>
              <a:spLocks/>
            </p:cNvSpPr>
            <p:nvPr/>
          </p:nvSpPr>
          <p:spPr bwMode="auto">
            <a:xfrm>
              <a:off x="4176" y="2400"/>
              <a:ext cx="96" cy="1344"/>
            </a:xfrm>
            <a:custGeom>
              <a:avLst/>
              <a:gdLst>
                <a:gd name="T0" fmla="*/ 0 w 192"/>
                <a:gd name="T1" fmla="*/ 0 h 1344"/>
                <a:gd name="T2" fmla="*/ 96 w 192"/>
                <a:gd name="T3" fmla="*/ 144 h 1344"/>
                <a:gd name="T4" fmla="*/ 96 w 192"/>
                <a:gd name="T5" fmla="*/ 624 h 1344"/>
                <a:gd name="T6" fmla="*/ 192 w 192"/>
                <a:gd name="T7" fmla="*/ 720 h 1344"/>
                <a:gd name="T8" fmla="*/ 96 w 192"/>
                <a:gd name="T9" fmla="*/ 768 h 1344"/>
                <a:gd name="T10" fmla="*/ 96 w 192"/>
                <a:gd name="T11" fmla="*/ 1248 h 1344"/>
                <a:gd name="T12" fmla="*/ 0 w 192"/>
                <a:gd name="T13" fmla="*/ 1344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344">
                  <a:moveTo>
                    <a:pt x="0" y="0"/>
                  </a:moveTo>
                  <a:cubicBezTo>
                    <a:pt x="40" y="20"/>
                    <a:pt x="80" y="40"/>
                    <a:pt x="96" y="144"/>
                  </a:cubicBezTo>
                  <a:cubicBezTo>
                    <a:pt x="112" y="248"/>
                    <a:pt x="80" y="528"/>
                    <a:pt x="96" y="624"/>
                  </a:cubicBezTo>
                  <a:cubicBezTo>
                    <a:pt x="112" y="720"/>
                    <a:pt x="192" y="696"/>
                    <a:pt x="192" y="720"/>
                  </a:cubicBezTo>
                  <a:cubicBezTo>
                    <a:pt x="192" y="744"/>
                    <a:pt x="112" y="680"/>
                    <a:pt x="96" y="768"/>
                  </a:cubicBezTo>
                  <a:cubicBezTo>
                    <a:pt x="80" y="856"/>
                    <a:pt x="112" y="1152"/>
                    <a:pt x="96" y="1248"/>
                  </a:cubicBezTo>
                  <a:cubicBezTo>
                    <a:pt x="80" y="1344"/>
                    <a:pt x="40" y="1344"/>
                    <a:pt x="0" y="1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63" name="Text Box 15"/>
            <p:cNvSpPr txBox="1">
              <a:spLocks noChangeArrowheads="1"/>
            </p:cNvSpPr>
            <p:nvPr/>
          </p:nvSpPr>
          <p:spPr bwMode="auto">
            <a:xfrm>
              <a:off x="4320" y="2928"/>
              <a:ext cx="13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Arial" charset="0"/>
                  <a:ea typeface="Arial" charset="0"/>
                  <a:cs typeface="Arial" charset="0"/>
                </a:rPr>
                <a:t>Derived object</a:t>
              </a:r>
            </a:p>
          </p:txBody>
        </p:sp>
        <p:sp>
          <p:nvSpPr>
            <p:cNvPr id="104464" name="Text Box 16"/>
            <p:cNvSpPr txBox="1">
              <a:spLocks noChangeArrowheads="1"/>
            </p:cNvSpPr>
            <p:nvPr/>
          </p:nvSpPr>
          <p:spPr bwMode="auto">
            <a:xfrm>
              <a:off x="672" y="2496"/>
              <a:ext cx="110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charset="0"/>
                  <a:ea typeface="Arial" charset="0"/>
                  <a:cs typeface="Arial" charset="0"/>
                </a:rPr>
                <a:t>Base class sub-object</a:t>
              </a:r>
            </a:p>
          </p:txBody>
        </p:sp>
        <p:sp>
          <p:nvSpPr>
            <p:cNvPr id="104465" name="Freeform 17"/>
            <p:cNvSpPr>
              <a:spLocks/>
            </p:cNvSpPr>
            <p:nvPr/>
          </p:nvSpPr>
          <p:spPr bwMode="auto">
            <a:xfrm rot="10800000">
              <a:off x="1680" y="2400"/>
              <a:ext cx="96" cy="672"/>
            </a:xfrm>
            <a:custGeom>
              <a:avLst/>
              <a:gdLst>
                <a:gd name="T0" fmla="*/ 0 w 192"/>
                <a:gd name="T1" fmla="*/ 0 h 1344"/>
                <a:gd name="T2" fmla="*/ 96 w 192"/>
                <a:gd name="T3" fmla="*/ 144 h 1344"/>
                <a:gd name="T4" fmla="*/ 96 w 192"/>
                <a:gd name="T5" fmla="*/ 624 h 1344"/>
                <a:gd name="T6" fmla="*/ 192 w 192"/>
                <a:gd name="T7" fmla="*/ 720 h 1344"/>
                <a:gd name="T8" fmla="*/ 96 w 192"/>
                <a:gd name="T9" fmla="*/ 768 h 1344"/>
                <a:gd name="T10" fmla="*/ 96 w 192"/>
                <a:gd name="T11" fmla="*/ 1248 h 1344"/>
                <a:gd name="T12" fmla="*/ 0 w 192"/>
                <a:gd name="T13" fmla="*/ 1344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344">
                  <a:moveTo>
                    <a:pt x="0" y="0"/>
                  </a:moveTo>
                  <a:cubicBezTo>
                    <a:pt x="40" y="20"/>
                    <a:pt x="80" y="40"/>
                    <a:pt x="96" y="144"/>
                  </a:cubicBezTo>
                  <a:cubicBezTo>
                    <a:pt x="112" y="248"/>
                    <a:pt x="80" y="528"/>
                    <a:pt x="96" y="624"/>
                  </a:cubicBezTo>
                  <a:cubicBezTo>
                    <a:pt x="112" y="720"/>
                    <a:pt x="192" y="696"/>
                    <a:pt x="192" y="720"/>
                  </a:cubicBezTo>
                  <a:cubicBezTo>
                    <a:pt x="192" y="744"/>
                    <a:pt x="112" y="680"/>
                    <a:pt x="96" y="768"/>
                  </a:cubicBezTo>
                  <a:cubicBezTo>
                    <a:pt x="80" y="856"/>
                    <a:pt x="112" y="1152"/>
                    <a:pt x="96" y="1248"/>
                  </a:cubicBezTo>
                  <a:cubicBezTo>
                    <a:pt x="80" y="1344"/>
                    <a:pt x="40" y="1344"/>
                    <a:pt x="0" y="1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66" name="Text Box 18"/>
            <p:cNvSpPr txBox="1">
              <a:spLocks noChangeArrowheads="1"/>
            </p:cNvSpPr>
            <p:nvPr/>
          </p:nvSpPr>
          <p:spPr bwMode="auto">
            <a:xfrm>
              <a:off x="624" y="3168"/>
              <a:ext cx="115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charset="0"/>
                  <a:ea typeface="Arial" charset="0"/>
                  <a:cs typeface="Arial" charset="0"/>
                </a:rPr>
                <a:t>Derived class sub-object</a:t>
              </a:r>
            </a:p>
          </p:txBody>
        </p:sp>
        <p:sp>
          <p:nvSpPr>
            <p:cNvPr id="104467" name="Freeform 19"/>
            <p:cNvSpPr>
              <a:spLocks/>
            </p:cNvSpPr>
            <p:nvPr/>
          </p:nvSpPr>
          <p:spPr bwMode="auto">
            <a:xfrm rot="10800000">
              <a:off x="1680" y="3072"/>
              <a:ext cx="96" cy="672"/>
            </a:xfrm>
            <a:custGeom>
              <a:avLst/>
              <a:gdLst>
                <a:gd name="T0" fmla="*/ 0 w 192"/>
                <a:gd name="T1" fmla="*/ 0 h 1344"/>
                <a:gd name="T2" fmla="*/ 96 w 192"/>
                <a:gd name="T3" fmla="*/ 144 h 1344"/>
                <a:gd name="T4" fmla="*/ 96 w 192"/>
                <a:gd name="T5" fmla="*/ 624 h 1344"/>
                <a:gd name="T6" fmla="*/ 192 w 192"/>
                <a:gd name="T7" fmla="*/ 720 h 1344"/>
                <a:gd name="T8" fmla="*/ 96 w 192"/>
                <a:gd name="T9" fmla="*/ 768 h 1344"/>
                <a:gd name="T10" fmla="*/ 96 w 192"/>
                <a:gd name="T11" fmla="*/ 1248 h 1344"/>
                <a:gd name="T12" fmla="*/ 0 w 192"/>
                <a:gd name="T13" fmla="*/ 1344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344">
                  <a:moveTo>
                    <a:pt x="0" y="0"/>
                  </a:moveTo>
                  <a:cubicBezTo>
                    <a:pt x="40" y="20"/>
                    <a:pt x="80" y="40"/>
                    <a:pt x="96" y="144"/>
                  </a:cubicBezTo>
                  <a:cubicBezTo>
                    <a:pt x="112" y="248"/>
                    <a:pt x="80" y="528"/>
                    <a:pt x="96" y="624"/>
                  </a:cubicBezTo>
                  <a:cubicBezTo>
                    <a:pt x="112" y="720"/>
                    <a:pt x="192" y="696"/>
                    <a:pt x="192" y="720"/>
                  </a:cubicBezTo>
                  <a:cubicBezTo>
                    <a:pt x="192" y="744"/>
                    <a:pt x="112" y="680"/>
                    <a:pt x="96" y="768"/>
                  </a:cubicBezTo>
                  <a:cubicBezTo>
                    <a:pt x="80" y="856"/>
                    <a:pt x="112" y="1152"/>
                    <a:pt x="96" y="1248"/>
                  </a:cubicBezTo>
                  <a:cubicBezTo>
                    <a:pt x="80" y="1344"/>
                    <a:pt x="40" y="1344"/>
                    <a:pt x="0" y="1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645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52449"/>
            <a:ext cx="7993062" cy="647701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5.3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Story of inheritance &amp; polymorphism </a:t>
            </a:r>
          </a:p>
        </p:txBody>
      </p:sp>
      <p:grpSp>
        <p:nvGrpSpPr>
          <p:cNvPr id="112660" name="Group 20"/>
          <p:cNvGrpSpPr>
            <a:grpSpLocks/>
          </p:cNvGrpSpPr>
          <p:nvPr/>
        </p:nvGrpSpPr>
        <p:grpSpPr bwMode="auto">
          <a:xfrm>
            <a:off x="609704" y="1524050"/>
            <a:ext cx="1657350" cy="736600"/>
            <a:chOff x="521" y="1706"/>
            <a:chExt cx="1044" cy="464"/>
          </a:xfrm>
        </p:grpSpPr>
        <p:sp>
          <p:nvSpPr>
            <p:cNvPr id="112661" name="Text Box 21"/>
            <p:cNvSpPr txBox="1">
              <a:spLocks noChangeArrowheads="1"/>
            </p:cNvSpPr>
            <p:nvPr/>
          </p:nvSpPr>
          <p:spPr bwMode="auto">
            <a:xfrm>
              <a:off x="521" y="1706"/>
              <a:ext cx="1044" cy="2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>
                  <a:latin typeface="Garamond" charset="0"/>
                </a:rPr>
                <a:t>float mx</a:t>
              </a:r>
            </a:p>
          </p:txBody>
        </p:sp>
        <p:sp>
          <p:nvSpPr>
            <p:cNvPr id="112662" name="Text Box 22"/>
            <p:cNvSpPr txBox="1">
              <a:spLocks noChangeArrowheads="1"/>
            </p:cNvSpPr>
            <p:nvPr/>
          </p:nvSpPr>
          <p:spPr bwMode="auto">
            <a:xfrm>
              <a:off x="521" y="1933"/>
              <a:ext cx="1044" cy="2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>
                  <a:latin typeface="Garamond" charset="0"/>
                </a:rPr>
                <a:t>_vptr_Point1d</a:t>
              </a:r>
            </a:p>
          </p:txBody>
        </p:sp>
      </p:grpSp>
      <p:grpSp>
        <p:nvGrpSpPr>
          <p:cNvPr id="112663" name="Group 23"/>
          <p:cNvGrpSpPr>
            <a:grpSpLocks/>
          </p:cNvGrpSpPr>
          <p:nvPr/>
        </p:nvGrpSpPr>
        <p:grpSpPr bwMode="auto">
          <a:xfrm>
            <a:off x="2841729" y="1882825"/>
            <a:ext cx="1657350" cy="736600"/>
            <a:chOff x="521" y="1706"/>
            <a:chExt cx="1044" cy="464"/>
          </a:xfrm>
        </p:grpSpPr>
        <p:sp>
          <p:nvSpPr>
            <p:cNvPr id="112664" name="Text Box 24"/>
            <p:cNvSpPr txBox="1">
              <a:spLocks noChangeArrowheads="1"/>
            </p:cNvSpPr>
            <p:nvPr/>
          </p:nvSpPr>
          <p:spPr bwMode="auto">
            <a:xfrm>
              <a:off x="521" y="1706"/>
              <a:ext cx="1044" cy="23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>
                  <a:latin typeface="Garamond" charset="0"/>
                </a:rPr>
                <a:t>float mx</a:t>
              </a:r>
            </a:p>
          </p:txBody>
        </p:sp>
        <p:sp>
          <p:nvSpPr>
            <p:cNvPr id="112665" name="Text Box 25"/>
            <p:cNvSpPr txBox="1">
              <a:spLocks noChangeArrowheads="1"/>
            </p:cNvSpPr>
            <p:nvPr/>
          </p:nvSpPr>
          <p:spPr bwMode="auto">
            <a:xfrm>
              <a:off x="521" y="1933"/>
              <a:ext cx="1044" cy="23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>
                  <a:latin typeface="Garamond" charset="0"/>
                </a:rPr>
                <a:t>_vptr_Point1d</a:t>
              </a:r>
            </a:p>
          </p:txBody>
        </p:sp>
      </p:grpSp>
      <p:grpSp>
        <p:nvGrpSpPr>
          <p:cNvPr id="112666" name="Group 26"/>
          <p:cNvGrpSpPr>
            <a:grpSpLocks/>
          </p:cNvGrpSpPr>
          <p:nvPr/>
        </p:nvGrpSpPr>
        <p:grpSpPr bwMode="auto">
          <a:xfrm>
            <a:off x="2841729" y="2603550"/>
            <a:ext cx="1657350" cy="736600"/>
            <a:chOff x="521" y="1706"/>
            <a:chExt cx="1044" cy="464"/>
          </a:xfrm>
        </p:grpSpPr>
        <p:sp>
          <p:nvSpPr>
            <p:cNvPr id="112667" name="Text Box 27"/>
            <p:cNvSpPr txBox="1">
              <a:spLocks noChangeArrowheads="1"/>
            </p:cNvSpPr>
            <p:nvPr/>
          </p:nvSpPr>
          <p:spPr bwMode="auto">
            <a:xfrm>
              <a:off x="521" y="1706"/>
              <a:ext cx="1044" cy="2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>
                  <a:latin typeface="Garamond" charset="0"/>
                </a:rPr>
                <a:t>float my</a:t>
              </a:r>
            </a:p>
          </p:txBody>
        </p:sp>
        <p:sp>
          <p:nvSpPr>
            <p:cNvPr id="112668" name="Text Box 28"/>
            <p:cNvSpPr txBox="1">
              <a:spLocks noChangeArrowheads="1"/>
            </p:cNvSpPr>
            <p:nvPr/>
          </p:nvSpPr>
          <p:spPr bwMode="auto">
            <a:xfrm>
              <a:off x="521" y="1933"/>
              <a:ext cx="1044" cy="2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>
                  <a:latin typeface="Garamond" charset="0"/>
                </a:rPr>
                <a:t>_vptr_Point2d</a:t>
              </a:r>
            </a:p>
          </p:txBody>
        </p:sp>
      </p:grpSp>
      <p:grpSp>
        <p:nvGrpSpPr>
          <p:cNvPr id="112669" name="Group 29"/>
          <p:cNvGrpSpPr>
            <a:grpSpLocks/>
          </p:cNvGrpSpPr>
          <p:nvPr/>
        </p:nvGrpSpPr>
        <p:grpSpPr bwMode="auto">
          <a:xfrm>
            <a:off x="4857854" y="3324275"/>
            <a:ext cx="1657350" cy="2178050"/>
            <a:chOff x="4059" y="1706"/>
            <a:chExt cx="1044" cy="1372"/>
          </a:xfrm>
        </p:grpSpPr>
        <p:grpSp>
          <p:nvGrpSpPr>
            <p:cNvPr id="112670" name="Group 30"/>
            <p:cNvGrpSpPr>
              <a:grpSpLocks/>
            </p:cNvGrpSpPr>
            <p:nvPr/>
          </p:nvGrpSpPr>
          <p:grpSpPr bwMode="auto">
            <a:xfrm>
              <a:off x="4059" y="1706"/>
              <a:ext cx="1044" cy="464"/>
              <a:chOff x="521" y="1706"/>
              <a:chExt cx="1044" cy="464"/>
            </a:xfrm>
          </p:grpSpPr>
          <p:sp>
            <p:nvSpPr>
              <p:cNvPr id="112671" name="Text Box 31"/>
              <p:cNvSpPr txBox="1">
                <a:spLocks noChangeArrowheads="1"/>
              </p:cNvSpPr>
              <p:nvPr/>
            </p:nvSpPr>
            <p:spPr bwMode="auto">
              <a:xfrm>
                <a:off x="521" y="1706"/>
                <a:ext cx="1044" cy="237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0" lang="en-US" altLang="zh-CN" sz="1800" b="1">
                    <a:latin typeface="Garamond" charset="0"/>
                  </a:rPr>
                  <a:t>float mx</a:t>
                </a:r>
              </a:p>
            </p:txBody>
          </p:sp>
          <p:sp>
            <p:nvSpPr>
              <p:cNvPr id="112672" name="Text Box 32"/>
              <p:cNvSpPr txBox="1">
                <a:spLocks noChangeArrowheads="1"/>
              </p:cNvSpPr>
              <p:nvPr/>
            </p:nvSpPr>
            <p:spPr bwMode="auto">
              <a:xfrm>
                <a:off x="521" y="1933"/>
                <a:ext cx="1044" cy="237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0" lang="en-US" altLang="zh-CN" sz="1800" b="1">
                    <a:latin typeface="Garamond" charset="0"/>
                  </a:rPr>
                  <a:t>_vptr_Point1d</a:t>
                </a:r>
              </a:p>
            </p:txBody>
          </p:sp>
        </p:grpSp>
        <p:grpSp>
          <p:nvGrpSpPr>
            <p:cNvPr id="112673" name="Group 33"/>
            <p:cNvGrpSpPr>
              <a:grpSpLocks/>
            </p:cNvGrpSpPr>
            <p:nvPr/>
          </p:nvGrpSpPr>
          <p:grpSpPr bwMode="auto">
            <a:xfrm>
              <a:off x="4059" y="2160"/>
              <a:ext cx="1044" cy="464"/>
              <a:chOff x="521" y="1706"/>
              <a:chExt cx="1044" cy="464"/>
            </a:xfrm>
          </p:grpSpPr>
          <p:sp>
            <p:nvSpPr>
              <p:cNvPr id="112674" name="Text Box 34"/>
              <p:cNvSpPr txBox="1">
                <a:spLocks noChangeArrowheads="1"/>
              </p:cNvSpPr>
              <p:nvPr/>
            </p:nvSpPr>
            <p:spPr bwMode="auto">
              <a:xfrm>
                <a:off x="521" y="1706"/>
                <a:ext cx="1044" cy="237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0" lang="en-US" altLang="zh-CN" sz="1800" b="1">
                    <a:latin typeface="Garamond" charset="0"/>
                  </a:rPr>
                  <a:t>float my</a:t>
                </a:r>
              </a:p>
            </p:txBody>
          </p:sp>
          <p:sp>
            <p:nvSpPr>
              <p:cNvPr id="112675" name="Text Box 35"/>
              <p:cNvSpPr txBox="1">
                <a:spLocks noChangeArrowheads="1"/>
              </p:cNvSpPr>
              <p:nvPr/>
            </p:nvSpPr>
            <p:spPr bwMode="auto">
              <a:xfrm>
                <a:off x="521" y="1933"/>
                <a:ext cx="1044" cy="237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0" lang="en-US" altLang="zh-CN" sz="1800" b="1">
                    <a:latin typeface="Garamond" charset="0"/>
                  </a:rPr>
                  <a:t>_vptr_Point2d</a:t>
                </a:r>
              </a:p>
            </p:txBody>
          </p:sp>
        </p:grpSp>
        <p:grpSp>
          <p:nvGrpSpPr>
            <p:cNvPr id="112676" name="Group 36"/>
            <p:cNvGrpSpPr>
              <a:grpSpLocks/>
            </p:cNvGrpSpPr>
            <p:nvPr/>
          </p:nvGrpSpPr>
          <p:grpSpPr bwMode="auto">
            <a:xfrm>
              <a:off x="4059" y="2614"/>
              <a:ext cx="1044" cy="464"/>
              <a:chOff x="521" y="1706"/>
              <a:chExt cx="1044" cy="464"/>
            </a:xfrm>
          </p:grpSpPr>
          <p:sp>
            <p:nvSpPr>
              <p:cNvPr id="112677" name="Text Box 37"/>
              <p:cNvSpPr txBox="1">
                <a:spLocks noChangeArrowheads="1"/>
              </p:cNvSpPr>
              <p:nvPr/>
            </p:nvSpPr>
            <p:spPr bwMode="auto">
              <a:xfrm>
                <a:off x="521" y="1706"/>
                <a:ext cx="1044" cy="237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0" lang="en-US" altLang="zh-CN" sz="1800" b="1">
                    <a:latin typeface="Garamond" charset="0"/>
                  </a:rPr>
                  <a:t>float mz</a:t>
                </a:r>
              </a:p>
            </p:txBody>
          </p:sp>
          <p:sp>
            <p:nvSpPr>
              <p:cNvPr id="112678" name="Text Box 38"/>
              <p:cNvSpPr txBox="1">
                <a:spLocks noChangeArrowheads="1"/>
              </p:cNvSpPr>
              <p:nvPr/>
            </p:nvSpPr>
            <p:spPr bwMode="auto">
              <a:xfrm>
                <a:off x="521" y="1933"/>
                <a:ext cx="1044" cy="237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0" lang="en-US" altLang="zh-CN" sz="1800" b="1">
                    <a:latin typeface="Garamond" charset="0"/>
                  </a:rPr>
                  <a:t>_vptr_Point3d</a:t>
                </a:r>
              </a:p>
            </p:txBody>
          </p:sp>
        </p:grpSp>
      </p:grpSp>
      <p:sp>
        <p:nvSpPr>
          <p:cNvPr id="112679" name="AutoShape 39"/>
          <p:cNvSpPr>
            <a:spLocks/>
          </p:cNvSpPr>
          <p:nvPr/>
        </p:nvSpPr>
        <p:spPr bwMode="auto">
          <a:xfrm>
            <a:off x="4570516" y="1882825"/>
            <a:ext cx="71438" cy="720725"/>
          </a:xfrm>
          <a:prstGeom prst="rightBrace">
            <a:avLst>
              <a:gd name="adj1" fmla="val 8407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0" name="Text Box 40"/>
          <p:cNvSpPr txBox="1">
            <a:spLocks noChangeArrowheads="1"/>
          </p:cNvSpPr>
          <p:nvPr/>
        </p:nvSpPr>
        <p:spPr bwMode="auto">
          <a:xfrm>
            <a:off x="754166" y="2603550"/>
            <a:ext cx="143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b="1">
                <a:latin typeface="Garamond" charset="0"/>
              </a:rPr>
              <a:t>Point1d p1d;</a:t>
            </a:r>
          </a:p>
        </p:txBody>
      </p:sp>
      <p:sp>
        <p:nvSpPr>
          <p:cNvPr id="112681" name="Text Box 41"/>
          <p:cNvSpPr txBox="1">
            <a:spLocks noChangeArrowheads="1"/>
          </p:cNvSpPr>
          <p:nvPr/>
        </p:nvSpPr>
        <p:spPr bwMode="auto">
          <a:xfrm>
            <a:off x="2914754" y="3611613"/>
            <a:ext cx="1439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b="1">
                <a:latin typeface="Garamond" charset="0"/>
              </a:rPr>
              <a:t>Point2d p2d;</a:t>
            </a:r>
          </a:p>
        </p:txBody>
      </p:sp>
      <p:sp>
        <p:nvSpPr>
          <p:cNvPr id="112682" name="Text Box 42"/>
          <p:cNvSpPr txBox="1">
            <a:spLocks noChangeArrowheads="1"/>
          </p:cNvSpPr>
          <p:nvPr/>
        </p:nvSpPr>
        <p:spPr bwMode="auto">
          <a:xfrm>
            <a:off x="4714979" y="2027288"/>
            <a:ext cx="17986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b="1">
                <a:latin typeface="Garamond" charset="0"/>
              </a:rPr>
              <a:t>Point1d</a:t>
            </a:r>
            <a:r>
              <a:rPr kumimoji="0" lang="zh-CN" altLang="en-US" sz="1800" b="1">
                <a:latin typeface="Garamond" charset="0"/>
              </a:rPr>
              <a:t> </a:t>
            </a:r>
            <a:r>
              <a:rPr kumimoji="0" lang="en-US" altLang="zh-CN" sz="1800" b="1">
                <a:latin typeface="Garamond" charset="0"/>
              </a:rPr>
              <a:t>sub-obj</a:t>
            </a:r>
          </a:p>
        </p:txBody>
      </p:sp>
      <p:sp>
        <p:nvSpPr>
          <p:cNvPr id="112683" name="Text Box 43"/>
          <p:cNvSpPr txBox="1">
            <a:spLocks noChangeArrowheads="1"/>
          </p:cNvSpPr>
          <p:nvPr/>
        </p:nvSpPr>
        <p:spPr bwMode="auto">
          <a:xfrm>
            <a:off x="6731104" y="3898950"/>
            <a:ext cx="1906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b="1">
                <a:latin typeface="Garamond" charset="0"/>
              </a:rPr>
              <a:t>Point2d</a:t>
            </a:r>
            <a:r>
              <a:rPr kumimoji="0" lang="zh-CN" altLang="en-US" sz="1800" b="1">
                <a:latin typeface="Garamond" charset="0"/>
              </a:rPr>
              <a:t> </a:t>
            </a:r>
            <a:r>
              <a:rPr kumimoji="0" lang="en-US" altLang="zh-CN" sz="1800" b="1">
                <a:latin typeface="Garamond" charset="0"/>
              </a:rPr>
              <a:t>sub-obj</a:t>
            </a:r>
          </a:p>
        </p:txBody>
      </p:sp>
      <p:sp>
        <p:nvSpPr>
          <p:cNvPr id="112684" name="AutoShape 44"/>
          <p:cNvSpPr>
            <a:spLocks/>
          </p:cNvSpPr>
          <p:nvPr/>
        </p:nvSpPr>
        <p:spPr bwMode="auto">
          <a:xfrm>
            <a:off x="6515204" y="3324275"/>
            <a:ext cx="215900" cy="1439863"/>
          </a:xfrm>
          <a:prstGeom prst="rightBrace">
            <a:avLst>
              <a:gd name="adj1" fmla="val 555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5" name="Text Box 45"/>
          <p:cNvSpPr txBox="1">
            <a:spLocks noChangeArrowheads="1"/>
          </p:cNvSpPr>
          <p:nvPr/>
        </p:nvSpPr>
        <p:spPr bwMode="auto">
          <a:xfrm>
            <a:off x="5002316" y="5549950"/>
            <a:ext cx="143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b="1">
                <a:latin typeface="Garamond" charset="0"/>
              </a:rPr>
              <a:t>Point3d p3d;</a:t>
            </a:r>
          </a:p>
        </p:txBody>
      </p:sp>
    </p:spTree>
    <p:extLst>
      <p:ext uri="{BB962C8B-B14F-4D97-AF65-F5344CB8AC3E}">
        <p14:creationId xmlns:p14="http://schemas.microsoft.com/office/powerpoint/2010/main" val="718247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9934" y="457200"/>
            <a:ext cx="8591550" cy="68586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5.3 Understanding Inheritance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655" y="1295456"/>
            <a:ext cx="8480433" cy="48004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Public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Inheritance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The access control of the base class data members are remain same in the derived class object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Modeling the ‘is-a’ relationship, the strongest relationship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Private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Inheritance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All data members from base classes are private in the derived class object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Modeling the ‘is-implemented-in-terms-of’ relationship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Other further topics: Protected Inheritance, Multiple Inheritance, Virtual Inheritance</a:t>
            </a:r>
            <a:r>
              <a:rPr lang="en-US" altLang="zh-CN" sz="4400" dirty="0"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808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69888" y="515987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is virtual function?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2023/11/22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r>
              <a:rPr lang="en-US" altLang="zh-CN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Beginning C / </a:t>
            </a:r>
            <a:r>
              <a:rPr lang="en-US" altLang="zh-CN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Qinpei</a:t>
            </a:r>
            <a:r>
              <a:rPr lang="en-US" altLang="zh-CN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Zhao</a:t>
            </a:r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28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074710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96" y="1827048"/>
            <a:ext cx="7391206" cy="365929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 virtual function must be declared in a parent class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syntax</a:t>
            </a:r>
          </a:p>
          <a:p>
            <a:pPr lvl="1">
              <a:lnSpc>
                <a:spcPct val="90000"/>
              </a:lnSpc>
            </a:pPr>
            <a:r>
              <a:rPr lang="en-US" altLang="zh-CN" sz="2400" u="sng" dirty="0">
                <a:latin typeface="Arial" charset="0"/>
                <a:ea typeface="Arial" charset="0"/>
                <a:cs typeface="Arial" charset="0"/>
              </a:rPr>
              <a:t>virtual function</a:t>
            </a:r>
          </a:p>
          <a:p>
            <a:pPr marL="827087" lvl="2" indent="0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C00000"/>
                </a:solidFill>
                <a:latin typeface="Lucida Console" charset="0"/>
              </a:rPr>
              <a:t>virtual</a:t>
            </a:r>
            <a:r>
              <a:rPr lang="en-US" altLang="zh-CN" sz="1800" dirty="0">
                <a:latin typeface="Lucida Console" charset="0"/>
              </a:rPr>
              <a:t> </a:t>
            </a:r>
            <a:r>
              <a:rPr lang="en-US" altLang="zh-CN" sz="1800" dirty="0" err="1">
                <a:latin typeface="Lucida Console" charset="0"/>
              </a:rPr>
              <a:t>returnType</a:t>
            </a:r>
            <a:r>
              <a:rPr lang="en-US" altLang="zh-CN" sz="1800" dirty="0">
                <a:latin typeface="Lucida Console" charset="0"/>
              </a:rPr>
              <a:t> </a:t>
            </a:r>
            <a:r>
              <a:rPr lang="en-US" altLang="zh-CN" sz="1800" dirty="0" err="1">
                <a:latin typeface="Lucida Console" charset="0"/>
              </a:rPr>
              <a:t>functionName</a:t>
            </a:r>
            <a:r>
              <a:rPr lang="en-US" altLang="zh-CN" sz="1800" dirty="0">
                <a:latin typeface="Lucida Console" charset="0"/>
              </a:rPr>
              <a:t> ( </a:t>
            </a:r>
            <a:r>
              <a:rPr lang="en-US" altLang="zh-CN" sz="1800" dirty="0" err="1">
                <a:latin typeface="Lucida Console" charset="0"/>
              </a:rPr>
              <a:t>argsi</a:t>
            </a:r>
            <a:r>
              <a:rPr lang="en-US" altLang="zh-CN" sz="1800" dirty="0">
                <a:latin typeface="Lucida Console" charset="0"/>
              </a:rPr>
              <a:t> ) { function body ;}	</a:t>
            </a:r>
          </a:p>
          <a:p>
            <a:pPr lvl="1">
              <a:lnSpc>
                <a:spcPct val="90000"/>
              </a:lnSpc>
            </a:pPr>
            <a:r>
              <a:rPr lang="en-US" altLang="zh-CN" sz="2400" u="sng" dirty="0">
                <a:latin typeface="Arial" charset="0"/>
                <a:ea typeface="Arial" charset="0"/>
                <a:cs typeface="Arial" charset="0"/>
              </a:rPr>
              <a:t>pure virtual function</a:t>
            </a:r>
          </a:p>
          <a:p>
            <a:pPr marL="827087" lvl="2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C00000"/>
                </a:solidFill>
                <a:latin typeface="Lucida Console" charset="0"/>
              </a:rPr>
              <a:t>virtual</a:t>
            </a:r>
            <a:r>
              <a:rPr lang="en-US" altLang="zh-CN" sz="1800" dirty="0">
                <a:latin typeface="Lucida Console" charset="0"/>
              </a:rPr>
              <a:t> </a:t>
            </a:r>
            <a:r>
              <a:rPr lang="en-US" altLang="zh-CN" sz="1800" dirty="0" err="1">
                <a:latin typeface="Lucida Console" charset="0"/>
              </a:rPr>
              <a:t>returnType</a:t>
            </a:r>
            <a:r>
              <a:rPr lang="en-US" altLang="zh-CN" sz="1800" dirty="0">
                <a:latin typeface="Lucida Console" charset="0"/>
              </a:rPr>
              <a:t> </a:t>
            </a:r>
            <a:r>
              <a:rPr lang="en-US" altLang="zh-CN" sz="1800" dirty="0" err="1">
                <a:latin typeface="Lucida Console" charset="0"/>
              </a:rPr>
              <a:t>functionName</a:t>
            </a:r>
            <a:r>
              <a:rPr lang="en-US" altLang="zh-CN" sz="1800" dirty="0">
                <a:latin typeface="Lucida Console" charset="0"/>
              </a:rPr>
              <a:t> ( </a:t>
            </a:r>
            <a:r>
              <a:rPr lang="en-US" altLang="zh-CN" sz="1800" dirty="0" err="1">
                <a:latin typeface="Lucida Console" charset="0"/>
              </a:rPr>
              <a:t>argsi</a:t>
            </a:r>
            <a:r>
              <a:rPr lang="en-US" altLang="zh-CN" sz="1800" dirty="0">
                <a:latin typeface="Lucida Console" charset="0"/>
              </a:rPr>
              <a:t> ) </a:t>
            </a:r>
            <a:r>
              <a:rPr lang="en-US" altLang="zh-CN" sz="1800" dirty="0">
                <a:solidFill>
                  <a:srgbClr val="FF0000"/>
                </a:solidFill>
                <a:latin typeface="Lucida Console" charset="0"/>
              </a:rPr>
              <a:t>= 0</a:t>
            </a:r>
            <a:r>
              <a:rPr lang="en-US" altLang="zh-CN" sz="1800" dirty="0">
                <a:latin typeface="Lucida Console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US" altLang="zh-CN" sz="2800" dirty="0">
              <a:latin typeface="Arial" charset="0"/>
              <a:ea typeface="Arial" charset="0"/>
              <a:cs typeface="Arial" charset="0"/>
            </a:endParaRP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3771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9934" y="457200"/>
            <a:ext cx="8591550" cy="68586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5.4 Declaration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912" y="1066862"/>
            <a:ext cx="8686572" cy="495287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 function name is preceded by the keyword </a:t>
            </a:r>
            <a:r>
              <a:rPr lang="en-US" altLang="zh-CN" b="1" i="1" dirty="0">
                <a:latin typeface="Arial" charset="0"/>
                <a:ea typeface="Arial" charset="0"/>
                <a:cs typeface="Arial" charset="0"/>
              </a:rPr>
              <a:t>virtual</a:t>
            </a:r>
            <a:endParaRPr lang="en-US" altLang="zh-CN" b="1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Function name can only be used once in the parent class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Cannot overload virtual functions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Only class member functions can be declared virtual</a:t>
            </a:r>
          </a:p>
          <a:p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A function is virtual…..</a:t>
            </a:r>
          </a:p>
          <a:p>
            <a:pPr lvl="1">
              <a:buFont typeface="Symbol" charset="2"/>
              <a:buChar char="–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If it is declared virtual</a:t>
            </a:r>
          </a:p>
          <a:p>
            <a:pPr lvl="1">
              <a:buFont typeface="Symbol" charset="2"/>
              <a:buChar char="–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There is a base class function with the same signature declared virtual</a:t>
            </a:r>
          </a:p>
          <a:p>
            <a:pPr>
              <a:buFont typeface="Symbol" charset="2"/>
              <a:buChar char="•"/>
            </a:pPr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Any or all class member functions (except constructors) 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can be declared virtual</a:t>
            </a:r>
          </a:p>
        </p:txBody>
      </p:sp>
    </p:spTree>
    <p:extLst>
      <p:ext uri="{BB962C8B-B14F-4D97-AF65-F5344CB8AC3E}">
        <p14:creationId xmlns:p14="http://schemas.microsoft.com/office/powerpoint/2010/main" val="139159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830387" y="1524050"/>
            <a:ext cx="7932503" cy="47036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Object Based Programming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Classes regarded as new data types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Single layer in hierarchy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Not convenient in “Entity-Relation” relationship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“is-a”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“has-a”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“is implemented of”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Object Oriented Programming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Focus on the relationship between classes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Hierarchical in structure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Good at “Entity-Relation” relationship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Main features: inheritance and polymorphism</a:t>
            </a:r>
          </a:p>
        </p:txBody>
      </p:sp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81110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Object-based V.S. object-oriented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074710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日期占位符 2">
            <a:extLst>
              <a:ext uri="{FF2B5EF4-FFF2-40B4-BE49-F238E27FC236}">
                <a16:creationId xmlns:a16="http://schemas.microsoft.com/office/drawing/2014/main" id="{B4F1D858-ABBA-7D4C-9A74-54419AB2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</p:spPr>
        <p:txBody>
          <a:bodyPr/>
          <a:lstStyle/>
          <a:p>
            <a:pPr>
              <a:defRPr/>
            </a:pPr>
            <a:fld id="{96932B43-2233-4E3D-8DE7-50A330332E00}" type="datetime1">
              <a:rPr lang="zh-CN" altLang="en-US" smtClean="0"/>
              <a:pPr>
                <a:defRPr/>
              </a:pPr>
              <a:t>2023/11/22</a:t>
            </a:fld>
            <a:endParaRPr lang="zh-CN" altLang="en-US" sz="1800"/>
          </a:p>
        </p:txBody>
      </p:sp>
      <p:sp>
        <p:nvSpPr>
          <p:cNvPr id="12" name="灯片编号占位符 4">
            <a:extLst>
              <a:ext uri="{FF2B5EF4-FFF2-40B4-BE49-F238E27FC236}">
                <a16:creationId xmlns:a16="http://schemas.microsoft.com/office/drawing/2014/main" id="{59F3B031-EC1B-8D41-91A0-76A65158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CB5F1368-00F5-49BE-A41E-305F795F7103}" type="slidenum">
              <a:rPr lang="zh-CN" altLang="en-US" smtClean="0"/>
              <a:pPr>
                <a:defRPr/>
              </a:pPr>
              <a:t>3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928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9934" y="457200"/>
            <a:ext cx="8591550" cy="68586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5.4 Implementation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902" y="1371654"/>
            <a:ext cx="7848394" cy="4343286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The body of the virtual function must be supplied in the parent class unless declared to be a pure virtual function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 derived class can override the definition by providing its own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implementation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 virtual function still permitted in a subsequently derived class	</a:t>
            </a:r>
          </a:p>
          <a:p>
            <a:endParaRPr lang="en-US" altLang="zh-CN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35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9934" y="457200"/>
            <a:ext cx="8591550" cy="68586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5.4 Virtual functions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902" y="1371654"/>
            <a:ext cx="8076988" cy="4343286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When function in a class is declared </a:t>
            </a:r>
            <a:r>
              <a:rPr lang="en-US" altLang="zh-CN" i="1" dirty="0">
                <a:latin typeface="Arial" charset="0"/>
                <a:ea typeface="Arial" charset="0"/>
                <a:cs typeface="Arial" charset="0"/>
              </a:rPr>
              <a:t>virtual</a:t>
            </a:r>
          </a:p>
          <a:p>
            <a:pPr lvl="1"/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Keyword </a:t>
            </a:r>
            <a:r>
              <a:rPr lang="en-US" altLang="zh-CN" sz="2400" i="1" dirty="0">
                <a:latin typeface="Arial" charset="0"/>
                <a:ea typeface="Arial" charset="0"/>
                <a:cs typeface="Arial" charset="0"/>
              </a:rPr>
              <a:t>virtual 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tells compiler </a:t>
            </a:r>
          </a:p>
          <a:p>
            <a:pPr lvl="3">
              <a:buClr>
                <a:schemeClr val="tx1"/>
              </a:buClr>
              <a:buSzPct val="65000"/>
              <a:buFont typeface="Symbol" charset="2"/>
              <a:buChar char="·"/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Don’t perform early binding</a:t>
            </a:r>
          </a:p>
          <a:p>
            <a:pPr lvl="3">
              <a:buClr>
                <a:schemeClr val="tx1"/>
              </a:buClr>
              <a:buSzPct val="65000"/>
              <a:buFont typeface="Symbol" charset="2"/>
              <a:buChar char="·"/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Install mechanisms to perform late binding</a:t>
            </a:r>
          </a:p>
          <a:p>
            <a:pPr lvl="3"/>
            <a:endParaRPr lang="en-US" altLang="zh-CN" sz="1800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Compiler responds by creating </a:t>
            </a:r>
          </a:p>
          <a:p>
            <a:pPr lvl="3">
              <a:buClr>
                <a:schemeClr val="tx1"/>
              </a:buClr>
              <a:buSzPct val="65000"/>
              <a:buFont typeface="Symbol" charset="2"/>
              <a:buChar char="·"/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Table of function pointers</a:t>
            </a:r>
          </a:p>
          <a:p>
            <a:pPr lvl="3">
              <a:buClr>
                <a:schemeClr val="tx1"/>
              </a:buClr>
              <a:buSzPct val="65000"/>
              <a:buFont typeface="Symbol" charset="2"/>
              <a:buChar char="·"/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Installing a data member to the class to point to the table</a:t>
            </a:r>
          </a:p>
          <a:p>
            <a:endParaRPr lang="en-US" altLang="zh-CN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985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69888" y="515987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5.5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design an abstract base class?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2023/11/22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r>
              <a:rPr lang="en-US" altLang="zh-CN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Beginning C / </a:t>
            </a:r>
            <a:r>
              <a:rPr lang="en-US" altLang="zh-CN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Qinpei</a:t>
            </a:r>
            <a:r>
              <a:rPr lang="en-US" altLang="zh-CN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Zhao</a:t>
            </a:r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32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074710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" t="5328" r="3334" b="4445"/>
          <a:stretch/>
        </p:blipFill>
        <p:spPr>
          <a:xfrm>
            <a:off x="1326369" y="1447818"/>
            <a:ext cx="6300107" cy="452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58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7993062" cy="638231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5.5 Define an abstract base class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840" y="1184444"/>
            <a:ext cx="8521446" cy="475908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Imagine the various data sequences example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It is possible that we get polymorphism-like effects without inheritance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We could simulate the polymorphism by using programming skills (pointers to member functions, etc.)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But it’s expensive in maintenance  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Using inheritance is more efficient and scalable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Polymorphism is supported by C++ from its nature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We will design a </a:t>
            </a:r>
            <a:r>
              <a:rPr lang="en-US" altLang="zh-CN" sz="2800" i="1" dirty="0" err="1">
                <a:latin typeface="Arial" charset="0"/>
                <a:ea typeface="Arial" charset="0"/>
                <a:cs typeface="Arial" charset="0"/>
              </a:rPr>
              <a:t>num_sequence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abstract base class, which will derive the 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Fibonacci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Triangular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Square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number sequences</a:t>
            </a:r>
          </a:p>
        </p:txBody>
      </p:sp>
    </p:spTree>
    <p:extLst>
      <p:ext uri="{BB962C8B-B14F-4D97-AF65-F5344CB8AC3E}">
        <p14:creationId xmlns:p14="http://schemas.microsoft.com/office/powerpoint/2010/main" val="274494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912" y="533477"/>
            <a:ext cx="7993062" cy="609584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5.5 Define an abstract base class</a:t>
            </a:r>
            <a:endParaRPr lang="en-US" altLang="zh-CN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242" y="1200180"/>
            <a:ext cx="8119053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First step: find out all common operations of the child classes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817264" y="2019299"/>
            <a:ext cx="7315008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kern="0" dirty="0">
                <a:latin typeface="Lucida Console" charset="0"/>
                <a:ea typeface="+mn-ea"/>
              </a:rPr>
              <a:t>class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num_sequence</a:t>
            </a:r>
            <a:endParaRPr lang="en-US" altLang="zh-CN" sz="1600" kern="0" dirty="0">
              <a:latin typeface="Lucida Console" charset="0"/>
              <a:ea typeface="+mn-ea"/>
            </a:endParaRP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  </a:t>
            </a:r>
            <a:r>
              <a:rPr lang="en-US" altLang="zh-CN" sz="1600" kern="0" dirty="0">
                <a:solidFill>
                  <a:schemeClr val="accent6"/>
                </a:solidFill>
                <a:latin typeface="Lucida Console" charset="0"/>
              </a:rPr>
              <a:t>//return the element on certain position</a:t>
            </a:r>
            <a:endParaRPr lang="en-US" altLang="zh-CN" sz="1600" kern="0" dirty="0">
              <a:latin typeface="Lucida Console" charset="0"/>
              <a:ea typeface="+mn-ea"/>
            </a:endParaRP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600" kern="0" dirty="0">
                <a:latin typeface="Lucida Console" charset="0"/>
                <a:ea typeface="+mn-ea"/>
              </a:rPr>
              <a:t>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elem</a:t>
            </a:r>
            <a:r>
              <a:rPr lang="en-US" altLang="zh-CN" sz="1600" kern="0" dirty="0">
                <a:latin typeface="Lucida Console" charset="0"/>
                <a:ea typeface="+mn-ea"/>
              </a:rPr>
              <a:t>(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600" kern="0" dirty="0">
                <a:latin typeface="Lucida Console" charset="0"/>
                <a:ea typeface="+mn-ea"/>
              </a:rPr>
              <a:t>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pos</a:t>
            </a:r>
            <a:r>
              <a:rPr lang="en-US" altLang="zh-CN" sz="1600" kern="0" dirty="0">
                <a:latin typeface="Lucida Console" charset="0"/>
                <a:ea typeface="+mn-ea"/>
              </a:rPr>
              <a:t>);	</a:t>
            </a:r>
          </a:p>
          <a:p>
            <a:r>
              <a:rPr lang="en-US" altLang="zh-CN" sz="1600" kern="0" dirty="0">
                <a:solidFill>
                  <a:schemeClr val="accent6"/>
                </a:solidFill>
                <a:latin typeface="Lucida Console" charset="0"/>
              </a:rPr>
              <a:t>       //generate elements to certain position </a:t>
            </a:r>
            <a:r>
              <a:rPr lang="en-US" altLang="zh-CN" sz="1600" kern="0" dirty="0">
                <a:latin typeface="Lucida Console" charset="0"/>
                <a:ea typeface="+mn-ea"/>
              </a:rPr>
              <a:t>	</a:t>
            </a:r>
            <a:endParaRPr lang="en-US" altLang="zh-CN" sz="1600" kern="0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  void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gen_elems</a:t>
            </a:r>
            <a:r>
              <a:rPr lang="en-US" altLang="zh-CN" sz="1600" kern="0" dirty="0">
                <a:latin typeface="Lucida Console" charset="0"/>
                <a:ea typeface="+mn-ea"/>
              </a:rPr>
              <a:t>(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600" kern="0" dirty="0">
                <a:latin typeface="Lucida Console" charset="0"/>
                <a:ea typeface="+mn-ea"/>
              </a:rPr>
              <a:t>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pos</a:t>
            </a:r>
            <a:r>
              <a:rPr lang="en-US" altLang="zh-CN" sz="1600" kern="0" dirty="0"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600" kern="0" dirty="0">
                <a:solidFill>
                  <a:schemeClr val="accent6"/>
                </a:solidFill>
                <a:latin typeface="Lucida Console" charset="0"/>
              </a:rPr>
              <a:t>       //return the number sequence type </a:t>
            </a:r>
            <a:r>
              <a:rPr lang="en-US" altLang="zh-CN" sz="1600" kern="0" dirty="0">
                <a:latin typeface="Lucida Console" charset="0"/>
                <a:ea typeface="+mn-ea"/>
              </a:rPr>
              <a:t>	</a:t>
            </a:r>
            <a:endParaRPr lang="en-US" altLang="zh-CN" sz="1600" kern="0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kern="0" dirty="0">
                <a:latin typeface="Lucida Console" charset="0"/>
                <a:ea typeface="+mn-ea"/>
              </a:rPr>
              <a:t> char*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what_am_I</a:t>
            </a:r>
            <a:r>
              <a:rPr lang="en-US" altLang="zh-CN" sz="1600" kern="0" dirty="0">
                <a:latin typeface="Lucida Console" charset="0"/>
                <a:ea typeface="+mn-ea"/>
              </a:rPr>
              <a:t>()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kern="0" dirty="0">
                <a:solidFill>
                  <a:schemeClr val="accent6"/>
                </a:solidFill>
                <a:latin typeface="Lucida Console" charset="0"/>
              </a:rPr>
              <a:t>       //output all elements to </a:t>
            </a:r>
            <a:r>
              <a:rPr lang="en-US" altLang="zh-CN" sz="1600" kern="0" dirty="0" err="1">
                <a:solidFill>
                  <a:schemeClr val="accent6"/>
                </a:solidFill>
                <a:latin typeface="Lucida Console" charset="0"/>
              </a:rPr>
              <a:t>os</a:t>
            </a:r>
            <a:r>
              <a:rPr lang="en-US" altLang="zh-CN" sz="1600" kern="0" dirty="0">
                <a:latin typeface="Lucida Console" charset="0"/>
                <a:ea typeface="+mn-ea"/>
              </a:rPr>
              <a:t> </a:t>
            </a:r>
            <a:endParaRPr lang="en-US" altLang="zh-CN" sz="1600" kern="0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ostream</a:t>
            </a:r>
            <a:r>
              <a:rPr lang="en-US" altLang="zh-CN" sz="1600" kern="0" dirty="0">
                <a:latin typeface="Lucida Console" charset="0"/>
                <a:ea typeface="+mn-ea"/>
              </a:rPr>
              <a:t>&amp; print(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ostream</a:t>
            </a:r>
            <a:r>
              <a:rPr lang="en-US" altLang="zh-CN" sz="1600" kern="0" dirty="0">
                <a:latin typeface="Lucida Console" charset="0"/>
                <a:ea typeface="+mn-ea"/>
              </a:rPr>
              <a:t>&amp;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os</a:t>
            </a:r>
            <a:r>
              <a:rPr lang="en-US" altLang="zh-CN" sz="1600" kern="0" dirty="0">
                <a:latin typeface="Lucida Console" charset="0"/>
                <a:ea typeface="+mn-ea"/>
              </a:rPr>
              <a:t> =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600" kern="0" dirty="0">
                <a:latin typeface="Lucida Console" charset="0"/>
                <a:ea typeface="+mn-ea"/>
              </a:rPr>
              <a:t>)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kern="0" dirty="0">
                <a:latin typeface="Lucida Console" charset="0"/>
                <a:ea typeface="+mn-ea"/>
              </a:rPr>
              <a:t>; </a:t>
            </a:r>
          </a:p>
          <a:p>
            <a:r>
              <a:rPr lang="en-US" altLang="zh-CN" sz="1600" kern="0" dirty="0">
                <a:solidFill>
                  <a:schemeClr val="accent6"/>
                </a:solidFill>
                <a:latin typeface="Lucida Console" charset="0"/>
              </a:rPr>
              <a:t>       //check whether certain position is valid</a:t>
            </a:r>
            <a:r>
              <a:rPr lang="en-US" altLang="zh-CN" sz="1600" kern="0" dirty="0">
                <a:latin typeface="Lucida Console" charset="0"/>
                <a:ea typeface="+mn-ea"/>
              </a:rPr>
              <a:t> </a:t>
            </a:r>
            <a:endParaRPr lang="en-US" altLang="zh-CN" sz="1600" kern="0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  bool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check_integrity</a:t>
            </a:r>
            <a:r>
              <a:rPr lang="en-US" altLang="zh-CN" sz="1600" kern="0" dirty="0">
                <a:latin typeface="Lucida Console" charset="0"/>
                <a:ea typeface="+mn-ea"/>
              </a:rPr>
              <a:t>(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600" kern="0" dirty="0">
                <a:latin typeface="Lucida Console" charset="0"/>
                <a:ea typeface="+mn-ea"/>
              </a:rPr>
              <a:t>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pos</a:t>
            </a:r>
            <a:r>
              <a:rPr lang="en-US" altLang="zh-CN" sz="1600" kern="0" dirty="0">
                <a:latin typeface="Lucida Console" charset="0"/>
                <a:ea typeface="+mn-ea"/>
              </a:rPr>
              <a:t>); </a:t>
            </a:r>
          </a:p>
          <a:p>
            <a:r>
              <a:rPr lang="en-US" altLang="zh-CN" sz="1600" kern="0" dirty="0">
                <a:solidFill>
                  <a:schemeClr val="accent6"/>
                </a:solidFill>
                <a:latin typeface="Lucida Console" charset="0"/>
              </a:rPr>
              <a:t>       //return the max elements number that allowed</a:t>
            </a:r>
            <a:r>
              <a:rPr lang="en-US" altLang="zh-CN" sz="1600" kern="0" dirty="0">
                <a:latin typeface="Lucida Console" charset="0"/>
                <a:ea typeface="+mn-ea"/>
              </a:rPr>
              <a:t>   </a:t>
            </a:r>
            <a:endParaRPr lang="en-US" altLang="zh-CN" sz="1600" kern="0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  static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600" kern="0" dirty="0">
                <a:latin typeface="Lucida Console" charset="0"/>
                <a:ea typeface="+mn-ea"/>
              </a:rPr>
              <a:t>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max_elems</a:t>
            </a:r>
            <a:r>
              <a:rPr lang="en-US" altLang="zh-CN" sz="1600" kern="0" dirty="0">
                <a:latin typeface="Lucida Console" charset="0"/>
                <a:ea typeface="+mn-ea"/>
              </a:rPr>
              <a:t>();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2628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77"/>
            <a:ext cx="7993062" cy="76198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5.5 Define an abstract base class</a:t>
            </a:r>
            <a:endParaRPr lang="en-US" altLang="zh-CN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57"/>
            <a:ext cx="8382000" cy="4495800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Second step: find out those type-dependent operations (their logic are different among derived classes, so they should be virtual)</a:t>
            </a:r>
          </a:p>
          <a:p>
            <a:pPr lvl="1"/>
            <a:r>
              <a:rPr lang="en-US" altLang="zh-CN" sz="1800" dirty="0" err="1">
                <a:latin typeface="Lucida Console" charset="0"/>
              </a:rPr>
              <a:t>gen_elems</a:t>
            </a:r>
            <a:r>
              <a:rPr lang="en-US" altLang="zh-CN" sz="1800" dirty="0">
                <a:latin typeface="Lucida Console" charset="0"/>
              </a:rPr>
              <a:t>(</a:t>
            </a:r>
            <a:r>
              <a:rPr lang="en-US" altLang="zh-CN" sz="1800" dirty="0" err="1">
                <a:latin typeface="Lucida Console" charset="0"/>
              </a:rPr>
              <a:t>int</a:t>
            </a:r>
            <a:r>
              <a:rPr lang="en-US" altLang="zh-CN" sz="1800" dirty="0">
                <a:latin typeface="Lucida Console" charset="0"/>
              </a:rPr>
              <a:t>)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must be virtual, for every derived class should have its own implementation</a:t>
            </a:r>
          </a:p>
          <a:p>
            <a:pPr lvl="1"/>
            <a:r>
              <a:rPr lang="en-US" altLang="zh-CN" sz="1800" dirty="0" err="1">
                <a:latin typeface="Lucida Console" charset="0"/>
              </a:rPr>
              <a:t>check_integrity</a:t>
            </a:r>
            <a:r>
              <a:rPr lang="en-US" altLang="zh-CN" sz="1800" dirty="0">
                <a:latin typeface="Lucida Console" charset="0"/>
              </a:rPr>
              <a:t>(</a:t>
            </a:r>
            <a:r>
              <a:rPr lang="en-US" altLang="zh-CN" sz="1800" dirty="0" err="1">
                <a:latin typeface="Lucida Console" charset="0"/>
              </a:rPr>
              <a:t>int</a:t>
            </a:r>
            <a:r>
              <a:rPr lang="en-US" altLang="zh-CN" sz="1800" dirty="0">
                <a:latin typeface="Lucida Console" charset="0"/>
              </a:rPr>
              <a:t>)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1800" dirty="0" err="1">
                <a:latin typeface="Lucida Console" charset="0"/>
              </a:rPr>
              <a:t>max_elems</a:t>
            </a:r>
            <a:r>
              <a:rPr lang="en-US" altLang="zh-CN" sz="1800" dirty="0">
                <a:latin typeface="Lucida Console" charset="0"/>
              </a:rPr>
              <a:t>()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need not be virtual, for they are type-independent (and static member function can’t be declared as virtual)</a:t>
            </a:r>
          </a:p>
          <a:p>
            <a:pPr lvl="1"/>
            <a:r>
              <a:rPr lang="en-US" altLang="zh-CN" sz="1800" dirty="0" err="1">
                <a:latin typeface="Lucida Console" charset="0"/>
              </a:rPr>
              <a:t>what_am_I</a:t>
            </a:r>
            <a:r>
              <a:rPr lang="en-US" altLang="zh-CN" sz="1800" dirty="0">
                <a:latin typeface="Lucida Console" charset="0"/>
              </a:rPr>
              <a:t>()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1800" dirty="0" err="1">
                <a:latin typeface="Lucida Console" charset="0"/>
              </a:rPr>
              <a:t>elem</a:t>
            </a:r>
            <a:r>
              <a:rPr lang="en-US" altLang="zh-CN" sz="1800" dirty="0">
                <a:latin typeface="Lucida Console" charset="0"/>
              </a:rPr>
              <a:t>(</a:t>
            </a:r>
            <a:r>
              <a:rPr lang="en-US" altLang="zh-CN" sz="1800" dirty="0" err="1">
                <a:latin typeface="Lucida Console" charset="0"/>
              </a:rPr>
              <a:t>int</a:t>
            </a:r>
            <a:r>
              <a:rPr lang="en-US" altLang="zh-CN" sz="1800" dirty="0">
                <a:latin typeface="Lucida Console" charset="0"/>
              </a:rPr>
              <a:t>)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1800" dirty="0">
                <a:latin typeface="Lucida Console" charset="0"/>
              </a:rPr>
              <a:t>print(</a:t>
            </a:r>
            <a:r>
              <a:rPr lang="en-US" altLang="zh-CN" sz="1800" dirty="0" err="1">
                <a:latin typeface="Lucida Console" charset="0"/>
              </a:rPr>
              <a:t>ostream</a:t>
            </a:r>
            <a:r>
              <a:rPr lang="en-US" altLang="zh-CN" sz="1800" dirty="0">
                <a:latin typeface="Lucida Console" charset="0"/>
              </a:rPr>
              <a:t>&amp;)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might be virtual, for they depend on our design strategy (we declare them as virtual in current design)</a:t>
            </a:r>
          </a:p>
        </p:txBody>
      </p:sp>
    </p:spTree>
    <p:extLst>
      <p:ext uri="{BB962C8B-B14F-4D97-AF65-F5344CB8AC3E}">
        <p14:creationId xmlns:p14="http://schemas.microsoft.com/office/powerpoint/2010/main" val="1212692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86" y="554037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5.5 Define an abstract base class</a:t>
            </a:r>
            <a:endParaRPr lang="en-US" altLang="zh-CN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86" y="1219258"/>
            <a:ext cx="83058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Third step: design the access level of every operation (public, private, protected)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44586" y="2227321"/>
            <a:ext cx="8424863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class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num_sequence</a:t>
            </a:r>
            <a:endParaRPr lang="en-US" altLang="zh-CN" sz="1800" dirty="0">
              <a:latin typeface="Lucida Console" charset="0"/>
              <a:ea typeface="+mn-ea"/>
              <a:sym typeface="Palatino Linotype" pitchFamily="18" charset="0"/>
            </a:endParaRP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{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public: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   virtual ~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num_sequence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() {};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   virtual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elem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);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   virtual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char*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what_am_I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()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; 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   virtual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ostream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&amp; print(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ostream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&amp;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os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=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cout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)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;  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   static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max_elems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(); 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protected: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   virtual void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gen_elems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) </a:t>
            </a:r>
            <a:r>
              <a:rPr lang="en-US" altLang="zh-CN" sz="1800" b="1" dirty="0">
                <a:solidFill>
                  <a:srgbClr val="FF0000"/>
                </a:solidFill>
                <a:latin typeface="Lucida Console" charset="0"/>
                <a:ea typeface="+mn-ea"/>
                <a:sym typeface="Palatino Linotype" pitchFamily="18" charset="0"/>
              </a:rPr>
              <a:t>= 0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;  //pure virtual function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   bool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check_integrity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)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;    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0187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7"/>
            <a:ext cx="7993062" cy="609584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5.5 Pure virtual functions</a:t>
            </a:r>
            <a:endParaRPr lang="en-US" altLang="zh-CN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506" y="1295456"/>
            <a:ext cx="7993062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If certain functions of a class is meaningless in providing implementations, declare them as pure virtual functions by assigning 0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If certain class has pure virtual functions, it is an abstract base class (in implementation), and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couldn’t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be instantiated to any real objects due to the incompleteness of its interface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Classes having pure virtual functions could only be inherited to become sub-objects of the derived classes objects which having provided implementations of all virtual functions</a:t>
            </a:r>
          </a:p>
        </p:txBody>
      </p:sp>
    </p:spTree>
    <p:extLst>
      <p:ext uri="{BB962C8B-B14F-4D97-AF65-F5344CB8AC3E}">
        <p14:creationId xmlns:p14="http://schemas.microsoft.com/office/powerpoint/2010/main" val="153972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69888" y="515987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5.6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design a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derived class?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2023/11/22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38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074710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4496" y="2182854"/>
            <a:ext cx="6934018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Abstract base class provides only some interfaces for derived classes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Derived classes should provide their own implementations and data members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63720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533476"/>
            <a:ext cx="7993062" cy="714429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5.6 Define a derived class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441315" y="1143060"/>
            <a:ext cx="8307387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dirty="0">
                <a:latin typeface="Lucida Console" charset="0"/>
                <a:ea typeface="+mn-ea"/>
              </a:rPr>
              <a:t>class Fibonacci: public </a:t>
            </a:r>
            <a:r>
              <a:rPr lang="en-US" altLang="zh-CN" sz="1800" dirty="0" err="1">
                <a:latin typeface="Lucida Console" charset="0"/>
                <a:ea typeface="+mn-ea"/>
              </a:rPr>
              <a:t>num_sequence</a:t>
            </a:r>
            <a:endParaRPr lang="en-US" altLang="zh-CN" sz="1800" dirty="0">
              <a:latin typeface="Lucida Console" charset="0"/>
              <a:ea typeface="+mn-ea"/>
            </a:endParaRPr>
          </a:p>
          <a:p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Fibonacci(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len</a:t>
            </a:r>
            <a:r>
              <a:rPr lang="en-US" altLang="zh-CN" sz="1800" dirty="0">
                <a:latin typeface="Lucida Console" charset="0"/>
                <a:ea typeface="+mn-ea"/>
              </a:rPr>
              <a:t> = 1,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</a:rPr>
              <a:t> = 1)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    : </a:t>
            </a:r>
            <a:r>
              <a:rPr lang="en-US" altLang="zh-CN" sz="1800" dirty="0" err="1">
                <a:latin typeface="Lucida Console" charset="0"/>
                <a:ea typeface="+mn-ea"/>
              </a:rPr>
              <a:t>m_iLength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len</a:t>
            </a:r>
            <a:r>
              <a:rPr lang="en-US" altLang="zh-CN" sz="1800" dirty="0">
                <a:latin typeface="Lucida Console" charset="0"/>
                <a:ea typeface="+mn-ea"/>
              </a:rPr>
              <a:t>), </a:t>
            </a:r>
            <a:r>
              <a:rPr lang="en-US" altLang="zh-CN" sz="1800" dirty="0" err="1">
                <a:latin typeface="Lucida Console" charset="0"/>
                <a:ea typeface="+mn-ea"/>
              </a:rPr>
              <a:t>m_iBeg_pos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</a:rPr>
              <a:t>) {};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virtual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elem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</a:rPr>
              <a:t>); 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//definition is outside the class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virtual 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 char* </a:t>
            </a:r>
            <a:r>
              <a:rPr lang="en-US" altLang="zh-CN" sz="1800" dirty="0" err="1">
                <a:latin typeface="Lucida Console" charset="0"/>
                <a:ea typeface="+mn-ea"/>
              </a:rPr>
              <a:t>what_am_I</a:t>
            </a:r>
            <a:r>
              <a:rPr lang="en-US" altLang="zh-CN" sz="1800" dirty="0">
                <a:latin typeface="Lucida Console" charset="0"/>
                <a:ea typeface="+mn-ea"/>
              </a:rPr>
              <a:t>() 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 { return “Fibonacci”; };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virtual </a:t>
            </a:r>
            <a:r>
              <a:rPr lang="en-US" altLang="zh-CN" sz="1800" dirty="0" err="1">
                <a:latin typeface="Lucida Console" charset="0"/>
                <a:ea typeface="+mn-ea"/>
              </a:rPr>
              <a:t>ostream</a:t>
            </a:r>
            <a:r>
              <a:rPr lang="en-US" altLang="zh-CN" sz="1800" dirty="0">
                <a:latin typeface="Lucida Console" charset="0"/>
                <a:ea typeface="+mn-ea"/>
              </a:rPr>
              <a:t>&amp; print(</a:t>
            </a:r>
            <a:r>
              <a:rPr lang="en-US" altLang="zh-CN" sz="1800" dirty="0" err="1">
                <a:latin typeface="Lucida Console" charset="0"/>
                <a:ea typeface="+mn-ea"/>
              </a:rPr>
              <a:t>ostream</a:t>
            </a:r>
            <a:r>
              <a:rPr lang="en-US" altLang="zh-CN" sz="1800" dirty="0">
                <a:latin typeface="Lucida Console" charset="0"/>
                <a:ea typeface="+mn-ea"/>
              </a:rPr>
              <a:t>&amp; </a:t>
            </a:r>
            <a:r>
              <a:rPr lang="en-US" altLang="zh-CN" sz="1800" dirty="0" err="1">
                <a:latin typeface="Lucida Console" charset="0"/>
                <a:ea typeface="+mn-ea"/>
              </a:rPr>
              <a:t>os</a:t>
            </a:r>
            <a:r>
              <a:rPr lang="en-US" altLang="zh-CN" sz="1800" dirty="0">
                <a:latin typeface="Lucida Console" charset="0"/>
                <a:ea typeface="+mn-ea"/>
              </a:rPr>
              <a:t> = </a:t>
            </a:r>
            <a:r>
              <a:rPr lang="en-US" altLang="zh-CN" sz="1800" dirty="0" err="1">
                <a:latin typeface="Lucida Console" charset="0"/>
                <a:ea typeface="+mn-ea"/>
              </a:rPr>
              <a:t>cout</a:t>
            </a:r>
            <a:r>
              <a:rPr lang="en-US" altLang="zh-CN" sz="1800" dirty="0">
                <a:latin typeface="Lucida Console" charset="0"/>
                <a:ea typeface="+mn-ea"/>
              </a:rPr>
              <a:t>) 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;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length() { return </a:t>
            </a:r>
            <a:r>
              <a:rPr lang="en-US" altLang="zh-CN" sz="1800" dirty="0" err="1">
                <a:latin typeface="Lucida Console" charset="0"/>
                <a:ea typeface="+mn-ea"/>
              </a:rPr>
              <a:t>m_iLength</a:t>
            </a:r>
            <a:r>
              <a:rPr lang="en-US" altLang="zh-CN" sz="1800" dirty="0">
                <a:latin typeface="Lucida Console" charset="0"/>
                <a:ea typeface="+mn-ea"/>
              </a:rPr>
              <a:t>; };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</a:rPr>
              <a:t>() { return </a:t>
            </a:r>
            <a:r>
              <a:rPr lang="en-US" altLang="zh-CN" sz="1800" dirty="0" err="1">
                <a:latin typeface="Lucida Console" charset="0"/>
                <a:ea typeface="+mn-ea"/>
              </a:rPr>
              <a:t>m_iBeg_pos</a:t>
            </a:r>
            <a:r>
              <a:rPr lang="en-US" altLang="zh-CN" sz="1800" dirty="0">
                <a:latin typeface="Lucida Console" charset="0"/>
                <a:ea typeface="+mn-ea"/>
              </a:rPr>
              <a:t>; };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protected: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virtual void </a:t>
            </a:r>
            <a:r>
              <a:rPr lang="en-US" altLang="zh-CN" sz="1800" dirty="0" err="1">
                <a:latin typeface="Lucida Console" charset="0"/>
                <a:ea typeface="+mn-ea"/>
              </a:rPr>
              <a:t>gen_elems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</a:rPr>
              <a:t>);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m_iLength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m_iBeg_pos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static vector&lt;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&gt; </a:t>
            </a:r>
            <a:r>
              <a:rPr lang="en-US" altLang="zh-CN" sz="1800" dirty="0" err="1">
                <a:latin typeface="Lucida Console" charset="0"/>
                <a:ea typeface="+mn-ea"/>
              </a:rPr>
              <a:t>s_elems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068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5.1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Inheritance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513" y="1447852"/>
            <a:ext cx="8077200" cy="41148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Organize those related classes, and share their common data and operations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Parent/child relationship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Parent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(Base) class: defined common public interfaces and private implements of all child classes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Child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(Derived) class: could override what is inherited, or add new implementations, to fit its specialty</a:t>
            </a: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DC5748CA-C030-9449-A31A-12E51B10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</p:spPr>
        <p:txBody>
          <a:bodyPr/>
          <a:lstStyle/>
          <a:p>
            <a:pPr>
              <a:defRPr/>
            </a:pPr>
            <a:fld id="{96932B43-2233-4E3D-8DE7-50A330332E00}" type="datetime1">
              <a:rPr lang="zh-CN" altLang="en-US" smtClean="0"/>
              <a:pPr>
                <a:defRPr/>
              </a:pPr>
              <a:t>2023/11/22</a:t>
            </a:fld>
            <a:endParaRPr lang="zh-CN" altLang="en-US" sz="1800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8D20EADE-9C5E-1147-B877-1DC7A13B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CB5F1368-00F5-49BE-A41E-305F795F7103}" type="slidenum">
              <a:rPr lang="zh-CN" altLang="en-US" smtClean="0"/>
              <a:pPr>
                <a:defRPr/>
              </a:pPr>
              <a:t>4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2384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533476"/>
            <a:ext cx="7993062" cy="79062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5.6 Define a derived class</a:t>
            </a:r>
            <a:endParaRPr lang="en-US" altLang="zh-CN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308" y="1143059"/>
            <a:ext cx="8077200" cy="237484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We provide the following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new data members and new member functions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new version of virtual member functions inherited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implementations of pure virtual functions inherited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Calling example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514282" y="3668713"/>
            <a:ext cx="664845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dirty="0" err="1">
                <a:latin typeface="Lucida Console" charset="0"/>
                <a:ea typeface="+mn-ea"/>
              </a:rPr>
              <a:t>num_sequence</a:t>
            </a:r>
            <a:r>
              <a:rPr lang="en-US" altLang="zh-CN" sz="1800" dirty="0">
                <a:latin typeface="Lucida Console" charset="0"/>
                <a:ea typeface="+mn-ea"/>
              </a:rPr>
              <a:t>* </a:t>
            </a:r>
            <a:r>
              <a:rPr lang="en-US" altLang="zh-CN" sz="1800" dirty="0" err="1">
                <a:latin typeface="Lucida Console" charset="0"/>
                <a:ea typeface="+mn-ea"/>
              </a:rPr>
              <a:t>ps</a:t>
            </a:r>
            <a:r>
              <a:rPr lang="en-US" altLang="zh-CN" sz="1800" dirty="0">
                <a:latin typeface="Lucida Console" charset="0"/>
                <a:ea typeface="+mn-ea"/>
              </a:rPr>
              <a:t> = new Fibonacci(12, 8);</a:t>
            </a:r>
          </a:p>
          <a:p>
            <a:r>
              <a:rPr lang="en-US" altLang="zh-CN" sz="1800" dirty="0" err="1">
                <a:latin typeface="Lucida Console" charset="0"/>
                <a:ea typeface="+mn-ea"/>
              </a:rPr>
              <a:t>ps</a:t>
            </a:r>
            <a:r>
              <a:rPr lang="en-US" altLang="zh-CN" sz="1800" dirty="0">
                <a:latin typeface="Lucida Console" charset="0"/>
                <a:ea typeface="+mn-ea"/>
              </a:rPr>
              <a:t>-&gt;</a:t>
            </a:r>
            <a:r>
              <a:rPr lang="en-US" altLang="zh-CN" sz="1800" dirty="0" err="1">
                <a:latin typeface="Lucida Console" charset="0"/>
                <a:ea typeface="+mn-ea"/>
              </a:rPr>
              <a:t>who_am_I</a:t>
            </a:r>
            <a:r>
              <a:rPr lang="en-US" altLang="zh-CN" sz="1800" dirty="0">
                <a:latin typeface="Lucida Console" charset="0"/>
                <a:ea typeface="+mn-ea"/>
              </a:rPr>
              <a:t>();</a:t>
            </a:r>
          </a:p>
          <a:p>
            <a:r>
              <a:rPr lang="en-US" altLang="zh-CN" sz="1800" dirty="0" err="1">
                <a:latin typeface="Lucida Console" charset="0"/>
                <a:ea typeface="+mn-ea"/>
              </a:rPr>
              <a:t>ps</a:t>
            </a:r>
            <a:r>
              <a:rPr lang="en-US" altLang="zh-CN" sz="1800" dirty="0">
                <a:latin typeface="Lucida Console" charset="0"/>
                <a:ea typeface="+mn-ea"/>
              </a:rPr>
              <a:t>-&gt;</a:t>
            </a:r>
            <a:r>
              <a:rPr lang="en-US" altLang="zh-CN" sz="1800" dirty="0" err="1">
                <a:latin typeface="Lucida Console" charset="0"/>
                <a:ea typeface="+mn-ea"/>
              </a:rPr>
              <a:t>max_elems</a:t>
            </a:r>
            <a:r>
              <a:rPr lang="en-US" altLang="zh-CN" sz="1800" dirty="0">
                <a:latin typeface="Lucida Console" charset="0"/>
                <a:ea typeface="+mn-ea"/>
              </a:rPr>
              <a:t>();</a:t>
            </a:r>
          </a:p>
          <a:p>
            <a:r>
              <a:rPr lang="en-US" altLang="zh-CN" sz="1800" dirty="0" err="1">
                <a:latin typeface="Lucida Console" charset="0"/>
                <a:ea typeface="+mn-ea"/>
              </a:rPr>
              <a:t>ps</a:t>
            </a:r>
            <a:r>
              <a:rPr lang="en-US" altLang="zh-CN" sz="1800" dirty="0">
                <a:latin typeface="Lucida Console" charset="0"/>
                <a:ea typeface="+mn-ea"/>
              </a:rPr>
              <a:t>-&gt;length();</a:t>
            </a:r>
          </a:p>
          <a:p>
            <a:endParaRPr lang="en-US" altLang="zh-CN" sz="1800" dirty="0">
              <a:latin typeface="Lucida Console" charset="0"/>
              <a:ea typeface="+mn-ea"/>
            </a:endParaRPr>
          </a:p>
          <a:p>
            <a:r>
              <a:rPr lang="en-US" altLang="zh-CN" sz="1800" dirty="0">
                <a:latin typeface="Lucida Console" charset="0"/>
                <a:ea typeface="+mn-ea"/>
              </a:rPr>
              <a:t>delete </a:t>
            </a:r>
            <a:r>
              <a:rPr lang="en-US" altLang="zh-CN" sz="1800" dirty="0" err="1">
                <a:latin typeface="Lucida Console" charset="0"/>
                <a:ea typeface="+mn-ea"/>
              </a:rPr>
              <a:t>ps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611436" y="3630613"/>
            <a:ext cx="522765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zh-CN" sz="2000" dirty="0"/>
          </a:p>
          <a:p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//ok, re-implemented virtual member </a:t>
            </a:r>
            <a:r>
              <a:rPr lang="en-US" altLang="zh-CN" sz="1800" dirty="0" err="1">
                <a:latin typeface="Arial" charset="0"/>
                <a:ea typeface="Arial" charset="0"/>
                <a:cs typeface="Arial" charset="0"/>
              </a:rPr>
              <a:t>func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//ok, inherited static member </a:t>
            </a:r>
            <a:r>
              <a:rPr lang="en-US" altLang="zh-CN" sz="1800" dirty="0" err="1">
                <a:latin typeface="Arial" charset="0"/>
                <a:ea typeface="Arial" charset="0"/>
                <a:cs typeface="Arial" charset="0"/>
              </a:rPr>
              <a:t>func</a:t>
            </a:r>
            <a:endParaRPr lang="en-US" altLang="zh-CN" sz="1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//error, not defined in </a:t>
            </a:r>
            <a:r>
              <a:rPr lang="en-US" altLang="zh-CN" sz="1800" i="1" dirty="0" err="1">
                <a:latin typeface="Arial" charset="0"/>
                <a:ea typeface="Arial" charset="0"/>
                <a:cs typeface="Arial" charset="0"/>
              </a:rPr>
              <a:t>num_sequence</a:t>
            </a:r>
            <a:endParaRPr lang="en-US" altLang="zh-CN" sz="1800" i="1" dirty="0">
              <a:latin typeface="Arial" charset="0"/>
              <a:ea typeface="Arial" charset="0"/>
              <a:cs typeface="Arial" charset="0"/>
            </a:endParaRPr>
          </a:p>
          <a:p>
            <a:endParaRPr lang="en-US" altLang="zh-CN" sz="1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//ok, destructor of </a:t>
            </a:r>
            <a:r>
              <a:rPr lang="en-US" altLang="zh-CN" sz="1800" i="1" dirty="0">
                <a:latin typeface="Arial" charset="0"/>
                <a:ea typeface="Arial" charset="0"/>
                <a:cs typeface="Arial" charset="0"/>
              </a:rPr>
              <a:t>Fibonacci</a:t>
            </a:r>
          </a:p>
        </p:txBody>
      </p:sp>
    </p:spTree>
    <p:extLst>
      <p:ext uri="{BB962C8B-B14F-4D97-AF65-F5344CB8AC3E}">
        <p14:creationId xmlns:p14="http://schemas.microsoft.com/office/powerpoint/2010/main" val="154977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utoUpdateAnimBg="0"/>
      <p:bldP spid="5222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7993062" cy="714429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5.6 Define a derived class</a:t>
            </a:r>
            <a:endParaRPr lang="en-US" altLang="zh-CN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704" y="1371654"/>
            <a:ext cx="8153186" cy="45718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If we do need to access the member functions defined in derived class using the pointer or reference of base class, we must modify our initial design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Declared them as pure virtual functions in base class (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every derived class must provide their own implementations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Declared and defined them as inline non-virtual functions in base class (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the function interface and implementation will remain all the same in all derived objects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Design is such an iterative process that solution is improved bit by bit by programmer’s experiences and user’s feedback</a:t>
            </a:r>
          </a:p>
        </p:txBody>
      </p:sp>
    </p:spTree>
    <p:extLst>
      <p:ext uri="{BB962C8B-B14F-4D97-AF65-F5344CB8AC3E}">
        <p14:creationId xmlns:p14="http://schemas.microsoft.com/office/powerpoint/2010/main" val="2881452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75"/>
            <a:ext cx="7993062" cy="685782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5.6 Define a derived class</a:t>
            </a:r>
            <a:endParaRPr lang="en-US" altLang="zh-CN" dirty="0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8950" y="1371654"/>
            <a:ext cx="8534400" cy="1371600"/>
          </a:xfrm>
          <a:noFill/>
          <a:ln/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Using class scope operator in class members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Skip the virtual function calling mechanism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755650" y="3141663"/>
            <a:ext cx="8001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Fibonacci::</a:t>
            </a:r>
            <a:r>
              <a:rPr lang="en-US" altLang="zh-CN" sz="1800" dirty="0" err="1">
                <a:latin typeface="Lucida Console" charset="0"/>
                <a:ea typeface="+mn-ea"/>
              </a:rPr>
              <a:t>elem</a:t>
            </a:r>
            <a:r>
              <a:rPr lang="en-US" altLang="zh-CN" sz="1800" dirty="0">
                <a:latin typeface="Lucida Console" charset="0"/>
                <a:ea typeface="+mn-ea"/>
              </a:rPr>
              <a:t>(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</a:rPr>
              <a:t> ) 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endParaRPr lang="en-US" altLang="zh-CN" sz="1800" dirty="0">
              <a:latin typeface="Lucida Console" charset="0"/>
              <a:ea typeface="+mn-ea"/>
            </a:endParaRPr>
          </a:p>
          <a:p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if (!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num_sequence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::</a:t>
            </a:r>
            <a:r>
              <a:rPr lang="en-US" altLang="zh-CN" sz="1800" dirty="0" err="1">
                <a:latin typeface="Lucida Console" charset="0"/>
                <a:ea typeface="+mn-ea"/>
              </a:rPr>
              <a:t>check_integrity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</a:rPr>
              <a:t>))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  return 0;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1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533476"/>
            <a:ext cx="7993062" cy="714429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5.6 Define a derived class</a:t>
            </a:r>
            <a:endParaRPr lang="en-US" altLang="zh-CN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714" y="1143060"/>
            <a:ext cx="8534400" cy="15047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Using class scope operator in class members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If non-virtual functions of same name defined in the base class and derived class, the former will be hided by the latter during run-time resolution 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90696" y="2896546"/>
            <a:ext cx="591181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class Base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{public: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f(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)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{</a:t>
            </a:r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cout</a:t>
            </a:r>
            <a:r>
              <a:rPr lang="en-US" altLang="zh-CN" sz="1600" dirty="0">
                <a:latin typeface="Lucida Console" charset="0"/>
                <a:ea typeface="+mn-ea"/>
              </a:rPr>
              <a:t> &lt;&lt; "f(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): "; 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     </a:t>
            </a:r>
            <a:r>
              <a:rPr lang="en-US" altLang="zh-CN" sz="1600" dirty="0">
                <a:latin typeface="Lucida Console" charset="0"/>
                <a:ea typeface="+mn-ea"/>
              </a:rPr>
              <a:t>return i+1; }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class Derived : public Base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{public: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double f(double d)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{ </a:t>
            </a:r>
            <a:r>
              <a:rPr lang="zh-CN" altLang="en-US" sz="1600" dirty="0">
                <a:latin typeface="Lucida Console" charset="0"/>
                <a:ea typeface="+mn-ea"/>
              </a:rPr>
              <a:t>   </a:t>
            </a:r>
            <a:r>
              <a:rPr lang="en-US" altLang="zh-CN" sz="1600" dirty="0" err="1">
                <a:latin typeface="Lucida Console" charset="0"/>
                <a:ea typeface="+mn-ea"/>
              </a:rPr>
              <a:t>cout</a:t>
            </a:r>
            <a:r>
              <a:rPr lang="en-US" altLang="zh-CN" sz="1600" dirty="0">
                <a:latin typeface="Lucida Console" charset="0"/>
                <a:ea typeface="+mn-ea"/>
              </a:rPr>
              <a:t> &lt;&lt; "f(double): "; 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     </a:t>
            </a:r>
            <a:r>
              <a:rPr lang="en-US" altLang="zh-CN" sz="1600" dirty="0">
                <a:latin typeface="Lucida Console" charset="0"/>
                <a:ea typeface="+mn-ea"/>
              </a:rPr>
              <a:t>return d+1.3; }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4191062" y="3007999"/>
            <a:ext cx="495287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main()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latin typeface="Lucida Console" charset="0"/>
                <a:ea typeface="+mn-ea"/>
              </a:rPr>
              <a:t>Derived* </a:t>
            </a:r>
            <a:r>
              <a:rPr lang="en-US" altLang="zh-CN" sz="1600" dirty="0" err="1">
                <a:latin typeface="Lucida Console" charset="0"/>
                <a:ea typeface="+mn-ea"/>
              </a:rPr>
              <a:t>pd</a:t>
            </a:r>
            <a:r>
              <a:rPr lang="en-US" altLang="zh-CN" sz="1600" dirty="0">
                <a:latin typeface="Lucida Console" charset="0"/>
                <a:ea typeface="+mn-ea"/>
              </a:rPr>
              <a:t> = new Derived;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cout</a:t>
            </a:r>
            <a:r>
              <a:rPr lang="en-US" altLang="zh-CN" sz="1600" dirty="0">
                <a:latin typeface="Lucida Console" charset="0"/>
                <a:ea typeface="+mn-ea"/>
              </a:rPr>
              <a:t> &lt;&lt; </a:t>
            </a:r>
            <a:r>
              <a:rPr lang="en-US" altLang="zh-CN" sz="1600" dirty="0" err="1">
                <a:latin typeface="Lucida Console" charset="0"/>
                <a:ea typeface="+mn-ea"/>
              </a:rPr>
              <a:t>pd</a:t>
            </a:r>
            <a:r>
              <a:rPr lang="en-US" altLang="zh-CN" sz="1600" dirty="0">
                <a:latin typeface="Lucida Console" charset="0"/>
                <a:ea typeface="+mn-ea"/>
              </a:rPr>
              <a:t>-&gt;f(2) &lt;&lt; '\n';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cout</a:t>
            </a:r>
            <a:r>
              <a:rPr lang="en-US" altLang="zh-CN" sz="1600" dirty="0">
                <a:latin typeface="Lucida Console" charset="0"/>
                <a:ea typeface="+mn-ea"/>
              </a:rPr>
              <a:t> &lt;&lt; </a:t>
            </a:r>
            <a:r>
              <a:rPr lang="en-US" altLang="zh-CN" sz="1600" dirty="0" err="1">
                <a:latin typeface="Lucida Console" charset="0"/>
                <a:ea typeface="+mn-ea"/>
              </a:rPr>
              <a:t>pd</a:t>
            </a:r>
            <a:r>
              <a:rPr lang="en-US" altLang="zh-CN" sz="1600" dirty="0">
                <a:latin typeface="Lucida Console" charset="0"/>
                <a:ea typeface="+mn-ea"/>
              </a:rPr>
              <a:t>-&gt;f(2.3) &lt;&lt; '\n';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u="sng" dirty="0">
                <a:latin typeface="Lucida Console" charset="0"/>
                <a:ea typeface="+mn-ea"/>
              </a:rPr>
              <a:t>Results: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f(double): 3.3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//why is not f(</a:t>
            </a:r>
            <a:r>
              <a:rPr lang="en-US" altLang="zh-CN" sz="1600" dirty="0" err="1">
                <a:solidFill>
                  <a:schemeClr val="accent6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):3?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f(double): 3.6</a:t>
            </a:r>
          </a:p>
        </p:txBody>
      </p:sp>
    </p:spTree>
    <p:extLst>
      <p:ext uri="{BB962C8B-B14F-4D97-AF65-F5344CB8AC3E}">
        <p14:creationId xmlns:p14="http://schemas.microsoft.com/office/powerpoint/2010/main" val="108466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utoUpdateAnimBg="0"/>
      <p:bldP spid="5427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33477"/>
            <a:ext cx="7993062" cy="685782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5.6 Define a derived class</a:t>
            </a:r>
            <a:endParaRPr lang="en-US" altLang="zh-CN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901" y="1304235"/>
            <a:ext cx="8074717" cy="829400"/>
          </a:xfrm>
        </p:spPr>
        <p:txBody>
          <a:bodyPr/>
          <a:lstStyle/>
          <a:p>
            <a:pPr marL="182563" lvl="2" indent="-182563"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Solution – we could overload among the scopes now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468313" y="2441575"/>
            <a:ext cx="806598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Lucida Console" charset="0"/>
                <a:ea typeface="+mn-ea"/>
              </a:rPr>
              <a:t>class Derived : public Base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800" dirty="0">
                <a:solidFill>
                  <a:schemeClr val="accent6"/>
                </a:solidFill>
                <a:latin typeface="Lucida Console" charset="0"/>
              </a:rPr>
              <a:t>    //make every f from Base available in this class</a:t>
            </a:r>
            <a:endParaRPr lang="en-US" altLang="zh-CN" sz="1800" dirty="0">
              <a:latin typeface="Lucida Console" charset="0"/>
              <a:ea typeface="+mn-ea"/>
            </a:endParaRPr>
          </a:p>
          <a:p>
            <a:r>
              <a:rPr lang="en-US" altLang="zh-CN" sz="1800" dirty="0">
                <a:latin typeface="Lucida Console" charset="0"/>
                <a:ea typeface="+mn-ea"/>
              </a:rPr>
              <a:t>    using Base::f;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double f(double d)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{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  </a:t>
            </a:r>
            <a:r>
              <a:rPr lang="en-US" altLang="zh-CN" sz="1800" dirty="0" err="1">
                <a:latin typeface="Lucida Console" charset="0"/>
                <a:ea typeface="+mn-ea"/>
              </a:rPr>
              <a:t>cout</a:t>
            </a:r>
            <a:r>
              <a:rPr lang="en-US" altLang="zh-CN" sz="1800" dirty="0">
                <a:latin typeface="Lucida Console" charset="0"/>
                <a:ea typeface="+mn-ea"/>
              </a:rPr>
              <a:t> &lt;&lt; "f(double): ";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  return d+1.3;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}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5352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5294" y="536649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5.6 Define a derived class</a:t>
            </a:r>
            <a:endParaRPr lang="en-US" altLang="zh-CN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66862"/>
            <a:ext cx="8382000" cy="1368425"/>
          </a:xfrm>
        </p:spPr>
        <p:txBody>
          <a:bodyPr/>
          <a:lstStyle/>
          <a:p>
            <a:pPr marL="182563" lvl="2" indent="-182563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Although :: will expose the hided functions, it is not a good idea to </a:t>
            </a:r>
            <a:r>
              <a:rPr lang="en-US" altLang="zh-CN" sz="22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override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 non-virtual functions in inheritance </a:t>
            </a:r>
          </a:p>
          <a:p>
            <a:pPr marL="182563" lvl="2" indent="-182563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Invoking function of the same object will lead different results</a:t>
            </a:r>
          </a:p>
          <a:p>
            <a:pPr marL="182563" lvl="2" indent="-182563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Because non-virtual functions are statically bound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1066892" y="2590822"/>
            <a:ext cx="537517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Lucida Console" charset="0"/>
                <a:ea typeface="+mn-ea"/>
              </a:rPr>
              <a:t>class Base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{public: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void mf()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{ </a:t>
            </a:r>
            <a:r>
              <a:rPr lang="en-US" altLang="zh-CN" sz="1800" dirty="0" err="1">
                <a:latin typeface="Lucida Console" charset="0"/>
                <a:ea typeface="+mn-ea"/>
              </a:rPr>
              <a:t>cout</a:t>
            </a:r>
            <a:r>
              <a:rPr lang="en-US" altLang="zh-CN" sz="1800" dirty="0">
                <a:latin typeface="Lucida Console" charset="0"/>
                <a:ea typeface="+mn-ea"/>
              </a:rPr>
              <a:t> &lt;&lt; “Base::mf“ &lt;&lt;</a:t>
            </a:r>
            <a:r>
              <a:rPr lang="en-US" altLang="zh-CN" sz="1800" dirty="0" err="1">
                <a:latin typeface="Lucida Console" charset="0"/>
                <a:ea typeface="+mn-ea"/>
              </a:rPr>
              <a:t>endl</a:t>
            </a:r>
            <a:r>
              <a:rPr lang="en-US" altLang="zh-CN" sz="1800" dirty="0">
                <a:latin typeface="Lucida Console" charset="0"/>
                <a:ea typeface="+mn-ea"/>
              </a:rPr>
              <a:t>; }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};</a:t>
            </a:r>
          </a:p>
          <a:p>
            <a:endParaRPr lang="en-US" altLang="zh-CN" sz="1800" dirty="0">
              <a:latin typeface="Lucida Console" charset="0"/>
              <a:ea typeface="+mn-ea"/>
            </a:endParaRPr>
          </a:p>
          <a:p>
            <a:r>
              <a:rPr lang="en-US" altLang="zh-CN" sz="1800" dirty="0">
                <a:latin typeface="Lucida Console" charset="0"/>
                <a:ea typeface="+mn-ea"/>
              </a:rPr>
              <a:t>class Derived : public Base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{public: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void mf()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//override non-virtual functions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{ </a:t>
            </a:r>
            <a:r>
              <a:rPr lang="en-US" altLang="zh-CN" sz="1800" dirty="0" err="1">
                <a:latin typeface="Lucida Console" charset="0"/>
                <a:ea typeface="+mn-ea"/>
              </a:rPr>
              <a:t>cout</a:t>
            </a:r>
            <a:r>
              <a:rPr lang="en-US" altLang="zh-CN" sz="1800" dirty="0">
                <a:latin typeface="Lucida Console" charset="0"/>
                <a:ea typeface="+mn-ea"/>
              </a:rPr>
              <a:t> &lt;&lt; “Derived::mf“ &lt;&lt;</a:t>
            </a:r>
            <a:r>
              <a:rPr lang="en-US" altLang="zh-CN" sz="1800" dirty="0" err="1">
                <a:latin typeface="Lucida Console" charset="0"/>
                <a:ea typeface="+mn-ea"/>
              </a:rPr>
              <a:t>endl</a:t>
            </a:r>
            <a:r>
              <a:rPr lang="en-US" altLang="zh-CN" sz="1800" dirty="0">
                <a:latin typeface="Lucida Console" charset="0"/>
                <a:ea typeface="+mn-ea"/>
              </a:rPr>
              <a:t>; }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90648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5294" y="536649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5.6 Define a derived class</a:t>
            </a:r>
            <a:endParaRPr lang="en-US" altLang="zh-CN" dirty="0"/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381110" y="1040680"/>
            <a:ext cx="537517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Lucida Console" charset="0"/>
                <a:ea typeface="+mn-ea"/>
              </a:rPr>
              <a:t>class Base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{public: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Lucida Console" charset="0"/>
                <a:ea typeface="+mn-ea"/>
              </a:rPr>
              <a:t>void mf() 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    { </a:t>
            </a:r>
            <a:r>
              <a:rPr lang="en-US" altLang="zh-CN" dirty="0" err="1">
                <a:latin typeface="Lucida Console" charset="0"/>
                <a:ea typeface="+mn-ea"/>
              </a:rPr>
              <a:t>cout</a:t>
            </a:r>
            <a:r>
              <a:rPr lang="en-US" altLang="zh-CN" dirty="0">
                <a:latin typeface="Lucida Console" charset="0"/>
                <a:ea typeface="+mn-ea"/>
              </a:rPr>
              <a:t> &lt;&lt; “Base::mf“ &lt;&lt;</a:t>
            </a:r>
            <a:r>
              <a:rPr lang="en-US" altLang="zh-CN" dirty="0" err="1">
                <a:latin typeface="Lucida Console" charset="0"/>
                <a:ea typeface="+mn-ea"/>
              </a:rPr>
              <a:t>endl</a:t>
            </a:r>
            <a:r>
              <a:rPr lang="en-US" altLang="zh-CN" dirty="0">
                <a:latin typeface="Lucida Console" charset="0"/>
                <a:ea typeface="+mn-ea"/>
              </a:rPr>
              <a:t>; }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};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class Derived : public Base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{public: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Lucida Console" charset="0"/>
                <a:ea typeface="+mn-ea"/>
              </a:rPr>
              <a:t>void mf() 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  <a:ea typeface="+mn-ea"/>
              </a:rPr>
              <a:t>//override non-virtual functions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    { </a:t>
            </a:r>
            <a:r>
              <a:rPr lang="en-US" altLang="zh-CN" dirty="0" err="1">
                <a:latin typeface="Lucida Console" charset="0"/>
                <a:ea typeface="+mn-ea"/>
              </a:rPr>
              <a:t>cout</a:t>
            </a:r>
            <a:r>
              <a:rPr lang="en-US" altLang="zh-CN" dirty="0">
                <a:latin typeface="Lucida Console" charset="0"/>
                <a:ea typeface="+mn-ea"/>
              </a:rPr>
              <a:t> &lt;&lt; “Derived::mf“ &lt;&lt;</a:t>
            </a:r>
            <a:r>
              <a:rPr lang="en-US" altLang="zh-CN" dirty="0" err="1">
                <a:latin typeface="Lucida Console" charset="0"/>
                <a:ea typeface="+mn-ea"/>
              </a:rPr>
              <a:t>endl</a:t>
            </a:r>
            <a:r>
              <a:rPr lang="en-US" altLang="zh-CN" dirty="0">
                <a:latin typeface="Lucida Console" charset="0"/>
                <a:ea typeface="+mn-ea"/>
              </a:rPr>
              <a:t>; }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1527412" y="3505198"/>
            <a:ext cx="761658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main()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Derived d;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//use different pointers to point same object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Base* </a:t>
            </a:r>
            <a:r>
              <a:rPr lang="en-US" altLang="zh-CN" sz="1800" dirty="0" err="1">
                <a:latin typeface="Lucida Console" charset="0"/>
                <a:ea typeface="+mn-ea"/>
              </a:rPr>
              <a:t>pb</a:t>
            </a:r>
            <a:r>
              <a:rPr lang="en-US" altLang="zh-CN" sz="1800" dirty="0">
                <a:latin typeface="Lucida Console" charset="0"/>
                <a:ea typeface="+mn-ea"/>
              </a:rPr>
              <a:t> = &amp;d;    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Derived* </a:t>
            </a:r>
            <a:r>
              <a:rPr lang="en-US" altLang="zh-CN" sz="1800" dirty="0" err="1">
                <a:latin typeface="Lucida Console" charset="0"/>
                <a:ea typeface="+mn-ea"/>
              </a:rPr>
              <a:t>pd</a:t>
            </a:r>
            <a:r>
              <a:rPr lang="en-US" altLang="zh-CN" sz="1800" dirty="0">
                <a:latin typeface="Lucida Console" charset="0"/>
                <a:ea typeface="+mn-ea"/>
              </a:rPr>
              <a:t> = &amp;d;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</a:t>
            </a:r>
            <a:r>
              <a:rPr lang="en-US" altLang="zh-CN" sz="1800" dirty="0" err="1">
                <a:latin typeface="Lucida Console" charset="0"/>
                <a:ea typeface="+mn-ea"/>
              </a:rPr>
              <a:t>pb</a:t>
            </a:r>
            <a:r>
              <a:rPr lang="en-US" altLang="zh-CN" sz="1800" dirty="0">
                <a:latin typeface="Lucida Console" charset="0"/>
                <a:ea typeface="+mn-ea"/>
              </a:rPr>
              <a:t>-&gt;mf();</a:t>
            </a:r>
            <a:r>
              <a:rPr lang="zh-CN" altLang="en-US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//Base::mf() called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</a:t>
            </a:r>
            <a:r>
              <a:rPr lang="zh-CN" altLang="en-US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pd</a:t>
            </a:r>
            <a:r>
              <a:rPr lang="en-US" altLang="zh-CN" sz="1800" dirty="0">
                <a:latin typeface="Lucida Console" charset="0"/>
                <a:ea typeface="+mn-ea"/>
              </a:rPr>
              <a:t>-&gt;mf();</a:t>
            </a:r>
            <a:r>
              <a:rPr lang="zh-CN" altLang="en-US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</a:t>
            </a:r>
            <a:r>
              <a:rPr lang="en-US" altLang="zh-CN" sz="1800" dirty="0" err="1">
                <a:solidFill>
                  <a:schemeClr val="accent6"/>
                </a:solidFill>
                <a:latin typeface="Lucida Console" charset="0"/>
                <a:ea typeface="+mn-ea"/>
              </a:rPr>
              <a:t>Derived:mf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() called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598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40543"/>
            <a:ext cx="7993062" cy="678715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5.6 Define a derived class</a:t>
            </a:r>
            <a:endParaRPr lang="en-US" altLang="zh-CN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792" y="1143060"/>
            <a:ext cx="8382000" cy="1368425"/>
          </a:xfrm>
        </p:spPr>
        <p:txBody>
          <a:bodyPr/>
          <a:lstStyle/>
          <a:p>
            <a:pPr marL="182563" lvl="2" indent="-182563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altLang="zh-CN" sz="2200" b="1" i="1" dirty="0">
                <a:latin typeface="Arial" charset="0"/>
                <a:ea typeface="Arial" charset="0"/>
                <a:cs typeface="Arial" charset="0"/>
              </a:rPr>
              <a:t>default parameter value 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is also statically bound</a:t>
            </a:r>
          </a:p>
          <a:p>
            <a:pPr marL="182563" lvl="2" indent="-182563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So never to re-define the inherited default value in virtual functions (dynamically bound)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355773" y="2286030"/>
            <a:ext cx="860883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Lucida Console" charset="0"/>
                <a:ea typeface="+mn-ea"/>
              </a:rPr>
              <a:t>enum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ShapeColor</a:t>
            </a:r>
            <a:r>
              <a:rPr lang="en-US" altLang="zh-CN" sz="1600" dirty="0">
                <a:latin typeface="Lucida Console" charset="0"/>
                <a:ea typeface="+mn-ea"/>
              </a:rPr>
              <a:t> {RED, GREEN, BLUE};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class Shape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{public: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latin typeface="Lucida Console" charset="0"/>
                <a:ea typeface="+mn-ea"/>
              </a:rPr>
              <a:t>virtual void draw(</a:t>
            </a:r>
            <a:r>
              <a:rPr lang="en-US" altLang="zh-CN" sz="1600" dirty="0" err="1">
                <a:latin typeface="Lucida Console" charset="0"/>
                <a:ea typeface="+mn-ea"/>
              </a:rPr>
              <a:t>ShapeColor</a:t>
            </a:r>
            <a:r>
              <a:rPr lang="en-US" altLang="zh-CN" sz="1600" dirty="0">
                <a:latin typeface="Lucida Console" charset="0"/>
                <a:ea typeface="+mn-ea"/>
              </a:rPr>
              <a:t> color = RED)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= 0;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class Circle : public Shape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{public: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latin typeface="Lucida Console" charset="0"/>
                <a:ea typeface="+mn-ea"/>
              </a:rPr>
              <a:t>virtual void draw(</a:t>
            </a:r>
            <a:r>
              <a:rPr lang="en-US" altLang="zh-CN" sz="1600" dirty="0" err="1">
                <a:latin typeface="Lucida Console" charset="0"/>
                <a:ea typeface="+mn-ea"/>
              </a:rPr>
              <a:t>ShapeColor</a:t>
            </a:r>
            <a:r>
              <a:rPr lang="en-US" altLang="zh-CN" sz="1600" dirty="0">
                <a:latin typeface="Lucida Console" charset="0"/>
                <a:ea typeface="+mn-ea"/>
              </a:rPr>
              <a:t> color = GREEN)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343129" y="4594354"/>
            <a:ext cx="87137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main()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     Shape* </a:t>
            </a:r>
            <a:r>
              <a:rPr lang="en-US" altLang="zh-CN" sz="1600" dirty="0" err="1">
                <a:latin typeface="Lucida Console" charset="0"/>
                <a:ea typeface="+mn-ea"/>
              </a:rPr>
              <a:t>ps</a:t>
            </a:r>
            <a:r>
              <a:rPr lang="en-US" altLang="zh-CN" sz="1600" dirty="0">
                <a:latin typeface="Lucida Console" charset="0"/>
                <a:ea typeface="+mn-ea"/>
              </a:rPr>
              <a:t> = new Circle;    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 err="1">
                <a:latin typeface="Lucida Console" charset="0"/>
                <a:ea typeface="+mn-ea"/>
              </a:rPr>
              <a:t>ps</a:t>
            </a:r>
            <a:r>
              <a:rPr lang="en-US" altLang="zh-CN" sz="1600" dirty="0">
                <a:latin typeface="Lucida Console" charset="0"/>
                <a:ea typeface="+mn-ea"/>
              </a:rPr>
              <a:t>-&gt;draw();</a:t>
            </a:r>
            <a:r>
              <a:rPr lang="zh-CN" altLang="en-US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//Draw a RED circle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       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//the value comes from the base class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	        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//while the function logic from the derived class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67754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28714" y="457278"/>
            <a:ext cx="877411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5.7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use an inheritance hierarchy?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2023/11/22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48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074710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9104" y="1578502"/>
            <a:ext cx="6934018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lvl="2" indent="-182563" defTabSz="0">
              <a:lnSpc>
                <a:spcPct val="90000"/>
              </a:lnSpc>
              <a:spcAft>
                <a:spcPct val="30000"/>
              </a:spcAft>
              <a:buChar char="•"/>
            </a:pPr>
            <a:r>
              <a:rPr lang="en-US" altLang="zh-CN" sz="30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Suppose we now have a 2-layer inheritance hierarchy, which contains 1 abstract base class </a:t>
            </a:r>
            <a:r>
              <a:rPr lang="en-US" altLang="zh-CN" sz="3000" dirty="0" err="1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num_sequence</a:t>
            </a:r>
            <a:r>
              <a:rPr lang="en-US" altLang="zh-CN" sz="30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and 3 derived class Fibonacci, Triangular and Square</a:t>
            </a:r>
          </a:p>
          <a:p>
            <a:pPr marL="182563" lvl="2" indent="-182563" defTabSz="0">
              <a:lnSpc>
                <a:spcPct val="90000"/>
              </a:lnSpc>
              <a:spcAft>
                <a:spcPct val="30000"/>
              </a:spcAft>
              <a:buChar char="•"/>
            </a:pPr>
            <a:r>
              <a:rPr lang="en-US" altLang="zh-CN" sz="30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How could we use it?</a:t>
            </a:r>
          </a:p>
        </p:txBody>
      </p: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1905070" y="4495772"/>
            <a:ext cx="5867400" cy="1295400"/>
            <a:chOff x="1824" y="1392"/>
            <a:chExt cx="3696" cy="816"/>
          </a:xfrm>
        </p:grpSpPr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3120" y="1392"/>
              <a:ext cx="110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 err="1">
                  <a:latin typeface="Arial" charset="0"/>
                  <a:ea typeface="Arial" charset="0"/>
                  <a:cs typeface="Arial" charset="0"/>
                </a:rPr>
                <a:t>num_sequence</a:t>
              </a:r>
              <a:endParaRPr lang="en-US" altLang="zh-CN" sz="1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1824" y="1920"/>
              <a:ext cx="110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latin typeface="Arial" charset="0"/>
                  <a:ea typeface="Arial" charset="0"/>
                  <a:cs typeface="Arial" charset="0"/>
                </a:rPr>
                <a:t>Fibonacci</a:t>
              </a:r>
            </a:p>
          </p:txBody>
        </p:sp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3120" y="1920"/>
              <a:ext cx="110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latin typeface="Arial" charset="0"/>
                  <a:ea typeface="Arial" charset="0"/>
                  <a:cs typeface="Arial" charset="0"/>
                </a:rPr>
                <a:t>Triangular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4416" y="1920"/>
              <a:ext cx="110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latin typeface="Arial" charset="0"/>
                  <a:ea typeface="Arial" charset="0"/>
                  <a:cs typeface="Arial" charset="0"/>
                </a:rPr>
                <a:t>Square</a:t>
              </a:r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 flipV="1">
              <a:off x="2381" y="1661"/>
              <a:ext cx="1315" cy="22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3696" y="1661"/>
              <a:ext cx="0" cy="22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 flipH="1" flipV="1">
              <a:off x="3696" y="1661"/>
              <a:ext cx="1271" cy="22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46885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96904" y="547687"/>
            <a:ext cx="8331090" cy="638231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5.7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use an inheritance hierarchy?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dirty="0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76144" y="1213446"/>
            <a:ext cx="881534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inline void display(</a:t>
            </a:r>
            <a:r>
              <a:rPr lang="en-US" altLang="zh-CN" sz="1600" dirty="0" err="1">
                <a:latin typeface="Lucida Console" charset="0"/>
                <a:ea typeface="+mn-ea"/>
              </a:rPr>
              <a:t>ostream</a:t>
            </a:r>
            <a:r>
              <a:rPr lang="en-US" altLang="zh-CN" sz="1600" dirty="0">
                <a:latin typeface="Lucida Console" charset="0"/>
                <a:ea typeface="+mn-ea"/>
              </a:rPr>
              <a:t>&amp; </a:t>
            </a:r>
            <a:r>
              <a:rPr lang="en-US" altLang="zh-CN" sz="1600" dirty="0" err="1">
                <a:latin typeface="Lucida Console" charset="0"/>
                <a:ea typeface="+mn-ea"/>
              </a:rPr>
              <a:t>os</a:t>
            </a:r>
            <a:r>
              <a:rPr lang="en-US" altLang="zh-CN" sz="1600" dirty="0">
                <a:latin typeface="Lucida Console" charset="0"/>
                <a:ea typeface="+mn-ea"/>
              </a:rPr>
              <a:t>, const </a:t>
            </a:r>
            <a:r>
              <a:rPr lang="en-US" altLang="zh-CN" sz="1600" dirty="0" err="1">
                <a:latin typeface="Lucida Console" charset="0"/>
                <a:ea typeface="+mn-ea"/>
              </a:rPr>
              <a:t>num_sequence</a:t>
            </a:r>
            <a:r>
              <a:rPr lang="en-US" altLang="zh-CN" sz="1600" dirty="0">
                <a:latin typeface="Lucida Console" charset="0"/>
                <a:ea typeface="+mn-ea"/>
              </a:rPr>
              <a:t>&amp; ns, int pos){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</a:t>
            </a:r>
            <a:r>
              <a:rPr lang="en-US" altLang="zh-CN" sz="1600" dirty="0" err="1">
                <a:latin typeface="Lucida Console" charset="0"/>
                <a:ea typeface="+mn-ea"/>
              </a:rPr>
              <a:t>os</a:t>
            </a:r>
            <a:r>
              <a:rPr lang="en-US" altLang="zh-CN" sz="1600" dirty="0">
                <a:latin typeface="Lucida Console" charset="0"/>
                <a:ea typeface="+mn-ea"/>
              </a:rPr>
              <a:t> &lt;&lt; “The element at position ” &lt;&lt; pos                  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&lt;&lt; “ for the ”&lt;&lt; </a:t>
            </a:r>
            <a:r>
              <a:rPr lang="en-US" altLang="zh-CN" sz="1600" dirty="0" err="1">
                <a:latin typeface="Lucida Console" charset="0"/>
                <a:ea typeface="+mn-ea"/>
              </a:rPr>
              <a:t>ns.what_am_I</a:t>
            </a:r>
            <a:r>
              <a:rPr lang="en-US" altLang="zh-CN" sz="1600" dirty="0">
                <a:latin typeface="Lucida Console" charset="0"/>
                <a:ea typeface="+mn-ea"/>
              </a:rPr>
              <a:t>()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//virtual function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&lt;&lt; “ sequence is ” &lt;&lt; </a:t>
            </a:r>
            <a:r>
              <a:rPr lang="en-US" altLang="zh-CN" sz="1600" dirty="0" err="1">
                <a:latin typeface="Lucida Console" charset="0"/>
                <a:ea typeface="+mn-ea"/>
              </a:rPr>
              <a:t>ns.elem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pos</a:t>
            </a:r>
            <a:r>
              <a:rPr lang="en-US" altLang="zh-CN" sz="1600" dirty="0">
                <a:latin typeface="Lucida Console" charset="0"/>
                <a:ea typeface="+mn-ea"/>
              </a:rPr>
              <a:t>) &lt;&lt; </a:t>
            </a:r>
            <a:r>
              <a:rPr lang="en-US" altLang="zh-CN" sz="1600" dirty="0" err="1">
                <a:latin typeface="Lucida Console" charset="0"/>
                <a:ea typeface="+mn-ea"/>
              </a:rPr>
              <a:t>endl</a:t>
            </a:r>
            <a:r>
              <a:rPr lang="en-US" altLang="zh-CN" sz="1600" dirty="0">
                <a:latin typeface="Lucida Console" charset="0"/>
                <a:ea typeface="+mn-ea"/>
              </a:rPr>
              <a:t>; 	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//virtual function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  <a:p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main()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   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pos</a:t>
            </a:r>
            <a:r>
              <a:rPr lang="en-US" altLang="zh-CN" sz="1600" dirty="0">
                <a:latin typeface="Lucida Console" charset="0"/>
                <a:ea typeface="+mn-ea"/>
              </a:rPr>
              <a:t> = 8;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Fibonacci fib;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display(</a:t>
            </a:r>
            <a:r>
              <a:rPr lang="en-US" altLang="zh-CN" sz="1600" dirty="0" err="1">
                <a:latin typeface="Lucida Console" charset="0"/>
                <a:ea typeface="+mn-ea"/>
              </a:rPr>
              <a:t>cout</a:t>
            </a:r>
            <a:r>
              <a:rPr lang="en-US" altLang="zh-CN" sz="1600" dirty="0">
                <a:latin typeface="Lucida Console" charset="0"/>
                <a:ea typeface="+mn-ea"/>
              </a:rPr>
              <a:t>, fib, </a:t>
            </a:r>
            <a:r>
              <a:rPr lang="en-US" altLang="zh-CN" sz="1600" dirty="0" err="1">
                <a:latin typeface="Lucida Console" charset="0"/>
                <a:ea typeface="+mn-ea"/>
              </a:rPr>
              <a:t>pos</a:t>
            </a:r>
            <a:r>
              <a:rPr lang="en-US" altLang="zh-CN" sz="1600" dirty="0"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Triangular tri;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display(</a:t>
            </a:r>
            <a:r>
              <a:rPr lang="en-US" altLang="zh-CN" sz="1600" dirty="0" err="1">
                <a:latin typeface="Lucida Console" charset="0"/>
                <a:ea typeface="+mn-ea"/>
              </a:rPr>
              <a:t>cout</a:t>
            </a:r>
            <a:r>
              <a:rPr lang="en-US" altLang="zh-CN" sz="1600" dirty="0">
                <a:latin typeface="Lucida Console" charset="0"/>
                <a:ea typeface="+mn-ea"/>
              </a:rPr>
              <a:t>, tri, </a:t>
            </a:r>
            <a:r>
              <a:rPr lang="en-US" altLang="zh-CN" sz="1600" dirty="0" err="1">
                <a:latin typeface="Lucida Console" charset="0"/>
                <a:ea typeface="+mn-ea"/>
              </a:rPr>
              <a:t>pos</a:t>
            </a:r>
            <a:r>
              <a:rPr lang="en-US" altLang="zh-CN" sz="1600" dirty="0"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Square </a:t>
            </a:r>
            <a:r>
              <a:rPr lang="en-US" altLang="zh-CN" sz="1600" dirty="0" err="1">
                <a:latin typeface="Lucida Console" charset="0"/>
                <a:ea typeface="+mn-ea"/>
              </a:rPr>
              <a:t>squ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display(</a:t>
            </a:r>
            <a:r>
              <a:rPr lang="en-US" altLang="zh-CN" sz="1600" dirty="0" err="1">
                <a:latin typeface="Lucida Console" charset="0"/>
                <a:ea typeface="+mn-ea"/>
              </a:rPr>
              <a:t>cout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squ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pos</a:t>
            </a:r>
            <a:r>
              <a:rPr lang="en-US" altLang="zh-CN" sz="1600" dirty="0"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133664" y="4780404"/>
            <a:ext cx="65881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chemeClr val="accent6"/>
                </a:solidFill>
                <a:latin typeface="Arial" charset="0"/>
              </a:rPr>
              <a:t>Result:</a:t>
            </a:r>
          </a:p>
          <a:p>
            <a:r>
              <a:rPr lang="en-US" altLang="zh-CN" sz="1800" b="1" dirty="0">
                <a:solidFill>
                  <a:schemeClr val="accent6"/>
                </a:solidFill>
                <a:latin typeface="Arial" charset="0"/>
              </a:rPr>
              <a:t>The element at position 8 for the Fibonacci sequence is 21</a:t>
            </a:r>
          </a:p>
          <a:p>
            <a:r>
              <a:rPr lang="en-US" altLang="zh-CN" sz="1800" b="1" dirty="0">
                <a:solidFill>
                  <a:schemeClr val="accent6"/>
                </a:solidFill>
                <a:latin typeface="Arial" charset="0"/>
              </a:rPr>
              <a:t>The element at position 8 for the Triangular sequence is 36</a:t>
            </a:r>
          </a:p>
          <a:p>
            <a:r>
              <a:rPr lang="en-US" altLang="zh-CN" sz="1800" b="1" dirty="0">
                <a:solidFill>
                  <a:schemeClr val="accent6"/>
                </a:solidFill>
                <a:latin typeface="Arial" charset="0"/>
              </a:rPr>
              <a:t>The element at position 8 for the Square sequence is 64</a:t>
            </a:r>
          </a:p>
        </p:txBody>
      </p:sp>
    </p:spTree>
    <p:extLst>
      <p:ext uri="{BB962C8B-B14F-4D97-AF65-F5344CB8AC3E}">
        <p14:creationId xmlns:p14="http://schemas.microsoft.com/office/powerpoint/2010/main" val="13537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46893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5.1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Inheritance Hierarchy</a:t>
            </a:r>
            <a:endParaRPr lang="en-US" altLang="zh-CN" dirty="0"/>
          </a:p>
        </p:txBody>
      </p:sp>
      <p:sp>
        <p:nvSpPr>
          <p:cNvPr id="31763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685800" y="4648142"/>
            <a:ext cx="8077200" cy="1417002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If the root do not represent a real object, and it is only for design need, we could call it </a:t>
            </a:r>
            <a:r>
              <a:rPr lang="en-US" altLang="zh-CN" sz="2800" b="1" i="1" dirty="0">
                <a:latin typeface="Arial" charset="0"/>
                <a:ea typeface="Arial" charset="0"/>
                <a:cs typeface="Arial" charset="0"/>
              </a:rPr>
              <a:t>Abstract Base Class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(Conceptual)  </a:t>
            </a:r>
          </a:p>
        </p:txBody>
      </p:sp>
      <p:grpSp>
        <p:nvGrpSpPr>
          <p:cNvPr id="31771" name="Group 27"/>
          <p:cNvGrpSpPr>
            <a:grpSpLocks/>
          </p:cNvGrpSpPr>
          <p:nvPr/>
        </p:nvGrpSpPr>
        <p:grpSpPr bwMode="auto">
          <a:xfrm>
            <a:off x="838298" y="1524050"/>
            <a:ext cx="7772400" cy="2514600"/>
            <a:chOff x="624" y="1392"/>
            <a:chExt cx="4896" cy="1584"/>
          </a:xfrm>
        </p:grpSpPr>
        <p:sp>
          <p:nvSpPr>
            <p:cNvPr id="31748" name="AutoShape 4"/>
            <p:cNvSpPr>
              <a:spLocks noChangeArrowheads="1"/>
            </p:cNvSpPr>
            <p:nvPr/>
          </p:nvSpPr>
          <p:spPr bwMode="auto">
            <a:xfrm>
              <a:off x="3120" y="1392"/>
              <a:ext cx="110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latin typeface="Arial" charset="0"/>
                  <a:ea typeface="Arial" charset="0"/>
                  <a:cs typeface="Arial" charset="0"/>
                </a:rPr>
                <a:t>Lib Materials</a:t>
              </a:r>
            </a:p>
          </p:txBody>
        </p:sp>
        <p:sp>
          <p:nvSpPr>
            <p:cNvPr id="31749" name="AutoShape 5"/>
            <p:cNvSpPr>
              <a:spLocks noChangeArrowheads="1"/>
            </p:cNvSpPr>
            <p:nvPr/>
          </p:nvSpPr>
          <p:spPr bwMode="auto">
            <a:xfrm>
              <a:off x="1824" y="1920"/>
              <a:ext cx="110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latin typeface="Arial" charset="0"/>
                  <a:ea typeface="Arial" charset="0"/>
                  <a:cs typeface="Arial" charset="0"/>
                </a:rPr>
                <a:t>Books</a:t>
              </a:r>
            </a:p>
          </p:txBody>
        </p:sp>
        <p:sp>
          <p:nvSpPr>
            <p:cNvPr id="31750" name="AutoShape 6"/>
            <p:cNvSpPr>
              <a:spLocks noChangeArrowheads="1"/>
            </p:cNvSpPr>
            <p:nvPr/>
          </p:nvSpPr>
          <p:spPr bwMode="auto">
            <a:xfrm>
              <a:off x="3120" y="1920"/>
              <a:ext cx="110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latin typeface="Arial" charset="0"/>
                  <a:ea typeface="Arial" charset="0"/>
                  <a:cs typeface="Arial" charset="0"/>
                </a:rPr>
                <a:t>Magazines</a:t>
              </a:r>
            </a:p>
          </p:txBody>
        </p:sp>
        <p:sp>
          <p:nvSpPr>
            <p:cNvPr id="31751" name="AutoShape 7"/>
            <p:cNvSpPr>
              <a:spLocks noChangeArrowheads="1"/>
            </p:cNvSpPr>
            <p:nvPr/>
          </p:nvSpPr>
          <p:spPr bwMode="auto">
            <a:xfrm>
              <a:off x="4416" y="1920"/>
              <a:ext cx="110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latin typeface="Arial" charset="0"/>
                  <a:ea typeface="Arial" charset="0"/>
                  <a:cs typeface="Arial" charset="0"/>
                </a:rPr>
                <a:t>Files</a:t>
              </a:r>
            </a:p>
          </p:txBody>
        </p:sp>
        <p:sp>
          <p:nvSpPr>
            <p:cNvPr id="31752" name="AutoShape 8"/>
            <p:cNvSpPr>
              <a:spLocks noChangeArrowheads="1"/>
            </p:cNvSpPr>
            <p:nvPr/>
          </p:nvSpPr>
          <p:spPr bwMode="auto">
            <a:xfrm>
              <a:off x="624" y="2688"/>
              <a:ext cx="110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latin typeface="Arial" charset="0"/>
                  <a:ea typeface="Arial" charset="0"/>
                  <a:cs typeface="Arial" charset="0"/>
                </a:rPr>
                <a:t>Rental Books</a:t>
              </a:r>
            </a:p>
          </p:txBody>
        </p:sp>
        <p:sp>
          <p:nvSpPr>
            <p:cNvPr id="31753" name="AutoShape 9"/>
            <p:cNvSpPr>
              <a:spLocks noChangeArrowheads="1"/>
            </p:cNvSpPr>
            <p:nvPr/>
          </p:nvSpPr>
          <p:spPr bwMode="auto">
            <a:xfrm>
              <a:off x="1824" y="2688"/>
              <a:ext cx="110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latin typeface="Arial" charset="0"/>
                  <a:ea typeface="Arial" charset="0"/>
                  <a:cs typeface="Arial" charset="0"/>
                </a:rPr>
                <a:t>Audio Books</a:t>
              </a:r>
            </a:p>
          </p:txBody>
        </p:sp>
        <p:sp>
          <p:nvSpPr>
            <p:cNvPr id="31754" name="AutoShape 10"/>
            <p:cNvSpPr>
              <a:spLocks noChangeArrowheads="1"/>
            </p:cNvSpPr>
            <p:nvPr/>
          </p:nvSpPr>
          <p:spPr bwMode="auto">
            <a:xfrm>
              <a:off x="3072" y="2688"/>
              <a:ext cx="110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latin typeface="Arial" charset="0"/>
                  <a:ea typeface="Arial" charset="0"/>
                  <a:cs typeface="Arial" charset="0"/>
                </a:rPr>
                <a:t>E-Books</a:t>
              </a:r>
            </a:p>
          </p:txBody>
        </p:sp>
        <p:sp>
          <p:nvSpPr>
            <p:cNvPr id="31764" name="Text Box 20"/>
            <p:cNvSpPr txBox="1">
              <a:spLocks noChangeArrowheads="1"/>
            </p:cNvSpPr>
            <p:nvPr/>
          </p:nvSpPr>
          <p:spPr bwMode="auto">
            <a:xfrm>
              <a:off x="912" y="1392"/>
              <a:ext cx="2112" cy="2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  <a:sym typeface="Wingdings" charset="2"/>
                </a:rPr>
                <a:t>Abstract Base Class</a:t>
              </a:r>
              <a:r>
                <a:rPr lang="en-US" altLang="zh-CN" sz="20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  <a:sym typeface="Wingdings" charset="2"/>
                </a:rPr>
                <a:t>  </a:t>
              </a:r>
              <a:endParaRPr lang="en-US" altLang="zh-CN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765" name="Line 21"/>
            <p:cNvSpPr>
              <a:spLocks noChangeShapeType="1"/>
            </p:cNvSpPr>
            <p:nvPr/>
          </p:nvSpPr>
          <p:spPr bwMode="auto">
            <a:xfrm flipV="1">
              <a:off x="1202" y="2205"/>
              <a:ext cx="1179" cy="45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6" name="Line 22"/>
            <p:cNvSpPr>
              <a:spLocks noChangeShapeType="1"/>
            </p:cNvSpPr>
            <p:nvPr/>
          </p:nvSpPr>
          <p:spPr bwMode="auto">
            <a:xfrm flipV="1">
              <a:off x="2381" y="2205"/>
              <a:ext cx="0" cy="45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7" name="Line 23"/>
            <p:cNvSpPr>
              <a:spLocks noChangeShapeType="1"/>
            </p:cNvSpPr>
            <p:nvPr/>
          </p:nvSpPr>
          <p:spPr bwMode="auto">
            <a:xfrm flipH="1" flipV="1">
              <a:off x="2381" y="2205"/>
              <a:ext cx="1225" cy="45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8" name="Line 24"/>
            <p:cNvSpPr>
              <a:spLocks noChangeShapeType="1"/>
            </p:cNvSpPr>
            <p:nvPr/>
          </p:nvSpPr>
          <p:spPr bwMode="auto">
            <a:xfrm flipV="1">
              <a:off x="2381" y="1661"/>
              <a:ext cx="1315" cy="22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9" name="Line 25"/>
            <p:cNvSpPr>
              <a:spLocks noChangeShapeType="1"/>
            </p:cNvSpPr>
            <p:nvPr/>
          </p:nvSpPr>
          <p:spPr bwMode="auto">
            <a:xfrm flipV="1">
              <a:off x="3696" y="1661"/>
              <a:ext cx="0" cy="22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0" name="Line 26"/>
            <p:cNvSpPr>
              <a:spLocks noChangeShapeType="1"/>
            </p:cNvSpPr>
            <p:nvPr/>
          </p:nvSpPr>
          <p:spPr bwMode="auto">
            <a:xfrm flipH="1" flipV="1">
              <a:off x="3696" y="1661"/>
              <a:ext cx="1271" cy="22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" name="日期占位符 2">
            <a:extLst>
              <a:ext uri="{FF2B5EF4-FFF2-40B4-BE49-F238E27FC236}">
                <a16:creationId xmlns:a16="http://schemas.microsoft.com/office/drawing/2014/main" id="{2DF06F5C-01E7-6449-B6E7-4328A345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</p:spPr>
        <p:txBody>
          <a:bodyPr/>
          <a:lstStyle/>
          <a:p>
            <a:pPr>
              <a:defRPr/>
            </a:pPr>
            <a:fld id="{96932B43-2233-4E3D-8DE7-50A330332E00}" type="datetime1">
              <a:rPr lang="zh-CN" altLang="en-US" smtClean="0"/>
              <a:pPr>
                <a:defRPr/>
              </a:pPr>
              <a:t>2023/11/22</a:t>
            </a:fld>
            <a:endParaRPr lang="zh-CN" altLang="en-US" sz="1800"/>
          </a:p>
        </p:txBody>
      </p:sp>
      <p:sp>
        <p:nvSpPr>
          <p:cNvPr id="21" name="灯片编号占位符 4">
            <a:extLst>
              <a:ext uri="{FF2B5EF4-FFF2-40B4-BE49-F238E27FC236}">
                <a16:creationId xmlns:a16="http://schemas.microsoft.com/office/drawing/2014/main" id="{89309B2C-C503-E94A-99D0-197CB45A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CB5F1368-00F5-49BE-A41E-305F795F7103}" type="slidenum">
              <a:rPr lang="zh-CN" altLang="en-US" smtClean="0"/>
              <a:pPr>
                <a:defRPr/>
              </a:pPr>
              <a:t>5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81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3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57278"/>
            <a:ext cx="8254892" cy="771447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5.7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use an inheritance hierarchy?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dirty="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250825" y="1066862"/>
            <a:ext cx="80010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 err="1">
                <a:latin typeface="Lucida Console" charset="0"/>
                <a:ea typeface="+mn-ea"/>
              </a:rPr>
              <a:t>ostream</a:t>
            </a:r>
            <a:r>
              <a:rPr lang="en-US" altLang="zh-CN" sz="1600" dirty="0">
                <a:latin typeface="Lucida Console" charset="0"/>
                <a:ea typeface="+mn-ea"/>
              </a:rPr>
              <a:t>&amp; operator&lt;&lt;(</a:t>
            </a:r>
            <a:r>
              <a:rPr lang="en-US" altLang="zh-CN" sz="1600" dirty="0" err="1">
                <a:latin typeface="Lucida Console" charset="0"/>
                <a:ea typeface="+mn-ea"/>
              </a:rPr>
              <a:t>ostream</a:t>
            </a:r>
            <a:r>
              <a:rPr lang="en-US" altLang="zh-CN" sz="1600" dirty="0">
                <a:latin typeface="Lucida Console" charset="0"/>
                <a:ea typeface="+mn-ea"/>
              </a:rPr>
              <a:t>&amp; </a:t>
            </a:r>
            <a:r>
              <a:rPr lang="en-US" altLang="zh-CN" sz="1600" dirty="0" err="1">
                <a:latin typeface="Lucida Console" charset="0"/>
                <a:ea typeface="+mn-ea"/>
              </a:rPr>
              <a:t>os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num_sequence</a:t>
            </a:r>
            <a:r>
              <a:rPr lang="en-US" altLang="zh-CN" sz="1600" dirty="0">
                <a:latin typeface="Lucida Console" charset="0"/>
                <a:ea typeface="+mn-ea"/>
              </a:rPr>
              <a:t>&amp; ns)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       return </a:t>
            </a:r>
            <a:r>
              <a:rPr lang="en-US" altLang="zh-CN" sz="1600" dirty="0" err="1">
                <a:latin typeface="Lucida Console" charset="0"/>
                <a:ea typeface="+mn-ea"/>
              </a:rPr>
              <a:t>ns.print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os</a:t>
            </a:r>
            <a:r>
              <a:rPr lang="en-US" altLang="zh-CN" sz="1600" dirty="0">
                <a:latin typeface="Lucida Console" charset="0"/>
                <a:ea typeface="+mn-ea"/>
              </a:rPr>
              <a:t>);	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//virtual function    </a:t>
            </a:r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main()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Fibonacci fib(8);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Triangular tri(12);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Square </a:t>
            </a:r>
            <a:r>
              <a:rPr lang="en-US" altLang="zh-CN" sz="1600" dirty="0" err="1">
                <a:latin typeface="Lucida Console" charset="0"/>
                <a:ea typeface="+mn-ea"/>
              </a:rPr>
              <a:t>squ</a:t>
            </a:r>
            <a:r>
              <a:rPr lang="en-US" altLang="zh-CN" sz="1600" dirty="0">
                <a:latin typeface="Lucida Console" charset="0"/>
                <a:ea typeface="+mn-ea"/>
              </a:rPr>
              <a:t>(6, 6);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</a:t>
            </a:r>
            <a:r>
              <a:rPr lang="en-US" altLang="zh-CN" sz="1600" dirty="0" err="1">
                <a:latin typeface="Lucida Console" charset="0"/>
                <a:ea typeface="+mn-ea"/>
              </a:rPr>
              <a:t>cout</a:t>
            </a:r>
            <a:r>
              <a:rPr lang="en-US" altLang="zh-CN" sz="1600" dirty="0">
                <a:latin typeface="Lucida Console" charset="0"/>
                <a:ea typeface="+mn-ea"/>
              </a:rPr>
              <a:t> &lt;&lt; “fib: ” &lt;&lt; fib &lt;&lt; </a:t>
            </a:r>
            <a:r>
              <a:rPr lang="en-US" altLang="zh-CN" sz="1600" dirty="0" err="1">
                <a:latin typeface="Lucida Console" charset="0"/>
                <a:ea typeface="+mn-ea"/>
              </a:rPr>
              <a:t>endl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     &lt;&lt; “tri: ” &lt;&lt; tri &lt;&lt; </a:t>
            </a:r>
            <a:r>
              <a:rPr lang="en-US" altLang="zh-CN" sz="1600" dirty="0" err="1">
                <a:latin typeface="Lucida Console" charset="0"/>
                <a:ea typeface="+mn-ea"/>
              </a:rPr>
              <a:t>endl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     &lt;&lt; “</a:t>
            </a:r>
            <a:r>
              <a:rPr lang="en-US" altLang="zh-CN" sz="1600" dirty="0" err="1">
                <a:latin typeface="Lucida Console" charset="0"/>
                <a:ea typeface="+mn-ea"/>
              </a:rPr>
              <a:t>squ</a:t>
            </a:r>
            <a:r>
              <a:rPr lang="en-US" altLang="zh-CN" sz="1600" dirty="0">
                <a:latin typeface="Lucida Console" charset="0"/>
                <a:ea typeface="+mn-ea"/>
              </a:rPr>
              <a:t>: ” &lt;&lt; </a:t>
            </a:r>
            <a:r>
              <a:rPr lang="en-US" altLang="zh-CN" sz="1600" dirty="0" err="1">
                <a:latin typeface="Lucida Console" charset="0"/>
                <a:ea typeface="+mn-ea"/>
              </a:rPr>
              <a:t>squ</a:t>
            </a:r>
            <a:r>
              <a:rPr lang="en-US" altLang="zh-CN" sz="1600" dirty="0">
                <a:latin typeface="Lucida Console" charset="0"/>
                <a:ea typeface="+mn-ea"/>
              </a:rPr>
              <a:t> &lt;&lt; </a:t>
            </a:r>
            <a:r>
              <a:rPr lang="en-US" altLang="zh-CN" sz="1600" dirty="0" err="1">
                <a:latin typeface="Lucida Console" charset="0"/>
                <a:ea typeface="+mn-ea"/>
              </a:rPr>
              <a:t>endl</a:t>
            </a:r>
            <a:r>
              <a:rPr lang="en-US" altLang="zh-CN" sz="1600" dirty="0">
                <a:latin typeface="Lucida Console" charset="0"/>
                <a:ea typeface="+mn-ea"/>
              </a:rPr>
              <a:t>; 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110" y="4495772"/>
            <a:ext cx="8534176" cy="1523960"/>
          </a:xfrm>
          <a:noFill/>
          <a:ln/>
        </p:spPr>
        <p:txBody>
          <a:bodyPr/>
          <a:lstStyle/>
          <a:p>
            <a:pPr marL="182563" lvl="2" indent="-182563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By inheritance and virtual function, we could simplify the burden of modifications and extensions</a:t>
            </a:r>
          </a:p>
          <a:p>
            <a:pPr marL="182563" lvl="2" indent="-182563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It is convenient to add or remove a sequence from the hierarchy</a:t>
            </a:r>
          </a:p>
        </p:txBody>
      </p:sp>
      <p:sp>
        <p:nvSpPr>
          <p:cNvPr id="2" name="矩形 1"/>
          <p:cNvSpPr/>
          <p:nvPr/>
        </p:nvSpPr>
        <p:spPr>
          <a:xfrm>
            <a:off x="4191010" y="1981238"/>
            <a:ext cx="4952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accent6"/>
                </a:solidFill>
                <a:latin typeface="Arial" charset="0"/>
              </a:rPr>
              <a:t>Result:</a:t>
            </a:r>
          </a:p>
          <a:p>
            <a:r>
              <a:rPr lang="en-US" altLang="zh-CN" sz="1800" b="1" dirty="0">
                <a:solidFill>
                  <a:schemeClr val="accent6"/>
                </a:solidFill>
                <a:latin typeface="Arial" charset="0"/>
              </a:rPr>
              <a:t>fib: (1, 8) 1 1 2 3 5 8 13 21</a:t>
            </a:r>
          </a:p>
          <a:p>
            <a:r>
              <a:rPr lang="en-US" altLang="zh-CN" sz="1800" b="1" dirty="0">
                <a:solidFill>
                  <a:schemeClr val="accent6"/>
                </a:solidFill>
                <a:latin typeface="Arial" charset="0"/>
              </a:rPr>
              <a:t>tri: (1, 12) 1 3 6 10 15 21 28 36 45 55 66 78</a:t>
            </a:r>
          </a:p>
          <a:p>
            <a:r>
              <a:rPr lang="en-US" altLang="zh-CN" sz="1800" b="1" dirty="0" err="1">
                <a:solidFill>
                  <a:schemeClr val="accent6"/>
                </a:solidFill>
                <a:latin typeface="Arial" charset="0"/>
              </a:rPr>
              <a:t>squ</a:t>
            </a:r>
            <a:r>
              <a:rPr lang="en-US" altLang="zh-CN" sz="1800" b="1" dirty="0">
                <a:solidFill>
                  <a:schemeClr val="accent6"/>
                </a:solidFill>
                <a:latin typeface="Arial" charset="0"/>
              </a:rPr>
              <a:t>: (6, 6) 36 49 64 81 100 121</a:t>
            </a:r>
          </a:p>
        </p:txBody>
      </p:sp>
    </p:spTree>
    <p:extLst>
      <p:ext uri="{BB962C8B-B14F-4D97-AF65-F5344CB8AC3E}">
        <p14:creationId xmlns:p14="http://schemas.microsoft.com/office/powerpoint/2010/main" val="10184757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28714" y="457278"/>
            <a:ext cx="877411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5.8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abstract a base class?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2023/11/22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51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160777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800198" y="1869225"/>
            <a:ext cx="796269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Lucida Console" charset="0"/>
                <a:ea typeface="+mn-ea"/>
              </a:rPr>
              <a:t>class </a:t>
            </a:r>
            <a:r>
              <a:rPr lang="en-US" altLang="zh-CN" sz="1800" dirty="0" err="1">
                <a:latin typeface="Lucida Console" charset="0"/>
                <a:ea typeface="+mn-ea"/>
              </a:rPr>
              <a:t>num_sequence</a:t>
            </a:r>
            <a:endParaRPr lang="en-US" altLang="zh-CN" sz="1800" dirty="0">
              <a:latin typeface="Lucida Console" charset="0"/>
              <a:ea typeface="+mn-ea"/>
            </a:endParaRPr>
          </a:p>
          <a:p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virtual ~</a:t>
            </a:r>
            <a:r>
              <a:rPr lang="en-US" altLang="zh-CN" sz="1800" dirty="0" err="1">
                <a:latin typeface="Lucida Console" charset="0"/>
                <a:ea typeface="+mn-ea"/>
              </a:rPr>
              <a:t>num_sequence</a:t>
            </a:r>
            <a:r>
              <a:rPr lang="en-US" altLang="zh-CN" sz="1800" dirty="0">
                <a:latin typeface="Lucida Console" charset="0"/>
                <a:ea typeface="+mn-ea"/>
              </a:rPr>
              <a:t>() {};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virtual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elem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virtual 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 char* </a:t>
            </a:r>
            <a:r>
              <a:rPr lang="en-US" altLang="zh-CN" sz="1800" dirty="0" err="1">
                <a:latin typeface="Lucida Console" charset="0"/>
                <a:ea typeface="+mn-ea"/>
              </a:rPr>
              <a:t>what_am_I</a:t>
            </a:r>
            <a:r>
              <a:rPr lang="en-US" altLang="zh-CN" sz="1800" dirty="0">
                <a:latin typeface="Lucida Console" charset="0"/>
                <a:ea typeface="+mn-ea"/>
              </a:rPr>
              <a:t>() 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;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virtual </a:t>
            </a:r>
            <a:r>
              <a:rPr lang="en-US" altLang="zh-CN" sz="1800" dirty="0" err="1">
                <a:latin typeface="Lucida Console" charset="0"/>
                <a:ea typeface="+mn-ea"/>
              </a:rPr>
              <a:t>ostream</a:t>
            </a:r>
            <a:r>
              <a:rPr lang="en-US" altLang="zh-CN" sz="1800" dirty="0">
                <a:latin typeface="Lucida Console" charset="0"/>
                <a:ea typeface="+mn-ea"/>
              </a:rPr>
              <a:t>&amp; print(</a:t>
            </a:r>
            <a:r>
              <a:rPr lang="en-US" altLang="zh-CN" sz="1800" dirty="0" err="1">
                <a:latin typeface="Lucida Console" charset="0"/>
                <a:ea typeface="+mn-ea"/>
              </a:rPr>
              <a:t>ostream</a:t>
            </a:r>
            <a:r>
              <a:rPr lang="en-US" altLang="zh-CN" sz="1800" dirty="0">
                <a:latin typeface="Lucida Console" charset="0"/>
                <a:ea typeface="+mn-ea"/>
              </a:rPr>
              <a:t>&amp; </a:t>
            </a:r>
            <a:r>
              <a:rPr lang="en-US" altLang="zh-CN" sz="1800" dirty="0" err="1">
                <a:latin typeface="Lucida Console" charset="0"/>
                <a:ea typeface="+mn-ea"/>
              </a:rPr>
              <a:t>os</a:t>
            </a:r>
            <a:r>
              <a:rPr lang="en-US" altLang="zh-CN" sz="1800" dirty="0">
                <a:latin typeface="Lucida Console" charset="0"/>
                <a:ea typeface="+mn-ea"/>
              </a:rPr>
              <a:t> = </a:t>
            </a:r>
            <a:r>
              <a:rPr lang="en-US" altLang="zh-CN" sz="1800" dirty="0" err="1">
                <a:latin typeface="Lucida Console" charset="0"/>
                <a:ea typeface="+mn-ea"/>
              </a:rPr>
              <a:t>cout</a:t>
            </a:r>
            <a:r>
              <a:rPr lang="en-US" altLang="zh-CN" sz="1800" dirty="0">
                <a:latin typeface="Lucida Console" charset="0"/>
                <a:ea typeface="+mn-ea"/>
              </a:rPr>
              <a:t>) 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; 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static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max_elems</a:t>
            </a:r>
            <a:r>
              <a:rPr lang="en-US" altLang="zh-CN" sz="1800" dirty="0">
                <a:latin typeface="Lucida Console" charset="0"/>
                <a:ea typeface="+mn-ea"/>
              </a:rPr>
              <a:t>();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protected: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</a:rPr>
              <a:t>//pure virtual function</a:t>
            </a:r>
            <a:endParaRPr lang="en-US" altLang="zh-CN" sz="1800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r>
              <a:rPr lang="en-US" altLang="zh-CN" sz="1800" dirty="0">
                <a:latin typeface="Lucida Console" charset="0"/>
                <a:ea typeface="+mn-ea"/>
              </a:rPr>
              <a:t>    virtual void </a:t>
            </a:r>
            <a:r>
              <a:rPr lang="en-US" altLang="zh-CN" sz="1800" dirty="0" err="1">
                <a:latin typeface="Lucida Console" charset="0"/>
                <a:ea typeface="+mn-ea"/>
              </a:rPr>
              <a:t>gen_elems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</a:rPr>
              <a:t>) = 0;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bool </a:t>
            </a:r>
            <a:r>
              <a:rPr lang="en-US" altLang="zh-CN" sz="1800" dirty="0" err="1">
                <a:latin typeface="Lucida Console" charset="0"/>
                <a:ea typeface="+mn-ea"/>
              </a:rPr>
              <a:t>check_integrity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</a:rPr>
              <a:t>) 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;   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713530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915400" cy="76205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5.8 How abstract a base class?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04798" y="1066862"/>
            <a:ext cx="8077102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class </a:t>
            </a:r>
            <a:r>
              <a:rPr lang="en-US" altLang="zh-CN" sz="1600" dirty="0" err="1">
                <a:latin typeface="Lucida Console" charset="0"/>
                <a:ea typeface="+mn-ea"/>
              </a:rPr>
              <a:t>num_sequence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virtual ~</a:t>
            </a:r>
            <a:r>
              <a:rPr lang="en-US" altLang="zh-CN" sz="1600" dirty="0" err="1">
                <a:latin typeface="Lucida Console" charset="0"/>
                <a:ea typeface="+mn-ea"/>
              </a:rPr>
              <a:t>num_sequence</a:t>
            </a:r>
            <a:r>
              <a:rPr lang="en-US" altLang="zh-CN" sz="1600" dirty="0">
                <a:latin typeface="Lucida Console" charset="0"/>
                <a:ea typeface="+mn-ea"/>
              </a:rPr>
              <a:t>() {};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virtual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char* </a:t>
            </a:r>
            <a:r>
              <a:rPr lang="en-US" altLang="zh-CN" sz="1600" dirty="0" err="1">
                <a:latin typeface="Lucida Console" charset="0"/>
                <a:ea typeface="+mn-ea"/>
              </a:rPr>
              <a:t>what_am_I</a:t>
            </a:r>
            <a:r>
              <a:rPr lang="en-US" altLang="zh-CN" sz="1600" dirty="0">
                <a:latin typeface="Lucida Console" charset="0"/>
                <a:ea typeface="+mn-ea"/>
              </a:rPr>
              <a:t>()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= 0;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elem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pos</a:t>
            </a:r>
            <a:r>
              <a:rPr lang="en-US" altLang="zh-CN" sz="1600" dirty="0">
                <a:latin typeface="Lucida Console" charset="0"/>
                <a:ea typeface="+mn-ea"/>
              </a:rPr>
              <a:t>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latin typeface="Lucida Console" charset="0"/>
                <a:ea typeface="+mn-ea"/>
              </a:rPr>
              <a:t>ostream</a:t>
            </a:r>
            <a:r>
              <a:rPr lang="en-US" altLang="zh-CN" sz="1600" dirty="0">
                <a:latin typeface="Lucida Console" charset="0"/>
                <a:ea typeface="+mn-ea"/>
              </a:rPr>
              <a:t>&amp; print(</a:t>
            </a:r>
            <a:r>
              <a:rPr lang="en-US" altLang="zh-CN" sz="1600" dirty="0" err="1">
                <a:latin typeface="Lucida Console" charset="0"/>
                <a:ea typeface="+mn-ea"/>
              </a:rPr>
              <a:t>ostream</a:t>
            </a:r>
            <a:r>
              <a:rPr lang="en-US" altLang="zh-CN" sz="1600" dirty="0">
                <a:latin typeface="Lucida Console" charset="0"/>
                <a:ea typeface="+mn-ea"/>
              </a:rPr>
              <a:t>&amp; </a:t>
            </a:r>
            <a:r>
              <a:rPr lang="en-US" altLang="zh-CN" sz="1600" dirty="0" err="1">
                <a:latin typeface="Lucida Console" charset="0"/>
                <a:ea typeface="+mn-ea"/>
              </a:rPr>
              <a:t>os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cout</a:t>
            </a:r>
            <a:r>
              <a:rPr lang="en-US" altLang="zh-CN" sz="1600" dirty="0">
                <a:latin typeface="Lucida Console" charset="0"/>
                <a:ea typeface="+mn-ea"/>
              </a:rPr>
              <a:t>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; 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static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max_elems</a:t>
            </a:r>
            <a:r>
              <a:rPr lang="en-US" altLang="zh-CN" sz="1600" dirty="0">
                <a:latin typeface="Lucida Console" charset="0"/>
                <a:ea typeface="+mn-ea"/>
              </a:rPr>
              <a:t>()  { return 1024 };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length()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{  return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m_iLength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;  }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beg_pos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()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{  return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m_iBegpos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;  }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312353" y="3617583"/>
            <a:ext cx="875532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protected: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virtual void </a:t>
            </a:r>
            <a:r>
              <a:rPr lang="en-US" altLang="zh-CN" sz="1600" dirty="0" err="1">
                <a:latin typeface="Lucida Console" charset="0"/>
                <a:ea typeface="+mn-ea"/>
              </a:rPr>
              <a:t>gen_elems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pos</a:t>
            </a:r>
            <a:r>
              <a:rPr lang="en-US" altLang="zh-CN" sz="1600" dirty="0">
                <a:latin typeface="Lucida Console" charset="0"/>
                <a:ea typeface="+mn-ea"/>
              </a:rPr>
              <a:t>) = 0;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bool </a:t>
            </a:r>
            <a:r>
              <a:rPr lang="en-US" altLang="zh-CN" sz="1600" dirty="0" err="1">
                <a:latin typeface="Lucida Console" charset="0"/>
                <a:ea typeface="+mn-ea"/>
              </a:rPr>
              <a:t>check_integrity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pos</a:t>
            </a:r>
            <a:r>
              <a:rPr lang="en-US" altLang="zh-CN" sz="1600" dirty="0">
                <a:latin typeface="Lucida Console" charset="0"/>
                <a:ea typeface="+mn-ea"/>
              </a:rPr>
              <a:t>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;  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num_sequence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len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bp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, vector&lt;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&gt;&amp; ref)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               :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m_iLength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len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),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m_iBegpos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pos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), 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               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m_refElems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(ref){};</a:t>
            </a:r>
            <a:r>
              <a:rPr lang="zh-CN" altLang="en-US" sz="1600" dirty="0">
                <a:solidFill>
                  <a:srgbClr val="C00000"/>
                </a:solidFill>
                <a:latin typeface="Lucida Console" charset="0"/>
                <a:ea typeface="+mn-ea"/>
              </a:rPr>
              <a:t>。。</a:t>
            </a:r>
            <a:endParaRPr lang="en-US" altLang="zh-CN" sz="1600" dirty="0">
              <a:solidFill>
                <a:srgbClr val="C00000"/>
              </a:solidFill>
              <a:latin typeface="Lucida Console" charset="0"/>
              <a:ea typeface="+mn-ea"/>
            </a:endParaRPr>
          </a:p>
          <a:p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m_iLength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m_Begpos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      vector&lt;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&gt;&amp;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m_refElems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93218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506" y="1447852"/>
            <a:ext cx="7848394" cy="4114692"/>
          </a:xfrm>
        </p:spPr>
        <p:txBody>
          <a:bodyPr/>
          <a:lstStyle/>
          <a:p>
            <a:pPr marL="182563" lvl="2" indent="-182563"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 base class now have data members, it is recommended we provide 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initialization operations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in its constructor</a:t>
            </a:r>
          </a:p>
          <a:p>
            <a:pPr marL="182563" lvl="2" indent="-182563"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Since </a:t>
            </a:r>
            <a:r>
              <a:rPr lang="en-US" altLang="zh-CN" sz="2800" i="1" dirty="0" err="1">
                <a:latin typeface="Arial" charset="0"/>
                <a:ea typeface="Arial" charset="0"/>
                <a:cs typeface="Arial" charset="0"/>
              </a:rPr>
              <a:t>num_sequence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is an abstract base class (having pure virtual function) and impossible to define any real object; its role is only sub-object in objects of derived classes</a:t>
            </a:r>
          </a:p>
          <a:p>
            <a:pPr marL="182563" lvl="2" indent="-182563"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We declared the data members 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protected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, so they could be used in derived classes  </a:t>
            </a:r>
            <a:endParaRPr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915400" cy="76205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5.8 How abstract a base class?</a:t>
            </a:r>
          </a:p>
        </p:txBody>
      </p:sp>
    </p:spTree>
    <p:extLst>
      <p:ext uri="{BB962C8B-B14F-4D97-AF65-F5344CB8AC3E}">
        <p14:creationId xmlns:p14="http://schemas.microsoft.com/office/powerpoint/2010/main" val="11773072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10" y="1219258"/>
            <a:ext cx="8457978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In this version we also provide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Members for sequence maintenance, </a:t>
            </a:r>
            <a:r>
              <a:rPr lang="en-US" altLang="zh-CN" sz="2200" i="1" dirty="0" err="1">
                <a:latin typeface="Arial" charset="0"/>
                <a:ea typeface="Arial" charset="0"/>
                <a:cs typeface="Arial" charset="0"/>
              </a:rPr>
              <a:t>m_iLength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2200" i="1" dirty="0" err="1">
                <a:latin typeface="Arial" charset="0"/>
                <a:ea typeface="Arial" charset="0"/>
                <a:cs typeface="Arial" charset="0"/>
              </a:rPr>
              <a:t>m_iBegpos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2200" i="1" dirty="0">
                <a:latin typeface="Arial" charset="0"/>
                <a:ea typeface="Arial" charset="0"/>
                <a:cs typeface="Arial" charset="0"/>
              </a:rPr>
              <a:t>length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(), </a:t>
            </a:r>
            <a:r>
              <a:rPr lang="en-US" altLang="zh-CN" sz="2200" i="1" dirty="0" err="1">
                <a:latin typeface="Arial" charset="0"/>
                <a:ea typeface="Arial" charset="0"/>
                <a:cs typeface="Arial" charset="0"/>
              </a:rPr>
              <a:t>beg_pos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A reference to vector which will represent the static elements vector in the derived class (reference could not represent a null object, and could not change the object’s representing after initialized)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A constructor which initializes the vector (reference must be initialized in the member initialization list, while pointers need not do so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Some functions are not virtual any more: </a:t>
            </a:r>
            <a:r>
              <a:rPr lang="en-US" altLang="zh-CN" sz="2200" dirty="0" err="1">
                <a:latin typeface="Arial" charset="0"/>
                <a:ea typeface="Arial" charset="0"/>
                <a:cs typeface="Arial" charset="0"/>
              </a:rPr>
              <a:t>elem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(), print()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Though </a:t>
            </a:r>
            <a:r>
              <a:rPr lang="en-US" altLang="zh-CN" i="1" dirty="0" err="1">
                <a:latin typeface="Arial" charset="0"/>
                <a:ea typeface="Arial" charset="0"/>
                <a:cs typeface="Arial" charset="0"/>
              </a:rPr>
              <a:t>num_sequence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is still an abstract base class, it do provide some implementations for the derived classes to inherit and reuse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915400" cy="76205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5.8 How abstract a base class?</a:t>
            </a:r>
          </a:p>
        </p:txBody>
      </p:sp>
    </p:spTree>
    <p:extLst>
      <p:ext uri="{BB962C8B-B14F-4D97-AF65-F5344CB8AC3E}">
        <p14:creationId xmlns:p14="http://schemas.microsoft.com/office/powerpoint/2010/main" val="893499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1775"/>
            <a:ext cx="7772400" cy="45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 derived class are quite simple now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533506" y="1981238"/>
            <a:ext cx="8381894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Lucida Console" charset="0"/>
                <a:ea typeface="+mn-ea"/>
              </a:rPr>
              <a:t>class Fibonacci: public </a:t>
            </a:r>
            <a:r>
              <a:rPr lang="en-US" altLang="zh-CN" sz="2000" dirty="0" err="1">
                <a:latin typeface="Lucida Console" charset="0"/>
                <a:ea typeface="+mn-ea"/>
              </a:rPr>
              <a:t>num_sequence</a:t>
            </a:r>
            <a:endParaRPr lang="en-US" altLang="zh-CN" sz="2000" dirty="0">
              <a:latin typeface="Lucida Console" charset="0"/>
              <a:ea typeface="+mn-ea"/>
            </a:endParaRPr>
          </a:p>
          <a:p>
            <a:r>
              <a:rPr lang="en-US" altLang="zh-CN" sz="20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public:</a:t>
            </a:r>
          </a:p>
          <a:p>
            <a:r>
              <a:rPr lang="zh-CN" altLang="en-US" sz="2000" dirty="0">
                <a:latin typeface="Lucida Console" charset="0"/>
              </a:rPr>
              <a:t>    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</a:rPr>
              <a:t>//definition is outside the class </a:t>
            </a:r>
            <a:endParaRPr lang="en-US" altLang="zh-CN" sz="2000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r>
              <a:rPr lang="en-US" altLang="zh-CN" sz="2000" dirty="0">
                <a:latin typeface="Lucida Console" charset="0"/>
                <a:ea typeface="+mn-ea"/>
              </a:rPr>
              <a:t>     Fibonacci(</a:t>
            </a:r>
            <a:r>
              <a:rPr lang="en-US" altLang="zh-CN" sz="2000" dirty="0" err="1">
                <a:latin typeface="Lucida Console" charset="0"/>
                <a:ea typeface="+mn-ea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</a:rPr>
              <a:t> </a:t>
            </a:r>
            <a:r>
              <a:rPr lang="en-US" altLang="zh-CN" sz="2000" dirty="0" err="1">
                <a:latin typeface="Lucida Console" charset="0"/>
                <a:ea typeface="+mn-ea"/>
              </a:rPr>
              <a:t>len</a:t>
            </a:r>
            <a:r>
              <a:rPr lang="en-US" altLang="zh-CN" sz="2000" dirty="0">
                <a:latin typeface="Lucida Console" charset="0"/>
                <a:ea typeface="+mn-ea"/>
              </a:rPr>
              <a:t> = 1, </a:t>
            </a:r>
            <a:r>
              <a:rPr lang="en-US" altLang="zh-CN" sz="2000" dirty="0" err="1">
                <a:latin typeface="Lucida Console" charset="0"/>
                <a:ea typeface="+mn-ea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</a:rPr>
              <a:t> </a:t>
            </a:r>
            <a:r>
              <a:rPr lang="en-US" altLang="zh-CN" sz="2000" dirty="0" err="1">
                <a:latin typeface="Lucida Console" charset="0"/>
                <a:ea typeface="+mn-ea"/>
              </a:rPr>
              <a:t>beg_pos</a:t>
            </a:r>
            <a:r>
              <a:rPr lang="en-US" altLang="zh-CN" sz="2000" dirty="0">
                <a:latin typeface="Lucida Console" charset="0"/>
                <a:ea typeface="+mn-ea"/>
              </a:rPr>
              <a:t> = 1); </a:t>
            </a:r>
            <a:r>
              <a:rPr lang="zh-CN" altLang="en-US" sz="2000" dirty="0">
                <a:latin typeface="Lucida Console" charset="0"/>
                <a:ea typeface="+mn-ea"/>
              </a:rPr>
              <a:t>    </a:t>
            </a:r>
            <a:endParaRPr lang="en-US" altLang="zh-CN" sz="2000" dirty="0">
              <a:latin typeface="Lucida Console" charset="0"/>
              <a:ea typeface="+mn-ea"/>
            </a:endParaRPr>
          </a:p>
          <a:p>
            <a:r>
              <a:rPr lang="zh-CN" altLang="en-US" sz="2000" dirty="0">
                <a:latin typeface="Lucida Console" charset="0"/>
                <a:ea typeface="+mn-ea"/>
              </a:rPr>
              <a:t>     </a:t>
            </a:r>
            <a:r>
              <a:rPr lang="en-US" altLang="zh-CN" sz="2000" dirty="0">
                <a:latin typeface="Lucida Console" charset="0"/>
                <a:ea typeface="+mn-ea"/>
              </a:rPr>
              <a:t>virtual </a:t>
            </a:r>
            <a:r>
              <a:rPr lang="en-US" altLang="zh-CN" sz="2000" dirty="0" err="1">
                <a:latin typeface="Lucida Console" charset="0"/>
                <a:ea typeface="+mn-ea"/>
              </a:rPr>
              <a:t>const</a:t>
            </a:r>
            <a:r>
              <a:rPr lang="en-US" altLang="zh-CN" sz="2000" dirty="0">
                <a:latin typeface="Lucida Console" charset="0"/>
                <a:ea typeface="+mn-ea"/>
              </a:rPr>
              <a:t> char* </a:t>
            </a:r>
            <a:r>
              <a:rPr lang="en-US" altLang="zh-CN" sz="2000" dirty="0" err="1">
                <a:latin typeface="Lucida Console" charset="0"/>
                <a:ea typeface="+mn-ea"/>
              </a:rPr>
              <a:t>what_am_I</a:t>
            </a:r>
            <a:r>
              <a:rPr lang="en-US" altLang="zh-CN" sz="2000" dirty="0">
                <a:latin typeface="Lucida Console" charset="0"/>
                <a:ea typeface="+mn-ea"/>
              </a:rPr>
              <a:t>() </a:t>
            </a:r>
            <a:r>
              <a:rPr lang="en-US" altLang="zh-CN" sz="2000" dirty="0" err="1">
                <a:latin typeface="Lucida Console" charset="0"/>
                <a:ea typeface="+mn-ea"/>
              </a:rPr>
              <a:t>const</a:t>
            </a:r>
            <a:r>
              <a:rPr lang="en-US" altLang="zh-CN" sz="2000" dirty="0">
                <a:latin typeface="Lucida Console" charset="0"/>
                <a:ea typeface="+mn-ea"/>
              </a:rPr>
              <a:t> 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     { return “Fibonacci”; }; 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protected:</a:t>
            </a:r>
          </a:p>
          <a:p>
            <a:r>
              <a:rPr lang="zh-CN" altLang="en-US" sz="2000" dirty="0">
                <a:latin typeface="Lucida Console" charset="0"/>
                <a:ea typeface="+mn-ea"/>
              </a:rPr>
              <a:t>    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</a:rPr>
              <a:t>//definition is outside the class</a:t>
            </a:r>
            <a:endParaRPr lang="en-US" altLang="zh-CN" sz="2000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r>
              <a:rPr lang="en-US" altLang="zh-CN" sz="2000" dirty="0">
                <a:latin typeface="Lucida Console" charset="0"/>
                <a:ea typeface="+mn-ea"/>
              </a:rPr>
              <a:t>     virtual void </a:t>
            </a:r>
            <a:r>
              <a:rPr lang="en-US" altLang="zh-CN" sz="2000" dirty="0" err="1">
                <a:latin typeface="Lucida Console" charset="0"/>
                <a:ea typeface="+mn-ea"/>
              </a:rPr>
              <a:t>gen_elems</a:t>
            </a:r>
            <a:r>
              <a:rPr lang="en-US" altLang="zh-CN" sz="2000" dirty="0">
                <a:latin typeface="Lucida Console" charset="0"/>
                <a:ea typeface="+mn-ea"/>
              </a:rPr>
              <a:t>(</a:t>
            </a:r>
            <a:r>
              <a:rPr lang="en-US" altLang="zh-CN" sz="2000" dirty="0" err="1">
                <a:latin typeface="Lucida Console" charset="0"/>
                <a:ea typeface="+mn-ea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</a:rPr>
              <a:t> </a:t>
            </a:r>
            <a:r>
              <a:rPr lang="en-US" altLang="zh-CN" sz="2000" dirty="0" err="1">
                <a:latin typeface="Lucida Console" charset="0"/>
                <a:ea typeface="+mn-ea"/>
              </a:rPr>
              <a:t>pos</a:t>
            </a:r>
            <a:r>
              <a:rPr lang="en-US" altLang="zh-CN" sz="2000" dirty="0">
                <a:latin typeface="Lucida Console" charset="0"/>
                <a:ea typeface="+mn-ea"/>
              </a:rPr>
              <a:t>); 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       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     static vector&lt;</a:t>
            </a:r>
            <a:r>
              <a:rPr lang="en-US" altLang="zh-CN" sz="2000" dirty="0" err="1">
                <a:latin typeface="Lucida Console" charset="0"/>
                <a:ea typeface="+mn-ea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</a:rPr>
              <a:t>&gt; </a:t>
            </a:r>
            <a:r>
              <a:rPr lang="en-US" altLang="zh-CN" sz="2000" dirty="0" err="1">
                <a:latin typeface="Lucida Console" charset="0"/>
                <a:ea typeface="+mn-ea"/>
              </a:rPr>
              <a:t>s_elems</a:t>
            </a:r>
            <a:r>
              <a:rPr lang="en-US" altLang="zh-CN" sz="20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915400" cy="76205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5.8 How abstract a base class?</a:t>
            </a:r>
          </a:p>
        </p:txBody>
      </p:sp>
    </p:spTree>
    <p:extLst>
      <p:ext uri="{BB962C8B-B14F-4D97-AF65-F5344CB8AC3E}">
        <p14:creationId xmlns:p14="http://schemas.microsoft.com/office/powerpoint/2010/main" val="6142630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28714" y="457278"/>
            <a:ext cx="877411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5.9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initialize?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2023/11/22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56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160777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800198" y="1869225"/>
            <a:ext cx="796269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Lucida Console" charset="0"/>
              </a:rPr>
              <a:t>class Fibonacci: public </a:t>
            </a:r>
            <a:r>
              <a:rPr lang="en-US" altLang="zh-CN" sz="1800" dirty="0" err="1">
                <a:latin typeface="Lucida Console" charset="0"/>
              </a:rPr>
              <a:t>num_sequence</a:t>
            </a:r>
            <a:endParaRPr lang="en-US" altLang="zh-CN" sz="1800" dirty="0">
              <a:latin typeface="Lucida Console" charset="0"/>
            </a:endParaRPr>
          </a:p>
          <a:p>
            <a:r>
              <a:rPr lang="en-US" altLang="zh-CN" sz="1800" dirty="0">
                <a:latin typeface="Lucida Console" charset="0"/>
              </a:rPr>
              <a:t>{</a:t>
            </a:r>
          </a:p>
          <a:p>
            <a:r>
              <a:rPr lang="en-US" altLang="zh-CN" sz="1800" dirty="0">
                <a:latin typeface="Lucida Console" charset="0"/>
              </a:rPr>
              <a:t>public:</a:t>
            </a:r>
          </a:p>
          <a:p>
            <a:r>
              <a:rPr lang="zh-CN" altLang="en-US" sz="1800" dirty="0">
                <a:latin typeface="Lucida Console" charset="0"/>
              </a:rPr>
              <a:t>    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</a:rPr>
              <a:t>//definition is outside the class </a:t>
            </a:r>
          </a:p>
          <a:p>
            <a:r>
              <a:rPr lang="en-US" altLang="zh-CN" sz="1800" dirty="0">
                <a:latin typeface="Lucida Console" charset="0"/>
              </a:rPr>
              <a:t>     Fibonacci(</a:t>
            </a:r>
            <a:r>
              <a:rPr lang="en-US" altLang="zh-CN" sz="1800" dirty="0" err="1">
                <a:latin typeface="Lucida Console" charset="0"/>
              </a:rPr>
              <a:t>int</a:t>
            </a:r>
            <a:r>
              <a:rPr lang="en-US" altLang="zh-CN" sz="1800" dirty="0">
                <a:latin typeface="Lucida Console" charset="0"/>
              </a:rPr>
              <a:t> </a:t>
            </a:r>
            <a:r>
              <a:rPr lang="en-US" altLang="zh-CN" sz="1800" dirty="0" err="1">
                <a:latin typeface="Lucida Console" charset="0"/>
              </a:rPr>
              <a:t>len</a:t>
            </a:r>
            <a:r>
              <a:rPr lang="en-US" altLang="zh-CN" sz="1800" dirty="0">
                <a:latin typeface="Lucida Console" charset="0"/>
              </a:rPr>
              <a:t> = 1, </a:t>
            </a:r>
            <a:r>
              <a:rPr lang="en-US" altLang="zh-CN" sz="1800" dirty="0" err="1">
                <a:latin typeface="Lucida Console" charset="0"/>
              </a:rPr>
              <a:t>int</a:t>
            </a:r>
            <a:r>
              <a:rPr lang="en-US" altLang="zh-CN" sz="1800" dirty="0">
                <a:latin typeface="Lucida Console" charset="0"/>
              </a:rPr>
              <a:t> </a:t>
            </a:r>
            <a:r>
              <a:rPr lang="en-US" altLang="zh-CN" sz="1800" dirty="0" err="1">
                <a:latin typeface="Lucida Console" charset="0"/>
              </a:rPr>
              <a:t>beg_pos</a:t>
            </a:r>
            <a:r>
              <a:rPr lang="en-US" altLang="zh-CN" sz="1800" dirty="0">
                <a:latin typeface="Lucida Console" charset="0"/>
              </a:rPr>
              <a:t> = 1); </a:t>
            </a:r>
            <a:r>
              <a:rPr lang="zh-CN" altLang="en-US" sz="1800" dirty="0">
                <a:latin typeface="Lucida Console" charset="0"/>
              </a:rPr>
              <a:t>    </a:t>
            </a:r>
            <a:endParaRPr lang="en-US" altLang="zh-CN" sz="1800" dirty="0">
              <a:latin typeface="Lucida Console" charset="0"/>
            </a:endParaRPr>
          </a:p>
          <a:p>
            <a:r>
              <a:rPr lang="zh-CN" altLang="en-US" sz="1800" dirty="0">
                <a:latin typeface="Lucida Console" charset="0"/>
              </a:rPr>
              <a:t>     </a:t>
            </a:r>
            <a:r>
              <a:rPr lang="en-US" altLang="zh-CN" sz="1800" dirty="0">
                <a:latin typeface="Lucida Console" charset="0"/>
              </a:rPr>
              <a:t>virtual </a:t>
            </a:r>
            <a:r>
              <a:rPr lang="en-US" altLang="zh-CN" sz="1800" dirty="0" err="1">
                <a:latin typeface="Lucida Console" charset="0"/>
              </a:rPr>
              <a:t>const</a:t>
            </a:r>
            <a:r>
              <a:rPr lang="en-US" altLang="zh-CN" sz="1800" dirty="0">
                <a:latin typeface="Lucida Console" charset="0"/>
              </a:rPr>
              <a:t> char* </a:t>
            </a:r>
            <a:r>
              <a:rPr lang="en-US" altLang="zh-CN" sz="1800" dirty="0" err="1">
                <a:latin typeface="Lucida Console" charset="0"/>
              </a:rPr>
              <a:t>what_am_I</a:t>
            </a:r>
            <a:r>
              <a:rPr lang="en-US" altLang="zh-CN" sz="1800" dirty="0">
                <a:latin typeface="Lucida Console" charset="0"/>
              </a:rPr>
              <a:t>() </a:t>
            </a:r>
            <a:r>
              <a:rPr lang="en-US" altLang="zh-CN" sz="1800" dirty="0" err="1">
                <a:latin typeface="Lucida Console" charset="0"/>
              </a:rPr>
              <a:t>const</a:t>
            </a:r>
            <a:r>
              <a:rPr lang="en-US" altLang="zh-CN" sz="1800" dirty="0">
                <a:latin typeface="Lucida Console" charset="0"/>
              </a:rPr>
              <a:t> </a:t>
            </a:r>
          </a:p>
          <a:p>
            <a:r>
              <a:rPr lang="en-US" altLang="zh-CN" sz="1800" dirty="0">
                <a:latin typeface="Lucida Console" charset="0"/>
              </a:rPr>
              <a:t>     { return “Fibonacci”; }; </a:t>
            </a:r>
          </a:p>
          <a:p>
            <a:r>
              <a:rPr lang="en-US" altLang="zh-CN" sz="1800" dirty="0">
                <a:latin typeface="Lucida Console" charset="0"/>
              </a:rPr>
              <a:t>protected:</a:t>
            </a:r>
          </a:p>
          <a:p>
            <a:r>
              <a:rPr lang="zh-CN" altLang="en-US" sz="1800" dirty="0">
                <a:latin typeface="Lucida Console" charset="0"/>
              </a:rPr>
              <a:t>    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</a:rPr>
              <a:t>//definition is outside the class</a:t>
            </a:r>
          </a:p>
          <a:p>
            <a:r>
              <a:rPr lang="en-US" altLang="zh-CN" sz="1800" dirty="0">
                <a:latin typeface="Lucida Console" charset="0"/>
              </a:rPr>
              <a:t>     virtual void </a:t>
            </a:r>
            <a:r>
              <a:rPr lang="en-US" altLang="zh-CN" sz="1800" dirty="0" err="1">
                <a:latin typeface="Lucida Console" charset="0"/>
              </a:rPr>
              <a:t>gen_elems</a:t>
            </a:r>
            <a:r>
              <a:rPr lang="en-US" altLang="zh-CN" sz="1800" dirty="0">
                <a:latin typeface="Lucida Console" charset="0"/>
              </a:rPr>
              <a:t>(</a:t>
            </a:r>
            <a:r>
              <a:rPr lang="en-US" altLang="zh-CN" sz="1800" dirty="0" err="1">
                <a:latin typeface="Lucida Console" charset="0"/>
              </a:rPr>
              <a:t>int</a:t>
            </a:r>
            <a:r>
              <a:rPr lang="en-US" altLang="zh-CN" sz="1800" dirty="0">
                <a:latin typeface="Lucida Console" charset="0"/>
              </a:rPr>
              <a:t> </a:t>
            </a:r>
            <a:r>
              <a:rPr lang="en-US" altLang="zh-CN" sz="1800" dirty="0" err="1">
                <a:latin typeface="Lucida Console" charset="0"/>
              </a:rPr>
              <a:t>pos</a:t>
            </a:r>
            <a:r>
              <a:rPr lang="en-US" altLang="zh-CN" sz="1800" dirty="0">
                <a:latin typeface="Lucida Console" charset="0"/>
              </a:rPr>
              <a:t>); </a:t>
            </a:r>
          </a:p>
          <a:p>
            <a:r>
              <a:rPr lang="en-US" altLang="zh-CN" sz="1800" dirty="0">
                <a:latin typeface="Lucida Console" charset="0"/>
              </a:rPr>
              <a:t>       </a:t>
            </a:r>
          </a:p>
          <a:p>
            <a:r>
              <a:rPr lang="en-US" altLang="zh-CN" sz="1800" dirty="0">
                <a:latin typeface="Lucida Console" charset="0"/>
              </a:rPr>
              <a:t>     static vector&lt;</a:t>
            </a:r>
            <a:r>
              <a:rPr lang="en-US" altLang="zh-CN" sz="1800" dirty="0" err="1">
                <a:latin typeface="Lucida Console" charset="0"/>
              </a:rPr>
              <a:t>int</a:t>
            </a:r>
            <a:r>
              <a:rPr lang="en-US" altLang="zh-CN" sz="1800" dirty="0">
                <a:latin typeface="Lucida Console" charset="0"/>
              </a:rPr>
              <a:t>&gt; </a:t>
            </a:r>
            <a:r>
              <a:rPr lang="en-US" altLang="zh-CN" sz="1800" dirty="0" err="1">
                <a:latin typeface="Lucida Console" charset="0"/>
              </a:rPr>
              <a:t>s_elems</a:t>
            </a:r>
            <a:r>
              <a:rPr lang="en-US" altLang="zh-CN" sz="1800" dirty="0">
                <a:latin typeface="Lucida Console" charset="0"/>
              </a:rPr>
              <a:t>;</a:t>
            </a:r>
          </a:p>
          <a:p>
            <a:r>
              <a:rPr lang="en-US" altLang="zh-CN" sz="1800" dirty="0">
                <a:latin typeface="Lucida Console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202649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26020" y="609675"/>
            <a:ext cx="7993062" cy="83817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5.9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initialize?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585" y="1447852"/>
            <a:ext cx="8382000" cy="3200400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 initialization mechanism of the derived objects is to call the constructor of </a:t>
            </a: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base class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first (base class sub-object), then the constructor of </a:t>
            </a: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itself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(derived class sub-object)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Use the </a:t>
            </a: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member initialization list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of the derived class constructor to initialize the data members in base class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09085" y="4784755"/>
            <a:ext cx="8001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latin typeface="Lucida Console" charset="0"/>
              </a:rPr>
              <a:t>Fibonacci::Fibonacci(</a:t>
            </a:r>
            <a:r>
              <a:rPr lang="en-US" altLang="zh-CN" sz="2000" dirty="0" err="1">
                <a:latin typeface="Lucida Console" charset="0"/>
              </a:rPr>
              <a:t>int</a:t>
            </a:r>
            <a:r>
              <a:rPr lang="en-US" altLang="zh-CN" sz="2000" dirty="0">
                <a:latin typeface="Lucida Console" charset="0"/>
              </a:rPr>
              <a:t> </a:t>
            </a:r>
            <a:r>
              <a:rPr lang="en-US" altLang="zh-CN" sz="2000" dirty="0" err="1">
                <a:latin typeface="Lucida Console" charset="0"/>
              </a:rPr>
              <a:t>len</a:t>
            </a:r>
            <a:r>
              <a:rPr lang="en-US" altLang="zh-CN" sz="2000" dirty="0">
                <a:latin typeface="Lucida Console" charset="0"/>
              </a:rPr>
              <a:t>, </a:t>
            </a:r>
            <a:r>
              <a:rPr lang="en-US" altLang="zh-CN" sz="2000" dirty="0" err="1">
                <a:latin typeface="Lucida Console" charset="0"/>
              </a:rPr>
              <a:t>int</a:t>
            </a:r>
            <a:r>
              <a:rPr lang="en-US" altLang="zh-CN" sz="2000" dirty="0">
                <a:latin typeface="Lucida Console" charset="0"/>
              </a:rPr>
              <a:t> </a:t>
            </a:r>
            <a:r>
              <a:rPr lang="en-US" altLang="zh-CN" sz="2000" dirty="0" err="1">
                <a:latin typeface="Lucida Console" charset="0"/>
              </a:rPr>
              <a:t>beg_pos</a:t>
            </a:r>
            <a:r>
              <a:rPr lang="en-US" altLang="zh-CN" sz="2000" dirty="0">
                <a:latin typeface="Lucida Console" charset="0"/>
              </a:rPr>
              <a:t>) </a:t>
            </a:r>
          </a:p>
          <a:p>
            <a:r>
              <a:rPr lang="en-US" altLang="zh-CN" sz="2000" dirty="0">
                <a:latin typeface="Lucida Console" charset="0"/>
              </a:rPr>
              <a:t>         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</a:rPr>
              <a:t>: </a:t>
            </a:r>
            <a:r>
              <a:rPr lang="en-US" altLang="zh-CN" sz="2000" dirty="0" err="1">
                <a:solidFill>
                  <a:srgbClr val="C00000"/>
                </a:solidFill>
                <a:latin typeface="Lucida Console" charset="0"/>
              </a:rPr>
              <a:t>num_sequence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Lucida Console" charset="0"/>
              </a:rPr>
              <a:t>len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</a:rPr>
              <a:t>, </a:t>
            </a:r>
            <a:r>
              <a:rPr lang="en-US" altLang="zh-CN" sz="2000" dirty="0" err="1">
                <a:solidFill>
                  <a:srgbClr val="C00000"/>
                </a:solidFill>
                <a:latin typeface="Lucida Console" charset="0"/>
              </a:rPr>
              <a:t>beg_pos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</a:rPr>
              <a:t>, </a:t>
            </a:r>
            <a:r>
              <a:rPr lang="en-US" altLang="zh-CN" sz="2000" dirty="0" err="1">
                <a:solidFill>
                  <a:srgbClr val="C00000"/>
                </a:solidFill>
                <a:latin typeface="Lucida Console" charset="0"/>
              </a:rPr>
              <a:t>s_elems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</a:rPr>
              <a:t>)  </a:t>
            </a:r>
            <a:r>
              <a:rPr lang="en-US" altLang="zh-CN" sz="2000" dirty="0">
                <a:latin typeface="Lucida Console" charset="0"/>
              </a:rPr>
              <a:t>{};</a:t>
            </a:r>
          </a:p>
        </p:txBody>
      </p:sp>
    </p:spTree>
    <p:extLst>
      <p:ext uri="{BB962C8B-B14F-4D97-AF65-F5344CB8AC3E}">
        <p14:creationId xmlns:p14="http://schemas.microsoft.com/office/powerpoint/2010/main" val="15307936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513557"/>
            <a:ext cx="7993062" cy="705702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5.9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initialize?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59"/>
            <a:ext cx="8659813" cy="29717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Ignoring the </a:t>
            </a:r>
            <a:r>
              <a:rPr lang="en-US" altLang="zh-CN" sz="2800" i="1" dirty="0" err="1">
                <a:latin typeface="Arial" charset="0"/>
                <a:ea typeface="Arial" charset="0"/>
                <a:cs typeface="Arial" charset="0"/>
              </a:rPr>
              <a:t>num_sequence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constructor will cause compiling error, because there is not default constructor for </a:t>
            </a:r>
            <a:r>
              <a:rPr lang="en-US" altLang="zh-CN" sz="2800" i="1" dirty="0" err="1">
                <a:latin typeface="Arial" charset="0"/>
                <a:ea typeface="Arial" charset="0"/>
                <a:cs typeface="Arial" charset="0"/>
              </a:rPr>
              <a:t>num_sequence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, and compiler does not know which arguments to provide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If we really do not want to explicitly call the base class constructor, provide a default constructor for the base class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452438" y="4190981"/>
            <a:ext cx="851217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dirty="0" err="1">
                <a:latin typeface="Lucida Console" charset="0"/>
              </a:rPr>
              <a:t>num_sequence</a:t>
            </a:r>
            <a:r>
              <a:rPr lang="en-US" altLang="zh-CN" sz="1800" dirty="0">
                <a:latin typeface="Lucida Console" charset="0"/>
              </a:rPr>
              <a:t>::</a:t>
            </a:r>
            <a:r>
              <a:rPr lang="en-US" altLang="zh-CN" sz="1800" dirty="0" err="1">
                <a:latin typeface="Lucida Console" charset="0"/>
              </a:rPr>
              <a:t>num_sequence</a:t>
            </a:r>
            <a:r>
              <a:rPr lang="en-US" altLang="zh-CN" sz="1800" dirty="0">
                <a:latin typeface="Lucida Console" charset="0"/>
              </a:rPr>
              <a:t>(</a:t>
            </a:r>
            <a:r>
              <a:rPr lang="en-US" altLang="zh-CN" sz="1800" dirty="0" err="1">
                <a:latin typeface="Lucida Console" charset="0"/>
              </a:rPr>
              <a:t>int</a:t>
            </a:r>
            <a:r>
              <a:rPr lang="en-US" altLang="zh-CN" sz="1800" dirty="0">
                <a:latin typeface="Lucida Console" charset="0"/>
              </a:rPr>
              <a:t> </a:t>
            </a:r>
            <a:r>
              <a:rPr lang="en-US" altLang="zh-CN" sz="1800" dirty="0" err="1">
                <a:latin typeface="Lucida Console" charset="0"/>
              </a:rPr>
              <a:t>len</a:t>
            </a:r>
            <a:r>
              <a:rPr lang="en-US" altLang="zh-CN" sz="1800" dirty="0">
                <a:latin typeface="Lucida Console" charset="0"/>
              </a:rPr>
              <a:t>=1, </a:t>
            </a:r>
            <a:r>
              <a:rPr lang="en-US" altLang="zh-CN" sz="1800" dirty="0" err="1">
                <a:latin typeface="Lucida Console" charset="0"/>
              </a:rPr>
              <a:t>int</a:t>
            </a:r>
            <a:r>
              <a:rPr lang="en-US" altLang="zh-CN" sz="1800" dirty="0">
                <a:latin typeface="Lucida Console" charset="0"/>
              </a:rPr>
              <a:t> </a:t>
            </a:r>
            <a:r>
              <a:rPr lang="en-US" altLang="zh-CN" sz="1800" dirty="0" err="1">
                <a:latin typeface="Lucida Console" charset="0"/>
              </a:rPr>
              <a:t>beg_pos</a:t>
            </a:r>
            <a:r>
              <a:rPr lang="en-US" altLang="zh-CN" sz="1800" dirty="0">
                <a:latin typeface="Lucida Console" charset="0"/>
              </a:rPr>
              <a:t>=1. 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</a:rPr>
              <a:t>vector&lt;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</a:rPr>
              <a:t>int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</a:rPr>
              <a:t>&gt;*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</a:rPr>
              <a:t>pe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</a:rPr>
              <a:t>=0</a:t>
            </a:r>
            <a:r>
              <a:rPr lang="en-US" altLang="zh-CN" sz="1800" dirty="0">
                <a:latin typeface="Lucida Console" charset="0"/>
              </a:rPr>
              <a:t>)</a:t>
            </a:r>
          </a:p>
          <a:p>
            <a:r>
              <a:rPr lang="en-US" altLang="zh-CN" sz="1800" dirty="0">
                <a:latin typeface="Lucida Console" charset="0"/>
              </a:rPr>
              <a:t>	: </a:t>
            </a:r>
            <a:r>
              <a:rPr lang="en-US" altLang="zh-CN" sz="1800" dirty="0" err="1">
                <a:latin typeface="Lucida Console" charset="0"/>
              </a:rPr>
              <a:t>m_iLength</a:t>
            </a:r>
            <a:r>
              <a:rPr lang="en-US" altLang="zh-CN" sz="1800" dirty="0">
                <a:latin typeface="Lucida Console" charset="0"/>
              </a:rPr>
              <a:t>(</a:t>
            </a:r>
            <a:r>
              <a:rPr lang="en-US" altLang="zh-CN" sz="1800" dirty="0" err="1">
                <a:latin typeface="Lucida Console" charset="0"/>
              </a:rPr>
              <a:t>len</a:t>
            </a:r>
            <a:r>
              <a:rPr lang="en-US" altLang="zh-CN" sz="1800" dirty="0">
                <a:latin typeface="Lucida Console" charset="0"/>
              </a:rPr>
              <a:t>), </a:t>
            </a:r>
            <a:r>
              <a:rPr lang="en-US" altLang="zh-CN" sz="1800" dirty="0" err="1">
                <a:latin typeface="Lucida Console" charset="0"/>
              </a:rPr>
              <a:t>m_iBegpos</a:t>
            </a:r>
            <a:r>
              <a:rPr lang="en-US" altLang="zh-CN" sz="1800" dirty="0">
                <a:latin typeface="Lucida Console" charset="0"/>
              </a:rPr>
              <a:t>(</a:t>
            </a:r>
            <a:r>
              <a:rPr lang="en-US" altLang="zh-CN" sz="1800" dirty="0" err="1">
                <a:latin typeface="Lucida Console" charset="0"/>
              </a:rPr>
              <a:t>pos</a:t>
            </a:r>
            <a:r>
              <a:rPr lang="en-US" altLang="zh-CN" sz="1800" dirty="0">
                <a:latin typeface="Lucida Console" charset="0"/>
              </a:rPr>
              <a:t>), </a:t>
            </a:r>
            <a:r>
              <a:rPr lang="en-US" altLang="zh-CN" sz="1800" dirty="0" err="1">
                <a:latin typeface="Lucida Console" charset="0"/>
              </a:rPr>
              <a:t>m_pElems</a:t>
            </a:r>
            <a:r>
              <a:rPr lang="en-US" altLang="zh-CN" sz="1800" dirty="0">
                <a:latin typeface="Lucida Console" charset="0"/>
              </a:rPr>
              <a:t>(</a:t>
            </a:r>
            <a:r>
              <a:rPr lang="en-US" altLang="zh-CN" sz="1800" dirty="0" err="1">
                <a:latin typeface="Lucida Console" charset="0"/>
              </a:rPr>
              <a:t>pe</a:t>
            </a:r>
            <a:r>
              <a:rPr lang="en-US" altLang="zh-CN" sz="1800" dirty="0">
                <a:latin typeface="Lucida Console" charset="0"/>
              </a:rPr>
              <a:t>) {};</a:t>
            </a:r>
          </a:p>
          <a:p>
            <a:r>
              <a:rPr lang="en-US" altLang="zh-CN" sz="1800" dirty="0">
                <a:latin typeface="Lucida Console" charset="0"/>
              </a:rPr>
              <a:t>     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</a:rPr>
              <a:t>//use pointer which could be initialized 0</a:t>
            </a:r>
          </a:p>
          <a:p>
            <a:endParaRPr lang="en-US" altLang="zh-CN" sz="1800" dirty="0">
              <a:latin typeface="Lucida Console" charset="0"/>
            </a:endParaRPr>
          </a:p>
          <a:p>
            <a:r>
              <a:rPr lang="en-US" altLang="zh-CN" sz="1800" dirty="0">
                <a:latin typeface="Lucida Console" charset="0"/>
              </a:rPr>
              <a:t>Fibonacci::Fibonacci(</a:t>
            </a:r>
            <a:r>
              <a:rPr lang="en-US" altLang="zh-CN" sz="1800" dirty="0" err="1">
                <a:latin typeface="Lucida Console" charset="0"/>
              </a:rPr>
              <a:t>int</a:t>
            </a:r>
            <a:r>
              <a:rPr lang="en-US" altLang="zh-CN" sz="1800" dirty="0">
                <a:latin typeface="Lucida Console" charset="0"/>
              </a:rPr>
              <a:t> </a:t>
            </a:r>
            <a:r>
              <a:rPr lang="en-US" altLang="zh-CN" sz="1800" dirty="0" err="1">
                <a:latin typeface="Lucida Console" charset="0"/>
              </a:rPr>
              <a:t>len</a:t>
            </a:r>
            <a:r>
              <a:rPr lang="en-US" altLang="zh-CN" sz="1800" dirty="0">
                <a:latin typeface="Lucida Console" charset="0"/>
              </a:rPr>
              <a:t>, </a:t>
            </a:r>
            <a:r>
              <a:rPr lang="en-US" altLang="zh-CN" sz="1800" dirty="0" err="1">
                <a:latin typeface="Lucida Console" charset="0"/>
              </a:rPr>
              <a:t>int</a:t>
            </a:r>
            <a:r>
              <a:rPr lang="en-US" altLang="zh-CN" sz="1800" dirty="0">
                <a:latin typeface="Lucida Console" charset="0"/>
              </a:rPr>
              <a:t> </a:t>
            </a:r>
            <a:r>
              <a:rPr lang="en-US" altLang="zh-CN" sz="1800" dirty="0" err="1">
                <a:latin typeface="Lucida Console" charset="0"/>
              </a:rPr>
              <a:t>beg_pos</a:t>
            </a:r>
            <a:r>
              <a:rPr lang="en-US" altLang="zh-CN" sz="1800" dirty="0">
                <a:latin typeface="Lucida Console" charset="0"/>
              </a:rPr>
              <a:t>) {};</a:t>
            </a:r>
          </a:p>
          <a:p>
            <a:r>
              <a:rPr lang="en-US" altLang="zh-CN" sz="1800" dirty="0">
                <a:latin typeface="Lucida Console" charset="0"/>
              </a:rPr>
              <a:t>	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</a:rPr>
              <a:t>//default constructor will be called</a:t>
            </a:r>
          </a:p>
        </p:txBody>
      </p:sp>
    </p:spTree>
    <p:extLst>
      <p:ext uri="{BB962C8B-B14F-4D97-AF65-F5344CB8AC3E}">
        <p14:creationId xmlns:p14="http://schemas.microsoft.com/office/powerpoint/2010/main" val="20691482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69888" y="581802"/>
            <a:ext cx="877411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copy?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2023/11/22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59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160777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998730" y="2455915"/>
            <a:ext cx="7353108" cy="2049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If we want to use in this way</a:t>
            </a:r>
          </a:p>
          <a:p>
            <a:pPr>
              <a:lnSpc>
                <a:spcPct val="90000"/>
              </a:lnSpc>
            </a:pPr>
            <a:endParaRPr lang="en-US" altLang="zh-CN" sz="3000" dirty="0">
              <a:latin typeface="Arial" charset="0"/>
              <a:ea typeface="Arial" charset="0"/>
              <a:cs typeface="Arial" charset="0"/>
            </a:endParaRP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zh-CN" sz="2400" dirty="0">
                <a:latin typeface="Lucida Console" charset="0"/>
              </a:rPr>
              <a:t>Fibonacci fib2(fib);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zh-CN" sz="2400" dirty="0">
                <a:latin typeface="Lucida Console" charset="0"/>
              </a:rPr>
              <a:t>Fibonacci fib3; … fib3 = fib2;</a:t>
            </a:r>
          </a:p>
          <a:p>
            <a:endParaRPr lang="en-US" altLang="zh-CN" sz="3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04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912" y="516731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5.1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Polymorphism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243" y="1204912"/>
            <a:ext cx="7772400" cy="45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Example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85800" y="1958854"/>
            <a:ext cx="7772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void 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loan_check_in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(</a:t>
            </a:r>
            <a:r>
              <a:rPr lang="en-US" altLang="zh-CN" sz="1800" kern="0" dirty="0" err="1">
                <a:solidFill>
                  <a:srgbClr val="FF0000"/>
                </a:solidFill>
                <a:latin typeface="Lucida Console" charset="0"/>
                <a:ea typeface="+mn-ea"/>
                <a:sym typeface="Palatino Linotype" pitchFamily="18" charset="0"/>
              </a:rPr>
              <a:t>LibMat</a:t>
            </a:r>
            <a:r>
              <a:rPr lang="en-US" altLang="zh-CN" sz="1800" kern="0" dirty="0">
                <a:solidFill>
                  <a:srgbClr val="FF0000"/>
                </a:solidFill>
                <a:latin typeface="Lucida Console" charset="0"/>
                <a:ea typeface="+mn-ea"/>
                <a:sym typeface="Palatino Linotype" pitchFamily="18" charset="0"/>
              </a:rPr>
              <a:t>&amp; mat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)</a:t>
            </a:r>
          </a:p>
          <a:p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{</a:t>
            </a:r>
          </a:p>
          <a:p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mat.check_in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();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   if (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mat.is_late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())</a:t>
            </a:r>
          </a:p>
          <a:p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       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mat.assess_fine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();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   if (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mat.waiting_list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())</a:t>
            </a:r>
          </a:p>
          <a:p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       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mat.notify_available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();           </a:t>
            </a:r>
          </a:p>
          <a:p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}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685800" y="4437062"/>
            <a:ext cx="8229600" cy="1506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indent="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Since </a:t>
            </a:r>
            <a:r>
              <a:rPr lang="en-US" altLang="zh-CN" sz="2800" b="1" i="1" dirty="0" err="1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LibMat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is an abstract base class, and there are only real objects of class </a:t>
            </a:r>
            <a:r>
              <a:rPr lang="en-US" altLang="zh-CN" sz="2800" b="1" i="1" dirty="0" err="1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RentalBook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or </a:t>
            </a:r>
            <a:r>
              <a:rPr lang="en-US" altLang="zh-CN" sz="2800" b="1" i="1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Magazine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in the program, how could </a:t>
            </a:r>
            <a:r>
              <a:rPr lang="en-US" altLang="zh-CN" sz="2800" b="1" i="1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mat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be instantiated and referenced? </a:t>
            </a:r>
          </a:p>
        </p:txBody>
      </p:sp>
      <p:sp>
        <p:nvSpPr>
          <p:cNvPr id="6" name="日期占位符 2">
            <a:extLst>
              <a:ext uri="{FF2B5EF4-FFF2-40B4-BE49-F238E27FC236}">
                <a16:creationId xmlns:a16="http://schemas.microsoft.com/office/drawing/2014/main" id="{5B98D2A1-3D55-7D44-B50A-C42FD000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</p:spPr>
        <p:txBody>
          <a:bodyPr/>
          <a:lstStyle/>
          <a:p>
            <a:pPr>
              <a:defRPr/>
            </a:pPr>
            <a:fld id="{96932B43-2233-4E3D-8DE7-50A330332E00}" type="datetime1">
              <a:rPr lang="zh-CN" altLang="en-US" smtClean="0"/>
              <a:pPr>
                <a:defRPr/>
              </a:pPr>
              <a:t>2023/11/22</a:t>
            </a:fld>
            <a:endParaRPr lang="zh-CN" altLang="en-US" sz="1800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4DDF7F6A-74DC-994F-B393-C5B63180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CB5F1368-00F5-49BE-A41E-305F795F7103}" type="slidenum">
              <a:rPr lang="zh-CN" altLang="en-US" smtClean="0"/>
              <a:pPr>
                <a:defRPr/>
              </a:pPr>
              <a:t>6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2968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506" y="1295456"/>
            <a:ext cx="7924694" cy="9905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Use copy constructor and copy assignment of the base class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518564" y="2283554"/>
            <a:ext cx="83819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Lucida Console" charset="0"/>
              </a:rPr>
              <a:t>Fibonacci::Fibonacci(</a:t>
            </a:r>
            <a:r>
              <a:rPr lang="en-US" altLang="zh-CN" sz="2000" dirty="0" err="1">
                <a:latin typeface="Lucida Console" charset="0"/>
              </a:rPr>
              <a:t>const</a:t>
            </a:r>
            <a:r>
              <a:rPr lang="en-US" altLang="zh-CN" sz="2000" dirty="0">
                <a:latin typeface="Lucida Console" charset="0"/>
              </a:rPr>
              <a:t> Fibonacci&amp; </a:t>
            </a:r>
            <a:r>
              <a:rPr lang="en-US" altLang="zh-CN" sz="2000" dirty="0" err="1">
                <a:latin typeface="Lucida Console" charset="0"/>
              </a:rPr>
              <a:t>rhs</a:t>
            </a:r>
            <a:r>
              <a:rPr lang="en-US" altLang="zh-CN" sz="2000" dirty="0">
                <a:latin typeface="Lucida Console" charset="0"/>
              </a:rPr>
              <a:t>) </a:t>
            </a:r>
          </a:p>
          <a:p>
            <a:r>
              <a:rPr lang="en-US" altLang="zh-CN" sz="2000" dirty="0">
                <a:latin typeface="Lucida Console" charset="0"/>
              </a:rPr>
              <a:t>	: </a:t>
            </a:r>
            <a:r>
              <a:rPr lang="en-US" altLang="zh-CN" sz="2000" dirty="0" err="1">
                <a:latin typeface="Lucida Console" charset="0"/>
              </a:rPr>
              <a:t>num_sequence</a:t>
            </a:r>
            <a:r>
              <a:rPr lang="en-US" altLang="zh-CN" sz="2000" dirty="0">
                <a:latin typeface="Lucida Console" charset="0"/>
              </a:rPr>
              <a:t>(</a:t>
            </a:r>
            <a:r>
              <a:rPr lang="en-US" altLang="zh-CN" sz="2000" dirty="0" err="1">
                <a:latin typeface="Lucida Console" charset="0"/>
              </a:rPr>
              <a:t>rhs</a:t>
            </a:r>
            <a:r>
              <a:rPr lang="en-US" altLang="zh-CN" sz="2000" dirty="0">
                <a:latin typeface="Lucida Console" charset="0"/>
              </a:rPr>
              <a:t>) {};	</a:t>
            </a:r>
          </a:p>
          <a:p>
            <a:r>
              <a:rPr lang="en-US" altLang="zh-CN" sz="2000" dirty="0">
                <a:solidFill>
                  <a:schemeClr val="accent6"/>
                </a:solidFill>
                <a:latin typeface="Lucida Console" charset="0"/>
              </a:rPr>
              <a:t>//copy constructor of base class will be called</a:t>
            </a:r>
          </a:p>
          <a:p>
            <a:endParaRPr lang="en-US" altLang="zh-CN" sz="2000" dirty="0">
              <a:latin typeface="Lucida Console" charset="0"/>
            </a:endParaRPr>
          </a:p>
          <a:p>
            <a:r>
              <a:rPr lang="en-US" altLang="zh-CN" sz="2000" dirty="0">
                <a:latin typeface="Lucida Console" charset="0"/>
              </a:rPr>
              <a:t>Fibonacci&amp; Fibonacci::operator=(</a:t>
            </a:r>
            <a:r>
              <a:rPr lang="en-US" altLang="zh-CN" sz="2000" dirty="0" err="1">
                <a:latin typeface="Lucida Console" charset="0"/>
              </a:rPr>
              <a:t>const</a:t>
            </a:r>
            <a:r>
              <a:rPr lang="en-US" altLang="zh-CN" sz="2000" dirty="0">
                <a:latin typeface="Lucida Console" charset="0"/>
              </a:rPr>
              <a:t> Fibonacci&amp; </a:t>
            </a:r>
            <a:r>
              <a:rPr lang="en-US" altLang="zh-CN" sz="2000" dirty="0" err="1">
                <a:latin typeface="Lucida Console" charset="0"/>
              </a:rPr>
              <a:t>rhs</a:t>
            </a:r>
            <a:r>
              <a:rPr lang="en-US" altLang="zh-CN" sz="2000" dirty="0">
                <a:latin typeface="Lucida Console" charset="0"/>
              </a:rPr>
              <a:t>) </a:t>
            </a:r>
          </a:p>
          <a:p>
            <a:r>
              <a:rPr lang="en-US" altLang="zh-CN" sz="2000" dirty="0">
                <a:latin typeface="Lucida Console" charset="0"/>
              </a:rPr>
              <a:t>{</a:t>
            </a:r>
          </a:p>
          <a:p>
            <a:r>
              <a:rPr lang="en-US" altLang="zh-CN" sz="2000" dirty="0">
                <a:latin typeface="Lucida Console" charset="0"/>
              </a:rPr>
              <a:t>    if (this != &amp;</a:t>
            </a:r>
            <a:r>
              <a:rPr lang="en-US" altLang="zh-CN" sz="2000" dirty="0" err="1">
                <a:latin typeface="Lucida Console" charset="0"/>
              </a:rPr>
              <a:t>rhs</a:t>
            </a:r>
            <a:r>
              <a:rPr lang="en-US" altLang="zh-CN" sz="2000" dirty="0">
                <a:latin typeface="Lucida Console" charset="0"/>
              </a:rPr>
              <a:t>)</a:t>
            </a:r>
          </a:p>
          <a:p>
            <a:r>
              <a:rPr lang="en-US" altLang="zh-CN" sz="2000" dirty="0">
                <a:latin typeface="Lucida Console" charset="0"/>
              </a:rPr>
              <a:t>        </a:t>
            </a:r>
            <a:r>
              <a:rPr lang="en-US" altLang="zh-CN" sz="2000" dirty="0" err="1">
                <a:latin typeface="Lucida Console" charset="0"/>
              </a:rPr>
              <a:t>num_sequence</a:t>
            </a:r>
            <a:r>
              <a:rPr lang="en-US" altLang="zh-CN" sz="2000" dirty="0">
                <a:latin typeface="Lucida Console" charset="0"/>
              </a:rPr>
              <a:t>::operator=(</a:t>
            </a:r>
            <a:r>
              <a:rPr lang="en-US" altLang="zh-CN" sz="2000" dirty="0" err="1">
                <a:latin typeface="Lucida Console" charset="0"/>
              </a:rPr>
              <a:t>rhs</a:t>
            </a:r>
            <a:r>
              <a:rPr lang="en-US" altLang="zh-CN" sz="2000" dirty="0">
                <a:latin typeface="Lucida Console" charset="0"/>
              </a:rPr>
              <a:t>);</a:t>
            </a:r>
          </a:p>
          <a:p>
            <a:r>
              <a:rPr lang="en-US" altLang="zh-CN" sz="2000" dirty="0">
                <a:latin typeface="Lucida Console" charset="0"/>
              </a:rPr>
              <a:t>       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</a:rPr>
              <a:t>//copy assignment of base explicitly called</a:t>
            </a:r>
          </a:p>
          <a:p>
            <a:r>
              <a:rPr lang="en-US" altLang="zh-CN" sz="2000" dirty="0">
                <a:latin typeface="Lucida Console" charset="0"/>
              </a:rPr>
              <a:t>    return *this;			</a:t>
            </a:r>
          </a:p>
          <a:p>
            <a:r>
              <a:rPr lang="en-US" altLang="zh-CN" sz="2000" dirty="0">
                <a:latin typeface="Lucida Console" charset="0"/>
              </a:rPr>
              <a:t>}</a:t>
            </a:r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69888" y="570433"/>
            <a:ext cx="877411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copy?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809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69888" y="581802"/>
            <a:ext cx="7243930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define a virtual function in a derived class?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2023/11/22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61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895566"/>
            <a:ext cx="7800415" cy="420036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551" y="2111984"/>
            <a:ext cx="7489953" cy="375535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When we define the derived class, we must decide whether to 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re-write(override)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the virtual functions in base class, or 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inherit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them without modification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If we inherit a pure virtual function without providing implementation, this derived class will also be an abstract class and could not be defined any real objects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If we re-write the virtual function, the type of new function must be completely the same as the prototype (return value, parameter list,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constness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endParaRPr lang="en-US" altLang="zh-CN" sz="2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624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458200" cy="114300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define a virtual function in a derived class?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dirty="0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28494" y="1504206"/>
            <a:ext cx="8382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</a:rPr>
              <a:t>class </a:t>
            </a:r>
            <a:r>
              <a:rPr lang="en-US" altLang="zh-CN" sz="1600" dirty="0" err="1">
                <a:latin typeface="Lucida Console" charset="0"/>
              </a:rPr>
              <a:t>num_sequence</a:t>
            </a:r>
            <a:endParaRPr lang="en-US" altLang="zh-CN" sz="1600" dirty="0">
              <a:latin typeface="Lucida Console" charset="0"/>
            </a:endParaRPr>
          </a:p>
          <a:p>
            <a:r>
              <a:rPr lang="en-US" altLang="zh-CN" sz="1600" dirty="0">
                <a:latin typeface="Lucida Console" charset="0"/>
              </a:rPr>
              <a:t>{public:</a:t>
            </a:r>
          </a:p>
          <a:p>
            <a:r>
              <a:rPr lang="en-US" altLang="zh-CN" sz="1600" dirty="0">
                <a:latin typeface="Lucida Console" charset="0"/>
              </a:rPr>
              <a:t>     virtual </a:t>
            </a:r>
            <a:r>
              <a:rPr lang="en-US" altLang="zh-CN" sz="1600" dirty="0" err="1">
                <a:latin typeface="Lucida Console" charset="0"/>
              </a:rPr>
              <a:t>const</a:t>
            </a:r>
            <a:r>
              <a:rPr lang="en-US" altLang="zh-CN" sz="1600" dirty="0">
                <a:latin typeface="Lucida Console" charset="0"/>
              </a:rPr>
              <a:t> char* </a:t>
            </a:r>
            <a:r>
              <a:rPr lang="en-US" altLang="zh-CN" sz="1600" dirty="0" err="1">
                <a:latin typeface="Lucida Console" charset="0"/>
              </a:rPr>
              <a:t>what_am_I</a:t>
            </a:r>
            <a:r>
              <a:rPr lang="en-US" altLang="zh-CN" sz="1600" dirty="0">
                <a:latin typeface="Lucida Console" charset="0"/>
              </a:rPr>
              <a:t>()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</a:rPr>
              <a:t>const</a:t>
            </a:r>
            <a:endParaRPr lang="en-US" altLang="zh-CN" sz="1600" dirty="0">
              <a:solidFill>
                <a:srgbClr val="C00000"/>
              </a:solidFill>
              <a:latin typeface="Lucida Console" charset="0"/>
            </a:endParaRPr>
          </a:p>
          <a:p>
            <a:r>
              <a:rPr lang="en-US" altLang="zh-CN" sz="1600" dirty="0">
                <a:latin typeface="Lucida Console" charset="0"/>
              </a:rPr>
              <a:t>     {    return “</a:t>
            </a:r>
            <a:r>
              <a:rPr lang="en-US" altLang="zh-CN" sz="1600" dirty="0" err="1">
                <a:latin typeface="Lucida Console" charset="0"/>
              </a:rPr>
              <a:t>num_sequence</a:t>
            </a:r>
            <a:r>
              <a:rPr lang="en-US" altLang="zh-CN" sz="1600" dirty="0">
                <a:latin typeface="Lucida Console" charset="0"/>
              </a:rPr>
              <a:t>\n”;   }</a:t>
            </a:r>
          </a:p>
          <a:p>
            <a:r>
              <a:rPr lang="en-US" altLang="zh-CN" sz="1600" dirty="0">
                <a:latin typeface="Lucida Console" charset="0"/>
              </a:rPr>
              <a:t>};</a:t>
            </a:r>
          </a:p>
          <a:p>
            <a:r>
              <a:rPr lang="en-US" altLang="zh-CN" sz="1600" dirty="0">
                <a:latin typeface="Lucida Console" charset="0"/>
              </a:rPr>
              <a:t>class Fibonacci : public </a:t>
            </a:r>
            <a:r>
              <a:rPr lang="en-US" altLang="zh-CN" sz="1600" dirty="0" err="1">
                <a:latin typeface="Lucida Console" charset="0"/>
              </a:rPr>
              <a:t>num_sequence</a:t>
            </a:r>
            <a:endParaRPr lang="en-US" altLang="zh-CN" sz="1600" dirty="0">
              <a:latin typeface="Lucida Console" charset="0"/>
            </a:endParaRPr>
          </a:p>
          <a:p>
            <a:r>
              <a:rPr lang="en-US" altLang="zh-CN" sz="1600" dirty="0">
                <a:latin typeface="Lucida Console" charset="0"/>
              </a:rPr>
              <a:t>{public:</a:t>
            </a:r>
          </a:p>
          <a:p>
            <a:r>
              <a:rPr lang="en-US" altLang="zh-CN" sz="1600" dirty="0">
                <a:latin typeface="Lucida Console" charset="0"/>
              </a:rPr>
              <a:t>     virtual </a:t>
            </a:r>
            <a:r>
              <a:rPr lang="en-US" altLang="zh-CN" sz="1600" dirty="0" err="1">
                <a:latin typeface="Lucida Console" charset="0"/>
              </a:rPr>
              <a:t>const</a:t>
            </a:r>
            <a:r>
              <a:rPr lang="en-US" altLang="zh-CN" sz="1600" dirty="0">
                <a:latin typeface="Lucida Console" charset="0"/>
              </a:rPr>
              <a:t> char* </a:t>
            </a:r>
            <a:r>
              <a:rPr lang="en-US" altLang="zh-CN" sz="1600" dirty="0" err="1">
                <a:latin typeface="Lucida Console" charset="0"/>
              </a:rPr>
              <a:t>what_am_I</a:t>
            </a:r>
            <a:r>
              <a:rPr lang="en-US" altLang="zh-CN" sz="1600" dirty="0">
                <a:latin typeface="Lucida Console" charset="0"/>
              </a:rPr>
              <a:t>() </a:t>
            </a:r>
          </a:p>
          <a:p>
            <a:r>
              <a:rPr lang="en-US" altLang="zh-CN" sz="1600" dirty="0">
                <a:latin typeface="Lucida Console" charset="0"/>
              </a:rPr>
              <a:t>     {    return “Fibonacci\n”;   }</a:t>
            </a:r>
          </a:p>
          <a:p>
            <a:r>
              <a:rPr lang="en-US" altLang="zh-CN" sz="1600" dirty="0">
                <a:latin typeface="Lucida Console" charset="0"/>
              </a:rPr>
              <a:t>};</a:t>
            </a:r>
          </a:p>
          <a:p>
            <a:r>
              <a:rPr lang="en-US" altLang="zh-CN" sz="1600" dirty="0" err="1">
                <a:latin typeface="Lucida Console" charset="0"/>
              </a:rPr>
              <a:t>int</a:t>
            </a:r>
            <a:r>
              <a:rPr lang="en-US" altLang="zh-CN" sz="1600" dirty="0">
                <a:latin typeface="Lucida Console" charset="0"/>
              </a:rPr>
              <a:t> main()</a:t>
            </a:r>
          </a:p>
          <a:p>
            <a:r>
              <a:rPr lang="en-US" altLang="zh-CN" sz="1600" dirty="0">
                <a:latin typeface="Lucida Console" charset="0"/>
              </a:rPr>
              <a:t>{</a:t>
            </a:r>
          </a:p>
          <a:p>
            <a:r>
              <a:rPr lang="en-US" altLang="zh-CN" sz="1600" dirty="0">
                <a:latin typeface="Lucida Console" charset="0"/>
              </a:rPr>
              <a:t>     Fibonacci fib;</a:t>
            </a:r>
          </a:p>
          <a:p>
            <a:r>
              <a:rPr lang="en-US" altLang="zh-CN" sz="1600" dirty="0">
                <a:latin typeface="Lucida Console" charset="0"/>
              </a:rPr>
              <a:t>     </a:t>
            </a:r>
            <a:r>
              <a:rPr lang="en-US" altLang="zh-CN" sz="1600" dirty="0" err="1">
                <a:latin typeface="Lucida Console" charset="0"/>
              </a:rPr>
              <a:t>num_sequence</a:t>
            </a:r>
            <a:r>
              <a:rPr lang="en-US" altLang="zh-CN" sz="1600" dirty="0">
                <a:latin typeface="Lucida Console" charset="0"/>
              </a:rPr>
              <a:t> ns;</a:t>
            </a:r>
          </a:p>
          <a:p>
            <a:r>
              <a:rPr lang="en-US" altLang="zh-CN" sz="1600" dirty="0">
                <a:latin typeface="Lucida Console" charset="0"/>
              </a:rPr>
              <a:t>     </a:t>
            </a:r>
            <a:r>
              <a:rPr lang="en-US" altLang="zh-CN" sz="1600" dirty="0" err="1">
                <a:latin typeface="Lucida Console" charset="0"/>
              </a:rPr>
              <a:t>num_sequence</a:t>
            </a:r>
            <a:r>
              <a:rPr lang="en-US" altLang="zh-CN" sz="1600" dirty="0">
                <a:latin typeface="Lucida Console" charset="0"/>
              </a:rPr>
              <a:t>* </a:t>
            </a:r>
            <a:r>
              <a:rPr lang="en-US" altLang="zh-CN" sz="1600" dirty="0" err="1">
                <a:latin typeface="Lucida Console" charset="0"/>
              </a:rPr>
              <a:t>pns</a:t>
            </a:r>
            <a:r>
              <a:rPr lang="en-US" altLang="zh-CN" sz="1600" dirty="0">
                <a:latin typeface="Lucida Console" charset="0"/>
              </a:rPr>
              <a:t> = &amp;fib;</a:t>
            </a:r>
          </a:p>
          <a:p>
            <a:r>
              <a:rPr lang="en-US" altLang="zh-CN" sz="1600" dirty="0">
                <a:latin typeface="Lucida Console" charset="0"/>
              </a:rPr>
              <a:t>     </a:t>
            </a:r>
            <a:r>
              <a:rPr lang="en-US" altLang="zh-CN" sz="1600" dirty="0" err="1">
                <a:latin typeface="Lucida Console" charset="0"/>
              </a:rPr>
              <a:t>cout</a:t>
            </a:r>
            <a:r>
              <a:rPr lang="en-US" altLang="zh-CN" sz="1600" dirty="0">
                <a:latin typeface="Lucida Console" charset="0"/>
              </a:rPr>
              <a:t> &lt;&lt; </a:t>
            </a:r>
            <a:r>
              <a:rPr lang="en-US" altLang="zh-CN" sz="1600" dirty="0" err="1">
                <a:latin typeface="Lucida Console" charset="0"/>
              </a:rPr>
              <a:t>pns</a:t>
            </a:r>
            <a:r>
              <a:rPr lang="en-US" altLang="zh-CN" sz="1600" dirty="0">
                <a:latin typeface="Lucida Console" charset="0"/>
              </a:rPr>
              <a:t>-&gt;</a:t>
            </a:r>
            <a:r>
              <a:rPr lang="en-US" altLang="zh-CN" sz="1600" dirty="0" err="1">
                <a:latin typeface="Lucida Console" charset="0"/>
              </a:rPr>
              <a:t>what_am_I</a:t>
            </a:r>
            <a:r>
              <a:rPr lang="en-US" altLang="zh-CN" sz="1600" dirty="0">
                <a:latin typeface="Lucida Console" charset="0"/>
              </a:rPr>
              <a:t>();</a:t>
            </a:r>
          </a:p>
          <a:p>
            <a:r>
              <a:rPr lang="en-US" altLang="zh-CN" sz="1600" dirty="0">
                <a:latin typeface="Lucida Console" charset="0"/>
              </a:rPr>
              <a:t>     </a:t>
            </a:r>
            <a:r>
              <a:rPr lang="en-US" altLang="zh-CN" sz="1600" dirty="0" err="1">
                <a:latin typeface="Lucida Console" charset="0"/>
              </a:rPr>
              <a:t>cout</a:t>
            </a:r>
            <a:r>
              <a:rPr lang="en-US" altLang="zh-CN" sz="1600" dirty="0">
                <a:latin typeface="Lucida Console" charset="0"/>
              </a:rPr>
              <a:t> &lt;&lt; </a:t>
            </a:r>
            <a:r>
              <a:rPr lang="en-US" altLang="zh-CN" sz="1600" dirty="0" err="1">
                <a:latin typeface="Lucida Console" charset="0"/>
              </a:rPr>
              <a:t>fib.what_am_I</a:t>
            </a:r>
            <a:r>
              <a:rPr lang="en-US" altLang="zh-CN" sz="1600" dirty="0">
                <a:latin typeface="Lucida Console" charset="0"/>
              </a:rPr>
              <a:t>();</a:t>
            </a:r>
          </a:p>
          <a:p>
            <a:r>
              <a:rPr lang="en-US" altLang="zh-CN" sz="1600" dirty="0">
                <a:latin typeface="Lucida Console" charset="0"/>
              </a:rPr>
              <a:t>}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4953000" y="4958546"/>
            <a:ext cx="3657494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Arial" charset="0"/>
              </a:rPr>
              <a:t>Result:</a:t>
            </a:r>
          </a:p>
          <a:p>
            <a:endParaRPr lang="en-US" altLang="zh-CN" sz="1600" b="1" dirty="0">
              <a:solidFill>
                <a:schemeClr val="accent6"/>
              </a:solidFill>
              <a:latin typeface="Arial" charset="0"/>
            </a:endParaRPr>
          </a:p>
          <a:p>
            <a:r>
              <a:rPr lang="en-US" altLang="zh-CN" sz="1600" b="1" dirty="0" err="1">
                <a:solidFill>
                  <a:srgbClr val="C00000"/>
                </a:solidFill>
                <a:latin typeface="Arial" charset="0"/>
              </a:rPr>
              <a:t>num_sequence</a:t>
            </a:r>
            <a:endParaRPr lang="en-US" altLang="zh-CN" sz="1600" b="1" dirty="0">
              <a:solidFill>
                <a:srgbClr val="C00000"/>
              </a:solidFill>
              <a:latin typeface="Arial" charset="0"/>
            </a:endParaRPr>
          </a:p>
          <a:p>
            <a:r>
              <a:rPr lang="en-US" altLang="zh-CN" sz="1600" b="1" dirty="0">
                <a:solidFill>
                  <a:schemeClr val="accent6"/>
                </a:solidFill>
                <a:latin typeface="Arial" charset="0"/>
              </a:rPr>
              <a:t>Fibonacci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3763300" y="3766363"/>
            <a:ext cx="5435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Arial" charset="0"/>
              </a:rPr>
              <a:t>//not the same in </a:t>
            </a:r>
            <a:r>
              <a:rPr lang="en-US" altLang="zh-CN" sz="1600" b="1" dirty="0" err="1">
                <a:solidFill>
                  <a:schemeClr val="accent6"/>
                </a:solidFill>
                <a:latin typeface="Arial" charset="0"/>
              </a:rPr>
              <a:t>constness</a:t>
            </a:r>
            <a:r>
              <a:rPr lang="en-US" altLang="zh-CN" sz="1600" b="1" dirty="0">
                <a:solidFill>
                  <a:schemeClr val="accent6"/>
                </a:solidFill>
                <a:latin typeface="Arial" charset="0"/>
              </a:rPr>
              <a:t>, so it did not override the</a:t>
            </a:r>
          </a:p>
          <a:p>
            <a:r>
              <a:rPr lang="en-US" altLang="zh-CN" sz="1600" b="1" dirty="0">
                <a:solidFill>
                  <a:schemeClr val="accent6"/>
                </a:solidFill>
                <a:latin typeface="Arial" charset="0"/>
              </a:rPr>
              <a:t>//one in base class, will generate warning message</a:t>
            </a:r>
          </a:p>
          <a:p>
            <a:r>
              <a:rPr lang="en-US" altLang="zh-CN" sz="1600" b="1" dirty="0">
                <a:solidFill>
                  <a:schemeClr val="accent6"/>
                </a:solidFill>
                <a:latin typeface="Arial" charset="0"/>
              </a:rPr>
              <a:t>//virtual is not necessary</a:t>
            </a:r>
          </a:p>
        </p:txBody>
      </p:sp>
    </p:spTree>
    <p:extLst>
      <p:ext uri="{BB962C8B-B14F-4D97-AF65-F5344CB8AC3E}">
        <p14:creationId xmlns:p14="http://schemas.microsoft.com/office/powerpoint/2010/main" val="48517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autoUpdateAnimBg="0"/>
      <p:bldP spid="69638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534400" cy="114300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define a virtual function in a derived class?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dirty="0"/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457198" y="1737441"/>
            <a:ext cx="617214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Lucida Console" charset="0"/>
              </a:rPr>
              <a:t>class </a:t>
            </a:r>
            <a:r>
              <a:rPr lang="en-US" altLang="zh-CN" sz="1800" dirty="0" err="1">
                <a:latin typeface="Lucida Console" charset="0"/>
              </a:rPr>
              <a:t>num_sequence</a:t>
            </a:r>
            <a:endParaRPr lang="en-US" altLang="zh-CN" sz="1800" dirty="0">
              <a:latin typeface="Lucida Console" charset="0"/>
            </a:endParaRPr>
          </a:p>
          <a:p>
            <a:r>
              <a:rPr lang="en-US" altLang="zh-CN" sz="1800" dirty="0">
                <a:latin typeface="Lucida Console" charset="0"/>
              </a:rPr>
              <a:t>{public:</a:t>
            </a:r>
          </a:p>
          <a:p>
            <a:r>
              <a:rPr lang="en-US" altLang="zh-CN" sz="1800" dirty="0">
                <a:latin typeface="Lucida Console" charset="0"/>
              </a:rPr>
              <a:t>      virtual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</a:rPr>
              <a:t>const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</a:rPr>
              <a:t> </a:t>
            </a:r>
            <a:r>
              <a:rPr lang="en-US" altLang="zh-CN" sz="1800" dirty="0">
                <a:latin typeface="Lucida Console" charset="0"/>
              </a:rPr>
              <a:t>char* </a:t>
            </a:r>
            <a:r>
              <a:rPr lang="en-US" altLang="zh-CN" sz="1800" dirty="0" err="1">
                <a:latin typeface="Lucida Console" charset="0"/>
              </a:rPr>
              <a:t>what_am_I</a:t>
            </a:r>
            <a:r>
              <a:rPr lang="en-US" altLang="zh-CN" sz="1800" dirty="0">
                <a:latin typeface="Lucida Console" charset="0"/>
              </a:rPr>
              <a:t>() </a:t>
            </a:r>
            <a:r>
              <a:rPr lang="en-US" altLang="zh-CN" sz="1800" dirty="0" err="1">
                <a:latin typeface="Lucida Console" charset="0"/>
              </a:rPr>
              <a:t>const</a:t>
            </a:r>
            <a:endParaRPr lang="en-US" altLang="zh-CN" sz="1800" dirty="0">
              <a:latin typeface="Lucida Console" charset="0"/>
            </a:endParaRPr>
          </a:p>
          <a:p>
            <a:r>
              <a:rPr lang="en-US" altLang="zh-CN" sz="1800" dirty="0">
                <a:latin typeface="Lucida Console" charset="0"/>
              </a:rPr>
              <a:t>      {    return “</a:t>
            </a:r>
            <a:r>
              <a:rPr lang="en-US" altLang="zh-CN" sz="1800" dirty="0" err="1">
                <a:latin typeface="Lucida Console" charset="0"/>
              </a:rPr>
              <a:t>num_sequence</a:t>
            </a:r>
            <a:r>
              <a:rPr lang="en-US" altLang="zh-CN" sz="1800" dirty="0">
                <a:latin typeface="Lucida Console" charset="0"/>
              </a:rPr>
              <a:t>\n”;   }</a:t>
            </a:r>
          </a:p>
          <a:p>
            <a:r>
              <a:rPr lang="en-US" altLang="zh-CN" sz="1800" dirty="0">
                <a:latin typeface="Lucida Console" charset="0"/>
              </a:rPr>
              <a:t>};</a:t>
            </a:r>
          </a:p>
          <a:p>
            <a:endParaRPr lang="en-US" altLang="zh-CN" sz="1800" dirty="0">
              <a:latin typeface="Lucida Console" charset="0"/>
            </a:endParaRPr>
          </a:p>
          <a:p>
            <a:r>
              <a:rPr lang="en-US" altLang="zh-CN" sz="1800" dirty="0">
                <a:latin typeface="Lucida Console" charset="0"/>
              </a:rPr>
              <a:t>class Fibonacci : public </a:t>
            </a:r>
            <a:r>
              <a:rPr lang="en-US" altLang="zh-CN" sz="1800" dirty="0" err="1">
                <a:latin typeface="Lucida Console" charset="0"/>
              </a:rPr>
              <a:t>num_sequence</a:t>
            </a:r>
            <a:endParaRPr lang="en-US" altLang="zh-CN" sz="1800" dirty="0">
              <a:latin typeface="Lucida Console" charset="0"/>
            </a:endParaRPr>
          </a:p>
          <a:p>
            <a:r>
              <a:rPr lang="en-US" altLang="zh-CN" sz="1800" dirty="0">
                <a:latin typeface="Lucida Console" charset="0"/>
              </a:rPr>
              <a:t>{public:</a:t>
            </a:r>
          </a:p>
          <a:p>
            <a:r>
              <a:rPr lang="en-US" altLang="zh-CN" sz="1800" dirty="0">
                <a:latin typeface="Lucida Console" charset="0"/>
              </a:rPr>
              <a:t>      virtual char* </a:t>
            </a:r>
            <a:r>
              <a:rPr lang="en-US" altLang="zh-CN" sz="1800" dirty="0" err="1">
                <a:latin typeface="Lucida Console" charset="0"/>
              </a:rPr>
              <a:t>what_am_I</a:t>
            </a:r>
            <a:r>
              <a:rPr lang="en-US" altLang="zh-CN" sz="1800" dirty="0">
                <a:latin typeface="Lucida Console" charset="0"/>
              </a:rPr>
              <a:t>() </a:t>
            </a:r>
          </a:p>
          <a:p>
            <a:r>
              <a:rPr lang="en-US" altLang="zh-CN" sz="1800" dirty="0">
                <a:latin typeface="Lucida Console" charset="0"/>
              </a:rPr>
              <a:t>      {    return “Fibonacci\n”;   }</a:t>
            </a:r>
          </a:p>
          <a:p>
            <a:r>
              <a:rPr lang="en-US" altLang="zh-CN" sz="1800" dirty="0">
                <a:latin typeface="Lucida Console" charset="0"/>
              </a:rPr>
              <a:t>};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4689839" y="5105356"/>
            <a:ext cx="372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chemeClr val="accent6"/>
                </a:solidFill>
                <a:latin typeface="Arial" charset="0"/>
              </a:rPr>
              <a:t>//not the same in return value, </a:t>
            </a:r>
          </a:p>
          <a:p>
            <a:r>
              <a:rPr lang="en-US" altLang="zh-CN" sz="1800" b="1" dirty="0">
                <a:solidFill>
                  <a:schemeClr val="accent6"/>
                </a:solidFill>
                <a:latin typeface="Arial" charset="0"/>
              </a:rPr>
              <a:t>// will generate compiling error</a:t>
            </a:r>
          </a:p>
        </p:txBody>
      </p:sp>
    </p:spTree>
    <p:extLst>
      <p:ext uri="{BB962C8B-B14F-4D97-AF65-F5344CB8AC3E}">
        <p14:creationId xmlns:p14="http://schemas.microsoft.com/office/powerpoint/2010/main" val="38103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458200" cy="114300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define a virtual function in a derived class?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676400"/>
            <a:ext cx="82296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One exception in the rule of consistence of return value type in re-written virtual functions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685796" y="2819416"/>
            <a:ext cx="662933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Lucida Console" charset="0"/>
              </a:rPr>
              <a:t>class </a:t>
            </a:r>
            <a:r>
              <a:rPr lang="en-US" altLang="zh-CN" sz="1800" dirty="0" err="1">
                <a:latin typeface="Lucida Console" charset="0"/>
              </a:rPr>
              <a:t>num_sequence</a:t>
            </a:r>
            <a:endParaRPr lang="en-US" altLang="zh-CN" sz="1800" dirty="0">
              <a:latin typeface="Lucida Console" charset="0"/>
            </a:endParaRPr>
          </a:p>
          <a:p>
            <a:r>
              <a:rPr lang="en-US" altLang="zh-CN" sz="1800" dirty="0">
                <a:latin typeface="Lucida Console" charset="0"/>
              </a:rPr>
              <a:t>{public:</a:t>
            </a:r>
          </a:p>
          <a:p>
            <a:r>
              <a:rPr lang="en-US" altLang="zh-CN" sz="1800" dirty="0">
                <a:latin typeface="Lucida Console" charset="0"/>
              </a:rPr>
              <a:t>      virtual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</a:rPr>
              <a:t>num_sequece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</a:rPr>
              <a:t>*</a:t>
            </a:r>
            <a:r>
              <a:rPr lang="en-US" altLang="zh-CN" sz="1800" dirty="0">
                <a:latin typeface="Lucida Console" charset="0"/>
              </a:rPr>
              <a:t> clone() = 0;</a:t>
            </a:r>
          </a:p>
          <a:p>
            <a:r>
              <a:rPr lang="en-US" altLang="zh-CN" sz="1800" dirty="0">
                <a:latin typeface="Lucida Console" charset="0"/>
              </a:rPr>
              <a:t>};</a:t>
            </a:r>
          </a:p>
          <a:p>
            <a:endParaRPr lang="en-US" altLang="zh-CN" sz="1800" dirty="0">
              <a:latin typeface="Lucida Console" charset="0"/>
            </a:endParaRPr>
          </a:p>
          <a:p>
            <a:endParaRPr lang="en-US" altLang="zh-CN" sz="1800" dirty="0">
              <a:latin typeface="Lucida Console" charset="0"/>
            </a:endParaRPr>
          </a:p>
          <a:p>
            <a:r>
              <a:rPr lang="en-US" altLang="zh-CN" sz="1800" dirty="0">
                <a:latin typeface="Lucida Console" charset="0"/>
              </a:rPr>
              <a:t>class Fibonacci : public </a:t>
            </a:r>
            <a:r>
              <a:rPr lang="en-US" altLang="zh-CN" sz="1800" dirty="0" err="1">
                <a:latin typeface="Lucida Console" charset="0"/>
              </a:rPr>
              <a:t>num_sequence</a:t>
            </a:r>
            <a:endParaRPr lang="en-US" altLang="zh-CN" sz="1800" dirty="0">
              <a:latin typeface="Lucida Console" charset="0"/>
            </a:endParaRPr>
          </a:p>
          <a:p>
            <a:r>
              <a:rPr lang="en-US" altLang="zh-CN" sz="1800" dirty="0">
                <a:latin typeface="Lucida Console" charset="0"/>
              </a:rPr>
              <a:t>{public:</a:t>
            </a:r>
          </a:p>
          <a:p>
            <a:r>
              <a:rPr lang="en-US" altLang="zh-CN" sz="1800" dirty="0">
                <a:latin typeface="Lucida Console" charset="0"/>
              </a:rPr>
              <a:t>      virtual 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</a:rPr>
              <a:t>Fibonacci*</a:t>
            </a:r>
            <a:r>
              <a:rPr lang="en-US" altLang="zh-CN" sz="1800" dirty="0">
                <a:latin typeface="Lucida Console" charset="0"/>
              </a:rPr>
              <a:t> clone()</a:t>
            </a:r>
          </a:p>
          <a:p>
            <a:r>
              <a:rPr lang="en-US" altLang="zh-CN" sz="1800" dirty="0">
                <a:latin typeface="Lucida Console" charset="0"/>
              </a:rPr>
              <a:t>      {    return new Fibonacci(*this);    }</a:t>
            </a:r>
          </a:p>
          <a:p>
            <a:r>
              <a:rPr lang="en-US" altLang="zh-CN" sz="1800" dirty="0">
                <a:latin typeface="Lucida Console" charset="0"/>
              </a:rPr>
              <a:t>};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2133532" y="3781917"/>
            <a:ext cx="5029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Arial" charset="0"/>
              </a:rPr>
              <a:t>//return value is pointer or reference of base class</a:t>
            </a:r>
          </a:p>
          <a:p>
            <a:endParaRPr lang="en-US" altLang="zh-CN" sz="1600" b="1" dirty="0">
              <a:solidFill>
                <a:schemeClr val="accent6"/>
              </a:solidFill>
              <a:latin typeface="Arial" charset="0"/>
            </a:endParaRPr>
          </a:p>
          <a:p>
            <a:endParaRPr lang="en-US" altLang="zh-CN" sz="1600" b="1" dirty="0">
              <a:solidFill>
                <a:schemeClr val="accent6"/>
              </a:solidFill>
              <a:latin typeface="Arial" charset="0"/>
            </a:endParaRPr>
          </a:p>
          <a:p>
            <a:endParaRPr lang="en-US" altLang="zh-CN" sz="1600" b="1" dirty="0">
              <a:solidFill>
                <a:schemeClr val="accent6"/>
              </a:solidFill>
              <a:latin typeface="Arial" charset="0"/>
            </a:endParaRPr>
          </a:p>
          <a:p>
            <a:r>
              <a:rPr lang="en-US" altLang="zh-CN" sz="1600" b="1" dirty="0">
                <a:solidFill>
                  <a:schemeClr val="accent6"/>
                </a:solidFill>
                <a:latin typeface="Arial" charset="0"/>
              </a:rPr>
              <a:t>//OK, it could be replaced by a derived type</a:t>
            </a:r>
          </a:p>
        </p:txBody>
      </p:sp>
    </p:spTree>
    <p:extLst>
      <p:ext uri="{BB962C8B-B14F-4D97-AF65-F5344CB8AC3E}">
        <p14:creationId xmlns:p14="http://schemas.microsoft.com/office/powerpoint/2010/main" val="69459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  <p:bldP spid="71685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69888" y="581802"/>
            <a:ext cx="7243930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When “virtual” not working?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2023/11/22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65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666974"/>
            <a:ext cx="7800415" cy="429821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551" y="1883391"/>
            <a:ext cx="7489953" cy="398394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The virtual function mechanism will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not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work in 2 conditions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In the constructor and destructor of the base class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When constructing the derived objects, the constructor of base class is called first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Data members of derived class have not been initialized at that time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If virtual functions called in the constructor, it must be resolved as the version in base class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Same reason for the destructor </a:t>
            </a:r>
          </a:p>
        </p:txBody>
      </p:sp>
    </p:spTree>
    <p:extLst>
      <p:ext uri="{BB962C8B-B14F-4D97-AF65-F5344CB8AC3E}">
        <p14:creationId xmlns:p14="http://schemas.microsoft.com/office/powerpoint/2010/main" val="20180489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915400" cy="762058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5.12 Static resolution of virtual functions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58"/>
            <a:ext cx="8613507" cy="1676400"/>
          </a:xfrm>
        </p:spPr>
        <p:txBody>
          <a:bodyPr/>
          <a:lstStyle/>
          <a:p>
            <a:pPr marL="361950" lvl="1" indent="0">
              <a:lnSpc>
                <a:spcPct val="90000"/>
              </a:lnSpc>
              <a:buNone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We don’t use pointer or reference, but the base class object itself </a:t>
            </a:r>
          </a:p>
          <a:p>
            <a:pPr lvl="2"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In C++, We need an indirect intermedia to support the polymorphism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81110" y="3276604"/>
            <a:ext cx="914387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Lucida Console" charset="0"/>
              </a:rPr>
              <a:t>void print(</a:t>
            </a:r>
            <a:r>
              <a:rPr lang="en-US" altLang="zh-CN" sz="2000" dirty="0" err="1">
                <a:latin typeface="Lucida Console" charset="0"/>
              </a:rPr>
              <a:t>Libmat</a:t>
            </a:r>
            <a:r>
              <a:rPr lang="en-US" altLang="zh-CN" sz="2000" dirty="0">
                <a:latin typeface="Lucida Console" charset="0"/>
              </a:rPr>
              <a:t> </a:t>
            </a:r>
            <a:r>
              <a:rPr lang="en-US" altLang="zh-CN" sz="2000" dirty="0" err="1">
                <a:latin typeface="Lucida Console" charset="0"/>
              </a:rPr>
              <a:t>ob</a:t>
            </a:r>
            <a:r>
              <a:rPr lang="en-US" altLang="zh-CN" sz="2000" dirty="0">
                <a:latin typeface="Lucida Console" charset="0"/>
              </a:rPr>
              <a:t>, </a:t>
            </a:r>
            <a:r>
              <a:rPr lang="en-US" altLang="zh-CN" sz="2000" dirty="0" err="1">
                <a:latin typeface="Lucida Console" charset="0"/>
              </a:rPr>
              <a:t>const</a:t>
            </a:r>
            <a:r>
              <a:rPr lang="en-US" altLang="zh-CN" sz="2000" dirty="0">
                <a:latin typeface="Lucida Console" charset="0"/>
              </a:rPr>
              <a:t> </a:t>
            </a:r>
            <a:r>
              <a:rPr lang="en-US" altLang="zh-CN" sz="2000" dirty="0" err="1">
                <a:latin typeface="Lucida Console" charset="0"/>
              </a:rPr>
              <a:t>Libmat</a:t>
            </a:r>
            <a:r>
              <a:rPr lang="en-US" altLang="zh-CN" sz="2000" dirty="0">
                <a:latin typeface="Lucida Console" charset="0"/>
              </a:rPr>
              <a:t>* p, </a:t>
            </a:r>
            <a:r>
              <a:rPr lang="en-US" altLang="zh-CN" sz="2000" dirty="0" err="1">
                <a:latin typeface="Lucida Console" charset="0"/>
              </a:rPr>
              <a:t>const</a:t>
            </a:r>
            <a:r>
              <a:rPr lang="en-US" altLang="zh-CN" sz="2000" dirty="0">
                <a:latin typeface="Lucida Console" charset="0"/>
              </a:rPr>
              <a:t> </a:t>
            </a:r>
            <a:r>
              <a:rPr lang="en-US" altLang="zh-CN" sz="2000" dirty="0" err="1">
                <a:latin typeface="Lucida Console" charset="0"/>
              </a:rPr>
              <a:t>Libmat</a:t>
            </a:r>
            <a:r>
              <a:rPr lang="en-US" altLang="zh-CN" sz="2000" dirty="0">
                <a:latin typeface="Lucida Console" charset="0"/>
              </a:rPr>
              <a:t>&amp; r)</a:t>
            </a:r>
          </a:p>
          <a:p>
            <a:r>
              <a:rPr lang="en-US" altLang="zh-CN" sz="2000" dirty="0">
                <a:latin typeface="Lucida Console" charset="0"/>
              </a:rPr>
              <a:t>{</a:t>
            </a:r>
          </a:p>
          <a:p>
            <a:r>
              <a:rPr lang="zh-CN" altLang="en-US" sz="2000" dirty="0">
                <a:latin typeface="Lucida Console" charset="0"/>
              </a:rPr>
              <a:t>    </a:t>
            </a:r>
            <a:r>
              <a:rPr lang="en-US" altLang="zh-CN" sz="2000" dirty="0" err="1">
                <a:latin typeface="Lucida Console" charset="0"/>
              </a:rPr>
              <a:t>ob.print</a:t>
            </a:r>
            <a:r>
              <a:rPr lang="en-US" altLang="zh-CN" sz="2000" dirty="0">
                <a:latin typeface="Lucida Console" charset="0"/>
              </a:rPr>
              <a:t>();</a:t>
            </a:r>
          </a:p>
          <a:p>
            <a:endParaRPr lang="en-US" altLang="zh-CN" sz="2000" dirty="0">
              <a:latin typeface="Lucida Console" charset="0"/>
            </a:endParaRPr>
          </a:p>
          <a:p>
            <a:r>
              <a:rPr lang="en-US" altLang="zh-CN" sz="2000" dirty="0">
                <a:latin typeface="Lucida Console" charset="0"/>
              </a:rPr>
              <a:t>    p-&gt;print();</a:t>
            </a:r>
          </a:p>
          <a:p>
            <a:endParaRPr lang="en-US" altLang="zh-CN" sz="2000" dirty="0">
              <a:latin typeface="Lucida Console" charset="0"/>
            </a:endParaRPr>
          </a:p>
          <a:p>
            <a:r>
              <a:rPr lang="en-US" altLang="zh-CN" sz="2000" dirty="0">
                <a:latin typeface="Lucida Console" charset="0"/>
              </a:rPr>
              <a:t>    </a:t>
            </a:r>
            <a:r>
              <a:rPr lang="en-US" altLang="zh-CN" sz="2000" dirty="0" err="1">
                <a:latin typeface="Lucida Console" charset="0"/>
              </a:rPr>
              <a:t>r.print</a:t>
            </a:r>
            <a:r>
              <a:rPr lang="en-US" altLang="zh-CN" sz="2000" dirty="0">
                <a:latin typeface="Lucida Console" charset="0"/>
              </a:rPr>
              <a:t>();</a:t>
            </a:r>
          </a:p>
          <a:p>
            <a:r>
              <a:rPr lang="en-US" altLang="zh-CN" sz="2000" dirty="0">
                <a:latin typeface="Lucida Console" charset="0"/>
              </a:rPr>
              <a:t>}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971702" y="3886188"/>
            <a:ext cx="53340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chemeClr val="accent6"/>
                </a:solidFill>
                <a:latin typeface="Arial" charset="0"/>
              </a:rPr>
              <a:t>//will call </a:t>
            </a:r>
            <a:r>
              <a:rPr lang="en-US" altLang="zh-CN" sz="2000" b="1" dirty="0" err="1">
                <a:solidFill>
                  <a:schemeClr val="accent6"/>
                </a:solidFill>
                <a:latin typeface="Arial" charset="0"/>
              </a:rPr>
              <a:t>Libmat</a:t>
            </a:r>
            <a:r>
              <a:rPr lang="en-US" altLang="zh-CN" sz="2000" b="1" dirty="0">
                <a:solidFill>
                  <a:schemeClr val="accent6"/>
                </a:solidFill>
                <a:latin typeface="Arial" charset="0"/>
              </a:rPr>
              <a:t>::print()</a:t>
            </a:r>
          </a:p>
          <a:p>
            <a:endParaRPr lang="en-US" altLang="zh-CN" sz="2000" b="1" dirty="0">
              <a:solidFill>
                <a:schemeClr val="accent6"/>
              </a:solidFill>
              <a:latin typeface="Arial" charset="0"/>
            </a:endParaRPr>
          </a:p>
          <a:p>
            <a:r>
              <a:rPr lang="en-US" altLang="zh-CN" sz="2000" b="1" dirty="0">
                <a:solidFill>
                  <a:schemeClr val="accent6"/>
                </a:solidFill>
                <a:latin typeface="Arial" charset="0"/>
              </a:rPr>
              <a:t>//can only be decided while running</a:t>
            </a:r>
          </a:p>
          <a:p>
            <a:endParaRPr lang="en-US" altLang="zh-CN" sz="2000" b="1" dirty="0">
              <a:solidFill>
                <a:schemeClr val="accent6"/>
              </a:solidFill>
              <a:latin typeface="Arial" charset="0"/>
            </a:endParaRPr>
          </a:p>
          <a:p>
            <a:r>
              <a:rPr lang="en-US" altLang="zh-CN" sz="2000" b="1" dirty="0">
                <a:solidFill>
                  <a:schemeClr val="accent6"/>
                </a:solidFill>
                <a:latin typeface="Arial" charset="0"/>
              </a:rPr>
              <a:t>//can only be decided while running</a:t>
            </a:r>
          </a:p>
        </p:txBody>
      </p:sp>
    </p:spTree>
    <p:extLst>
      <p:ext uri="{BB962C8B-B14F-4D97-AF65-F5344CB8AC3E}">
        <p14:creationId xmlns:p14="http://schemas.microsoft.com/office/powerpoint/2010/main" val="152082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915400" cy="762058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5.12 Static resolution of virtual functions </a:t>
            </a:r>
            <a:endParaRPr lang="en-US" altLang="zh-CN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704" y="1371654"/>
            <a:ext cx="8076988" cy="266693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Slicing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When we declare a base class object, corresponding size of memory is configured to accommodate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But if we pass into a derived class object, there will be not enough space for data members in derived class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Only the sub-object of base class is copied to the reserved memory, other sub-objects are sliced off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50825" y="4149725"/>
            <a:ext cx="88931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dirty="0" err="1">
                <a:latin typeface="Lucida Console" charset="0"/>
              </a:rPr>
              <a:t>int</a:t>
            </a:r>
            <a:r>
              <a:rPr lang="en-US" altLang="zh-CN" sz="1800" dirty="0">
                <a:latin typeface="Lucida Console" charset="0"/>
              </a:rPr>
              <a:t> main()</a:t>
            </a:r>
          </a:p>
          <a:p>
            <a:r>
              <a:rPr lang="en-US" altLang="zh-CN" sz="1800" dirty="0">
                <a:latin typeface="Lucida Console" charset="0"/>
              </a:rPr>
              <a:t>{</a:t>
            </a:r>
          </a:p>
          <a:p>
            <a:r>
              <a:rPr lang="zh-CN" altLang="en-US" sz="1800" dirty="0">
                <a:latin typeface="Lucida Console" charset="0"/>
              </a:rPr>
              <a:t>    </a:t>
            </a:r>
            <a:r>
              <a:rPr lang="en-US" altLang="zh-CN" sz="1800" dirty="0" err="1">
                <a:latin typeface="Lucida Console" charset="0"/>
              </a:rPr>
              <a:t>AudioBook</a:t>
            </a:r>
            <a:r>
              <a:rPr lang="en-US" altLang="zh-CN" sz="1800" dirty="0">
                <a:latin typeface="Lucida Console" charset="0"/>
              </a:rPr>
              <a:t> ab(“Some Title”, “Some Author”, “Some Narrator”);</a:t>
            </a:r>
          </a:p>
          <a:p>
            <a:r>
              <a:rPr lang="en-US" altLang="zh-CN" sz="1800" dirty="0">
                <a:latin typeface="Lucida Console" charset="0"/>
              </a:rPr>
              <a:t>    print(ab, &amp;ab, ab);</a:t>
            </a:r>
          </a:p>
          <a:p>
            <a:r>
              <a:rPr lang="en-US" altLang="zh-CN" sz="1800" dirty="0">
                <a:latin typeface="Lucida Consol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313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uiExpand="1" build="p" bldLvl="3" autoUpdateAnimBg="0"/>
      <p:bldP spid="74756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69888" y="533476"/>
            <a:ext cx="7243930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5.13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What’s the relationship between classes?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2023/11/22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68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666974"/>
            <a:ext cx="7800415" cy="429821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50" y="2819416"/>
            <a:ext cx="5435750" cy="2924296"/>
          </a:xfrm>
          <a:prstGeom prst="rect">
            <a:avLst/>
          </a:prstGeom>
        </p:spPr>
      </p:pic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845137" y="2227934"/>
            <a:ext cx="3193477" cy="1734452"/>
            <a:chOff x="2496" y="2688"/>
            <a:chExt cx="2812" cy="1368"/>
          </a:xfrm>
        </p:grpSpPr>
        <p:pic>
          <p:nvPicPr>
            <p:cNvPr id="12" name="Picture 12" descr="hea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688"/>
              <a:ext cx="1326" cy="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4320" y="3312"/>
              <a:ext cx="924" cy="279"/>
              <a:chOff x="4320" y="3312"/>
              <a:chExt cx="924" cy="279"/>
            </a:xfrm>
          </p:grpSpPr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 flipH="1" flipV="1">
                <a:off x="4320" y="3312"/>
                <a:ext cx="28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>
                <a:off x="4608" y="3360"/>
                <a:ext cx="6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zh-CN" b="1">
                    <a:ea typeface="宋体" charset="-122"/>
                  </a:rPr>
                  <a:t>Listen()</a:t>
                </a:r>
              </a:p>
            </p:txBody>
          </p:sp>
        </p:grp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3888" y="3648"/>
              <a:ext cx="1296" cy="290"/>
              <a:chOff x="4320" y="3312"/>
              <a:chExt cx="724" cy="235"/>
            </a:xfrm>
          </p:grpSpPr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 flipH="1" flipV="1">
                <a:off x="4320" y="3312"/>
                <a:ext cx="28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4608" y="3360"/>
                <a:ext cx="436" cy="1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zh-CN" b="1">
                    <a:ea typeface="宋体" charset="-122"/>
                  </a:rPr>
                  <a:t>Eat()</a:t>
                </a:r>
              </a:p>
            </p:txBody>
          </p:sp>
        </p:grpSp>
        <p:grpSp>
          <p:nvGrpSpPr>
            <p:cNvPr id="15" name="Group 26"/>
            <p:cNvGrpSpPr>
              <a:grpSpLocks/>
            </p:cNvGrpSpPr>
            <p:nvPr/>
          </p:nvGrpSpPr>
          <p:grpSpPr bwMode="auto">
            <a:xfrm>
              <a:off x="4032" y="2832"/>
              <a:ext cx="1276" cy="288"/>
              <a:chOff x="4032" y="2832"/>
              <a:chExt cx="1276" cy="288"/>
            </a:xfrm>
          </p:grpSpPr>
          <p:sp>
            <p:nvSpPr>
              <p:cNvPr id="19" name="Line 22"/>
              <p:cNvSpPr>
                <a:spLocks noChangeShapeType="1"/>
              </p:cNvSpPr>
              <p:nvPr/>
            </p:nvSpPr>
            <p:spPr bwMode="auto">
              <a:xfrm flipH="1">
                <a:off x="4032" y="2928"/>
                <a:ext cx="72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Text Box 23"/>
              <p:cNvSpPr txBox="1">
                <a:spLocks noChangeArrowheads="1"/>
              </p:cNvSpPr>
              <p:nvPr/>
            </p:nvSpPr>
            <p:spPr bwMode="auto">
              <a:xfrm>
                <a:off x="4752" y="2832"/>
                <a:ext cx="5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zh-CN" b="1">
                    <a:ea typeface="宋体" charset="-122"/>
                  </a:rPr>
                  <a:t>Look()</a:t>
                </a:r>
              </a:p>
            </p:txBody>
          </p:sp>
        </p:grpSp>
        <p:grpSp>
          <p:nvGrpSpPr>
            <p:cNvPr id="16" name="Group 32"/>
            <p:cNvGrpSpPr>
              <a:grpSpLocks/>
            </p:cNvGrpSpPr>
            <p:nvPr/>
          </p:nvGrpSpPr>
          <p:grpSpPr bwMode="auto">
            <a:xfrm>
              <a:off x="2496" y="3360"/>
              <a:ext cx="1152" cy="231"/>
              <a:chOff x="2496" y="3360"/>
              <a:chExt cx="1152" cy="231"/>
            </a:xfrm>
          </p:grpSpPr>
          <p:sp>
            <p:nvSpPr>
              <p:cNvPr id="17" name="Line 28"/>
              <p:cNvSpPr>
                <a:spLocks noChangeShapeType="1"/>
              </p:cNvSpPr>
              <p:nvPr/>
            </p:nvSpPr>
            <p:spPr bwMode="auto">
              <a:xfrm flipV="1">
                <a:off x="3024" y="3360"/>
                <a:ext cx="624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Text Box 29"/>
              <p:cNvSpPr txBox="1">
                <a:spLocks noChangeArrowheads="1"/>
              </p:cNvSpPr>
              <p:nvPr/>
            </p:nvSpPr>
            <p:spPr bwMode="auto">
              <a:xfrm>
                <a:off x="2496" y="3360"/>
                <a:ext cx="5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zh-CN" b="1">
                    <a:ea typeface="宋体" charset="-122"/>
                  </a:rPr>
                  <a:t>Smell()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75392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5.13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What’s the relationship between classes?</a:t>
            </a:r>
            <a:endParaRPr lang="en-US" altLang="zh-CN" dirty="0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39200" cy="5105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Composition (Layering)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Modeling “has-a” or “is-implemented-in-terms-of” relationship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The weakest relationship, often the first choice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Private Inheritance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Public Inheritance</a:t>
            </a:r>
          </a:p>
        </p:txBody>
      </p:sp>
    </p:spTree>
    <p:extLst>
      <p:ext uri="{BB962C8B-B14F-4D97-AF65-F5344CB8AC3E}">
        <p14:creationId xmlns:p14="http://schemas.microsoft.com/office/powerpoint/2010/main" val="102107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5.1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Polymorphism</a:t>
            </a:r>
            <a:endParaRPr lang="en-US" altLang="zh-CN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10" y="1295456"/>
            <a:ext cx="8382000" cy="4343286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Means “</a:t>
            </a:r>
            <a:r>
              <a:rPr lang="en-US" altLang="zh-CN" i="1" dirty="0">
                <a:latin typeface="Arial" charset="0"/>
                <a:ea typeface="Arial" charset="0"/>
                <a:cs typeface="Arial" charset="0"/>
              </a:rPr>
              <a:t>one name and multiple forms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”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Use the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pointer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or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reference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of the base class to point to any object of its derived class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Thus we got transparency that we manipulate those real objects in a type-independent way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Same code will represent different objects and make different behaviors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Code will remain same if the inheritance hierarchy changes 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679998DF-80E5-9743-B176-91BD9F74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</p:spPr>
        <p:txBody>
          <a:bodyPr/>
          <a:lstStyle/>
          <a:p>
            <a:pPr>
              <a:defRPr/>
            </a:pPr>
            <a:fld id="{96932B43-2233-4E3D-8DE7-50A330332E00}" type="datetime1">
              <a:rPr lang="zh-CN" altLang="en-US" smtClean="0"/>
              <a:pPr>
                <a:defRPr/>
              </a:pPr>
              <a:t>2023/11/22</a:t>
            </a:fld>
            <a:endParaRPr lang="zh-CN" altLang="en-US" sz="1800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21426812-103A-264E-AF48-73A3350B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CB5F1368-00F5-49BE-A41E-305F795F7103}" type="slidenum">
              <a:rPr lang="zh-CN" altLang="en-US" smtClean="0"/>
              <a:pPr>
                <a:defRPr/>
              </a:pPr>
              <a:t>7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8541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5.13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What’s the relationship between classes?</a:t>
            </a:r>
            <a:endParaRPr lang="en-US" altLang="zh-CN" dirty="0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39200" cy="5105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Composition (Layering)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Private Inheritance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Does not mean logic relationship between the base and the derived, the compiler will not convert a derived class object to a base class object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Modeling “is-implemented-in-terms-of” relationship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 bit stronger, used when we have the protected members and virtual function needs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Public Inheritance</a:t>
            </a:r>
          </a:p>
        </p:txBody>
      </p:sp>
    </p:spTree>
    <p:extLst>
      <p:ext uri="{BB962C8B-B14F-4D97-AF65-F5344CB8AC3E}">
        <p14:creationId xmlns:p14="http://schemas.microsoft.com/office/powerpoint/2010/main" val="8503429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5.13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What’s the relationship between classes?</a:t>
            </a:r>
            <a:endParaRPr lang="en-US" altLang="zh-CN" dirty="0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39200" cy="5105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Composition (Layering)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Private Inheritance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Public Inheritance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Modeling “is-a” relationship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All operations supported by base class must also be supported in derived object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The strongest relationship; make sure you really need this</a:t>
            </a:r>
          </a:p>
        </p:txBody>
      </p:sp>
    </p:spTree>
    <p:extLst>
      <p:ext uri="{BB962C8B-B14F-4D97-AF65-F5344CB8AC3E}">
        <p14:creationId xmlns:p14="http://schemas.microsoft.com/office/powerpoint/2010/main" val="9769815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5.13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What’s the relationship between classes?</a:t>
            </a:r>
            <a:endParaRPr lang="en-US" altLang="zh-C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3388" y="1828842"/>
            <a:ext cx="8000902" cy="387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Arial" charset="0"/>
              <a:buChar char="•"/>
            </a:pPr>
            <a:r>
              <a:rPr lang="en-US" altLang="zh-CN" sz="32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In public inheritance</a:t>
            </a:r>
          </a:p>
          <a:p>
            <a:pPr marL="627063" lvl="1" indent="-26511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Arial" charset="0"/>
              <a:buChar char="–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A pure virtual function, means we inherit an interface</a:t>
            </a:r>
          </a:p>
          <a:p>
            <a:pPr marL="627063" lvl="1" indent="-26511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Arial" charset="0"/>
              <a:buChar char="–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A normal virtual function, means we inherit the interface, and inherit the implementation according to our needs </a:t>
            </a:r>
          </a:p>
          <a:p>
            <a:pPr marL="627063" lvl="1" indent="-26511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Arial" charset="0"/>
              <a:buChar char="–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A non-virtual function, means we have to inherit not only the interface but also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179836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93690" y="457278"/>
            <a:ext cx="8058148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is Run-Time Type Identification?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2023/11/22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73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895566"/>
            <a:ext cx="7800415" cy="420036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551" y="2111984"/>
            <a:ext cx="7489953" cy="3755351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un-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ime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ype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dentification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RTTI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is such a language-supported mechanism, from which we could query the polymorphic class pointers or references to get object type</a:t>
            </a:r>
          </a:p>
          <a:p>
            <a:endParaRPr lang="en-US" altLang="zh-CN" sz="2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778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24778"/>
            <a:ext cx="8622451" cy="77067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is Run-Time Type Identification?</a:t>
            </a:r>
            <a:endParaRPr lang="en-US" altLang="zh-CN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10" y="1236663"/>
            <a:ext cx="8229494" cy="129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Suppose we provide the </a:t>
            </a:r>
            <a:r>
              <a:rPr lang="en-US" altLang="zh-CN" sz="2800" i="1" dirty="0" err="1">
                <a:latin typeface="Arial" charset="0"/>
                <a:ea typeface="Arial" charset="0"/>
                <a:cs typeface="Arial" charset="0"/>
              </a:rPr>
              <a:t>what_am_I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implementation in the base class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Consider this implementation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381110" y="2820681"/>
            <a:ext cx="754360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Lucida Console" charset="0"/>
              </a:rPr>
              <a:t>#include &lt;</a:t>
            </a:r>
            <a:r>
              <a:rPr lang="en-US" altLang="zh-CN" sz="2000" dirty="0" err="1">
                <a:latin typeface="Lucida Console" charset="0"/>
              </a:rPr>
              <a:t>typeinfo</a:t>
            </a:r>
            <a:r>
              <a:rPr lang="en-US" altLang="zh-CN" sz="2000" dirty="0">
                <a:latin typeface="Lucida Console" charset="0"/>
              </a:rPr>
              <a:t>&gt;</a:t>
            </a:r>
          </a:p>
          <a:p>
            <a:endParaRPr lang="en-US" altLang="zh-CN" sz="2000" dirty="0">
              <a:latin typeface="Lucida Console" charset="0"/>
            </a:endParaRPr>
          </a:p>
          <a:p>
            <a:endParaRPr lang="en-US" altLang="zh-CN" sz="2000" dirty="0">
              <a:latin typeface="Lucida Console" charset="0"/>
            </a:endParaRPr>
          </a:p>
          <a:p>
            <a:r>
              <a:rPr lang="en-US" altLang="zh-CN" sz="2000" dirty="0">
                <a:latin typeface="Lucida Console" charset="0"/>
              </a:rPr>
              <a:t>inline </a:t>
            </a:r>
            <a:r>
              <a:rPr lang="en-US" altLang="zh-CN" sz="2000" dirty="0" err="1">
                <a:latin typeface="Lucida Console" charset="0"/>
              </a:rPr>
              <a:t>const</a:t>
            </a:r>
            <a:r>
              <a:rPr lang="en-US" altLang="zh-CN" sz="2000" dirty="0">
                <a:latin typeface="Lucida Console" charset="0"/>
              </a:rPr>
              <a:t> char* </a:t>
            </a:r>
            <a:r>
              <a:rPr lang="en-US" altLang="zh-CN" sz="2000" dirty="0" err="1">
                <a:latin typeface="Lucida Console" charset="0"/>
              </a:rPr>
              <a:t>num_sequence</a:t>
            </a:r>
            <a:r>
              <a:rPr lang="en-US" altLang="zh-CN" sz="2000" dirty="0">
                <a:latin typeface="Lucida Console" charset="0"/>
              </a:rPr>
              <a:t>::</a:t>
            </a:r>
            <a:r>
              <a:rPr lang="en-US" altLang="zh-CN" sz="2000" dirty="0" err="1">
                <a:latin typeface="Lucida Console" charset="0"/>
              </a:rPr>
              <a:t>what_am_I</a:t>
            </a:r>
            <a:r>
              <a:rPr lang="en-US" altLang="zh-CN" sz="2000" dirty="0">
                <a:latin typeface="Lucida Console" charset="0"/>
              </a:rPr>
              <a:t>()</a:t>
            </a:r>
          </a:p>
          <a:p>
            <a:r>
              <a:rPr lang="en-US" altLang="zh-CN" sz="2000" dirty="0">
                <a:latin typeface="Lucida Console" charset="0"/>
              </a:rPr>
              <a:t>{</a:t>
            </a:r>
          </a:p>
          <a:p>
            <a:r>
              <a:rPr lang="en-US" altLang="zh-CN" sz="2000" dirty="0">
                <a:latin typeface="Lucida Console" charset="0"/>
              </a:rPr>
              <a:t>     return </a:t>
            </a:r>
            <a:r>
              <a:rPr lang="en-US" altLang="zh-CN" sz="2000" dirty="0" err="1">
                <a:latin typeface="Lucida Console" charset="0"/>
              </a:rPr>
              <a:t>typeid</a:t>
            </a:r>
            <a:r>
              <a:rPr lang="en-US" altLang="zh-CN" sz="2000" dirty="0">
                <a:latin typeface="Lucida Console" charset="0"/>
              </a:rPr>
              <a:t>(*this).name(); </a:t>
            </a:r>
          </a:p>
          <a:p>
            <a:r>
              <a:rPr lang="en-US" altLang="zh-CN" sz="2000" dirty="0">
                <a:latin typeface="Lucida Console" charset="0"/>
              </a:rPr>
              <a:t>};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382308" y="3231488"/>
            <a:ext cx="845677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6"/>
                </a:solidFill>
                <a:latin typeface="Arial" charset="0"/>
              </a:rPr>
              <a:t>//required by </a:t>
            </a:r>
            <a:r>
              <a:rPr lang="en-US" altLang="zh-CN" sz="2000" b="1" i="1" dirty="0" err="1">
                <a:solidFill>
                  <a:schemeClr val="accent6"/>
                </a:solidFill>
                <a:latin typeface="Arial" charset="0"/>
              </a:rPr>
              <a:t>typeid</a:t>
            </a:r>
            <a:r>
              <a:rPr lang="en-US" altLang="zh-CN" sz="2000" b="1" dirty="0">
                <a:solidFill>
                  <a:schemeClr val="accent6"/>
                </a:solidFill>
                <a:latin typeface="Arial" charset="0"/>
              </a:rPr>
              <a:t> operator</a:t>
            </a:r>
          </a:p>
          <a:p>
            <a:endParaRPr lang="en-US" altLang="zh-CN" sz="2000" b="1" dirty="0">
              <a:solidFill>
                <a:schemeClr val="accent6"/>
              </a:solidFill>
              <a:latin typeface="Arial" charset="0"/>
            </a:endParaRPr>
          </a:p>
          <a:p>
            <a:endParaRPr lang="en-US" altLang="zh-CN" sz="2000" b="1" dirty="0">
              <a:solidFill>
                <a:schemeClr val="accent6"/>
              </a:solidFill>
              <a:latin typeface="Arial" charset="0"/>
            </a:endParaRPr>
          </a:p>
          <a:p>
            <a:endParaRPr lang="en-US" altLang="zh-CN" sz="2000" b="1" dirty="0">
              <a:solidFill>
                <a:schemeClr val="accent6"/>
              </a:solidFill>
              <a:latin typeface="Arial" charset="0"/>
            </a:endParaRPr>
          </a:p>
          <a:p>
            <a:endParaRPr lang="en-US" altLang="zh-CN" sz="2000" b="1" dirty="0">
              <a:solidFill>
                <a:schemeClr val="accent6"/>
              </a:solidFill>
              <a:latin typeface="Arial" charset="0"/>
            </a:endParaRPr>
          </a:p>
          <a:p>
            <a:endParaRPr lang="en-US" altLang="zh-CN" sz="2000" b="1" dirty="0">
              <a:solidFill>
                <a:schemeClr val="accent6"/>
              </a:solidFill>
              <a:latin typeface="Arial" charset="0"/>
            </a:endParaRPr>
          </a:p>
          <a:p>
            <a:r>
              <a:rPr lang="en-US" altLang="zh-CN" sz="2000" b="1" dirty="0">
                <a:solidFill>
                  <a:schemeClr val="accent6"/>
                </a:solidFill>
                <a:latin typeface="Arial" charset="0"/>
              </a:rPr>
              <a:t>//</a:t>
            </a:r>
            <a:r>
              <a:rPr lang="en-US" altLang="zh-CN" sz="2000" b="1" dirty="0" err="1">
                <a:solidFill>
                  <a:schemeClr val="accent6"/>
                </a:solidFill>
                <a:latin typeface="Arial" charset="0"/>
              </a:rPr>
              <a:t>typeid</a:t>
            </a:r>
            <a:r>
              <a:rPr lang="en-US" altLang="zh-CN" sz="2000" b="1" dirty="0">
                <a:solidFill>
                  <a:schemeClr val="accent6"/>
                </a:solidFill>
                <a:latin typeface="Arial" charset="0"/>
              </a:rPr>
              <a:t> return a </a:t>
            </a:r>
            <a:r>
              <a:rPr lang="en-US" altLang="zh-CN" sz="2000" b="1" dirty="0" err="1">
                <a:solidFill>
                  <a:schemeClr val="accent6"/>
                </a:solidFill>
                <a:latin typeface="Arial" charset="0"/>
              </a:rPr>
              <a:t>type_info</a:t>
            </a:r>
            <a:r>
              <a:rPr lang="en-US" altLang="zh-CN" sz="2000" b="1" dirty="0">
                <a:solidFill>
                  <a:schemeClr val="accent6"/>
                </a:solidFill>
                <a:latin typeface="Arial" charset="0"/>
              </a:rPr>
              <a:t> object, which has the </a:t>
            </a:r>
            <a:r>
              <a:rPr lang="en-US" altLang="zh-CN" sz="2000" b="1" i="1" dirty="0">
                <a:solidFill>
                  <a:schemeClr val="accent6"/>
                </a:solidFill>
                <a:latin typeface="Arial" charset="0"/>
              </a:rPr>
              <a:t>name() </a:t>
            </a:r>
            <a:r>
              <a:rPr lang="en-US" altLang="zh-CN" sz="2000" b="1" dirty="0">
                <a:solidFill>
                  <a:schemeClr val="accent6"/>
                </a:solidFill>
                <a:latin typeface="Arial" charset="0"/>
              </a:rPr>
              <a:t>member function</a:t>
            </a:r>
          </a:p>
        </p:txBody>
      </p:sp>
    </p:spTree>
    <p:extLst>
      <p:ext uri="{BB962C8B-B14F-4D97-AF65-F5344CB8AC3E}">
        <p14:creationId xmlns:p14="http://schemas.microsoft.com/office/powerpoint/2010/main" val="2637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utoUpdateAnimBg="0"/>
      <p:bldP spid="75781" grpId="0" uiExpand="1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10" y="1273607"/>
            <a:ext cx="80772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Use </a:t>
            </a:r>
            <a:r>
              <a:rPr lang="en-US" altLang="zh-CN" i="1" dirty="0" err="1">
                <a:latin typeface="Arial" charset="0"/>
                <a:ea typeface="Arial" charset="0"/>
                <a:cs typeface="Arial" charset="0"/>
              </a:rPr>
              <a:t>typeid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operator to check object type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81110" y="2044285"/>
            <a:ext cx="8077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 err="1">
                <a:latin typeface="Lucida Console" charset="0"/>
              </a:rPr>
              <a:t>num_sequence</a:t>
            </a:r>
            <a:r>
              <a:rPr lang="en-US" altLang="zh-CN" sz="2000" dirty="0">
                <a:latin typeface="Lucida Console" charset="0"/>
              </a:rPr>
              <a:t>* </a:t>
            </a:r>
            <a:r>
              <a:rPr lang="en-US" altLang="zh-CN" sz="2000" dirty="0" err="1">
                <a:latin typeface="Lucida Console" charset="0"/>
              </a:rPr>
              <a:t>pns</a:t>
            </a:r>
            <a:r>
              <a:rPr lang="en-US" altLang="zh-CN" sz="2000" dirty="0">
                <a:latin typeface="Lucida Console" charset="0"/>
              </a:rPr>
              <a:t> = &amp;fib;</a:t>
            </a:r>
          </a:p>
          <a:p>
            <a:endParaRPr lang="en-US" altLang="zh-CN" sz="2000" dirty="0">
              <a:latin typeface="Lucida Console" charset="0"/>
            </a:endParaRPr>
          </a:p>
          <a:p>
            <a:r>
              <a:rPr lang="en-US" altLang="zh-CN" sz="2000" dirty="0">
                <a:latin typeface="Lucida Console" charset="0"/>
              </a:rPr>
              <a:t>if (</a:t>
            </a:r>
            <a:r>
              <a:rPr lang="en-US" altLang="zh-CN" sz="2000" dirty="0" err="1">
                <a:latin typeface="Lucida Console" charset="0"/>
              </a:rPr>
              <a:t>typeid</a:t>
            </a:r>
            <a:r>
              <a:rPr lang="en-US" altLang="zh-CN" sz="2000" dirty="0">
                <a:latin typeface="Lucida Console" charset="0"/>
              </a:rPr>
              <a:t>(*</a:t>
            </a:r>
            <a:r>
              <a:rPr lang="en-US" altLang="zh-CN" sz="2000" dirty="0" err="1">
                <a:latin typeface="Lucida Console" charset="0"/>
              </a:rPr>
              <a:t>pns</a:t>
            </a:r>
            <a:r>
              <a:rPr lang="en-US" altLang="zh-CN" sz="2000" dirty="0">
                <a:latin typeface="Lucida Console" charset="0"/>
              </a:rPr>
              <a:t>) == </a:t>
            </a:r>
            <a:r>
              <a:rPr lang="en-US" altLang="zh-CN" sz="2000" dirty="0" err="1">
                <a:latin typeface="Lucida Console" charset="0"/>
              </a:rPr>
              <a:t>typeid</a:t>
            </a:r>
            <a:r>
              <a:rPr lang="en-US" altLang="zh-CN" sz="2000" dirty="0">
                <a:latin typeface="Lucida Console" charset="0"/>
              </a:rPr>
              <a:t>(Fibonacci)) </a:t>
            </a:r>
          </a:p>
          <a:p>
            <a:r>
              <a:rPr lang="en-US" altLang="zh-CN" sz="2000" dirty="0">
                <a:solidFill>
                  <a:schemeClr val="accent6"/>
                </a:solidFill>
                <a:latin typeface="Lucida Console" charset="0"/>
              </a:rPr>
              <a:t> //</a:t>
            </a:r>
            <a:r>
              <a:rPr lang="en-US" altLang="zh-CN" sz="2000" dirty="0" err="1">
                <a:solidFill>
                  <a:schemeClr val="accent6"/>
                </a:solidFill>
                <a:latin typeface="Lucida Console" charset="0"/>
              </a:rPr>
              <a:t>type_info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</a:rPr>
              <a:t> class support</a:t>
            </a:r>
            <a:r>
              <a:rPr lang="en-US" altLang="zh-CN" sz="2000" b="1" dirty="0">
                <a:solidFill>
                  <a:schemeClr val="accent6"/>
                </a:solidFill>
                <a:latin typeface="Lucida Console" charset="0"/>
              </a:rPr>
              <a:t> ==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</a:rPr>
              <a:t>and </a:t>
            </a:r>
            <a:r>
              <a:rPr lang="en-US" altLang="zh-CN" sz="2000" b="1" dirty="0">
                <a:solidFill>
                  <a:schemeClr val="accent6"/>
                </a:solidFill>
                <a:latin typeface="Lucida Console" charset="0"/>
              </a:rPr>
              <a:t>!=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</a:rPr>
              <a:t> operators</a:t>
            </a:r>
          </a:p>
          <a:p>
            <a:r>
              <a:rPr lang="en-US" altLang="zh-CN" sz="2000" dirty="0">
                <a:solidFill>
                  <a:schemeClr val="accent6"/>
                </a:solidFill>
                <a:latin typeface="Lucida Console" charset="0"/>
              </a:rPr>
              <a:t> //ok, </a:t>
            </a:r>
            <a:r>
              <a:rPr lang="en-US" altLang="zh-CN" sz="2000" b="1" i="1" dirty="0" err="1">
                <a:solidFill>
                  <a:schemeClr val="accent6"/>
                </a:solidFill>
                <a:latin typeface="Lucida Console" charset="0"/>
              </a:rPr>
              <a:t>pns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</a:rPr>
              <a:t> do point to a Fibonacci object</a:t>
            </a:r>
          </a:p>
          <a:p>
            <a:r>
              <a:rPr lang="en-US" altLang="zh-CN" sz="2000" dirty="0">
                <a:latin typeface="Lucida Console" charset="0"/>
              </a:rPr>
              <a:t>        </a:t>
            </a:r>
            <a:r>
              <a:rPr lang="en-US" altLang="zh-CN" sz="2000" dirty="0" err="1">
                <a:latin typeface="Lucida Console" charset="0"/>
              </a:rPr>
              <a:t>pns</a:t>
            </a:r>
            <a:r>
              <a:rPr lang="en-US" altLang="zh-CN" sz="2000" dirty="0">
                <a:latin typeface="Lucida Console" charset="0"/>
              </a:rPr>
              <a:t>-&gt;</a:t>
            </a:r>
            <a:r>
              <a:rPr lang="en-US" altLang="zh-CN" sz="2000" dirty="0" err="1">
                <a:latin typeface="Lucida Console" charset="0"/>
              </a:rPr>
              <a:t>gen_elems</a:t>
            </a:r>
            <a:r>
              <a:rPr lang="en-US" altLang="zh-CN" sz="2000" dirty="0">
                <a:latin typeface="Lucida Console" charset="0"/>
              </a:rPr>
              <a:t>(64);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1524080" y="4220555"/>
            <a:ext cx="5410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chemeClr val="accent6"/>
                </a:solidFill>
                <a:latin typeface="Arial" charset="0"/>
              </a:rPr>
              <a:t>//</a:t>
            </a:r>
            <a:r>
              <a:rPr lang="en-US" altLang="zh-CN" sz="1800" b="1" dirty="0">
                <a:solidFill>
                  <a:srgbClr val="C00000"/>
                </a:solidFill>
                <a:latin typeface="Arial" charset="0"/>
              </a:rPr>
              <a:t>Error</a:t>
            </a:r>
            <a:r>
              <a:rPr lang="en-US" altLang="zh-CN" sz="1800" b="1" dirty="0">
                <a:solidFill>
                  <a:schemeClr val="accent6"/>
                </a:solidFill>
                <a:latin typeface="Arial" charset="0"/>
              </a:rPr>
              <a:t>, though </a:t>
            </a:r>
            <a:r>
              <a:rPr lang="en-US" altLang="zh-CN" sz="1800" b="1" i="1" dirty="0" err="1">
                <a:solidFill>
                  <a:schemeClr val="accent6"/>
                </a:solidFill>
                <a:latin typeface="Arial" charset="0"/>
              </a:rPr>
              <a:t>pns</a:t>
            </a:r>
            <a:r>
              <a:rPr lang="en-US" altLang="zh-CN" sz="1800" b="1" dirty="0">
                <a:solidFill>
                  <a:schemeClr val="accent6"/>
                </a:solidFill>
                <a:latin typeface="Arial" charset="0"/>
              </a:rPr>
              <a:t> is pointing to a Fibonacci</a:t>
            </a:r>
          </a:p>
          <a:p>
            <a:r>
              <a:rPr lang="en-US" altLang="zh-CN" sz="1800" b="1" dirty="0">
                <a:solidFill>
                  <a:schemeClr val="accent6"/>
                </a:solidFill>
                <a:latin typeface="Arial" charset="0"/>
              </a:rPr>
              <a:t>//object, it is not a Fibonacci* pointer and can’t</a:t>
            </a:r>
          </a:p>
          <a:p>
            <a:r>
              <a:rPr lang="en-US" altLang="zh-CN" sz="1800" b="1" dirty="0">
                <a:solidFill>
                  <a:schemeClr val="accent6"/>
                </a:solidFill>
                <a:latin typeface="Arial" charset="0"/>
              </a:rPr>
              <a:t>//call functions defined in class Fibonacci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24778"/>
            <a:ext cx="8622451" cy="77067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is Run-Time Type Identification?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307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autoUpdateAnimBg="0"/>
      <p:bldP spid="76805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10" y="1165281"/>
            <a:ext cx="7772400" cy="6096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Manually type cast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501336" y="1774881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 sz="2000" dirty="0">
                <a:latin typeface="Lucida Console" charset="0"/>
              </a:rPr>
              <a:t>if (</a:t>
            </a:r>
            <a:r>
              <a:rPr lang="en-US" altLang="zh-CN" sz="2000" dirty="0" err="1">
                <a:latin typeface="Lucida Console" charset="0"/>
              </a:rPr>
              <a:t>typeid</a:t>
            </a:r>
            <a:r>
              <a:rPr lang="en-US" altLang="zh-CN" sz="2000" dirty="0">
                <a:latin typeface="Lucida Console" charset="0"/>
              </a:rPr>
              <a:t>(*</a:t>
            </a:r>
            <a:r>
              <a:rPr lang="en-US" altLang="zh-CN" sz="2000" dirty="0" err="1">
                <a:latin typeface="Lucida Console" charset="0"/>
              </a:rPr>
              <a:t>pns</a:t>
            </a:r>
            <a:r>
              <a:rPr lang="en-US" altLang="zh-CN" sz="2000" dirty="0">
                <a:latin typeface="Lucida Console" charset="0"/>
              </a:rPr>
              <a:t>) == </a:t>
            </a:r>
            <a:r>
              <a:rPr lang="en-US" altLang="zh-CN" sz="2000" dirty="0" err="1">
                <a:latin typeface="Lucida Console" charset="0"/>
              </a:rPr>
              <a:t>typeid</a:t>
            </a:r>
            <a:r>
              <a:rPr lang="en-US" altLang="zh-CN" sz="2000" dirty="0">
                <a:latin typeface="Lucida Console" charset="0"/>
              </a:rPr>
              <a:t>(Fibonacci)) </a:t>
            </a:r>
          </a:p>
          <a:p>
            <a:r>
              <a:rPr lang="en-US" altLang="zh-CN" sz="2000" dirty="0">
                <a:latin typeface="Lucida Console" charset="0"/>
              </a:rPr>
              <a:t>    Fibonacci* pf = </a:t>
            </a:r>
            <a:r>
              <a:rPr lang="en-US" altLang="zh-CN" sz="2000" dirty="0" err="1">
                <a:latin typeface="Lucida Console" charset="0"/>
              </a:rPr>
              <a:t>static_cast</a:t>
            </a:r>
            <a:r>
              <a:rPr lang="en-US" altLang="zh-CN" sz="2000" dirty="0">
                <a:latin typeface="Lucida Console" charset="0"/>
              </a:rPr>
              <a:t>&lt;Fibonacci*&gt;(</a:t>
            </a:r>
            <a:r>
              <a:rPr lang="en-US" altLang="zh-CN" sz="2000" dirty="0" err="1">
                <a:latin typeface="Lucida Console" charset="0"/>
              </a:rPr>
              <a:t>pns</a:t>
            </a:r>
            <a:r>
              <a:rPr lang="en-US" altLang="zh-CN" sz="2000" dirty="0">
                <a:latin typeface="Lucida Console" charset="0"/>
              </a:rPr>
              <a:t>);</a:t>
            </a:r>
          </a:p>
          <a:p>
            <a:r>
              <a:rPr lang="en-US" altLang="zh-CN" sz="2000" dirty="0">
                <a:latin typeface="Lucida Console" charset="0"/>
              </a:rPr>
              <a:t>   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</a:rPr>
              <a:t>//unconditional cast</a:t>
            </a:r>
          </a:p>
          <a:p>
            <a:r>
              <a:rPr lang="en-US" altLang="zh-CN" sz="2000" dirty="0">
                <a:latin typeface="Lucida Console" charset="0"/>
              </a:rPr>
              <a:t>    pf-&gt;</a:t>
            </a:r>
            <a:r>
              <a:rPr lang="en-US" altLang="zh-CN" sz="2000" dirty="0" err="1">
                <a:latin typeface="Lucida Console" charset="0"/>
              </a:rPr>
              <a:t>gen_elems</a:t>
            </a:r>
            <a:r>
              <a:rPr lang="en-US" altLang="zh-CN" sz="2000" dirty="0">
                <a:latin typeface="Lucida Console" charset="0"/>
              </a:rPr>
              <a:t>(64);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711084" y="5029158"/>
            <a:ext cx="8280400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 sz="2000" dirty="0">
                <a:latin typeface="Lucida Console" charset="0"/>
              </a:rPr>
              <a:t>if (Fibonacci* pf = 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</a:rPr>
              <a:t>dynamic_cast</a:t>
            </a:r>
            <a:r>
              <a:rPr lang="en-US" altLang="zh-CN" sz="2000" dirty="0">
                <a:latin typeface="Lucida Console" charset="0"/>
              </a:rPr>
              <a:t>&lt;Fibonacci*&gt;(</a:t>
            </a:r>
            <a:r>
              <a:rPr lang="en-US" altLang="zh-CN" sz="2000" dirty="0" err="1">
                <a:latin typeface="Lucida Console" charset="0"/>
              </a:rPr>
              <a:t>pns</a:t>
            </a:r>
            <a:r>
              <a:rPr lang="en-US" altLang="zh-CN" sz="2000" dirty="0">
                <a:latin typeface="Lucida Console" charset="0"/>
              </a:rPr>
              <a:t>))  //conditional cast</a:t>
            </a:r>
          </a:p>
          <a:p>
            <a:r>
              <a:rPr lang="en-US" altLang="zh-CN" sz="2000" dirty="0">
                <a:latin typeface="Lucida Console" charset="0"/>
              </a:rPr>
              <a:t>     pf-&gt;</a:t>
            </a:r>
            <a:r>
              <a:rPr lang="en-US" altLang="zh-CN" sz="2000" dirty="0" err="1">
                <a:latin typeface="Lucida Console" charset="0"/>
              </a:rPr>
              <a:t>gen_elems</a:t>
            </a:r>
            <a:r>
              <a:rPr lang="en-US" altLang="zh-CN" sz="2000" dirty="0">
                <a:latin typeface="Lucida Console" charset="0"/>
              </a:rPr>
              <a:t>(64);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06174" y="3048010"/>
            <a:ext cx="7772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182563" indent="-182563" defTabSz="0"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•"/>
            </a:pPr>
            <a:r>
              <a:rPr lang="en-US" altLang="zh-CN" sz="2800" i="1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dynamic_cast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operator will have run-time check</a:t>
            </a:r>
          </a:p>
          <a:p>
            <a:pPr marL="627063" lvl="1" indent="-26511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–"/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If </a:t>
            </a:r>
            <a:r>
              <a:rPr lang="en-US" altLang="zh-CN" sz="2000" i="1" dirty="0" err="1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pns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points to a Fibonacci object, the cast will do and pf points to the object</a:t>
            </a:r>
          </a:p>
          <a:p>
            <a:pPr marL="627063" lvl="1" indent="-26511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–"/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Return 0 otherwise 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24778"/>
            <a:ext cx="8622451" cy="77067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is Run-Time Type Identification?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36689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275" y="1368426"/>
            <a:ext cx="7772400" cy="2743200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Type cast ops are usually used for safe downcast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80000"/>
              <a:buFont typeface="Wingdings" charset="2"/>
              <a:buChar char="–"/>
            </a:pPr>
            <a:r>
              <a:rPr kumimoji="1" lang="en-US" altLang="zh-CN" kern="1200" dirty="0">
                <a:latin typeface="Arial" charset="0"/>
                <a:ea typeface="Arial" charset="0"/>
                <a:cs typeface="Arial" charset="0"/>
              </a:rPr>
              <a:t>Derived* cast to Base* - </a:t>
            </a:r>
            <a:r>
              <a:rPr kumimoji="1" lang="en-US" altLang="zh-CN" b="1" i="1" kern="1200" dirty="0" err="1">
                <a:latin typeface="Arial" charset="0"/>
                <a:ea typeface="Arial" charset="0"/>
                <a:cs typeface="Arial" charset="0"/>
              </a:rPr>
              <a:t>upcast</a:t>
            </a:r>
            <a:endParaRPr kumimoji="1" lang="en-US" altLang="zh-CN" b="1" i="1" kern="12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SzPct val="80000"/>
              <a:buFont typeface="Wingdings" charset="2"/>
              <a:buChar char="–"/>
            </a:pPr>
            <a:r>
              <a:rPr kumimoji="1" lang="en-US" altLang="zh-CN" kern="1200" dirty="0">
                <a:latin typeface="Arial" charset="0"/>
                <a:ea typeface="Arial" charset="0"/>
                <a:cs typeface="Arial" charset="0"/>
              </a:rPr>
              <a:t>Base* cast to Derived* - </a:t>
            </a:r>
            <a:r>
              <a:rPr kumimoji="1" lang="en-US" altLang="zh-CN" b="1" i="1" kern="1200" dirty="0">
                <a:latin typeface="Arial" charset="0"/>
                <a:ea typeface="Arial" charset="0"/>
                <a:cs typeface="Arial" charset="0"/>
              </a:rPr>
              <a:t>downcast</a:t>
            </a:r>
          </a:p>
          <a:p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Upcast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is always safe, while downcast is very dangerous</a:t>
            </a:r>
          </a:p>
        </p:txBody>
      </p:sp>
      <p:grpSp>
        <p:nvGrpSpPr>
          <p:cNvPr id="114717" name="Group 29"/>
          <p:cNvGrpSpPr>
            <a:grpSpLocks/>
          </p:cNvGrpSpPr>
          <p:nvPr/>
        </p:nvGrpSpPr>
        <p:grpSpPr bwMode="auto">
          <a:xfrm>
            <a:off x="2484438" y="3809990"/>
            <a:ext cx="6191250" cy="2246313"/>
            <a:chOff x="1565" y="2750"/>
            <a:chExt cx="3900" cy="1415"/>
          </a:xfrm>
        </p:grpSpPr>
        <p:sp>
          <p:nvSpPr>
            <p:cNvPr id="114694" name="Text Box 6"/>
            <p:cNvSpPr txBox="1">
              <a:spLocks noChangeArrowheads="1"/>
            </p:cNvSpPr>
            <p:nvPr/>
          </p:nvSpPr>
          <p:spPr bwMode="auto">
            <a:xfrm>
              <a:off x="3298" y="3167"/>
              <a:ext cx="821" cy="231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>
                  <a:latin typeface="Garamond" charset="0"/>
                </a:rPr>
                <a:t>Point1d</a:t>
              </a:r>
            </a:p>
          </p:txBody>
        </p:sp>
        <p:sp>
          <p:nvSpPr>
            <p:cNvPr id="114695" name="Text Box 7"/>
            <p:cNvSpPr txBox="1">
              <a:spLocks noChangeArrowheads="1"/>
            </p:cNvSpPr>
            <p:nvPr/>
          </p:nvSpPr>
          <p:spPr bwMode="auto">
            <a:xfrm>
              <a:off x="3298" y="3585"/>
              <a:ext cx="821" cy="232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>
                  <a:latin typeface="Garamond" charset="0"/>
                </a:rPr>
                <a:t>Point2d</a:t>
              </a:r>
            </a:p>
          </p:txBody>
        </p:sp>
        <p:sp>
          <p:nvSpPr>
            <p:cNvPr id="114696" name="Line 8"/>
            <p:cNvSpPr>
              <a:spLocks noChangeShapeType="1"/>
            </p:cNvSpPr>
            <p:nvPr/>
          </p:nvSpPr>
          <p:spPr bwMode="auto">
            <a:xfrm flipV="1">
              <a:off x="3708" y="334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4697" name="Group 9"/>
            <p:cNvGrpSpPr>
              <a:grpSpLocks/>
            </p:cNvGrpSpPr>
            <p:nvPr/>
          </p:nvGrpSpPr>
          <p:grpSpPr bwMode="auto">
            <a:xfrm>
              <a:off x="2521" y="3098"/>
              <a:ext cx="731" cy="231"/>
              <a:chOff x="3833" y="1071"/>
              <a:chExt cx="726" cy="301"/>
            </a:xfrm>
          </p:grpSpPr>
          <p:sp>
            <p:nvSpPr>
              <p:cNvPr id="114698" name="AutoShape 10"/>
              <p:cNvSpPr>
                <a:spLocks noChangeArrowheads="1"/>
              </p:cNvSpPr>
              <p:nvPr/>
            </p:nvSpPr>
            <p:spPr bwMode="auto">
              <a:xfrm>
                <a:off x="3923" y="1253"/>
                <a:ext cx="635" cy="91"/>
              </a:xfrm>
              <a:prstGeom prst="rightArrow">
                <a:avLst>
                  <a:gd name="adj1" fmla="val 50000"/>
                  <a:gd name="adj2" fmla="val 17445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699" name="Text Box 11"/>
              <p:cNvSpPr txBox="1">
                <a:spLocks noChangeArrowheads="1"/>
              </p:cNvSpPr>
              <p:nvPr/>
            </p:nvSpPr>
            <p:spPr bwMode="auto">
              <a:xfrm>
                <a:off x="3833" y="1071"/>
                <a:ext cx="726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0" lang="en-US" altLang="zh-CN" sz="1800" b="1">
                    <a:latin typeface="Garamond" charset="0"/>
                  </a:rPr>
                  <a:t>Point1d*</a:t>
                </a:r>
              </a:p>
            </p:txBody>
          </p:sp>
        </p:grpSp>
        <p:grpSp>
          <p:nvGrpSpPr>
            <p:cNvPr id="114700" name="Group 12"/>
            <p:cNvGrpSpPr>
              <a:grpSpLocks/>
            </p:cNvGrpSpPr>
            <p:nvPr/>
          </p:nvGrpSpPr>
          <p:grpSpPr bwMode="auto">
            <a:xfrm>
              <a:off x="2521" y="3516"/>
              <a:ext cx="731" cy="230"/>
              <a:chOff x="3833" y="1071"/>
              <a:chExt cx="726" cy="300"/>
            </a:xfrm>
          </p:grpSpPr>
          <p:sp>
            <p:nvSpPr>
              <p:cNvPr id="114701" name="AutoShape 13"/>
              <p:cNvSpPr>
                <a:spLocks noChangeArrowheads="1"/>
              </p:cNvSpPr>
              <p:nvPr/>
            </p:nvSpPr>
            <p:spPr bwMode="auto">
              <a:xfrm>
                <a:off x="3923" y="1253"/>
                <a:ext cx="635" cy="91"/>
              </a:xfrm>
              <a:prstGeom prst="rightArrow">
                <a:avLst>
                  <a:gd name="adj1" fmla="val 50000"/>
                  <a:gd name="adj2" fmla="val 17445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02" name="Text Box 14"/>
              <p:cNvSpPr txBox="1">
                <a:spLocks noChangeArrowheads="1"/>
              </p:cNvSpPr>
              <p:nvPr/>
            </p:nvSpPr>
            <p:spPr bwMode="auto">
              <a:xfrm>
                <a:off x="3833" y="1071"/>
                <a:ext cx="726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0" lang="en-US" altLang="zh-CN" sz="1800" b="1">
                    <a:latin typeface="Garamond" charset="0"/>
                  </a:rPr>
                  <a:t>Point1d*</a:t>
                </a:r>
              </a:p>
            </p:txBody>
          </p:sp>
        </p:grpSp>
        <p:sp>
          <p:nvSpPr>
            <p:cNvPr id="114703" name="Text Box 15"/>
            <p:cNvSpPr txBox="1">
              <a:spLocks noChangeArrowheads="1"/>
            </p:cNvSpPr>
            <p:nvPr/>
          </p:nvSpPr>
          <p:spPr bwMode="auto">
            <a:xfrm>
              <a:off x="1973" y="3167"/>
              <a:ext cx="6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dirty="0">
                  <a:latin typeface="Garamond" charset="0"/>
                </a:rPr>
                <a:t>Normal</a:t>
              </a:r>
            </a:p>
          </p:txBody>
        </p:sp>
        <p:sp>
          <p:nvSpPr>
            <p:cNvPr id="114704" name="Text Box 16"/>
            <p:cNvSpPr txBox="1">
              <a:spLocks noChangeArrowheads="1"/>
            </p:cNvSpPr>
            <p:nvPr/>
          </p:nvSpPr>
          <p:spPr bwMode="auto">
            <a:xfrm>
              <a:off x="1565" y="3585"/>
              <a:ext cx="10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>
                  <a:latin typeface="Garamond" charset="0"/>
                </a:rPr>
                <a:t>Polymorphism</a:t>
              </a:r>
            </a:p>
          </p:txBody>
        </p:sp>
        <p:grpSp>
          <p:nvGrpSpPr>
            <p:cNvPr id="114705" name="Group 17"/>
            <p:cNvGrpSpPr>
              <a:grpSpLocks/>
            </p:cNvGrpSpPr>
            <p:nvPr/>
          </p:nvGrpSpPr>
          <p:grpSpPr bwMode="auto">
            <a:xfrm>
              <a:off x="4119" y="3098"/>
              <a:ext cx="731" cy="231"/>
              <a:chOff x="4468" y="935"/>
              <a:chExt cx="726" cy="301"/>
            </a:xfrm>
          </p:grpSpPr>
          <p:sp>
            <p:nvSpPr>
              <p:cNvPr id="114706" name="Text Box 18"/>
              <p:cNvSpPr txBox="1">
                <a:spLocks noChangeArrowheads="1"/>
              </p:cNvSpPr>
              <p:nvPr/>
            </p:nvSpPr>
            <p:spPr bwMode="auto">
              <a:xfrm>
                <a:off x="4468" y="935"/>
                <a:ext cx="726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0" lang="en-US" altLang="zh-CN" sz="1800" b="1">
                    <a:latin typeface="Garamond" charset="0"/>
                  </a:rPr>
                  <a:t>Point2d*</a:t>
                </a:r>
              </a:p>
            </p:txBody>
          </p:sp>
          <p:sp>
            <p:nvSpPr>
              <p:cNvPr id="114707" name="AutoShape 19"/>
              <p:cNvSpPr>
                <a:spLocks noChangeArrowheads="1"/>
              </p:cNvSpPr>
              <p:nvPr/>
            </p:nvSpPr>
            <p:spPr bwMode="auto">
              <a:xfrm>
                <a:off x="4513" y="1117"/>
                <a:ext cx="635" cy="90"/>
              </a:xfrm>
              <a:prstGeom prst="leftArrow">
                <a:avLst>
                  <a:gd name="adj1" fmla="val 50000"/>
                  <a:gd name="adj2" fmla="val 17638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4708" name="Group 20"/>
            <p:cNvGrpSpPr>
              <a:grpSpLocks/>
            </p:cNvGrpSpPr>
            <p:nvPr/>
          </p:nvGrpSpPr>
          <p:grpSpPr bwMode="auto">
            <a:xfrm>
              <a:off x="4119" y="3516"/>
              <a:ext cx="731" cy="231"/>
              <a:chOff x="4468" y="935"/>
              <a:chExt cx="726" cy="301"/>
            </a:xfrm>
          </p:grpSpPr>
          <p:sp>
            <p:nvSpPr>
              <p:cNvPr id="114709" name="Text Box 21"/>
              <p:cNvSpPr txBox="1">
                <a:spLocks noChangeArrowheads="1"/>
              </p:cNvSpPr>
              <p:nvPr/>
            </p:nvSpPr>
            <p:spPr bwMode="auto">
              <a:xfrm>
                <a:off x="4468" y="935"/>
                <a:ext cx="726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0" lang="en-US" altLang="zh-CN" sz="1800" b="1">
                    <a:latin typeface="Garamond" charset="0"/>
                  </a:rPr>
                  <a:t>Point2d*</a:t>
                </a:r>
              </a:p>
            </p:txBody>
          </p:sp>
          <p:sp>
            <p:nvSpPr>
              <p:cNvPr id="114710" name="AutoShape 22"/>
              <p:cNvSpPr>
                <a:spLocks noChangeArrowheads="1"/>
              </p:cNvSpPr>
              <p:nvPr/>
            </p:nvSpPr>
            <p:spPr bwMode="auto">
              <a:xfrm>
                <a:off x="4513" y="1117"/>
                <a:ext cx="635" cy="90"/>
              </a:xfrm>
              <a:prstGeom prst="leftArrow">
                <a:avLst>
                  <a:gd name="adj1" fmla="val 50000"/>
                  <a:gd name="adj2" fmla="val 17638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4711" name="Text Box 23"/>
            <p:cNvSpPr txBox="1">
              <a:spLocks noChangeArrowheads="1"/>
            </p:cNvSpPr>
            <p:nvPr/>
          </p:nvSpPr>
          <p:spPr bwMode="auto">
            <a:xfrm>
              <a:off x="4803" y="3585"/>
              <a:ext cx="6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>
                  <a:latin typeface="Garamond" charset="0"/>
                </a:rPr>
                <a:t>Normal</a:t>
              </a:r>
            </a:p>
          </p:txBody>
        </p:sp>
        <p:sp>
          <p:nvSpPr>
            <p:cNvPr id="114712" name="Text Box 24"/>
            <p:cNvSpPr txBox="1">
              <a:spLocks noChangeArrowheads="1"/>
            </p:cNvSpPr>
            <p:nvPr/>
          </p:nvSpPr>
          <p:spPr bwMode="auto">
            <a:xfrm>
              <a:off x="4803" y="3168"/>
              <a:ext cx="6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FF0000"/>
                  </a:solidFill>
                  <a:latin typeface="Garamond" charset="0"/>
                </a:rPr>
                <a:t>Caution!</a:t>
              </a:r>
            </a:p>
          </p:txBody>
        </p:sp>
        <p:sp>
          <p:nvSpPr>
            <p:cNvPr id="114713" name="Text Box 25"/>
            <p:cNvSpPr txBox="1">
              <a:spLocks noChangeArrowheads="1"/>
            </p:cNvSpPr>
            <p:nvPr/>
          </p:nvSpPr>
          <p:spPr bwMode="auto">
            <a:xfrm>
              <a:off x="3250" y="3934"/>
              <a:ext cx="11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>
                  <a:latin typeface="Garamond" charset="0"/>
                </a:rPr>
                <a:t>upcast</a:t>
              </a:r>
            </a:p>
          </p:txBody>
        </p:sp>
        <p:sp>
          <p:nvSpPr>
            <p:cNvPr id="114714" name="Text Box 26"/>
            <p:cNvSpPr txBox="1">
              <a:spLocks noChangeArrowheads="1"/>
            </p:cNvSpPr>
            <p:nvPr/>
          </p:nvSpPr>
          <p:spPr bwMode="auto">
            <a:xfrm>
              <a:off x="3159" y="2750"/>
              <a:ext cx="11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>
                  <a:latin typeface="Garamond" charset="0"/>
                </a:rPr>
                <a:t>downcast</a:t>
              </a:r>
            </a:p>
          </p:txBody>
        </p:sp>
        <p:sp>
          <p:nvSpPr>
            <p:cNvPr id="114715" name="AutoShape 27"/>
            <p:cNvSpPr>
              <a:spLocks noChangeArrowheads="1"/>
            </p:cNvSpPr>
            <p:nvPr/>
          </p:nvSpPr>
          <p:spPr bwMode="auto">
            <a:xfrm rot="10800000">
              <a:off x="2794" y="3793"/>
              <a:ext cx="1872" cy="120"/>
            </a:xfrm>
            <a:prstGeom prst="curvedDownArrow">
              <a:avLst>
                <a:gd name="adj1" fmla="val 312000"/>
                <a:gd name="adj2" fmla="val 624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16" name="AutoShape 28"/>
            <p:cNvSpPr>
              <a:spLocks noChangeArrowheads="1"/>
            </p:cNvSpPr>
            <p:nvPr/>
          </p:nvSpPr>
          <p:spPr bwMode="auto">
            <a:xfrm>
              <a:off x="2930" y="2995"/>
              <a:ext cx="1827" cy="120"/>
            </a:xfrm>
            <a:prstGeom prst="curvedDownArrow">
              <a:avLst>
                <a:gd name="adj1" fmla="val 304500"/>
                <a:gd name="adj2" fmla="val 609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24778"/>
            <a:ext cx="8622451" cy="77067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is Run-Time Type Identification?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2046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1546" y="533476"/>
            <a:ext cx="7993062" cy="714429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5.14 Cast Operators in C++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546" y="1371546"/>
            <a:ext cx="8062912" cy="4114800"/>
          </a:xfrm>
        </p:spPr>
        <p:txBody>
          <a:bodyPr/>
          <a:lstStyle/>
          <a:p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4 cast operators to narrow down specific cast needs</a:t>
            </a:r>
          </a:p>
          <a:p>
            <a:pPr lvl="1"/>
            <a:r>
              <a:rPr lang="en-US" altLang="zh-CN" sz="2400" b="1" i="1" dirty="0" err="1">
                <a:latin typeface="Arial" charset="0"/>
                <a:ea typeface="Arial" charset="0"/>
                <a:cs typeface="Arial" charset="0"/>
              </a:rPr>
              <a:t>const_cast</a:t>
            </a:r>
            <a:r>
              <a:rPr lang="en-US" altLang="zh-CN" sz="2400" b="1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– modify the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constness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of objects </a:t>
            </a:r>
          </a:p>
          <a:p>
            <a:pPr lvl="1"/>
            <a:r>
              <a:rPr lang="en-US" altLang="zh-CN" sz="2400" b="1" i="1" dirty="0" err="1">
                <a:latin typeface="Arial" charset="0"/>
                <a:ea typeface="Arial" charset="0"/>
                <a:cs typeface="Arial" charset="0"/>
              </a:rPr>
              <a:t>reinterpret_cast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– cast types of pointer to function, always rely on compiler platform</a:t>
            </a:r>
          </a:p>
          <a:p>
            <a:pPr lvl="1"/>
            <a:r>
              <a:rPr lang="en-US" altLang="zh-CN" sz="2400" b="1" i="1" dirty="0">
                <a:latin typeface="Arial" charset="0"/>
                <a:ea typeface="Arial" charset="0"/>
                <a:cs typeface="Arial" charset="0"/>
              </a:rPr>
              <a:t>dynamic_cast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– used in safe downcast </a:t>
            </a:r>
          </a:p>
          <a:p>
            <a:pPr lvl="1"/>
            <a:r>
              <a:rPr lang="en-US" altLang="zh-CN" sz="2400" b="1" i="1" dirty="0" err="1">
                <a:latin typeface="Arial" charset="0"/>
                <a:ea typeface="Arial" charset="0"/>
                <a:cs typeface="Arial" charset="0"/>
              </a:rPr>
              <a:t>static_cast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– the remaining needs, like () cast operator in C the most</a:t>
            </a:r>
          </a:p>
        </p:txBody>
      </p:sp>
    </p:spTree>
    <p:extLst>
      <p:ext uri="{BB962C8B-B14F-4D97-AF65-F5344CB8AC3E}">
        <p14:creationId xmlns:p14="http://schemas.microsoft.com/office/powerpoint/2010/main" val="3783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5.1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Polymorphism</a:t>
            </a:r>
            <a:endParaRPr lang="en-US" altLang="zh-CN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3813" y="1541539"/>
            <a:ext cx="8305800" cy="373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Static Binding – common situation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Which function entrance to use could be decided before execution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Dynamic Binding – mechanism of polymorphism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Which version of the </a:t>
            </a:r>
            <a:r>
              <a:rPr lang="en-US" altLang="zh-CN" sz="2400" b="1" i="1" dirty="0" err="1">
                <a:latin typeface="Arial" charset="0"/>
                <a:ea typeface="Arial" charset="0"/>
                <a:cs typeface="Arial" charset="0"/>
              </a:rPr>
              <a:t>check_in</a:t>
            </a:r>
            <a:r>
              <a:rPr lang="en-US" altLang="zh-CN" sz="2400" i="1" dirty="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should be called, could only be decided during execution by the addressed real object that </a:t>
            </a:r>
            <a:r>
              <a:rPr lang="en-US" altLang="zh-CN" sz="2400" b="1" i="1" dirty="0">
                <a:latin typeface="Arial" charset="0"/>
                <a:ea typeface="Arial" charset="0"/>
                <a:cs typeface="Arial" charset="0"/>
              </a:rPr>
              <a:t>mat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represents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Delay the resolution until run-time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ED3F54C7-741E-924D-A20A-839C2EDF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</p:spPr>
        <p:txBody>
          <a:bodyPr/>
          <a:lstStyle/>
          <a:p>
            <a:pPr>
              <a:defRPr/>
            </a:pPr>
            <a:fld id="{96932B43-2233-4E3D-8DE7-50A330332E00}" type="datetime1">
              <a:rPr lang="zh-CN" altLang="en-US" smtClean="0"/>
              <a:pPr>
                <a:defRPr/>
              </a:pPr>
              <a:t>2023/11/22</a:t>
            </a:fld>
            <a:endParaRPr lang="zh-CN" altLang="en-US" sz="1800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D89C79E5-C03B-5745-8E8E-820E0E76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CB5F1368-00F5-49BE-A41E-305F795F7103}" type="slidenum">
              <a:rPr lang="zh-CN" altLang="en-US" smtClean="0"/>
              <a:pPr>
                <a:defRPr/>
              </a:pPr>
              <a:t>8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7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81110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is a class hierarchy?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074710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4" t="21113" r="21927" b="5556"/>
          <a:stretch/>
        </p:blipFill>
        <p:spPr>
          <a:xfrm>
            <a:off x="1841227" y="1435164"/>
            <a:ext cx="5242044" cy="4632245"/>
          </a:xfrm>
          <a:prstGeom prst="rect">
            <a:avLst/>
          </a:prstGeom>
        </p:spPr>
      </p:pic>
      <p:sp>
        <p:nvSpPr>
          <p:cNvPr id="10" name="日期占位符 2">
            <a:extLst>
              <a:ext uri="{FF2B5EF4-FFF2-40B4-BE49-F238E27FC236}">
                <a16:creationId xmlns:a16="http://schemas.microsoft.com/office/drawing/2014/main" id="{7FAC26D7-8C18-804F-89F5-C55A61F2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</p:spPr>
        <p:txBody>
          <a:bodyPr/>
          <a:lstStyle/>
          <a:p>
            <a:pPr>
              <a:defRPr/>
            </a:pPr>
            <a:fld id="{96932B43-2233-4E3D-8DE7-50A330332E00}" type="datetime1">
              <a:rPr lang="zh-CN" altLang="en-US" smtClean="0"/>
              <a:pPr>
                <a:defRPr/>
              </a:pPr>
              <a:t>2023/11/22</a:t>
            </a:fld>
            <a:endParaRPr lang="zh-CN" altLang="en-US" sz="1800"/>
          </a:p>
        </p:txBody>
      </p:sp>
      <p:sp>
        <p:nvSpPr>
          <p:cNvPr id="12" name="灯片编号占位符 4">
            <a:extLst>
              <a:ext uri="{FF2B5EF4-FFF2-40B4-BE49-F238E27FC236}">
                <a16:creationId xmlns:a16="http://schemas.microsoft.com/office/drawing/2014/main" id="{165C6B90-901B-0C47-BD18-9517A028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CB5F1368-00F5-49BE-A41E-305F795F7103}" type="slidenum">
              <a:rPr lang="zh-CN" altLang="en-US" smtClean="0"/>
              <a:pPr>
                <a:defRPr/>
              </a:pPr>
              <a:t>9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3920"/>
      </p:ext>
    </p:extLst>
  </p:cSld>
  <p:clrMapOvr>
    <a:masterClrMapping/>
  </p:clrMapOvr>
</p:sld>
</file>

<file path=ppt/theme/theme1.xml><?xml version="1.0" encoding="utf-8"?>
<a:theme xmlns:a="http://schemas.openxmlformats.org/drawingml/2006/main" name="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2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/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 testing</Template>
  <TotalTime>13195</TotalTime>
  <Pages>0</Pages>
  <Words>6647</Words>
  <Characters>0</Characters>
  <Application>Microsoft Office PowerPoint</Application>
  <DocSecurity>0</DocSecurity>
  <PresentationFormat>全屏显示(4:3)</PresentationFormat>
  <Lines>0</Lines>
  <Paragraphs>984</Paragraphs>
  <Slides>78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78</vt:i4>
      </vt:variant>
    </vt:vector>
  </HeadingPairs>
  <TitlesOfParts>
    <vt:vector size="90" baseType="lpstr">
      <vt:lpstr>SimSun</vt:lpstr>
      <vt:lpstr>Arial</vt:lpstr>
      <vt:lpstr>Garamond</vt:lpstr>
      <vt:lpstr>Lucida Console</vt:lpstr>
      <vt:lpstr>Palatino Linotype</vt:lpstr>
      <vt:lpstr>Symbol</vt:lpstr>
      <vt:lpstr>Wingdings</vt:lpstr>
      <vt:lpstr>uef_english</vt:lpstr>
      <vt:lpstr>1_uef_english</vt:lpstr>
      <vt:lpstr>2_uef_english</vt:lpstr>
      <vt:lpstr>3_uef_english</vt:lpstr>
      <vt:lpstr>4_uef_english</vt:lpstr>
      <vt:lpstr>程序设计范式</vt:lpstr>
      <vt:lpstr>5–面向对象的编程</vt:lpstr>
      <vt:lpstr>5.1 Object-based V.S. object-oriented</vt:lpstr>
      <vt:lpstr>5.1 Inheritance</vt:lpstr>
      <vt:lpstr>5.1 Inheritance Hierarchy</vt:lpstr>
      <vt:lpstr>5.1 Polymorphism</vt:lpstr>
      <vt:lpstr>5.1 Polymorphism</vt:lpstr>
      <vt:lpstr>5.1 Polymorphism</vt:lpstr>
      <vt:lpstr>5.2 What is a class hierarchy?</vt:lpstr>
      <vt:lpstr>5.2 Implement an inheritance hierarchy</vt:lpstr>
      <vt:lpstr>5.2 Virtual function</vt:lpstr>
      <vt:lpstr>5.2 base class calling</vt:lpstr>
      <vt:lpstr>5.2 derived class</vt:lpstr>
      <vt:lpstr>5.2 derived class calling</vt:lpstr>
      <vt:lpstr>5.2 derived class</vt:lpstr>
      <vt:lpstr>5.2 derived class calling</vt:lpstr>
      <vt:lpstr>5.2 derived class calling</vt:lpstr>
      <vt:lpstr>5.2 class hierarchy </vt:lpstr>
      <vt:lpstr>5.3 What’s the story behind?</vt:lpstr>
      <vt:lpstr>5.3 function overriding</vt:lpstr>
      <vt:lpstr>5.3 Story of inheritance &amp; polymorphism</vt:lpstr>
      <vt:lpstr>5.3 Story of inheritance &amp; polymorphism</vt:lpstr>
      <vt:lpstr>5.3 Story of inheritance &amp; polymorphism</vt:lpstr>
      <vt:lpstr>5.3 Story of inheritance &amp; polymorphism</vt:lpstr>
      <vt:lpstr>5.3 Story of inheritance &amp; polymorphism</vt:lpstr>
      <vt:lpstr>5.3 Story of inheritance &amp; polymorphism </vt:lpstr>
      <vt:lpstr>5.3 Understanding Inheritance</vt:lpstr>
      <vt:lpstr>5.4 What is virtual function?</vt:lpstr>
      <vt:lpstr>5.4 Declaration</vt:lpstr>
      <vt:lpstr>5.4 Implementation</vt:lpstr>
      <vt:lpstr>5.4 Virtual functions</vt:lpstr>
      <vt:lpstr>5.5 How to design an abstract base class?</vt:lpstr>
      <vt:lpstr>5.5 Define an abstract base class</vt:lpstr>
      <vt:lpstr>5.5 Define an abstract base class</vt:lpstr>
      <vt:lpstr>5.5 Define an abstract base class</vt:lpstr>
      <vt:lpstr>5.5 Define an abstract base class</vt:lpstr>
      <vt:lpstr>5.5 Pure virtual functions</vt:lpstr>
      <vt:lpstr>5.6 How to design a derived class?</vt:lpstr>
      <vt:lpstr>5.6 Define a derived class</vt:lpstr>
      <vt:lpstr>5.6 Define a derived class</vt:lpstr>
      <vt:lpstr>5.6 Define a derived class</vt:lpstr>
      <vt:lpstr>5.6 Define a derived class</vt:lpstr>
      <vt:lpstr>5.6 Define a derived class</vt:lpstr>
      <vt:lpstr>5.6 Define a derived class</vt:lpstr>
      <vt:lpstr>5.6 Define a derived class</vt:lpstr>
      <vt:lpstr>5.6 Define a derived class</vt:lpstr>
      <vt:lpstr>5.6 Define a derived class</vt:lpstr>
      <vt:lpstr>5.7 How to use an inheritance hierarchy? </vt:lpstr>
      <vt:lpstr>5.7 How to use an inheritance hierarchy? </vt:lpstr>
      <vt:lpstr>5.7 How to use an inheritance hierarchy? </vt:lpstr>
      <vt:lpstr>5.8 How abstract a base class? </vt:lpstr>
      <vt:lpstr>5.8 How abstract a base class?</vt:lpstr>
      <vt:lpstr>5.8 How abstract a base class?</vt:lpstr>
      <vt:lpstr>5.8 How abstract a base class?</vt:lpstr>
      <vt:lpstr>5.8 How abstract a base class?</vt:lpstr>
      <vt:lpstr>5.9 How to initialize? </vt:lpstr>
      <vt:lpstr>5.9 How to initialize? </vt:lpstr>
      <vt:lpstr>5.9 How to initialize? </vt:lpstr>
      <vt:lpstr>5.10 How to copy? </vt:lpstr>
      <vt:lpstr>5.10 How to copy? </vt:lpstr>
      <vt:lpstr>5.11 How to define a virtual function in a derived class? </vt:lpstr>
      <vt:lpstr>5.11 How to define a virtual function in a derived class? </vt:lpstr>
      <vt:lpstr>5.11 How to define a virtual function in a derived class? </vt:lpstr>
      <vt:lpstr>5.11 How to define a virtual function in a derived class? </vt:lpstr>
      <vt:lpstr>5.12 When “virtual” not working?</vt:lpstr>
      <vt:lpstr>5.12 Static resolution of virtual functions </vt:lpstr>
      <vt:lpstr>5.12 Static resolution of virtual functions </vt:lpstr>
      <vt:lpstr>5.13 What’s the relationship between classes?</vt:lpstr>
      <vt:lpstr>5.13 What’s the relationship between classes?</vt:lpstr>
      <vt:lpstr>5.13 What’s the relationship between classes?</vt:lpstr>
      <vt:lpstr>5.13 What’s the relationship between classes?</vt:lpstr>
      <vt:lpstr>5.13 What’s the relationship between classes?</vt:lpstr>
      <vt:lpstr>5.14 What is Run-Time Type Identification?</vt:lpstr>
      <vt:lpstr>5.14 What is Run-Time Type Identification?</vt:lpstr>
      <vt:lpstr>5.14 What is Run-Time Type Identification?</vt:lpstr>
      <vt:lpstr>5.14 What is Run-Time Type Identification?</vt:lpstr>
      <vt:lpstr>5.14 What is Run-Time Type Identification?</vt:lpstr>
      <vt:lpstr>5.14 Cast Operators in C++</vt:lpstr>
    </vt:vector>
  </TitlesOfParts>
  <Manager>HAHMO</Manager>
  <Company>University of Eastern Finland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Validity in Clustering Methods</dc:title>
  <dc:creator>zhao</dc:creator>
  <cp:lastModifiedBy>gongren linchang</cp:lastModifiedBy>
  <cp:revision>1227</cp:revision>
  <dcterms:created xsi:type="dcterms:W3CDTF">2012-06-18T00:20:00Z</dcterms:created>
  <dcterms:modified xsi:type="dcterms:W3CDTF">2023-11-22T16:14:12Z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2052-9.1.0.4567</vt:lpwstr>
  </property>
</Properties>
</file>