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62" r:id="rId3"/>
    <p:sldMasterId id="2147483675" r:id="rId4"/>
    <p:sldMasterId id="2147483688" r:id="rId5"/>
  </p:sldMasterIdLst>
  <p:notesMasterIdLst>
    <p:notesMasterId r:id="rId57"/>
  </p:notesMasterIdLst>
  <p:sldIdLst>
    <p:sldId id="512" r:id="rId6"/>
    <p:sldId id="543" r:id="rId7"/>
    <p:sldId id="514" r:id="rId8"/>
    <p:sldId id="575" r:id="rId9"/>
    <p:sldId id="583" r:id="rId10"/>
    <p:sldId id="584" r:id="rId11"/>
    <p:sldId id="546" r:id="rId12"/>
    <p:sldId id="515" r:id="rId13"/>
    <p:sldId id="576" r:id="rId14"/>
    <p:sldId id="577" r:id="rId15"/>
    <p:sldId id="547" r:id="rId16"/>
    <p:sldId id="578" r:id="rId17"/>
    <p:sldId id="579" r:id="rId18"/>
    <p:sldId id="580" r:id="rId19"/>
    <p:sldId id="593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4" r:id="rId29"/>
    <p:sldId id="595" r:id="rId30"/>
    <p:sldId id="596" r:id="rId31"/>
    <p:sldId id="597" r:id="rId32"/>
    <p:sldId id="599" r:id="rId33"/>
    <p:sldId id="598" r:id="rId34"/>
    <p:sldId id="600" r:id="rId35"/>
    <p:sldId id="601" r:id="rId36"/>
    <p:sldId id="602" r:id="rId37"/>
    <p:sldId id="603" r:id="rId38"/>
    <p:sldId id="604" r:id="rId39"/>
    <p:sldId id="605" r:id="rId40"/>
    <p:sldId id="606" r:id="rId41"/>
    <p:sldId id="607" r:id="rId42"/>
    <p:sldId id="608" r:id="rId43"/>
    <p:sldId id="609" r:id="rId44"/>
    <p:sldId id="613" r:id="rId45"/>
    <p:sldId id="614" r:id="rId46"/>
    <p:sldId id="615" r:id="rId47"/>
    <p:sldId id="616" r:id="rId48"/>
    <p:sldId id="610" r:id="rId49"/>
    <p:sldId id="611" r:id="rId50"/>
    <p:sldId id="612" r:id="rId51"/>
    <p:sldId id="617" r:id="rId52"/>
    <p:sldId id="618" r:id="rId53"/>
    <p:sldId id="619" r:id="rId54"/>
    <p:sldId id="620" r:id="rId55"/>
    <p:sldId id="621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AC00"/>
    <a:srgbClr val="92C9D7"/>
    <a:srgbClr val="000000"/>
    <a:srgbClr val="F4F600"/>
    <a:srgbClr val="7A5900"/>
    <a:srgbClr val="91F9FF"/>
    <a:srgbClr val="55F1FF"/>
    <a:srgbClr val="0FE6FF"/>
    <a:srgbClr val="00D1F0"/>
    <a:srgbClr val="C6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2726" autoAdjust="0"/>
  </p:normalViewPr>
  <p:slideViewPr>
    <p:cSldViewPr>
      <p:cViewPr varScale="1">
        <p:scale>
          <a:sx n="104" d="100"/>
          <a:sy n="104" d="100"/>
        </p:scale>
        <p:origin x="2440" y="200"/>
      </p:cViewPr>
      <p:guideLst>
        <p:guide orient="horz" pos="384"/>
        <p:guide pos="2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7.xml"/><Relationship Id="rId1" Type="http://schemas.openxmlformats.org/officeDocument/2006/relationships/slide" Target="slides/slide16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2C9A6857-A53D-4084-A189-BC0AAD62C557}" type="slidenum">
              <a:rPr lang="zh-CN" altLang="zh-CN"/>
              <a:pPr>
                <a:defRPr/>
              </a:pPr>
              <a:t>‹#›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912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7595F9-AC3B-49EB-BC03-8222DEB2A774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5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literal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is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a </a:t>
            </a:r>
            <a:r>
              <a:rPr lang="sk-SK" altLang="zh-CN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value</a:t>
            </a:r>
            <a:r>
              <a:rPr lang="sk-SK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that</a:t>
            </a:r>
            <a:r>
              <a:rPr lang="sk-SK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is</a:t>
            </a:r>
            <a:r>
              <a:rPr lang="sk-SK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expressed</a:t>
            </a:r>
            <a:r>
              <a:rPr lang="sk-SK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as </a:t>
            </a:r>
            <a:r>
              <a:rPr lang="sk-SK" altLang="zh-CN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itself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Forexample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the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number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25 or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the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string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"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Hello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World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areboth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literals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3219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649720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056860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022952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952344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30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75321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416034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574392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33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170377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5631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保护遗留的代码</a:t>
            </a:r>
            <a:endParaRPr kumimoji="1" lang="en-US" altLang="zh-CN" dirty="0"/>
          </a:p>
          <a:p>
            <a:r>
              <a:rPr kumimoji="1" lang="zh-CN" altLang="en-US" dirty="0"/>
              <a:t>更安全，更容易</a:t>
            </a:r>
            <a:endParaRPr kumimoji="1" lang="en-US" altLang="zh-CN" dirty="0"/>
          </a:p>
          <a:p>
            <a:r>
              <a:rPr kumimoji="1" lang="zh-CN" altLang="en-US" dirty="0"/>
              <a:t>数据抽象化：现实世界中充斥大量数据，数据具有一定的模式存在，</a:t>
            </a:r>
            <a:r>
              <a:rPr kumimoji="1" lang="en-US" altLang="zh-CN" dirty="0" err="1"/>
              <a:t>oop</a:t>
            </a:r>
            <a:r>
              <a:rPr kumimoji="1" lang="zh-CN" altLang="en-US" dirty="0"/>
              <a:t>的主要特点。来源于人的认知特性。</a:t>
            </a:r>
            <a:endParaRPr kumimoji="1" lang="en-US" altLang="zh-CN" dirty="0"/>
          </a:p>
          <a:p>
            <a:r>
              <a:rPr kumimoji="1" lang="zh-CN" altLang="en-US" dirty="0"/>
              <a:t>支持四种编程和设计风格</a:t>
            </a:r>
            <a:endParaRPr kumimoji="1" lang="en-US" altLang="zh-CN" dirty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兼容问题，</a:t>
            </a:r>
            <a:r>
              <a:rPr kumimoji="1" lang="en-US" altLang="zh-CN" dirty="0"/>
              <a:t>IDE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visual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studio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封装，继承，多态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408706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297042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512036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92462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961019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432447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87810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059189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异或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345149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043758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95515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840209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636652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50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914471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00622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 computer programming, an 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automatic variable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is a local 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variable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which is allocated and deallocated automatically when program flow enters and leaves the 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variable's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scope.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58900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c++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中，如果我们对类的成员（包括成员变量和成员函数）没有定义属性，则默认是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86853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98637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err="1"/>
              <a:t>scanf</a:t>
            </a:r>
            <a:r>
              <a:rPr kumimoji="1" lang="zh-CN" altLang="en-US" dirty="0"/>
              <a:t>的时候在输入自由的情况下，很难确定错误的类型在哪里。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66446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346399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=4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43726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/>
              <a:t>2023/9/13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Beginning C  </a:t>
            </a:r>
            <a:r>
              <a:rPr lang="zh-CN" altLang="zh-CN" dirty="0"/>
              <a:t>/ Qinpei Zhao</a:t>
            </a:r>
            <a:endParaRPr lang="zh-CN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3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9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Software testing/ Qinpei Zhao</a:t>
            </a:r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4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6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7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4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32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A3F1-7274-438D-83FC-C24D3C91C02C}" type="datetime1">
              <a:rPr lang="zh-CN" altLang="en-US" smtClean="0"/>
              <a:t>2023/9/13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Beginning C  </a:t>
            </a:r>
            <a:r>
              <a:rPr lang="zh-CN" altLang="zh-CN" dirty="0"/>
              <a:t>/ Qinpei Zhao</a:t>
            </a:r>
            <a:endParaRPr lang="zh-CN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49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9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3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29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/>
              <a:t>Beiginning</a:t>
            </a:r>
            <a:r>
              <a:rPr lang="en-US" altLang="zh-CN" dirty="0"/>
              <a:t>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0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2023/9/13</a:t>
            </a:fld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Beginning C</a:t>
            </a:r>
            <a:r>
              <a:rPr lang="zh-CN" altLang="zh-CN" dirty="0">
                <a:solidFill>
                  <a:srgbClr val="000000"/>
                </a:solidFill>
              </a:rPr>
              <a:t>/ Qinpei Zhao</a:t>
            </a:r>
            <a:endParaRPr lang="zh-CN" altLang="zh-CN" sz="1400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189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Beginning C / </a:t>
            </a:r>
            <a:r>
              <a:rPr lang="en-US" altLang="zh-CN" dirty="0" err="1">
                <a:solidFill>
                  <a:srgbClr val="000000"/>
                </a:solidFill>
              </a:rPr>
              <a:t>Qinpei</a:t>
            </a:r>
            <a:r>
              <a:rPr lang="en-US" altLang="zh-CN" dirty="0">
                <a:solidFill>
                  <a:srgbClr val="000000"/>
                </a:solidFill>
              </a:rPr>
              <a:t> Zhao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6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/>
              <a:t>2023/9/13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zh-CN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D6A051EE-99C5-41BA-803E-25897E8BED07}" type="datetime1">
              <a:rPr lang="zh-CN" altLang="en-US" smtClean="0"/>
              <a:t>2023/9/13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zh-CN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 smtClean="0"/>
              <a:t>2023/9/13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>
                <a:solidFill>
                  <a:srgbClr val="000000"/>
                </a:solidFill>
                <a:latin typeface="Palatino Linotype"/>
              </a:rPr>
              <a:pPr>
                <a:defRPr/>
              </a:pPr>
              <a:t>2023/9/13</a:t>
            </a:fld>
            <a:endParaRPr lang="zh-CN" altLang="zh-CN" sz="180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Beginning C </a:t>
            </a:r>
            <a:r>
              <a:rPr lang="en-US" altLang="zh-CN" dirty="0">
                <a:solidFill>
                  <a:srgbClr val="000000"/>
                </a:solidFill>
                <a:latin typeface="Palatino Linotype"/>
              </a:rPr>
              <a:t>/ </a:t>
            </a:r>
            <a:r>
              <a:rPr lang="en-US" altLang="zh-CN" dirty="0" err="1">
                <a:solidFill>
                  <a:srgbClr val="000000"/>
                </a:solidFill>
                <a:latin typeface="Palatino Linotype"/>
              </a:rPr>
              <a:t>Qinpei</a:t>
            </a:r>
            <a:r>
              <a:rPr lang="en-US" altLang="zh-CN" dirty="0">
                <a:solidFill>
                  <a:srgbClr val="000000"/>
                </a:solidFill>
                <a:latin typeface="Palatino Linotype"/>
              </a:rPr>
              <a:t> Zhao</a:t>
            </a:r>
            <a:endParaRPr lang="zh-CN" altLang="zh-CN" sz="1400" dirty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hyperlink" Target="mailto:qinpeizhao@tongji.edu.cn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ibiblio.org/expo/deadsea.scrolls.exhibit/full-images/plates.gif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3" descr="b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019"/>
            <a:ext cx="8712200" cy="64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63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124575"/>
            <a:ext cx="2667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5364" name="标题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100" y="1371630"/>
            <a:ext cx="7705725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  <a:sym typeface="Arial Unicode MS" panose="020B0604020202020204" pitchFamily="34" charset="-122"/>
              </a:rPr>
              <a:t>程序设计范式</a:t>
            </a:r>
            <a:endParaRPr lang="en-US" altLang="zh-CN" sz="48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  <a:sym typeface="Arial Unicode MS" panose="020B0604020202020204" pitchFamily="34" charset="-122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438456" y="3367112"/>
            <a:ext cx="5562562" cy="205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赵钦佩（博士，副教授）</a:t>
            </a:r>
            <a:endParaRPr lang="en-US" altLang="zh-CN" sz="28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Email: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  <a:hlinkClick r:id="rId5"/>
              </a:rPr>
              <a:t>qinpeizhao@tongji.edu.cn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000" dirty="0"/>
              <a:t>http://</a:t>
            </a:r>
            <a:r>
              <a:rPr lang="en-US" altLang="zh-CN" sz="2000" dirty="0" err="1"/>
              <a:t>sse.tongji.edu.cn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zhaoqinpei</a:t>
            </a:r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029188" y="1955876"/>
            <a:ext cx="3124106" cy="71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mr-I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–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C++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编程基础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5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1.2 C++ solution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314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0F516768-510B-4762-B76A-90A586531DA5}" type="datetime1">
              <a:rPr lang="zh-CN" altLang="en-US" sz="1100" smtClean="0">
                <a:solidFill>
                  <a:srgbClr val="000000"/>
                </a:solidFill>
              </a:rPr>
              <a:pPr/>
              <a:t>2023/9/13</a:t>
            </a:fld>
            <a:endParaRPr lang="zh-CN" altLang="zh-CN" sz="1800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77825" y="1138238"/>
            <a:ext cx="8342313" cy="511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class Stack {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char s[SIZE];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</a:t>
            </a:r>
            <a:r>
              <a:rPr lang="en-US" altLang="zh-CN" sz="1600" kern="0" dirty="0" err="1">
                <a:latin typeface="Lucida Console" charset="0"/>
              </a:rPr>
              <a:t>int</a:t>
            </a:r>
            <a:r>
              <a:rPr lang="en-US" altLang="zh-CN" sz="1600" kern="0" dirty="0">
                <a:latin typeface="Lucida Console" charset="0"/>
              </a:rPr>
              <a:t> </a:t>
            </a:r>
            <a:r>
              <a:rPr lang="en-US" altLang="zh-CN" sz="1600" kern="0" dirty="0" err="1">
                <a:latin typeface="Lucida Console" charset="0"/>
              </a:rPr>
              <a:t>sp</a:t>
            </a:r>
            <a:r>
              <a:rPr lang="en-US" altLang="zh-CN" sz="1600" kern="0" dirty="0">
                <a:latin typeface="Lucida Console" charset="0"/>
              </a:rPr>
              <a:t>;</a:t>
            </a:r>
          </a:p>
          <a:p>
            <a:pPr>
              <a:buFont typeface="Wingdings" charset="2"/>
              <a:buNone/>
            </a:pPr>
            <a:endParaRPr lang="en-US" altLang="zh-CN" sz="1600" kern="0" dirty="0">
              <a:latin typeface="Lucida Console" charset="0"/>
            </a:endParaRP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public:</a:t>
            </a:r>
          </a:p>
          <a:p>
            <a:pPr>
              <a:buFont typeface="Wingdings" charset="2"/>
              <a:buNone/>
            </a:pPr>
            <a:endParaRPr lang="en-US" altLang="zh-CN" sz="1600" kern="0" dirty="0">
              <a:latin typeface="Lucida Console" charset="0"/>
            </a:endParaRP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Stack() { </a:t>
            </a:r>
            <a:r>
              <a:rPr lang="en-US" altLang="zh-CN" sz="1600" kern="0" dirty="0" err="1">
                <a:latin typeface="Lucida Console" charset="0"/>
              </a:rPr>
              <a:t>sp</a:t>
            </a:r>
            <a:r>
              <a:rPr lang="en-US" altLang="zh-CN" sz="1600" kern="0" dirty="0">
                <a:latin typeface="Lucida Console" charset="0"/>
              </a:rPr>
              <a:t> = 0; }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void push(char v) {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if (</a:t>
            </a:r>
            <a:r>
              <a:rPr lang="en-US" altLang="zh-CN" sz="1600" kern="0" dirty="0" err="1">
                <a:latin typeface="Lucida Console" charset="0"/>
              </a:rPr>
              <a:t>sp</a:t>
            </a:r>
            <a:r>
              <a:rPr lang="en-US" altLang="zh-CN" sz="1600" kern="0" dirty="0">
                <a:latin typeface="Lucida Console" charset="0"/>
              </a:rPr>
              <a:t> == SIZE) error(“overflow”);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s[</a:t>
            </a:r>
            <a:r>
              <a:rPr lang="en-US" altLang="zh-CN" sz="1600" kern="0" dirty="0" err="1">
                <a:latin typeface="Lucida Console" charset="0"/>
              </a:rPr>
              <a:t>sp</a:t>
            </a:r>
            <a:r>
              <a:rPr lang="en-US" altLang="zh-CN" sz="1600" kern="0" dirty="0">
                <a:latin typeface="Lucida Console" charset="0"/>
              </a:rPr>
              <a:t>++] = v;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}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char pop() {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if (</a:t>
            </a:r>
            <a:r>
              <a:rPr lang="en-US" altLang="zh-CN" sz="1600" kern="0" dirty="0" err="1">
                <a:latin typeface="Lucida Console" charset="0"/>
              </a:rPr>
              <a:t>sp</a:t>
            </a:r>
            <a:r>
              <a:rPr lang="en-US" altLang="zh-CN" sz="1600" kern="0" dirty="0">
                <a:latin typeface="Lucida Console" charset="0"/>
              </a:rPr>
              <a:t> == 0) error(“underflow”);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return s[--</a:t>
            </a:r>
            <a:r>
              <a:rPr lang="en-US" altLang="zh-CN" sz="1600" kern="0" dirty="0" err="1">
                <a:latin typeface="Lucida Console" charset="0"/>
              </a:rPr>
              <a:t>sp</a:t>
            </a:r>
            <a:r>
              <a:rPr lang="en-US" altLang="zh-CN" sz="1600" kern="0" dirty="0">
                <a:latin typeface="Lucida Console" charset="0"/>
              </a:rPr>
              <a:t>];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}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};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953000" y="990600"/>
            <a:ext cx="2743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Definition of both representation and operations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H="1">
            <a:off x="2286060" y="1447800"/>
            <a:ext cx="2590740" cy="21654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>
            <a:off x="3124106" y="1981199"/>
            <a:ext cx="1828894" cy="153606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15669" y="298704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Constructor: initializes</a:t>
            </a: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3124106" y="3200406"/>
            <a:ext cx="16002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029200" y="21336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Public: visible outside the class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1524080" y="2362199"/>
            <a:ext cx="3505120" cy="1987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2819400" y="5410148"/>
            <a:ext cx="17526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724306" y="5410148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Member functions see object fields like local variables</a:t>
            </a:r>
          </a:p>
        </p:txBody>
      </p:sp>
      <p:pic>
        <p:nvPicPr>
          <p:cNvPr id="23" name="Picture 15" descr="http://www.ibiblio.org/expo/deadsea.scrolls.exhibit/Community/gif/sm.plates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0"/>
            <a:ext cx="130333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426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1.2 C++ Stack class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600248"/>
            <a:ext cx="7993062" cy="417671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Natural to use</a:t>
            </a:r>
          </a:p>
          <a:p>
            <a:endParaRPr lang="en-US" altLang="zh-CN" sz="2000" dirty="0"/>
          </a:p>
          <a:p>
            <a:pPr>
              <a:buFont typeface="Wingdings" charset="2"/>
              <a:buNone/>
            </a:pPr>
            <a:r>
              <a:rPr lang="en-US" altLang="zh-CN" sz="2000" dirty="0">
                <a:latin typeface="Lucida Console" charset="0"/>
              </a:rPr>
              <a:t>Stack </a:t>
            </a:r>
            <a:r>
              <a:rPr lang="en-US" altLang="zh-CN" sz="2000" dirty="0" err="1">
                <a:latin typeface="Lucida Console" charset="0"/>
              </a:rPr>
              <a:t>st</a:t>
            </a:r>
            <a:r>
              <a:rPr lang="en-US" altLang="zh-CN" sz="2000" dirty="0">
                <a:latin typeface="Lucida Console" charset="0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altLang="zh-CN" sz="2000" dirty="0" err="1">
                <a:latin typeface="Lucida Console" charset="0"/>
              </a:rPr>
              <a:t>st.push</a:t>
            </a:r>
            <a:r>
              <a:rPr lang="en-US" altLang="zh-CN" sz="2000" dirty="0">
                <a:latin typeface="Lucida Console" charset="0"/>
              </a:rPr>
              <a:t>(‘a’); </a:t>
            </a:r>
            <a:r>
              <a:rPr lang="en-US" altLang="zh-CN" sz="2000" dirty="0" err="1">
                <a:latin typeface="Lucida Console" charset="0"/>
              </a:rPr>
              <a:t>st.push</a:t>
            </a:r>
            <a:r>
              <a:rPr lang="en-US" altLang="zh-CN" sz="2000" dirty="0">
                <a:latin typeface="Lucida Console" charset="0"/>
              </a:rPr>
              <a:t>(‘b’);</a:t>
            </a:r>
          </a:p>
          <a:p>
            <a:pPr>
              <a:buFont typeface="Wingdings" charset="2"/>
              <a:buNone/>
            </a:pPr>
            <a:r>
              <a:rPr lang="en-US" altLang="zh-CN" sz="2000" dirty="0">
                <a:latin typeface="Lucida Console" charset="0"/>
              </a:rPr>
              <a:t>char d = </a:t>
            </a:r>
            <a:r>
              <a:rPr lang="en-US" altLang="zh-CN" sz="2000" dirty="0" err="1">
                <a:latin typeface="Lucida Console" charset="0"/>
              </a:rPr>
              <a:t>st.pop</a:t>
            </a:r>
            <a:r>
              <a:rPr lang="en-US" altLang="zh-CN" sz="2000" dirty="0">
                <a:latin typeface="Lucida Console" charset="0"/>
              </a:rPr>
              <a:t>();</a:t>
            </a:r>
          </a:p>
          <a:p>
            <a:pPr>
              <a:buFont typeface="Wingdings" charset="2"/>
              <a:buNone/>
            </a:pPr>
            <a:endParaRPr lang="en-US" altLang="zh-CN" sz="2000" dirty="0">
              <a:latin typeface="Lucida Console" charset="0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latin typeface="Lucida Console" charset="0"/>
              </a:rPr>
              <a:t>Stack *</a:t>
            </a:r>
            <a:r>
              <a:rPr lang="en-US" altLang="zh-CN" sz="2000" dirty="0" err="1">
                <a:latin typeface="Lucida Console" charset="0"/>
              </a:rPr>
              <a:t>stk</a:t>
            </a:r>
            <a:r>
              <a:rPr lang="en-US" altLang="zh-CN" sz="2000" dirty="0">
                <a:latin typeface="Lucida Console" charset="0"/>
              </a:rPr>
              <a:t> = new Stack;</a:t>
            </a:r>
          </a:p>
          <a:p>
            <a:pPr>
              <a:buFont typeface="Wingdings" charset="2"/>
              <a:buNone/>
            </a:pPr>
            <a:r>
              <a:rPr lang="en-US" altLang="zh-CN" sz="2000" dirty="0" err="1">
                <a:latin typeface="Lucida Console" charset="0"/>
              </a:rPr>
              <a:t>stk</a:t>
            </a:r>
            <a:r>
              <a:rPr lang="en-US" altLang="zh-CN" sz="2000" dirty="0">
                <a:latin typeface="Lucida Console" charset="0"/>
              </a:rPr>
              <a:t>-&gt;push(‘a’); </a:t>
            </a:r>
            <a:r>
              <a:rPr lang="en-US" altLang="zh-CN" sz="2000" dirty="0" err="1">
                <a:latin typeface="Lucida Console" charset="0"/>
              </a:rPr>
              <a:t>stk</a:t>
            </a:r>
            <a:r>
              <a:rPr lang="en-US" altLang="zh-CN" sz="2000" dirty="0">
                <a:latin typeface="Lucida Console" charset="0"/>
              </a:rPr>
              <a:t>-&gt;push(‘b’);</a:t>
            </a:r>
          </a:p>
          <a:p>
            <a:pPr>
              <a:buFont typeface="Wingdings" charset="2"/>
              <a:buNone/>
            </a:pPr>
            <a:r>
              <a:rPr lang="en-US" altLang="zh-CN" sz="2000" dirty="0">
                <a:latin typeface="Lucida Console" charset="0"/>
              </a:rPr>
              <a:t>char d = </a:t>
            </a:r>
            <a:r>
              <a:rPr lang="en-US" altLang="zh-CN" sz="2000" dirty="0" err="1">
                <a:latin typeface="Lucida Console" charset="0"/>
              </a:rPr>
              <a:t>stk</a:t>
            </a:r>
            <a:r>
              <a:rPr lang="en-US" altLang="zh-CN" sz="2000" dirty="0">
                <a:latin typeface="Lucida Console" charset="0"/>
              </a:rPr>
              <a:t>-&gt;pop();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501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1.2 C++ Stack class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371654"/>
            <a:ext cx="7993062" cy="464807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Members (functions, data) can be public, protected, or private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>
                <a:latin typeface="Lucida Console" charset="0"/>
              </a:rPr>
              <a:t>class Stack {</a:t>
            </a:r>
          </a:p>
          <a:p>
            <a:pPr>
              <a:buNone/>
            </a:pPr>
            <a:r>
              <a:rPr lang="en-US" altLang="zh-CN" sz="2000" dirty="0">
                <a:latin typeface="Lucida Console" charset="0"/>
              </a:rPr>
              <a:t>  char s[SIZE];</a:t>
            </a:r>
          </a:p>
          <a:p>
            <a:pPr>
              <a:buNone/>
            </a:pPr>
            <a:r>
              <a:rPr lang="en-US" altLang="zh-CN" sz="2000" dirty="0">
                <a:latin typeface="Lucida Console" charset="0"/>
              </a:rPr>
              <a:t>public:</a:t>
            </a:r>
          </a:p>
          <a:p>
            <a:pPr>
              <a:buNone/>
            </a:pPr>
            <a:r>
              <a:rPr lang="en-US" altLang="zh-CN" sz="2000" dirty="0">
                <a:latin typeface="Lucida Console" charset="0"/>
              </a:rPr>
              <a:t>  char pop();</a:t>
            </a:r>
          </a:p>
          <a:p>
            <a:pPr>
              <a:buNone/>
            </a:pPr>
            <a:r>
              <a:rPr lang="en-US" altLang="zh-CN" sz="2000" dirty="0">
                <a:latin typeface="Lucida Console" charset="0"/>
              </a:rPr>
              <a:t>};</a:t>
            </a:r>
          </a:p>
          <a:p>
            <a:pPr>
              <a:buNone/>
            </a:pPr>
            <a:endParaRPr lang="en-US" altLang="zh-CN" sz="2000" dirty="0">
              <a:latin typeface="Lucida Console" charset="0"/>
            </a:endParaRPr>
          </a:p>
          <a:p>
            <a:pPr>
              <a:buNone/>
            </a:pPr>
            <a:r>
              <a:rPr lang="en-US" altLang="zh-CN" sz="2000" dirty="0">
                <a:latin typeface="Lucida Console" charset="0"/>
              </a:rPr>
              <a:t>Stack </a:t>
            </a:r>
            <a:r>
              <a:rPr lang="en-US" altLang="zh-CN" sz="2000" dirty="0" err="1">
                <a:latin typeface="Lucida Console" charset="0"/>
              </a:rPr>
              <a:t>st</a:t>
            </a:r>
            <a:r>
              <a:rPr lang="en-US" altLang="zh-CN" sz="2000" dirty="0">
                <a:latin typeface="Lucida Console" charset="0"/>
              </a:rPr>
              <a:t>;</a:t>
            </a:r>
          </a:p>
          <a:p>
            <a:pPr>
              <a:buNone/>
            </a:pPr>
            <a:r>
              <a:rPr lang="en-US" altLang="zh-CN" sz="2000" dirty="0" err="1">
                <a:latin typeface="Lucida Console" charset="0"/>
              </a:rPr>
              <a:t>st.s</a:t>
            </a:r>
            <a:r>
              <a:rPr lang="en-US" altLang="zh-CN" sz="2000" dirty="0">
                <a:latin typeface="Lucida Console" charset="0"/>
              </a:rPr>
              <a:t>[0] = ‘a’;     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// Error: s is private</a:t>
            </a:r>
          </a:p>
          <a:p>
            <a:pPr>
              <a:buNone/>
            </a:pPr>
            <a:r>
              <a:rPr lang="en-US" altLang="zh-CN" sz="2000" dirty="0" err="1">
                <a:latin typeface="Lucida Console" charset="0"/>
              </a:rPr>
              <a:t>st.pop</a:t>
            </a:r>
            <a:r>
              <a:rPr lang="en-US" altLang="zh-CN" sz="2000" dirty="0">
                <a:latin typeface="Lucida Console" charset="0"/>
              </a:rPr>
              <a:t>();          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// OK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193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1.2 C -&gt; C++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371654"/>
            <a:ext cx="8272346" cy="76198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C++ compiler translates to </a:t>
            </a:r>
            <a:r>
              <a:rPr lang="en-US" altLang="zh-CN">
                <a:latin typeface="Arial" charset="0"/>
                <a:ea typeface="Arial" charset="0"/>
                <a:cs typeface="Arial" charset="0"/>
              </a:rPr>
              <a:t>C-style implementation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2334488"/>
            <a:ext cx="295465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charset="0"/>
              </a:rPr>
              <a:t>C++</a:t>
            </a:r>
            <a:endParaRPr lang="en-US" altLang="zh-CN" sz="2000" b="1" dirty="0">
              <a:solidFill>
                <a:srgbClr val="C00000"/>
              </a:solidFill>
              <a:latin typeface="Lucida Console" charset="0"/>
            </a:endParaRPr>
          </a:p>
          <a:p>
            <a:endParaRPr lang="en-US" altLang="zh-CN" sz="2000" b="1" dirty="0">
              <a:latin typeface="Lucida Console" charset="0"/>
            </a:endParaRPr>
          </a:p>
          <a:p>
            <a:r>
              <a:rPr lang="en-US" altLang="zh-CN" sz="2000" b="1" dirty="0">
                <a:latin typeface="Lucida Console" charset="0"/>
              </a:rPr>
              <a:t>class Stack {</a:t>
            </a:r>
          </a:p>
          <a:p>
            <a:r>
              <a:rPr lang="en-US" altLang="zh-CN" sz="2000" b="1" dirty="0">
                <a:latin typeface="Lucida Console" charset="0"/>
              </a:rPr>
              <a:t>  char s[SIZE];</a:t>
            </a:r>
          </a:p>
          <a:p>
            <a:r>
              <a:rPr lang="en-US" altLang="zh-CN" sz="2000" b="1" dirty="0">
                <a:latin typeface="Lucida Console" charset="0"/>
              </a:rPr>
              <a:t>  </a:t>
            </a:r>
            <a:r>
              <a:rPr lang="en-US" altLang="zh-CN" sz="2000" b="1" dirty="0" err="1">
                <a:latin typeface="Lucida Console" charset="0"/>
              </a:rPr>
              <a:t>int</a:t>
            </a:r>
            <a:r>
              <a:rPr lang="en-US" altLang="zh-CN" sz="2000" b="1" dirty="0">
                <a:latin typeface="Lucida Console" charset="0"/>
              </a:rPr>
              <a:t> </a:t>
            </a:r>
            <a:r>
              <a:rPr lang="en-US" altLang="zh-CN" sz="2000" b="1" dirty="0" err="1">
                <a:latin typeface="Lucida Console" charset="0"/>
              </a:rPr>
              <a:t>sp</a:t>
            </a:r>
            <a:r>
              <a:rPr lang="en-US" altLang="zh-CN" sz="2000" b="1" dirty="0">
                <a:latin typeface="Lucida Console" charset="0"/>
              </a:rPr>
              <a:t>;</a:t>
            </a:r>
          </a:p>
          <a:p>
            <a:r>
              <a:rPr lang="en-US" altLang="zh-CN" sz="2000" b="1" dirty="0">
                <a:latin typeface="Lucida Console" charset="0"/>
              </a:rPr>
              <a:t>public:</a:t>
            </a:r>
          </a:p>
          <a:p>
            <a:r>
              <a:rPr lang="en-US" altLang="zh-CN" sz="2000" b="1" dirty="0">
                <a:latin typeface="Lucida Console" charset="0"/>
              </a:rPr>
              <a:t>  Stack();</a:t>
            </a:r>
          </a:p>
          <a:p>
            <a:r>
              <a:rPr lang="en-US" altLang="zh-CN" sz="2000" b="1" dirty="0">
                <a:latin typeface="Lucida Console" charset="0"/>
              </a:rPr>
              <a:t>  void push(char);</a:t>
            </a:r>
          </a:p>
          <a:p>
            <a:r>
              <a:rPr lang="en-US" altLang="zh-CN" sz="2000" b="1" dirty="0">
                <a:latin typeface="Lucida Console" charset="0"/>
              </a:rPr>
              <a:t>  char pop();</a:t>
            </a:r>
          </a:p>
          <a:p>
            <a:r>
              <a:rPr lang="en-US" altLang="zh-CN" sz="2000" b="1" dirty="0">
                <a:latin typeface="Lucida Console" charset="0"/>
              </a:rPr>
              <a:t>};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10000" y="2318613"/>
            <a:ext cx="43396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charset="0"/>
              </a:rPr>
              <a:t>Equivalent C implementation</a:t>
            </a:r>
          </a:p>
          <a:p>
            <a:endParaRPr lang="en-US" altLang="zh-CN" sz="2000" b="1" dirty="0">
              <a:latin typeface="Lucida Console" charset="0"/>
            </a:endParaRPr>
          </a:p>
          <a:p>
            <a:r>
              <a:rPr lang="en-US" altLang="zh-CN" sz="2000" b="1" dirty="0" err="1">
                <a:latin typeface="Lucida Console" charset="0"/>
              </a:rPr>
              <a:t>struct</a:t>
            </a:r>
            <a:r>
              <a:rPr lang="en-US" altLang="zh-CN" sz="2000" b="1" dirty="0">
                <a:latin typeface="Lucida Console" charset="0"/>
              </a:rPr>
              <a:t> Stack {</a:t>
            </a:r>
          </a:p>
          <a:p>
            <a:r>
              <a:rPr lang="en-US" altLang="zh-CN" sz="2000" b="1" dirty="0">
                <a:latin typeface="Lucida Console" charset="0"/>
              </a:rPr>
              <a:t>  char s[SIZE];</a:t>
            </a:r>
          </a:p>
          <a:p>
            <a:r>
              <a:rPr lang="en-US" altLang="zh-CN" sz="2000" b="1" dirty="0">
                <a:latin typeface="Lucida Console" charset="0"/>
              </a:rPr>
              <a:t>  </a:t>
            </a:r>
            <a:r>
              <a:rPr lang="en-US" altLang="zh-CN" sz="2000" b="1" dirty="0" err="1">
                <a:latin typeface="Lucida Console" charset="0"/>
              </a:rPr>
              <a:t>int</a:t>
            </a:r>
            <a:r>
              <a:rPr lang="en-US" altLang="zh-CN" sz="2000" b="1" dirty="0">
                <a:latin typeface="Lucida Console" charset="0"/>
              </a:rPr>
              <a:t> </a:t>
            </a:r>
            <a:r>
              <a:rPr lang="en-US" altLang="zh-CN" sz="2000" b="1" dirty="0" err="1">
                <a:latin typeface="Lucida Console" charset="0"/>
              </a:rPr>
              <a:t>sp</a:t>
            </a:r>
            <a:r>
              <a:rPr lang="en-US" altLang="zh-CN" sz="2000" b="1" dirty="0">
                <a:latin typeface="Lucida Console" charset="0"/>
              </a:rPr>
              <a:t>;</a:t>
            </a:r>
          </a:p>
          <a:p>
            <a:r>
              <a:rPr lang="en-US" altLang="zh-CN" sz="2000" b="1" dirty="0">
                <a:latin typeface="Lucida Console" charset="0"/>
              </a:rPr>
              <a:t>};</a:t>
            </a:r>
          </a:p>
          <a:p>
            <a:endParaRPr lang="en-US" altLang="zh-CN" sz="2000" b="1" dirty="0">
              <a:latin typeface="Lucida Console" charset="0"/>
            </a:endParaRPr>
          </a:p>
          <a:p>
            <a:r>
              <a:rPr lang="en-US" altLang="zh-CN" sz="2000" b="1" dirty="0">
                <a:latin typeface="Lucida Console" charset="0"/>
              </a:rPr>
              <a:t>void </a:t>
            </a:r>
            <a:r>
              <a:rPr lang="en-US" altLang="zh-CN" sz="2000" b="1" dirty="0" err="1">
                <a:latin typeface="Lucida Console" charset="0"/>
              </a:rPr>
              <a:t>st_Stack</a:t>
            </a:r>
            <a:r>
              <a:rPr lang="en-US" altLang="zh-CN" sz="2000" b="1" dirty="0">
                <a:latin typeface="Lucida Console" charset="0"/>
              </a:rPr>
              <a:t>(Stack*);</a:t>
            </a:r>
          </a:p>
          <a:p>
            <a:r>
              <a:rPr lang="en-US" altLang="zh-CN" sz="2000" b="1" dirty="0">
                <a:latin typeface="Lucida Console" charset="0"/>
              </a:rPr>
              <a:t>void </a:t>
            </a:r>
            <a:r>
              <a:rPr lang="en-US" altLang="zh-CN" sz="2000" b="1" dirty="0" err="1">
                <a:latin typeface="Lucida Console" charset="0"/>
              </a:rPr>
              <a:t>st_push</a:t>
            </a:r>
            <a:r>
              <a:rPr lang="en-US" altLang="zh-CN" sz="2000" b="1" dirty="0">
                <a:latin typeface="Lucida Console" charset="0"/>
              </a:rPr>
              <a:t>(Stack*, char);</a:t>
            </a:r>
          </a:p>
          <a:p>
            <a:r>
              <a:rPr lang="en-US" altLang="zh-CN" sz="2000" b="1" dirty="0">
                <a:latin typeface="Lucida Console" charset="0"/>
              </a:rPr>
              <a:t>char </a:t>
            </a:r>
            <a:r>
              <a:rPr lang="en-US" altLang="zh-CN" sz="2000" b="1" dirty="0" err="1">
                <a:latin typeface="Lucida Console" charset="0"/>
              </a:rPr>
              <a:t>st_pop</a:t>
            </a:r>
            <a:r>
              <a:rPr lang="en-US" altLang="zh-CN" sz="2000" b="1" dirty="0">
                <a:latin typeface="Lucida Console" charset="0"/>
              </a:rPr>
              <a:t>(Stack*);</a:t>
            </a: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55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1.3 Namespace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8" y="1524050"/>
            <a:ext cx="7977078" cy="4495682"/>
          </a:xfrm>
        </p:spPr>
        <p:txBody>
          <a:bodyPr/>
          <a:lstStyle/>
          <a:p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The problem: When two variables (or functions) in global scope have the same identifier (name), we get a compile error.</a:t>
            </a:r>
          </a:p>
          <a:p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To avoid such </a:t>
            </a:r>
            <a:r>
              <a:rPr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name collisions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, programmers need to use unique identifiers in their own code.</a:t>
            </a:r>
          </a:p>
          <a:p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In C, if you use multiple </a:t>
            </a:r>
            <a:r>
              <a:rPr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third-party libraries 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and there is a name collision, you have three choices: </a:t>
            </a:r>
          </a:p>
          <a:p>
            <a:pPr lvl="1"/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get the source code to the libraries and modify and recompile it. </a:t>
            </a:r>
          </a:p>
          <a:p>
            <a:pPr lvl="1"/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ask one of the library publishers to rename their identifiers, or  </a:t>
            </a:r>
          </a:p>
          <a:p>
            <a:pPr lvl="1"/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decide not to use one of the libraries.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872" y="129550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253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1.3 Namespace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447904"/>
            <a:ext cx="7510366" cy="4648026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Wrap the library to avoid name collision in global scope, a better way than prefixes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std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is the namespace wrapping all standard C++ libraries.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6287" y="2734264"/>
            <a:ext cx="40457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1800" b="1" dirty="0" err="1">
                <a:latin typeface="Lucida Console" charset="0"/>
              </a:rPr>
              <a:t>int</a:t>
            </a:r>
            <a:r>
              <a:rPr lang="en-US" altLang="zh-CN" sz="1800" b="1" dirty="0">
                <a:latin typeface="Lucida Console" charset="0"/>
              </a:rPr>
              <a:t> </a:t>
            </a:r>
            <a:r>
              <a:rPr lang="en-US" altLang="zh-CN" sz="1800" b="1" dirty="0" err="1">
                <a:latin typeface="Lucida Console" charset="0"/>
              </a:rPr>
              <a:t>abc_NumOfInstances</a:t>
            </a:r>
            <a:r>
              <a:rPr lang="en-US" altLang="zh-CN" sz="1800" b="1" dirty="0">
                <a:latin typeface="Lucida Console" charset="0"/>
              </a:rPr>
              <a:t> = 0;</a:t>
            </a:r>
          </a:p>
          <a:p>
            <a:r>
              <a:rPr lang="en-US" altLang="zh-CN" sz="1800" b="1" dirty="0" err="1">
                <a:latin typeface="Lucida Console" charset="0"/>
              </a:rPr>
              <a:t>int</a:t>
            </a:r>
            <a:r>
              <a:rPr lang="en-US" altLang="zh-CN" sz="1800" b="1" dirty="0">
                <a:latin typeface="Lucida Console" charset="0"/>
              </a:rPr>
              <a:t> </a:t>
            </a:r>
            <a:r>
              <a:rPr lang="en-US" altLang="zh-CN" sz="1800" b="1" dirty="0" err="1">
                <a:latin typeface="Lucida Console" charset="0"/>
              </a:rPr>
              <a:t>abc_Create</a:t>
            </a:r>
            <a:r>
              <a:rPr lang="en-US" altLang="zh-CN" sz="1800" b="1" dirty="0">
                <a:latin typeface="Lucida Console" charset="0"/>
              </a:rPr>
              <a:t>(</a:t>
            </a:r>
            <a:r>
              <a:rPr lang="en-US" altLang="zh-CN" sz="1800" b="1" dirty="0" err="1">
                <a:latin typeface="Lucida Console" charset="0"/>
              </a:rPr>
              <a:t>int</a:t>
            </a:r>
            <a:r>
              <a:rPr lang="en-US" altLang="zh-CN" sz="1800" b="1" dirty="0">
                <a:latin typeface="Lucida Console" charset="0"/>
              </a:rPr>
              <a:t> </a:t>
            </a:r>
            <a:r>
              <a:rPr lang="en-US" altLang="zh-CN" sz="1800" b="1" dirty="0" err="1">
                <a:latin typeface="Lucida Console" charset="0"/>
              </a:rPr>
              <a:t>InstNo</a:t>
            </a:r>
            <a:r>
              <a:rPr lang="en-US" altLang="zh-CN" sz="1800" b="1" dirty="0">
                <a:latin typeface="Lucida Console" charset="0"/>
              </a:rPr>
              <a:t>);</a:t>
            </a:r>
          </a:p>
          <a:p>
            <a:endParaRPr lang="en-US" altLang="zh-CN" sz="1800" b="1" dirty="0">
              <a:latin typeface="Lucida Console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84833" y="3048010"/>
            <a:ext cx="367119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 dirty="0">
                <a:latin typeface="Lucida Console" charset="0"/>
              </a:rPr>
              <a:t>namespace </a:t>
            </a:r>
            <a:r>
              <a:rPr lang="en-US" altLang="zh-CN" sz="1800" b="1" dirty="0" err="1">
                <a:latin typeface="Lucida Console" charset="0"/>
              </a:rPr>
              <a:t>abc</a:t>
            </a:r>
            <a:endParaRPr lang="en-US" altLang="zh-CN" sz="1800" b="1" dirty="0">
              <a:latin typeface="Lucida Console" charset="0"/>
            </a:endParaRPr>
          </a:p>
          <a:p>
            <a:r>
              <a:rPr lang="en-US" altLang="zh-CN" sz="1800" b="1" dirty="0">
                <a:latin typeface="Lucida Console" charset="0"/>
              </a:rPr>
              <a:t>{</a:t>
            </a:r>
          </a:p>
          <a:p>
            <a:r>
              <a:rPr lang="en-US" altLang="zh-CN" sz="1800" b="1" dirty="0">
                <a:latin typeface="Lucida Console" charset="0"/>
              </a:rPr>
              <a:t>  </a:t>
            </a:r>
            <a:r>
              <a:rPr lang="en-US" altLang="zh-CN" sz="1800" b="1" dirty="0" err="1">
                <a:latin typeface="Lucida Console" charset="0"/>
              </a:rPr>
              <a:t>int</a:t>
            </a:r>
            <a:r>
              <a:rPr lang="en-US" altLang="zh-CN" sz="1800" b="1" dirty="0">
                <a:latin typeface="Lucida Console" charset="0"/>
              </a:rPr>
              <a:t> </a:t>
            </a:r>
            <a:r>
              <a:rPr lang="en-US" altLang="zh-CN" sz="1800" b="1" dirty="0" err="1">
                <a:latin typeface="Lucida Console" charset="0"/>
              </a:rPr>
              <a:t>NumOfInstances</a:t>
            </a:r>
            <a:r>
              <a:rPr lang="en-US" altLang="zh-CN" sz="1800" b="1" dirty="0">
                <a:latin typeface="Lucida Console" charset="0"/>
              </a:rPr>
              <a:t> = 0;</a:t>
            </a:r>
          </a:p>
          <a:p>
            <a:r>
              <a:rPr lang="en-US" altLang="zh-CN" sz="1800" b="1" dirty="0">
                <a:latin typeface="Lucida Console" charset="0"/>
              </a:rPr>
              <a:t>  </a:t>
            </a:r>
            <a:r>
              <a:rPr lang="en-US" altLang="zh-CN" sz="1800" b="1" dirty="0" err="1">
                <a:latin typeface="Lucida Console" charset="0"/>
              </a:rPr>
              <a:t>int</a:t>
            </a:r>
            <a:r>
              <a:rPr lang="en-US" altLang="zh-CN" sz="1800" b="1" dirty="0">
                <a:latin typeface="Lucida Console" charset="0"/>
              </a:rPr>
              <a:t> Create(</a:t>
            </a:r>
            <a:r>
              <a:rPr lang="en-US" altLang="zh-CN" sz="1800" b="1" dirty="0" err="1">
                <a:latin typeface="Lucida Console" charset="0"/>
              </a:rPr>
              <a:t>int</a:t>
            </a:r>
            <a:r>
              <a:rPr lang="en-US" altLang="zh-CN" sz="1800" b="1" dirty="0">
                <a:latin typeface="Lucida Console" charset="0"/>
              </a:rPr>
              <a:t> </a:t>
            </a:r>
            <a:r>
              <a:rPr lang="en-US" altLang="zh-CN" sz="1800" b="1" dirty="0" err="1">
                <a:latin typeface="Lucida Console" charset="0"/>
              </a:rPr>
              <a:t>InstNo</a:t>
            </a:r>
            <a:r>
              <a:rPr lang="en-US" altLang="zh-CN" sz="1800" b="1" dirty="0">
                <a:latin typeface="Lucida Console" charset="0"/>
              </a:rPr>
              <a:t>);</a:t>
            </a:r>
          </a:p>
          <a:p>
            <a:r>
              <a:rPr lang="en-US" altLang="zh-CN" sz="1800" b="1" dirty="0">
                <a:latin typeface="Lucida Console" charset="0"/>
              </a:rPr>
              <a:t>}</a:t>
            </a: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122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1.3 Namespace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143060"/>
            <a:ext cx="8534176" cy="48766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3 ways to use namespace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 prefix style to specify every time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Import one symbol to current scope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Import all symbols in a namespace to current scope </a:t>
            </a:r>
            <a:r>
              <a:rPr lang="en-US" altLang="zh-CN" sz="2400" dirty="0">
                <a:latin typeface="Times New Roman" charset="0"/>
              </a:rPr>
              <a:t>–</a:t>
            </a:r>
            <a:r>
              <a:rPr lang="en-US" altLang="zh-CN" sz="2400" dirty="0"/>
              <a:t> using directive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516" y="2057436"/>
            <a:ext cx="5036287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void f1()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{ </a:t>
            </a:r>
            <a:r>
              <a:rPr lang="en-US" altLang="zh-CN" sz="1600" dirty="0" err="1">
                <a:latin typeface="Lucida Console" charset="0"/>
              </a:rPr>
              <a:t>abc</a:t>
            </a:r>
            <a:r>
              <a:rPr lang="en-US" altLang="zh-CN" sz="1600" dirty="0">
                <a:latin typeface="Lucida Console" charset="0"/>
              </a:rPr>
              <a:t>::Create(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  </a:t>
            </a:r>
            <a:r>
              <a:rPr lang="en-US" altLang="zh-CN" sz="1600" dirty="0" err="1">
                <a:latin typeface="Lucida Console" charset="0"/>
              </a:rPr>
              <a:t>abc</a:t>
            </a:r>
            <a:r>
              <a:rPr lang="en-US" altLang="zh-CN" sz="1600" dirty="0">
                <a:latin typeface="Lucida Console" charset="0"/>
              </a:rPr>
              <a:t>::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++;}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036" y="3352802"/>
            <a:ext cx="757406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void f2()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{ using </a:t>
            </a:r>
            <a:r>
              <a:rPr lang="en-US" altLang="zh-CN" sz="1600" dirty="0" err="1">
                <a:latin typeface="Lucida Console" charset="0"/>
              </a:rPr>
              <a:t>abc</a:t>
            </a:r>
            <a:r>
              <a:rPr lang="en-US" altLang="zh-CN" sz="1600" dirty="0">
                <a:latin typeface="Lucida Console" charset="0"/>
              </a:rPr>
              <a:t>::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;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  Create(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);	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</a:rPr>
              <a:t>//Error! Only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</a:rPr>
              <a:t>NumOfInstances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</a:rPr>
              <a:t> is visible, Create not imported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  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++;   	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</a:rPr>
              <a:t>//OK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06130" y="5124195"/>
            <a:ext cx="53185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Lucida Console" charset="0"/>
              </a:rPr>
              <a:t>void f3()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Lucida Console" charset="0"/>
              </a:rPr>
              <a:t>{ using namespace </a:t>
            </a:r>
            <a:r>
              <a:rPr lang="en-US" altLang="zh-CN" sz="1600" dirty="0" err="1">
                <a:latin typeface="Lucida Console" charset="0"/>
              </a:rPr>
              <a:t>abc</a:t>
            </a:r>
            <a:r>
              <a:rPr lang="en-US" altLang="zh-CN" sz="1600" dirty="0">
                <a:latin typeface="Lucida Console" charset="0"/>
              </a:rPr>
              <a:t>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Lucida Console" charset="0"/>
              </a:rPr>
              <a:t>  Create(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);	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</a:rPr>
              <a:t>//OK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Lucida Console" charset="0"/>
              </a:rPr>
              <a:t>  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++;   	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</a:rPr>
              <a:t>//OK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Lucida Console" charset="0"/>
              </a:rPr>
              <a:t>}</a:t>
            </a: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439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1.3 Namespace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447852"/>
            <a:ext cx="8424862" cy="4952948"/>
          </a:xfrm>
        </p:spPr>
        <p:txBody>
          <a:bodyPr/>
          <a:lstStyle/>
          <a:p>
            <a:r>
              <a:rPr lang="en-US" altLang="zh-CN" dirty="0"/>
              <a:t>But we suggest the </a:t>
            </a:r>
            <a:r>
              <a:rPr lang="en-US" altLang="zh-CN" dirty="0">
                <a:solidFill>
                  <a:srgbClr val="C00000"/>
                </a:solidFill>
              </a:rPr>
              <a:t>using directive </a:t>
            </a:r>
            <a:r>
              <a:rPr lang="en-US" altLang="zh-CN" dirty="0"/>
              <a:t>form to expose all names in standard libraries</a:t>
            </a:r>
          </a:p>
          <a:p>
            <a:pPr marL="914400"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endParaRPr lang="en-US" altLang="zh-CN" sz="2800" kern="1200" dirty="0">
              <a:latin typeface="Lucida Console" charset="0"/>
              <a:ea typeface="宋体" pitchFamily="2" charset="-122"/>
            </a:endParaRPr>
          </a:p>
          <a:p>
            <a:pPr marL="914400"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endParaRPr lang="en-US" altLang="zh-CN" sz="2800" kern="1200" dirty="0">
              <a:latin typeface="Lucida Console" charset="0"/>
              <a:ea typeface="宋体" pitchFamily="2" charset="-122"/>
            </a:endParaRPr>
          </a:p>
          <a:p>
            <a:pPr marL="914400"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kern="1200" dirty="0">
                <a:latin typeface="Lucida Console" charset="0"/>
                <a:ea typeface="宋体" pitchFamily="2" charset="-122"/>
              </a:rPr>
              <a:t>using namespace </a:t>
            </a:r>
            <a:r>
              <a:rPr lang="en-US" altLang="zh-CN" sz="2800" kern="1200" dirty="0" err="1">
                <a:latin typeface="Lucida Console" charset="0"/>
                <a:ea typeface="宋体" pitchFamily="2" charset="-122"/>
              </a:rPr>
              <a:t>std</a:t>
            </a:r>
            <a:r>
              <a:rPr lang="en-US" altLang="zh-CN" sz="2800" kern="1200" dirty="0">
                <a:latin typeface="Lucida Console" charset="0"/>
                <a:ea typeface="宋体" pitchFamily="2" charset="-122"/>
              </a:rPr>
              <a:t>;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76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1.4 Input and Output (IO)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447904"/>
            <a:ext cx="7510366" cy="4648026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C’s printing facility is clever but unsafe</a:t>
            </a:r>
          </a:p>
          <a:p>
            <a:pPr>
              <a:buFont typeface="Wingdings" charset="2"/>
              <a:buNone/>
            </a:pP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     char *s; </a:t>
            </a:r>
            <a:r>
              <a:rPr lang="en-US" altLang="zh-CN" sz="20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 d; double g;</a:t>
            </a:r>
          </a:p>
          <a:p>
            <a:pPr>
              <a:buFont typeface="Wingdings" charset="2"/>
              <a:buNone/>
            </a:pP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     </a:t>
            </a:r>
            <a:r>
              <a:rPr lang="en-US" altLang="zh-CN" sz="2000" kern="1200" dirty="0" err="1">
                <a:latin typeface="Lucida Console" charset="0"/>
                <a:ea typeface="宋体" pitchFamily="2" charset="-122"/>
              </a:rPr>
              <a:t>printf</a:t>
            </a: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(“%s %d %g”, s, d, g);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Hard for compiler to type check argument types against format string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C++ IO overloads the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&lt;&lt;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&gt;&gt;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operators</a:t>
            </a:r>
          </a:p>
          <a:p>
            <a:pPr>
              <a:buNone/>
            </a:pP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     </a:t>
            </a:r>
            <a:r>
              <a:rPr lang="en-US" altLang="zh-CN" sz="2000" kern="12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 &lt;&lt; s &lt;&lt; ‘ ‘ &lt;&lt; d &lt;&lt; ‘ ‘ &lt;&lt; g;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Type safe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872" y="129550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1412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1.4 C++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8534296" cy="495294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Object oriented by references, function overloading, operator overloading</a:t>
            </a:r>
          </a:p>
          <a:p>
            <a:pPr>
              <a:buNone/>
            </a:pP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  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e.g., Printing user-defined types:</a:t>
            </a:r>
          </a:p>
          <a:p>
            <a:pPr>
              <a:buNone/>
            </a:pPr>
            <a:r>
              <a:rPr lang="en-US" altLang="zh-CN" sz="1600" kern="1200" dirty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&amp;operator&lt;&lt;(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&amp;o,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MyType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&amp;m) {</a:t>
            </a:r>
          </a:p>
          <a:p>
            <a:pPr>
              <a:buNone/>
            </a:pP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      o &lt;&lt; “An Object of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MyType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”;</a:t>
            </a:r>
          </a:p>
          <a:p>
            <a:pPr>
              <a:buNone/>
            </a:pP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      return o;</a:t>
            </a:r>
          </a:p>
          <a:p>
            <a:pPr>
              <a:buNone/>
            </a:pP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   }</a:t>
            </a:r>
            <a:endParaRPr lang="en-US" altLang="zh-CN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Type safe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I/O sensitive to data type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Error if types do not match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User-defined and standard types: makes C++ extensible</a:t>
            </a:r>
          </a:p>
          <a:p>
            <a:pPr>
              <a:buFont typeface="Wingdings" charset="2"/>
              <a:buNone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387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lang="mr-IN" altLang="zh-CN" dirty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C++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编程基础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2023/9/13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2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pic>
        <p:nvPicPr>
          <p:cNvPr id="9" name="Picture 9" descr="C:\Users\jack\Desktop\u=364267780,293320294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609600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1011238" y="2819416"/>
            <a:ext cx="5808604" cy="28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1.1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我已经掌握了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语言，还要学习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C++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吗？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1.2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What’s new in C++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1.3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我可以随便命名吗？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1.4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在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C++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中如何输入输出？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1.5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C++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支持什么数据类型？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1.6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怎么交换两个数？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1.7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除了数组（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array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）我们还能用点别的吗？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838298" y="2628900"/>
            <a:ext cx="5448158" cy="300984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1.4 C++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8534296" cy="495294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Stream: sequence of bytes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Input: from device (keyboard, disk drive) to memory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Output: from memory to device (monitor, printer, etc.)</a:t>
            </a:r>
          </a:p>
          <a:p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iostream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library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Has header files with hundreds of I/O capabilities</a:t>
            </a:r>
          </a:p>
          <a:p>
            <a:pPr lvl="1"/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iostream.h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&gt;</a:t>
            </a:r>
          </a:p>
          <a:p>
            <a:pPr lvl="2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Standard input (</a:t>
            </a:r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cin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Standard output (</a:t>
            </a:r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cout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Unbuffered error (</a:t>
            </a:r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cerr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Buffered error (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clog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fstream.h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&gt;</a:t>
            </a:r>
          </a:p>
          <a:p>
            <a:pPr lvl="2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File processing operations</a:t>
            </a:r>
          </a:p>
          <a:p>
            <a:pPr>
              <a:buFont typeface="Wingdings" charset="2"/>
              <a:buNone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84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1.4 Stream output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8534296" cy="495294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Output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altLang="zh-CN" sz="2200" b="1" i="1" dirty="0" err="1">
                <a:latin typeface="Arial" charset="0"/>
                <a:ea typeface="Arial" charset="0"/>
                <a:cs typeface="Arial" charset="0"/>
              </a:rPr>
              <a:t>ostream</a:t>
            </a:r>
            <a:endParaRPr lang="en-US" altLang="zh-CN" sz="2200" b="1" i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Formatted and unformatted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Standard data types (</a:t>
            </a:r>
            <a:r>
              <a:rPr lang="en-US" altLang="zh-CN" sz="2200" b="1" dirty="0">
                <a:latin typeface="Arial" charset="0"/>
                <a:ea typeface="Arial" charset="0"/>
                <a:cs typeface="Arial" charset="0"/>
              </a:rPr>
              <a:t>&lt;&lt;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Characters (</a:t>
            </a:r>
            <a:r>
              <a:rPr lang="en-US" altLang="zh-CN" sz="2200" b="1" i="1" dirty="0">
                <a:latin typeface="Arial" charset="0"/>
                <a:ea typeface="Arial" charset="0"/>
                <a:cs typeface="Arial" charset="0"/>
              </a:rPr>
              <a:t>put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function)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Integers (decimal, octal, hexadecimal)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Floating point numbers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Various precision, forced decimal points, scientific notations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Justified, padded data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Uppercase/lowercase control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7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1.4 Stream input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8534296" cy="495294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Formatted and unformatted input 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sz="2200" b="1" i="1" dirty="0" err="1">
                <a:latin typeface="Arial" charset="0"/>
                <a:ea typeface="Arial" charset="0"/>
                <a:cs typeface="Arial" charset="0"/>
              </a:rPr>
              <a:t>istream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3000" b="1" dirty="0">
                <a:latin typeface="Arial" charset="0"/>
                <a:ea typeface="Arial" charset="0"/>
                <a:cs typeface="Arial" charset="0"/>
              </a:rPr>
              <a:t>&gt;&gt;</a:t>
            </a: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operator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Normally skips whitespace (blanks, tabs, newlines)</a:t>
            </a:r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Returns 0 when EOF encountered</a:t>
            </a:r>
          </a:p>
          <a:p>
            <a:pPr lvl="2"/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Otherwise, returns reference to object</a:t>
            </a:r>
          </a:p>
          <a:p>
            <a:pPr lvl="2"/>
            <a:r>
              <a:rPr lang="en-US" altLang="zh-CN" sz="1800" kern="1200" dirty="0" err="1">
                <a:latin typeface="Lucida Console" charset="0"/>
                <a:ea typeface="宋体" pitchFamily="2" charset="-122"/>
              </a:rPr>
              <a:t>cin</a:t>
            </a:r>
            <a:r>
              <a:rPr lang="en-US" altLang="zh-CN" sz="1800" kern="1200" dirty="0">
                <a:latin typeface="Lucida Console" charset="0"/>
                <a:ea typeface="宋体" pitchFamily="2" charset="-122"/>
              </a:rPr>
              <a:t> &gt;&gt; grade;</a:t>
            </a:r>
          </a:p>
          <a:p>
            <a:pPr marL="182563" lvl="2" indent="-182563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</a:rPr>
              <a:t>get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function</a:t>
            </a:r>
          </a:p>
          <a:p>
            <a:pPr marL="182563" lvl="2" indent="-182563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End-of-file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(EOF)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Indicates end of input</a:t>
            </a:r>
          </a:p>
          <a:p>
            <a:pPr lvl="1"/>
            <a:r>
              <a:rPr lang="en-US" altLang="zh-CN" sz="2200" b="1" i="1" dirty="0" err="1">
                <a:latin typeface="Arial" charset="0"/>
                <a:ea typeface="Arial" charset="0"/>
                <a:cs typeface="Arial" charset="0"/>
              </a:rPr>
              <a:t>cin.eof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 returns 1(true) if EOF has occurred.</a:t>
            </a:r>
          </a:p>
          <a:p>
            <a:pPr lvl="4"/>
            <a:endParaRPr lang="en-US" altLang="zh-CN" sz="1800" kern="1200" dirty="0">
              <a:latin typeface="Lucida Console" charset="0"/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22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Data types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872" y="129550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67" y="1484313"/>
            <a:ext cx="6616632" cy="4550239"/>
          </a:xfrm>
          <a:prstGeom prst="rect">
            <a:avLst/>
          </a:prstGeom>
        </p:spPr>
      </p:pic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4716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Numeric data types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3506" y="1371654"/>
            <a:ext cx="8381780" cy="4724276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Type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char</a:t>
            </a:r>
            <a:r>
              <a:rPr kumimoji="1"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represents individual characters and small integers (1 byte).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Type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short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b="1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int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and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long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represent integer values (half a machine word, 1 machine word, 1 or more machine words).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Type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float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double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long double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represent floating point values (1 machine word, 2 machine words, 3 or 4 machine words).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Type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char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short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b="1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int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and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long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are also called </a:t>
            </a:r>
            <a:r>
              <a:rPr kumimoji="1" lang="en-US" altLang="zh-CN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integral types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which can be </a:t>
            </a:r>
            <a:r>
              <a:rPr kumimoji="1" lang="en-US" altLang="zh-CN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signed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or </a:t>
            </a:r>
            <a:r>
              <a:rPr kumimoji="1" lang="en-US" altLang="zh-CN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unsigned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.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1879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Literal constants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3506" y="1371654"/>
            <a:ext cx="8610494" cy="4724276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Literal constants are values that occur in a program.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We can use prefixes to write literal integer constants in decimal, octal, or hexadecimal notation.</a:t>
            </a:r>
          </a:p>
          <a:p>
            <a:pPr lvl="1"/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Decimal (no prefix): 15</a:t>
            </a:r>
          </a:p>
          <a:p>
            <a:pPr lvl="1"/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Octal (prefix 0): 015 = 13 (decimal)</a:t>
            </a:r>
          </a:p>
          <a:p>
            <a:pPr lvl="1"/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Hexadecimal (prefix 0x): 0x15 = 21 (decimal)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You can specify different types by appending a letter to the literal integer constant.</a:t>
            </a:r>
          </a:p>
          <a:p>
            <a:pPr lvl="1"/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e.g., 2344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(unsigned), 1555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(long), 166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UL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(unsigned long), 3.1415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(float), 6.283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(long double)</a:t>
            </a: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43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Literal constants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308" y="1371654"/>
            <a:ext cx="8686692" cy="4724276"/>
          </a:xfrm>
        </p:spPr>
        <p:txBody>
          <a:bodyPr/>
          <a:lstStyle/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A built-in (or primitive) C++ data type is the type </a:t>
            </a:r>
            <a:r>
              <a:rPr kumimoji="1" lang="en-US" altLang="zh-CN" sz="2600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bool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Its only literals are </a:t>
            </a:r>
            <a:r>
              <a:rPr kumimoji="1" lang="en-US" altLang="zh-CN" sz="2600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true</a:t>
            </a:r>
            <a:r>
              <a:rPr kumimoji="1"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kumimoji="1" lang="en-US" altLang="zh-CN" sz="2600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false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Note that the type bool does not exist in C.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In C, we represent the Boolean values true and false by the integers </a:t>
            </a:r>
            <a:r>
              <a:rPr kumimoji="1" lang="en-US" altLang="zh-CN" sz="2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kumimoji="1" lang="en-US" altLang="zh-CN" sz="2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We use </a:t>
            </a:r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single quotation marks 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to write literal </a:t>
            </a:r>
            <a:r>
              <a:rPr kumimoji="1"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character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 constants. E.g., ‘x’, ‘4’, ‘:’, ‘\n’.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A literal </a:t>
            </a:r>
            <a:r>
              <a:rPr kumimoji="1"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string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 constant is composed of zero or more characters enclosed in </a:t>
            </a:r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double quotation marks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. E.g., “hello”, “x”, “”. “Hi, \</a:t>
            </a:r>
            <a:r>
              <a:rPr kumimoji="1" lang="en-US" altLang="zh-CN" sz="2600" dirty="0" err="1">
                <a:latin typeface="Arial" charset="0"/>
                <a:ea typeface="Arial" charset="0"/>
                <a:cs typeface="Arial" charset="0"/>
              </a:rPr>
              <a:t>nHow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 are you”.</a:t>
            </a: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0614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the C++ string type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308" y="1371654"/>
            <a:ext cx="8686692" cy="4724276"/>
          </a:xfrm>
        </p:spPr>
        <p:txBody>
          <a:bodyPr/>
          <a:lstStyle/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To use the C++ </a:t>
            </a:r>
            <a:r>
              <a:rPr kumimoji="1"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string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 type, you must </a:t>
            </a:r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#include &lt;string&gt; 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Initialize strings: </a:t>
            </a:r>
          </a:p>
          <a:p>
            <a:pPr lvl="1"/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string </a:t>
            </a: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myString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(“Hello folks!”);</a:t>
            </a:r>
          </a:p>
          <a:p>
            <a:pPr lvl="1"/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string </a:t>
            </a: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myOtherString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myString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pPr lvl="1"/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string </a:t>
            </a: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myFinalString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; </a:t>
            </a:r>
            <a:r>
              <a:rPr kumimoji="1" lang="en-US" altLang="zh-CN" sz="18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//empty string 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The length of a string is returned by </a:t>
            </a:r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size() 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without the terminating null character): </a:t>
            </a:r>
            <a:r>
              <a:rPr kumimoji="1" lang="en-US" altLang="zh-CN" sz="2600" i="1" dirty="0" err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cout</a:t>
            </a:r>
            <a:r>
              <a:rPr kumimoji="1" lang="en-US" altLang="zh-CN" sz="2600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&lt;&lt; </a:t>
            </a:r>
            <a:r>
              <a:rPr kumimoji="1" lang="en-US" altLang="zh-CN" sz="2600" i="1" dirty="0" err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myString.size</a:t>
            </a:r>
            <a:r>
              <a:rPr kumimoji="1" lang="en-US" altLang="zh-CN" sz="2600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();  </a:t>
            </a:r>
          </a:p>
          <a:p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empty()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 operation to find out whether a string is empty.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equality operator 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(==) to check whether two strings are equal.</a:t>
            </a: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1036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the C++ string type (cont.)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308" y="1371654"/>
            <a:ext cx="8686692" cy="4724276"/>
          </a:xfrm>
        </p:spPr>
        <p:txBody>
          <a:bodyPr/>
          <a:lstStyle/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Copy one string to another with the </a:t>
            </a:r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assignment operator 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(=)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Use the plus operator to concatenate strings.</a:t>
            </a:r>
          </a:p>
          <a:p>
            <a:endParaRPr kumimoji="1" lang="en-US" altLang="zh-CN" sz="2600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892" y="3307381"/>
            <a:ext cx="617203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b="1" dirty="0">
                <a:latin typeface="Lucida Console" charset="0"/>
              </a:rPr>
              <a:t>string s1 = “Wow!”, s2 = “Ouch!”;</a:t>
            </a:r>
          </a:p>
          <a:p>
            <a:r>
              <a:rPr lang="en-US" altLang="zh-CN" sz="2000" b="1" dirty="0" err="1">
                <a:latin typeface="Lucida Console" charset="0"/>
              </a:rPr>
              <a:t>const</a:t>
            </a:r>
            <a:r>
              <a:rPr lang="en-US" altLang="zh-CN" sz="2000" b="1" dirty="0">
                <a:latin typeface="Lucida Console" charset="0"/>
              </a:rPr>
              <a:t> char *s3 = “Yuck!”;</a:t>
            </a:r>
          </a:p>
          <a:p>
            <a:r>
              <a:rPr lang="en-US" altLang="zh-CN" sz="2000" b="1" dirty="0">
                <a:latin typeface="Lucida Console" charset="0"/>
              </a:rPr>
              <a:t>s2 += s1 + s3 + s2;</a:t>
            </a:r>
          </a:p>
          <a:p>
            <a:r>
              <a:rPr lang="en-US" altLang="zh-CN" sz="2000" b="1" dirty="0" err="1">
                <a:latin typeface="Lucida Console" charset="0"/>
              </a:rPr>
              <a:t>cout</a:t>
            </a:r>
            <a:r>
              <a:rPr lang="en-US" altLang="zh-CN" sz="2000" b="1" dirty="0">
                <a:latin typeface="Lucida Console" charset="0"/>
              </a:rPr>
              <a:t> &lt;&lt; s2;</a:t>
            </a:r>
          </a:p>
          <a:p>
            <a:endParaRPr lang="en-US" altLang="zh-CN" sz="2000" b="1" dirty="0">
              <a:latin typeface="Lucida Console" charset="0"/>
            </a:endParaRPr>
          </a:p>
          <a:p>
            <a:endParaRPr lang="en-US" altLang="zh-CN" sz="2000" b="1" dirty="0">
              <a:latin typeface="Lucida Console" charset="0"/>
            </a:endParaRPr>
          </a:p>
          <a:p>
            <a:r>
              <a:rPr lang="en-US" altLang="zh-CN" sz="2000" b="1" dirty="0">
                <a:latin typeface="Lucida Console" charset="0"/>
              </a:rPr>
              <a:t>= </a:t>
            </a:r>
            <a:r>
              <a:rPr lang="en-US" altLang="zh-CN" sz="2000" b="1" dirty="0" err="1">
                <a:latin typeface="Lucida Console" charset="0"/>
              </a:rPr>
              <a:t>Ouch!Wow!Yuck!Ouch</a:t>
            </a:r>
            <a:r>
              <a:rPr lang="en-US" altLang="zh-CN" sz="2000" b="1" dirty="0">
                <a:latin typeface="Lucida Console" charset="0"/>
              </a:rPr>
              <a:t>!</a:t>
            </a:r>
            <a:endParaRPr lang="en-US" altLang="zh-CN" sz="1800" b="1" dirty="0">
              <a:latin typeface="Lucida Console" charset="0"/>
            </a:endParaRPr>
          </a:p>
          <a:p>
            <a:endParaRPr lang="en-US" altLang="zh-CN" sz="1800" b="1" dirty="0">
              <a:latin typeface="Lucida Console" charset="0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2668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structures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308" y="1371654"/>
            <a:ext cx="8686692" cy="4724276"/>
          </a:xfrm>
        </p:spPr>
        <p:txBody>
          <a:bodyPr/>
          <a:lstStyle/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A structured data type is a type in which each value is a collection of component items. 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The entire collection has a single name, each component can be accessed individually.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Often, we have related information of various types that we’d like to store together for convenient access under the same identifier, for example</a:t>
            </a:r>
            <a:r>
              <a:rPr kumimoji="1" lang="mr-IN" altLang="zh-CN" sz="2600" dirty="0">
                <a:latin typeface="Arial" charset="0"/>
                <a:ea typeface="Arial" charset="0"/>
                <a:cs typeface="Arial" charset="0"/>
              </a:rPr>
              <a:t>…</a:t>
            </a:r>
            <a:endParaRPr kumimoji="1"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494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33071" y="1524050"/>
            <a:ext cx="7993062" cy="4176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Compliant with C, but better than C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Protect legacy codes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Safer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Easier for debugging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Support data abstraction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Support 4 kinds of Programming and Design style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Procedure-Based Programming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Object-Based Programming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Object-Oriented Programming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Especially useful in modern project developing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Generic Programming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Necessary for excellent programs</a:t>
            </a: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1.1 Why C++?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2023/9/13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0928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structures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0" t="2809" r="27322" b="7051"/>
          <a:stretch/>
        </p:blipFill>
        <p:spPr>
          <a:xfrm>
            <a:off x="609704" y="1398350"/>
            <a:ext cx="4029087" cy="4545184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1236" r="28889" b="5432"/>
          <a:stretch/>
        </p:blipFill>
        <p:spPr>
          <a:xfrm>
            <a:off x="5029188" y="1219258"/>
            <a:ext cx="3962296" cy="4800474"/>
          </a:xfrm>
          <a:prstGeom prst="rect">
            <a:avLst/>
          </a:prstGeom>
        </p:spPr>
      </p:pic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693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struct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4912" y="1449344"/>
            <a:ext cx="883908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b="1" dirty="0" err="1">
                <a:latin typeface="Lucida Console" charset="0"/>
              </a:rPr>
              <a:t>enum</a:t>
            </a:r>
            <a:r>
              <a:rPr lang="en-US" altLang="zh-CN" sz="2000" b="1" dirty="0">
                <a:latin typeface="Lucida Console" charset="0"/>
              </a:rPr>
              <a:t> </a:t>
            </a:r>
            <a:r>
              <a:rPr lang="en-US" altLang="zh-CN" sz="2000" b="1" dirty="0" err="1">
                <a:latin typeface="Lucida Console" charset="0"/>
              </a:rPr>
              <a:t>HealthType</a:t>
            </a:r>
            <a:r>
              <a:rPr lang="en-US" altLang="zh-CN" sz="2000" b="1" dirty="0">
                <a:latin typeface="Lucida Console" charset="0"/>
              </a:rPr>
              <a:t> {Poor, Fair, Good, Excellent};</a:t>
            </a:r>
          </a:p>
          <a:p>
            <a:r>
              <a:rPr lang="en-US" altLang="zh-CN" sz="2000" b="1" dirty="0" err="1">
                <a:latin typeface="Lucida Console" charset="0"/>
              </a:rPr>
              <a:t>struct</a:t>
            </a:r>
            <a:r>
              <a:rPr lang="en-US" altLang="zh-CN" sz="2000" b="1" dirty="0">
                <a:latin typeface="Lucida Console" charset="0"/>
              </a:rPr>
              <a:t> </a:t>
            </a:r>
            <a:r>
              <a:rPr lang="en-US" altLang="zh-CN" sz="2000" b="1" dirty="0" err="1">
                <a:latin typeface="Lucida Console" charset="0"/>
              </a:rPr>
              <a:t>AnimalType</a:t>
            </a:r>
            <a:r>
              <a:rPr lang="en-US" altLang="zh-CN" sz="2000" b="1" dirty="0">
                <a:latin typeface="Lucida Console" charset="0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Lucida Console" charset="0"/>
              </a:rPr>
              <a:t>// declares a </a:t>
            </a:r>
            <a:r>
              <a:rPr lang="en-US" altLang="zh-CN" sz="2000" b="1" dirty="0" err="1">
                <a:solidFill>
                  <a:srgbClr val="0070C0"/>
                </a:solidFill>
                <a:latin typeface="Lucida Console" charset="0"/>
              </a:rPr>
              <a:t>struct</a:t>
            </a:r>
            <a:r>
              <a:rPr lang="en-US" altLang="zh-CN" sz="2000" b="1" dirty="0">
                <a:solidFill>
                  <a:srgbClr val="0070C0"/>
                </a:solidFill>
                <a:latin typeface="Lucida Console" charset="0"/>
              </a:rPr>
              <a:t> data type</a:t>
            </a:r>
          </a:p>
          <a:p>
            <a:r>
              <a:rPr lang="en-US" altLang="zh-CN" sz="2000" b="1" dirty="0">
                <a:latin typeface="Lucida Console" charset="0"/>
              </a:rPr>
              <a:t>{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Lucida Console" charset="0"/>
              </a:rPr>
              <a:t>// does not allocate memory	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Lucida Console" charset="0"/>
              </a:rPr>
              <a:t>      </a:t>
            </a:r>
            <a:r>
              <a:rPr lang="en-US" altLang="zh-CN" sz="2000" b="1" dirty="0">
                <a:latin typeface="Lucida Console" charset="0"/>
              </a:rPr>
              <a:t>long       id;	</a:t>
            </a:r>
          </a:p>
          <a:p>
            <a:r>
              <a:rPr lang="en-US" altLang="zh-CN" sz="2000" b="1" dirty="0">
                <a:latin typeface="Lucida Console" charset="0"/>
              </a:rPr>
              <a:t>	string     name;	</a:t>
            </a:r>
          </a:p>
          <a:p>
            <a:r>
              <a:rPr lang="en-US" altLang="zh-CN" sz="2000" b="1" dirty="0">
                <a:latin typeface="Lucida Console" charset="0"/>
              </a:rPr>
              <a:t>	string     genus;	</a:t>
            </a:r>
          </a:p>
          <a:p>
            <a:r>
              <a:rPr lang="en-US" altLang="zh-CN" sz="2000" b="1" dirty="0">
                <a:latin typeface="Lucida Console" charset="0"/>
              </a:rPr>
              <a:t>	string     species;</a:t>
            </a:r>
            <a:endParaRPr lang="en-US" altLang="zh-CN" sz="20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b="1" dirty="0">
                <a:latin typeface="Lucida Console" charset="0"/>
              </a:rPr>
              <a:t>	string     country;	</a:t>
            </a:r>
          </a:p>
          <a:p>
            <a:r>
              <a:rPr lang="en-US" altLang="zh-CN" sz="2000" b="1" dirty="0">
                <a:latin typeface="Lucida Console" charset="0"/>
              </a:rPr>
              <a:t>	</a:t>
            </a:r>
            <a:r>
              <a:rPr lang="en-US" altLang="zh-CN" sz="2000" b="1" dirty="0" err="1">
                <a:latin typeface="Lucida Console" charset="0"/>
              </a:rPr>
              <a:t>int</a:t>
            </a:r>
            <a:r>
              <a:rPr lang="en-US" altLang="zh-CN" sz="2000" b="1" dirty="0">
                <a:latin typeface="Lucida Console" charset="0"/>
              </a:rPr>
              <a:t>        age;	</a:t>
            </a:r>
          </a:p>
          <a:p>
            <a:r>
              <a:rPr lang="en-US" altLang="zh-CN" sz="2000" b="1" dirty="0">
                <a:latin typeface="Lucida Console" charset="0"/>
              </a:rPr>
              <a:t>	float      weight;	</a:t>
            </a:r>
          </a:p>
          <a:p>
            <a:r>
              <a:rPr lang="en-US" altLang="zh-CN" sz="2000" b="1" dirty="0">
                <a:latin typeface="Lucida Console" charset="0"/>
              </a:rPr>
              <a:t>	</a:t>
            </a:r>
            <a:r>
              <a:rPr lang="en-US" altLang="zh-CN" sz="2000" b="1" dirty="0" err="1">
                <a:latin typeface="Lucida Console" charset="0"/>
              </a:rPr>
              <a:t>HealthType</a:t>
            </a:r>
            <a:r>
              <a:rPr lang="en-US" altLang="zh-CN" sz="2000" b="1" dirty="0">
                <a:latin typeface="Lucida Console" charset="0"/>
              </a:rPr>
              <a:t> health;</a:t>
            </a:r>
          </a:p>
          <a:p>
            <a:r>
              <a:rPr lang="en-US" altLang="zh-CN" sz="2000" b="1" dirty="0">
                <a:latin typeface="Lucida Console" charset="0"/>
              </a:rPr>
              <a:t>};</a:t>
            </a:r>
          </a:p>
          <a:p>
            <a:r>
              <a:rPr lang="en-US" altLang="zh-CN" sz="2000" b="1" dirty="0" err="1">
                <a:latin typeface="Lucida Console" charset="0"/>
              </a:rPr>
              <a:t>AnimalType</a:t>
            </a:r>
            <a:r>
              <a:rPr lang="en-US" altLang="zh-CN" sz="2000" b="1" dirty="0">
                <a:latin typeface="Lucida Console" charset="0"/>
              </a:rPr>
              <a:t> </a:t>
            </a:r>
            <a:r>
              <a:rPr lang="en-US" altLang="zh-CN" sz="2000" b="1" dirty="0" err="1">
                <a:latin typeface="Lucida Console" charset="0"/>
              </a:rPr>
              <a:t>thisAnimal</a:t>
            </a:r>
            <a:r>
              <a:rPr lang="en-US" altLang="zh-CN" sz="2000" b="1" dirty="0">
                <a:latin typeface="Lucida Console" charset="0"/>
              </a:rPr>
              <a:t>; </a:t>
            </a:r>
            <a:r>
              <a:rPr lang="en-US" altLang="zh-CN" sz="2000" b="1" dirty="0">
                <a:solidFill>
                  <a:srgbClr val="0070C0"/>
                </a:solidFill>
                <a:latin typeface="Lucida Console" charset="0"/>
              </a:rPr>
              <a:t>//declare variables of </a:t>
            </a:r>
            <a:r>
              <a:rPr lang="en-US" altLang="zh-CN" sz="2000" b="1" dirty="0" err="1">
                <a:solidFill>
                  <a:srgbClr val="0070C0"/>
                </a:solidFill>
                <a:latin typeface="Lucida Console" charset="0"/>
              </a:rPr>
              <a:t>AnimalType</a:t>
            </a:r>
            <a:endParaRPr lang="en-US" altLang="zh-CN" sz="2000" b="1" dirty="0">
              <a:solidFill>
                <a:srgbClr val="0070C0"/>
              </a:solidFill>
              <a:latin typeface="Lucida Console" charset="0"/>
            </a:endParaRPr>
          </a:p>
          <a:p>
            <a:r>
              <a:rPr lang="en-US" altLang="zh-CN" sz="2000" b="1" dirty="0" err="1">
                <a:latin typeface="Lucida Console" charset="0"/>
              </a:rPr>
              <a:t>AnimalType</a:t>
            </a:r>
            <a:r>
              <a:rPr lang="en-US" altLang="zh-CN" sz="2000" b="1" dirty="0">
                <a:latin typeface="Lucida Console" charset="0"/>
              </a:rPr>
              <a:t> </a:t>
            </a:r>
            <a:r>
              <a:rPr lang="en-US" altLang="zh-CN" sz="2000" b="1" dirty="0" err="1">
                <a:latin typeface="Lucida Console" charset="0"/>
              </a:rPr>
              <a:t>anotherAnimal</a:t>
            </a:r>
            <a:r>
              <a:rPr lang="en-US" altLang="zh-CN" sz="2000" b="1" dirty="0">
                <a:latin typeface="Lucida Console" charset="0"/>
              </a:rPr>
              <a:t>;</a:t>
            </a:r>
            <a:endParaRPr lang="en-US" altLang="zh-CN" sz="1800" b="1" dirty="0">
              <a:latin typeface="Lucida Console" charset="0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4648198" y="2491268"/>
            <a:ext cx="685782" cy="2495553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86376" y="3505198"/>
            <a:ext cx="33527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Structure members</a:t>
            </a:r>
          </a:p>
          <a:p>
            <a:endParaRPr kumimoji="1" lang="zh-CN" altLang="en-US" sz="2600" dirty="0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5303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Abstraction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8" y="1524050"/>
            <a:ext cx="7977078" cy="4495682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Abstraction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is the separation of the essential qualities of an object from the details of how it works or is composed.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It focuses on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what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not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It is necessary for managing large, complex software projects. </a:t>
            </a:r>
          </a:p>
          <a:p>
            <a:endParaRPr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872" y="129550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4935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Data abstraction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8" y="1752644"/>
            <a:ext cx="7977078" cy="129536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Separates the logical properties of a data type from its implementation.</a:t>
            </a:r>
          </a:p>
          <a:p>
            <a:endParaRPr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76318" y="3657594"/>
            <a:ext cx="4635360" cy="1757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b="1" kern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Logical properties</a:t>
            </a:r>
          </a:p>
          <a:p>
            <a:pPr marL="0" indent="0">
              <a:buFontTx/>
              <a:buNone/>
            </a:pPr>
            <a:r>
              <a:rPr lang="en-US" altLang="zh-CN" sz="2400" kern="0" dirty="0">
                <a:latin typeface="Arial" charset="0"/>
                <a:ea typeface="Arial" charset="0"/>
                <a:cs typeface="Arial" charset="0"/>
              </a:rPr>
              <a:t>What are the possible values?</a:t>
            </a:r>
          </a:p>
          <a:p>
            <a:pPr marL="0" indent="0">
              <a:buFontTx/>
              <a:buNone/>
            </a:pPr>
            <a:r>
              <a:rPr lang="en-US" altLang="zh-CN" sz="2400" kern="0" dirty="0">
                <a:latin typeface="Arial" charset="0"/>
                <a:ea typeface="Arial" charset="0"/>
                <a:cs typeface="Arial" charset="0"/>
              </a:rPr>
              <a:t>What operations will be needed?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724396" y="3657594"/>
            <a:ext cx="4343286" cy="1757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b="1" kern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Implementation</a:t>
            </a:r>
          </a:p>
          <a:p>
            <a:pPr marL="0" indent="0">
              <a:buFontTx/>
              <a:buNone/>
            </a:pPr>
            <a:r>
              <a:rPr lang="en-US" altLang="zh-CN" sz="2400" kern="0" dirty="0">
                <a:latin typeface="Arial" charset="0"/>
                <a:ea typeface="Arial" charset="0"/>
                <a:cs typeface="Arial" charset="0"/>
              </a:rPr>
              <a:t>How can this be done in C++?</a:t>
            </a:r>
          </a:p>
          <a:p>
            <a:pPr marL="0" indent="0">
              <a:buFontTx/>
              <a:buNone/>
            </a:pPr>
            <a:r>
              <a:rPr lang="en-US" altLang="zh-CN" sz="2400" kern="0" dirty="0">
                <a:latin typeface="Arial" charset="0"/>
                <a:ea typeface="Arial" charset="0"/>
                <a:cs typeface="Arial" charset="0"/>
              </a:rPr>
              <a:t>How can data types be used?</a:t>
            </a: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400722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7379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Data abstraction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2825747"/>
            <a:ext cx="3052763" cy="98424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Set of values (domain)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三角形 6"/>
          <p:cNvSpPr/>
          <p:nvPr/>
        </p:nvSpPr>
        <p:spPr bwMode="auto">
          <a:xfrm>
            <a:off x="3052763" y="1202521"/>
            <a:ext cx="2738406" cy="925534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Data Type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479256" y="2825747"/>
            <a:ext cx="3052763" cy="98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Allowable operations on the values</a:t>
            </a:r>
          </a:p>
        </p:txBody>
      </p:sp>
      <p:cxnSp>
        <p:nvCxnSpPr>
          <p:cNvPr id="10" name="直线箭头连接符 9"/>
          <p:cNvCxnSpPr>
            <a:stCxn id="7" idx="3"/>
            <a:endCxn id="3" idx="0"/>
          </p:cNvCxnSpPr>
          <p:nvPr/>
        </p:nvCxnSpPr>
        <p:spPr bwMode="auto">
          <a:xfrm flipH="1">
            <a:off x="2245520" y="2128055"/>
            <a:ext cx="2176446" cy="697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线箭头连接符 10"/>
          <p:cNvCxnSpPr>
            <a:stCxn id="7" idx="3"/>
            <a:endCxn id="8" idx="0"/>
          </p:cNvCxnSpPr>
          <p:nvPr/>
        </p:nvCxnSpPr>
        <p:spPr bwMode="auto">
          <a:xfrm>
            <a:off x="4421966" y="2128055"/>
            <a:ext cx="2583672" cy="697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线连接符 14"/>
          <p:cNvCxnSpPr/>
          <p:nvPr/>
        </p:nvCxnSpPr>
        <p:spPr bwMode="auto">
          <a:xfrm>
            <a:off x="533506" y="4343376"/>
            <a:ext cx="81786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533506" y="4507683"/>
            <a:ext cx="8178694" cy="174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For example, data type </a:t>
            </a:r>
            <a:r>
              <a:rPr lang="en-US" altLang="zh-CN" sz="2600" b="1" i="1" kern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sz="2600" kern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has </a:t>
            </a:r>
          </a:p>
          <a:p>
            <a:pPr marL="0" indent="0">
              <a:buFontTx/>
              <a:buNone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domain                           operations</a:t>
            </a:r>
          </a:p>
          <a:p>
            <a:pPr marL="0" indent="0">
              <a:buFontTx/>
              <a:buNone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-32768</a:t>
            </a:r>
            <a:r>
              <a:rPr lang="mr-IN" altLang="zh-CN" sz="2600" kern="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32767              +, -, *, /, %, &gt;&gt;, &lt;&lt;</a:t>
            </a:r>
          </a:p>
          <a:p>
            <a:pPr marL="0" indent="0">
              <a:buFontTx/>
              <a:buNone/>
            </a:pPr>
            <a:endParaRPr lang="en-US" altLang="zh-CN" sz="2600" kern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7055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Abstract Data Type (ADT)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735533" y="2819416"/>
            <a:ext cx="8178694" cy="327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>
              <a:buFont typeface="Wingdings" charset="2"/>
              <a:buChar char="ü"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zh-CN" sz="2600" b="1" i="1" kern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typedef</a:t>
            </a:r>
            <a:endParaRPr lang="en-US" altLang="zh-CN" sz="2600" b="1" i="1" kern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1" indent="0">
              <a:buNone/>
            </a:pP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typedef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 char String20[21];     </a:t>
            </a:r>
            <a:r>
              <a:rPr kumimoji="1" lang="en-US" altLang="zh-CN" sz="18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// variable declaration</a:t>
            </a:r>
          </a:p>
          <a:p>
            <a:pPr marL="0" lvl="1" indent="0">
              <a:buNone/>
            </a:pP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String20 message;  </a:t>
            </a:r>
            <a:endParaRPr lang="en-US" altLang="zh-CN" sz="2600" b="1" i="1" kern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ü"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zh-CN" sz="2600" b="1" i="1" kern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struct</a:t>
            </a:r>
            <a:endParaRPr lang="en-US" altLang="zh-CN" sz="2600" b="1" i="1" kern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1" indent="0">
              <a:buNone/>
            </a:pP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struct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EmployeeType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{</a:t>
            </a:r>
          </a:p>
          <a:p>
            <a:pPr marL="0" lvl="1" indent="0">
              <a:buNone/>
            </a:pP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        long </a:t>
            </a: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idNumber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0" lvl="1" indent="0">
              <a:buNone/>
            </a:pP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        String20 name;} myself; </a:t>
            </a:r>
            <a:endParaRPr lang="en-US" altLang="zh-CN" sz="2600" b="1" i="1" kern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ü"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zh-CN" sz="2600" b="1" i="1" kern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class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57218" y="1371654"/>
            <a:ext cx="7977078" cy="1676356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Is a programmer-defined type with a set of values and allowable operations for the type.</a:t>
            </a:r>
          </a:p>
          <a:p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Ways to define a new C++ type are</a:t>
            </a: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906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Abstract Data Type (ADT) example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735533" y="1447852"/>
            <a:ext cx="8178694" cy="464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 marL="0" indent="0">
              <a:buNone/>
            </a:pPr>
            <a:r>
              <a:rPr lang="en-US" altLang="zh-CN" sz="2600" b="1" i="1" kern="0" dirty="0"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marL="0" indent="0">
              <a:buNone/>
            </a:pPr>
            <a:r>
              <a:rPr lang="en-US" altLang="zh-CN" sz="2600" b="1" i="1" kern="0" dirty="0"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altLang="zh-CN" sz="2200" kern="0" dirty="0" err="1">
                <a:latin typeface="Arial" charset="0"/>
                <a:ea typeface="Arial" charset="0"/>
                <a:cs typeface="Arial" charset="0"/>
              </a:rPr>
              <a:t>TimeType</a:t>
            </a:r>
            <a:endParaRPr lang="en-US" altLang="zh-CN" sz="2200" kern="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zh-CN" sz="2600" b="1" i="1" kern="0" dirty="0">
                <a:latin typeface="Arial" charset="0"/>
                <a:ea typeface="Arial" charset="0"/>
                <a:cs typeface="Arial" charset="0"/>
              </a:rPr>
              <a:t>DOMAIN</a:t>
            </a:r>
          </a:p>
          <a:p>
            <a:pPr marL="0" indent="0">
              <a:buNone/>
            </a:pPr>
            <a:r>
              <a:rPr lang="en-US" altLang="zh-CN" sz="2200" kern="0" dirty="0">
                <a:latin typeface="Arial" charset="0"/>
                <a:ea typeface="Arial" charset="0"/>
                <a:cs typeface="Arial" charset="0"/>
              </a:rPr>
              <a:t>    Each </a:t>
            </a:r>
            <a:r>
              <a:rPr lang="en-US" altLang="zh-CN" sz="2200" kern="0" dirty="0" err="1">
                <a:latin typeface="Arial" charset="0"/>
                <a:ea typeface="Arial" charset="0"/>
                <a:cs typeface="Arial" charset="0"/>
              </a:rPr>
              <a:t>TimeType</a:t>
            </a:r>
            <a:r>
              <a:rPr lang="en-US" altLang="zh-CN" sz="2200" kern="0" dirty="0">
                <a:latin typeface="Arial" charset="0"/>
                <a:ea typeface="Arial" charset="0"/>
                <a:cs typeface="Arial" charset="0"/>
              </a:rPr>
              <a:t> value is a time in hours, minutes, and seconds.</a:t>
            </a:r>
          </a:p>
          <a:p>
            <a:pPr marL="0" indent="0">
              <a:buNone/>
            </a:pPr>
            <a:r>
              <a:rPr lang="en-US" altLang="zh-CN" sz="2600" b="1" i="1" kern="0" dirty="0">
                <a:latin typeface="Arial" charset="0"/>
                <a:ea typeface="Arial" charset="0"/>
                <a:cs typeface="Arial" charset="0"/>
              </a:rPr>
              <a:t>OPERATIONS</a:t>
            </a:r>
          </a:p>
          <a:p>
            <a:pPr marL="0" indent="0">
              <a:buNone/>
            </a:pPr>
            <a:r>
              <a:rPr lang="en-US" altLang="zh-CN" sz="2200" kern="0" dirty="0">
                <a:latin typeface="Arial" charset="0"/>
                <a:ea typeface="Arial" charset="0"/>
                <a:cs typeface="Arial" charset="0"/>
              </a:rPr>
              <a:t>    set the time</a:t>
            </a:r>
          </a:p>
          <a:p>
            <a:pPr marL="0" indent="0">
              <a:buNone/>
            </a:pPr>
            <a:r>
              <a:rPr lang="en-US" altLang="zh-CN" sz="2200" kern="0" dirty="0">
                <a:latin typeface="Arial" charset="0"/>
                <a:ea typeface="Arial" charset="0"/>
                <a:cs typeface="Arial" charset="0"/>
              </a:rPr>
              <a:t>    print the time</a:t>
            </a:r>
          </a:p>
          <a:p>
            <a:pPr marL="0" indent="0">
              <a:buNone/>
            </a:pPr>
            <a:r>
              <a:rPr lang="en-US" altLang="zh-CN" sz="2200" kern="0" dirty="0">
                <a:latin typeface="Arial" charset="0"/>
                <a:ea typeface="Arial" charset="0"/>
                <a:cs typeface="Arial" charset="0"/>
              </a:rPr>
              <a:t>    increment by one second</a:t>
            </a:r>
          </a:p>
          <a:p>
            <a:pPr marL="0" indent="0">
              <a:buNone/>
            </a:pPr>
            <a:r>
              <a:rPr lang="en-US" altLang="zh-CN" sz="2200" kern="0" dirty="0">
                <a:latin typeface="Arial" charset="0"/>
                <a:ea typeface="Arial" charset="0"/>
                <a:cs typeface="Arial" charset="0"/>
              </a:rPr>
              <a:t>    compare 2 times for equality</a:t>
            </a:r>
          </a:p>
          <a:p>
            <a:pPr marL="0" indent="0">
              <a:buNone/>
            </a:pPr>
            <a:endParaRPr lang="en-US" altLang="zh-CN" sz="2600" b="1" i="1" kern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7663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1.6 How to swap two numbers?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872" y="129550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69" y="2110581"/>
            <a:ext cx="6451600" cy="3644900"/>
          </a:xfrm>
        </p:spPr>
      </p:pic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4850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1.6 solution in C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308" y="1186241"/>
            <a:ext cx="853417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//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This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function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swaps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values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pointed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by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xp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and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yp</a:t>
            </a:r>
            <a:r>
              <a:rPr lang="pl-PL" altLang="zh-CN" sz="2000" b="1" dirty="0">
                <a:latin typeface="Lucida Console" charset="0"/>
              </a:rPr>
              <a:t> </a:t>
            </a:r>
          </a:p>
          <a:p>
            <a:r>
              <a:rPr lang="pl-PL" altLang="zh-CN" sz="2000" b="1" dirty="0" err="1">
                <a:latin typeface="Lucida Console" charset="0"/>
              </a:rPr>
              <a:t>void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 err="1">
                <a:latin typeface="Lucida Console" charset="0"/>
              </a:rPr>
              <a:t>swap</a:t>
            </a:r>
            <a:r>
              <a:rPr lang="pl-PL" altLang="zh-CN" sz="2000" b="1" dirty="0">
                <a:latin typeface="Lucida Console" charset="0"/>
              </a:rPr>
              <a:t>(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*</a:t>
            </a:r>
            <a:r>
              <a:rPr lang="pl-PL" altLang="zh-CN" sz="2000" b="1" dirty="0" err="1">
                <a:solidFill>
                  <a:srgbClr val="FF0000"/>
                </a:solidFill>
                <a:latin typeface="Lucida Console" charset="0"/>
              </a:rPr>
              <a:t>xp</a:t>
            </a:r>
            <a:r>
              <a:rPr lang="pl-PL" altLang="zh-CN" sz="2000" b="1" dirty="0">
                <a:latin typeface="Lucida Console" charset="0"/>
              </a:rPr>
              <a:t>, 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*</a:t>
            </a:r>
            <a:r>
              <a:rPr lang="pl-PL" altLang="zh-CN" sz="2000" b="1" dirty="0" err="1">
                <a:solidFill>
                  <a:srgbClr val="FF0000"/>
                </a:solidFill>
                <a:latin typeface="Lucida Console" charset="0"/>
              </a:rPr>
              <a:t>yp</a:t>
            </a:r>
            <a:r>
              <a:rPr lang="pl-PL" altLang="zh-CN" sz="2000" b="1" dirty="0">
                <a:latin typeface="Lucida Console" charset="0"/>
              </a:rPr>
              <a:t>) {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temp = *</a:t>
            </a:r>
            <a:r>
              <a:rPr lang="pl-PL" altLang="zh-CN" sz="2000" b="1" dirty="0" err="1">
                <a:latin typeface="Lucida Console" charset="0"/>
              </a:rPr>
              <a:t>xp</a:t>
            </a:r>
            <a:r>
              <a:rPr lang="pl-PL" altLang="zh-CN" sz="2000" b="1" dirty="0">
                <a:latin typeface="Lucida Console" charset="0"/>
              </a:rPr>
              <a:t>; </a:t>
            </a:r>
          </a:p>
          <a:p>
            <a:r>
              <a:rPr lang="pl-PL" altLang="zh-CN" sz="2000" b="1" dirty="0">
                <a:latin typeface="Lucida Console" charset="0"/>
              </a:rPr>
              <a:t>    *</a:t>
            </a:r>
            <a:r>
              <a:rPr lang="pl-PL" altLang="zh-CN" sz="2000" b="1" dirty="0" err="1">
                <a:latin typeface="Lucida Console" charset="0"/>
              </a:rPr>
              <a:t>xp</a:t>
            </a:r>
            <a:r>
              <a:rPr lang="pl-PL" altLang="zh-CN" sz="2000" b="1" dirty="0">
                <a:latin typeface="Lucida Console" charset="0"/>
              </a:rPr>
              <a:t> = *</a:t>
            </a:r>
            <a:r>
              <a:rPr lang="pl-PL" altLang="zh-CN" sz="2000" b="1" dirty="0" err="1">
                <a:latin typeface="Lucida Console" charset="0"/>
              </a:rPr>
              <a:t>yp</a:t>
            </a:r>
            <a:r>
              <a:rPr lang="pl-PL" altLang="zh-CN" sz="2000" b="1" dirty="0">
                <a:latin typeface="Lucida Console" charset="0"/>
              </a:rPr>
              <a:t>; </a:t>
            </a:r>
          </a:p>
          <a:p>
            <a:r>
              <a:rPr lang="pl-PL" altLang="zh-CN" sz="2000" b="1" dirty="0">
                <a:latin typeface="Lucida Console" charset="0"/>
              </a:rPr>
              <a:t>    *</a:t>
            </a:r>
            <a:r>
              <a:rPr lang="pl-PL" altLang="zh-CN" sz="2000" b="1" dirty="0" err="1">
                <a:latin typeface="Lucida Console" charset="0"/>
              </a:rPr>
              <a:t>yp</a:t>
            </a:r>
            <a:r>
              <a:rPr lang="pl-PL" altLang="zh-CN" sz="2000" b="1" dirty="0">
                <a:latin typeface="Lucida Console" charset="0"/>
              </a:rPr>
              <a:t> = temp; </a:t>
            </a:r>
          </a:p>
          <a:p>
            <a:r>
              <a:rPr lang="pl-PL" altLang="zh-CN" sz="2000" b="1" dirty="0">
                <a:latin typeface="Lucida Console" charset="0"/>
              </a:rPr>
              <a:t>} </a:t>
            </a:r>
          </a:p>
          <a:p>
            <a:r>
              <a:rPr lang="pl-PL" altLang="zh-CN" sz="2000" b="1" dirty="0">
                <a:latin typeface="Lucida Console" charset="0"/>
              </a:rPr>
              <a:t>  </a:t>
            </a:r>
          </a:p>
          <a:p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 err="1">
                <a:latin typeface="Lucida Console" charset="0"/>
              </a:rPr>
              <a:t>main</a:t>
            </a:r>
            <a:r>
              <a:rPr lang="pl-PL" altLang="zh-CN" sz="2000" b="1" dirty="0">
                <a:latin typeface="Lucida Console" charset="0"/>
              </a:rPr>
              <a:t>() </a:t>
            </a:r>
          </a:p>
          <a:p>
            <a:r>
              <a:rPr lang="pl-PL" altLang="zh-CN" sz="2000" b="1" dirty="0">
                <a:latin typeface="Lucida Console" charset="0"/>
              </a:rPr>
              <a:t>{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x, y;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scanf</a:t>
            </a:r>
            <a:r>
              <a:rPr lang="pl-PL" altLang="zh-CN" sz="2000" b="1" dirty="0">
                <a:latin typeface="Lucida Console" charset="0"/>
              </a:rPr>
              <a:t>("%d", &amp;x);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scanf</a:t>
            </a:r>
            <a:r>
              <a:rPr lang="pl-PL" altLang="zh-CN" sz="2000" b="1" dirty="0">
                <a:latin typeface="Lucida Console" charset="0"/>
              </a:rPr>
              <a:t>("%d", &amp;y);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swap</a:t>
            </a:r>
            <a:r>
              <a:rPr lang="pl-PL" altLang="zh-CN" sz="2000" b="1" dirty="0">
                <a:latin typeface="Lucida Console" charset="0"/>
              </a:rPr>
              <a:t>(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&amp;x</a:t>
            </a:r>
            <a:r>
              <a:rPr lang="pl-PL" altLang="zh-CN" sz="2000" b="1" dirty="0">
                <a:latin typeface="Lucida Console" charset="0"/>
              </a:rPr>
              <a:t>, 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&amp;y</a:t>
            </a:r>
            <a:r>
              <a:rPr lang="pl-PL" altLang="zh-CN" sz="2000" b="1" dirty="0">
                <a:latin typeface="Lucida Console" charset="0"/>
              </a:rPr>
              <a:t>);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printf</a:t>
            </a:r>
            <a:r>
              <a:rPr lang="pl-PL" altLang="zh-CN" sz="2000" b="1" dirty="0">
                <a:latin typeface="Lucida Console" charset="0"/>
              </a:rPr>
              <a:t>("\</a:t>
            </a:r>
            <a:r>
              <a:rPr lang="pl-PL" altLang="zh-CN" sz="2000" b="1" dirty="0" err="1">
                <a:latin typeface="Lucida Console" charset="0"/>
              </a:rPr>
              <a:t>nAfter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 err="1">
                <a:latin typeface="Lucida Console" charset="0"/>
              </a:rPr>
              <a:t>Swapping</a:t>
            </a:r>
            <a:r>
              <a:rPr lang="pl-PL" altLang="zh-CN" sz="2000" b="1" dirty="0">
                <a:latin typeface="Lucida Console" charset="0"/>
              </a:rPr>
              <a:t>: x = %d, y = %d", x, y);</a:t>
            </a:r>
          </a:p>
          <a:p>
            <a:r>
              <a:rPr lang="pl-PL" altLang="zh-CN" sz="2000" b="1" dirty="0">
                <a:latin typeface="Lucida Console" charset="0"/>
              </a:rPr>
              <a:t>    return 0; </a:t>
            </a:r>
          </a:p>
          <a:p>
            <a:r>
              <a:rPr lang="pl-PL" altLang="zh-CN" sz="2000" b="1" dirty="0">
                <a:latin typeface="Lucida Console" charset="0"/>
              </a:rPr>
              <a:t>} </a:t>
            </a:r>
          </a:p>
          <a:p>
            <a:endParaRPr lang="en-US" altLang="zh-CN" sz="2000" b="1" dirty="0">
              <a:latin typeface="Lucida Console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10238" y="2590822"/>
            <a:ext cx="3352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pointer</a:t>
            </a:r>
            <a:endParaRPr kumimoji="1" lang="zh-CN" altLang="en-US" sz="2600" dirty="0"/>
          </a:p>
        </p:txBody>
      </p:sp>
      <p:cxnSp>
        <p:nvCxnSpPr>
          <p:cNvPr id="13" name="直线箭头连接符 12"/>
          <p:cNvCxnSpPr/>
          <p:nvPr/>
        </p:nvCxnSpPr>
        <p:spPr bwMode="auto">
          <a:xfrm>
            <a:off x="4419604" y="2057436"/>
            <a:ext cx="850896" cy="5333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5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1.6 How can we do in C++?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308" y="1186246"/>
            <a:ext cx="868669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//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This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function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swaps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values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by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reference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x and y</a:t>
            </a:r>
            <a:endParaRPr lang="pl-PL" altLang="zh-CN" sz="2000" b="1" dirty="0">
              <a:latin typeface="Lucida Console" charset="0"/>
            </a:endParaRPr>
          </a:p>
          <a:p>
            <a:r>
              <a:rPr lang="pl-PL" altLang="zh-CN" sz="2000" b="1" dirty="0" err="1">
                <a:latin typeface="Lucida Console" charset="0"/>
              </a:rPr>
              <a:t>void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 err="1">
                <a:latin typeface="Lucida Console" charset="0"/>
              </a:rPr>
              <a:t>swap</a:t>
            </a:r>
            <a:r>
              <a:rPr lang="pl-PL" altLang="zh-CN" sz="2000" b="1" dirty="0">
                <a:latin typeface="Lucida Console" charset="0"/>
              </a:rPr>
              <a:t>(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&amp;x</a:t>
            </a:r>
            <a:r>
              <a:rPr lang="pl-PL" altLang="zh-CN" sz="2000" b="1" dirty="0">
                <a:latin typeface="Lucida Console" charset="0"/>
              </a:rPr>
              <a:t>, 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&amp;y</a:t>
            </a:r>
            <a:r>
              <a:rPr lang="pl-PL" altLang="zh-CN" sz="2000" b="1" dirty="0">
                <a:latin typeface="Lucida Console" charset="0"/>
              </a:rPr>
              <a:t>) {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temp = x; </a:t>
            </a:r>
          </a:p>
          <a:p>
            <a:r>
              <a:rPr lang="pl-PL" altLang="zh-CN" sz="2000" b="1" dirty="0">
                <a:latin typeface="Lucida Console" charset="0"/>
              </a:rPr>
              <a:t>    x = y; </a:t>
            </a:r>
          </a:p>
          <a:p>
            <a:r>
              <a:rPr lang="pl-PL" altLang="zh-CN" sz="2000" b="1" dirty="0">
                <a:latin typeface="Lucida Console" charset="0"/>
              </a:rPr>
              <a:t>    y = temp; </a:t>
            </a:r>
          </a:p>
          <a:p>
            <a:r>
              <a:rPr lang="pl-PL" altLang="zh-CN" sz="2000" b="1" dirty="0">
                <a:latin typeface="Lucida Console" charset="0"/>
              </a:rPr>
              <a:t>} </a:t>
            </a:r>
          </a:p>
          <a:p>
            <a:r>
              <a:rPr lang="pl-PL" altLang="zh-CN" sz="2000" b="1" dirty="0">
                <a:latin typeface="Lucida Console" charset="0"/>
              </a:rPr>
              <a:t>  </a:t>
            </a:r>
          </a:p>
          <a:p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 err="1">
                <a:latin typeface="Lucida Console" charset="0"/>
              </a:rPr>
              <a:t>main</a:t>
            </a:r>
            <a:r>
              <a:rPr lang="pl-PL" altLang="zh-CN" sz="2000" b="1" dirty="0">
                <a:latin typeface="Lucida Console" charset="0"/>
              </a:rPr>
              <a:t>() </a:t>
            </a:r>
          </a:p>
          <a:p>
            <a:r>
              <a:rPr lang="pl-PL" altLang="zh-CN" sz="2000" b="1" dirty="0">
                <a:latin typeface="Lucida Console" charset="0"/>
              </a:rPr>
              <a:t>{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x, y;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scanf</a:t>
            </a:r>
            <a:r>
              <a:rPr lang="pl-PL" altLang="zh-CN" sz="2000" b="1" dirty="0">
                <a:latin typeface="Lucida Console" charset="0"/>
              </a:rPr>
              <a:t>("%d", &amp;x);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scanf</a:t>
            </a:r>
            <a:r>
              <a:rPr lang="pl-PL" altLang="zh-CN" sz="2000" b="1" dirty="0">
                <a:latin typeface="Lucida Console" charset="0"/>
              </a:rPr>
              <a:t>("%d", &amp;y);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swap</a:t>
            </a:r>
            <a:r>
              <a:rPr lang="pl-PL" altLang="zh-CN" sz="2000" b="1" dirty="0">
                <a:latin typeface="Lucida Console" charset="0"/>
              </a:rPr>
              <a:t>(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x</a:t>
            </a:r>
            <a:r>
              <a:rPr lang="pl-PL" altLang="zh-CN" sz="2000" b="1" dirty="0">
                <a:latin typeface="Lucida Console" charset="0"/>
              </a:rPr>
              <a:t>, 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y</a:t>
            </a:r>
            <a:r>
              <a:rPr lang="pl-PL" altLang="zh-CN" sz="2000" b="1" dirty="0">
                <a:latin typeface="Lucida Console" charset="0"/>
              </a:rPr>
              <a:t>);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printf</a:t>
            </a:r>
            <a:r>
              <a:rPr lang="pl-PL" altLang="zh-CN" sz="2000" b="1" dirty="0">
                <a:latin typeface="Lucida Console" charset="0"/>
              </a:rPr>
              <a:t>("\</a:t>
            </a:r>
            <a:r>
              <a:rPr lang="pl-PL" altLang="zh-CN" sz="2000" b="1" dirty="0" err="1">
                <a:latin typeface="Lucida Console" charset="0"/>
              </a:rPr>
              <a:t>nAfter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 err="1">
                <a:latin typeface="Lucida Console" charset="0"/>
              </a:rPr>
              <a:t>Swapping</a:t>
            </a:r>
            <a:r>
              <a:rPr lang="pl-PL" altLang="zh-CN" sz="2000" b="1" dirty="0">
                <a:latin typeface="Lucida Console" charset="0"/>
              </a:rPr>
              <a:t>: x = %d, y = %d", x, y); </a:t>
            </a:r>
          </a:p>
          <a:p>
            <a:r>
              <a:rPr lang="pl-PL" altLang="zh-CN" sz="2000" b="1" dirty="0">
                <a:latin typeface="Lucida Console" charset="0"/>
              </a:rPr>
              <a:t>    return 0;</a:t>
            </a:r>
          </a:p>
          <a:p>
            <a:r>
              <a:rPr lang="pl-PL" altLang="zh-CN" sz="2000" b="1" dirty="0">
                <a:latin typeface="Lucida Console" charset="0"/>
              </a:rPr>
              <a:t>}</a:t>
            </a:r>
          </a:p>
          <a:p>
            <a:endParaRPr lang="en-US" altLang="zh-CN" sz="2000" b="1" dirty="0">
              <a:latin typeface="Lucida Console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0238" y="2590822"/>
            <a:ext cx="37019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passing by reference</a:t>
            </a:r>
            <a:endParaRPr kumimoji="1" lang="zh-CN" altLang="en-US" sz="2600" dirty="0"/>
          </a:p>
        </p:txBody>
      </p:sp>
      <p:cxnSp>
        <p:nvCxnSpPr>
          <p:cNvPr id="8" name="直线箭头连接符 7"/>
          <p:cNvCxnSpPr/>
          <p:nvPr/>
        </p:nvCxnSpPr>
        <p:spPr bwMode="auto">
          <a:xfrm>
            <a:off x="4229188" y="2057436"/>
            <a:ext cx="1041312" cy="5333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67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33071" y="1447852"/>
            <a:ext cx="7993062" cy="4176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The kernels of the operating systems, e.g., windows, </a:t>
            </a: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linux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unix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are written in C and assembly language, however, the high-level part of them is written by C++.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Create new languages, such as C#, Java, Python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Games, such as “world of </a:t>
            </a: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warcraft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” (</a:t>
            </a: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魔兽世界）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Scientific researches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Telecommunication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Softwares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, such as 3Dmax, CAD, Photoshop, QQ, office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Hack, virus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Search engines, such as google, </a:t>
            </a: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baidu</a:t>
            </a: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XML, HTML parser</a:t>
            </a: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1.1 C++ Applications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2023/9/13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3194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charset="0"/>
                <a:ea typeface="Arial" charset="0"/>
                <a:cs typeface="Arial" charset="0"/>
              </a:rPr>
              <a:t>1.6 Reference in C++</a:t>
            </a:r>
            <a:endParaRPr lang="en-US" altLang="zh-CN" sz="3600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506" y="1219259"/>
            <a:ext cx="7924592" cy="259073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3 Reasons to use passing by reference:</a:t>
            </a:r>
          </a:p>
          <a:p>
            <a:pPr marL="536576" lvl="3" indent="-182563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To modify the objects that passed in the function</a:t>
            </a:r>
          </a:p>
          <a:p>
            <a:pPr marL="536576" lvl="3" indent="-182563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To avoid the cost of copying large objects</a:t>
            </a:r>
          </a:p>
          <a:p>
            <a:pPr marL="536576" lvl="3" indent="-182563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To have more than one return values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36241" y="3906799"/>
            <a:ext cx="388609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altLang="zh-CN" sz="1800" dirty="0" err="1">
                <a:latin typeface="Lucida Console" charset="0"/>
              </a:rPr>
              <a:t>struct</a:t>
            </a:r>
            <a:r>
              <a:rPr lang="fr-FR" altLang="zh-CN" sz="1800" dirty="0">
                <a:latin typeface="Lucida Console" charset="0"/>
              </a:rPr>
              <a:t> Matrix { double a[10000][10000] };</a:t>
            </a:r>
          </a:p>
          <a:p>
            <a:endParaRPr lang="fr-FR" altLang="zh-CN" sz="1800" dirty="0">
              <a:latin typeface="Lucida Console" charset="0"/>
            </a:endParaRPr>
          </a:p>
          <a:p>
            <a:r>
              <a:rPr lang="fr-FR" altLang="zh-CN" sz="1800" dirty="0" err="1">
                <a:latin typeface="Lucida Console" charset="0"/>
              </a:rPr>
              <a:t>int</a:t>
            </a:r>
            <a:r>
              <a:rPr lang="fr-FR" altLang="zh-CN" sz="1800" dirty="0">
                <a:latin typeface="Lucida Console" charset="0"/>
              </a:rPr>
              <a:t> f1(Matrix m);</a:t>
            </a:r>
          </a:p>
          <a:p>
            <a:r>
              <a:rPr lang="fr-FR" altLang="zh-CN" sz="1800" dirty="0" err="1">
                <a:latin typeface="Lucida Console" charset="0"/>
              </a:rPr>
              <a:t>int</a:t>
            </a:r>
            <a:r>
              <a:rPr lang="fr-FR" altLang="zh-CN" sz="1800" dirty="0">
                <a:latin typeface="Lucida Console" charset="0"/>
              </a:rPr>
              <a:t> f2(Matrix&amp; m);</a:t>
            </a:r>
            <a:r>
              <a:rPr lang="en-US" altLang="zh-CN" sz="1800" dirty="0">
                <a:latin typeface="Lucida Console" charset="0"/>
              </a:rPr>
              <a:t>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038614" y="3352802"/>
            <a:ext cx="510538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</a:rPr>
              <a:t>bool </a:t>
            </a:r>
            <a:r>
              <a:rPr lang="en-US" altLang="zh-CN" sz="1800" dirty="0" err="1">
                <a:latin typeface="Lucida Console" charset="0"/>
              </a:rPr>
              <a:t>add_even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a, 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b, 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&amp; c)</a:t>
            </a:r>
          </a:p>
          <a:p>
            <a:r>
              <a:rPr lang="en-US" altLang="zh-CN" sz="1800" dirty="0">
                <a:latin typeface="Lucida Console" charset="0"/>
              </a:rPr>
              <a:t>{</a:t>
            </a:r>
          </a:p>
          <a:p>
            <a:r>
              <a:rPr lang="en-US" altLang="zh-CN" sz="1800" dirty="0">
                <a:latin typeface="Lucida Console" charset="0"/>
              </a:rPr>
              <a:t>  if (a%2 == 0 &amp;&amp; b%2 == 0) </a:t>
            </a:r>
          </a:p>
          <a:p>
            <a:r>
              <a:rPr lang="en-US" altLang="zh-CN" sz="1800" dirty="0">
                <a:latin typeface="Lucida Console" charset="0"/>
              </a:rPr>
              <a:t>  {</a:t>
            </a:r>
          </a:p>
          <a:p>
            <a:r>
              <a:rPr lang="en-US" altLang="zh-CN" sz="1800" dirty="0">
                <a:latin typeface="Lucida Console" charset="0"/>
              </a:rPr>
              <a:t>     c = </a:t>
            </a:r>
            <a:r>
              <a:rPr lang="en-US" altLang="zh-CN" sz="1800" dirty="0" err="1">
                <a:latin typeface="Lucida Console" charset="0"/>
              </a:rPr>
              <a:t>a+b</a:t>
            </a:r>
            <a:r>
              <a:rPr lang="en-US" altLang="zh-CN" sz="1800" dirty="0">
                <a:latin typeface="Lucida Console" charset="0"/>
              </a:rPr>
              <a:t>; </a:t>
            </a:r>
          </a:p>
          <a:p>
            <a:r>
              <a:rPr lang="en-US" altLang="zh-CN" sz="1800" dirty="0">
                <a:latin typeface="Lucida Console" charset="0"/>
              </a:rPr>
              <a:t>     return true;</a:t>
            </a:r>
          </a:p>
          <a:p>
            <a:r>
              <a:rPr lang="en-US" altLang="zh-CN" sz="1800" dirty="0">
                <a:latin typeface="Lucida Console" charset="0"/>
              </a:rPr>
              <a:t>  }</a:t>
            </a:r>
          </a:p>
          <a:p>
            <a:r>
              <a:rPr lang="en-US" altLang="zh-CN" sz="1800" dirty="0">
                <a:latin typeface="Lucida Console" charset="0"/>
              </a:rPr>
              <a:t>  return false;</a:t>
            </a:r>
          </a:p>
          <a:p>
            <a:r>
              <a:rPr lang="en-US" altLang="zh-CN" sz="1800" dirty="0">
                <a:latin typeface="Lucida Console" charset="0"/>
              </a:rPr>
              <a:t>}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641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  <p:bldP spid="6247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charset="0"/>
                <a:ea typeface="Arial" charset="0"/>
                <a:cs typeface="Arial" charset="0"/>
              </a:rPr>
              <a:t>1.6 Reference and Pointer</a:t>
            </a:r>
            <a:endParaRPr lang="en-US" altLang="zh-CN" sz="36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533506" y="1828842"/>
            <a:ext cx="789930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The inner mechanism of reference and pointer may be similar, but they are quite different in usage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Using Reference when you find 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It always represents a non-null object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And it will not represent any other objects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Using Pointer otherwise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Pointer could be re-assigned values, while reference could not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30" y="22902"/>
            <a:ext cx="1805940" cy="1805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086142"/>
            <a:ext cx="1828800" cy="1828800"/>
          </a:xfrm>
          <a:prstGeom prst="rect">
            <a:avLst/>
          </a:prstGeom>
        </p:spPr>
      </p:pic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56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bldLvl="3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charset="0"/>
                <a:ea typeface="Arial" charset="0"/>
                <a:cs typeface="Arial" charset="0"/>
              </a:rPr>
              <a:t>1.6 Reference</a:t>
            </a:r>
            <a:endParaRPr lang="en-US" altLang="zh-CN" sz="36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57308" y="1466090"/>
            <a:ext cx="8534176" cy="4934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References as aliases to other variables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Refer to same variable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endParaRPr lang="en-US" altLang="zh-CN" sz="2800" dirty="0">
              <a:latin typeface="Arial" charset="0"/>
              <a:ea typeface="Arial" charset="0"/>
              <a:cs typeface="Arial" charset="0"/>
              <a:sym typeface="Palatino Linotype" pitchFamily="18" charset="0"/>
            </a:endParaRP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endParaRPr lang="en-US" altLang="zh-CN" sz="2800" dirty="0">
              <a:latin typeface="Arial" charset="0"/>
              <a:ea typeface="Arial" charset="0"/>
              <a:cs typeface="Arial" charset="0"/>
              <a:sym typeface="Palatino Linotype" pitchFamily="18" charset="0"/>
            </a:endParaRP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endParaRPr lang="en-US" altLang="zh-CN" sz="2800" dirty="0">
              <a:latin typeface="Arial" charset="0"/>
              <a:ea typeface="Arial" charset="0"/>
              <a:cs typeface="Arial" charset="0"/>
              <a:sym typeface="Palatino Linotype" pitchFamily="18" charset="0"/>
            </a:endParaRP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References must be initialized when declared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Otherwise, compiler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824" y="2641931"/>
            <a:ext cx="853417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i</a:t>
            </a:r>
            <a:r>
              <a:rPr lang="is-IS" altLang="zh-CN" sz="2000" dirty="0">
                <a:latin typeface="Lucida Console" charset="0"/>
              </a:rPr>
              <a:t>nt count = 1; </a:t>
            </a:r>
            <a:r>
              <a:rPr lang="is-IS" altLang="zh-CN" sz="2000" dirty="0">
                <a:solidFill>
                  <a:srgbClr val="0070C0"/>
                </a:solidFill>
                <a:latin typeface="Lucida Console" charset="0"/>
              </a:rPr>
              <a:t>//declare integer variable </a:t>
            </a:r>
            <a:r>
              <a:rPr lang="is-IS" altLang="zh-CN" sz="2000" i="1" dirty="0">
                <a:solidFill>
                  <a:srgbClr val="C00000"/>
                </a:solidFill>
                <a:latin typeface="Lucida Console" charset="0"/>
              </a:rPr>
              <a:t>count</a:t>
            </a:r>
            <a:r>
              <a:rPr lang="is-IS" altLang="zh-CN" sz="2000" dirty="0">
                <a:latin typeface="Lucida Console" charset="0"/>
              </a:rPr>
              <a:t> </a:t>
            </a:r>
          </a:p>
          <a:p>
            <a:r>
              <a:rPr lang="en-US" altLang="zh-CN" sz="2000" dirty="0">
                <a:latin typeface="Lucida Console" charset="0"/>
              </a:rPr>
              <a:t>I</a:t>
            </a:r>
            <a:r>
              <a:rPr lang="is-IS" altLang="zh-CN" sz="2000" dirty="0">
                <a:latin typeface="Lucida Console" charset="0"/>
              </a:rPr>
              <a:t>nt &amp;cRef = count; </a:t>
            </a:r>
            <a:r>
              <a:rPr lang="is-IS" altLang="zh-CN" sz="2000" dirty="0">
                <a:solidFill>
                  <a:srgbClr val="0070C0"/>
                </a:solidFill>
                <a:latin typeface="Lucida Console" charset="0"/>
              </a:rPr>
              <a:t>//create </a:t>
            </a:r>
            <a:r>
              <a:rPr lang="is-IS" altLang="zh-CN" sz="2000" i="1" dirty="0">
                <a:solidFill>
                  <a:srgbClr val="C00000"/>
                </a:solidFill>
                <a:latin typeface="Lucida Console" charset="0"/>
              </a:rPr>
              <a:t>cRef</a:t>
            </a:r>
            <a:r>
              <a:rPr lang="is-IS" altLang="zh-CN" sz="2000" dirty="0">
                <a:solidFill>
                  <a:srgbClr val="C00000"/>
                </a:solidFill>
                <a:latin typeface="Lucida Console" charset="0"/>
              </a:rPr>
              <a:t> </a:t>
            </a:r>
            <a:r>
              <a:rPr lang="is-IS" altLang="zh-CN" sz="2000" dirty="0">
                <a:solidFill>
                  <a:srgbClr val="0070C0"/>
                </a:solidFill>
                <a:latin typeface="Lucida Console" charset="0"/>
              </a:rPr>
              <a:t>as an alias for count</a:t>
            </a:r>
          </a:p>
          <a:p>
            <a:r>
              <a:rPr lang="is-IS" altLang="zh-CN" sz="2000" dirty="0">
                <a:latin typeface="Lucida Console" charset="0"/>
              </a:rPr>
              <a:t>++cRef; </a:t>
            </a:r>
            <a:r>
              <a:rPr lang="is-IS" altLang="zh-CN" sz="2000" dirty="0">
                <a:solidFill>
                  <a:srgbClr val="0070C0"/>
                </a:solidFill>
                <a:latin typeface="Lucida Console" charset="0"/>
              </a:rPr>
              <a:t>// increment count (using its alias)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9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bldLvl="3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charset="0"/>
                <a:ea typeface="Arial" charset="0"/>
                <a:cs typeface="Arial" charset="0"/>
              </a:rPr>
              <a:t>1.6 Reference</a:t>
            </a:r>
            <a:endParaRPr lang="en-US" altLang="zh-CN" sz="36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57308" y="1466090"/>
            <a:ext cx="8534176" cy="402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32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Reference parameter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Alias for argument in function call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passes parameter by reference 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Use </a:t>
            </a:r>
            <a:r>
              <a:rPr lang="en-US" altLang="zh-CN" sz="28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&amp;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after data type in prototype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b="1" dirty="0">
                <a:latin typeface="Lucida Console" charset="0"/>
                <a:ea typeface="宋体" pitchFamily="2" charset="-122"/>
                <a:sym typeface="Palatino Linotype" pitchFamily="18" charset="0"/>
              </a:rPr>
              <a:t>void </a:t>
            </a:r>
            <a:r>
              <a:rPr lang="en-US" altLang="zh-CN" b="1" dirty="0" err="1">
                <a:latin typeface="Lucida Console" charset="0"/>
                <a:ea typeface="宋体" pitchFamily="2" charset="-122"/>
                <a:sym typeface="Palatino Linotype" pitchFamily="18" charset="0"/>
              </a:rPr>
              <a:t>myFunction</a:t>
            </a:r>
            <a:r>
              <a:rPr lang="en-US" altLang="zh-CN" b="1" dirty="0">
                <a:latin typeface="Lucida Console" charset="0"/>
                <a:ea typeface="宋体" pitchFamily="2" charset="-122"/>
                <a:sym typeface="Palatino Linotype" pitchFamily="18" charset="0"/>
              </a:rPr>
              <a:t>( </a:t>
            </a:r>
            <a:r>
              <a:rPr lang="en-US" altLang="zh-CN" b="1" dirty="0" err="1">
                <a:latin typeface="Lucida Console" charset="0"/>
                <a:ea typeface="宋体" pitchFamily="2" charset="-122"/>
                <a:sym typeface="Palatino Linotype" pitchFamily="18" charset="0"/>
              </a:rPr>
              <a:t>int</a:t>
            </a:r>
            <a:r>
              <a:rPr lang="en-US" altLang="zh-CN" b="1" dirty="0">
                <a:latin typeface="Lucida Console" charset="0"/>
                <a:ea typeface="宋体" pitchFamily="2" charset="-122"/>
                <a:sym typeface="Palatino Linotype" pitchFamily="18" charset="0"/>
              </a:rPr>
              <a:t> &amp;data )</a:t>
            </a:r>
            <a:endParaRPr lang="en-US" altLang="zh-CN" dirty="0">
              <a:latin typeface="Arial" charset="0"/>
              <a:ea typeface="Arial" charset="0"/>
              <a:cs typeface="Arial" charset="0"/>
              <a:sym typeface="Palatino Linotype" pitchFamily="18" charset="0"/>
            </a:endParaRP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Read “</a:t>
            </a:r>
            <a:r>
              <a:rPr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data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is a reference to an </a:t>
            </a:r>
            <a:r>
              <a:rPr lang="en-US" altLang="zh-CN" b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” 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Function call format the same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51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bldLvl="3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1.6 Without the third variable?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+ and -</a:t>
            </a:r>
            <a:endParaRPr lang="zh-CN" alt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44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8654" y="1754788"/>
            <a:ext cx="843902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is-IS" altLang="zh-CN" sz="2200" b="1" dirty="0">
                <a:latin typeface="Lucida Console" charset="0"/>
              </a:rPr>
              <a:t>#include&lt;stdio.h&gt;  </a:t>
            </a:r>
          </a:p>
          <a:p>
            <a:r>
              <a:rPr lang="is-IS" altLang="zh-CN" sz="2200" b="1" dirty="0">
                <a:latin typeface="Lucida Console" charset="0"/>
              </a:rPr>
              <a:t>int main()    </a:t>
            </a:r>
          </a:p>
          <a:p>
            <a:r>
              <a:rPr lang="is-IS" altLang="zh-CN" sz="2200" b="1" dirty="0">
                <a:latin typeface="Lucida Console" charset="0"/>
              </a:rPr>
              <a:t>{    </a:t>
            </a:r>
          </a:p>
          <a:p>
            <a:r>
              <a:rPr lang="is-IS" altLang="zh-CN" sz="2200" b="1" dirty="0">
                <a:latin typeface="Lucida Console" charset="0"/>
              </a:rPr>
              <a:t>    int a=10, b=20;               </a:t>
            </a:r>
          </a:p>
          <a:p>
            <a:r>
              <a:rPr lang="is-IS" altLang="zh-CN" sz="2200" b="1" dirty="0">
                <a:latin typeface="Lucida Console" charset="0"/>
              </a:rPr>
              <a:t>    printf("Before swap a=%d b=%d",a,b);      </a:t>
            </a:r>
          </a:p>
          <a:p>
            <a:r>
              <a:rPr lang="is-IS" altLang="zh-CN" sz="2200" b="1" dirty="0">
                <a:latin typeface="Lucida Console" charset="0"/>
              </a:rPr>
              <a:t>    a=a+b;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//a=30 (10+20)</a:t>
            </a:r>
            <a:r>
              <a:rPr lang="is-IS" altLang="zh-CN" sz="2200" b="1" dirty="0">
                <a:latin typeface="Lucida Console" charset="0"/>
              </a:rPr>
              <a:t>    </a:t>
            </a:r>
          </a:p>
          <a:p>
            <a:r>
              <a:rPr lang="is-IS" altLang="zh-CN" sz="2200" b="1" dirty="0">
                <a:latin typeface="Lucida Console" charset="0"/>
              </a:rPr>
              <a:t>    b=a-b;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//b=10 (30-20)</a:t>
            </a:r>
            <a:r>
              <a:rPr lang="is-IS" altLang="zh-CN" sz="2200" b="1" dirty="0">
                <a:latin typeface="Lucida Console" charset="0"/>
              </a:rPr>
              <a:t>    </a:t>
            </a:r>
          </a:p>
          <a:p>
            <a:r>
              <a:rPr lang="is-IS" altLang="zh-CN" sz="2200" b="1" dirty="0">
                <a:latin typeface="Lucida Console" charset="0"/>
              </a:rPr>
              <a:t>    a=a-b;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//a=20 (30-10)</a:t>
            </a:r>
            <a:r>
              <a:rPr lang="is-IS" altLang="zh-CN" sz="2200" b="1" dirty="0">
                <a:latin typeface="Lucida Console" charset="0"/>
              </a:rPr>
              <a:t>    </a:t>
            </a:r>
          </a:p>
          <a:p>
            <a:r>
              <a:rPr lang="is-IS" altLang="zh-CN" sz="2200" b="1" dirty="0">
                <a:latin typeface="Lucida Console" charset="0"/>
              </a:rPr>
              <a:t>    printf("\nAfter swap a=%d b=%d",a,b);    </a:t>
            </a:r>
          </a:p>
          <a:p>
            <a:r>
              <a:rPr lang="is-IS" altLang="zh-CN" sz="2200" b="1" dirty="0">
                <a:latin typeface="Lucida Console" charset="0"/>
              </a:rPr>
              <a:t>    return 0;  </a:t>
            </a:r>
          </a:p>
          <a:p>
            <a:r>
              <a:rPr lang="is-IS" altLang="zh-CN" sz="2200" b="1" dirty="0">
                <a:latin typeface="Lucida Console" charset="0"/>
              </a:rPr>
              <a:t>}  </a:t>
            </a:r>
          </a:p>
          <a:p>
            <a:endParaRPr lang="en-US" altLang="zh-CN" sz="2200" b="1" dirty="0">
              <a:latin typeface="Lucida Console" charset="0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6043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1.6 Without the third variable?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* and /</a:t>
            </a:r>
            <a:endParaRPr lang="zh-CN" alt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45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8654" y="1231570"/>
            <a:ext cx="8515346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is-IS" altLang="zh-CN" sz="2200" b="1" dirty="0">
                <a:latin typeface="Lucida Console" charset="0"/>
              </a:rPr>
              <a:t>     </a:t>
            </a:r>
          </a:p>
          <a:p>
            <a:r>
              <a:rPr lang="is-IS" altLang="zh-CN" sz="2200" b="1" dirty="0">
                <a:latin typeface="Lucida Console" charset="0"/>
              </a:rPr>
              <a:t>#include&lt;stdio.h&gt;  </a:t>
            </a:r>
          </a:p>
          <a:p>
            <a:r>
              <a:rPr lang="is-IS" altLang="zh-CN" sz="2200" b="1" dirty="0">
                <a:latin typeface="Lucida Console" charset="0"/>
              </a:rPr>
              <a:t>#include&lt;stdlib.h&gt;  </a:t>
            </a:r>
          </a:p>
          <a:p>
            <a:r>
              <a:rPr lang="is-IS" altLang="zh-CN" sz="2200" b="1" dirty="0">
                <a:latin typeface="Lucida Console" charset="0"/>
              </a:rPr>
              <a:t>int main()    </a:t>
            </a:r>
          </a:p>
          <a:p>
            <a:r>
              <a:rPr lang="is-IS" altLang="zh-CN" sz="2200" b="1" dirty="0">
                <a:latin typeface="Lucida Console" charset="0"/>
              </a:rPr>
              <a:t>{    </a:t>
            </a:r>
          </a:p>
          <a:p>
            <a:r>
              <a:rPr lang="is-IS" altLang="zh-CN" sz="2200" b="1" dirty="0">
                <a:latin typeface="Lucida Console" charset="0"/>
              </a:rPr>
              <a:t>    int a=10, b=20;      </a:t>
            </a:r>
          </a:p>
          <a:p>
            <a:r>
              <a:rPr lang="is-IS" altLang="zh-CN" sz="2200" b="1" dirty="0">
                <a:latin typeface="Lucida Console" charset="0"/>
              </a:rPr>
              <a:t>    printf("Before swap a=%d b=%d",a,b);       </a:t>
            </a:r>
          </a:p>
          <a:p>
            <a:r>
              <a:rPr lang="is-IS" altLang="zh-CN" sz="2200" b="1" dirty="0">
                <a:latin typeface="Lucida Console" charset="0"/>
              </a:rPr>
              <a:t>    a=a*b;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//a=200 (10*20)</a:t>
            </a:r>
            <a:r>
              <a:rPr lang="is-IS" altLang="zh-CN" sz="2200" b="1" dirty="0">
                <a:latin typeface="Lucida Console" charset="0"/>
              </a:rPr>
              <a:t>    </a:t>
            </a:r>
          </a:p>
          <a:p>
            <a:r>
              <a:rPr lang="is-IS" altLang="zh-CN" sz="2200" b="1" dirty="0">
                <a:latin typeface="Lucida Console" charset="0"/>
              </a:rPr>
              <a:t>    b=a/b;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//b=10 (200/20) </a:t>
            </a:r>
            <a:r>
              <a:rPr lang="is-IS" altLang="zh-CN" sz="2200" b="1" dirty="0">
                <a:latin typeface="Lucida Console" charset="0"/>
              </a:rPr>
              <a:t>   </a:t>
            </a:r>
          </a:p>
          <a:p>
            <a:r>
              <a:rPr lang="is-IS" altLang="zh-CN" sz="2200" b="1" dirty="0">
                <a:latin typeface="Lucida Console" charset="0"/>
              </a:rPr>
              <a:t>    a=a/b;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//a=20 (200/10)</a:t>
            </a:r>
            <a:r>
              <a:rPr lang="is-IS" altLang="zh-CN" sz="2200" b="1" dirty="0">
                <a:latin typeface="Lucida Console" charset="0"/>
              </a:rPr>
              <a:t>      </a:t>
            </a:r>
          </a:p>
          <a:p>
            <a:r>
              <a:rPr lang="is-IS" altLang="zh-CN" sz="2200" b="1" dirty="0">
                <a:latin typeface="Lucida Console" charset="0"/>
              </a:rPr>
              <a:t>    printf("\nAfter swap a=%d b=%d",a,b);       </a:t>
            </a:r>
          </a:p>
          <a:p>
            <a:r>
              <a:rPr lang="is-IS" altLang="zh-CN" sz="2200" b="1" dirty="0">
                <a:latin typeface="Lucida Console" charset="0"/>
              </a:rPr>
              <a:t>    return 0;  </a:t>
            </a:r>
          </a:p>
          <a:p>
            <a:r>
              <a:rPr lang="is-IS" altLang="zh-CN" sz="2200" b="1" dirty="0">
                <a:latin typeface="Lucida Console" charset="0"/>
              </a:rPr>
              <a:t>}  </a:t>
            </a:r>
            <a:r>
              <a:rPr lang="is-IS" altLang="zh-CN" sz="2400" dirty="0"/>
              <a:t> </a:t>
            </a:r>
          </a:p>
          <a:p>
            <a:r>
              <a:rPr lang="is-IS" altLang="zh-CN" sz="2200" b="1" dirty="0">
                <a:latin typeface="Lucida Console" charset="0"/>
              </a:rPr>
              <a:t> </a:t>
            </a:r>
          </a:p>
          <a:p>
            <a:endParaRPr lang="en-US" altLang="zh-CN" sz="2200" b="1" dirty="0">
              <a:latin typeface="Lucida Console" charset="0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5516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1.6 Without the third variable?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XOR</a:t>
            </a:r>
            <a:endParaRPr lang="zh-CN" alt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46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8654" y="1416236"/>
            <a:ext cx="851534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200" b="1" dirty="0">
                <a:latin typeface="Lucida Console" charset="0"/>
              </a:rPr>
              <a:t>#include&lt;</a:t>
            </a:r>
            <a:r>
              <a:rPr lang="en-US" altLang="zh-CN" sz="2200" b="1" dirty="0" err="1">
                <a:latin typeface="Lucida Console" charset="0"/>
              </a:rPr>
              <a:t>stdio.h</a:t>
            </a:r>
            <a:r>
              <a:rPr lang="en-US" altLang="zh-CN" sz="2200" b="1" dirty="0">
                <a:latin typeface="Lucida Console" charset="0"/>
              </a:rPr>
              <a:t>&gt; </a:t>
            </a:r>
          </a:p>
          <a:p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main() </a:t>
            </a:r>
          </a:p>
          <a:p>
            <a:r>
              <a:rPr lang="en-US" altLang="zh-CN" sz="2200" b="1" dirty="0">
                <a:latin typeface="Lucida Console" charset="0"/>
              </a:rPr>
              <a:t>{ </a:t>
            </a:r>
          </a:p>
          <a:p>
            <a:r>
              <a:rPr lang="en-US" altLang="zh-CN" sz="2200" b="1" dirty="0">
                <a:latin typeface="Lucida Console" charset="0"/>
              </a:rPr>
              <a:t>   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a; </a:t>
            </a:r>
          </a:p>
          <a:p>
            <a:r>
              <a:rPr lang="en-US" altLang="zh-CN" sz="2200" b="1" dirty="0">
                <a:latin typeface="Lucida Console" charset="0"/>
              </a:rPr>
              <a:t>   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b; </a:t>
            </a:r>
          </a:p>
          <a:p>
            <a:r>
              <a:rPr lang="en-US" altLang="zh-CN" sz="2200" b="1" dirty="0">
                <a:latin typeface="Lucida Console" charset="0"/>
              </a:rPr>
              <a:t>    </a:t>
            </a:r>
            <a:r>
              <a:rPr lang="en-US" altLang="zh-CN" sz="2200" b="1" dirty="0" err="1">
                <a:latin typeface="Lucida Console" charset="0"/>
              </a:rPr>
              <a:t>scanf</a:t>
            </a:r>
            <a:r>
              <a:rPr lang="en-US" altLang="zh-CN" sz="2200" b="1" dirty="0">
                <a:latin typeface="Lucida Console" charset="0"/>
              </a:rPr>
              <a:t>("%</a:t>
            </a:r>
            <a:r>
              <a:rPr lang="en-US" altLang="zh-CN" sz="2200" b="1" dirty="0" err="1">
                <a:latin typeface="Lucida Console" charset="0"/>
              </a:rPr>
              <a:t>i</a:t>
            </a:r>
            <a:r>
              <a:rPr lang="en-US" altLang="zh-CN" sz="2200" b="1" dirty="0">
                <a:latin typeface="Lucida Console" charset="0"/>
              </a:rPr>
              <a:t>",&amp;a); </a:t>
            </a:r>
          </a:p>
          <a:p>
            <a:r>
              <a:rPr lang="en-US" altLang="zh-CN" sz="2200" b="1" dirty="0">
                <a:latin typeface="Lucida Console" charset="0"/>
              </a:rPr>
              <a:t>    </a:t>
            </a:r>
            <a:r>
              <a:rPr lang="en-US" altLang="zh-CN" sz="2200" b="1" dirty="0" err="1">
                <a:latin typeface="Lucida Console" charset="0"/>
              </a:rPr>
              <a:t>scanf</a:t>
            </a:r>
            <a:r>
              <a:rPr lang="en-US" altLang="zh-CN" sz="2200" b="1" dirty="0">
                <a:latin typeface="Lucida Console" charset="0"/>
              </a:rPr>
              <a:t>("%</a:t>
            </a:r>
            <a:r>
              <a:rPr lang="en-US" altLang="zh-CN" sz="2200" b="1" dirty="0" err="1">
                <a:latin typeface="Lucida Console" charset="0"/>
              </a:rPr>
              <a:t>i</a:t>
            </a:r>
            <a:r>
              <a:rPr lang="en-US" altLang="zh-CN" sz="2200" b="1" dirty="0">
                <a:latin typeface="Lucida Console" charset="0"/>
              </a:rPr>
              <a:t>",&amp;b); </a:t>
            </a:r>
          </a:p>
          <a:p>
            <a:r>
              <a:rPr lang="en-US" altLang="zh-CN" sz="2200" b="1" dirty="0">
                <a:latin typeface="Lucida Console" charset="0"/>
              </a:rPr>
              <a:t>    a ^= b; </a:t>
            </a:r>
          </a:p>
          <a:p>
            <a:r>
              <a:rPr lang="en-US" altLang="zh-CN" sz="2200" b="1" dirty="0">
                <a:latin typeface="Lucida Console" charset="0"/>
              </a:rPr>
              <a:t>    b ^= a; </a:t>
            </a:r>
          </a:p>
          <a:p>
            <a:r>
              <a:rPr lang="en-US" altLang="zh-CN" sz="2200" b="1" dirty="0">
                <a:latin typeface="Lucida Console" charset="0"/>
              </a:rPr>
              <a:t>    a ^= b; </a:t>
            </a:r>
          </a:p>
          <a:p>
            <a:r>
              <a:rPr lang="en-US" altLang="zh-CN" sz="2200" b="1" dirty="0">
                <a:latin typeface="Lucida Console" charset="0"/>
              </a:rPr>
              <a:t>    </a:t>
            </a:r>
            <a:r>
              <a:rPr lang="en-US" altLang="zh-CN" sz="2200" b="1" dirty="0" err="1">
                <a:latin typeface="Lucida Console" charset="0"/>
              </a:rPr>
              <a:t>printf</a:t>
            </a:r>
            <a:r>
              <a:rPr lang="en-US" altLang="zh-CN" sz="2200" b="1" dirty="0">
                <a:latin typeface="Lucida Console" charset="0"/>
              </a:rPr>
              <a:t>("A : %</a:t>
            </a:r>
            <a:r>
              <a:rPr lang="en-US" altLang="zh-CN" sz="2200" b="1" dirty="0" err="1">
                <a:latin typeface="Lucida Console" charset="0"/>
              </a:rPr>
              <a:t>i</a:t>
            </a:r>
            <a:r>
              <a:rPr lang="en-US" altLang="zh-CN" sz="2200" b="1" dirty="0">
                <a:latin typeface="Lucida Console" charset="0"/>
              </a:rPr>
              <a:t>",a); </a:t>
            </a:r>
          </a:p>
          <a:p>
            <a:r>
              <a:rPr lang="en-US" altLang="zh-CN" sz="2200" b="1" dirty="0">
                <a:latin typeface="Lucida Console" charset="0"/>
              </a:rPr>
              <a:t>    </a:t>
            </a:r>
            <a:r>
              <a:rPr lang="en-US" altLang="zh-CN" sz="2200" b="1" dirty="0" err="1">
                <a:latin typeface="Lucida Console" charset="0"/>
              </a:rPr>
              <a:t>printf</a:t>
            </a:r>
            <a:r>
              <a:rPr lang="en-US" altLang="zh-CN" sz="2200" b="1" dirty="0">
                <a:latin typeface="Lucida Console" charset="0"/>
              </a:rPr>
              <a:t>("\</a:t>
            </a:r>
            <a:r>
              <a:rPr lang="en-US" altLang="zh-CN" sz="2200" b="1" dirty="0" err="1">
                <a:latin typeface="Lucida Console" charset="0"/>
              </a:rPr>
              <a:t>nB</a:t>
            </a:r>
            <a:r>
              <a:rPr lang="en-US" altLang="zh-CN" sz="2200" b="1" dirty="0">
                <a:latin typeface="Lucida Console" charset="0"/>
              </a:rPr>
              <a:t> : %</a:t>
            </a:r>
            <a:r>
              <a:rPr lang="en-US" altLang="zh-CN" sz="2200" b="1" dirty="0" err="1">
                <a:latin typeface="Lucida Console" charset="0"/>
              </a:rPr>
              <a:t>i</a:t>
            </a:r>
            <a:r>
              <a:rPr lang="en-US" altLang="zh-CN" sz="2200" b="1" dirty="0">
                <a:latin typeface="Lucida Console" charset="0"/>
              </a:rPr>
              <a:t>",b); </a:t>
            </a:r>
          </a:p>
          <a:p>
            <a:r>
              <a:rPr lang="en-US" altLang="zh-CN" sz="2200" b="1" dirty="0">
                <a:latin typeface="Lucida Console" charset="0"/>
              </a:rPr>
              <a:t>    return 0; </a:t>
            </a:r>
          </a:p>
          <a:p>
            <a:r>
              <a:rPr lang="en-US" altLang="zh-CN" sz="2200" b="1" dirty="0">
                <a:latin typeface="Lucida Console" charset="0"/>
              </a:rPr>
              <a:t>}</a:t>
            </a: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4142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1.7 Except for arrays? 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47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872" y="129550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524051"/>
            <a:ext cx="7993062" cy="4497338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Arrays in C++ have a number of drawbacks:</a:t>
            </a:r>
          </a:p>
          <a:p>
            <a:pPr lvl="1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Array size is a fixed constant.</a:t>
            </a:r>
          </a:p>
          <a:p>
            <a:pPr lvl="1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Passing an array as a parameter to a function is inconvenient, the size of the array must be passed as a separate parameter.</a:t>
            </a:r>
          </a:p>
          <a:p>
            <a:pPr lvl="1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There is no way to conveniently insert elements at the beginning or in the middle of an array. </a:t>
            </a:r>
          </a:p>
          <a:p>
            <a:pPr lvl="1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Similarly, it is inconvenient to remove an element from an array.</a:t>
            </a:r>
          </a:p>
          <a:p>
            <a:pPr lvl="1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You cannot return an array from a function.</a:t>
            </a:r>
          </a:p>
          <a:p>
            <a:endParaRPr kumimoji="1" lang="zh-CN"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2040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1.7 Vectors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48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506" y="1524051"/>
            <a:ext cx="8381780" cy="2057345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Vectors, like strings, are a class in C++. 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It is another type that you can use to declare variables.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996" y="3733792"/>
            <a:ext cx="8515346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is-IS" altLang="zh-CN" sz="2200" b="1" dirty="0">
                <a:latin typeface="Lucida Console" charset="0"/>
              </a:rPr>
              <a:t>#include &lt;</a:t>
            </a:r>
            <a:r>
              <a:rPr lang="is-IS" altLang="zh-CN" sz="2200" b="1" dirty="0">
                <a:solidFill>
                  <a:srgbClr val="C00000"/>
                </a:solidFill>
                <a:latin typeface="Lucida Console" charset="0"/>
              </a:rPr>
              <a:t>vector</a:t>
            </a:r>
            <a:r>
              <a:rPr lang="is-IS" altLang="zh-CN" sz="2200" b="1" dirty="0">
                <a:latin typeface="Lucida Console" charset="0"/>
              </a:rPr>
              <a:t>&gt;  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//you must include this header</a:t>
            </a:r>
          </a:p>
          <a:p>
            <a:endParaRPr lang="is-IS" altLang="zh-CN" sz="2200" b="1" dirty="0">
              <a:latin typeface="Lucida Console" charset="0"/>
            </a:endParaRPr>
          </a:p>
          <a:p>
            <a:r>
              <a:rPr lang="en-US" altLang="zh-CN" sz="2200" b="1" dirty="0">
                <a:latin typeface="Lucida Console" charset="0"/>
              </a:rPr>
              <a:t>U</a:t>
            </a:r>
            <a:r>
              <a:rPr lang="is-IS" altLang="zh-CN" sz="2200" b="1" dirty="0">
                <a:latin typeface="Lucida Console" charset="0"/>
              </a:rPr>
              <a:t>sing namespace std;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//like everything else, vectors live in the std namespace </a:t>
            </a:r>
            <a:r>
              <a:rPr lang="is-IS" altLang="zh-CN" sz="2200" b="1" dirty="0">
                <a:latin typeface="Lucida Console" charset="0"/>
              </a:rPr>
              <a:t>  </a:t>
            </a:r>
          </a:p>
          <a:p>
            <a:r>
              <a:rPr lang="is-IS" altLang="zh-CN" sz="2400" dirty="0"/>
              <a:t> </a:t>
            </a: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3187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1.7 Use Vectors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49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779" y="1447852"/>
            <a:ext cx="8381780" cy="4648078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Declare an array of 20 </a:t>
            </a:r>
            <a:r>
              <a:rPr kumimoji="1" lang="en-US" altLang="zh-CN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int</a:t>
            </a:r>
            <a:r>
              <a:rPr kumimoji="1" lang="en-US" altLang="zh-CN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Declare a vector of 20 </a:t>
            </a:r>
            <a:r>
              <a:rPr kumimoji="1" lang="en-US" altLang="zh-CN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int</a:t>
            </a:r>
            <a:r>
              <a:rPr kumimoji="1" lang="en-US" altLang="zh-CN" dirty="0" err="1">
                <a:latin typeface="Arial" charset="0"/>
                <a:ea typeface="Arial" charset="0"/>
                <a:cs typeface="Arial" charset="0"/>
              </a:rPr>
              <a:t>s</a:t>
            </a:r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5761" y="2188351"/>
            <a:ext cx="4114004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200" b="1" dirty="0" err="1">
                <a:latin typeface="Lucida Console" charset="0"/>
              </a:rPr>
              <a:t>const</a:t>
            </a:r>
            <a:r>
              <a:rPr lang="en-US" altLang="zh-CN" sz="2200" b="1" dirty="0">
                <a:latin typeface="Lucida Console" charset="0"/>
              </a:rPr>
              <a:t>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SIZE = 20;</a:t>
            </a:r>
          </a:p>
          <a:p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Numbers[SIZE];</a:t>
            </a:r>
            <a:r>
              <a:rPr lang="is-IS" altLang="zh-CN" sz="2200" b="1" dirty="0">
                <a:latin typeface="Lucida Console" charset="0"/>
              </a:rPr>
              <a:t>  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96" y="3733792"/>
            <a:ext cx="5100200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200" b="1" dirty="0" err="1">
                <a:latin typeface="Lucida Console" charset="0"/>
              </a:rPr>
              <a:t>const</a:t>
            </a:r>
            <a:r>
              <a:rPr lang="en-US" altLang="zh-CN" sz="2200" b="1" dirty="0">
                <a:latin typeface="Lucida Console" charset="0"/>
              </a:rPr>
              <a:t>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SIZE = 20;</a:t>
            </a:r>
          </a:p>
          <a:p>
            <a:r>
              <a:rPr lang="en-US" altLang="zh-CN" sz="2200" b="1" dirty="0">
                <a:solidFill>
                  <a:srgbClr val="C00000"/>
                </a:solidFill>
                <a:latin typeface="Lucida Console" charset="0"/>
              </a:rPr>
              <a:t>vector &lt;</a:t>
            </a:r>
            <a:r>
              <a:rPr lang="en-US" altLang="zh-CN" sz="2200" b="1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latin typeface="Lucida Console" charset="0"/>
              </a:rPr>
              <a:t>&gt; </a:t>
            </a:r>
            <a:r>
              <a:rPr lang="en-US" altLang="zh-CN" sz="2200" b="1" dirty="0">
                <a:latin typeface="Lucida Console" charset="0"/>
              </a:rPr>
              <a:t>Numbers(SIZE);</a:t>
            </a:r>
            <a:r>
              <a:rPr lang="is-IS" altLang="zh-CN" sz="2200" b="1" dirty="0">
                <a:latin typeface="Lucida Console" charset="0"/>
              </a:rPr>
              <a:t>  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134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research.att.com/~bs/Bjar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4" y="0"/>
            <a:ext cx="1905037" cy="14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09704" y="1371654"/>
            <a:ext cx="7993062" cy="4176713"/>
          </a:xfrm>
        </p:spPr>
        <p:txBody>
          <a:bodyPr/>
          <a:lstStyle/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Amazon.com</a:t>
            </a: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Software for large-scale e-commerce.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Apple: OS X is written in a mix of language, but a few important parts are C++. 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AT&amp;T: The largest US telecommunications provider.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Autodesk: A large number of major number of application in the CAD domain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Ericsson: server platform.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Google: web search engine, etc.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HP, IBM, Intel, Nokia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JPL (Jet Propulsion Lab, NASA): Mars rover autonomous driving system (incl. scene analysis and route planning). C++ on Mars! Also lots of supporting software "on the ground" (i.e. Earth).</a:t>
            </a: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1.1 C++ Applications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altLang="zh-CN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Bjarne </a:t>
            </a:r>
            <a:r>
              <a:rPr lang="en-US" altLang="zh-CN" dirty="0" err="1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Stroustrup</a:t>
            </a:r>
            <a:endParaRPr lang="zh-CN" altLang="en-US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2023/9/13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00533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1.7 Initialize Vectors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50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779" y="1347313"/>
            <a:ext cx="8381780" cy="4672419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The initialization can also be:</a:t>
            </a: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Unlike an array, the elements of a vector are initialized with appropriate default values. 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More conveniently than 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for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loop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2874" y="1905040"/>
            <a:ext cx="5621679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200" b="1" dirty="0" err="1">
                <a:latin typeface="Lucida Console" charset="0"/>
              </a:rPr>
              <a:t>const</a:t>
            </a:r>
            <a:r>
              <a:rPr lang="en-US" altLang="zh-CN" sz="2200" b="1" dirty="0">
                <a:latin typeface="Lucida Console" charset="0"/>
              </a:rPr>
              <a:t>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SIZE = 20;</a:t>
            </a:r>
          </a:p>
          <a:p>
            <a:r>
              <a:rPr lang="en-US" altLang="zh-CN" sz="2200" b="1" dirty="0">
                <a:latin typeface="Lucida Console" charset="0"/>
              </a:rPr>
              <a:t>vector &lt;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&gt; Numbers(SIZE);</a:t>
            </a:r>
            <a:r>
              <a:rPr lang="is-IS" altLang="zh-CN" sz="2200" b="1" dirty="0">
                <a:latin typeface="Lucida Console" charset="0"/>
              </a:rPr>
              <a:t>  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02873" y="2819416"/>
            <a:ext cx="5621679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200" b="1" dirty="0" err="1">
                <a:latin typeface="Lucida Console" charset="0"/>
              </a:rPr>
              <a:t>const</a:t>
            </a:r>
            <a:r>
              <a:rPr lang="en-US" altLang="zh-CN" sz="2200" b="1" dirty="0">
                <a:latin typeface="Lucida Console" charset="0"/>
              </a:rPr>
              <a:t>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SIZE = 20;</a:t>
            </a:r>
          </a:p>
          <a:p>
            <a:r>
              <a:rPr lang="en-US" altLang="zh-CN" sz="2200" b="1" dirty="0">
                <a:latin typeface="Lucida Console" charset="0"/>
              </a:rPr>
              <a:t>vector &lt;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&gt; Numbers(SIZE,</a:t>
            </a:r>
            <a:r>
              <a:rPr lang="en-US" altLang="zh-CN" sz="2200" b="1" dirty="0">
                <a:solidFill>
                  <a:srgbClr val="C00000"/>
                </a:solidFill>
                <a:latin typeface="Lucida Console" charset="0"/>
              </a:rPr>
              <a:t>18</a:t>
            </a:r>
            <a:r>
              <a:rPr lang="en-US" altLang="zh-CN" sz="2200" b="1" dirty="0">
                <a:latin typeface="Lucida Console" charset="0"/>
              </a:rPr>
              <a:t>);</a:t>
            </a:r>
            <a:r>
              <a:rPr lang="is-IS" altLang="zh-CN" sz="2200" b="1" dirty="0">
                <a:latin typeface="Lucida Console" charset="0"/>
              </a:rPr>
              <a:t>  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902" y="3809990"/>
            <a:ext cx="6019642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200" b="1" dirty="0" err="1">
                <a:latin typeface="Lucida Console" charset="0"/>
              </a:rPr>
              <a:t>const</a:t>
            </a:r>
            <a:r>
              <a:rPr lang="en-US" altLang="zh-CN" sz="2200" b="1" dirty="0">
                <a:latin typeface="Lucida Console" charset="0"/>
              </a:rPr>
              <a:t>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SIZE = 20;</a:t>
            </a:r>
          </a:p>
          <a:p>
            <a:r>
              <a:rPr lang="en-US" altLang="zh-CN" sz="2200" b="1" dirty="0">
                <a:latin typeface="Lucida Console" charset="0"/>
              </a:rPr>
              <a:t>vector &lt;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&gt; Numbers(SIZE,</a:t>
            </a:r>
            <a:r>
              <a:rPr lang="en-US" altLang="zh-CN" sz="2200" b="1" dirty="0">
                <a:solidFill>
                  <a:srgbClr val="C00000"/>
                </a:solidFill>
                <a:latin typeface="Lucida Console" charset="0"/>
              </a:rPr>
              <a:t>3.5</a:t>
            </a:r>
            <a:r>
              <a:rPr lang="en-US" altLang="zh-CN" sz="2200" b="1" dirty="0">
                <a:latin typeface="Lucida Console" charset="0"/>
              </a:rPr>
              <a:t>);</a:t>
            </a:r>
            <a:r>
              <a:rPr lang="is-IS" altLang="zh-CN" sz="2200" b="1" dirty="0">
                <a:latin typeface="Lucida Console" charset="0"/>
              </a:rPr>
              <a:t> 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73804" y="2133634"/>
            <a:ext cx="6004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kumimoji="1" lang="zh-CN" altLang="en-US" sz="2600" dirty="0"/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324025" y="2371992"/>
            <a:ext cx="1296014" cy="258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7248045" y="3048010"/>
            <a:ext cx="6004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18</a:t>
            </a:r>
            <a:endParaRPr kumimoji="1" lang="zh-CN" altLang="en-US" sz="2600" dirty="0"/>
          </a:p>
        </p:txBody>
      </p:sp>
      <p:cxnSp>
        <p:nvCxnSpPr>
          <p:cNvPr id="15" name="直线箭头连接符 14"/>
          <p:cNvCxnSpPr/>
          <p:nvPr/>
        </p:nvCxnSpPr>
        <p:spPr bwMode="auto">
          <a:xfrm flipV="1">
            <a:off x="5898266" y="3286368"/>
            <a:ext cx="1296014" cy="258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7476639" y="4038584"/>
            <a:ext cx="886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3.5</a:t>
            </a:r>
            <a:endParaRPr kumimoji="1" lang="zh-CN" altLang="en-US" sz="2600" dirty="0"/>
          </a:p>
        </p:txBody>
      </p:sp>
      <p:cxnSp>
        <p:nvCxnSpPr>
          <p:cNvPr id="17" name="直线箭头连接符 16"/>
          <p:cNvCxnSpPr/>
          <p:nvPr/>
        </p:nvCxnSpPr>
        <p:spPr bwMode="auto">
          <a:xfrm flipV="1">
            <a:off x="6126860" y="4276942"/>
            <a:ext cx="1296014" cy="258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25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1.7 methods in Vectors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51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912" y="1347313"/>
            <a:ext cx="8686571" cy="4672419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Reports the number of elements in the vector: 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size()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Check the vector is empty or not: 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empty()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Resize the vector 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so that it contains exactly 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elements: </a:t>
            </a:r>
            <a:r>
              <a:rPr kumimoji="1" lang="en-US" altLang="zh-CN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V.resize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zh-CN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int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N)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Removes all of the elements from the vector and sets its size to 0: 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clear()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Adds an element to the end of the vector, increasing its size by 1: </a:t>
            </a:r>
            <a:r>
              <a:rPr kumimoji="1" lang="en-US" altLang="zh-CN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push_back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(Type element)</a:t>
            </a:r>
          </a:p>
          <a:p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To be continued</a:t>
            </a:r>
            <a:r>
              <a:rPr kumimoji="1" lang="mr-IN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43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research.att.com/~bs/Bjar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4" y="0"/>
            <a:ext cx="1905037" cy="14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09704" y="1371654"/>
            <a:ext cx="8381780" cy="4648078"/>
          </a:xfrm>
        </p:spPr>
        <p:txBody>
          <a:bodyPr/>
          <a:lstStyle/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Microsoft:</a:t>
            </a:r>
          </a:p>
          <a:p>
            <a:pPr marL="0" lvl="2" indent="0" eaLnBrk="1" hangingPunct="1">
              <a:lnSpc>
                <a:spcPct val="90000"/>
              </a:lnSpc>
              <a:buNone/>
            </a:pP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       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Windows XP </a:t>
            </a:r>
            <a:br>
              <a:rPr lang="en-US" altLang="zh-CN" sz="22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Windows NT (NT4 and 2000) </a:t>
            </a:r>
            <a:br>
              <a:rPr lang="en-US" altLang="zh-CN" sz="22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Windows 9x (95, 98, Me) </a:t>
            </a:r>
            <a:br>
              <a:rPr lang="en-US" altLang="zh-CN" sz="22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Microsoft Office (Word, Excel, Access, PowerPoint, Outlook) </a:t>
            </a:r>
            <a:br>
              <a:rPr lang="en-US" altLang="zh-CN" sz="22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Internet Explorer (including Outlook Express) </a:t>
            </a:r>
            <a:br>
              <a:rPr lang="en-US" altLang="zh-CN" sz="22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Visual Studio </a:t>
            </a:r>
            <a:br>
              <a:rPr lang="en-US" altLang="zh-CN" sz="22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SQL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Mozilla: Firefox browser and Thunderbird mail client (open source)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MySQL: MySQL Server (about 250,000 lines of C++) and MySQL Cluster. Arguably the world's most popular open source database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telephone systems</a:t>
            </a:r>
          </a:p>
          <a:p>
            <a:pPr marL="182563" lvl="2" indent="-182563" eaLnBrk="1" hangingPunct="1">
              <a:lnSpc>
                <a:spcPct val="90000"/>
              </a:lnSpc>
              <a:buFontTx/>
              <a:buChar char="•"/>
            </a:pP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1.1 C++ Applications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altLang="zh-CN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Bjarne </a:t>
            </a:r>
            <a:r>
              <a:rPr lang="en-US" altLang="zh-CN" dirty="0" err="1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Stroustrup</a:t>
            </a:r>
            <a:endParaRPr lang="zh-CN" altLang="en-US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2023/9/13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6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19484" y="5504999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I think it would be almost easier to list the systems which aren't written </a:t>
            </a:r>
            <a:r>
              <a:rPr lang="en-US" altLang="zh-CN" sz="1800" dirty="0">
                <a:solidFill>
                  <a:srgbClr val="0070C0"/>
                </a:solidFill>
                <a:ea typeface="宋体" charset="-122"/>
              </a:rPr>
              <a:t>in C++ . </a:t>
            </a: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3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1.2 C++ features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98" y="1295456"/>
            <a:ext cx="7873902" cy="4571880"/>
          </a:xfrm>
        </p:spPr>
        <p:txBody>
          <a:bodyPr/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Classes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User-defined types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Operator overloading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Attach different meaning to expressions such as a + b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References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Pass-by-reference function arguments 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Virtual Functions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Dispatched depending on type at run time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Templates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Macro-like polymorphism for containers (e.g., arrays)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Exceptions</a:t>
            </a:r>
          </a:p>
          <a:p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29" y="533476"/>
            <a:ext cx="1854129" cy="195583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 bwMode="auto">
          <a:xfrm>
            <a:off x="385872" y="121925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25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1.2 A stack in C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19138" y="1371654"/>
            <a:ext cx="7993062" cy="4495682"/>
          </a:xfrm>
        </p:spPr>
        <p:txBody>
          <a:bodyPr/>
          <a:lstStyle/>
          <a:p>
            <a:pPr>
              <a:buNone/>
            </a:pP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314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0F516768-510B-4762-B76A-90A586531DA5}" type="datetime1">
              <a:rPr lang="zh-CN" altLang="en-US" sz="1100" smtClean="0">
                <a:solidFill>
                  <a:srgbClr val="000000"/>
                </a:solidFill>
              </a:rPr>
              <a:pPr/>
              <a:t>2023/9/13</a:t>
            </a:fld>
            <a:endParaRPr lang="zh-CN" altLang="zh-CN" sz="1800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8500" y="1791117"/>
            <a:ext cx="53212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1800" dirty="0" err="1">
                <a:latin typeface="Lucida Console" charset="0"/>
              </a:rPr>
              <a:t>typedef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struct</a:t>
            </a:r>
            <a:r>
              <a:rPr lang="en-US" altLang="zh-CN" sz="1800" dirty="0">
                <a:latin typeface="Lucida Console" charset="0"/>
              </a:rPr>
              <a:t> {</a:t>
            </a:r>
          </a:p>
          <a:p>
            <a:r>
              <a:rPr lang="en-US" altLang="zh-CN" sz="1800" dirty="0">
                <a:latin typeface="Lucida Console" charset="0"/>
              </a:rPr>
              <a:t>  char s[SIZE];</a:t>
            </a:r>
          </a:p>
          <a:p>
            <a:r>
              <a:rPr lang="en-US" altLang="zh-CN" sz="1800" dirty="0">
                <a:latin typeface="Lucida Console" charset="0"/>
              </a:rPr>
              <a:t>  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 </a:t>
            </a:r>
            <a:r>
              <a:rPr lang="en-US" altLang="zh-CN" sz="1800" dirty="0" err="1">
                <a:latin typeface="Lucida Console" charset="0"/>
              </a:rPr>
              <a:t>sp</a:t>
            </a:r>
            <a:r>
              <a:rPr lang="en-US" altLang="zh-CN" sz="1800" dirty="0">
                <a:latin typeface="Lucida Console" charset="0"/>
              </a:rPr>
              <a:t>;</a:t>
            </a:r>
          </a:p>
          <a:p>
            <a:r>
              <a:rPr lang="en-US" altLang="zh-CN" sz="1800" dirty="0">
                <a:latin typeface="Lucida Console" charset="0"/>
              </a:rPr>
              <a:t>} Stack;</a:t>
            </a:r>
          </a:p>
          <a:p>
            <a:endParaRPr lang="en-US" altLang="zh-CN" sz="1800" dirty="0">
              <a:latin typeface="Lucida Console" charset="0"/>
            </a:endParaRPr>
          </a:p>
          <a:p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stack *create() {</a:t>
            </a:r>
          </a:p>
          <a:p>
            <a:r>
              <a:rPr lang="en-US" altLang="zh-CN" sz="1800" dirty="0">
                <a:latin typeface="Lucida Console" charset="0"/>
              </a:rPr>
              <a:t>  Stack *s;</a:t>
            </a:r>
          </a:p>
          <a:p>
            <a:r>
              <a:rPr lang="en-US" altLang="zh-CN" sz="1800" dirty="0">
                <a:latin typeface="Lucida Console" charset="0"/>
              </a:rPr>
              <a:t>  s = (Stack *)</a:t>
            </a:r>
            <a:r>
              <a:rPr lang="en-US" altLang="zh-CN" sz="1800" dirty="0" err="1">
                <a:latin typeface="Lucida Console" charset="0"/>
              </a:rPr>
              <a:t>malloc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sizeof</a:t>
            </a:r>
            <a:r>
              <a:rPr lang="en-US" altLang="zh-CN" sz="1800" dirty="0">
                <a:latin typeface="Lucida Console" charset="0"/>
              </a:rPr>
              <a:t>(Stack));</a:t>
            </a:r>
          </a:p>
          <a:p>
            <a:r>
              <a:rPr lang="en-US" altLang="zh-CN" sz="1800" dirty="0">
                <a:latin typeface="Lucida Console" charset="0"/>
              </a:rPr>
              <a:t>  s-&gt;</a:t>
            </a:r>
            <a:r>
              <a:rPr lang="en-US" altLang="zh-CN" sz="1800" dirty="0" err="1">
                <a:latin typeface="Lucida Console" charset="0"/>
              </a:rPr>
              <a:t>sp</a:t>
            </a:r>
            <a:r>
              <a:rPr lang="en-US" altLang="zh-CN" sz="1800" dirty="0">
                <a:latin typeface="Lucida Console" charset="0"/>
              </a:rPr>
              <a:t> = 0;</a:t>
            </a:r>
          </a:p>
          <a:p>
            <a:r>
              <a:rPr lang="en-US" altLang="zh-CN" sz="1800" dirty="0">
                <a:latin typeface="Lucida Console" charset="0"/>
              </a:rPr>
              <a:t>  return s;</a:t>
            </a:r>
          </a:p>
          <a:p>
            <a:r>
              <a:rPr lang="en-US" altLang="zh-CN" sz="1800" dirty="0">
                <a:latin typeface="Lucida Console" charset="0"/>
              </a:rPr>
              <a:t>}</a:t>
            </a:r>
          </a:p>
          <a:p>
            <a:endParaRPr lang="en-US" altLang="zh-CN" sz="1800" dirty="0">
              <a:latin typeface="Lucida Console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29200" y="1219200"/>
            <a:ext cx="37607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Creator function ensures stack is created properly.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Does not help for stack that is an automatic variable.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Programmer could inadvertently create uninitialized stack. </a:t>
            </a:r>
          </a:p>
        </p:txBody>
      </p:sp>
      <p:pic>
        <p:nvPicPr>
          <p:cNvPr id="10" name="Picture 7" descr="BU0030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56" y="4144246"/>
            <a:ext cx="23812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538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1.2 A stack in C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19138" y="1371654"/>
            <a:ext cx="7993062" cy="4495682"/>
          </a:xfrm>
        </p:spPr>
        <p:txBody>
          <a:bodyPr/>
          <a:lstStyle/>
          <a:p>
            <a:pPr>
              <a:buNone/>
            </a:pP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314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0F516768-510B-4762-B76A-90A586531DA5}" type="datetime1">
              <a:rPr lang="zh-CN" altLang="en-US" sz="1100" smtClean="0">
                <a:solidFill>
                  <a:srgbClr val="000000"/>
                </a:solidFill>
              </a:rPr>
              <a:pPr/>
              <a:t>2023/9/13</a:t>
            </a:fld>
            <a:endParaRPr lang="zh-CN" altLang="zh-CN" sz="1800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19139" y="2514624"/>
            <a:ext cx="5834010" cy="321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char pop(Stack *s) {</a:t>
            </a: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if (</a:t>
            </a:r>
            <a:r>
              <a:rPr lang="en-US" altLang="zh-CN" sz="1800" kern="0" dirty="0" err="1">
                <a:latin typeface="Lucida Console" charset="0"/>
              </a:rPr>
              <a:t>sp</a:t>
            </a:r>
            <a:r>
              <a:rPr lang="en-US" altLang="zh-CN" sz="1800" kern="0" dirty="0">
                <a:latin typeface="Lucida Console" charset="0"/>
              </a:rPr>
              <a:t> = 0) error(“Underflow”);</a:t>
            </a: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return s-&gt;s[--</a:t>
            </a:r>
            <a:r>
              <a:rPr lang="en-US" altLang="zh-CN" sz="1800" kern="0" dirty="0" err="1">
                <a:latin typeface="Lucida Console" charset="0"/>
              </a:rPr>
              <a:t>sp</a:t>
            </a:r>
            <a:r>
              <a:rPr lang="en-US" altLang="zh-CN" sz="1800" kern="0" dirty="0">
                <a:latin typeface="Lucida Console" charset="0"/>
              </a:rPr>
              <a:t>];</a:t>
            </a: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}</a:t>
            </a:r>
          </a:p>
          <a:p>
            <a:pPr>
              <a:buFont typeface="Wingdings" charset="2"/>
              <a:buNone/>
            </a:pPr>
            <a:endParaRPr lang="en-US" altLang="zh-CN" sz="1800" kern="0" dirty="0">
              <a:latin typeface="Lucida Console" charset="0"/>
            </a:endParaRP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void push(Stack *s, char v) {</a:t>
            </a: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if (</a:t>
            </a:r>
            <a:r>
              <a:rPr lang="en-US" altLang="zh-CN" sz="1800" kern="0" dirty="0" err="1">
                <a:latin typeface="Lucida Console" charset="0"/>
              </a:rPr>
              <a:t>sp</a:t>
            </a:r>
            <a:r>
              <a:rPr lang="en-US" altLang="zh-CN" sz="1800" kern="0" dirty="0">
                <a:latin typeface="Lucida Console" charset="0"/>
              </a:rPr>
              <a:t> == SIZE) error(“Overflow”);</a:t>
            </a: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s-&gt;s[</a:t>
            </a:r>
            <a:r>
              <a:rPr lang="en-US" altLang="zh-CN" sz="1800" kern="0" dirty="0" err="1">
                <a:latin typeface="Lucida Console" charset="0"/>
              </a:rPr>
              <a:t>sp</a:t>
            </a:r>
            <a:r>
              <a:rPr lang="en-US" altLang="zh-CN" sz="1800" kern="0" dirty="0">
                <a:latin typeface="Lucida Console" charset="0"/>
              </a:rPr>
              <a:t>++] = v;</a:t>
            </a: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}</a:t>
            </a:r>
            <a:endParaRPr lang="en-US" altLang="zh-CN" sz="1800" kern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267208" y="381080"/>
            <a:ext cx="497998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Not clear these are the only stack-related functions.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Another part of program can modify any stack any way it wants to, destroying invariants.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Temptation to inline these computations, not use functions. </a:t>
            </a: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7465226"/>
      </p:ext>
    </p:extLst>
  </p:cSld>
  <p:clrMapOvr>
    <a:masterClrMapping/>
  </p:clrMapOvr>
</p:sld>
</file>

<file path=ppt/theme/theme1.xml><?xml version="1.0" encoding="utf-8"?>
<a:theme xmlns:a="http://schemas.openxmlformats.org/drawingml/2006/main" name="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testing</Template>
  <TotalTime>8567</TotalTime>
  <Pages>0</Pages>
  <Words>4170</Words>
  <Characters>0</Characters>
  <Application>Microsoft Macintosh PowerPoint</Application>
  <DocSecurity>0</DocSecurity>
  <PresentationFormat>全屏显示(4:3)</PresentationFormat>
  <Lines>0</Lines>
  <Paragraphs>707</Paragraphs>
  <Slides>51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宋体</vt:lpstr>
      <vt:lpstr>Arial</vt:lpstr>
      <vt:lpstr>Lucida Console</vt:lpstr>
      <vt:lpstr>Palatino Linotype</vt:lpstr>
      <vt:lpstr>Times New Roman</vt:lpstr>
      <vt:lpstr>Wingdings</vt:lpstr>
      <vt:lpstr>uef_english</vt:lpstr>
      <vt:lpstr>1_uef_english</vt:lpstr>
      <vt:lpstr>2_uef_english</vt:lpstr>
      <vt:lpstr>3_uef_english</vt:lpstr>
      <vt:lpstr>4_uef_english</vt:lpstr>
      <vt:lpstr>程序设计范式</vt:lpstr>
      <vt:lpstr>1–C++编程基础</vt:lpstr>
      <vt:lpstr>1.1 Why C++?</vt:lpstr>
      <vt:lpstr>1.1 C++ Applications</vt:lpstr>
      <vt:lpstr>1.1 C++ Applications - Bjarne Stroustrup</vt:lpstr>
      <vt:lpstr>1.1 C++ Applications - Bjarne Stroustrup</vt:lpstr>
      <vt:lpstr>1.2 C++ features</vt:lpstr>
      <vt:lpstr>1.2 A stack in C</vt:lpstr>
      <vt:lpstr>1.2 A stack in C</vt:lpstr>
      <vt:lpstr>1.2 C++ solution</vt:lpstr>
      <vt:lpstr>1.2 C++ Stack class</vt:lpstr>
      <vt:lpstr>1.2 C++ Stack class</vt:lpstr>
      <vt:lpstr>1.2 C -&gt; C++</vt:lpstr>
      <vt:lpstr>1.3 Namespace</vt:lpstr>
      <vt:lpstr>1.3 Namespace</vt:lpstr>
      <vt:lpstr>1.3 Namespace</vt:lpstr>
      <vt:lpstr>1.3 Namespace</vt:lpstr>
      <vt:lpstr>1.4 Input and Output (IO)</vt:lpstr>
      <vt:lpstr>1.4 C++ IO</vt:lpstr>
      <vt:lpstr>1.4 C++ IO</vt:lpstr>
      <vt:lpstr>1.4 Stream output</vt:lpstr>
      <vt:lpstr>1.4 Stream input</vt:lpstr>
      <vt:lpstr>1.5 Data types</vt:lpstr>
      <vt:lpstr>1.5 Numeric data types</vt:lpstr>
      <vt:lpstr>1.5 Literal constants</vt:lpstr>
      <vt:lpstr>1.5 Literal constants</vt:lpstr>
      <vt:lpstr>1.5 the C++ string type</vt:lpstr>
      <vt:lpstr>1.5 the C++ string type (cont.)</vt:lpstr>
      <vt:lpstr>1.5 structures</vt:lpstr>
      <vt:lpstr>1.5 structures</vt:lpstr>
      <vt:lpstr>1.5 struct</vt:lpstr>
      <vt:lpstr>1.5 Abstraction</vt:lpstr>
      <vt:lpstr>1.5 Data abstraction</vt:lpstr>
      <vt:lpstr>1.5 Data abstraction</vt:lpstr>
      <vt:lpstr>1.5 Abstract Data Type (ADT)</vt:lpstr>
      <vt:lpstr>1.5 Abstract Data Type (ADT) example</vt:lpstr>
      <vt:lpstr>1.6 How to swap two numbers?</vt:lpstr>
      <vt:lpstr>1.6 solution in C</vt:lpstr>
      <vt:lpstr>1.6 How can we do in C++?</vt:lpstr>
      <vt:lpstr>1.6 Reference in C++</vt:lpstr>
      <vt:lpstr>1.6 Reference and Pointer</vt:lpstr>
      <vt:lpstr>1.6 Reference</vt:lpstr>
      <vt:lpstr>1.6 Reference</vt:lpstr>
      <vt:lpstr>1.6 Without the third variable? + and -</vt:lpstr>
      <vt:lpstr>1.6 Without the third variable? * and /</vt:lpstr>
      <vt:lpstr>1.6 Without the third variable? XOR</vt:lpstr>
      <vt:lpstr>1.7 Except for arrays? </vt:lpstr>
      <vt:lpstr>1.7 Vectors</vt:lpstr>
      <vt:lpstr>1.7 Use Vectors</vt:lpstr>
      <vt:lpstr>1.7 Initialize Vectors</vt:lpstr>
      <vt:lpstr>1.7 methods in Vectors</vt:lpstr>
    </vt:vector>
  </TitlesOfParts>
  <Manager>HAHMO</Manager>
  <Company>University of Eastern Finland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Validity in Clustering Methods</dc:title>
  <dc:creator>zhao</dc:creator>
  <cp:lastModifiedBy>Microsoft Office User</cp:lastModifiedBy>
  <cp:revision>1127</cp:revision>
  <dcterms:created xsi:type="dcterms:W3CDTF">2012-06-18T00:20:00Z</dcterms:created>
  <dcterms:modified xsi:type="dcterms:W3CDTF">2023-09-13T01:19:56Z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