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  <p:sldMasterId id="2147483662" r:id="rId3"/>
    <p:sldMasterId id="2147483675" r:id="rId4"/>
    <p:sldMasterId id="2147483688" r:id="rId5"/>
  </p:sldMasterIdLst>
  <p:notesMasterIdLst>
    <p:notesMasterId r:id="rId43"/>
  </p:notesMasterIdLst>
  <p:handoutMasterIdLst>
    <p:handoutMasterId r:id="rId44"/>
  </p:handoutMasterIdLst>
  <p:sldIdLst>
    <p:sldId id="512" r:id="rId6"/>
    <p:sldId id="543" r:id="rId7"/>
    <p:sldId id="514" r:id="rId8"/>
    <p:sldId id="583" r:id="rId9"/>
    <p:sldId id="599" r:id="rId10"/>
    <p:sldId id="584" r:id="rId11"/>
    <p:sldId id="600" r:id="rId12"/>
    <p:sldId id="615" r:id="rId13"/>
    <p:sldId id="586" r:id="rId14"/>
    <p:sldId id="587" r:id="rId15"/>
    <p:sldId id="588" r:id="rId16"/>
    <p:sldId id="589" r:id="rId17"/>
    <p:sldId id="590" r:id="rId18"/>
    <p:sldId id="591" r:id="rId19"/>
    <p:sldId id="592" r:id="rId20"/>
    <p:sldId id="593" r:id="rId21"/>
    <p:sldId id="594" r:id="rId22"/>
    <p:sldId id="595" r:id="rId23"/>
    <p:sldId id="596" r:id="rId24"/>
    <p:sldId id="597" r:id="rId25"/>
    <p:sldId id="598" r:id="rId26"/>
    <p:sldId id="616" r:id="rId27"/>
    <p:sldId id="618" r:id="rId28"/>
    <p:sldId id="601" r:id="rId29"/>
    <p:sldId id="602" r:id="rId30"/>
    <p:sldId id="603" r:id="rId31"/>
    <p:sldId id="604" r:id="rId32"/>
    <p:sldId id="605" r:id="rId33"/>
    <p:sldId id="606" r:id="rId34"/>
    <p:sldId id="607" r:id="rId35"/>
    <p:sldId id="608" r:id="rId36"/>
    <p:sldId id="609" r:id="rId37"/>
    <p:sldId id="610" r:id="rId38"/>
    <p:sldId id="611" r:id="rId39"/>
    <p:sldId id="612" r:id="rId40"/>
    <p:sldId id="613" r:id="rId41"/>
    <p:sldId id="614" r:id="rId4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C9D7"/>
    <a:srgbClr val="000000"/>
    <a:srgbClr val="F4F600"/>
    <a:srgbClr val="7A5900"/>
    <a:srgbClr val="ECAC00"/>
    <a:srgbClr val="91F9FF"/>
    <a:srgbClr val="55F1FF"/>
    <a:srgbClr val="0FE6FF"/>
    <a:srgbClr val="00D1F0"/>
    <a:srgbClr val="C6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7" autoAdjust="0"/>
    <p:restoredTop sz="92726" autoAdjust="0"/>
  </p:normalViewPr>
  <p:slideViewPr>
    <p:cSldViewPr>
      <p:cViewPr varScale="1">
        <p:scale>
          <a:sx n="78" d="100"/>
          <a:sy n="78" d="100"/>
        </p:scale>
        <p:origin x="1829" y="72"/>
      </p:cViewPr>
      <p:guideLst>
        <p:guide orient="horz" pos="384"/>
        <p:guide pos="24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2344" y="208"/>
      </p:cViewPr>
      <p:guideLst/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18.xml"/><Relationship Id="rId18" Type="http://schemas.openxmlformats.org/officeDocument/2006/relationships/slide" Target="slides/slide25.xml"/><Relationship Id="rId26" Type="http://schemas.openxmlformats.org/officeDocument/2006/relationships/slide" Target="slides/slide34.xml"/><Relationship Id="rId3" Type="http://schemas.openxmlformats.org/officeDocument/2006/relationships/slide" Target="slides/slide8.xml"/><Relationship Id="rId21" Type="http://schemas.openxmlformats.org/officeDocument/2006/relationships/slide" Target="slides/slide28.xml"/><Relationship Id="rId7" Type="http://schemas.openxmlformats.org/officeDocument/2006/relationships/slide" Target="slides/slide12.xml"/><Relationship Id="rId12" Type="http://schemas.openxmlformats.org/officeDocument/2006/relationships/slide" Target="slides/slide17.xml"/><Relationship Id="rId17" Type="http://schemas.openxmlformats.org/officeDocument/2006/relationships/slide" Target="slides/slide23.xml"/><Relationship Id="rId25" Type="http://schemas.openxmlformats.org/officeDocument/2006/relationships/slide" Target="slides/slide33.xml"/><Relationship Id="rId2" Type="http://schemas.openxmlformats.org/officeDocument/2006/relationships/slide" Target="slides/slide6.xml"/><Relationship Id="rId16" Type="http://schemas.openxmlformats.org/officeDocument/2006/relationships/slide" Target="slides/slide22.xml"/><Relationship Id="rId20" Type="http://schemas.openxmlformats.org/officeDocument/2006/relationships/slide" Target="slides/slide27.xml"/><Relationship Id="rId1" Type="http://schemas.openxmlformats.org/officeDocument/2006/relationships/slide" Target="slides/slide4.xml"/><Relationship Id="rId6" Type="http://schemas.openxmlformats.org/officeDocument/2006/relationships/slide" Target="slides/slide11.xml"/><Relationship Id="rId11" Type="http://schemas.openxmlformats.org/officeDocument/2006/relationships/slide" Target="slides/slide16.xml"/><Relationship Id="rId24" Type="http://schemas.openxmlformats.org/officeDocument/2006/relationships/slide" Target="slides/slide32.xml"/><Relationship Id="rId5" Type="http://schemas.openxmlformats.org/officeDocument/2006/relationships/slide" Target="slides/slide10.xml"/><Relationship Id="rId15" Type="http://schemas.openxmlformats.org/officeDocument/2006/relationships/slide" Target="slides/slide21.xml"/><Relationship Id="rId23" Type="http://schemas.openxmlformats.org/officeDocument/2006/relationships/slide" Target="slides/slide31.xml"/><Relationship Id="rId28" Type="http://schemas.openxmlformats.org/officeDocument/2006/relationships/slide" Target="slides/slide37.xml"/><Relationship Id="rId10" Type="http://schemas.openxmlformats.org/officeDocument/2006/relationships/slide" Target="slides/slide15.xml"/><Relationship Id="rId19" Type="http://schemas.openxmlformats.org/officeDocument/2006/relationships/slide" Target="slides/slide26.xml"/><Relationship Id="rId4" Type="http://schemas.openxmlformats.org/officeDocument/2006/relationships/slide" Target="slides/slide9.xml"/><Relationship Id="rId9" Type="http://schemas.openxmlformats.org/officeDocument/2006/relationships/slide" Target="slides/slide14.xml"/><Relationship Id="rId14" Type="http://schemas.openxmlformats.org/officeDocument/2006/relationships/slide" Target="slides/slide20.xml"/><Relationship Id="rId22" Type="http://schemas.openxmlformats.org/officeDocument/2006/relationships/slide" Target="slides/slide29.xml"/><Relationship Id="rId27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D8D5A-D28F-F94E-B3A3-55F77A1B9244}" type="datetimeFigureOut">
              <a:rPr kumimoji="1" lang="zh-CN" altLang="en-US" smtClean="0"/>
              <a:t>2023/10/11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97B8A-DB23-4C4C-9D85-D8906B2800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1692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                     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2C9A6857-A53D-4084-A189-BC0AAD62C557}" type="slidenum">
              <a:rPr lang="zh-CN" altLang="zh-CN"/>
              <a:pPr>
                <a:defRPr/>
              </a:pPr>
              <a:t>‹#›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391295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7595F9-AC3B-49EB-BC03-8222DEB2A774}" type="slidenum">
              <a:rPr lang="zh-CN" altLang="en-US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953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BA529-C304-3A44-AD74-ECA88C1B16D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803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BA529-C304-3A44-AD74-ECA88C1B16D1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828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/>
              <a:t>Answer:</a:t>
            </a:r>
            <a:r>
              <a:rPr kumimoji="1" lang="en-US" altLang="zh-CN" baseline="0" dirty="0"/>
              <a:t> reference </a:t>
            </a:r>
            <a:r>
              <a:rPr kumimoji="1" lang="zh-CN" altLang="en-US" baseline="0" dirty="0"/>
              <a:t>不同于指针，不能为</a:t>
            </a:r>
            <a:r>
              <a:rPr kumimoji="1" lang="en-US" altLang="zh-CN" baseline="0"/>
              <a:t>0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28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75384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7C194-92A2-46AC-8936-F0085E6F0524}" type="datetime1">
              <a:rPr lang="zh-CN" altLang="en-US" smtClean="0"/>
              <a:t>2023/10/11</a:t>
            </a:fld>
            <a:endParaRPr lang="zh-CN" altLang="zh-CN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5F15-6C25-4B5C-B892-4287FE61A0D3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934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D7DC2E-DAAE-464F-8417-D06E544DB23A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0517BCA-5C76-4CB9-926D-EE35F7FDA74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81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Palatino Linotype" panose="0204050205050503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B519652-A800-4FDA-A31C-40A729197FB7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E041C6B6-08A9-48B5-B8AE-9C56043332F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98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C65885C-E910-434E-BA97-E2AF4772E1D4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BFE5134B-E0D4-425E-BF4C-FB0DC4FD82C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15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657225"/>
            <a:ext cx="1997075" cy="5364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138" y="657225"/>
            <a:ext cx="5843587" cy="5364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22006D9-D7BC-4CF0-87F7-336E7D10F911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18882383-6D10-4E2C-9033-344B8881BF8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041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138" y="657225"/>
            <a:ext cx="7993062" cy="1008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6932B43-2233-4E3D-8DE7-50A330332E00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B5F1368-00F5-49BE-A41E-305F795F710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669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EC9F460-281C-4EE5-9F61-27B1B9893FF7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5D863191-8DDB-4102-9B07-78EACCCFDA4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779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00AC3C-E6CD-4C76-B777-E4DE2D5FA96B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6B140D25-833F-498B-9B7E-0109CAC55F2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71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2C37B46-82D0-422F-9D2C-C3D5E1E1A129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94CE74B-24FB-467E-BB96-FC0083946D4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4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138" y="1844675"/>
            <a:ext cx="3919537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1075" y="1844675"/>
            <a:ext cx="3921125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B422319-4E39-4DDC-B85A-FD852C54BA7E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F70279F0-4C24-4DA5-BA7E-68A11EE626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632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357EBEE-C764-467F-92BF-300B52CF68B2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0A7C075-1B4A-44A8-A8D4-0C0B03F10CE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46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2pPr>
              <a:defRPr sz="2000"/>
            </a:lvl2pPr>
          </a:lstStyle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1A3F1-7274-438D-83FC-C24D3C91C02C}" type="datetime1">
              <a:rPr lang="zh-CN" altLang="en-US" smtClean="0"/>
              <a:t>2023/10/11</a:t>
            </a:fld>
            <a:endParaRPr lang="zh-CN" altLang="zh-CN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5F15-6C25-4B5C-B892-4287FE61A0D3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9493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B3800D1-0139-4C40-96D1-87E6B31582D5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A694A3A6-2461-4EF2-AB8B-5626BE5F41C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42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A66865-871D-4295-9F7E-B3D74BF5352C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218BD46-B495-4465-9193-B21700B6A28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94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D7DC2E-DAAE-464F-8417-D06E544DB23A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0517BCA-5C76-4CB9-926D-EE35F7FDA74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732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Palatino Linotype" panose="0204050205050503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B519652-A800-4FDA-A31C-40A729197FB7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E041C6B6-08A9-48B5-B8AE-9C56043332F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92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C65885C-E910-434E-BA97-E2AF4772E1D4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BFE5134B-E0D4-425E-BF4C-FB0DC4FD82C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2296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657225"/>
            <a:ext cx="1997075" cy="5364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138" y="657225"/>
            <a:ext cx="5843587" cy="5364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22006D9-D7BC-4CF0-87F7-336E7D10F911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18882383-6D10-4E2C-9033-344B8881BF8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40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138" y="657225"/>
            <a:ext cx="7993062" cy="1008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6932B43-2233-4E3D-8DE7-50A330332E00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B5F1368-00F5-49BE-A41E-305F795F710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1017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7C194-92A2-46AC-8936-F0085E6F0524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2023/10/11</a:t>
            </a:fld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5F15-6C25-4B5C-B892-4287FE61A0D3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 sz="1800" b="0">
              <a:solidFill>
                <a:srgbClr val="000000"/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51890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C785-7378-415D-A309-342744290516}" type="datetime1">
              <a:rPr lang="zh-CN" altLang="en-US" smtClean="0">
                <a:solidFill>
                  <a:srgbClr val="000000"/>
                </a:solidFill>
              </a:rPr>
              <a:pPr/>
              <a:t>2023/10/11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9DF3-219F-46CF-8781-2A66057FD566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86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EC9F460-281C-4EE5-9F61-27B1B9893FF7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5D863191-8DDB-4102-9B07-78EACCCFDA4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46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00AC3C-E6CD-4C76-B777-E4DE2D5FA96B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6B140D25-833F-498B-9B7E-0109CAC55F2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66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2C37B46-82D0-422F-9D2C-C3D5E1E1A129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94CE74B-24FB-467E-BB96-FC0083946D4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5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138" y="1844675"/>
            <a:ext cx="3919537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1075" y="1844675"/>
            <a:ext cx="3921125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B422319-4E39-4DDC-B85A-FD852C54BA7E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F70279F0-4C24-4DA5-BA7E-68A11EE626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0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357EBEE-C764-467F-92BF-300B52CF68B2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0A7C075-1B4A-44A8-A8D4-0C0B03F10CE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2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B3800D1-0139-4C40-96D1-87E6B31582D5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A694A3A6-2461-4EF2-AB8B-5626BE5F41C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53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A66865-871D-4295-9F7E-B3D74BF5352C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218BD46-B495-4465-9193-B21700B6A28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0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47F88203-F99D-495E-8052-DFC5AD5B104D}" type="datetime1">
              <a:rPr lang="zh-CN" altLang="en-US" smtClean="0"/>
              <a:t>2023/10/11</a:t>
            </a:fld>
            <a:endParaRPr lang="zh-CN" altLang="zh-CN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6FAAEB05-E1B5-4F52-A878-A244C56FD73F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  <a:sym typeface="Palatino Linotype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1637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6pPr>
      <a:lvl7pPr marL="26209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7pPr>
      <a:lvl8pPr marL="30781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8pPr>
      <a:lvl9pPr marL="35353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D6A051EE-99C5-41BA-803E-25897E8BED07}" type="datetime1">
              <a:rPr lang="zh-CN" altLang="en-US" smtClean="0"/>
              <a:t>2023/10/11</a:t>
            </a:fld>
            <a:endParaRPr lang="zh-CN" altLang="zh-CN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6FAAEB05-E1B5-4F52-A878-A244C56FD73F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84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  <a:sym typeface="Palatino Linotype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1637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6pPr>
      <a:lvl7pPr marL="26209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7pPr>
      <a:lvl8pPr marL="30781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8pPr>
      <a:lvl9pPr marL="35353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tekstin perustyylejä napsauttamalla</a:t>
            </a:r>
          </a:p>
          <a:p>
            <a:pPr lvl="1"/>
            <a:r>
              <a:rPr lang="zh-CN" altLang="zh-CN">
                <a:sym typeface="Palatino Linotype" panose="02040502050505030304" pitchFamily="18" charset="0"/>
              </a:rPr>
              <a:t>toinen taso</a:t>
            </a:r>
          </a:p>
          <a:p>
            <a:pPr lvl="2"/>
            <a:r>
              <a:rPr lang="zh-CN" altLang="zh-CN">
                <a:sym typeface="Palatino Linotype" panose="02040502050505030304" pitchFamily="18" charset="0"/>
              </a:rPr>
              <a:t>kolmas taso</a:t>
            </a:r>
          </a:p>
          <a:p>
            <a:pPr lvl="3"/>
            <a:r>
              <a:rPr lang="zh-CN" altLang="zh-CN">
                <a:sym typeface="Palatino Linotype" panose="02040502050505030304" pitchFamily="18" charset="0"/>
              </a:rPr>
              <a:t>neljäs taso</a:t>
            </a:r>
          </a:p>
          <a:p>
            <a:pPr lvl="4"/>
            <a:r>
              <a:rPr lang="zh-CN" altLang="zh-CN">
                <a:sym typeface="Palatino Linotype" panose="02040502050505030304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C523E289-AB0A-4550-9834-7A472BD59716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300" b="1" smtClean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A4611651-E116-442F-9A4F-18D1894FDB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78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  <a:sym typeface="Palatino Linotype" panose="02040502050505030304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tekstin perustyylejä napsauttamalla</a:t>
            </a:r>
          </a:p>
          <a:p>
            <a:pPr lvl="1"/>
            <a:r>
              <a:rPr lang="zh-CN" altLang="zh-CN">
                <a:sym typeface="Palatino Linotype" panose="02040502050505030304" pitchFamily="18" charset="0"/>
              </a:rPr>
              <a:t>toinen taso</a:t>
            </a:r>
          </a:p>
          <a:p>
            <a:pPr lvl="2"/>
            <a:r>
              <a:rPr lang="zh-CN" altLang="zh-CN">
                <a:sym typeface="Palatino Linotype" panose="02040502050505030304" pitchFamily="18" charset="0"/>
              </a:rPr>
              <a:t>kolmas taso</a:t>
            </a:r>
          </a:p>
          <a:p>
            <a:pPr lvl="3"/>
            <a:r>
              <a:rPr lang="zh-CN" altLang="zh-CN">
                <a:sym typeface="Palatino Linotype" panose="02040502050505030304" pitchFamily="18" charset="0"/>
              </a:rPr>
              <a:t>neljäs taso</a:t>
            </a:r>
          </a:p>
          <a:p>
            <a:pPr lvl="4"/>
            <a:r>
              <a:rPr lang="zh-CN" altLang="zh-CN">
                <a:sym typeface="Palatino Linotype" panose="02040502050505030304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C523E289-AB0A-4550-9834-7A472BD59716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300" b="1" smtClean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A4611651-E116-442F-9A4F-18D1894FDB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99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  <a:sym typeface="Palatino Linotype" panose="02040502050505030304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47F88203-F99D-495E-8052-DFC5AD5B104D}" type="datetime1">
              <a:rPr lang="zh-CN" altLang="en-US" smtClean="0">
                <a:solidFill>
                  <a:srgbClr val="000000"/>
                </a:solidFill>
                <a:latin typeface="Palatino Linotype"/>
              </a:rPr>
              <a:pPr>
                <a:defRPr/>
              </a:pPr>
              <a:t>2023/10/11</a:t>
            </a:fld>
            <a:endParaRPr lang="zh-CN" altLang="zh-CN" sz="1800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6FAAEB05-E1B5-4F52-A878-A244C56FD73F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 sz="1800" b="0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87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  <a:sym typeface="Palatino Linotype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1637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6pPr>
      <a:lvl7pPr marL="26209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7pPr>
      <a:lvl8pPr marL="30781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8pPr>
      <a:lvl9pPr marL="35353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5" Type="http://schemas.openxmlformats.org/officeDocument/2006/relationships/hyperlink" Target="mailto:qinpeizhao@tongji.edu.cn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3" descr="bor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3019"/>
            <a:ext cx="8712200" cy="642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5363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124575"/>
            <a:ext cx="26670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5364" name="标题 6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100" y="1371630"/>
            <a:ext cx="7705725" cy="9144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zh-CN" altLang="en-US" sz="4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  <a:sym typeface="Arial Unicode MS" panose="020B0604020202020204" pitchFamily="34" charset="-122"/>
              </a:rPr>
              <a:t>程序设计范式</a:t>
            </a:r>
            <a:endParaRPr lang="en-US" altLang="zh-CN" sz="480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  <a:sym typeface="Arial Unicode MS" panose="020B0604020202020204" pitchFamily="34" charset="-122"/>
            </a:endParaRPr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2438456" y="3367112"/>
            <a:ext cx="5562562" cy="205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2800" b="1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赵钦佩（博士，副教授）</a:t>
            </a:r>
            <a:endParaRPr lang="en-US" altLang="zh-CN" sz="2800" b="1" dirty="0">
              <a:solidFill>
                <a:srgbClr val="000000"/>
              </a:solidFill>
              <a:ea typeface="微软雅黑 Light" panose="020B0502040204020203" pitchFamily="34" charset="-122"/>
              <a:cs typeface="Arial" panose="020B0604020202020204" pitchFamily="34" charset="0"/>
              <a:sym typeface="Arial Unicode MS" panose="020B0604020202020204" pitchFamily="34" charset="-122"/>
            </a:endParaRPr>
          </a:p>
          <a:p>
            <a:pPr>
              <a:lnSpc>
                <a:spcPts val="4200"/>
              </a:lnSpc>
            </a:pPr>
            <a:r>
              <a:rPr lang="en-US" altLang="zh-CN" sz="2800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Email: 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  <a:hlinkClick r:id="rId5"/>
              </a:rPr>
              <a:t>qinpeizhao@tongji.edu.cn</a:t>
            </a:r>
            <a:endParaRPr lang="en-US" altLang="zh-CN" sz="2000" dirty="0">
              <a:solidFill>
                <a:srgbClr val="000000"/>
              </a:solidFill>
              <a:ea typeface="微软雅黑 Light" panose="020B0502040204020203" pitchFamily="34" charset="-122"/>
              <a:cs typeface="Arial" panose="020B0604020202020204" pitchFamily="34" charset="0"/>
              <a:sym typeface="Arial Unicode MS" panose="020B0604020202020204" pitchFamily="34" charset="-122"/>
            </a:endParaRPr>
          </a:p>
          <a:p>
            <a:pPr>
              <a:lnSpc>
                <a:spcPts val="4200"/>
              </a:lnSpc>
            </a:pPr>
            <a:r>
              <a:rPr lang="en-US" altLang="zh-CN" sz="2000" dirty="0"/>
              <a:t>http://</a:t>
            </a:r>
            <a:r>
              <a:rPr lang="en-US" altLang="zh-CN" sz="2000" dirty="0" err="1"/>
              <a:t>sse.tongji.edu.cn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zhaoqinpei</a:t>
            </a:r>
            <a:endParaRPr lang="zh-CN" altLang="en-US" sz="20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343406" y="1955876"/>
            <a:ext cx="3809888" cy="71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 </a:t>
            </a:r>
            <a:r>
              <a:rPr lang="mr-I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–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 基于过程的编程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 Light" panose="020B0502040204020203" pitchFamily="34" charset="-122"/>
              <a:cs typeface="Arial" panose="020B0604020202020204" pitchFamily="34" charset="0"/>
              <a:sym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53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506" y="1447852"/>
            <a:ext cx="8534400" cy="28194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Also we could leverage the “Dynamic Extent”</a:t>
            </a:r>
          </a:p>
          <a:p>
            <a:pPr lvl="2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Use the </a:t>
            </a:r>
            <a:r>
              <a:rPr lang="en-US" altLang="zh-CN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new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altLang="zh-CN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delete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operators in any functions</a:t>
            </a:r>
          </a:p>
          <a:p>
            <a:pPr lvl="2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Its memory was allocated from the free store</a:t>
            </a:r>
          </a:p>
          <a:p>
            <a:pPr lvl="2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Manually memory management by the programmer</a:t>
            </a:r>
            <a:endParaRPr lang="en-US" altLang="zh-CN" sz="2400" dirty="0">
              <a:solidFill>
                <a:srgbClr val="FFCC66"/>
              </a:solidFill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Example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04912" y="4267644"/>
            <a:ext cx="8532701" cy="167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 err="1">
                <a:latin typeface="Lucida Console" charset="0"/>
              </a:rPr>
              <a:t>int</a:t>
            </a:r>
            <a:r>
              <a:rPr lang="en-US" altLang="zh-CN" sz="1800" kern="0" dirty="0">
                <a:latin typeface="Lucida Console" charset="0"/>
              </a:rPr>
              <a:t>* </a:t>
            </a:r>
            <a:r>
              <a:rPr lang="en-US" altLang="zh-CN" sz="1800" kern="0" dirty="0" err="1">
                <a:latin typeface="Lucida Console" charset="0"/>
              </a:rPr>
              <a:t>funcA</a:t>
            </a:r>
            <a:r>
              <a:rPr lang="en-US" altLang="zh-CN" sz="1800" kern="0" dirty="0">
                <a:latin typeface="Lucida Console" charset="0"/>
              </a:rPr>
              <a:t>()			                    void </a:t>
            </a:r>
            <a:r>
              <a:rPr lang="en-US" altLang="zh-CN" sz="1800" kern="0" dirty="0" err="1">
                <a:latin typeface="Lucida Console" charset="0"/>
              </a:rPr>
              <a:t>funcB</a:t>
            </a:r>
            <a:r>
              <a:rPr lang="en-US" altLang="zh-CN" sz="1800" kern="0" dirty="0">
                <a:latin typeface="Lucida Console" charset="0"/>
              </a:rPr>
              <a:t>(</a:t>
            </a:r>
            <a:r>
              <a:rPr lang="en-US" altLang="zh-CN" sz="1800" kern="0" dirty="0" err="1">
                <a:latin typeface="Lucida Console" charset="0"/>
              </a:rPr>
              <a:t>int</a:t>
            </a:r>
            <a:r>
              <a:rPr lang="en-US" altLang="zh-CN" sz="1800" kern="0" dirty="0">
                <a:latin typeface="Lucida Console" charset="0"/>
              </a:rPr>
              <a:t>* p)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</a:rPr>
              <a:t>{				                              {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</a:rPr>
              <a:t>     </a:t>
            </a:r>
            <a:r>
              <a:rPr lang="en-US" altLang="zh-CN" sz="1800" kern="0" dirty="0" err="1">
                <a:latin typeface="Lucida Console" charset="0"/>
              </a:rPr>
              <a:t>int</a:t>
            </a:r>
            <a:r>
              <a:rPr lang="en-US" altLang="zh-CN" sz="1800" kern="0" dirty="0">
                <a:latin typeface="Lucida Console" charset="0"/>
              </a:rPr>
              <a:t>* p = new </a:t>
            </a:r>
            <a:r>
              <a:rPr lang="en-US" altLang="zh-CN" sz="1800" kern="0" dirty="0" err="1">
                <a:latin typeface="Lucida Console" charset="0"/>
              </a:rPr>
              <a:t>int</a:t>
            </a:r>
            <a:r>
              <a:rPr lang="en-US" altLang="zh-CN" sz="1800" kern="0" dirty="0">
                <a:latin typeface="Lucida Console" charset="0"/>
              </a:rPr>
              <a:t>[1024];		        </a:t>
            </a:r>
            <a:r>
              <a:rPr lang="en-US" altLang="zh-CN" sz="1800" kern="0" dirty="0" err="1">
                <a:latin typeface="Lucida Console" charset="0"/>
              </a:rPr>
              <a:t>cout</a:t>
            </a:r>
            <a:r>
              <a:rPr lang="en-US" altLang="zh-CN" sz="1800" kern="0" dirty="0">
                <a:latin typeface="Lucida Console" charset="0"/>
              </a:rPr>
              <a:t> &lt;&lt; p[ 1 ] &lt;&lt; </a:t>
            </a:r>
            <a:r>
              <a:rPr lang="en-US" altLang="zh-CN" sz="1800" kern="0" dirty="0" err="1">
                <a:latin typeface="Lucida Console" charset="0"/>
              </a:rPr>
              <a:t>endl</a:t>
            </a:r>
            <a:r>
              <a:rPr lang="en-US" altLang="zh-CN" sz="1800" kern="0" dirty="0">
                <a:latin typeface="Lucida Console" charset="0"/>
              </a:rPr>
              <a:t>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</a:rPr>
              <a:t>     return p;      			                delete [] p;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</a:rPr>
              <a:t>}				                              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 Extent (cont.)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2305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 bldLvl="3" autoUpdateAnimBg="0"/>
      <p:bldP spid="1126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 Mem Management of Extent objects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10" y="1295456"/>
            <a:ext cx="8686692" cy="4800474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For those objects having local and file extent – Automatic Memory Management</a:t>
            </a:r>
          </a:p>
          <a:p>
            <a:pPr lvl="2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The system allocate and de-allocate the memory automatically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For those objects having dynamic extent – Dynamic Memory Management</a:t>
            </a:r>
          </a:p>
          <a:p>
            <a:pPr lvl="2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Adaptive and convenient</a:t>
            </a:r>
          </a:p>
          <a:p>
            <a:pPr lvl="2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System will never free them automatically while the program running</a:t>
            </a:r>
          </a:p>
          <a:p>
            <a:pPr lvl="2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Explicit </a:t>
            </a:r>
            <a:r>
              <a:rPr lang="en-US" altLang="zh-CN" sz="2400" dirty="0">
                <a:solidFill>
                  <a:srgbClr val="FFCC66"/>
                </a:solidFill>
                <a:latin typeface="Arial" charset="0"/>
                <a:ea typeface="Arial" charset="0"/>
                <a:cs typeface="Arial" charset="0"/>
              </a:rPr>
              <a:t>delete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is necessary, or there will be “Memory Leak”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364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 bldLvl="3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 Memory Areas in C++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18" y="1219258"/>
            <a:ext cx="9143760" cy="49528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5 areas store variables and objects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sz="2000" b="1" dirty="0">
                <a:latin typeface="Arial" charset="0"/>
                <a:ea typeface="Arial" charset="0"/>
                <a:cs typeface="Arial" charset="0"/>
              </a:rPr>
              <a:t> data area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For those literal </a:t>
            </a:r>
            <a:r>
              <a:rPr lang="en-US" altLang="zh-CN" sz="1800" dirty="0" err="1">
                <a:latin typeface="Arial" charset="0"/>
                <a:ea typeface="Arial" charset="0"/>
                <a:cs typeface="Arial" charset="0"/>
              </a:rPr>
              <a:t>const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 data, only internal types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latin typeface="Arial" charset="0"/>
                <a:ea typeface="Arial" charset="0"/>
                <a:cs typeface="Arial" charset="0"/>
              </a:rPr>
              <a:t>Global or static data area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Once the program starts, the memory allocated for global or static objects, but may not be initialized at once (</a:t>
            </a:r>
            <a:r>
              <a:rPr lang="en-US" altLang="zh-CN" sz="1800" dirty="0" err="1">
                <a:latin typeface="Arial" charset="0"/>
                <a:ea typeface="Arial" charset="0"/>
                <a:cs typeface="Arial" charset="0"/>
              </a:rPr>
              <a:t>eg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. static objects in function)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Support user-defined data types 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latin typeface="Arial" charset="0"/>
                <a:ea typeface="Arial" charset="0"/>
                <a:cs typeface="Arial" charset="0"/>
              </a:rPr>
              <a:t>Stack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For local objects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Objects destroyed at the end of their scope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latin typeface="Arial" charset="0"/>
                <a:ea typeface="Arial" charset="0"/>
                <a:cs typeface="Arial" charset="0"/>
              </a:rPr>
              <a:t>Free store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For the objects constructed and destroyed using </a:t>
            </a:r>
            <a:r>
              <a:rPr lang="en-US" altLang="zh-CN" sz="1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new 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&amp; </a:t>
            </a:r>
            <a:r>
              <a:rPr lang="en-US" altLang="zh-CN" sz="1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delete</a:t>
            </a:r>
            <a:r>
              <a:rPr lang="en-US" altLang="zh-CN" sz="1800" dirty="0">
                <a:solidFill>
                  <a:srgbClr val="FFCC6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and their family</a:t>
            </a:r>
            <a:endParaRPr lang="en-US" altLang="zh-CN" sz="1800" dirty="0">
              <a:solidFill>
                <a:srgbClr val="FFCC66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latin typeface="Arial" charset="0"/>
                <a:ea typeface="Arial" charset="0"/>
                <a:cs typeface="Arial" charset="0"/>
              </a:rPr>
              <a:t>Heap 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For the objects constructed and destroyed using </a:t>
            </a:r>
            <a:r>
              <a:rPr lang="en-US" altLang="zh-CN" sz="180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malloc</a:t>
            </a:r>
            <a:r>
              <a:rPr lang="en-US" altLang="zh-CN" sz="1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&amp; </a:t>
            </a:r>
            <a:r>
              <a:rPr lang="en-US" altLang="zh-CN" sz="1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free 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and their family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011" y="457278"/>
            <a:ext cx="1943128" cy="1943128"/>
          </a:xfrm>
          <a:prstGeom prst="rect">
            <a:avLst/>
          </a:prstGeom>
        </p:spPr>
      </p:pic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2011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 ‘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new’s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&amp; ‘delete’s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" y="1447778"/>
            <a:ext cx="8534400" cy="2819400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It’s recommended using new &amp; delete</a:t>
            </a:r>
          </a:p>
          <a:p>
            <a:pPr lvl="2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For user-defined data types, it will not only allocate and de-allocate memory, but also invoke their </a:t>
            </a:r>
            <a:r>
              <a:rPr lang="en-US" altLang="zh-CN" sz="2000" dirty="0" err="1">
                <a:latin typeface="Arial" charset="0"/>
                <a:ea typeface="Arial" charset="0"/>
                <a:cs typeface="Arial" charset="0"/>
              </a:rPr>
              <a:t>ctors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altLang="zh-CN" sz="2000" dirty="0" err="1">
                <a:latin typeface="Arial" charset="0"/>
                <a:ea typeface="Arial" charset="0"/>
                <a:cs typeface="Arial" charset="0"/>
              </a:rPr>
              <a:t>dtors</a:t>
            </a:r>
            <a:endParaRPr lang="en-US" altLang="zh-CN" sz="2000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Never mix-use the new &amp; delete and </a:t>
            </a:r>
            <a:r>
              <a:rPr lang="en-US" altLang="zh-CN" sz="2000" dirty="0" err="1">
                <a:latin typeface="Arial" charset="0"/>
                <a:ea typeface="Arial" charset="0"/>
                <a:cs typeface="Arial" charset="0"/>
              </a:rPr>
              <a:t>malloc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 &amp; free, for they allocate spaces in different memory areas 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new and array new, delete and array delete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85688" y="4023008"/>
            <a:ext cx="8153400" cy="192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</a:rPr>
              <a:t>string* stringPtr1 = new string; 		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//one </a:t>
            </a:r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</a:rPr>
              <a:t>ctor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 called 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</a:rPr>
              <a:t>string* stringPtr2 = new string[100];	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//100 </a:t>
            </a:r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</a:rPr>
              <a:t>ctors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 called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</a:rPr>
              <a:t>…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</a:rPr>
              <a:t>delete stringPtr1;		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//delete a single object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</a:rPr>
              <a:t>delete [] stringPtr2;	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//delete an object array, 100 </a:t>
            </a:r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</a:rPr>
              <a:t>dtors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 called 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805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 bldLvl="3" autoUpdateAnimBg="0"/>
      <p:bldP spid="4813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 ‘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new’s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&amp; ‘delete’s (cont.)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688" y="1447852"/>
            <a:ext cx="8534400" cy="28194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Use the same form in corresponding uses of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new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&amp;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delete</a:t>
            </a:r>
          </a:p>
          <a:p>
            <a:pPr lvl="2"/>
            <a:r>
              <a:rPr lang="en-US" altLang="zh-CN" sz="2000" dirty="0" err="1">
                <a:latin typeface="Arial" charset="0"/>
                <a:ea typeface="Arial" charset="0"/>
                <a:cs typeface="Arial" charset="0"/>
              </a:rPr>
              <a:t>Mis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-match will lead undefined behavior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Never to make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typedef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to arrays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33292" y="3697227"/>
            <a:ext cx="815340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kern="0" dirty="0" err="1">
                <a:latin typeface="Lucida Console" charset="0"/>
              </a:rPr>
              <a:t>typedef</a:t>
            </a:r>
            <a:r>
              <a:rPr lang="en-US" altLang="zh-CN" sz="1800" kern="0" dirty="0">
                <a:latin typeface="Lucida Console" charset="0"/>
              </a:rPr>
              <a:t> string </a:t>
            </a:r>
            <a:r>
              <a:rPr lang="en-US" altLang="zh-CN" sz="1800" kern="0" dirty="0" err="1">
                <a:latin typeface="Lucida Console" charset="0"/>
              </a:rPr>
              <a:t>AddressLines</a:t>
            </a:r>
            <a:r>
              <a:rPr lang="en-US" altLang="zh-CN" sz="1800" kern="0" dirty="0">
                <a:latin typeface="Lucida Console" charset="0"/>
              </a:rPr>
              <a:t>[4];</a:t>
            </a:r>
          </a:p>
          <a:p>
            <a:pPr>
              <a:spcBef>
                <a:spcPct val="50000"/>
              </a:spcBef>
            </a:pPr>
            <a:r>
              <a:rPr lang="en-US" altLang="zh-CN" sz="1800" kern="0" dirty="0">
                <a:latin typeface="Lucida Console" charset="0"/>
              </a:rPr>
              <a:t>string* pal = new </a:t>
            </a:r>
            <a:r>
              <a:rPr lang="en-US" altLang="zh-CN" sz="1800" kern="0" dirty="0" err="1">
                <a:latin typeface="Lucida Console" charset="0"/>
              </a:rPr>
              <a:t>AddressLines</a:t>
            </a:r>
            <a:r>
              <a:rPr lang="en-US" altLang="zh-CN" sz="1800" kern="0" dirty="0">
                <a:latin typeface="Lucida Console" charset="0"/>
              </a:rPr>
              <a:t>; </a:t>
            </a:r>
          </a:p>
          <a:p>
            <a:pPr>
              <a:spcBef>
                <a:spcPct val="50000"/>
              </a:spcBef>
            </a:pPr>
            <a:r>
              <a:rPr lang="en-US" altLang="zh-CN" sz="1800" kern="0" dirty="0">
                <a:latin typeface="Lucida Console" charset="0"/>
              </a:rPr>
              <a:t>…</a:t>
            </a:r>
          </a:p>
          <a:p>
            <a:pPr>
              <a:spcBef>
                <a:spcPct val="50000"/>
              </a:spcBef>
            </a:pPr>
            <a:r>
              <a:rPr lang="en-US" altLang="zh-CN" sz="1800" kern="0" dirty="0">
                <a:latin typeface="Lucida Console" charset="0"/>
              </a:rPr>
              <a:t>delete pal;	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//Undefined result, at least memory leak</a:t>
            </a:r>
          </a:p>
          <a:p>
            <a:pPr>
              <a:spcBef>
                <a:spcPct val="50000"/>
              </a:spcBef>
            </a:pPr>
            <a:r>
              <a:rPr lang="en-US" altLang="zh-CN" sz="1800" kern="0" dirty="0">
                <a:latin typeface="Lucida Console" charset="0"/>
              </a:rPr>
              <a:t>delete [] pal;	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//OK, but seems strange</a:t>
            </a:r>
          </a:p>
        </p:txBody>
      </p:sp>
    </p:spTree>
    <p:extLst>
      <p:ext uri="{BB962C8B-B14F-4D97-AF65-F5344CB8AC3E}">
        <p14:creationId xmlns:p14="http://schemas.microsoft.com/office/powerpoint/2010/main" val="116529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 bldLvl="3" autoUpdateAnimBg="0"/>
      <p:bldP spid="5018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 Inside story of ‘new’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47713"/>
            <a:ext cx="8785225" cy="47720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new operator VS operator new(operator new[])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new operator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, also called new expression, is a language-defined behavior that can not be re-defined or overloaded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CN" sz="1800" dirty="0">
                <a:latin typeface="Lucida Console" charset="0"/>
                <a:ea typeface="宋体" pitchFamily="2" charset="-122"/>
              </a:rPr>
              <a:t>string*</a:t>
            </a:r>
            <a:r>
              <a:rPr lang="en-US" altLang="zh-CN" sz="1800" dirty="0" err="1">
                <a:latin typeface="Lucida Console" charset="0"/>
                <a:ea typeface="宋体" pitchFamily="2" charset="-122"/>
              </a:rPr>
              <a:t>ps</a:t>
            </a:r>
            <a:r>
              <a:rPr lang="en-US" altLang="zh-CN" sz="1800" dirty="0">
                <a:latin typeface="Lucida Console" charset="0"/>
                <a:ea typeface="宋体" pitchFamily="2" charset="-122"/>
              </a:rPr>
              <a:t> = new string(“Hello”);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2 steps of the new operator behavior</a:t>
            </a:r>
          </a:p>
          <a:p>
            <a:pPr lvl="3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Allocate enough memory for the object (using operator new)</a:t>
            </a:r>
          </a:p>
          <a:p>
            <a:pPr lvl="3">
              <a:lnSpc>
                <a:spcPct val="90000"/>
              </a:lnSpc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Invoke its constructor to initialize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operator new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allocate certain size of raw memory, and return the pointer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CN" sz="1800" dirty="0">
                <a:latin typeface="Lucida Console" charset="0"/>
                <a:ea typeface="宋体" pitchFamily="2" charset="-122"/>
              </a:rPr>
              <a:t>void* operator new(</a:t>
            </a:r>
            <a:r>
              <a:rPr lang="en-US" altLang="zh-CN" sz="1800" dirty="0" err="1">
                <a:latin typeface="Lucida Console" charset="0"/>
                <a:ea typeface="宋体" pitchFamily="2" charset="-122"/>
              </a:rPr>
              <a:t>size_t</a:t>
            </a:r>
            <a:r>
              <a:rPr lang="en-US" altLang="zh-CN" sz="1800" dirty="0">
                <a:latin typeface="Lucida Console" charset="0"/>
                <a:ea typeface="宋体" pitchFamily="2" charset="-122"/>
              </a:rPr>
              <a:t> size);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Programmer can define his own allocation behavior, that is, operator new could be overloaded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The first parameter must be a </a:t>
            </a:r>
            <a:r>
              <a:rPr lang="en-US" altLang="zh-CN" sz="2000" i="1" dirty="0" err="1">
                <a:latin typeface="Arial" charset="0"/>
                <a:ea typeface="Arial" charset="0"/>
                <a:cs typeface="Arial" charset="0"/>
              </a:rPr>
              <a:t>size_t</a:t>
            </a:r>
            <a:endParaRPr lang="en-US" altLang="zh-CN" sz="2000" i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 Inside story of ‘new’ (cont.)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457" y="1600248"/>
            <a:ext cx="8785225" cy="4543425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Pseudo code from the compiler for a new operator</a:t>
            </a:r>
          </a:p>
          <a:p>
            <a:pPr lvl="3">
              <a:buFontTx/>
              <a:buNone/>
            </a:pPr>
            <a:r>
              <a:rPr lang="en-US" altLang="zh-CN" dirty="0"/>
              <a:t>	</a:t>
            </a:r>
          </a:p>
          <a:p>
            <a:pPr lvl="3">
              <a:buFontTx/>
              <a:buNone/>
            </a:pPr>
            <a:endParaRPr lang="en-US" altLang="zh-CN" dirty="0"/>
          </a:p>
          <a:p>
            <a:pPr lvl="3">
              <a:buFontTx/>
              <a:buNone/>
            </a:pPr>
            <a:endParaRPr lang="en-US" altLang="zh-CN" dirty="0"/>
          </a:p>
        </p:txBody>
      </p:sp>
      <p:sp>
        <p:nvSpPr>
          <p:cNvPr id="52228" name="AutoShape 4"/>
          <p:cNvSpPr>
            <a:spLocks noChangeArrowheads="1"/>
          </p:cNvSpPr>
          <p:nvPr/>
        </p:nvSpPr>
        <p:spPr bwMode="auto">
          <a:xfrm>
            <a:off x="3886218" y="3403578"/>
            <a:ext cx="503238" cy="863600"/>
          </a:xfrm>
          <a:prstGeom prst="downArrow">
            <a:avLst>
              <a:gd name="adj1" fmla="val 50000"/>
              <a:gd name="adj2" fmla="val 429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98369" y="2724098"/>
            <a:ext cx="815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lvl="3">
              <a:spcBef>
                <a:spcPct val="50000"/>
              </a:spcBef>
            </a:pPr>
            <a:r>
              <a:rPr lang="en-US" altLang="zh-CN" sz="2000" dirty="0"/>
              <a:t>	</a:t>
            </a:r>
            <a:r>
              <a:rPr lang="en-US" altLang="zh-CN" sz="2000" kern="0" dirty="0">
                <a:latin typeface="Lucida Console" charset="0"/>
              </a:rPr>
              <a:t>string*</a:t>
            </a:r>
            <a:r>
              <a:rPr lang="en-US" altLang="zh-CN" sz="2000" kern="0" dirty="0" err="1">
                <a:latin typeface="Lucida Console" charset="0"/>
              </a:rPr>
              <a:t>ps</a:t>
            </a:r>
            <a:r>
              <a:rPr lang="en-US" altLang="zh-CN" sz="2000" kern="0" dirty="0">
                <a:latin typeface="Lucida Console" charset="0"/>
              </a:rPr>
              <a:t> = new string(“Hello”);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8800" y="4467699"/>
            <a:ext cx="8153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lvl="3">
              <a:spcBef>
                <a:spcPct val="50000"/>
              </a:spcBef>
            </a:pPr>
            <a:r>
              <a:rPr lang="en-US" altLang="zh-CN" sz="2000" dirty="0"/>
              <a:t>	</a:t>
            </a:r>
            <a:r>
              <a:rPr lang="en-US" altLang="zh-CN" sz="2000" kern="0" dirty="0">
                <a:latin typeface="Lucida Console" charset="0"/>
              </a:rPr>
              <a:t>void* memory = operator new(</a:t>
            </a:r>
            <a:r>
              <a:rPr lang="en-US" altLang="zh-CN" sz="2000" kern="0" dirty="0" err="1">
                <a:latin typeface="Lucida Console" charset="0"/>
              </a:rPr>
              <a:t>sizeof</a:t>
            </a:r>
            <a:r>
              <a:rPr lang="en-US" altLang="zh-CN" sz="2000" kern="0" dirty="0">
                <a:latin typeface="Lucida Console" charset="0"/>
              </a:rPr>
              <a:t>(string));</a:t>
            </a:r>
          </a:p>
          <a:p>
            <a:pPr marL="0" lvl="3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000" kern="0" dirty="0">
                <a:latin typeface="Lucida Console" charset="0"/>
              </a:rPr>
              <a:t>	call string::string(“Hello”) on *memory;</a:t>
            </a:r>
          </a:p>
          <a:p>
            <a:pPr marL="0" lvl="3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000" kern="0" dirty="0">
                <a:latin typeface="Lucida Console" charset="0"/>
              </a:rPr>
              <a:t>	string *</a:t>
            </a:r>
            <a:r>
              <a:rPr lang="en-US" altLang="zh-CN" sz="2000" kern="0" dirty="0" err="1">
                <a:latin typeface="Lucida Console" charset="0"/>
              </a:rPr>
              <a:t>ps</a:t>
            </a:r>
            <a:r>
              <a:rPr lang="en-US" altLang="zh-CN" sz="2000" kern="0" dirty="0">
                <a:latin typeface="Lucida Console" charset="0"/>
              </a:rPr>
              <a:t> = </a:t>
            </a:r>
            <a:r>
              <a:rPr lang="en-US" altLang="zh-CN" sz="2000" kern="0" dirty="0" err="1">
                <a:latin typeface="Lucida Console" charset="0"/>
              </a:rPr>
              <a:t>static_cast</a:t>
            </a:r>
            <a:r>
              <a:rPr lang="en-US" altLang="zh-CN" sz="2000" kern="0" dirty="0">
                <a:latin typeface="Lucida Console" charset="0"/>
              </a:rPr>
              <a:t>&lt;string*&gt;(memory);</a:t>
            </a:r>
          </a:p>
        </p:txBody>
      </p:sp>
    </p:spTree>
    <p:extLst>
      <p:ext uri="{BB962C8B-B14F-4D97-AF65-F5344CB8AC3E}">
        <p14:creationId xmlns:p14="http://schemas.microsoft.com/office/powerpoint/2010/main" val="59500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 Inside story of ‘new’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655" y="1400109"/>
            <a:ext cx="8785225" cy="4543425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Some advanced topics about ‘new’</a:t>
            </a:r>
          </a:p>
          <a:p>
            <a:pPr lvl="1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Placement new – to construct objects at specified position</a:t>
            </a:r>
          </a:p>
          <a:p>
            <a:pPr lvl="3">
              <a:buFontTx/>
              <a:buNone/>
            </a:pPr>
            <a:r>
              <a:rPr lang="en-US" altLang="zh-CN" sz="2000" dirty="0">
                <a:latin typeface="Lucida Console" charset="0"/>
                <a:ea typeface="宋体" pitchFamily="2" charset="-122"/>
              </a:rPr>
              <a:t>char s[1000];</a:t>
            </a:r>
          </a:p>
          <a:p>
            <a:pPr lvl="3">
              <a:buFontTx/>
              <a:buNone/>
            </a:pPr>
            <a:r>
              <a:rPr lang="en-US" altLang="zh-CN" sz="2000" dirty="0">
                <a:latin typeface="Lucida Console" charset="0"/>
                <a:ea typeface="宋体" pitchFamily="2" charset="-122"/>
              </a:rPr>
              <a:t>void* buffer = </a:t>
            </a:r>
            <a:r>
              <a:rPr lang="en-US" altLang="zh-CN" sz="2000" dirty="0" err="1">
                <a:latin typeface="Lucida Console" charset="0"/>
                <a:ea typeface="宋体" pitchFamily="2" charset="-122"/>
              </a:rPr>
              <a:t>static_cast</a:t>
            </a:r>
            <a:r>
              <a:rPr lang="en-US" altLang="zh-CN" sz="2000" dirty="0">
                <a:latin typeface="Lucida Console" charset="0"/>
                <a:ea typeface="宋体" pitchFamily="2" charset="-122"/>
              </a:rPr>
              <a:t>&lt;void*&gt;(s);</a:t>
            </a:r>
          </a:p>
          <a:p>
            <a:pPr lvl="3">
              <a:buFontTx/>
              <a:buNone/>
            </a:pPr>
            <a:r>
              <a:rPr lang="en-US" altLang="zh-CN" sz="2000" dirty="0">
                <a:latin typeface="Lucida Console" charset="0"/>
                <a:ea typeface="宋体" pitchFamily="2" charset="-122"/>
              </a:rPr>
              <a:t>new (buffer) string(“Hi”);</a:t>
            </a:r>
          </a:p>
          <a:p>
            <a:pPr lvl="1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Exceptions thrown when failed in allocating enough memory</a:t>
            </a:r>
          </a:p>
          <a:p>
            <a:pPr lvl="1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new-handler – error handling function that invoked before throwing exceptions 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Similar story in delete operator and operator delete</a:t>
            </a:r>
          </a:p>
        </p:txBody>
      </p:sp>
    </p:spTree>
    <p:extLst>
      <p:ext uri="{BB962C8B-B14F-4D97-AF65-F5344CB8AC3E}">
        <p14:creationId xmlns:p14="http://schemas.microsoft.com/office/powerpoint/2010/main" val="81058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 A corrected version</a:t>
            </a:r>
            <a:b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– Local Static Objects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44"/>
            <a:ext cx="8229486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i="1" dirty="0" err="1">
                <a:latin typeface="Arial" charset="0"/>
                <a:ea typeface="Arial" charset="0"/>
                <a:cs typeface="Arial" charset="0"/>
              </a:rPr>
              <a:t>Elems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declared as local objects in the function, which doesn’t exist after the function returns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Although declare it in the file scope will work, it is not a good idea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 risk, functions are harder to understand (logic about not only the functions but also the global variables needs to understand)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 bad design, breaking the independency between the functions and increasing the coupling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We could work it out by using local static objects</a:t>
            </a:r>
          </a:p>
        </p:txBody>
      </p:sp>
    </p:spTree>
    <p:extLst>
      <p:ext uri="{BB962C8B-B14F-4D97-AF65-F5344CB8AC3E}">
        <p14:creationId xmlns:p14="http://schemas.microsoft.com/office/powerpoint/2010/main" val="157465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 bldLvl="3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912" y="457278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 A corrected version</a:t>
            </a:r>
            <a:b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– Local Static Objects (cont.)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07938" y="1371654"/>
            <a:ext cx="8178754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600" kern="0" dirty="0" err="1">
                <a:latin typeface="Lucida Console" charset="0"/>
              </a:rPr>
              <a:t>const</a:t>
            </a:r>
            <a:r>
              <a:rPr lang="en-US" altLang="zh-CN" sz="1600" kern="0" dirty="0">
                <a:latin typeface="Lucida Console" charset="0"/>
              </a:rPr>
              <a:t> vector&lt;</a:t>
            </a:r>
            <a:r>
              <a:rPr lang="en-US" altLang="zh-CN" sz="1600" kern="0" dirty="0" err="1">
                <a:latin typeface="Lucida Console" charset="0"/>
              </a:rPr>
              <a:t>int</a:t>
            </a:r>
            <a:r>
              <a:rPr lang="en-US" altLang="zh-CN" sz="1600" kern="0" dirty="0">
                <a:latin typeface="Lucida Console" charset="0"/>
              </a:rPr>
              <a:t>&gt;* </a:t>
            </a:r>
            <a:r>
              <a:rPr lang="en-US" altLang="zh-CN" sz="1600" kern="0" dirty="0" err="1">
                <a:latin typeface="Lucida Console" charset="0"/>
              </a:rPr>
              <a:t>fibon_seq</a:t>
            </a:r>
            <a:r>
              <a:rPr lang="en-US" altLang="zh-CN" sz="1600" kern="0" dirty="0">
                <a:latin typeface="Lucida Console" charset="0"/>
              </a:rPr>
              <a:t>(</a:t>
            </a:r>
            <a:r>
              <a:rPr lang="en-US" altLang="zh-CN" sz="1600" kern="0" dirty="0" err="1">
                <a:latin typeface="Lucida Console" charset="0"/>
              </a:rPr>
              <a:t>int</a:t>
            </a:r>
            <a:r>
              <a:rPr lang="en-US" altLang="zh-CN" sz="1600" kern="0" dirty="0">
                <a:latin typeface="Lucida Console" charset="0"/>
              </a:rPr>
              <a:t> </a:t>
            </a:r>
            <a:r>
              <a:rPr lang="en-US" altLang="zh-CN" sz="1600" kern="0" dirty="0" err="1">
                <a:latin typeface="Lucida Console" charset="0"/>
              </a:rPr>
              <a:t>iLength</a:t>
            </a:r>
            <a:r>
              <a:rPr lang="en-US" altLang="zh-CN" sz="1600" kern="0" dirty="0">
                <a:latin typeface="Lucida Console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 static vector&lt;</a:t>
            </a:r>
            <a:r>
              <a:rPr lang="en-US" altLang="zh-CN" sz="1600" kern="0" dirty="0" err="1">
                <a:latin typeface="Lucida Console" charset="0"/>
              </a:rPr>
              <a:t>int</a:t>
            </a:r>
            <a:r>
              <a:rPr lang="en-US" altLang="zh-CN" sz="1600" kern="0" dirty="0">
                <a:latin typeface="Lucida Console" charset="0"/>
              </a:rPr>
              <a:t>&gt; </a:t>
            </a:r>
            <a:r>
              <a:rPr lang="en-US" altLang="zh-CN" sz="1600" kern="0" dirty="0" err="1">
                <a:latin typeface="Lucida Console" charset="0"/>
              </a:rPr>
              <a:t>Elems</a:t>
            </a:r>
            <a:r>
              <a:rPr lang="en-US" altLang="zh-CN" sz="1600" kern="0" dirty="0">
                <a:latin typeface="Lucida Console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 if (</a:t>
            </a:r>
            <a:r>
              <a:rPr lang="en-US" altLang="zh-CN" sz="1600" kern="0" dirty="0" err="1">
                <a:latin typeface="Lucida Console" charset="0"/>
              </a:rPr>
              <a:t>iLength</a:t>
            </a:r>
            <a:r>
              <a:rPr lang="en-US" altLang="zh-CN" sz="1600" kern="0" dirty="0">
                <a:latin typeface="Lucida Console" charset="0"/>
              </a:rPr>
              <a:t> &lt;= 0 || </a:t>
            </a:r>
            <a:r>
              <a:rPr lang="en-US" altLang="zh-CN" sz="1600" kern="0" dirty="0" err="1">
                <a:latin typeface="Lucida Console" charset="0"/>
              </a:rPr>
              <a:t>iLength</a:t>
            </a:r>
            <a:r>
              <a:rPr lang="en-US" altLang="zh-CN" sz="1600" kern="0" dirty="0">
                <a:latin typeface="Lucida Console" charset="0"/>
              </a:rPr>
              <a:t> &gt; 1024)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      </a:t>
            </a:r>
            <a:r>
              <a:rPr lang="en-US" altLang="zh-CN" sz="1600" kern="0" dirty="0" err="1">
                <a:latin typeface="Lucida Console" charset="0"/>
              </a:rPr>
              <a:t>cerr</a:t>
            </a:r>
            <a:r>
              <a:rPr lang="en-US" altLang="zh-CN" sz="1600" kern="0" dirty="0">
                <a:latin typeface="Lucida Console" charset="0"/>
              </a:rPr>
              <a:t> &lt;&lt; “Length ” &lt;&lt; </a:t>
            </a:r>
            <a:r>
              <a:rPr lang="en-US" altLang="zh-CN" sz="1600" kern="0" dirty="0" err="1">
                <a:latin typeface="Lucida Console" charset="0"/>
              </a:rPr>
              <a:t>iLength</a:t>
            </a:r>
            <a:endParaRPr lang="en-US" altLang="zh-CN" sz="1600" kern="0" dirty="0">
              <a:latin typeface="Lucida Conso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            &lt;&lt; “not supported” &lt;&lt; </a:t>
            </a:r>
            <a:r>
              <a:rPr lang="en-US" altLang="zh-CN" sz="1600" kern="0" dirty="0" err="1">
                <a:latin typeface="Lucida Console" charset="0"/>
              </a:rPr>
              <a:t>endl</a:t>
            </a:r>
            <a:r>
              <a:rPr lang="en-US" altLang="zh-CN" sz="1600" kern="0" dirty="0">
                <a:latin typeface="Lucida Console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      return 0;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   }</a:t>
            </a:r>
          </a:p>
          <a:p>
            <a:pPr eaLnBrk="0" hangingPunct="0"/>
            <a:r>
              <a:rPr lang="en-US" altLang="zh-CN" sz="1600" kern="0" dirty="0">
                <a:latin typeface="Lucida Console" charset="0"/>
              </a:rPr>
              <a:t>   //existing elements won’t be calculated</a:t>
            </a:r>
          </a:p>
          <a:p>
            <a:pPr eaLnBrk="0" hangingPunct="0"/>
            <a:r>
              <a:rPr lang="en-US" altLang="zh-CN" sz="1600" kern="0" dirty="0">
                <a:latin typeface="Lucida Console" charset="0"/>
              </a:rPr>
              <a:t>   for (</a:t>
            </a:r>
            <a:r>
              <a:rPr lang="en-US" altLang="zh-CN" sz="1600" kern="0" dirty="0" err="1">
                <a:latin typeface="Lucida Console" charset="0"/>
              </a:rPr>
              <a:t>int</a:t>
            </a:r>
            <a:r>
              <a:rPr lang="en-US" altLang="zh-CN" sz="1600" kern="0" dirty="0">
                <a:latin typeface="Lucida Console" charset="0"/>
              </a:rPr>
              <a:t> </a:t>
            </a:r>
            <a:r>
              <a:rPr lang="en-US" altLang="zh-CN" sz="1600" kern="0" dirty="0" err="1">
                <a:latin typeface="Lucida Console" charset="0"/>
              </a:rPr>
              <a:t>iX</a:t>
            </a:r>
            <a:r>
              <a:rPr lang="en-US" altLang="zh-CN" sz="1600" kern="0" dirty="0">
                <a:latin typeface="Lucida Console" charset="0"/>
              </a:rPr>
              <a:t> = </a:t>
            </a:r>
            <a:r>
              <a:rPr lang="en-US" altLang="zh-CN" sz="1600" kern="0" dirty="0" err="1">
                <a:latin typeface="Lucida Console" charset="0"/>
              </a:rPr>
              <a:t>Elem.size</a:t>
            </a:r>
            <a:r>
              <a:rPr lang="en-US" altLang="zh-CN" sz="1600" kern="0" dirty="0">
                <a:latin typeface="Lucida Console" charset="0"/>
              </a:rPr>
              <a:t>(); </a:t>
            </a:r>
            <a:r>
              <a:rPr lang="en-US" altLang="zh-CN" sz="1600" kern="0" dirty="0" err="1">
                <a:latin typeface="Lucida Console" charset="0"/>
              </a:rPr>
              <a:t>iX</a:t>
            </a:r>
            <a:r>
              <a:rPr lang="en-US" altLang="zh-CN" sz="1600" kern="0" dirty="0">
                <a:latin typeface="Lucida Console" charset="0"/>
              </a:rPr>
              <a:t> &lt; </a:t>
            </a:r>
            <a:r>
              <a:rPr lang="en-US" altLang="zh-CN" sz="1600" kern="0" dirty="0" err="1">
                <a:latin typeface="Lucida Console" charset="0"/>
              </a:rPr>
              <a:t>iLength</a:t>
            </a:r>
            <a:r>
              <a:rPr lang="en-US" altLang="zh-CN" sz="1600" kern="0" dirty="0">
                <a:latin typeface="Lucida Console" charset="0"/>
              </a:rPr>
              <a:t>; </a:t>
            </a:r>
            <a:r>
              <a:rPr lang="en-US" altLang="zh-CN" sz="1600" kern="0" dirty="0" err="1">
                <a:latin typeface="Lucida Console" charset="0"/>
              </a:rPr>
              <a:t>iX</a:t>
            </a:r>
            <a:r>
              <a:rPr lang="en-US" altLang="zh-CN" sz="1600" kern="0" dirty="0">
                <a:latin typeface="Lucida Console" charset="0"/>
              </a:rPr>
              <a:t>++)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</a:rPr>
              <a:t>  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</a:rPr>
              <a:t>        if (</a:t>
            </a:r>
            <a:r>
              <a:rPr lang="en-US" altLang="zh-CN" sz="1600" kern="0" dirty="0" err="1">
                <a:latin typeface="Lucida Console" charset="0"/>
              </a:rPr>
              <a:t>iX</a:t>
            </a:r>
            <a:r>
              <a:rPr lang="en-US" altLang="zh-CN" sz="1600" kern="0" dirty="0">
                <a:latin typeface="Lucida Console" charset="0"/>
              </a:rPr>
              <a:t> == 0 || </a:t>
            </a:r>
            <a:r>
              <a:rPr lang="en-US" altLang="zh-CN" sz="1600" kern="0" dirty="0" err="1">
                <a:latin typeface="Lucida Console" charset="0"/>
              </a:rPr>
              <a:t>iX</a:t>
            </a:r>
            <a:r>
              <a:rPr lang="en-US" altLang="zh-CN" sz="1600" kern="0" dirty="0">
                <a:latin typeface="Lucida Console" charset="0"/>
              </a:rPr>
              <a:t> == 1)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</a:rPr>
              <a:t>            </a:t>
            </a:r>
            <a:r>
              <a:rPr lang="en-US" altLang="zh-CN" sz="1600" kern="0" dirty="0" err="1">
                <a:latin typeface="Lucida Console" charset="0"/>
              </a:rPr>
              <a:t>Elems.push_back</a:t>
            </a:r>
            <a:r>
              <a:rPr lang="en-US" altLang="zh-CN" sz="1600" kern="0" dirty="0">
                <a:latin typeface="Lucida Console" charset="0"/>
              </a:rPr>
              <a:t>(1);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</a:rPr>
              <a:t>        else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</a:rPr>
              <a:t>            </a:t>
            </a:r>
            <a:r>
              <a:rPr lang="en-US" altLang="zh-CN" sz="1600" kern="0" dirty="0" err="1">
                <a:latin typeface="Lucida Console" charset="0"/>
              </a:rPr>
              <a:t>Elems.push_back</a:t>
            </a:r>
            <a:r>
              <a:rPr lang="en-US" altLang="zh-CN" sz="1600" kern="0" dirty="0">
                <a:latin typeface="Lucida Console" charset="0"/>
              </a:rPr>
              <a:t>(</a:t>
            </a:r>
            <a:r>
              <a:rPr lang="en-US" altLang="zh-CN" sz="1600" kern="0" dirty="0" err="1">
                <a:latin typeface="Lucida Console" charset="0"/>
              </a:rPr>
              <a:t>Elems</a:t>
            </a:r>
            <a:r>
              <a:rPr lang="en-US" altLang="zh-CN" sz="1600" kern="0" dirty="0">
                <a:latin typeface="Lucida Console" charset="0"/>
              </a:rPr>
              <a:t>[iX-1] + </a:t>
            </a:r>
            <a:r>
              <a:rPr lang="en-US" altLang="zh-CN" sz="1600" kern="0" dirty="0" err="1">
                <a:latin typeface="Lucida Console" charset="0"/>
              </a:rPr>
              <a:t>Elems</a:t>
            </a:r>
            <a:r>
              <a:rPr lang="en-US" altLang="zh-CN" sz="1600" kern="0" dirty="0">
                <a:latin typeface="Lucida Console" charset="0"/>
              </a:rPr>
              <a:t>[iX-2]);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</a:rPr>
              <a:t> 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</a:rPr>
              <a:t>    return &amp;</a:t>
            </a:r>
            <a:r>
              <a:rPr lang="en-US" altLang="zh-CN" sz="1600" kern="0" dirty="0" err="1">
                <a:latin typeface="Lucida Console" charset="0"/>
              </a:rPr>
              <a:t>Elems</a:t>
            </a:r>
            <a:r>
              <a:rPr lang="en-US" altLang="zh-CN" sz="1600" kern="0" dirty="0">
                <a:latin typeface="Lucida Console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41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2</a:t>
            </a:r>
            <a:r>
              <a:rPr lang="mr-IN" altLang="zh-CN" dirty="0">
                <a:latin typeface="SimSun" charset="-122"/>
                <a:ea typeface="SimSun" charset="-122"/>
                <a:cs typeface="SimSun" charset="-122"/>
              </a:rPr>
              <a:t>–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基于过程的编程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932B43-2233-4E3D-8DE7-50A330332E00}" type="datetime1">
              <a:rPr lang="zh-CN" altLang="en-US" smtClean="0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5F1368-00F5-49BE-A41E-305F795F7103}" type="slidenum">
              <a:rPr lang="zh-CN" altLang="en-US" smtClean="0"/>
              <a:pPr>
                <a:defRPr/>
              </a:pPr>
              <a:t>2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  <p:pic>
        <p:nvPicPr>
          <p:cNvPr id="9" name="Picture 9" descr="C:\Users\jack\Desktop\u=364267780,2933202949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609600"/>
            <a:ext cx="31337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0" name="内容占位符 2"/>
          <p:cNvSpPr txBox="1">
            <a:spLocks noChangeArrowheads="1"/>
          </p:cNvSpPr>
          <p:nvPr/>
        </p:nvSpPr>
        <p:spPr bwMode="auto">
          <a:xfrm>
            <a:off x="1011238" y="2819416"/>
            <a:ext cx="4999037" cy="281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1pPr>
            <a:lvl2pPr marL="627063" indent="-2651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2pPr>
            <a:lvl3pPr marL="984250" indent="-177800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3pPr>
            <a:lvl4pPr marL="1338263" indent="-173038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4pPr>
            <a:lvl5pPr marL="17065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2.1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如何撰写函数？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2.2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我们能相信别人吗？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2.3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能否在效率上得到提高？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2.4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是否可以传入不同类型或不同数量的参数给一个函数呢？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2.5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是否可以有一个函数支持不同的数据类型？</a:t>
            </a:r>
            <a:endParaRPr lang="en-US" altLang="zh-CN" sz="1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2.6</a:t>
            </a:r>
            <a:r>
              <a:rPr lang="zh-CN" altLang="en-US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怎么用非标准库内的头文件？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838298" y="2628900"/>
            <a:ext cx="5448158" cy="300984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19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 A corrected version</a:t>
            </a:r>
            <a:b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– Local Static Objects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07375" cy="35814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Here </a:t>
            </a:r>
            <a:r>
              <a:rPr lang="en-US" altLang="zh-CN" i="1" dirty="0" err="1">
                <a:latin typeface="Arial" charset="0"/>
                <a:ea typeface="Arial" charset="0"/>
                <a:cs typeface="Arial" charset="0"/>
              </a:rPr>
              <a:t>Elems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is defined as a local static object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Its memory is not on the program stack, and won’t be destroyed and reconstructed in every calls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It is now safe to return the object address</a:t>
            </a:r>
          </a:p>
        </p:txBody>
      </p:sp>
    </p:spTree>
    <p:extLst>
      <p:ext uri="{BB962C8B-B14F-4D97-AF65-F5344CB8AC3E}">
        <p14:creationId xmlns:p14="http://schemas.microsoft.com/office/powerpoint/2010/main" val="203746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 Another corrected version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581396"/>
            <a:ext cx="7772400" cy="23621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Using the passing by value to copy the vector object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Maybe not so efficient, but that will work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	Thousands of way to make it work, pick the most appropriate one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85800" y="1371654"/>
            <a:ext cx="7696200" cy="2049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2400" kern="0" dirty="0">
                <a:latin typeface="Lucida Console" charset="0"/>
              </a:rPr>
              <a:t>vector&lt;</a:t>
            </a:r>
            <a:r>
              <a:rPr lang="en-US" altLang="zh-CN" sz="2400" kern="0" dirty="0" err="1">
                <a:latin typeface="Lucida Console" charset="0"/>
              </a:rPr>
              <a:t>int</a:t>
            </a:r>
            <a:r>
              <a:rPr lang="en-US" altLang="zh-CN" sz="2400" kern="0" dirty="0">
                <a:latin typeface="Lucida Console" charset="0"/>
              </a:rPr>
              <a:t>&gt; </a:t>
            </a:r>
            <a:r>
              <a:rPr lang="en-US" altLang="zh-CN" sz="2400" kern="0" dirty="0" err="1">
                <a:latin typeface="Lucida Console" charset="0"/>
              </a:rPr>
              <a:t>fibon_seq</a:t>
            </a:r>
            <a:r>
              <a:rPr lang="en-US" altLang="zh-CN" sz="2400" kern="0" dirty="0">
                <a:latin typeface="Lucida Console" charset="0"/>
              </a:rPr>
              <a:t>(</a:t>
            </a:r>
            <a:r>
              <a:rPr lang="en-US" altLang="zh-CN" sz="2400" kern="0" dirty="0" err="1">
                <a:latin typeface="Lucida Console" charset="0"/>
              </a:rPr>
              <a:t>int</a:t>
            </a:r>
            <a:r>
              <a:rPr lang="en-US" altLang="zh-CN" sz="2400" kern="0" dirty="0">
                <a:latin typeface="Lucida Console" charset="0"/>
              </a:rPr>
              <a:t> </a:t>
            </a:r>
            <a:r>
              <a:rPr lang="en-US" altLang="zh-CN" sz="2400" kern="0" dirty="0" err="1">
                <a:latin typeface="Lucida Console" charset="0"/>
              </a:rPr>
              <a:t>iLength</a:t>
            </a:r>
            <a:r>
              <a:rPr lang="en-US" altLang="zh-CN" sz="2400" kern="0" dirty="0">
                <a:latin typeface="Lucida Console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2400" kern="0" dirty="0">
                <a:latin typeface="Lucida Console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2400" kern="0" dirty="0">
                <a:latin typeface="Lucida Console" charset="0"/>
              </a:rPr>
              <a:t>   …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2400" kern="0" dirty="0">
                <a:latin typeface="Lucida Console" charset="0"/>
              </a:rPr>
              <a:t>   return </a:t>
            </a:r>
            <a:r>
              <a:rPr lang="en-US" altLang="zh-CN" sz="2400" kern="0" dirty="0" err="1">
                <a:latin typeface="Lucida Console" charset="0"/>
              </a:rPr>
              <a:t>Elems</a:t>
            </a:r>
            <a:r>
              <a:rPr lang="en-US" altLang="zh-CN" sz="2400" kern="0" dirty="0">
                <a:latin typeface="Lucida Console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2400" kern="0" dirty="0">
                <a:latin typeface="Lucida Consol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629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704" y="609674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 Improve from efficiency </a:t>
            </a:r>
            <a:r>
              <a:rPr lang="mr-IN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–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inline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506" y="4736086"/>
            <a:ext cx="8160208" cy="1359844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We could split the </a:t>
            </a:r>
            <a:r>
              <a:rPr lang="en-US" altLang="zh-CN" sz="2600" i="1" dirty="0" err="1">
                <a:latin typeface="Arial" charset="0"/>
                <a:ea typeface="Arial" charset="0"/>
                <a:cs typeface="Arial" charset="0"/>
              </a:rPr>
              <a:t>fibon_seq</a:t>
            </a:r>
            <a:r>
              <a:rPr lang="en-US" altLang="zh-CN" sz="2600" i="1" dirty="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 into small functions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600" dirty="0">
                <a:latin typeface="Arial" charset="0"/>
                <a:ea typeface="Arial" charset="0"/>
                <a:cs typeface="Arial" charset="0"/>
              </a:rPr>
              <a:t>Extract the length validation part to an independent function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38509" y="1261376"/>
            <a:ext cx="802640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000" kern="0" dirty="0">
                <a:latin typeface="Lucida Console" charset="0"/>
              </a:rPr>
              <a:t>bool </a:t>
            </a:r>
            <a:r>
              <a:rPr lang="en-US" altLang="zh-CN" sz="2000" kern="0" dirty="0" err="1">
                <a:latin typeface="Lucida Console" charset="0"/>
              </a:rPr>
              <a:t>is_size_ok</a:t>
            </a:r>
            <a:r>
              <a:rPr lang="en-US" altLang="zh-CN" sz="2000" kern="0" dirty="0">
                <a:latin typeface="Lucida Console" charset="0"/>
              </a:rPr>
              <a:t>(</a:t>
            </a:r>
            <a:r>
              <a:rPr lang="en-US" altLang="zh-CN" sz="2000" kern="0" dirty="0" err="1">
                <a:latin typeface="Lucida Console" charset="0"/>
              </a:rPr>
              <a:t>int</a:t>
            </a:r>
            <a:r>
              <a:rPr lang="en-US" altLang="zh-CN" sz="2000" kern="0" dirty="0">
                <a:latin typeface="Lucida Console" charset="0"/>
              </a:rPr>
              <a:t> </a:t>
            </a:r>
            <a:r>
              <a:rPr lang="en-US" altLang="zh-CN" sz="2000" kern="0" dirty="0" err="1">
                <a:latin typeface="Lucida Console" charset="0"/>
              </a:rPr>
              <a:t>iLength</a:t>
            </a:r>
            <a:r>
              <a:rPr lang="en-US" altLang="zh-CN" sz="2000" kern="0" dirty="0">
                <a:latin typeface="Lucida Console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000" kern="0" dirty="0">
                <a:latin typeface="Lucida Console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000" kern="0" dirty="0">
                <a:latin typeface="Lucida Console" charset="0"/>
              </a:rPr>
              <a:t>    if (</a:t>
            </a:r>
            <a:r>
              <a:rPr lang="en-US" altLang="zh-CN" sz="2000" kern="0" dirty="0" err="1">
                <a:latin typeface="Lucida Console" charset="0"/>
              </a:rPr>
              <a:t>iLength</a:t>
            </a:r>
            <a:r>
              <a:rPr lang="en-US" altLang="zh-CN" sz="2000" kern="0" dirty="0">
                <a:latin typeface="Lucida Console" charset="0"/>
              </a:rPr>
              <a:t> &lt;= 0 || </a:t>
            </a:r>
            <a:r>
              <a:rPr lang="en-US" altLang="zh-CN" sz="2000" kern="0" dirty="0" err="1">
                <a:latin typeface="Lucida Console" charset="0"/>
              </a:rPr>
              <a:t>iLength</a:t>
            </a:r>
            <a:r>
              <a:rPr lang="en-US" altLang="zh-CN" sz="2000" kern="0" dirty="0">
                <a:latin typeface="Lucida Console" charset="0"/>
              </a:rPr>
              <a:t> &gt; 1024)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000" kern="0" dirty="0">
                <a:latin typeface="Lucida Console" charset="0"/>
              </a:rPr>
              <a:t>   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000" kern="0" dirty="0">
                <a:latin typeface="Lucida Console" charset="0"/>
              </a:rPr>
              <a:t>        </a:t>
            </a:r>
            <a:r>
              <a:rPr lang="en-US" altLang="zh-CN" sz="2000" kern="0" dirty="0" err="1">
                <a:latin typeface="Lucida Console" charset="0"/>
              </a:rPr>
              <a:t>cerr</a:t>
            </a:r>
            <a:r>
              <a:rPr lang="en-US" altLang="zh-CN" sz="2000" kern="0" dirty="0">
                <a:latin typeface="Lucida Console" charset="0"/>
              </a:rPr>
              <a:t> &lt;&lt; “Length ” &lt;&lt; </a:t>
            </a:r>
            <a:r>
              <a:rPr lang="en-US" altLang="zh-CN" sz="2000" kern="0" dirty="0" err="1">
                <a:latin typeface="Lucida Console" charset="0"/>
              </a:rPr>
              <a:t>iLength</a:t>
            </a:r>
            <a:endParaRPr lang="en-US" altLang="zh-CN" sz="2000" kern="0" dirty="0">
              <a:latin typeface="Lucida Conso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000" kern="0" dirty="0">
                <a:latin typeface="Lucida Console" charset="0"/>
              </a:rPr>
              <a:t>              &lt;&lt; “not supported” &lt;&lt; </a:t>
            </a:r>
            <a:r>
              <a:rPr lang="en-US" altLang="zh-CN" sz="2000" kern="0" dirty="0" err="1">
                <a:latin typeface="Lucida Console" charset="0"/>
              </a:rPr>
              <a:t>endl</a:t>
            </a:r>
            <a:r>
              <a:rPr lang="en-US" altLang="zh-CN" sz="2000" kern="0" dirty="0">
                <a:latin typeface="Lucida Console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000" kern="0" dirty="0">
                <a:latin typeface="Lucida Console" charset="0"/>
              </a:rPr>
              <a:t>        return false;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000" kern="0" dirty="0">
                <a:latin typeface="Lucida Console" charset="0"/>
              </a:rPr>
              <a:t> 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000" kern="0" dirty="0">
                <a:latin typeface="Lucida Console" charset="0"/>
              </a:rPr>
              <a:t>    return true;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000" kern="0" dirty="0">
                <a:latin typeface="Lucida Console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endParaRPr lang="en-US" altLang="zh-CN" sz="2000" kern="0" dirty="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 Inline Functions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71654"/>
            <a:ext cx="8316912" cy="457188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Well organized, but may bring overhead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简单而且多次使用</a:t>
            </a: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For performance, declare it as inline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	   	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  <a:ea typeface="宋体" pitchFamily="2" charset="-122"/>
              </a:rPr>
              <a:t>inline</a:t>
            </a:r>
            <a:r>
              <a:rPr lang="en-US" altLang="zh-CN" sz="2000" dirty="0">
                <a:latin typeface="Lucida Console" charset="0"/>
                <a:ea typeface="宋体" pitchFamily="2" charset="-122"/>
              </a:rPr>
              <a:t> bool </a:t>
            </a:r>
            <a:r>
              <a:rPr lang="en-US" altLang="zh-CN" sz="2000" dirty="0" err="1">
                <a:latin typeface="Lucida Console" charset="0"/>
                <a:ea typeface="宋体" pitchFamily="2" charset="-122"/>
              </a:rPr>
              <a:t>is_size_ok</a:t>
            </a:r>
            <a:r>
              <a:rPr lang="en-US" altLang="zh-CN" sz="2000" dirty="0">
                <a:latin typeface="Lucida Console" charset="0"/>
                <a:ea typeface="宋体" pitchFamily="2" charset="-122"/>
              </a:rPr>
              <a:t>(</a:t>
            </a:r>
            <a:r>
              <a:rPr lang="en-US" altLang="zh-CN" sz="2000" dirty="0" err="1">
                <a:latin typeface="Lucida Console" charset="0"/>
                <a:ea typeface="宋体" pitchFamily="2" charset="-122"/>
              </a:rPr>
              <a:t>int</a:t>
            </a:r>
            <a:r>
              <a:rPr lang="en-US" altLang="zh-CN" sz="2000" dirty="0">
                <a:latin typeface="Lucida Console" charset="0"/>
                <a:ea typeface="宋体" pitchFamily="2" charset="-122"/>
              </a:rPr>
              <a:t> </a:t>
            </a:r>
            <a:r>
              <a:rPr lang="en-US" altLang="zh-CN" sz="2000" dirty="0" err="1">
                <a:latin typeface="Lucida Console" charset="0"/>
                <a:ea typeface="宋体" pitchFamily="2" charset="-122"/>
              </a:rPr>
              <a:t>iLength</a:t>
            </a:r>
            <a:r>
              <a:rPr lang="en-US" altLang="zh-CN" sz="2000" dirty="0">
                <a:latin typeface="Lucida Console" charset="0"/>
                <a:ea typeface="宋体" pitchFamily="2" charset="-122"/>
              </a:rPr>
              <a:t>) {  …… };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‘inline’ is not compulsive, its only a suggestion to the compiler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If the compiler decides to accept, it will expand a copy of code at the calling point, thus enhance the performance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It is recommended that inline functions and their definition be placed in head files, for effectiveness and better visibility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Never abuse, only for small, simple and frequently called functions</a:t>
            </a:r>
          </a:p>
        </p:txBody>
      </p:sp>
    </p:spTree>
    <p:extLst>
      <p:ext uri="{BB962C8B-B14F-4D97-AF65-F5344CB8AC3E}">
        <p14:creationId xmlns:p14="http://schemas.microsoft.com/office/powerpoint/2010/main" val="239732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721360" y="4343376"/>
            <a:ext cx="7993062" cy="17318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The compiler is able to determine which version of </a:t>
            </a:r>
            <a:r>
              <a:rPr lang="en-US" altLang="zh-CN" sz="2200" i="1" dirty="0">
                <a:latin typeface="Arial" charset="0"/>
                <a:ea typeface="Arial" charset="0"/>
                <a:cs typeface="Arial" charset="0"/>
              </a:rPr>
              <a:t>add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() to call based on the arguments used in the function call. 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We can define as many overloaded </a:t>
            </a:r>
            <a:r>
              <a:rPr lang="en-US" altLang="zh-CN" sz="2200" i="1" dirty="0">
                <a:latin typeface="Arial" charset="0"/>
                <a:ea typeface="Arial" charset="0"/>
                <a:cs typeface="Arial" charset="0"/>
              </a:rPr>
              <a:t>add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() functions as we want, so long as each </a:t>
            </a:r>
            <a:r>
              <a:rPr lang="en-US" altLang="zh-CN" sz="2200" i="1" dirty="0">
                <a:latin typeface="Arial" charset="0"/>
                <a:ea typeface="Arial" charset="0"/>
                <a:cs typeface="Arial" charset="0"/>
              </a:rPr>
              <a:t>add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() function has unique parameters.</a:t>
            </a:r>
          </a:p>
          <a:p>
            <a:pPr>
              <a:lnSpc>
                <a:spcPct val="90000"/>
              </a:lnSpc>
            </a:pPr>
            <a:endParaRPr lang="en-US" altLang="zh-CN" sz="3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3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3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80000"/>
              <a:buFont typeface="Wingdings" charset="2"/>
              <a:buChar char="•"/>
              <a:defRPr/>
            </a:pPr>
            <a:endParaRPr lang="en-US" altLang="zh-CN" sz="3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is function overloading?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r>
              <a:rPr lang="en-US" altLang="zh-CN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Beginning C / </a:t>
            </a:r>
            <a:r>
              <a:rPr lang="en-US" altLang="zh-CN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Qinpei</a:t>
            </a:r>
            <a:r>
              <a:rPr lang="en-US" altLang="zh-CN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Zhao</a:t>
            </a:r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24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074710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074507" y="1605657"/>
            <a:ext cx="584893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fontAlgn="t" latinLnBrk="1" hangingPunct="1"/>
            <a:r>
              <a:rPr lang="en-US" altLang="zh-CN" sz="1800" kern="0" dirty="0" err="1">
                <a:latin typeface="Lucida Console" charset="0"/>
              </a:rPr>
              <a:t>int</a:t>
            </a:r>
            <a:r>
              <a:rPr lang="en-US" altLang="zh-CN" sz="1800" kern="0" dirty="0">
                <a:latin typeface="Lucida Console" charset="0"/>
              </a:rPr>
              <a:t> add(</a:t>
            </a:r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</a:rPr>
              <a:t>int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 x</a:t>
            </a:r>
            <a:r>
              <a:rPr lang="en-US" altLang="zh-CN" sz="1800" kern="0" dirty="0">
                <a:latin typeface="Lucida Console" charset="0"/>
              </a:rPr>
              <a:t>, </a:t>
            </a:r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</a:rPr>
              <a:t>int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 y</a:t>
            </a:r>
            <a:r>
              <a:rPr lang="en-US" altLang="zh-CN" sz="1800" kern="0" dirty="0">
                <a:latin typeface="Lucida Console" charset="0"/>
              </a:rPr>
              <a:t>) {</a:t>
            </a:r>
          </a:p>
          <a:p>
            <a:pPr eaLnBrk="1" fontAlgn="t" latinLnBrk="1" hangingPunct="1"/>
            <a:r>
              <a:rPr lang="en-US" altLang="zh-CN" sz="1800" kern="0" dirty="0">
                <a:latin typeface="Lucida Console" charset="0"/>
              </a:rPr>
              <a:t>    return x + y;</a:t>
            </a:r>
          </a:p>
          <a:p>
            <a:pPr eaLnBrk="1" fontAlgn="t" latinLnBrk="1" hangingPunct="1"/>
            <a:r>
              <a:rPr lang="en-US" altLang="zh-CN" sz="1800" kern="0" dirty="0">
                <a:latin typeface="Lucida Console" charset="0"/>
              </a:rPr>
              <a:t>} </a:t>
            </a:r>
            <a:r>
              <a:rPr lang="en-US" altLang="zh-CN" sz="1800" kern="0" dirty="0">
                <a:solidFill>
                  <a:schemeClr val="accent6"/>
                </a:solidFill>
                <a:latin typeface="Lucida Console" charset="0"/>
              </a:rPr>
              <a:t>//integer version</a:t>
            </a:r>
            <a:endParaRPr lang="en-US" altLang="zh-CN" sz="1800" dirty="0">
              <a:solidFill>
                <a:schemeClr val="accent6"/>
              </a:solidFill>
            </a:endParaRPr>
          </a:p>
          <a:p>
            <a:pPr eaLnBrk="1" fontAlgn="t" latinLnBrk="1" hangingPunct="1"/>
            <a:r>
              <a:rPr lang="en-US" altLang="zh-CN" sz="1800" kern="0" dirty="0">
                <a:latin typeface="Lucida Console" charset="0"/>
              </a:rPr>
              <a:t>double add(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double x</a:t>
            </a:r>
            <a:r>
              <a:rPr lang="en-US" altLang="zh-CN" sz="1800" kern="0" dirty="0">
                <a:latin typeface="Lucida Console" charset="0"/>
              </a:rPr>
              <a:t>, 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double y</a:t>
            </a:r>
            <a:r>
              <a:rPr lang="en-US" altLang="zh-CN" sz="1800" kern="0" dirty="0">
                <a:latin typeface="Lucida Console" charset="0"/>
              </a:rPr>
              <a:t>){</a:t>
            </a:r>
          </a:p>
          <a:p>
            <a:pPr eaLnBrk="1" fontAlgn="t" latinLnBrk="1" hangingPunct="1"/>
            <a:r>
              <a:rPr lang="en-US" altLang="zh-CN" sz="1800" kern="0" dirty="0">
                <a:latin typeface="Lucida Console" charset="0"/>
              </a:rPr>
              <a:t>    return x + y;</a:t>
            </a:r>
          </a:p>
          <a:p>
            <a:pPr eaLnBrk="1" fontAlgn="t" latinLnBrk="1" hangingPunct="1"/>
            <a:r>
              <a:rPr lang="en-US" altLang="zh-CN" sz="1800" kern="0" dirty="0">
                <a:latin typeface="Lucida Console" charset="0"/>
              </a:rPr>
              <a:t>} </a:t>
            </a:r>
            <a:r>
              <a:rPr lang="en-US" altLang="zh-CN" sz="1800" kern="0" dirty="0">
                <a:solidFill>
                  <a:schemeClr val="accent6"/>
                </a:solidFill>
                <a:latin typeface="Lucida Console" charset="0"/>
              </a:rPr>
              <a:t>//double </a:t>
            </a:r>
            <a:r>
              <a:rPr lang="en-US" altLang="zh-CN" sz="1800" kern="0" dirty="0" err="1">
                <a:solidFill>
                  <a:schemeClr val="accent6"/>
                </a:solidFill>
                <a:latin typeface="Lucida Console" charset="0"/>
              </a:rPr>
              <a:t>versioin</a:t>
            </a:r>
            <a:endParaRPr lang="en-US" altLang="zh-CN" sz="1800" dirty="0">
              <a:solidFill>
                <a:schemeClr val="accent6"/>
              </a:solidFill>
            </a:endParaRPr>
          </a:p>
          <a:p>
            <a:pPr eaLnBrk="1" fontAlgn="t" latinLnBrk="1" hangingPunct="1"/>
            <a:r>
              <a:rPr lang="en-US" altLang="zh-CN" sz="1800" kern="0" dirty="0" err="1">
                <a:latin typeface="Lucida Console" charset="0"/>
              </a:rPr>
              <a:t>int</a:t>
            </a:r>
            <a:r>
              <a:rPr lang="en-US" altLang="zh-CN" sz="1800" kern="0" dirty="0">
                <a:latin typeface="Lucida Console" charset="0"/>
              </a:rPr>
              <a:t> add(</a:t>
            </a:r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</a:rPr>
              <a:t>int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 x</a:t>
            </a:r>
            <a:r>
              <a:rPr lang="en-US" altLang="zh-CN" sz="1800" kern="0" dirty="0">
                <a:latin typeface="Lucida Console" charset="0"/>
              </a:rPr>
              <a:t>, </a:t>
            </a:r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</a:rPr>
              <a:t>int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 y</a:t>
            </a:r>
            <a:r>
              <a:rPr lang="en-US" altLang="zh-CN" sz="1800" kern="0" dirty="0">
                <a:latin typeface="Lucida Console" charset="0"/>
              </a:rPr>
              <a:t>, </a:t>
            </a:r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</a:rPr>
              <a:t>int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 z</a:t>
            </a:r>
            <a:r>
              <a:rPr lang="en-US" altLang="zh-CN" sz="1800" kern="0" dirty="0">
                <a:latin typeface="Lucida Console" charset="0"/>
              </a:rPr>
              <a:t>){</a:t>
            </a:r>
          </a:p>
          <a:p>
            <a:pPr eaLnBrk="1" fontAlgn="t" latinLnBrk="1" hangingPunct="1"/>
            <a:r>
              <a:rPr lang="en-US" altLang="zh-CN" sz="1800" kern="0" dirty="0">
                <a:latin typeface="Lucida Console" charset="0"/>
              </a:rPr>
              <a:t>    return x + y + z;</a:t>
            </a:r>
          </a:p>
          <a:p>
            <a:pPr eaLnBrk="1" fontAlgn="t" latinLnBrk="1" hangingPunct="1"/>
            <a:r>
              <a:rPr lang="en-US" altLang="zh-CN" sz="1800" kern="0" dirty="0">
                <a:latin typeface="Lucida Console" charset="0"/>
              </a:rPr>
              <a:t>} </a:t>
            </a:r>
            <a:r>
              <a:rPr lang="en-US" altLang="zh-CN" sz="1800" kern="0" dirty="0">
                <a:solidFill>
                  <a:schemeClr val="accent6"/>
                </a:solidFill>
                <a:latin typeface="Lucida Console" charset="0"/>
              </a:rPr>
              <a:t>//different number of parameters</a:t>
            </a:r>
          </a:p>
        </p:txBody>
      </p:sp>
    </p:spTree>
    <p:extLst>
      <p:ext uri="{BB962C8B-B14F-4D97-AF65-F5344CB8AC3E}">
        <p14:creationId xmlns:p14="http://schemas.microsoft.com/office/powerpoint/2010/main" val="71820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2.4 Function Overloading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（函数重载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447852"/>
            <a:ext cx="8119950" cy="464807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We could use the same function name for functions with different parameter number and type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zh-CN" dirty="0">
                <a:latin typeface="Lucida Console" charset="0"/>
                <a:ea typeface="宋体" pitchFamily="2" charset="-122"/>
              </a:rPr>
              <a:t>void display(char);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zh-CN" dirty="0">
                <a:latin typeface="Lucida Console" charset="0"/>
                <a:ea typeface="宋体" pitchFamily="2" charset="-122"/>
              </a:rPr>
              <a:t>void display(char*);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zh-CN" dirty="0">
                <a:latin typeface="Lucida Console" charset="0"/>
                <a:ea typeface="宋体" pitchFamily="2" charset="-122"/>
              </a:rPr>
              <a:t>void display(string &amp;, </a:t>
            </a:r>
            <a:r>
              <a:rPr lang="en-US" altLang="zh-CN" dirty="0" err="1">
                <a:latin typeface="Lucida Console" charset="0"/>
                <a:ea typeface="宋体" pitchFamily="2" charset="-122"/>
              </a:rPr>
              <a:t>ostream</a:t>
            </a:r>
            <a:r>
              <a:rPr lang="en-US" altLang="zh-CN" dirty="0">
                <a:latin typeface="Lucida Console" charset="0"/>
                <a:ea typeface="宋体" pitchFamily="2" charset="-122"/>
              </a:rPr>
              <a:t>&amp; = </a:t>
            </a:r>
            <a:r>
              <a:rPr lang="en-US" altLang="zh-CN" dirty="0" err="1">
                <a:latin typeface="Lucida Console" charset="0"/>
                <a:ea typeface="宋体" pitchFamily="2" charset="-122"/>
              </a:rPr>
              <a:t>cout</a:t>
            </a:r>
            <a:r>
              <a:rPr lang="en-US" altLang="zh-CN" dirty="0">
                <a:latin typeface="Lucida Console" charset="0"/>
                <a:ea typeface="宋体" pitchFamily="2" charset="-122"/>
              </a:rPr>
              <a:t>);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zh-CN" dirty="0">
                <a:latin typeface="Lucida Console" charset="0"/>
                <a:ea typeface="宋体" pitchFamily="2" charset="-122"/>
              </a:rPr>
              <a:t>void display(vector&lt;</a:t>
            </a:r>
            <a:r>
              <a:rPr lang="en-US" altLang="zh-CN" dirty="0" err="1">
                <a:latin typeface="Lucida Console" charset="0"/>
                <a:ea typeface="宋体" pitchFamily="2" charset="-122"/>
              </a:rPr>
              <a:t>int</a:t>
            </a:r>
            <a:r>
              <a:rPr lang="en-US" altLang="zh-CN" dirty="0">
                <a:latin typeface="Lucida Console" charset="0"/>
                <a:ea typeface="宋体" pitchFamily="2" charset="-122"/>
              </a:rPr>
              <a:t>&gt;&amp;, </a:t>
            </a:r>
            <a:r>
              <a:rPr lang="en-US" altLang="zh-CN" dirty="0" err="1">
                <a:latin typeface="Lucida Console" charset="0"/>
                <a:ea typeface="宋体" pitchFamily="2" charset="-122"/>
              </a:rPr>
              <a:t>ostream</a:t>
            </a:r>
            <a:r>
              <a:rPr lang="en-US" altLang="zh-CN" dirty="0">
                <a:latin typeface="Lucida Console" charset="0"/>
                <a:ea typeface="宋体" pitchFamily="2" charset="-122"/>
              </a:rPr>
              <a:t>&amp;);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When calling, the compiler compare the arguments type with each parameter list, and choose the most appropriate one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That’s why the parameter list should be unique among overloading functions</a:t>
            </a:r>
          </a:p>
        </p:txBody>
      </p:sp>
    </p:spTree>
    <p:extLst>
      <p:ext uri="{BB962C8B-B14F-4D97-AF65-F5344CB8AC3E}">
        <p14:creationId xmlns:p14="http://schemas.microsoft.com/office/powerpoint/2010/main" val="128736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 bldLvl="3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2.4 Function Overloading (cont.)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50"/>
            <a:ext cx="8077200" cy="41148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Why return value type is not enough for function overloading?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（不行</a:t>
            </a:r>
            <a:endParaRPr lang="en-US" altLang="zh-CN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1800" dirty="0">
                <a:latin typeface="Lucida Console" charset="0"/>
                <a:ea typeface="宋体" pitchFamily="2" charset="-122"/>
              </a:rPr>
              <a:t>void display(int);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1800" dirty="0">
                <a:latin typeface="Lucida Console" charset="0"/>
                <a:ea typeface="宋体" pitchFamily="2" charset="-122"/>
              </a:rPr>
              <a:t>bool display(int); //?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1800" dirty="0" err="1">
                <a:latin typeface="Lucida Console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Lucida Console" charset="0"/>
                <a:ea typeface="宋体" pitchFamily="2" charset="-122"/>
              </a:rPr>
              <a:t> display(</a:t>
            </a:r>
            <a:r>
              <a:rPr lang="en-US" altLang="zh-CN" sz="1800" dirty="0" err="1">
                <a:latin typeface="Lucida Console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Lucida Console" charset="0"/>
                <a:ea typeface="宋体" pitchFamily="2" charset="-122"/>
              </a:rPr>
              <a:t>);   //?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Because the compiler could not resolve the conflict when we call it like this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1800" dirty="0">
                <a:latin typeface="Lucida Console" charset="0"/>
                <a:ea typeface="宋体" pitchFamily="2" charset="-122"/>
              </a:rPr>
              <a:t>display(</a:t>
            </a:r>
            <a:r>
              <a:rPr lang="en-US" altLang="zh-CN" sz="1800" dirty="0" err="1">
                <a:latin typeface="Lucida Console" charset="0"/>
                <a:ea typeface="宋体" pitchFamily="2" charset="-122"/>
              </a:rPr>
              <a:t>iX</a:t>
            </a:r>
            <a:r>
              <a:rPr lang="en-US" altLang="zh-CN" sz="1800" dirty="0">
                <a:latin typeface="Lucida Console" charset="0"/>
                <a:ea typeface="宋体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3490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 bldLvl="3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2.4 Default Parameter Values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56"/>
            <a:ext cx="77724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An output function supporting multiple output streams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52516" y="2209832"/>
            <a:ext cx="883896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void  display(const vector&lt;int&gt; &amp;</a:t>
            </a:r>
            <a:r>
              <a:rPr lang="en-US" altLang="zh-CN" sz="1600" dirty="0" err="1">
                <a:latin typeface="Lucida Console" charset="0"/>
                <a:sym typeface="Palatino Linotype" pitchFamily="18" charset="0"/>
              </a:rPr>
              <a:t>vec</a:t>
            </a: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, 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sym typeface="Palatino Linotype" pitchFamily="18" charset="0"/>
              </a:rPr>
              <a:t>ostream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sym typeface="Palatino Linotype" pitchFamily="18" charset="0"/>
              </a:rPr>
              <a:t> &amp;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sym typeface="Palatino Linotype" pitchFamily="18" charset="0"/>
              </a:rPr>
              <a:t>os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sym typeface="Palatino Linotype" pitchFamily="18" charset="0"/>
              </a:rPr>
              <a:t> = 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sym typeface="Palatino Linotype" pitchFamily="18" charset="0"/>
              </a:rPr>
              <a:t>cout</a:t>
            </a: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)</a:t>
            </a:r>
            <a:r>
              <a:rPr lang="zh-CN" altLang="en-US" sz="1600" dirty="0">
                <a:solidFill>
                  <a:srgbClr val="FF0000"/>
                </a:solidFill>
                <a:latin typeface="Lucida Console" charset="0"/>
                <a:sym typeface="Palatino Linotype" pitchFamily="18" charset="0"/>
              </a:rPr>
              <a:t>默认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sym typeface="Palatino Linotype" pitchFamily="18" charset="0"/>
              </a:rPr>
              <a:t>os</a:t>
            </a:r>
            <a:r>
              <a:rPr lang="zh-CN" altLang="en-US" sz="1600" dirty="0">
                <a:solidFill>
                  <a:srgbClr val="FF0000"/>
                </a:solidFill>
                <a:latin typeface="Lucida Console" charset="0"/>
                <a:sym typeface="Palatino Linotype" pitchFamily="18" charset="0"/>
              </a:rPr>
              <a:t>是</a:t>
            </a:r>
            <a:r>
              <a:rPr lang="en-US" altLang="zh-CN" sz="1600" dirty="0" err="1">
                <a:solidFill>
                  <a:srgbClr val="FF0000"/>
                </a:solidFill>
                <a:latin typeface="Lucida Console" charset="0"/>
                <a:sym typeface="Palatino Linotype" pitchFamily="18" charset="0"/>
              </a:rPr>
              <a:t>cout</a:t>
            </a:r>
            <a:endParaRPr lang="en-US" altLang="zh-CN" sz="1600" dirty="0">
              <a:solidFill>
                <a:srgbClr val="FF0000"/>
              </a:solidFill>
              <a:latin typeface="Lucida Console" charset="0"/>
              <a:sym typeface="Palatino Linotype" pitchFamily="18" charset="0"/>
            </a:endParaRP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{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    for (</a:t>
            </a:r>
            <a:r>
              <a:rPr lang="en-US" altLang="zh-CN" sz="1600" dirty="0" err="1">
                <a:latin typeface="Lucida Console" charset="0"/>
                <a:sym typeface="Palatino Linotype" pitchFamily="18" charset="0"/>
              </a:rPr>
              <a:t>int</a:t>
            </a: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 </a:t>
            </a:r>
            <a:r>
              <a:rPr lang="en-US" altLang="zh-CN" sz="1600" dirty="0" err="1">
                <a:latin typeface="Lucida Console" charset="0"/>
                <a:sym typeface="Palatino Linotype" pitchFamily="18" charset="0"/>
              </a:rPr>
              <a:t>iX</a:t>
            </a: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= 0; </a:t>
            </a:r>
            <a:r>
              <a:rPr lang="en-US" altLang="zh-CN" sz="1600" dirty="0" err="1">
                <a:latin typeface="Lucida Console" charset="0"/>
                <a:sym typeface="Palatino Linotype" pitchFamily="18" charset="0"/>
              </a:rPr>
              <a:t>iX</a:t>
            </a: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 &lt; </a:t>
            </a:r>
            <a:r>
              <a:rPr lang="en-US" altLang="zh-CN" sz="1600" dirty="0" err="1">
                <a:latin typeface="Lucida Console" charset="0"/>
                <a:sym typeface="Palatino Linotype" pitchFamily="18" charset="0"/>
              </a:rPr>
              <a:t>vec.size</a:t>
            </a: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(); </a:t>
            </a:r>
            <a:r>
              <a:rPr lang="en-US" altLang="zh-CN" sz="1600" dirty="0" err="1">
                <a:latin typeface="Lucida Console" charset="0"/>
                <a:sym typeface="Palatino Linotype" pitchFamily="18" charset="0"/>
              </a:rPr>
              <a:t>iX</a:t>
            </a: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++)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    {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          </a:t>
            </a:r>
            <a:r>
              <a:rPr lang="en-US" altLang="zh-CN" sz="1600" dirty="0" err="1">
                <a:latin typeface="Lucida Console" charset="0"/>
                <a:sym typeface="Palatino Linotype" pitchFamily="18" charset="0"/>
              </a:rPr>
              <a:t>os</a:t>
            </a: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 &lt;&lt; </a:t>
            </a:r>
            <a:r>
              <a:rPr lang="en-US" altLang="zh-CN" sz="1600" dirty="0" err="1">
                <a:latin typeface="Lucida Console" charset="0"/>
                <a:sym typeface="Palatino Linotype" pitchFamily="18" charset="0"/>
              </a:rPr>
              <a:t>vec</a:t>
            </a: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[</a:t>
            </a:r>
            <a:r>
              <a:rPr lang="en-US" altLang="zh-CN" sz="1600" dirty="0" err="1">
                <a:latin typeface="Lucida Console" charset="0"/>
                <a:sym typeface="Palatino Linotype" pitchFamily="18" charset="0"/>
              </a:rPr>
              <a:t>iX</a:t>
            </a: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] &lt;&lt; </a:t>
            </a:r>
            <a:r>
              <a:rPr lang="en-US" altLang="zh-CN" sz="1600" dirty="0" err="1">
                <a:latin typeface="Lucida Console" charset="0"/>
                <a:sym typeface="Palatino Linotype" pitchFamily="18" charset="0"/>
              </a:rPr>
              <a:t>endl</a:t>
            </a: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;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    }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dirty="0">
                <a:latin typeface="Lucida Console" charset="0"/>
                <a:sym typeface="Palatino Linotype" pitchFamily="18" charset="0"/>
              </a:rPr>
              <a:t>}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85800" y="4267126"/>
            <a:ext cx="8077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Wingdings" charset="2"/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Calling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dirty="0">
                <a:latin typeface="Lucida Console" charset="0"/>
                <a:ea typeface="宋体" pitchFamily="2" charset="-122"/>
              </a:rPr>
              <a:t>display(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vec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);		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宋体" pitchFamily="2" charset="-122"/>
              </a:rPr>
              <a:t>//normal, output to standard output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endParaRPr lang="en-US" altLang="zh-CN" sz="1600" dirty="0">
              <a:latin typeface="Lucida Console" charset="0"/>
              <a:ea typeface="宋体" pitchFamily="2" charset="-122"/>
            </a:endParaRP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ofsteam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 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OutFile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(“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out.txt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”);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dirty="0">
                <a:latin typeface="Lucida Console" charset="0"/>
                <a:ea typeface="宋体" pitchFamily="2" charset="-122"/>
              </a:rPr>
              <a:t>display(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vec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, 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OutFile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);	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宋体" pitchFamily="2" charset="-122"/>
              </a:rPr>
              <a:t>//output to file</a:t>
            </a:r>
            <a:r>
              <a:rPr lang="en-US" altLang="zh-CN" sz="1600" dirty="0">
                <a:solidFill>
                  <a:srgbClr val="FF0000"/>
                </a:solidFill>
                <a:latin typeface="Lucida Console" charset="0"/>
                <a:ea typeface="宋体" pitchFamily="2" charset="-122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Lucida Console" charset="0"/>
                <a:ea typeface="宋体" pitchFamily="2" charset="-122"/>
              </a:rPr>
              <a:t>默认的参数可以修改</a:t>
            </a:r>
            <a:endParaRPr lang="en-US" altLang="zh-CN" sz="1600" dirty="0">
              <a:solidFill>
                <a:srgbClr val="FF0000"/>
              </a:solidFill>
              <a:latin typeface="Lucida Console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992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  <p:bldP spid="14341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2.4 Default Parameter Values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714" y="1295456"/>
            <a:ext cx="8915286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Another example: switch on/off debugging information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52516" y="1770016"/>
            <a:ext cx="830558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dirty="0">
                <a:latin typeface="Lucida Console" charset="0"/>
              </a:rPr>
              <a:t>void  </a:t>
            </a:r>
            <a:r>
              <a:rPr lang="en-US" altLang="zh-CN" sz="1600" dirty="0" err="1">
                <a:latin typeface="Lucida Console" charset="0"/>
              </a:rPr>
              <a:t>vec_incre</a:t>
            </a:r>
            <a:r>
              <a:rPr lang="en-US" altLang="zh-CN" sz="1600" dirty="0">
                <a:latin typeface="Lucida Console" charset="0"/>
              </a:rPr>
              <a:t>(</a:t>
            </a:r>
            <a:r>
              <a:rPr lang="en-US" altLang="zh-CN" sz="1600" dirty="0" err="1">
                <a:latin typeface="Lucida Console" charset="0"/>
              </a:rPr>
              <a:t>const</a:t>
            </a:r>
            <a:r>
              <a:rPr lang="en-US" altLang="zh-CN" sz="1600" dirty="0">
                <a:latin typeface="Lucida Console" charset="0"/>
              </a:rPr>
              <a:t> vector&lt;</a:t>
            </a:r>
            <a:r>
              <a:rPr lang="en-US" altLang="zh-CN" sz="1600" dirty="0" err="1">
                <a:latin typeface="Lucida Console" charset="0"/>
              </a:rPr>
              <a:t>int</a:t>
            </a:r>
            <a:r>
              <a:rPr lang="en-US" altLang="zh-CN" sz="1600" dirty="0">
                <a:latin typeface="Lucida Console" charset="0"/>
              </a:rPr>
              <a:t>&gt; &amp;</a:t>
            </a:r>
            <a:r>
              <a:rPr lang="en-US" altLang="zh-CN" sz="1600" dirty="0" err="1">
                <a:latin typeface="Lucida Console" charset="0"/>
              </a:rPr>
              <a:t>vec</a:t>
            </a:r>
            <a:r>
              <a:rPr lang="en-US" altLang="zh-CN" sz="1600" dirty="0">
                <a:latin typeface="Lucida Console" charset="0"/>
              </a:rPr>
              <a:t>, </a:t>
            </a:r>
            <a:r>
              <a:rPr lang="en-US" altLang="zh-CN" sz="1600" dirty="0" err="1">
                <a:latin typeface="Lucida Console" charset="0"/>
              </a:rPr>
              <a:t>ostream</a:t>
            </a:r>
            <a:r>
              <a:rPr lang="en-US" altLang="zh-CN" sz="1600" dirty="0">
                <a:latin typeface="Lucida Console" charset="0"/>
              </a:rPr>
              <a:t> *</a:t>
            </a:r>
            <a:r>
              <a:rPr lang="en-US" altLang="zh-CN" sz="1600" dirty="0" err="1">
                <a:latin typeface="Lucida Console" charset="0"/>
              </a:rPr>
              <a:t>ofile</a:t>
            </a:r>
            <a:r>
              <a:rPr lang="en-US" altLang="zh-CN" sz="1600" dirty="0">
                <a:latin typeface="Lucida Console" charset="0"/>
              </a:rPr>
              <a:t> = 0)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dirty="0">
                <a:latin typeface="Lucida Console" charset="0"/>
              </a:rPr>
              <a:t>{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dirty="0">
                <a:latin typeface="Lucida Console" charset="0"/>
              </a:rPr>
              <a:t>    for (</a:t>
            </a:r>
            <a:r>
              <a:rPr lang="en-US" altLang="zh-CN" sz="1600" dirty="0" err="1">
                <a:latin typeface="Lucida Console" charset="0"/>
              </a:rPr>
              <a:t>int</a:t>
            </a:r>
            <a:r>
              <a:rPr lang="en-US" altLang="zh-CN" sz="1600" dirty="0">
                <a:latin typeface="Lucida Console" charset="0"/>
              </a:rPr>
              <a:t> </a:t>
            </a:r>
            <a:r>
              <a:rPr lang="en-US" altLang="zh-CN" sz="1600" dirty="0" err="1">
                <a:latin typeface="Lucida Console" charset="0"/>
              </a:rPr>
              <a:t>iX</a:t>
            </a:r>
            <a:r>
              <a:rPr lang="en-US" altLang="zh-CN" sz="1600" dirty="0">
                <a:latin typeface="Lucida Console" charset="0"/>
              </a:rPr>
              <a:t>= 0; </a:t>
            </a:r>
            <a:r>
              <a:rPr lang="en-US" altLang="zh-CN" sz="1600" dirty="0" err="1">
                <a:latin typeface="Lucida Console" charset="0"/>
              </a:rPr>
              <a:t>iX</a:t>
            </a:r>
            <a:r>
              <a:rPr lang="en-US" altLang="zh-CN" sz="1600" dirty="0">
                <a:latin typeface="Lucida Console" charset="0"/>
              </a:rPr>
              <a:t> &lt; </a:t>
            </a:r>
            <a:r>
              <a:rPr lang="en-US" altLang="zh-CN" sz="1600" dirty="0" err="1">
                <a:latin typeface="Lucida Console" charset="0"/>
              </a:rPr>
              <a:t>vec.size</a:t>
            </a:r>
            <a:r>
              <a:rPr lang="en-US" altLang="zh-CN" sz="1600" dirty="0">
                <a:latin typeface="Lucida Console" charset="0"/>
              </a:rPr>
              <a:t>(); </a:t>
            </a:r>
            <a:r>
              <a:rPr lang="en-US" altLang="zh-CN" sz="1600" dirty="0" err="1">
                <a:latin typeface="Lucida Console" charset="0"/>
              </a:rPr>
              <a:t>iX</a:t>
            </a:r>
            <a:r>
              <a:rPr lang="en-US" altLang="zh-CN" sz="1600" dirty="0">
                <a:latin typeface="Lucida Console" charset="0"/>
              </a:rPr>
              <a:t>++)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dirty="0">
                <a:latin typeface="Lucida Console" charset="0"/>
              </a:rPr>
              <a:t>    {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dirty="0">
                <a:latin typeface="Lucida Console" charset="0"/>
              </a:rPr>
              <a:t>          </a:t>
            </a:r>
            <a:r>
              <a:rPr lang="en-US" altLang="zh-CN" sz="1600" dirty="0" err="1">
                <a:latin typeface="Lucida Console" charset="0"/>
              </a:rPr>
              <a:t>vec</a:t>
            </a:r>
            <a:r>
              <a:rPr lang="en-US" altLang="zh-CN" sz="1600" dirty="0">
                <a:latin typeface="Lucida Console" charset="0"/>
              </a:rPr>
              <a:t>[</a:t>
            </a:r>
            <a:r>
              <a:rPr lang="en-US" altLang="zh-CN" sz="1600" dirty="0" err="1">
                <a:latin typeface="Lucida Console" charset="0"/>
              </a:rPr>
              <a:t>iX</a:t>
            </a:r>
            <a:r>
              <a:rPr lang="en-US" altLang="zh-CN" sz="1600" dirty="0">
                <a:latin typeface="Lucida Console" charset="0"/>
              </a:rPr>
              <a:t>]++;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dirty="0">
                <a:latin typeface="Lucida Console" charset="0"/>
              </a:rPr>
              <a:t>          if (</a:t>
            </a:r>
            <a:r>
              <a:rPr lang="en-US" altLang="zh-CN" sz="1600" dirty="0" err="1">
                <a:latin typeface="Lucida Console" charset="0"/>
              </a:rPr>
              <a:t>ofile</a:t>
            </a:r>
            <a:r>
              <a:rPr lang="en-US" altLang="zh-CN" sz="1600" dirty="0">
                <a:latin typeface="Lucida Console" charset="0"/>
              </a:rPr>
              <a:t>)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dirty="0">
                <a:latin typeface="Lucida Console" charset="0"/>
              </a:rPr>
              <a:t>             (*</a:t>
            </a:r>
            <a:r>
              <a:rPr lang="en-US" altLang="zh-CN" sz="1600" dirty="0" err="1">
                <a:latin typeface="Lucida Console" charset="0"/>
              </a:rPr>
              <a:t>ofile</a:t>
            </a:r>
            <a:r>
              <a:rPr lang="en-US" altLang="zh-CN" sz="1600" dirty="0">
                <a:latin typeface="Lucida Console" charset="0"/>
              </a:rPr>
              <a:t>) &lt;&lt; </a:t>
            </a:r>
            <a:r>
              <a:rPr lang="en-US" altLang="zh-CN" sz="1600" dirty="0" err="1">
                <a:latin typeface="Lucida Console" charset="0"/>
              </a:rPr>
              <a:t>endl</a:t>
            </a:r>
            <a:r>
              <a:rPr lang="en-US" altLang="zh-CN" sz="1600" dirty="0">
                <a:latin typeface="Lucida Console" charset="0"/>
              </a:rPr>
              <a:t>;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dirty="0">
                <a:latin typeface="Lucida Console" charset="0"/>
              </a:rPr>
              <a:t>    }</a:t>
            </a:r>
          </a:p>
          <a:p>
            <a:pPr marL="984250" lvl="2" indent="-17780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dirty="0">
                <a:latin typeface="Lucida Console" charset="0"/>
              </a:rPr>
              <a:t>}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607206" y="4190980"/>
            <a:ext cx="6079486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Wingdings" charset="2"/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Calling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vec_incre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(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Vec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);  //not debug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endParaRPr lang="en-US" altLang="zh-CN" sz="1600" dirty="0">
              <a:latin typeface="Lucida Console" charset="0"/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ofsteam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 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OutFile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(“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out.txt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”);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vec_incre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(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Vec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, &amp;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OutFile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); //debug to file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753214" y="3291314"/>
            <a:ext cx="3238270" cy="60939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Q: </a:t>
            </a:r>
            <a:r>
              <a:rPr lang="en-US" altLang="zh-CN" sz="1600" dirty="0">
                <a:latin typeface="Arial" charset="0"/>
                <a:ea typeface="Arial" charset="0"/>
                <a:cs typeface="Arial" charset="0"/>
              </a:rPr>
              <a:t>Could we use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16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kumimoji="1" lang="en-US" altLang="zh-CN" sz="1600" dirty="0" err="1">
                <a:latin typeface="Lucida Console" charset="0"/>
              </a:rPr>
              <a:t>ofstream</a:t>
            </a:r>
            <a:r>
              <a:rPr kumimoji="1" lang="en-US" altLang="zh-CN" sz="1600" dirty="0">
                <a:latin typeface="Lucida Console" charset="0"/>
              </a:rPr>
              <a:t> &amp;</a:t>
            </a:r>
            <a:r>
              <a:rPr kumimoji="1" lang="en-US" altLang="zh-CN" sz="1600" dirty="0" err="1">
                <a:latin typeface="Lucida Console" charset="0"/>
              </a:rPr>
              <a:t>ofile</a:t>
            </a:r>
            <a:r>
              <a:rPr kumimoji="1" lang="en-US" altLang="zh-CN" sz="1600" dirty="0">
                <a:latin typeface="Lucida Console" charset="0"/>
              </a:rPr>
              <a:t> = 0 ?</a:t>
            </a:r>
          </a:p>
        </p:txBody>
      </p:sp>
    </p:spTree>
    <p:extLst>
      <p:ext uri="{BB962C8B-B14F-4D97-AF65-F5344CB8AC3E}">
        <p14:creationId xmlns:p14="http://schemas.microsoft.com/office/powerpoint/2010/main" val="198593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uiExpand="1" build="p" bldLvl="2" autoUpdateAnimBg="0"/>
      <p:bldP spid="2663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2.4 Default Parameter Values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524050"/>
            <a:ext cx="8305800" cy="4543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Rules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（默认参数值要放在最右边</a:t>
            </a:r>
            <a:endParaRPr lang="en-US" altLang="zh-CN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If certain parameter specifies default value, all the parameters on its right side should have default values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	void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funcA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(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int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iX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= 0,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int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iY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,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ostream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os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=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cout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) </a:t>
            </a:r>
            <a:r>
              <a:rPr lang="en-US" altLang="zh-CN" sz="1600" kern="1200" dirty="0">
                <a:solidFill>
                  <a:schemeClr val="accent2"/>
                </a:solidFill>
                <a:latin typeface="Lucida Console" charset="0"/>
                <a:ea typeface="宋体" pitchFamily="2" charset="-122"/>
              </a:rPr>
              <a:t>//invalid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	void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funcA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(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int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iY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,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int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iX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= 0,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ostream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os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=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cout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) </a:t>
            </a:r>
            <a:r>
              <a:rPr lang="en-US" altLang="zh-CN" sz="1600" kern="1200" dirty="0">
                <a:solidFill>
                  <a:schemeClr val="accent2"/>
                </a:solidFill>
                <a:latin typeface="Lucida Console" charset="0"/>
                <a:ea typeface="宋体" pitchFamily="2" charset="-122"/>
              </a:rPr>
              <a:t>//valid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	void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funcA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(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int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iX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= 0,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int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iY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= 0,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ostream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os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 = </a:t>
            </a:r>
            <a:r>
              <a:rPr lang="en-US" altLang="zh-CN" sz="1600" kern="1200" dirty="0" err="1">
                <a:latin typeface="Lucida Console" charset="0"/>
                <a:ea typeface="宋体" pitchFamily="2" charset="-122"/>
              </a:rPr>
              <a:t>cout</a:t>
            </a:r>
            <a:r>
              <a:rPr lang="en-US" altLang="zh-CN" sz="1600" kern="1200" dirty="0">
                <a:latin typeface="Lucida Console" charset="0"/>
                <a:ea typeface="宋体" pitchFamily="2" charset="-122"/>
              </a:rPr>
              <a:t>) </a:t>
            </a:r>
            <a:r>
              <a:rPr lang="en-US" altLang="zh-CN" sz="1600" kern="1200" dirty="0">
                <a:solidFill>
                  <a:schemeClr val="accent2"/>
                </a:solidFill>
                <a:latin typeface="Lucida Console" charset="0"/>
                <a:ea typeface="宋体" pitchFamily="2" charset="-122"/>
              </a:rPr>
              <a:t>//valid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Default parameters can be specified only once (at declaration </a:t>
            </a:r>
            <a:r>
              <a:rPr lang="en-US" altLang="zh-CN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or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definition)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It is suggested specify them at function declaration in head files, for better visibility </a:t>
            </a:r>
          </a:p>
        </p:txBody>
      </p:sp>
    </p:spTree>
    <p:extLst>
      <p:ext uri="{BB962C8B-B14F-4D97-AF65-F5344CB8AC3E}">
        <p14:creationId xmlns:p14="http://schemas.microsoft.com/office/powerpoint/2010/main" val="150603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 bldLvl="3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868360" y="1752644"/>
            <a:ext cx="7513540" cy="4190890"/>
          </a:xfrm>
        </p:spPr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functionA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iX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iY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);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functionA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iX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iY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) {}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functionA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(3,5); 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80000"/>
              <a:buFont typeface="Wingdings" charset="2"/>
              <a:buChar char="•"/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The first is a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declaration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, the second is a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definition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(with null statements), the third is an invoking (function call)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80000"/>
              <a:buFont typeface="Wingdings" charset="2"/>
              <a:buChar char="•"/>
              <a:defRPr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Declaration of a variable or function can appear many times, while definition only once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80000"/>
              <a:buFont typeface="Wingdings" charset="2"/>
              <a:buChar char="•"/>
              <a:defRPr/>
            </a:pPr>
            <a:r>
              <a:rPr lang="en-US" altLang="zh-CN" sz="2400" i="1" dirty="0" err="1">
                <a:latin typeface="Arial" charset="0"/>
                <a:ea typeface="Arial" charset="0"/>
                <a:cs typeface="Arial" charset="0"/>
              </a:rPr>
              <a:t>iX</a:t>
            </a:r>
            <a:r>
              <a:rPr lang="en-US" altLang="zh-CN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&amp; </a:t>
            </a:r>
            <a:r>
              <a:rPr lang="en-US" altLang="zh-CN" sz="2400" i="1" dirty="0" err="1">
                <a:latin typeface="Arial" charset="0"/>
                <a:ea typeface="Arial" charset="0"/>
                <a:cs typeface="Arial" charset="0"/>
              </a:rPr>
              <a:t>iY</a:t>
            </a:r>
            <a:r>
              <a:rPr lang="en-US" altLang="zh-CN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-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parameters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, 3 &amp; 5 -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arguments</a:t>
            </a:r>
          </a:p>
          <a:p>
            <a:pPr>
              <a:lnSpc>
                <a:spcPct val="9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write a function?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3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074710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0928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727186" y="1600248"/>
            <a:ext cx="7993062" cy="44956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 C++ function templates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C++ function templates are those functions which can handle different data types without separate code for each of them.</a:t>
            </a:r>
          </a:p>
          <a:p>
            <a:pPr>
              <a:lnSpc>
                <a:spcPct val="90000"/>
              </a:lnSpc>
            </a:pPr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The syntax of the function template is:</a:t>
            </a:r>
          </a:p>
          <a:p>
            <a:pPr>
              <a:lnSpc>
                <a:spcPct val="90000"/>
              </a:lnSpc>
            </a:pPr>
            <a:endParaRPr lang="en-US" altLang="zh-CN" sz="2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2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Specifies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type of parameters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to the function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Specifies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return type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of the function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Declares variables within the function</a:t>
            </a:r>
          </a:p>
          <a:p>
            <a:pPr>
              <a:lnSpc>
                <a:spcPct val="90000"/>
              </a:lnSpc>
            </a:pPr>
            <a:endParaRPr lang="en-US" altLang="zh-CN" sz="3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3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80000"/>
              <a:buFont typeface="Wingdings" charset="2"/>
              <a:buChar char="•"/>
              <a:defRPr/>
            </a:pPr>
            <a:endParaRPr lang="en-US" altLang="zh-CN" sz="3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308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2.5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 function for different data types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r>
              <a:rPr lang="en-US" altLang="zh-CN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Beginning C / </a:t>
            </a:r>
            <a:r>
              <a:rPr lang="en-US" altLang="zh-CN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Qinpei</a:t>
            </a:r>
            <a:r>
              <a:rPr lang="en-US" altLang="zh-CN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Zhao</a:t>
            </a:r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30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074710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4080" y="3316055"/>
            <a:ext cx="40773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template</a:t>
            </a:r>
            <a:r>
              <a:rPr lang="en-US" altLang="zh-CN" sz="1800" kern="0" dirty="0">
                <a:latin typeface="Lucida Console" charset="0"/>
              </a:rPr>
              <a:t>&lt;class 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Type</a:t>
            </a:r>
            <a:r>
              <a:rPr lang="en-US" altLang="zh-CN" sz="1800" kern="0" dirty="0">
                <a:latin typeface="Lucida Console" charset="0"/>
              </a:rPr>
              <a:t>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  function definition;</a:t>
            </a:r>
          </a:p>
        </p:txBody>
      </p:sp>
      <p:grpSp>
        <p:nvGrpSpPr>
          <p:cNvPr id="8" name="组 7"/>
          <p:cNvGrpSpPr/>
          <p:nvPr/>
        </p:nvGrpSpPr>
        <p:grpSpPr>
          <a:xfrm>
            <a:off x="4349508" y="3480109"/>
            <a:ext cx="3651402" cy="1015663"/>
            <a:chOff x="4191010" y="3370821"/>
            <a:chExt cx="3651402" cy="1015663"/>
          </a:xfrm>
        </p:grpSpPr>
        <p:cxnSp>
          <p:nvCxnSpPr>
            <p:cNvPr id="4" name="直线箭头连接符 3"/>
            <p:cNvCxnSpPr/>
            <p:nvPr/>
          </p:nvCxnSpPr>
          <p:spPr bwMode="auto">
            <a:xfrm>
              <a:off x="4191010" y="3434298"/>
              <a:ext cx="990574" cy="45189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" name="文本框 4"/>
            <p:cNvSpPr txBox="1"/>
            <p:nvPr/>
          </p:nvSpPr>
          <p:spPr>
            <a:xfrm>
              <a:off x="5181584" y="3370821"/>
              <a:ext cx="26608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/>
                <a:t>where </a:t>
              </a:r>
              <a:r>
                <a:rPr kumimoji="1" lang="en-US" altLang="zh-CN" sz="2000" dirty="0">
                  <a:solidFill>
                    <a:srgbClr val="C00000"/>
                  </a:solidFill>
                </a:rPr>
                <a:t>Type</a:t>
              </a:r>
              <a:r>
                <a:rPr kumimoji="1" lang="en-US" altLang="zh-CN" sz="2000" dirty="0"/>
                <a:t> is called a </a:t>
              </a:r>
              <a:r>
                <a:rPr kumimoji="1" lang="en-US" altLang="zh-CN" sz="2000" i="1" dirty="0">
                  <a:solidFill>
                    <a:srgbClr val="C00000"/>
                  </a:solidFill>
                </a:rPr>
                <a:t>formal parameter</a:t>
              </a:r>
              <a:r>
                <a:rPr kumimoji="1" lang="en-US" altLang="zh-CN" sz="2000" dirty="0"/>
                <a:t> of the template</a:t>
              </a:r>
              <a:endParaRPr kumimoji="1"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3182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506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2.5 Function template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447852"/>
            <a:ext cx="8424862" cy="4176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Suppose we need 3 more </a:t>
            </a:r>
            <a:r>
              <a:rPr lang="en-US" altLang="zh-CN" i="1" dirty="0">
                <a:latin typeface="Arial" charset="0"/>
                <a:ea typeface="Arial" charset="0"/>
                <a:cs typeface="Arial" charset="0"/>
              </a:rPr>
              <a:t>display()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functions</a:t>
            </a:r>
          </a:p>
          <a:p>
            <a:pPr lvl="1">
              <a:lnSpc>
                <a:spcPct val="90000"/>
              </a:lnSpc>
              <a:buNone/>
            </a:pPr>
            <a:endParaRPr lang="en-US" altLang="zh-CN" sz="1600" dirty="0">
              <a:latin typeface="Lucida Console" charset="0"/>
              <a:ea typeface="宋体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1600" dirty="0">
                <a:latin typeface="Lucida Console" charset="0"/>
                <a:ea typeface="宋体" pitchFamily="2" charset="-122"/>
              </a:rPr>
              <a:t>void display(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const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 vector&lt;long&gt;&amp; 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vec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, 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ostream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 &amp; 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os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 = 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cout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);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1600" dirty="0">
                <a:latin typeface="Lucida Console" charset="0"/>
                <a:ea typeface="宋体" pitchFamily="2" charset="-122"/>
              </a:rPr>
              <a:t>void display(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const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 vector&lt;double&gt;&amp; 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vec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, 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ostream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 &amp; 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os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 = 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cout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);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1600" dirty="0">
                <a:latin typeface="Lucida Console" charset="0"/>
                <a:ea typeface="宋体" pitchFamily="2" charset="-122"/>
              </a:rPr>
              <a:t>void display(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const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 vector&lt;string&gt;&amp; 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vec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, 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ostream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 &amp; 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os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 = </a:t>
            </a:r>
            <a:r>
              <a:rPr lang="en-US" altLang="zh-CN" sz="1600" dirty="0" err="1">
                <a:latin typeface="Lucida Console" charset="0"/>
                <a:ea typeface="宋体" pitchFamily="2" charset="-122"/>
              </a:rPr>
              <a:t>cout</a:t>
            </a:r>
            <a:r>
              <a:rPr lang="en-US" altLang="zh-CN" sz="1600" dirty="0">
                <a:latin typeface="Lucida Console" charset="0"/>
                <a:ea typeface="宋体" pitchFamily="2" charset="-122"/>
              </a:rPr>
              <a:t>);</a:t>
            </a:r>
          </a:p>
          <a:p>
            <a:pPr>
              <a:lnSpc>
                <a:spcPct val="90000"/>
              </a:lnSpc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Could we use only one implementation?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Use function templates to peel off the data type, and make bindings while execution</a:t>
            </a:r>
          </a:p>
        </p:txBody>
      </p:sp>
    </p:spTree>
    <p:extLst>
      <p:ext uri="{BB962C8B-B14F-4D97-AF65-F5344CB8AC3E}">
        <p14:creationId xmlns:p14="http://schemas.microsoft.com/office/powerpoint/2010/main" val="111979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 bldLvl="3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2.5 Template Functions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308" y="4038584"/>
            <a:ext cx="7772400" cy="12191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Calling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zh-CN" sz="1800" dirty="0">
                <a:latin typeface="Lucida Console" charset="0"/>
                <a:ea typeface="宋体" pitchFamily="2" charset="-122"/>
              </a:rPr>
              <a:t>vector&lt;</a:t>
            </a:r>
            <a:r>
              <a:rPr lang="en-US" altLang="zh-CN" sz="1800" dirty="0" err="1">
                <a:latin typeface="Lucida Console" charset="0"/>
                <a:ea typeface="宋体" pitchFamily="2" charset="-122"/>
              </a:rPr>
              <a:t>int</a:t>
            </a:r>
            <a:r>
              <a:rPr lang="en-US" altLang="zh-CN" sz="1800" dirty="0">
                <a:latin typeface="Lucida Console" charset="0"/>
                <a:ea typeface="宋体" pitchFamily="2" charset="-122"/>
              </a:rPr>
              <a:t>&gt; </a:t>
            </a:r>
            <a:r>
              <a:rPr lang="en-US" altLang="zh-CN" sz="1800" dirty="0" err="1">
                <a:latin typeface="Lucida Console" charset="0"/>
                <a:ea typeface="宋体" pitchFamily="2" charset="-122"/>
              </a:rPr>
              <a:t>iVec</a:t>
            </a:r>
            <a:r>
              <a:rPr lang="en-US" altLang="zh-CN" sz="1800" dirty="0">
                <a:latin typeface="Lucida Console" charset="0"/>
                <a:ea typeface="宋体" pitchFamily="2" charset="-122"/>
              </a:rPr>
              <a:t>;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zh-CN" sz="1800" dirty="0">
                <a:latin typeface="Lucida Console" charset="0"/>
                <a:ea typeface="宋体" pitchFamily="2" charset="-122"/>
              </a:rPr>
              <a:t>display(</a:t>
            </a:r>
            <a:r>
              <a:rPr lang="en-US" altLang="zh-CN" sz="1800" dirty="0" err="1">
                <a:latin typeface="Lucida Console" charset="0"/>
                <a:ea typeface="宋体" pitchFamily="2" charset="-122"/>
              </a:rPr>
              <a:t>iVec</a:t>
            </a:r>
            <a:r>
              <a:rPr lang="en-US" altLang="zh-CN" sz="1800" dirty="0">
                <a:latin typeface="Lucida Console" charset="0"/>
                <a:ea typeface="宋体" pitchFamily="2" charset="-122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2800" i="1" dirty="0" err="1"/>
              <a:t>ElemType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will be bound to </a:t>
            </a:r>
            <a:r>
              <a:rPr lang="en-US" altLang="zh-CN" sz="2800" i="1" dirty="0"/>
              <a:t>int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automatically,</a:t>
            </a:r>
            <a:r>
              <a:rPr lang="zh-CN" altLang="en-US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（会自动绑定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and an entity of </a:t>
            </a:r>
            <a:r>
              <a:rPr lang="en-US" altLang="zh-CN" sz="2800" i="1" dirty="0"/>
              <a:t>vector&lt;int&gt;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generated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81110" y="1335560"/>
            <a:ext cx="8762890" cy="277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template &lt;</a:t>
            </a:r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</a:rPr>
              <a:t>typename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 </a:t>
            </a:r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</a:rPr>
              <a:t>ElemType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void  display(</a:t>
            </a:r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</a:rPr>
              <a:t>const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 vector&lt;</a:t>
            </a:r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</a:rPr>
              <a:t>ElemType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</a:rPr>
              <a:t>&gt; &amp;</a:t>
            </a:r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</a:rPr>
              <a:t>vec</a:t>
            </a:r>
            <a:r>
              <a:rPr lang="en-US" altLang="zh-CN" sz="1800" kern="0" dirty="0">
                <a:latin typeface="Lucida Console" charset="0"/>
              </a:rPr>
              <a:t>, </a:t>
            </a:r>
            <a:r>
              <a:rPr lang="en-US" altLang="zh-CN" sz="1800" kern="0" dirty="0" err="1">
                <a:latin typeface="Lucida Console" charset="0"/>
              </a:rPr>
              <a:t>ostream</a:t>
            </a:r>
            <a:r>
              <a:rPr lang="en-US" altLang="zh-CN" sz="1800" kern="0" dirty="0">
                <a:latin typeface="Lucida Console" charset="0"/>
              </a:rPr>
              <a:t> &amp;</a:t>
            </a:r>
            <a:r>
              <a:rPr lang="en-US" altLang="zh-CN" sz="1800" kern="0" dirty="0" err="1">
                <a:latin typeface="Lucida Console" charset="0"/>
              </a:rPr>
              <a:t>os</a:t>
            </a:r>
            <a:r>
              <a:rPr lang="en-US" altLang="zh-CN" sz="1800" kern="0" dirty="0">
                <a:latin typeface="Lucida Console" charset="0"/>
              </a:rPr>
              <a:t> = </a:t>
            </a:r>
            <a:r>
              <a:rPr lang="en-US" altLang="zh-CN" sz="1800" kern="0" dirty="0" err="1">
                <a:latin typeface="Lucida Console" charset="0"/>
              </a:rPr>
              <a:t>cout</a:t>
            </a:r>
            <a:r>
              <a:rPr lang="en-US" altLang="zh-CN" sz="1800" kern="0" dirty="0">
                <a:latin typeface="Lucida Console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    for (</a:t>
            </a:r>
            <a:r>
              <a:rPr lang="en-US" altLang="zh-CN" sz="1800" kern="0" dirty="0" err="1">
                <a:latin typeface="Lucida Console" charset="0"/>
              </a:rPr>
              <a:t>int</a:t>
            </a:r>
            <a:r>
              <a:rPr lang="en-US" altLang="zh-CN" sz="1800" kern="0" dirty="0">
                <a:latin typeface="Lucida Console" charset="0"/>
              </a:rPr>
              <a:t> </a:t>
            </a:r>
            <a:r>
              <a:rPr lang="en-US" altLang="zh-CN" sz="1800" kern="0" dirty="0" err="1">
                <a:latin typeface="Lucida Console" charset="0"/>
              </a:rPr>
              <a:t>iX</a:t>
            </a:r>
            <a:r>
              <a:rPr lang="en-US" altLang="zh-CN" sz="1800" kern="0" dirty="0">
                <a:latin typeface="Lucida Console" charset="0"/>
              </a:rPr>
              <a:t>= 0; </a:t>
            </a:r>
            <a:r>
              <a:rPr lang="en-US" altLang="zh-CN" sz="1800" kern="0" dirty="0" err="1">
                <a:latin typeface="Lucida Console" charset="0"/>
              </a:rPr>
              <a:t>iX</a:t>
            </a:r>
            <a:r>
              <a:rPr lang="en-US" altLang="zh-CN" sz="1800" kern="0" dirty="0">
                <a:latin typeface="Lucida Console" charset="0"/>
              </a:rPr>
              <a:t> &lt; </a:t>
            </a:r>
            <a:r>
              <a:rPr lang="en-US" altLang="zh-CN" sz="1800" kern="0" dirty="0" err="1">
                <a:latin typeface="Lucida Console" charset="0"/>
              </a:rPr>
              <a:t>vec.size</a:t>
            </a:r>
            <a:r>
              <a:rPr lang="en-US" altLang="zh-CN" sz="1800" kern="0" dirty="0">
                <a:latin typeface="Lucida Console" charset="0"/>
              </a:rPr>
              <a:t>(); </a:t>
            </a:r>
            <a:r>
              <a:rPr lang="en-US" altLang="zh-CN" sz="1800" kern="0" dirty="0" err="1">
                <a:latin typeface="Lucida Console" charset="0"/>
              </a:rPr>
              <a:t>iX</a:t>
            </a:r>
            <a:r>
              <a:rPr lang="en-US" altLang="zh-CN" sz="1800" kern="0" dirty="0">
                <a:latin typeface="Lucida Console" charset="0"/>
              </a:rPr>
              <a:t>++)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   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         </a:t>
            </a:r>
            <a:r>
              <a:rPr lang="en-US" altLang="zh-CN" sz="1800" kern="0" dirty="0" err="1">
                <a:latin typeface="Lucida Console" charset="0"/>
              </a:rPr>
              <a:t>ElemType</a:t>
            </a:r>
            <a:r>
              <a:rPr lang="en-US" altLang="zh-CN" sz="1800" kern="0" dirty="0">
                <a:latin typeface="Lucida Console" charset="0"/>
              </a:rPr>
              <a:t> t = </a:t>
            </a:r>
            <a:r>
              <a:rPr lang="en-US" altLang="zh-CN" sz="1800" kern="0" dirty="0" err="1">
                <a:latin typeface="Lucida Console" charset="0"/>
              </a:rPr>
              <a:t>vec</a:t>
            </a:r>
            <a:r>
              <a:rPr lang="en-US" altLang="zh-CN" sz="1800" kern="0" dirty="0">
                <a:latin typeface="Lucida Console" charset="0"/>
              </a:rPr>
              <a:t>[</a:t>
            </a:r>
            <a:r>
              <a:rPr lang="en-US" altLang="zh-CN" sz="1800" kern="0" dirty="0" err="1">
                <a:latin typeface="Lucida Console" charset="0"/>
              </a:rPr>
              <a:t>iX</a:t>
            </a:r>
            <a:r>
              <a:rPr lang="en-US" altLang="zh-CN" sz="1800" kern="0" dirty="0">
                <a:latin typeface="Lucida Console" charset="0"/>
              </a:rPr>
              <a:t>]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         </a:t>
            </a:r>
            <a:r>
              <a:rPr lang="en-US" altLang="zh-CN" sz="1800" kern="0" dirty="0" err="1">
                <a:latin typeface="Lucida Console" charset="0"/>
              </a:rPr>
              <a:t>os</a:t>
            </a:r>
            <a:r>
              <a:rPr lang="en-US" altLang="zh-CN" sz="1800" kern="0" dirty="0">
                <a:latin typeface="Lucida Console" charset="0"/>
              </a:rPr>
              <a:t> &lt;&lt; t &lt;&lt; </a:t>
            </a:r>
            <a:r>
              <a:rPr lang="en-US" altLang="zh-CN" sz="1800" kern="0" dirty="0" err="1">
                <a:latin typeface="Lucida Console" charset="0"/>
              </a:rPr>
              <a:t>endl</a:t>
            </a:r>
            <a:r>
              <a:rPr lang="en-US" altLang="zh-CN" sz="1800" kern="0" dirty="0">
                <a:latin typeface="Lucida Console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 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800" kern="0" dirty="0">
                <a:latin typeface="Lucida Consol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14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 bldLvl="3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2.5 Template Functions (cont.)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844675"/>
            <a:ext cx="8196148" cy="341307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Template could be bound to any internal or user-defined data types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（可以是各种类型</a:t>
            </a:r>
            <a:endParaRPr lang="en-US" altLang="zh-CN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In essence, it asks the compiler to delay the resolution of type, and provide it until execution</a:t>
            </a:r>
          </a:p>
        </p:txBody>
      </p:sp>
    </p:spTree>
    <p:extLst>
      <p:ext uri="{BB962C8B-B14F-4D97-AF65-F5344CB8AC3E}">
        <p14:creationId xmlns:p14="http://schemas.microsoft.com/office/powerpoint/2010/main" val="1306406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2.5 When Parameter Defaulting, When Overloading &amp; When Template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42"/>
            <a:ext cx="820737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Use Parameter Defaulting when: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Function has only one implementations or algorithm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‘</a:t>
            </a: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（不能用于函数重载</a:t>
            </a: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Parameter has appropriate default value 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Use Overloading when: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Function has multiple implementations or algorithms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Implementations rely on input of the function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Use Function Template when: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Function has only one implementations or algorithm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Needs to handle variant data types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（要处理不同的数据类型的时候）</a:t>
            </a: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36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727186" y="1524050"/>
            <a:ext cx="7993062" cy="44956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 Why you need to #include files?</a:t>
            </a:r>
          </a:p>
          <a:p>
            <a:pPr>
              <a:lnSpc>
                <a:spcPct val="90000"/>
              </a:lnSpc>
            </a:pPr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 Why you would want to have multiple .</a:t>
            </a:r>
            <a:r>
              <a:rPr lang="en-US" altLang="zh-CN" sz="3000" dirty="0" err="1">
                <a:latin typeface="Arial" charset="0"/>
                <a:ea typeface="Arial" charset="0"/>
                <a:cs typeface="Arial" charset="0"/>
              </a:rPr>
              <a:t>cpp</a:t>
            </a:r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 files for a program?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Speeds up compile time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Keeps your code more organized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Separates </a:t>
            </a:r>
            <a:r>
              <a:rPr lang="en-US" altLang="zh-CN" i="1" dirty="0">
                <a:latin typeface="Arial" charset="0"/>
                <a:ea typeface="Arial" charset="0"/>
                <a:cs typeface="Arial" charset="0"/>
              </a:rPr>
              <a:t>interface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from </a:t>
            </a:r>
            <a:r>
              <a:rPr lang="en-US" altLang="zh-CN" i="1" dirty="0">
                <a:latin typeface="Arial" charset="0"/>
                <a:ea typeface="Arial" charset="0"/>
                <a:cs typeface="Arial" charset="0"/>
              </a:rPr>
              <a:t>implementation</a:t>
            </a:r>
            <a:endParaRPr lang="en-US" altLang="zh-CN" sz="3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3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80000"/>
              <a:buFont typeface="Wingdings" charset="2"/>
              <a:buChar char="•"/>
              <a:defRPr/>
            </a:pPr>
            <a:endParaRPr lang="en-US" altLang="zh-CN" sz="3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308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2.6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include a file?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r>
              <a:rPr lang="en-US" altLang="zh-CN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Beginning C / </a:t>
            </a:r>
            <a:r>
              <a:rPr lang="en-US" altLang="zh-CN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Qinpei</a:t>
            </a:r>
            <a:r>
              <a:rPr lang="en-US" altLang="zh-CN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Zhao</a:t>
            </a:r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35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074710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2410" y="3352802"/>
            <a:ext cx="735709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verdana" charset="0"/>
              </a:rPr>
              <a:t>Compile / wait 8 minutes / "oh crap, forgot a semicolon" / compile / wait 8 minutes / debug / compile / wait 8 minutes / </a:t>
            </a:r>
            <a:r>
              <a:rPr lang="en-US" altLang="zh-CN" sz="1200" dirty="0" err="1">
                <a:solidFill>
                  <a:srgbClr val="000000"/>
                </a:solidFill>
                <a:latin typeface="verdana" charset="0"/>
              </a:rPr>
              <a:t>etc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914496" y="4571970"/>
            <a:ext cx="27438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00"/>
                </a:solidFill>
              </a:rPr>
              <a:t>// in </a:t>
            </a:r>
            <a:r>
              <a:rPr lang="en-US" altLang="zh-CN" dirty="0" err="1">
                <a:solidFill>
                  <a:srgbClr val="007000"/>
                </a:solidFill>
              </a:rPr>
              <a:t>myclass.h</a:t>
            </a:r>
            <a:endParaRPr lang="en-US" altLang="zh-CN" dirty="0">
              <a:solidFill>
                <a:srgbClr val="00700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0000B0"/>
                </a:solidFill>
              </a:rPr>
              <a:t>class</a:t>
            </a:r>
            <a:r>
              <a:rPr lang="en-US" altLang="zh-CN" dirty="0"/>
              <a:t> </a:t>
            </a:r>
            <a:r>
              <a:rPr lang="en-US" altLang="zh-CN" dirty="0" err="1"/>
              <a:t>MyClass</a:t>
            </a:r>
            <a:r>
              <a:rPr lang="en-US" altLang="zh-CN" dirty="0"/>
              <a:t> { </a:t>
            </a:r>
          </a:p>
          <a:p>
            <a:r>
              <a:rPr lang="en-US" altLang="zh-CN" dirty="0">
                <a:solidFill>
                  <a:srgbClr val="0000B0"/>
                </a:solidFill>
              </a:rPr>
              <a:t> public</a:t>
            </a:r>
            <a:r>
              <a:rPr lang="en-US" altLang="zh-CN" dirty="0"/>
              <a:t>: </a:t>
            </a:r>
          </a:p>
          <a:p>
            <a:r>
              <a:rPr lang="en-US" altLang="zh-CN" dirty="0">
                <a:solidFill>
                  <a:srgbClr val="0000B0"/>
                </a:solidFill>
              </a:rPr>
              <a:t>          void</a:t>
            </a:r>
            <a:r>
              <a:rPr lang="en-US" altLang="zh-CN" dirty="0"/>
              <a:t> foo(); </a:t>
            </a:r>
          </a:p>
          <a:p>
            <a:r>
              <a:rPr lang="en-US" altLang="zh-CN" dirty="0">
                <a:solidFill>
                  <a:srgbClr val="0000B0"/>
                </a:solidFill>
              </a:rPr>
              <a:t>           </a:t>
            </a:r>
            <a:r>
              <a:rPr lang="en-US" altLang="zh-CN" dirty="0" err="1">
                <a:solidFill>
                  <a:srgbClr val="0000B0"/>
                </a:solidFill>
              </a:rPr>
              <a:t>int</a:t>
            </a:r>
            <a:r>
              <a:rPr lang="en-US" altLang="zh-CN" dirty="0"/>
              <a:t> bar; 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667050" y="4595286"/>
            <a:ext cx="21702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00"/>
                </a:solidFill>
              </a:rPr>
              <a:t>// in </a:t>
            </a:r>
            <a:r>
              <a:rPr lang="en-US" altLang="zh-CN" dirty="0" err="1">
                <a:solidFill>
                  <a:srgbClr val="007000"/>
                </a:solidFill>
              </a:rPr>
              <a:t>myclass.cpp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00070"/>
                </a:solidFill>
              </a:rPr>
              <a:t>#include "</a:t>
            </a:r>
            <a:r>
              <a:rPr lang="en-US" altLang="zh-CN" dirty="0" err="1">
                <a:solidFill>
                  <a:srgbClr val="500070"/>
                </a:solidFill>
              </a:rPr>
              <a:t>myclass.h</a:t>
            </a:r>
            <a:r>
              <a:rPr lang="en-US" altLang="zh-CN" dirty="0">
                <a:solidFill>
                  <a:srgbClr val="500070"/>
                </a:solidFill>
              </a:rPr>
              <a:t>"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B0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MyClass</a:t>
            </a:r>
            <a:r>
              <a:rPr lang="en-US" altLang="zh-CN" dirty="0"/>
              <a:t>::foo() { }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57671" y="4571690"/>
            <a:ext cx="337183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00"/>
                </a:solidFill>
              </a:rPr>
              <a:t>//in </a:t>
            </a:r>
            <a:r>
              <a:rPr lang="en-US" altLang="zh-CN" dirty="0" err="1">
                <a:solidFill>
                  <a:srgbClr val="007000"/>
                </a:solidFill>
              </a:rPr>
              <a:t>main.cpp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00070"/>
                </a:solidFill>
              </a:rPr>
              <a:t>#include "</a:t>
            </a:r>
            <a:r>
              <a:rPr lang="en-US" altLang="zh-CN" dirty="0" err="1">
                <a:solidFill>
                  <a:srgbClr val="500070"/>
                </a:solidFill>
              </a:rPr>
              <a:t>myclass.h</a:t>
            </a:r>
            <a:r>
              <a:rPr lang="en-US" altLang="zh-CN" dirty="0">
                <a:solidFill>
                  <a:srgbClr val="500070"/>
                </a:solidFill>
              </a:rPr>
              <a:t>" </a:t>
            </a:r>
            <a:r>
              <a:rPr lang="en-US" altLang="zh-CN" dirty="0">
                <a:solidFill>
                  <a:srgbClr val="007000"/>
                </a:solidFill>
              </a:rPr>
              <a:t>//defines </a:t>
            </a:r>
            <a:r>
              <a:rPr lang="en-US" altLang="zh-CN" dirty="0" err="1">
                <a:solidFill>
                  <a:srgbClr val="007000"/>
                </a:solidFill>
              </a:rPr>
              <a:t>MyClass</a:t>
            </a:r>
            <a:r>
              <a:rPr lang="en-US" altLang="zh-CN" dirty="0"/>
              <a:t> </a:t>
            </a:r>
          </a:p>
          <a:p>
            <a:r>
              <a:rPr lang="en-US" altLang="zh-CN" dirty="0" err="1">
                <a:solidFill>
                  <a:srgbClr val="0000B0"/>
                </a:solidFill>
              </a:rPr>
              <a:t>int</a:t>
            </a:r>
            <a:r>
              <a:rPr lang="en-US" altLang="zh-CN" dirty="0"/>
              <a:t> main() {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MyClass</a:t>
            </a:r>
            <a:r>
              <a:rPr lang="en-US" altLang="zh-CN" dirty="0"/>
              <a:t> a; </a:t>
            </a:r>
            <a:r>
              <a:rPr lang="en-US" altLang="zh-CN" dirty="0">
                <a:solidFill>
                  <a:srgbClr val="007000"/>
                </a:solidFill>
              </a:rPr>
              <a:t>// no longer produces an error, because </a:t>
            </a:r>
            <a:r>
              <a:rPr lang="en-US" altLang="zh-CN" dirty="0" err="1">
                <a:solidFill>
                  <a:srgbClr val="007000"/>
                </a:solidFill>
              </a:rPr>
              <a:t>MyClass</a:t>
            </a:r>
            <a:r>
              <a:rPr lang="en-US" altLang="zh-CN" dirty="0">
                <a:solidFill>
                  <a:srgbClr val="007000"/>
                </a:solidFill>
              </a:rPr>
              <a:t> is defined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0000B0"/>
                </a:solidFill>
              </a:rPr>
              <a:t>    return</a:t>
            </a:r>
            <a:r>
              <a:rPr lang="en-US" altLang="zh-CN" dirty="0"/>
              <a:t> 0;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33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2.6 #include files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792" y="1676446"/>
            <a:ext cx="8588383" cy="419089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include files</a:t>
            </a:r>
            <a:r>
              <a:rPr lang="zh-CN" alt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repeatedly?</a:t>
            </a:r>
          </a:p>
          <a:p>
            <a:pPr>
              <a:lnSpc>
                <a:spcPct val="90000"/>
              </a:lnSpc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912" y="2362228"/>
            <a:ext cx="36575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00"/>
                </a:solidFill>
              </a:rPr>
              <a:t>// </a:t>
            </a:r>
            <a:r>
              <a:rPr lang="en-US" altLang="zh-CN" sz="2000" dirty="0" err="1">
                <a:solidFill>
                  <a:srgbClr val="007000"/>
                </a:solidFill>
              </a:rPr>
              <a:t>myclass.h</a:t>
            </a:r>
            <a:r>
              <a:rPr lang="en-US" altLang="zh-CN" sz="2000" dirty="0">
                <a:solidFill>
                  <a:srgbClr val="007000"/>
                </a:solidFill>
              </a:rPr>
              <a:t> </a:t>
            </a:r>
          </a:p>
          <a:p>
            <a:r>
              <a:rPr lang="en-US" altLang="zh-CN" sz="2000" dirty="0"/>
              <a:t>class </a:t>
            </a:r>
            <a:r>
              <a:rPr lang="en-US" altLang="zh-CN" sz="2000" dirty="0" err="1"/>
              <a:t>MyClass</a:t>
            </a:r>
            <a:r>
              <a:rPr lang="en-US" altLang="zh-CN" sz="2000" dirty="0"/>
              <a:t> { </a:t>
            </a:r>
          </a:p>
          <a:p>
            <a:r>
              <a:rPr lang="en-US" altLang="zh-CN" sz="2000" dirty="0"/>
              <a:t>     void DoSomething() { } </a:t>
            </a:r>
          </a:p>
          <a:p>
            <a:r>
              <a:rPr lang="en-US" altLang="zh-CN" sz="2000" dirty="0"/>
              <a:t>};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876792" y="1676446"/>
            <a:ext cx="22859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2000" dirty="0">
                <a:solidFill>
                  <a:srgbClr val="007000"/>
                </a:solidFill>
              </a:rPr>
              <a:t>// </a:t>
            </a:r>
            <a:r>
              <a:rPr lang="mr-IN" altLang="zh-CN" sz="2000" dirty="0" err="1">
                <a:solidFill>
                  <a:srgbClr val="007000"/>
                </a:solidFill>
              </a:rPr>
              <a:t>x.h</a:t>
            </a:r>
            <a:r>
              <a:rPr lang="mr-IN" altLang="zh-CN" sz="2000" dirty="0">
                <a:solidFill>
                  <a:srgbClr val="007000"/>
                </a:solidFill>
              </a:rPr>
              <a:t> </a:t>
            </a:r>
            <a:endParaRPr lang="en-US" altLang="zh-CN" sz="2000" dirty="0">
              <a:solidFill>
                <a:srgbClr val="007000"/>
              </a:solidFill>
            </a:endParaRPr>
          </a:p>
          <a:p>
            <a:r>
              <a:rPr lang="mr-IN" altLang="zh-CN" sz="2000" dirty="0" err="1"/>
              <a:t>class</a:t>
            </a:r>
            <a:r>
              <a:rPr lang="mr-IN" altLang="zh-CN" sz="2000" dirty="0"/>
              <a:t> X { };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4876792" y="3352802"/>
            <a:ext cx="2971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2000" dirty="0">
                <a:solidFill>
                  <a:srgbClr val="007000"/>
                </a:solidFill>
              </a:rPr>
              <a:t>// </a:t>
            </a:r>
            <a:r>
              <a:rPr lang="mr-IN" altLang="zh-CN" sz="2000" dirty="0" err="1">
                <a:solidFill>
                  <a:srgbClr val="007000"/>
                </a:solidFill>
              </a:rPr>
              <a:t>b.h</a:t>
            </a:r>
            <a:r>
              <a:rPr lang="mr-IN" altLang="zh-CN" sz="2000" dirty="0"/>
              <a:t> </a:t>
            </a:r>
            <a:endParaRPr lang="en-US" altLang="zh-CN" sz="2000" dirty="0"/>
          </a:p>
          <a:p>
            <a:r>
              <a:rPr lang="mr-IN" altLang="zh-CN" sz="2000" dirty="0">
                <a:solidFill>
                  <a:srgbClr val="500070"/>
                </a:solidFill>
              </a:rPr>
              <a:t>#</a:t>
            </a:r>
            <a:r>
              <a:rPr lang="mr-IN" altLang="zh-CN" sz="2000" dirty="0" err="1">
                <a:solidFill>
                  <a:srgbClr val="500070"/>
                </a:solidFill>
              </a:rPr>
              <a:t>include</a:t>
            </a:r>
            <a:r>
              <a:rPr lang="mr-IN" altLang="zh-CN" sz="2000" dirty="0">
                <a:solidFill>
                  <a:srgbClr val="500070"/>
                </a:solidFill>
              </a:rPr>
              <a:t> "</a:t>
            </a:r>
            <a:r>
              <a:rPr lang="mr-IN" altLang="zh-CN" sz="2000" dirty="0" err="1">
                <a:solidFill>
                  <a:srgbClr val="500070"/>
                </a:solidFill>
              </a:rPr>
              <a:t>x.h</a:t>
            </a:r>
            <a:r>
              <a:rPr lang="mr-IN" altLang="zh-CN" sz="2000" dirty="0">
                <a:solidFill>
                  <a:srgbClr val="500070"/>
                </a:solidFill>
              </a:rPr>
              <a:t>"</a:t>
            </a:r>
            <a:r>
              <a:rPr lang="mr-IN" altLang="zh-CN" sz="2000" dirty="0"/>
              <a:t> </a:t>
            </a:r>
            <a:endParaRPr lang="en-US" altLang="zh-CN" sz="2000" dirty="0"/>
          </a:p>
          <a:p>
            <a:r>
              <a:rPr lang="mr-IN" altLang="zh-CN" sz="2000" dirty="0" err="1">
                <a:solidFill>
                  <a:srgbClr val="0000B0"/>
                </a:solidFill>
              </a:rPr>
              <a:t>class</a:t>
            </a:r>
            <a:r>
              <a:rPr lang="mr-IN" altLang="zh-CN" sz="2000" dirty="0"/>
              <a:t> </a:t>
            </a:r>
            <a:r>
              <a:rPr lang="mr-IN" altLang="zh-CN" sz="2000" dirty="0" err="1"/>
              <a:t>B</a:t>
            </a:r>
            <a:r>
              <a:rPr lang="mr-IN" altLang="zh-CN" sz="2000" dirty="0"/>
              <a:t> { X </a:t>
            </a:r>
            <a:r>
              <a:rPr lang="mr-IN" altLang="zh-CN" sz="2000" dirty="0" err="1"/>
              <a:t>x</a:t>
            </a:r>
            <a:r>
              <a:rPr lang="mr-IN" altLang="zh-CN" sz="2000" dirty="0"/>
              <a:t>; };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876792" y="2337139"/>
            <a:ext cx="2971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2000" dirty="0">
                <a:solidFill>
                  <a:srgbClr val="007000"/>
                </a:solidFill>
              </a:rPr>
              <a:t>// </a:t>
            </a:r>
            <a:r>
              <a:rPr lang="mr-IN" altLang="zh-CN" sz="2000" dirty="0" err="1">
                <a:solidFill>
                  <a:srgbClr val="007000"/>
                </a:solidFill>
              </a:rPr>
              <a:t>a.h</a:t>
            </a:r>
            <a:r>
              <a:rPr lang="mr-IN" altLang="zh-CN" sz="2000" dirty="0"/>
              <a:t> </a:t>
            </a:r>
            <a:endParaRPr lang="en-US" altLang="zh-CN" sz="2000" dirty="0"/>
          </a:p>
          <a:p>
            <a:r>
              <a:rPr lang="mr-IN" altLang="zh-CN" sz="2000" dirty="0">
                <a:solidFill>
                  <a:srgbClr val="500070"/>
                </a:solidFill>
              </a:rPr>
              <a:t>#</a:t>
            </a:r>
            <a:r>
              <a:rPr lang="mr-IN" altLang="zh-CN" sz="2000" dirty="0" err="1">
                <a:solidFill>
                  <a:srgbClr val="500070"/>
                </a:solidFill>
              </a:rPr>
              <a:t>include</a:t>
            </a:r>
            <a:r>
              <a:rPr lang="mr-IN" altLang="zh-CN" sz="2000" dirty="0">
                <a:solidFill>
                  <a:srgbClr val="500070"/>
                </a:solidFill>
              </a:rPr>
              <a:t> "</a:t>
            </a:r>
            <a:r>
              <a:rPr lang="mr-IN" altLang="zh-CN" sz="2000" dirty="0" err="1">
                <a:solidFill>
                  <a:srgbClr val="500070"/>
                </a:solidFill>
              </a:rPr>
              <a:t>x.h</a:t>
            </a:r>
            <a:r>
              <a:rPr lang="mr-IN" altLang="zh-CN" sz="2000" dirty="0">
                <a:solidFill>
                  <a:srgbClr val="500070"/>
                </a:solidFill>
              </a:rPr>
              <a:t>"</a:t>
            </a:r>
            <a:r>
              <a:rPr lang="mr-IN" altLang="zh-CN" sz="2000" dirty="0"/>
              <a:t> </a:t>
            </a:r>
            <a:endParaRPr lang="en-US" altLang="zh-CN" sz="2000" dirty="0"/>
          </a:p>
          <a:p>
            <a:r>
              <a:rPr lang="mr-IN" altLang="zh-CN" sz="2000" dirty="0" err="1">
                <a:solidFill>
                  <a:srgbClr val="0000B0"/>
                </a:solidFill>
              </a:rPr>
              <a:t>class</a:t>
            </a:r>
            <a:r>
              <a:rPr lang="mr-IN" altLang="zh-CN" sz="2000" dirty="0"/>
              <a:t> </a:t>
            </a:r>
            <a:r>
              <a:rPr lang="mr-IN" altLang="zh-CN" sz="2000" dirty="0" err="1"/>
              <a:t>A</a:t>
            </a:r>
            <a:r>
              <a:rPr lang="mr-IN" altLang="zh-CN" sz="2000" dirty="0"/>
              <a:t> { X </a:t>
            </a:r>
            <a:r>
              <a:rPr lang="mr-IN" altLang="zh-CN" sz="2000" dirty="0" err="1"/>
              <a:t>x</a:t>
            </a:r>
            <a:r>
              <a:rPr lang="mr-IN" altLang="zh-CN" sz="2000" dirty="0"/>
              <a:t>; };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876792" y="4419574"/>
            <a:ext cx="42672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00"/>
                </a:solidFill>
              </a:rPr>
              <a:t>// </a:t>
            </a:r>
            <a:r>
              <a:rPr lang="en-US" altLang="zh-CN" sz="2000" dirty="0" err="1">
                <a:solidFill>
                  <a:srgbClr val="007000"/>
                </a:solidFill>
              </a:rPr>
              <a:t>main.cpp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>
                <a:solidFill>
                  <a:srgbClr val="500070"/>
                </a:solidFill>
              </a:rPr>
              <a:t>#include "</a:t>
            </a:r>
            <a:r>
              <a:rPr lang="en-US" altLang="zh-CN" sz="2000" dirty="0" err="1">
                <a:solidFill>
                  <a:srgbClr val="500070"/>
                </a:solidFill>
              </a:rPr>
              <a:t>a.h</a:t>
            </a:r>
            <a:r>
              <a:rPr lang="en-US" altLang="zh-CN" sz="2000" dirty="0">
                <a:solidFill>
                  <a:srgbClr val="500070"/>
                </a:solidFill>
              </a:rPr>
              <a:t>" </a:t>
            </a:r>
            <a:r>
              <a:rPr lang="en-US" altLang="zh-CN" sz="2000" dirty="0">
                <a:solidFill>
                  <a:srgbClr val="007000"/>
                </a:solidFill>
              </a:rPr>
              <a:t>// also includes "</a:t>
            </a:r>
            <a:r>
              <a:rPr lang="en-US" altLang="zh-CN" sz="2000" dirty="0" err="1">
                <a:solidFill>
                  <a:srgbClr val="007000"/>
                </a:solidFill>
              </a:rPr>
              <a:t>x.h</a:t>
            </a:r>
            <a:r>
              <a:rPr lang="en-US" altLang="zh-CN" sz="2000" dirty="0">
                <a:solidFill>
                  <a:srgbClr val="007000"/>
                </a:solidFill>
              </a:rPr>
              <a:t>"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>
                <a:solidFill>
                  <a:srgbClr val="500070"/>
                </a:solidFill>
              </a:rPr>
              <a:t>#include "</a:t>
            </a:r>
            <a:r>
              <a:rPr lang="en-US" altLang="zh-CN" sz="2000" dirty="0" err="1">
                <a:solidFill>
                  <a:srgbClr val="500070"/>
                </a:solidFill>
              </a:rPr>
              <a:t>b.h</a:t>
            </a:r>
            <a:r>
              <a:rPr lang="en-US" altLang="zh-CN" sz="2000" dirty="0">
                <a:solidFill>
                  <a:srgbClr val="500070"/>
                </a:solidFill>
              </a:rPr>
              <a:t>" </a:t>
            </a:r>
            <a:r>
              <a:rPr lang="en-US" altLang="zh-CN" sz="2000" dirty="0">
                <a:solidFill>
                  <a:srgbClr val="007000"/>
                </a:solidFill>
              </a:rPr>
              <a:t>// includes </a:t>
            </a:r>
            <a:r>
              <a:rPr lang="en-US" altLang="zh-CN" sz="2000" dirty="0" err="1">
                <a:solidFill>
                  <a:srgbClr val="007000"/>
                </a:solidFill>
              </a:rPr>
              <a:t>x.h</a:t>
            </a:r>
            <a:r>
              <a:rPr lang="en-US" altLang="zh-CN" sz="2000" dirty="0">
                <a:solidFill>
                  <a:srgbClr val="007000"/>
                </a:solidFill>
              </a:rPr>
              <a:t> again! ERROR 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28714" y="4038584"/>
            <a:ext cx="49529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00"/>
                </a:solidFill>
              </a:rPr>
              <a:t>// </a:t>
            </a:r>
            <a:r>
              <a:rPr lang="en-US" altLang="zh-CN" sz="2000" dirty="0" err="1">
                <a:solidFill>
                  <a:srgbClr val="007000"/>
                </a:solidFill>
              </a:rPr>
              <a:t>main.cpp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>
                <a:solidFill>
                  <a:srgbClr val="500070"/>
                </a:solidFill>
              </a:rPr>
              <a:t>#include "</a:t>
            </a:r>
            <a:r>
              <a:rPr lang="en-US" altLang="zh-CN" sz="2000" dirty="0" err="1">
                <a:solidFill>
                  <a:srgbClr val="500070"/>
                </a:solidFill>
              </a:rPr>
              <a:t>myclass.h</a:t>
            </a:r>
            <a:r>
              <a:rPr lang="en-US" altLang="zh-CN" sz="2000" dirty="0">
                <a:solidFill>
                  <a:srgbClr val="500070"/>
                </a:solidFill>
              </a:rPr>
              <a:t>”   </a:t>
            </a:r>
            <a:r>
              <a:rPr lang="en-US" altLang="zh-CN" sz="2000" dirty="0">
                <a:solidFill>
                  <a:srgbClr val="007000"/>
                </a:solidFill>
              </a:rPr>
              <a:t>// define </a:t>
            </a:r>
            <a:r>
              <a:rPr lang="en-US" altLang="zh-CN" sz="2000" dirty="0" err="1">
                <a:solidFill>
                  <a:srgbClr val="007000"/>
                </a:solidFill>
              </a:rPr>
              <a:t>MyClass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>
                <a:solidFill>
                  <a:srgbClr val="007000"/>
                </a:solidFill>
              </a:rPr>
              <a:t>// Compiler error - </a:t>
            </a:r>
            <a:r>
              <a:rPr lang="en-US" altLang="zh-CN" sz="2000" dirty="0" err="1">
                <a:solidFill>
                  <a:srgbClr val="007000"/>
                </a:solidFill>
              </a:rPr>
              <a:t>MyClass</a:t>
            </a:r>
            <a:r>
              <a:rPr lang="en-US" altLang="zh-CN" sz="2000" dirty="0">
                <a:solidFill>
                  <a:srgbClr val="007000"/>
                </a:solidFill>
              </a:rPr>
              <a:t> already defined</a:t>
            </a:r>
            <a:endParaRPr lang="zh-CN" altLang="en-US" sz="2000" dirty="0"/>
          </a:p>
          <a:p>
            <a:r>
              <a:rPr lang="en-US" altLang="zh-CN" sz="2000" dirty="0">
                <a:solidFill>
                  <a:srgbClr val="500070"/>
                </a:solidFill>
              </a:rPr>
              <a:t>#include "</a:t>
            </a:r>
            <a:r>
              <a:rPr lang="en-US" altLang="zh-CN" sz="2000" dirty="0" err="1">
                <a:solidFill>
                  <a:srgbClr val="500070"/>
                </a:solidFill>
              </a:rPr>
              <a:t>myclass.h</a:t>
            </a:r>
            <a:r>
              <a:rPr lang="en-US" altLang="zh-CN" sz="2000" dirty="0">
                <a:solidFill>
                  <a:srgbClr val="500070"/>
                </a:solidFill>
              </a:rPr>
              <a:t>"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5131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2.6 #include files</a:t>
            </a:r>
            <a:b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前置声明：如果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在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前面但是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要用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里面的东西可以这样解决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704" y="1447852"/>
            <a:ext cx="8305582" cy="419089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do nothing if: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makes no references at all to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B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do nothing if: The only reference to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is in a friend declaration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forward declare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if: A contains a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pointer or reference: </a:t>
            </a:r>
            <a:r>
              <a:rPr lang="en-US" altLang="zh-CN" sz="2400" b="1" i="1" dirty="0">
                <a:latin typeface="Arial" charset="0"/>
                <a:ea typeface="Arial" charset="0"/>
                <a:cs typeface="Arial" charset="0"/>
              </a:rPr>
              <a:t>B* </a:t>
            </a:r>
            <a:r>
              <a:rPr lang="en-US" altLang="zh-CN" sz="2400" b="1" i="1" dirty="0" err="1">
                <a:latin typeface="Arial" charset="0"/>
                <a:ea typeface="Arial" charset="0"/>
                <a:cs typeface="Arial" charset="0"/>
              </a:rPr>
              <a:t>myb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forward declare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if: one or more functions has a object/pointer/reference as a parameter, or as a return type: </a:t>
            </a:r>
            <a:r>
              <a:rPr lang="en-US" altLang="zh-CN" sz="2400" b="1" i="1" dirty="0">
                <a:latin typeface="Arial" charset="0"/>
                <a:ea typeface="Arial" charset="0"/>
                <a:cs typeface="Arial" charset="0"/>
              </a:rPr>
              <a:t>B </a:t>
            </a:r>
            <a:r>
              <a:rPr lang="en-US" altLang="zh-CN" sz="2400" b="1" i="1" dirty="0" err="1">
                <a:latin typeface="Arial" charset="0"/>
                <a:ea typeface="Arial" charset="0"/>
                <a:cs typeface="Arial" charset="0"/>
              </a:rPr>
              <a:t>MyFunction</a:t>
            </a:r>
            <a:r>
              <a:rPr lang="en-US" altLang="zh-CN" sz="2400" b="1" i="1" dirty="0">
                <a:latin typeface="Arial" charset="0"/>
                <a:ea typeface="Arial" charset="0"/>
                <a:cs typeface="Arial" charset="0"/>
              </a:rPr>
              <a:t>(B </a:t>
            </a:r>
            <a:r>
              <a:rPr lang="en-US" altLang="zh-CN" sz="2400" b="1" i="1" dirty="0" err="1">
                <a:latin typeface="Arial" charset="0"/>
                <a:ea typeface="Arial" charset="0"/>
                <a:cs typeface="Arial" charset="0"/>
              </a:rPr>
              <a:t>myb</a:t>
            </a:r>
            <a:r>
              <a:rPr lang="en-US" altLang="zh-CN" sz="2400" b="1" i="1" dirty="0">
                <a:latin typeface="Arial" charset="0"/>
                <a:ea typeface="Arial" charset="0"/>
                <a:cs typeface="Arial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2400" i="1" dirty="0">
                <a:latin typeface="Arial" charset="0"/>
                <a:ea typeface="Arial" charset="0"/>
                <a:cs typeface="Arial" charset="0"/>
              </a:rPr>
              <a:t>#include "</a:t>
            </a:r>
            <a:r>
              <a:rPr lang="en-US" altLang="zh-CN" sz="2400" i="1" dirty="0" err="1">
                <a:latin typeface="Arial" charset="0"/>
                <a:ea typeface="Arial" charset="0"/>
                <a:cs typeface="Arial" charset="0"/>
              </a:rPr>
              <a:t>b.h</a:t>
            </a:r>
            <a:r>
              <a:rPr lang="en-US" altLang="zh-CN" sz="2400" i="1" dirty="0">
                <a:latin typeface="Arial" charset="0"/>
                <a:ea typeface="Arial" charset="0"/>
                <a:cs typeface="Arial" charset="0"/>
              </a:rPr>
              <a:t>"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if: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is a parent class of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A</a:t>
            </a:r>
          </a:p>
          <a:p>
            <a:pPr>
              <a:lnSpc>
                <a:spcPct val="90000"/>
              </a:lnSpc>
            </a:pPr>
            <a:r>
              <a:rPr lang="en-US" altLang="zh-CN" sz="2400" i="1" dirty="0">
                <a:latin typeface="Arial" charset="0"/>
                <a:ea typeface="Arial" charset="0"/>
                <a:cs typeface="Arial" charset="0"/>
              </a:rPr>
              <a:t>#include "</a:t>
            </a:r>
            <a:r>
              <a:rPr lang="en-US" altLang="zh-CN" sz="2400" i="1" dirty="0" err="1">
                <a:latin typeface="Arial" charset="0"/>
                <a:ea typeface="Arial" charset="0"/>
                <a:cs typeface="Arial" charset="0"/>
              </a:rPr>
              <a:t>b.h</a:t>
            </a:r>
            <a:r>
              <a:rPr lang="en-US" altLang="zh-CN" sz="2400" i="1" dirty="0">
                <a:latin typeface="Arial" charset="0"/>
                <a:ea typeface="Arial" charset="0"/>
                <a:cs typeface="Arial" charset="0"/>
              </a:rPr>
              <a:t>"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if: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contains a </a:t>
            </a:r>
            <a:r>
              <a:rPr lang="en-US" altLang="zh-CN" sz="2400" b="1" dirty="0">
                <a:latin typeface="Arial" charset="0"/>
                <a:ea typeface="Arial" charset="0"/>
                <a:cs typeface="Arial" charset="0"/>
              </a:rPr>
              <a:t>B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object: </a:t>
            </a:r>
            <a:r>
              <a:rPr lang="en-US" altLang="zh-CN" sz="2400" b="1" i="1" dirty="0">
                <a:latin typeface="Arial" charset="0"/>
                <a:ea typeface="Arial" charset="0"/>
                <a:cs typeface="Arial" charset="0"/>
              </a:rPr>
              <a:t>B </a:t>
            </a:r>
            <a:r>
              <a:rPr lang="en-US" altLang="zh-CN" sz="2400" b="1" i="1" dirty="0" err="1">
                <a:latin typeface="Arial" charset="0"/>
                <a:ea typeface="Arial" charset="0"/>
                <a:cs typeface="Arial" charset="0"/>
              </a:rPr>
              <a:t>myb</a:t>
            </a:r>
            <a:r>
              <a:rPr lang="en-US" altLang="zh-CN" sz="2400" b="1" i="1" dirty="0">
                <a:latin typeface="Arial" charset="0"/>
                <a:ea typeface="Arial" charset="0"/>
                <a:cs typeface="Arial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017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2.1 A simple starting point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308" y="1295456"/>
            <a:ext cx="8534296" cy="11429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Fibonacci number sequence: 1, 1, 2, 3, 5, 8, 13, 21, …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We build a function to get a certain element of the sequence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990694" y="2209832"/>
            <a:ext cx="6111875" cy="3998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fibon_elem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(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iPos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)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{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n2 = 1, n1 = 1;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iElem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= 1;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   for (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iX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= 3; 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iX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&lt;= 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iPos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; 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iX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++)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   {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       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iElem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= n2 + n1;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       n2 = n1;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       n1 = 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iElem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   }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   return 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iElem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}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618" y="3229053"/>
            <a:ext cx="1774218" cy="14477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981" y="4724366"/>
            <a:ext cx="2146855" cy="1352106"/>
          </a:xfrm>
          <a:prstGeom prst="rect">
            <a:avLst/>
          </a:prstGeom>
        </p:spPr>
      </p:pic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685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693630" y="1665288"/>
            <a:ext cx="7993062" cy="4278246"/>
          </a:xfrm>
        </p:spPr>
        <p:txBody>
          <a:bodyPr/>
          <a:lstStyle/>
          <a:p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Can we calculate a Fibonacci number at position 2000?</a:t>
            </a:r>
          </a:p>
          <a:p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What’s the maximum number we can reach on Fibonacci sequence? (</a:t>
            </a:r>
            <a:r>
              <a:rPr lang="en-US" altLang="zh-CN" sz="3000" u="sng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code</a:t>
            </a:r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Users may not be trustworthy, assumption is dangerous.</a:t>
            </a:r>
          </a:p>
          <a:p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Be doubtful!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80000"/>
              <a:buFont typeface="Wingdings" charset="2"/>
              <a:buChar char="•"/>
              <a:defRPr/>
            </a:pPr>
            <a:endParaRPr lang="en-US" altLang="zh-CN" sz="3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Can we trust others?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5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074710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854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2.2 Could we always trust others? </a:t>
            </a:r>
            <a:b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– A better version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18" y="2667020"/>
            <a:ext cx="4038494" cy="1600158"/>
          </a:xfrm>
        </p:spPr>
        <p:txBody>
          <a:bodyPr/>
          <a:lstStyle/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Users may not be trustworthy, assumption is dangerous</a:t>
            </a:r>
          </a:p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Be doubtful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810020" y="1574888"/>
            <a:ext cx="5029068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kern="0" dirty="0">
                <a:latin typeface="Lucida Console" charset="0"/>
                <a:ea typeface="+mn-ea"/>
              </a:rPr>
              <a:t>bool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fibon_elem</a:t>
            </a:r>
            <a:r>
              <a:rPr lang="en-US" altLang="zh-CN" sz="1600" kern="0" dirty="0">
                <a:latin typeface="Lucida Console" charset="0"/>
                <a:ea typeface="+mn-ea"/>
              </a:rPr>
              <a:t>(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600" kern="0" dirty="0">
                <a:latin typeface="Lucida Console" charset="0"/>
                <a:ea typeface="+mn-ea"/>
              </a:rPr>
              <a:t>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iPos</a:t>
            </a:r>
            <a:r>
              <a:rPr lang="en-US" altLang="zh-CN" sz="1600" kern="0" dirty="0">
                <a:latin typeface="Lucida Console" charset="0"/>
                <a:ea typeface="+mn-ea"/>
              </a:rPr>
              <a:t>,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600" kern="0" dirty="0">
                <a:latin typeface="Lucida Console" charset="0"/>
                <a:ea typeface="+mn-ea"/>
              </a:rPr>
              <a:t> &amp;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iElem</a:t>
            </a:r>
            <a:r>
              <a:rPr lang="en-US" altLang="zh-CN" sz="1600" kern="0" dirty="0">
                <a:latin typeface="Lucida Console" charset="0"/>
                <a:ea typeface="+mn-ea"/>
              </a:rPr>
              <a:t>)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kern="0" dirty="0">
                <a:latin typeface="Lucida Console" charset="0"/>
                <a:ea typeface="+mn-ea"/>
              </a:rPr>
              <a:t>{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kern="0" dirty="0">
                <a:latin typeface="Lucida Console" charset="0"/>
                <a:ea typeface="+mn-ea"/>
              </a:rPr>
              <a:t>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600" kern="0" dirty="0">
                <a:latin typeface="Lucida Console" charset="0"/>
                <a:ea typeface="+mn-ea"/>
              </a:rPr>
              <a:t> n2 = 1, n1 = 1;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b="1" kern="0" dirty="0">
                <a:solidFill>
                  <a:srgbClr val="C00000"/>
                </a:solidFill>
                <a:latin typeface="Lucida Console" charset="0"/>
                <a:ea typeface="+mn-ea"/>
              </a:rPr>
              <a:t>    if (</a:t>
            </a:r>
            <a:r>
              <a:rPr lang="en-US" altLang="zh-CN" sz="1600" b="1" kern="0" dirty="0" err="1">
                <a:solidFill>
                  <a:srgbClr val="C00000"/>
                </a:solidFill>
                <a:latin typeface="Lucida Console" charset="0"/>
                <a:ea typeface="+mn-ea"/>
              </a:rPr>
              <a:t>iPos</a:t>
            </a:r>
            <a:r>
              <a:rPr lang="en-US" altLang="zh-CN" sz="1600" b="1" kern="0" dirty="0">
                <a:solidFill>
                  <a:srgbClr val="C00000"/>
                </a:solidFill>
                <a:latin typeface="Lucida Console" charset="0"/>
                <a:ea typeface="+mn-ea"/>
              </a:rPr>
              <a:t> &lt;= 0 || </a:t>
            </a:r>
            <a:r>
              <a:rPr lang="en-US" altLang="zh-CN" sz="1600" b="1" kern="0" dirty="0" err="1">
                <a:solidFill>
                  <a:srgbClr val="C00000"/>
                </a:solidFill>
                <a:latin typeface="Lucida Console" charset="0"/>
                <a:ea typeface="+mn-ea"/>
              </a:rPr>
              <a:t>iPos</a:t>
            </a:r>
            <a:r>
              <a:rPr lang="en-US" altLang="zh-CN" sz="1600" b="1" kern="0" dirty="0">
                <a:solidFill>
                  <a:srgbClr val="C00000"/>
                </a:solidFill>
                <a:latin typeface="Lucida Console" charset="0"/>
                <a:ea typeface="+mn-ea"/>
              </a:rPr>
              <a:t> &gt;= 1024)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b="1" kern="0" dirty="0">
                <a:solidFill>
                  <a:srgbClr val="C00000"/>
                </a:solidFill>
                <a:latin typeface="Lucida Console" charset="0"/>
                <a:ea typeface="+mn-ea"/>
              </a:rPr>
              <a:t>    {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b="1" kern="0" dirty="0">
                <a:solidFill>
                  <a:srgbClr val="C00000"/>
                </a:solidFill>
                <a:latin typeface="Lucida Console" charset="0"/>
                <a:ea typeface="+mn-ea"/>
              </a:rPr>
              <a:t>        </a:t>
            </a:r>
            <a:r>
              <a:rPr lang="en-US" altLang="zh-CN" sz="1600" b="1" kern="0" dirty="0" err="1">
                <a:solidFill>
                  <a:srgbClr val="C00000"/>
                </a:solidFill>
                <a:latin typeface="Lucida Console" charset="0"/>
                <a:ea typeface="+mn-ea"/>
              </a:rPr>
              <a:t>iElem</a:t>
            </a:r>
            <a:r>
              <a:rPr lang="en-US" altLang="zh-CN" sz="1600" b="1" kern="0" dirty="0">
                <a:solidFill>
                  <a:srgbClr val="C00000"/>
                </a:solidFill>
                <a:latin typeface="Lucida Console" charset="0"/>
                <a:ea typeface="+mn-ea"/>
              </a:rPr>
              <a:t> = 0; return false;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b="1" kern="0" dirty="0">
                <a:solidFill>
                  <a:srgbClr val="C00000"/>
                </a:solidFill>
                <a:latin typeface="Lucida Console" charset="0"/>
                <a:ea typeface="+mn-ea"/>
              </a:rPr>
              <a:t>    }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kern="0" dirty="0">
                <a:latin typeface="Lucida Console" charset="0"/>
                <a:ea typeface="+mn-ea"/>
              </a:rPr>
              <a:t>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iElem</a:t>
            </a:r>
            <a:r>
              <a:rPr lang="en-US" altLang="zh-CN" sz="1600" kern="0" dirty="0">
                <a:latin typeface="Lucida Console" charset="0"/>
                <a:ea typeface="+mn-ea"/>
              </a:rPr>
              <a:t> = 1;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kern="0" dirty="0">
                <a:latin typeface="Lucida Console" charset="0"/>
                <a:ea typeface="+mn-ea"/>
              </a:rPr>
              <a:t>    for (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600" kern="0" dirty="0">
                <a:latin typeface="Lucida Console" charset="0"/>
                <a:ea typeface="+mn-ea"/>
              </a:rPr>
              <a:t>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iX</a:t>
            </a:r>
            <a:r>
              <a:rPr lang="en-US" altLang="zh-CN" sz="1600" kern="0" dirty="0">
                <a:latin typeface="Lucida Console" charset="0"/>
                <a:ea typeface="+mn-ea"/>
              </a:rPr>
              <a:t> = 3;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iX</a:t>
            </a:r>
            <a:r>
              <a:rPr lang="en-US" altLang="zh-CN" sz="1600" kern="0" dirty="0">
                <a:latin typeface="Lucida Console" charset="0"/>
                <a:ea typeface="+mn-ea"/>
              </a:rPr>
              <a:t> &lt;=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iPos</a:t>
            </a:r>
            <a:r>
              <a:rPr lang="en-US" altLang="zh-CN" sz="1600" kern="0" dirty="0">
                <a:latin typeface="Lucida Console" charset="0"/>
                <a:ea typeface="+mn-ea"/>
              </a:rPr>
              <a:t>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iX</a:t>
            </a:r>
            <a:r>
              <a:rPr lang="en-US" altLang="zh-CN" sz="1600" kern="0" dirty="0">
                <a:latin typeface="Lucida Console" charset="0"/>
                <a:ea typeface="+mn-ea"/>
              </a:rPr>
              <a:t>++)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kern="0" dirty="0">
                <a:latin typeface="Lucida Console" charset="0"/>
                <a:ea typeface="+mn-ea"/>
              </a:rPr>
              <a:t>    {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kern="0" dirty="0">
                <a:latin typeface="Lucida Console" charset="0"/>
                <a:ea typeface="+mn-ea"/>
              </a:rPr>
              <a:t>    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iElem</a:t>
            </a:r>
            <a:r>
              <a:rPr lang="en-US" altLang="zh-CN" sz="1600" kern="0" dirty="0">
                <a:latin typeface="Lucida Console" charset="0"/>
                <a:ea typeface="+mn-ea"/>
              </a:rPr>
              <a:t> = n2 + n1;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kern="0" dirty="0">
                <a:latin typeface="Lucida Console" charset="0"/>
                <a:ea typeface="+mn-ea"/>
              </a:rPr>
              <a:t>        n2 = n1;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kern="0" dirty="0">
                <a:latin typeface="Lucida Console" charset="0"/>
                <a:ea typeface="+mn-ea"/>
              </a:rPr>
              <a:t>        n1 =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iElem</a:t>
            </a:r>
            <a:r>
              <a:rPr lang="en-US" altLang="zh-CN" sz="1600" kern="0" dirty="0">
                <a:latin typeface="Lucida Console" charset="0"/>
                <a:ea typeface="+mn-ea"/>
              </a:rPr>
              <a:t>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kern="0" dirty="0">
                <a:latin typeface="Lucida Console" charset="0"/>
                <a:ea typeface="+mn-ea"/>
              </a:rPr>
              <a:t>    }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kern="0" dirty="0">
                <a:latin typeface="Lucida Console" charset="0"/>
                <a:ea typeface="+mn-ea"/>
              </a:rPr>
              <a:t>    return true;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sz="1600" kern="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240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  <p:bldP spid="819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693630" y="1665288"/>
            <a:ext cx="7993062" cy="427824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Calculating elements in every calling is not so efficient</a:t>
            </a:r>
          </a:p>
          <a:p>
            <a:pPr>
              <a:lnSpc>
                <a:spcPct val="90000"/>
              </a:lnSpc>
            </a:pPr>
            <a:endParaRPr lang="en-US" altLang="zh-CN" sz="3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3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3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32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We need only calculate them once, then pick the corresponding one 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80000"/>
              <a:buFont typeface="Wingdings" charset="2"/>
              <a:buChar char="•"/>
              <a:defRPr/>
            </a:pPr>
            <a:endParaRPr lang="en-US" altLang="zh-CN" sz="3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Can we improve the code?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7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074710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600278" y="2644729"/>
            <a:ext cx="5422351" cy="261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kern="0" dirty="0">
                <a:latin typeface="Lucida Console" charset="0"/>
                <a:ea typeface="+mn-ea"/>
              </a:rPr>
              <a:t>bool </a:t>
            </a:r>
            <a:r>
              <a:rPr lang="en-US" altLang="zh-CN" kern="0" dirty="0" err="1">
                <a:latin typeface="Lucida Console" charset="0"/>
                <a:ea typeface="+mn-ea"/>
              </a:rPr>
              <a:t>fibon_elem</a:t>
            </a:r>
            <a:r>
              <a:rPr lang="en-US" altLang="zh-CN" kern="0" dirty="0">
                <a:latin typeface="Lucida Console" charset="0"/>
                <a:ea typeface="+mn-ea"/>
              </a:rPr>
              <a:t>(</a:t>
            </a:r>
            <a:r>
              <a:rPr lang="en-US" altLang="zh-CN" kern="0" dirty="0" err="1">
                <a:latin typeface="Lucida Console" charset="0"/>
                <a:ea typeface="+mn-ea"/>
              </a:rPr>
              <a:t>int</a:t>
            </a:r>
            <a:r>
              <a:rPr lang="en-US" altLang="zh-CN" kern="0" dirty="0">
                <a:latin typeface="Lucida Console" charset="0"/>
                <a:ea typeface="+mn-ea"/>
              </a:rPr>
              <a:t> </a:t>
            </a:r>
            <a:r>
              <a:rPr lang="en-US" altLang="zh-CN" kern="0" dirty="0" err="1">
                <a:latin typeface="Lucida Console" charset="0"/>
                <a:ea typeface="+mn-ea"/>
              </a:rPr>
              <a:t>iPos</a:t>
            </a:r>
            <a:r>
              <a:rPr lang="en-US" altLang="zh-CN" kern="0" dirty="0">
                <a:latin typeface="Lucida Console" charset="0"/>
                <a:ea typeface="+mn-ea"/>
              </a:rPr>
              <a:t>, </a:t>
            </a:r>
            <a:r>
              <a:rPr lang="en-US" altLang="zh-CN" kern="0" dirty="0" err="1">
                <a:latin typeface="Lucida Console" charset="0"/>
                <a:ea typeface="+mn-ea"/>
              </a:rPr>
              <a:t>int</a:t>
            </a:r>
            <a:r>
              <a:rPr lang="en-US" altLang="zh-CN" kern="0" dirty="0">
                <a:latin typeface="Lucida Console" charset="0"/>
                <a:ea typeface="+mn-ea"/>
              </a:rPr>
              <a:t> &amp;</a:t>
            </a:r>
            <a:r>
              <a:rPr lang="en-US" altLang="zh-CN" kern="0" dirty="0" err="1">
                <a:latin typeface="Lucida Console" charset="0"/>
                <a:ea typeface="+mn-ea"/>
              </a:rPr>
              <a:t>iElem</a:t>
            </a:r>
            <a:r>
              <a:rPr lang="en-US" altLang="zh-CN" kern="0" dirty="0">
                <a:latin typeface="Lucida Console" charset="0"/>
                <a:ea typeface="+mn-ea"/>
              </a:rPr>
              <a:t>)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kern="0" dirty="0">
                <a:latin typeface="Lucida Console" charset="0"/>
                <a:ea typeface="+mn-ea"/>
              </a:rPr>
              <a:t>{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kern="0" dirty="0">
                <a:latin typeface="Lucida Console" charset="0"/>
                <a:ea typeface="+mn-ea"/>
              </a:rPr>
              <a:t>    </a:t>
            </a:r>
            <a:r>
              <a:rPr lang="en-US" altLang="zh-CN" kern="0" dirty="0" err="1">
                <a:latin typeface="Lucida Console" charset="0"/>
                <a:ea typeface="+mn-ea"/>
              </a:rPr>
              <a:t>int</a:t>
            </a:r>
            <a:r>
              <a:rPr lang="en-US" altLang="zh-CN" kern="0" dirty="0">
                <a:latin typeface="Lucida Console" charset="0"/>
                <a:ea typeface="+mn-ea"/>
              </a:rPr>
              <a:t> n2 = 1, n1 = 1; </a:t>
            </a:r>
            <a:r>
              <a:rPr lang="mr-IN" altLang="zh-CN" kern="0" dirty="0">
                <a:latin typeface="Lucida Console" charset="0"/>
                <a:ea typeface="+mn-ea"/>
              </a:rPr>
              <a:t>……</a:t>
            </a:r>
            <a:endParaRPr lang="en-US" altLang="zh-CN" kern="0" dirty="0">
              <a:latin typeface="Lucida Console" charset="0"/>
              <a:ea typeface="+mn-ea"/>
            </a:endParaRP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kern="0" dirty="0">
                <a:latin typeface="Lucida Console" charset="0"/>
                <a:ea typeface="+mn-ea"/>
              </a:rPr>
              <a:t>    </a:t>
            </a:r>
            <a:r>
              <a:rPr lang="en-US" altLang="zh-CN" kern="0" dirty="0" err="1">
                <a:latin typeface="Lucida Console" charset="0"/>
                <a:ea typeface="+mn-ea"/>
              </a:rPr>
              <a:t>iElem</a:t>
            </a:r>
            <a:r>
              <a:rPr lang="en-US" altLang="zh-CN" kern="0" dirty="0">
                <a:latin typeface="Lucida Console" charset="0"/>
                <a:ea typeface="+mn-ea"/>
              </a:rPr>
              <a:t> = 1;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kern="0" dirty="0">
                <a:latin typeface="Lucida Console" charset="0"/>
                <a:ea typeface="+mn-ea"/>
              </a:rPr>
              <a:t>    for (</a:t>
            </a:r>
            <a:r>
              <a:rPr lang="en-US" altLang="zh-CN" kern="0" dirty="0" err="1">
                <a:latin typeface="Lucida Console" charset="0"/>
                <a:ea typeface="+mn-ea"/>
              </a:rPr>
              <a:t>int</a:t>
            </a:r>
            <a:r>
              <a:rPr lang="en-US" altLang="zh-CN" kern="0" dirty="0">
                <a:latin typeface="Lucida Console" charset="0"/>
                <a:ea typeface="+mn-ea"/>
              </a:rPr>
              <a:t> </a:t>
            </a:r>
            <a:r>
              <a:rPr lang="en-US" altLang="zh-CN" kern="0" dirty="0" err="1">
                <a:latin typeface="Lucida Console" charset="0"/>
                <a:ea typeface="+mn-ea"/>
              </a:rPr>
              <a:t>iX</a:t>
            </a:r>
            <a:r>
              <a:rPr lang="en-US" altLang="zh-CN" kern="0" dirty="0">
                <a:latin typeface="Lucida Console" charset="0"/>
                <a:ea typeface="+mn-ea"/>
              </a:rPr>
              <a:t> = 3; </a:t>
            </a:r>
            <a:r>
              <a:rPr lang="en-US" altLang="zh-CN" kern="0" dirty="0" err="1">
                <a:latin typeface="Lucida Console" charset="0"/>
                <a:ea typeface="+mn-ea"/>
              </a:rPr>
              <a:t>iX</a:t>
            </a:r>
            <a:r>
              <a:rPr lang="en-US" altLang="zh-CN" kern="0" dirty="0">
                <a:latin typeface="Lucida Console" charset="0"/>
                <a:ea typeface="+mn-ea"/>
              </a:rPr>
              <a:t> &lt;= </a:t>
            </a:r>
            <a:r>
              <a:rPr lang="en-US" altLang="zh-CN" kern="0" dirty="0" err="1">
                <a:latin typeface="Lucida Console" charset="0"/>
                <a:ea typeface="+mn-ea"/>
              </a:rPr>
              <a:t>iPos</a:t>
            </a:r>
            <a:r>
              <a:rPr lang="en-US" altLang="zh-CN" kern="0" dirty="0">
                <a:latin typeface="Lucida Console" charset="0"/>
                <a:ea typeface="+mn-ea"/>
              </a:rPr>
              <a:t>; </a:t>
            </a:r>
            <a:r>
              <a:rPr lang="en-US" altLang="zh-CN" kern="0" dirty="0" err="1">
                <a:latin typeface="Lucida Console" charset="0"/>
                <a:ea typeface="+mn-ea"/>
              </a:rPr>
              <a:t>iX</a:t>
            </a:r>
            <a:r>
              <a:rPr lang="en-US" altLang="zh-CN" kern="0" dirty="0">
                <a:latin typeface="Lucida Console" charset="0"/>
                <a:ea typeface="+mn-ea"/>
              </a:rPr>
              <a:t>++){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kern="0" dirty="0">
                <a:latin typeface="Lucida Console" charset="0"/>
                <a:ea typeface="+mn-ea"/>
              </a:rPr>
              <a:t>        </a:t>
            </a:r>
            <a:r>
              <a:rPr lang="en-US" altLang="zh-CN" kern="0" dirty="0" err="1">
                <a:latin typeface="Lucida Console" charset="0"/>
                <a:ea typeface="+mn-ea"/>
              </a:rPr>
              <a:t>iElem</a:t>
            </a:r>
            <a:r>
              <a:rPr lang="en-US" altLang="zh-CN" kern="0" dirty="0">
                <a:latin typeface="Lucida Console" charset="0"/>
                <a:ea typeface="+mn-ea"/>
              </a:rPr>
              <a:t> = n2 + n1;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kern="0" dirty="0">
                <a:latin typeface="Lucida Console" charset="0"/>
                <a:ea typeface="+mn-ea"/>
              </a:rPr>
              <a:t>        n2 = n1;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kern="0" dirty="0">
                <a:latin typeface="Lucida Console" charset="0"/>
                <a:ea typeface="+mn-ea"/>
              </a:rPr>
              <a:t>        n1 = </a:t>
            </a:r>
            <a:r>
              <a:rPr lang="en-US" altLang="zh-CN" kern="0" dirty="0" err="1">
                <a:latin typeface="Lucida Console" charset="0"/>
                <a:ea typeface="+mn-ea"/>
              </a:rPr>
              <a:t>iElem</a:t>
            </a:r>
            <a:r>
              <a:rPr lang="en-US" altLang="zh-CN" kern="0" dirty="0">
                <a:latin typeface="Lucida Console" charset="0"/>
                <a:ea typeface="+mn-ea"/>
              </a:rPr>
              <a:t>;}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kern="0" dirty="0">
                <a:latin typeface="Lucida Console" charset="0"/>
                <a:ea typeface="+mn-ea"/>
              </a:rPr>
              <a:t>    return true;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  <a:buFont typeface="Arial" pitchFamily="34" charset="0"/>
              <a:buNone/>
            </a:pPr>
            <a:r>
              <a:rPr lang="en-US" altLang="zh-CN" kern="0" dirty="0">
                <a:latin typeface="Lucida Console" charset="0"/>
                <a:ea typeface="+mn-ea"/>
              </a:rPr>
              <a:t>}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4191010" y="2895614"/>
            <a:ext cx="4340791" cy="552504"/>
            <a:chOff x="4419606" y="2895616"/>
            <a:chExt cx="4340791" cy="552504"/>
          </a:xfrm>
        </p:grpSpPr>
        <p:cxnSp>
          <p:nvCxnSpPr>
            <p:cNvPr id="4" name="直线箭头连接符 3"/>
            <p:cNvCxnSpPr>
              <a:stCxn id="6" idx="1"/>
            </p:cNvCxnSpPr>
            <p:nvPr/>
          </p:nvCxnSpPr>
          <p:spPr bwMode="auto">
            <a:xfrm flipH="1" flipV="1">
              <a:off x="4419606" y="2895616"/>
              <a:ext cx="1752552" cy="35244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文本框 5"/>
            <p:cNvSpPr txBox="1"/>
            <p:nvPr/>
          </p:nvSpPr>
          <p:spPr>
            <a:xfrm>
              <a:off x="6172158" y="3048010"/>
              <a:ext cx="25882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i="1" dirty="0" err="1"/>
                <a:t>iPos</a:t>
              </a:r>
              <a:r>
                <a:rPr kumimoji="1" lang="en-US" altLang="zh-CN" sz="2000" dirty="0"/>
                <a:t> = 5, 8, 10, </a:t>
              </a:r>
              <a:r>
                <a:rPr kumimoji="1" lang="mr-IN" altLang="zh-CN" sz="2000" dirty="0"/>
                <a:t>…</a:t>
              </a:r>
              <a:r>
                <a:rPr kumimoji="1" lang="en-US" altLang="zh-CN" sz="2000" dirty="0"/>
                <a:t>.</a:t>
              </a:r>
              <a:endParaRPr kumimoji="1" lang="zh-CN" altLang="en-US" sz="2000" dirty="0"/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5404728" y="3400466"/>
            <a:ext cx="3134133" cy="1653781"/>
            <a:chOff x="5404728" y="3400466"/>
            <a:chExt cx="3134133" cy="1653781"/>
          </a:xfrm>
        </p:grpSpPr>
        <p:sp>
          <p:nvSpPr>
            <p:cNvPr id="17" name="文本框 16"/>
            <p:cNvSpPr txBox="1"/>
            <p:nvPr/>
          </p:nvSpPr>
          <p:spPr>
            <a:xfrm>
              <a:off x="5404728" y="4038584"/>
              <a:ext cx="3134133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/>
                <a:t>1, 1, 2, 3, </a:t>
              </a:r>
              <a:r>
                <a:rPr kumimoji="1" lang="en-US" altLang="zh-CN" sz="2000" b="1" dirty="0">
                  <a:solidFill>
                    <a:srgbClr val="C00000"/>
                  </a:solidFill>
                </a:rPr>
                <a:t>5</a:t>
              </a:r>
            </a:p>
            <a:p>
              <a:r>
                <a:rPr kumimoji="1" lang="en-US" altLang="zh-CN" sz="2000" dirty="0"/>
                <a:t>1, 1, 2, 3, 5, 8, 13, </a:t>
              </a:r>
              <a:r>
                <a:rPr kumimoji="1" lang="en-US" altLang="zh-CN" sz="2000" b="1" dirty="0">
                  <a:solidFill>
                    <a:srgbClr val="C00000"/>
                  </a:solidFill>
                </a:rPr>
                <a:t>21</a:t>
              </a:r>
            </a:p>
            <a:p>
              <a:r>
                <a:rPr kumimoji="1" lang="en-US" altLang="zh-CN" sz="2000" dirty="0"/>
                <a:t>1, 1, 2, 3, 5, 8, 13, 21, 34, </a:t>
              </a:r>
              <a:r>
                <a:rPr kumimoji="1" lang="en-US" altLang="zh-CN" sz="2000" b="1" dirty="0">
                  <a:solidFill>
                    <a:srgbClr val="C00000"/>
                  </a:solidFill>
                </a:rPr>
                <a:t>55</a:t>
              </a:r>
              <a:r>
                <a:rPr kumimoji="1" lang="en-US" altLang="zh-CN" sz="2000" dirty="0"/>
                <a:t> </a:t>
              </a:r>
              <a:endParaRPr kumimoji="1" lang="zh-CN" altLang="en-US" sz="2000" dirty="0"/>
            </a:p>
          </p:txBody>
        </p:sp>
        <p:cxnSp>
          <p:nvCxnSpPr>
            <p:cNvPr id="18" name="直线箭头连接符 17"/>
            <p:cNvCxnSpPr/>
            <p:nvPr/>
          </p:nvCxnSpPr>
          <p:spPr bwMode="auto">
            <a:xfrm flipH="1">
              <a:off x="7000143" y="3400466"/>
              <a:ext cx="10193" cy="71431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0239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714" y="381080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 How about this?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33506" y="871569"/>
            <a:ext cx="7010216" cy="568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  <a:ea typeface="+mn-ea"/>
              </a:rPr>
              <a:t>vector&lt;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600" kern="0" dirty="0">
                <a:latin typeface="Lucida Console" charset="0"/>
                <a:ea typeface="+mn-ea"/>
              </a:rPr>
              <a:t>&gt;*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fibon_seq</a:t>
            </a:r>
            <a:r>
              <a:rPr lang="en-US" altLang="zh-CN" sz="1600" kern="0" dirty="0">
                <a:latin typeface="Lucida Console" charset="0"/>
                <a:ea typeface="+mn-ea"/>
              </a:rPr>
              <a:t>(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600" kern="0" dirty="0">
                <a:latin typeface="Lucida Console" charset="0"/>
                <a:ea typeface="+mn-ea"/>
              </a:rPr>
              <a:t>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iLength</a:t>
            </a:r>
            <a:r>
              <a:rPr lang="en-US" altLang="zh-CN" sz="1600" kern="0" dirty="0">
                <a:latin typeface="Lucida Console" charset="0"/>
                <a:ea typeface="+mn-ea"/>
              </a:rPr>
              <a:t>)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  <a:ea typeface="+mn-ea"/>
              </a:rPr>
              <a:t>{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  <a:ea typeface="+mn-ea"/>
              </a:rPr>
              <a:t>    if (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iLength</a:t>
            </a:r>
            <a:r>
              <a:rPr lang="en-US" altLang="zh-CN" sz="1600" kern="0" dirty="0">
                <a:latin typeface="Lucida Console" charset="0"/>
                <a:ea typeface="+mn-ea"/>
              </a:rPr>
              <a:t> &lt;= 0 ||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iLength</a:t>
            </a:r>
            <a:r>
              <a:rPr lang="en-US" altLang="zh-CN" sz="1600" kern="0" dirty="0">
                <a:latin typeface="Lucida Console" charset="0"/>
                <a:ea typeface="+mn-ea"/>
              </a:rPr>
              <a:t> &gt;= 1024)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  <a:ea typeface="+mn-ea"/>
              </a:rPr>
              <a:t>    {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  <a:ea typeface="+mn-ea"/>
              </a:rPr>
              <a:t>    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cerr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“Length ”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iLength</a:t>
            </a:r>
            <a:endParaRPr lang="en-US" altLang="zh-CN" sz="1600" kern="0" dirty="0">
              <a:latin typeface="Lucida Console" charset="0"/>
              <a:ea typeface="+mn-ea"/>
            </a:endParaRP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  <a:ea typeface="+mn-ea"/>
              </a:rPr>
              <a:t>              &lt;&lt; “not supported, reset to 8”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  <a:ea typeface="+mn-ea"/>
              </a:rPr>
              <a:t>             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600" kern="0" dirty="0">
                <a:latin typeface="Lucida Console" charset="0"/>
                <a:ea typeface="+mn-ea"/>
              </a:rPr>
              <a:t>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  <a:ea typeface="+mn-ea"/>
              </a:rPr>
              <a:t>    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iLength</a:t>
            </a:r>
            <a:r>
              <a:rPr lang="en-US" altLang="zh-CN" sz="1600" kern="0" dirty="0">
                <a:latin typeface="Lucida Console" charset="0"/>
                <a:ea typeface="+mn-ea"/>
              </a:rPr>
              <a:t> = 8;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  <a:ea typeface="+mn-ea"/>
              </a:rPr>
              <a:t>    }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  <a:ea typeface="+mn-ea"/>
              </a:rPr>
              <a:t>    vector&lt;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600" kern="0" dirty="0">
                <a:latin typeface="Lucida Console" charset="0"/>
                <a:ea typeface="+mn-ea"/>
              </a:rPr>
              <a:t>&gt;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Elems</a:t>
            </a:r>
            <a:r>
              <a:rPr lang="en-US" altLang="zh-CN" sz="1600" kern="0" dirty="0">
                <a:latin typeface="Lucida Console" charset="0"/>
                <a:ea typeface="+mn-ea"/>
              </a:rPr>
              <a:t>(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iLength</a:t>
            </a:r>
            <a:r>
              <a:rPr lang="en-US" altLang="zh-CN" sz="1600" kern="0" dirty="0">
                <a:latin typeface="Lucida Console" charset="0"/>
                <a:ea typeface="+mn-ea"/>
              </a:rPr>
              <a:t> );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  <a:ea typeface="+mn-ea"/>
              </a:rPr>
              <a:t>    for (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600" kern="0" dirty="0">
                <a:latin typeface="Lucida Console" charset="0"/>
                <a:ea typeface="+mn-ea"/>
              </a:rPr>
              <a:t>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iX</a:t>
            </a:r>
            <a:r>
              <a:rPr lang="en-US" altLang="zh-CN" sz="1600" kern="0" dirty="0">
                <a:latin typeface="Lucida Console" charset="0"/>
                <a:ea typeface="+mn-ea"/>
              </a:rPr>
              <a:t> = 0;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iX</a:t>
            </a:r>
            <a:r>
              <a:rPr lang="en-US" altLang="zh-CN" sz="1600" kern="0" dirty="0">
                <a:latin typeface="Lucida Console" charset="0"/>
                <a:ea typeface="+mn-ea"/>
              </a:rPr>
              <a:t> 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iLength</a:t>
            </a:r>
            <a:r>
              <a:rPr lang="en-US" altLang="zh-CN" sz="1600" kern="0" dirty="0">
                <a:latin typeface="Lucida Console" charset="0"/>
                <a:ea typeface="+mn-ea"/>
              </a:rPr>
              <a:t>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iX</a:t>
            </a:r>
            <a:r>
              <a:rPr lang="en-US" altLang="zh-CN" sz="1600" kern="0" dirty="0">
                <a:latin typeface="Lucida Console" charset="0"/>
                <a:ea typeface="+mn-ea"/>
              </a:rPr>
              <a:t>++)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</a:rPr>
              <a:t>    {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</a:rPr>
              <a:t>        if (</a:t>
            </a:r>
            <a:r>
              <a:rPr lang="en-US" altLang="zh-CN" sz="1600" kern="0" dirty="0" err="1">
                <a:latin typeface="Lucida Console" charset="0"/>
              </a:rPr>
              <a:t>iX</a:t>
            </a:r>
            <a:r>
              <a:rPr lang="en-US" altLang="zh-CN" sz="1600" kern="0" dirty="0">
                <a:latin typeface="Lucida Console" charset="0"/>
              </a:rPr>
              <a:t> == 0 || </a:t>
            </a:r>
            <a:r>
              <a:rPr lang="en-US" altLang="zh-CN" sz="1600" kern="0" dirty="0" err="1">
                <a:latin typeface="Lucida Console" charset="0"/>
              </a:rPr>
              <a:t>iX</a:t>
            </a:r>
            <a:r>
              <a:rPr lang="en-US" altLang="zh-CN" sz="1600" kern="0" dirty="0">
                <a:latin typeface="Lucida Console" charset="0"/>
              </a:rPr>
              <a:t> == 1)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</a:rPr>
              <a:t>            </a:t>
            </a:r>
            <a:r>
              <a:rPr lang="en-US" altLang="zh-CN" sz="1600" kern="0" dirty="0" err="1">
                <a:latin typeface="Lucida Console" charset="0"/>
              </a:rPr>
              <a:t>Elems</a:t>
            </a:r>
            <a:r>
              <a:rPr lang="en-US" altLang="zh-CN" sz="1600" kern="0" dirty="0">
                <a:latin typeface="Lucida Console" charset="0"/>
              </a:rPr>
              <a:t>[</a:t>
            </a:r>
            <a:r>
              <a:rPr lang="en-US" altLang="zh-CN" sz="1600" kern="0" dirty="0" err="1">
                <a:latin typeface="Lucida Console" charset="0"/>
              </a:rPr>
              <a:t>iX</a:t>
            </a:r>
            <a:r>
              <a:rPr lang="en-US" altLang="zh-CN" sz="1600" kern="0" dirty="0">
                <a:latin typeface="Lucida Console" charset="0"/>
              </a:rPr>
              <a:t>] = 1;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</a:rPr>
              <a:t>        else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</a:rPr>
              <a:t>            </a:t>
            </a:r>
            <a:r>
              <a:rPr lang="en-US" altLang="zh-CN" sz="1600" kern="0" dirty="0" err="1">
                <a:latin typeface="Lucida Console" charset="0"/>
              </a:rPr>
              <a:t>Elems</a:t>
            </a:r>
            <a:r>
              <a:rPr lang="en-US" altLang="zh-CN" sz="1600" kern="0" dirty="0">
                <a:latin typeface="Lucida Console" charset="0"/>
              </a:rPr>
              <a:t>[</a:t>
            </a:r>
            <a:r>
              <a:rPr lang="en-US" altLang="zh-CN" sz="1600" kern="0" dirty="0" err="1">
                <a:latin typeface="Lucida Console" charset="0"/>
              </a:rPr>
              <a:t>iX</a:t>
            </a:r>
            <a:r>
              <a:rPr lang="en-US" altLang="zh-CN" sz="1600" kern="0" dirty="0">
                <a:latin typeface="Lucida Console" charset="0"/>
              </a:rPr>
              <a:t>] = </a:t>
            </a:r>
            <a:r>
              <a:rPr lang="en-US" altLang="zh-CN" sz="1600" kern="0" dirty="0" err="1">
                <a:latin typeface="Lucida Console" charset="0"/>
              </a:rPr>
              <a:t>Elems</a:t>
            </a:r>
            <a:r>
              <a:rPr lang="en-US" altLang="zh-CN" sz="1600" kern="0" dirty="0">
                <a:latin typeface="Lucida Console" charset="0"/>
              </a:rPr>
              <a:t>[iX-1] + </a:t>
            </a:r>
            <a:r>
              <a:rPr lang="en-US" altLang="zh-CN" sz="1600" kern="0" dirty="0" err="1">
                <a:latin typeface="Lucida Console" charset="0"/>
              </a:rPr>
              <a:t>Elems</a:t>
            </a:r>
            <a:r>
              <a:rPr lang="en-US" altLang="zh-CN" sz="1600" kern="0" dirty="0">
                <a:latin typeface="Lucida Console" charset="0"/>
              </a:rPr>
              <a:t>[iX-2];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</a:rPr>
              <a:t>    }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1600" kern="0" dirty="0">
                <a:latin typeface="Lucida Console" charset="0"/>
              </a:rPr>
              <a:t>    return &amp;</a:t>
            </a:r>
            <a:r>
              <a:rPr lang="en-US" altLang="zh-CN" sz="1600" kern="0" dirty="0" err="1">
                <a:latin typeface="Lucida Console" charset="0"/>
              </a:rPr>
              <a:t>Elems</a:t>
            </a:r>
            <a:r>
              <a:rPr lang="en-US" altLang="zh-CN" sz="1600" kern="0" dirty="0">
                <a:latin typeface="Lucida Console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en-US" altLang="zh-CN" sz="1600" kern="0" dirty="0">
                <a:latin typeface="Lucida Console" charset="0"/>
              </a:rPr>
              <a:t>}</a:t>
            </a:r>
            <a:r>
              <a:rPr lang="en-US" altLang="zh-CN" sz="1600" kern="0" dirty="0">
                <a:latin typeface="Lucida Console" charset="0"/>
                <a:ea typeface="+mn-ea"/>
              </a:rPr>
              <a:t>   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200436" y="5791138"/>
            <a:ext cx="190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C00000"/>
                </a:solidFill>
                <a:sym typeface="Wingdings" charset="2"/>
              </a:rPr>
              <a:t></a:t>
            </a:r>
            <a:r>
              <a:rPr lang="en-US" altLang="zh-CN" sz="1800" dirty="0">
                <a:solidFill>
                  <a:srgbClr val="C00000"/>
                </a:solidFill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</a:rPr>
              <a:t>Problem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2037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2.3 Extent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86" y="1143060"/>
            <a:ext cx="8305800" cy="5029068"/>
          </a:xfrm>
        </p:spPr>
        <p:txBody>
          <a:bodyPr/>
          <a:lstStyle/>
          <a:p>
            <a:r>
              <a:rPr lang="en-US" altLang="zh-CN" sz="2800" i="1" dirty="0" err="1">
                <a:latin typeface="Arial" charset="0"/>
                <a:ea typeface="Arial" charset="0"/>
                <a:cs typeface="Arial" charset="0"/>
              </a:rPr>
              <a:t>Elems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has only “Local Extent”</a:t>
            </a:r>
          </a:p>
          <a:p>
            <a:pPr lvl="2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Its memory was allocated on the program stack</a:t>
            </a:r>
          </a:p>
          <a:p>
            <a:pPr lvl="2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Discarded after the function completed</a:t>
            </a:r>
          </a:p>
          <a:p>
            <a:pPr lvl="2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Can’t be seen from outside of the function</a:t>
            </a:r>
          </a:p>
          <a:p>
            <a:pPr lvl="2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Pointer to a ‘died’ object is dangerous</a:t>
            </a:r>
          </a:p>
          <a:p>
            <a:pPr lvl="2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Result of dereferencing a ‘died’ object is not defined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Declared it outside of the function will have “File Extent”</a:t>
            </a:r>
          </a:p>
          <a:p>
            <a:pPr lvl="2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Its scope is from the declaration point to the end of the file</a:t>
            </a:r>
          </a:p>
          <a:p>
            <a:pPr lvl="2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Its memory was allocated before entering the main function, and never discarded until the program ends </a:t>
            </a:r>
          </a:p>
          <a:p>
            <a:pPr lvl="2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Internal(Built-in) type was initialized as 0 automatically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2763" y="6381750"/>
            <a:ext cx="4435475" cy="2508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354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bldLvl="3" autoUpdateAnimBg="0"/>
    </p:bldLst>
  </p:timing>
</p:sld>
</file>

<file path=ppt/theme/theme1.xml><?xml version="1.0" encoding="utf-8"?>
<a:theme xmlns:a="http://schemas.openxmlformats.org/drawingml/2006/main" name="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2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/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 testing</Template>
  <TotalTime>11235</TotalTime>
  <Pages>0</Pages>
  <Words>3545</Words>
  <Characters>0</Characters>
  <Application>Microsoft Office PowerPoint</Application>
  <DocSecurity>0</DocSecurity>
  <PresentationFormat>全屏显示(4:3)</PresentationFormat>
  <Lines>0</Lines>
  <Paragraphs>456</Paragraphs>
  <Slides>37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SimSun</vt:lpstr>
      <vt:lpstr>Arial</vt:lpstr>
      <vt:lpstr>Lucida Console</vt:lpstr>
      <vt:lpstr>Palatino Linotype</vt:lpstr>
      <vt:lpstr>verdana</vt:lpstr>
      <vt:lpstr>Wingdings</vt:lpstr>
      <vt:lpstr>uef_english</vt:lpstr>
      <vt:lpstr>1_uef_english</vt:lpstr>
      <vt:lpstr>2_uef_english</vt:lpstr>
      <vt:lpstr>3_uef_english</vt:lpstr>
      <vt:lpstr>4_uef_english</vt:lpstr>
      <vt:lpstr>程序设计范式</vt:lpstr>
      <vt:lpstr>2–基于过程的编程</vt:lpstr>
      <vt:lpstr>2.1 How to write a function?</vt:lpstr>
      <vt:lpstr>2.1 A simple starting point</vt:lpstr>
      <vt:lpstr>2.2 Can we trust others?</vt:lpstr>
      <vt:lpstr>2.2 Could we always trust others?      – A better version</vt:lpstr>
      <vt:lpstr>2.3 Can we improve the code?</vt:lpstr>
      <vt:lpstr>2.3 How about this?</vt:lpstr>
      <vt:lpstr>2.3 Extent</vt:lpstr>
      <vt:lpstr>2.3 Extent (cont.)</vt:lpstr>
      <vt:lpstr>2.3 Mem Management of Extent objects</vt:lpstr>
      <vt:lpstr>2.3 Memory Areas in C++</vt:lpstr>
      <vt:lpstr>2.3 ‘new’s &amp; ‘delete’s</vt:lpstr>
      <vt:lpstr>2.3 ‘new’s &amp; ‘delete’s (cont.)</vt:lpstr>
      <vt:lpstr>2.3 Inside story of ‘new’</vt:lpstr>
      <vt:lpstr>2.3 Inside story of ‘new’ (cont.)</vt:lpstr>
      <vt:lpstr>2.3 Inside story of ‘new’ (cont.)</vt:lpstr>
      <vt:lpstr>2.3 A corrected version     – Local Static Objects</vt:lpstr>
      <vt:lpstr>2.3 A corrected version     – Local Static Objects (cont.)</vt:lpstr>
      <vt:lpstr>2.3 A corrected version     – Local Static Objects (cont.)</vt:lpstr>
      <vt:lpstr>2.3 Another corrected version</vt:lpstr>
      <vt:lpstr>2.3 Improve from efficiency – inline</vt:lpstr>
      <vt:lpstr>2.3 Inline Functions</vt:lpstr>
      <vt:lpstr>2.4 What is function overloading?</vt:lpstr>
      <vt:lpstr>2.4 Function Overloading（函数重载 </vt:lpstr>
      <vt:lpstr>2.4 Function Overloading (cont.)</vt:lpstr>
      <vt:lpstr>2.4 Default Parameter Values</vt:lpstr>
      <vt:lpstr>2.4 Default Parameter Values (cont.)</vt:lpstr>
      <vt:lpstr>2.4 Default Parameter Values (cont.)</vt:lpstr>
      <vt:lpstr>2.5 A function for different data types</vt:lpstr>
      <vt:lpstr>2.5 Function template</vt:lpstr>
      <vt:lpstr>2.5 Template Functions (cont.)</vt:lpstr>
      <vt:lpstr>2.5 Template Functions (cont.)</vt:lpstr>
      <vt:lpstr>2.5 When Parameter Defaulting, When Overloading &amp; When Template</vt:lpstr>
      <vt:lpstr>2.6 How to include a file?</vt:lpstr>
      <vt:lpstr>2.6 #include files</vt:lpstr>
      <vt:lpstr>2.6 #include files 前置声明：如果A在B前面但是A要用B里面的东西可以这样解决</vt:lpstr>
    </vt:vector>
  </TitlesOfParts>
  <Manager>HAHMO</Manager>
  <Company>University of Eastern Finland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Validity in Clustering Methods</dc:title>
  <dc:creator>zhao</dc:creator>
  <cp:lastModifiedBy>gongren linchang</cp:lastModifiedBy>
  <cp:revision>1130</cp:revision>
  <dcterms:created xsi:type="dcterms:W3CDTF">2012-06-18T00:20:00Z</dcterms:created>
  <dcterms:modified xsi:type="dcterms:W3CDTF">2023-10-11T02:42:48Z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2052-9.1.0.4567</vt:lpwstr>
  </property>
</Properties>
</file>