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449" r:id="rId2"/>
    <p:sldId id="1237" r:id="rId3"/>
    <p:sldId id="492" r:id="rId4"/>
    <p:sldId id="517" r:id="rId5"/>
    <p:sldId id="518" r:id="rId6"/>
    <p:sldId id="521" r:id="rId7"/>
    <p:sldId id="522" r:id="rId8"/>
    <p:sldId id="523" r:id="rId9"/>
    <p:sldId id="525" r:id="rId10"/>
    <p:sldId id="5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87212" autoAdjust="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不允许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网上提交本次作业（在“文档作业”中提交），交作业方法见问卷调查</a:t>
            </a:r>
            <a:endParaRPr lang="en-US" altLang="zh-CN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CC3DF0-7942-4638-8F64-6F72A3FC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50" y="4200311"/>
            <a:ext cx="8303692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sz="1600" b="1" kern="100" dirty="0"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注：因为前几周周四</a:t>
            </a:r>
            <a:r>
              <a:rPr lang="en-US" sz="1600" b="1" kern="100" dirty="0"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sz="1600" b="1" kern="100" dirty="0"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周五均上课，因此作业为周五布置，下周四截止</a:t>
            </a:r>
            <a:endParaRPr lang="zh-CN" sz="1600" kern="100" dirty="0">
              <a:solidFill>
                <a:srgbClr val="0000CC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b="1" kern="100" dirty="0"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sz="1600" b="1" kern="100" dirty="0"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后续仅理论课上课后，作业会调整到周四布置，下周三截止，具体看每次作业要求</a:t>
            </a:r>
            <a:endParaRPr lang="zh-CN" sz="1600" kern="100" dirty="0">
              <a:solidFill>
                <a:srgbClr val="0000CC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型十进制负数的二进制补码形式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1.D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的结果直接当本题初始数据即可）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  <a:ea typeface="宋体" pitchFamily="2" charset="-122"/>
              </a:rPr>
              <a:t>2250420  24052</a:t>
            </a:r>
          </a:p>
          <a:p>
            <a:r>
              <a:rPr lang="en-US" altLang="zh-CN" sz="1600" b="1" dirty="0">
                <a:latin typeface="+mn-ea"/>
              </a:rPr>
              <a:t>11111111 11111111 110100010 00001100</a:t>
            </a: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、补码减一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11111111 11111111 110100010 00001100</a:t>
            </a:r>
          </a:p>
          <a:p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）                         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------------——————————————</a:t>
            </a:r>
          </a:p>
          <a:p>
            <a:r>
              <a:rPr lang="en-US" altLang="zh-CN" sz="1600" b="1" dirty="0">
                <a:latin typeface="+mn-ea"/>
              </a:rPr>
              <a:t> 11111111 11111111 110100010 00001011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</a:t>
            </a:r>
            <a:r>
              <a:rPr lang="en-US" altLang="zh-CN" sz="1600" b="1" dirty="0">
                <a:latin typeface="+mn-ea"/>
              </a:rPr>
              <a:t>10000000 00000000 001011101 11110100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、取绝对值  </a:t>
            </a:r>
            <a:r>
              <a:rPr lang="en-US" altLang="zh-CN" sz="1600" b="1" dirty="0">
                <a:latin typeface="+mn-ea"/>
              </a:rPr>
              <a:t>24052</a:t>
            </a: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、加负号   </a:t>
            </a:r>
            <a:r>
              <a:rPr lang="en-US" altLang="zh-CN" sz="1600" b="1" dirty="0">
                <a:latin typeface="+mn-ea"/>
              </a:rPr>
              <a:t>-24052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2A8F16-8851-4480-8C8E-6032884C1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404" y="2758382"/>
            <a:ext cx="2392887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A.-116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zh-CN" sz="1600" b="1" dirty="0">
                <a:latin typeface="+mn-ea"/>
              </a:rPr>
              <a:t>字节整数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其中进制互转部分，直接写答案即可，不需要竖式除法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按权展开相加，下同</a:t>
            </a:r>
            <a:r>
              <a:rPr lang="zh-CN" altLang="zh-CN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、先对</a:t>
            </a:r>
            <a:r>
              <a:rPr lang="en-US" altLang="zh-CN" sz="1600" b="1" dirty="0">
                <a:latin typeface="+mn-ea"/>
              </a:rPr>
              <a:t>-116</a:t>
            </a:r>
            <a:r>
              <a:rPr lang="zh-CN" altLang="en-US" sz="1600" b="1" dirty="0">
                <a:latin typeface="+mn-ea"/>
              </a:rPr>
              <a:t>取绝对值   </a:t>
            </a:r>
            <a:r>
              <a:rPr lang="en-US" altLang="zh-CN" sz="1600" b="1" dirty="0">
                <a:latin typeface="+mn-ea"/>
              </a:rPr>
              <a:t>01110100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    </a:t>
            </a:r>
            <a:r>
              <a:rPr lang="en-US" altLang="zh-CN" sz="1600" b="1" dirty="0">
                <a:latin typeface="+mn-ea"/>
              </a:rPr>
              <a:t> 00000000 01110100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11111111 10001011</a:t>
            </a:r>
          </a:p>
          <a:p>
            <a:r>
              <a:rPr lang="en-US" altLang="zh-CN" sz="1600" b="1" dirty="0">
                <a:latin typeface="+mn-ea"/>
              </a:rPr>
              <a:t>  +</a:t>
            </a:r>
            <a:r>
              <a:rPr lang="zh-CN" altLang="en-US" sz="1600" b="1" dirty="0">
                <a:latin typeface="+mn-ea"/>
              </a:rPr>
              <a:t>）                        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   ——————————————————</a:t>
            </a:r>
          </a:p>
          <a:p>
            <a:r>
              <a:rPr lang="en-US" altLang="zh-CN" sz="1600" b="1" dirty="0">
                <a:latin typeface="+mn-ea"/>
              </a:rPr>
              <a:t>                     11111111 10001100</a:t>
            </a:r>
          </a:p>
          <a:p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B.-237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、先对</a:t>
            </a:r>
            <a:r>
              <a:rPr lang="en-US" altLang="zh-CN" sz="1600" b="1" dirty="0">
                <a:latin typeface="+mn-ea"/>
              </a:rPr>
              <a:t>-116</a:t>
            </a:r>
            <a:r>
              <a:rPr lang="zh-CN" altLang="en-US" sz="1600" b="1" dirty="0">
                <a:latin typeface="+mn-ea"/>
              </a:rPr>
              <a:t>取绝对值   </a:t>
            </a:r>
            <a:r>
              <a:rPr lang="en-US" altLang="zh-CN" sz="1600" b="1" dirty="0">
                <a:latin typeface="+mn-ea"/>
              </a:rPr>
              <a:t>01110100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     </a:t>
            </a:r>
            <a:r>
              <a:rPr lang="en-US" altLang="zh-CN" sz="1600" b="1" dirty="0">
                <a:latin typeface="+mn-ea"/>
              </a:rPr>
              <a:t>00000000 11101101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、补码</a:t>
            </a:r>
          </a:p>
          <a:p>
            <a:r>
              <a:rPr lang="zh-CN" altLang="en-US" sz="1600" b="1" dirty="0">
                <a:latin typeface="+mn-ea"/>
              </a:rPr>
              <a:t>                     </a:t>
            </a:r>
            <a:r>
              <a:rPr lang="en-US" altLang="zh-CN" sz="1600" b="1" dirty="0">
                <a:latin typeface="+mn-ea"/>
              </a:rPr>
              <a:t>11111111 00010010</a:t>
            </a:r>
          </a:p>
          <a:p>
            <a:r>
              <a:rPr lang="en-US" altLang="zh-CN" sz="1600" b="1" dirty="0">
                <a:latin typeface="+mn-ea"/>
              </a:rPr>
              <a:t>  +</a:t>
            </a:r>
            <a:r>
              <a:rPr lang="zh-CN" altLang="en-US" sz="1600" b="1" dirty="0">
                <a:latin typeface="+mn-ea"/>
              </a:rPr>
              <a:t>）                        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   ——————————————————</a:t>
            </a:r>
          </a:p>
          <a:p>
            <a:r>
              <a:rPr lang="en-US" altLang="zh-CN" sz="1600" b="1" dirty="0">
                <a:latin typeface="+mn-ea"/>
              </a:rPr>
              <a:t>                     11111111 00010011</a:t>
            </a:r>
          </a:p>
          <a:p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72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C.-237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、先对</a:t>
            </a:r>
            <a:r>
              <a:rPr lang="en-US" altLang="zh-CN" sz="1600" b="1" dirty="0">
                <a:latin typeface="+mn-ea"/>
              </a:rPr>
              <a:t>-237</a:t>
            </a:r>
            <a:r>
              <a:rPr lang="zh-CN" altLang="en-US" sz="1600" b="1" dirty="0">
                <a:latin typeface="+mn-ea"/>
              </a:rPr>
              <a:t>取绝对值   </a:t>
            </a:r>
            <a:r>
              <a:rPr lang="en-US" altLang="zh-CN" sz="1600" b="1" dirty="0">
                <a:latin typeface="+mn-ea"/>
              </a:rPr>
              <a:t>11101101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     </a:t>
            </a:r>
            <a:r>
              <a:rPr lang="en-US" altLang="zh-CN" sz="1600" b="1" dirty="0">
                <a:latin typeface="+mn-ea"/>
              </a:rPr>
              <a:t>00000000 00000000 00000000 11101101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、补码</a:t>
            </a:r>
          </a:p>
          <a:p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11111111 11111111 11111111 00010010</a:t>
            </a:r>
          </a:p>
          <a:p>
            <a:r>
              <a:rPr lang="en-US" altLang="zh-CN" sz="1600" b="1" dirty="0">
                <a:latin typeface="+mn-ea"/>
              </a:rPr>
              <a:t>  +</a:t>
            </a:r>
            <a:r>
              <a:rPr lang="zh-CN" altLang="en-US" sz="1600" b="1" dirty="0">
                <a:latin typeface="+mn-ea"/>
              </a:rPr>
              <a:t>）                        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   ——————————————————</a:t>
            </a:r>
          </a:p>
          <a:p>
            <a:r>
              <a:rPr lang="en-US" altLang="zh-CN" sz="1600" b="1" dirty="0">
                <a:latin typeface="+mn-ea"/>
              </a:rPr>
              <a:t>   11111111 11111111 11111111 00010011</a:t>
            </a:r>
          </a:p>
          <a:p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46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（例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1234567 =&gt; -76543 / 1234050 =&gt; -50432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2250420 =&gt; -24052</a:t>
            </a: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、先对</a:t>
            </a:r>
            <a:r>
              <a:rPr lang="en-US" altLang="zh-CN" sz="1600" b="1" dirty="0">
                <a:latin typeface="+mn-ea"/>
              </a:rPr>
              <a:t>-24052</a:t>
            </a:r>
            <a:r>
              <a:rPr lang="zh-CN" altLang="en-US" sz="1600" b="1" dirty="0">
                <a:latin typeface="+mn-ea"/>
              </a:rPr>
              <a:t>取绝对值   </a:t>
            </a:r>
            <a:r>
              <a:rPr lang="en-US" altLang="zh-CN" sz="1600" b="1" dirty="0">
                <a:latin typeface="+mn-ea"/>
              </a:rPr>
              <a:t>11101101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     </a:t>
            </a:r>
            <a:r>
              <a:rPr lang="en-US" altLang="zh-CN" sz="1600" b="1" dirty="0">
                <a:latin typeface="+mn-ea"/>
              </a:rPr>
              <a:t>00000000 00000000 001011101 11110100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、补码</a:t>
            </a:r>
          </a:p>
          <a:p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11111111 11111111 110100010 00001011</a:t>
            </a:r>
          </a:p>
          <a:p>
            <a:r>
              <a:rPr lang="en-US" altLang="zh-CN" sz="1600" b="1" dirty="0">
                <a:latin typeface="+mn-ea"/>
              </a:rPr>
              <a:t>  +</a:t>
            </a:r>
            <a:r>
              <a:rPr lang="zh-CN" altLang="en-US" sz="1600" b="1" dirty="0">
                <a:latin typeface="+mn-ea"/>
              </a:rPr>
              <a:t>）                         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   ——————————————————</a:t>
            </a:r>
          </a:p>
          <a:p>
            <a:r>
              <a:rPr lang="en-US" altLang="zh-CN" sz="1600" b="1" dirty="0">
                <a:latin typeface="+mn-ea"/>
              </a:rPr>
              <a:t>   11111111 11111111 110100010 00001100</a:t>
            </a:r>
          </a:p>
          <a:p>
            <a:endParaRPr lang="en-US" altLang="zh-CN" sz="1600" b="1" dirty="0">
              <a:latin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2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A.1011 1101</a:t>
            </a: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、补码减一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1011 1101</a:t>
            </a:r>
          </a:p>
          <a:p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）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------------</a:t>
            </a:r>
          </a:p>
          <a:p>
            <a:r>
              <a:rPr lang="en-US" altLang="zh-CN" sz="1600" b="1" dirty="0">
                <a:latin typeface="+mn-ea"/>
              </a:rPr>
              <a:t>   1011 1100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 </a:t>
            </a:r>
            <a:r>
              <a:rPr lang="en-US" altLang="zh-CN" sz="1600" b="1" dirty="0">
                <a:latin typeface="+mn-ea"/>
              </a:rPr>
              <a:t>1100 0011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、取绝对值  </a:t>
            </a:r>
            <a:r>
              <a:rPr lang="en-US" altLang="zh-CN" sz="1600" b="1" dirty="0">
                <a:latin typeface="+mn-ea"/>
              </a:rPr>
              <a:t>67</a:t>
            </a: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、加负号   </a:t>
            </a:r>
            <a:r>
              <a:rPr lang="en-US" altLang="zh-CN" sz="1600" b="1" dirty="0">
                <a:latin typeface="+mn-ea"/>
              </a:rPr>
              <a:t>-67</a:t>
            </a:r>
          </a:p>
        </p:txBody>
      </p:sp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B.1011 1101 1001 1010</a:t>
            </a:r>
          </a:p>
          <a:p>
            <a:r>
              <a:rPr lang="en-US" altLang="zh-CN" sz="1600" b="1" dirty="0">
                <a:latin typeface="+mn-ea"/>
              </a:rPr>
              <a:t>B.1011 1101 1001 1010</a:t>
            </a: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、补码减一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1011 1101 1001 1010</a:t>
            </a:r>
          </a:p>
          <a:p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）        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------------————</a:t>
            </a:r>
          </a:p>
          <a:p>
            <a:r>
              <a:rPr lang="en-US" altLang="zh-CN" sz="1600" b="1" dirty="0">
                <a:latin typeface="+mn-ea"/>
              </a:rPr>
              <a:t> 1011 1100 1001 1001         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 </a:t>
            </a:r>
            <a:r>
              <a:rPr lang="en-US" altLang="zh-CN" sz="1600" b="1" dirty="0">
                <a:latin typeface="+mn-ea"/>
              </a:rPr>
              <a:t>1100 0011 0110 0110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、取绝对值  </a:t>
            </a:r>
            <a:r>
              <a:rPr lang="en-US" altLang="zh-CN" sz="1600" b="1" dirty="0">
                <a:latin typeface="+mn-ea"/>
              </a:rPr>
              <a:t>17254</a:t>
            </a: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、加负号   </a:t>
            </a:r>
            <a:r>
              <a:rPr lang="en-US" altLang="zh-CN" sz="1600" b="1" dirty="0">
                <a:latin typeface="+mn-ea"/>
              </a:rPr>
              <a:t>-17254</a:t>
            </a:r>
          </a:p>
          <a:p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85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C.1101 1101 0110 0110 0110 1011 1001 0001</a:t>
            </a: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、补码减一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1101 1101 0110 0110 0110 1011 1001 0001</a:t>
            </a:r>
          </a:p>
          <a:p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）                                    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------------——————————————</a:t>
            </a:r>
          </a:p>
          <a:p>
            <a:r>
              <a:rPr lang="en-US" altLang="zh-CN" sz="1600" b="1" dirty="0">
                <a:latin typeface="+mn-ea"/>
              </a:rPr>
              <a:t> 1101 1101 0110 0110 0110 1011 1001 0000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、原码 </a:t>
            </a:r>
            <a:r>
              <a:rPr lang="en-US" altLang="zh-CN" sz="1600" b="1" dirty="0">
                <a:latin typeface="+mn-ea"/>
              </a:rPr>
              <a:t>1010 0010 1001 1001 1001 0100 0110 1111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、取绝对值  </a:t>
            </a:r>
            <a:r>
              <a:rPr lang="en-US" altLang="zh-CN" sz="1600" b="1" dirty="0">
                <a:latin typeface="+mn-ea"/>
              </a:rPr>
              <a:t>580490351</a:t>
            </a: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、加负号   </a:t>
            </a:r>
            <a:r>
              <a:rPr lang="en-US" altLang="zh-CN" sz="1600" b="1" dirty="0">
                <a:latin typeface="+mn-ea"/>
              </a:rPr>
              <a:t>-580490351</a:t>
            </a:r>
          </a:p>
          <a:p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849629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1224</Words>
  <Application>Microsoft Office PowerPoint</Application>
  <PresentationFormat>宽屏</PresentationFormat>
  <Paragraphs>125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linchang</cp:lastModifiedBy>
  <cp:revision>150</cp:revision>
  <dcterms:created xsi:type="dcterms:W3CDTF">2020-08-13T13:39:53Z</dcterms:created>
  <dcterms:modified xsi:type="dcterms:W3CDTF">2023-09-19T07:59:06Z</dcterms:modified>
</cp:coreProperties>
</file>