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7"/>
  </p:notesMasterIdLst>
  <p:sldIdLst>
    <p:sldId id="449" r:id="rId2"/>
    <p:sldId id="1237" r:id="rId3"/>
    <p:sldId id="1238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3" r:id="rId12"/>
    <p:sldId id="1245" r:id="rId13"/>
    <p:sldId id="1239" r:id="rId14"/>
    <p:sldId id="1240" r:id="rId15"/>
    <p:sldId id="1246" r:id="rId16"/>
    <p:sldId id="944" r:id="rId17"/>
    <p:sldId id="1241" r:id="rId18"/>
    <p:sldId id="1242" r:id="rId19"/>
    <p:sldId id="545" r:id="rId20"/>
    <p:sldId id="1243" r:id="rId21"/>
    <p:sldId id="1247" r:id="rId22"/>
    <p:sldId id="1244" r:id="rId23"/>
    <p:sldId id="1248" r:id="rId24"/>
    <p:sldId id="541" r:id="rId25"/>
    <p:sldId id="542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4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15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7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F.long</a:t>
            </a:r>
            <a:r>
              <a:rPr lang="en-US" altLang="zh-CN" sz="1600" b="1" dirty="0">
                <a:latin typeface="+mn-ea"/>
              </a:rPr>
              <a:t> a=-4201234567;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-4201234567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unsigned short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F8B1F6-A7D8-4103-A0AF-384DB9E1C641}"/>
              </a:ext>
            </a:extLst>
          </p:cNvPr>
          <p:cNvSpPr txBox="1"/>
          <p:nvPr/>
        </p:nvSpPr>
        <p:spPr>
          <a:xfrm>
            <a:off x="592114" y="2037991"/>
            <a:ext cx="967649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00000000 00000000 00000000 00000000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 补码等于原码 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00000000 00000000 00000000 00000000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b=a</a:t>
            </a:r>
            <a:r>
              <a:rPr lang="zh-CN" altLang="en-US" sz="1600" b="1" dirty="0">
                <a:latin typeface="+mn-ea"/>
              </a:rPr>
              <a:t>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 00000000 00000000 00000000 00000000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10000111-&gt; a </a:t>
            </a:r>
          </a:p>
          <a:p>
            <a:r>
              <a:rPr lang="en-US" altLang="zh-CN" sz="1600" b="1" dirty="0">
                <a:latin typeface="+mn-ea"/>
              </a:rPr>
              <a:t>+)0 00000000 00000000 00000000 00000000 00000000 00000000 00000000 00000000-&gt; 0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strike="sngStrike" dirty="0">
                <a:latin typeface="+mn-ea"/>
              </a:rPr>
              <a:t>00000000 00000000 00000000 00000000</a:t>
            </a:r>
            <a:r>
              <a:rPr lang="zh-CN" altLang="en-US" sz="1600" b="1" strike="sngStrike" dirty="0">
                <a:latin typeface="+mn-ea"/>
              </a:rPr>
              <a:t> </a:t>
            </a:r>
            <a:r>
              <a:rPr lang="en-US" altLang="zh-CN" sz="1600" b="1" strike="sngStrike" dirty="0">
                <a:latin typeface="+mn-ea"/>
              </a:rPr>
              <a:t>11111010 01101001 </a:t>
            </a:r>
            <a:r>
              <a:rPr lang="en-US" altLang="zh-CN" sz="1600" b="1" dirty="0">
                <a:latin typeface="+mn-ea"/>
              </a:rPr>
              <a:t>11000000 10000111-&gt;b+0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//</a:t>
            </a:r>
            <a:r>
              <a:rPr lang="zh-CN" altLang="en-US" sz="1600" b="1" dirty="0">
                <a:latin typeface="+mn-ea"/>
              </a:rPr>
              <a:t>截断超过</a:t>
            </a:r>
            <a:r>
              <a:rPr lang="en-US" altLang="zh-CN" sz="1600" b="1" dirty="0">
                <a:latin typeface="+mn-ea"/>
              </a:rPr>
              <a:t>unsigned </a:t>
            </a:r>
            <a:r>
              <a:rPr lang="zh-CN" altLang="en-US" sz="1600" b="1" dirty="0">
                <a:latin typeface="+mn-ea"/>
              </a:rPr>
              <a:t>字符的字节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Step3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b=(11000000 10000111)</a:t>
            </a:r>
            <a:r>
              <a:rPr lang="en-US" altLang="zh-CN" sz="1600" b="1" baseline="-25000" dirty="0">
                <a:latin typeface="+mn-ea"/>
              </a:rPr>
              <a:t>2</a:t>
            </a:r>
            <a:r>
              <a:rPr lang="en-US" altLang="zh-CN" sz="1600" b="1" dirty="0">
                <a:latin typeface="+mn-ea"/>
              </a:rPr>
              <a:t>= 49287</a:t>
            </a:r>
            <a:endParaRPr lang="zh-CN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17623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 + 2 + 3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2   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步骤②：式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3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BB2FD7-445E-4037-B86D-D2885BD6F8EB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61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11/2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37%4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步骤③：式</a:t>
            </a:r>
            <a:r>
              <a:rPr lang="en-US" altLang="zh-CN" sz="1600" b="1" dirty="0">
                <a:latin typeface="+mn-ea"/>
              </a:rPr>
              <a:t>1+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步骤④：式</a:t>
            </a:r>
            <a:r>
              <a:rPr lang="en-US" altLang="zh-CN" sz="1600" b="1" dirty="0">
                <a:latin typeface="+mn-ea"/>
              </a:rPr>
              <a:t>3-3.2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4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2.5*2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步骤⑥：式</a:t>
            </a:r>
            <a:r>
              <a:rPr lang="en-US" altLang="zh-CN" sz="1600" b="1" dirty="0">
                <a:latin typeface="+mn-ea"/>
              </a:rPr>
              <a:t>4+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709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669A9F98-131E-429B-B1EA-39C843457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004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7C494-50AC-457E-9228-7BFC20D1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72" y="3185930"/>
            <a:ext cx="3254173" cy="203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392605-A8AF-4D68-B203-732E7D0F1367}"/>
              </a:ext>
            </a:extLst>
          </p:cNvPr>
          <p:cNvSpPr txBox="1"/>
          <p:nvPr/>
        </p:nvSpPr>
        <p:spPr>
          <a:xfrm>
            <a:off x="2858947" y="4204012"/>
            <a:ext cx="52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07938-B625-486A-AF1D-52485BB3CD46}"/>
              </a:ext>
            </a:extLst>
          </p:cNvPr>
          <p:cNvSpPr txBox="1"/>
          <p:nvPr/>
        </p:nvSpPr>
        <p:spPr>
          <a:xfrm>
            <a:off x="4861367" y="4481011"/>
            <a:ext cx="52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8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17130E0-8B62-4EA3-BDEC-DC41130E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756" y="1616332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C1A98-7076-42C9-90F0-47B76220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05" y="3537887"/>
            <a:ext cx="3254173" cy="203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8141DA-481D-4E33-8488-5415E4E3EE67}"/>
              </a:ext>
            </a:extLst>
          </p:cNvPr>
          <p:cNvSpPr txBox="1"/>
          <p:nvPr/>
        </p:nvSpPr>
        <p:spPr>
          <a:xfrm>
            <a:off x="3426106" y="4236334"/>
            <a:ext cx="56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r>
              <a:rPr lang="en-US" altLang="zh-CN" dirty="0"/>
              <a:t>37</a:t>
            </a:r>
          </a:p>
          <a:p>
            <a:r>
              <a:rPr lang="zh-CN" altLang="en-US" dirty="0"/>
              <a:t>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EB4134-5110-4F10-8DE0-F0E7F6FE9CF6}"/>
              </a:ext>
            </a:extLst>
          </p:cNvPr>
          <p:cNvSpPr txBox="1"/>
          <p:nvPr/>
        </p:nvSpPr>
        <p:spPr>
          <a:xfrm>
            <a:off x="5541259" y="4901049"/>
            <a:ext cx="47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03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17130E0-8B62-4EA3-BDEC-DC41130E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9822" y="1605043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78235-CAE0-4649-9EFB-81C61408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05" y="3537887"/>
            <a:ext cx="3254173" cy="20361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C4E2AE-49CD-445B-8C04-500A05CFEF51}"/>
              </a:ext>
            </a:extLst>
          </p:cNvPr>
          <p:cNvSpPr txBox="1"/>
          <p:nvPr/>
        </p:nvSpPr>
        <p:spPr>
          <a:xfrm>
            <a:off x="3353943" y="4329627"/>
            <a:ext cx="65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</a:t>
            </a:r>
          </a:p>
          <a:p>
            <a:r>
              <a:rPr lang="zh-CN" altLang="en-US" dirty="0"/>
              <a:t>式</a:t>
            </a:r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AA123A-A54B-488A-873F-7EE2C0AA1E71}"/>
              </a:ext>
            </a:extLst>
          </p:cNvPr>
          <p:cNvSpPr txBox="1"/>
          <p:nvPr/>
        </p:nvSpPr>
        <p:spPr>
          <a:xfrm>
            <a:off x="5432202" y="479129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06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2*4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</a:rPr>
              <a:t>a=b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</a:rPr>
              <a:t>3*5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a=b=15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步骤⑥：逗号运算符，取最后的一个表达式的值 式</a:t>
            </a:r>
            <a:r>
              <a:rPr lang="en-US" altLang="zh-CN" sz="1600" b="1" dirty="0">
                <a:latin typeface="+mn-ea"/>
              </a:rPr>
              <a:t>4 a=b=3*5</a:t>
            </a:r>
          </a:p>
        </p:txBody>
      </p:sp>
    </p:spTree>
    <p:extLst>
      <p:ext uri="{BB962C8B-B14F-4D97-AF65-F5344CB8AC3E}">
        <p14:creationId xmlns:p14="http://schemas.microsoft.com/office/powerpoint/2010/main" val="19468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552E607C-5B90-46C7-BA60-FA8CB69DD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714" y="1659364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08E0E6-A97F-4ABB-A661-116AE3DE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05" y="3537887"/>
            <a:ext cx="3254173" cy="20361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8B038E-EE0C-4E33-B906-01DE82CBCAF2}"/>
              </a:ext>
            </a:extLst>
          </p:cNvPr>
          <p:cNvSpPr txBox="1"/>
          <p:nvPr/>
        </p:nvSpPr>
        <p:spPr>
          <a:xfrm>
            <a:off x="3505200" y="4186518"/>
            <a:ext cx="48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59851F-E089-4C61-8DD6-525EF4D1E0B4}"/>
              </a:ext>
            </a:extLst>
          </p:cNvPr>
          <p:cNvSpPr txBox="1"/>
          <p:nvPr/>
        </p:nvSpPr>
        <p:spPr>
          <a:xfrm>
            <a:off x="5441576" y="4186518"/>
            <a:ext cx="54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</a:p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9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E810CF33-FB34-4D24-9548-A1A319B84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88483" y="1594816"/>
            <a:ext cx="2983" cy="3468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BC58A-5747-4272-9CD1-65556F55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4" y="2679463"/>
            <a:ext cx="2036044" cy="12739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139A73-E60B-4963-A2DD-77AD0438953D}"/>
              </a:ext>
            </a:extLst>
          </p:cNvPr>
          <p:cNvSpPr txBox="1"/>
          <p:nvPr/>
        </p:nvSpPr>
        <p:spPr>
          <a:xfrm>
            <a:off x="842683" y="2914556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</a:t>
            </a:r>
          </a:p>
          <a:p>
            <a:r>
              <a:rPr lang="en-US" altLang="zh-CN" sz="1000" dirty="0"/>
              <a:t>3</a:t>
            </a:r>
          </a:p>
          <a:p>
            <a:r>
              <a:rPr lang="en-US" altLang="zh-CN" sz="1000" dirty="0"/>
              <a:t>a=b</a:t>
            </a:r>
          </a:p>
          <a:p>
            <a:r>
              <a:rPr lang="en-US" altLang="zh-CN" sz="1000" dirty="0"/>
              <a:t>a=2*4</a:t>
            </a:r>
            <a:endParaRPr lang="zh-CN" altLang="en-US" sz="1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AC0B26-5F07-4896-AB33-4FBA83A288FB}"/>
              </a:ext>
            </a:extLst>
          </p:cNvPr>
          <p:cNvCxnSpPr/>
          <p:nvPr/>
        </p:nvCxnSpPr>
        <p:spPr bwMode="auto">
          <a:xfrm>
            <a:off x="2913529" y="3299012"/>
            <a:ext cx="600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131C390-9B90-4EED-99D1-F2813DD8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73" y="2708457"/>
            <a:ext cx="2036044" cy="12739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667994-DF46-4A63-A6D0-75D908EBE61C}"/>
              </a:ext>
            </a:extLst>
          </p:cNvPr>
          <p:cNvSpPr txBox="1"/>
          <p:nvPr/>
        </p:nvSpPr>
        <p:spPr>
          <a:xfrm>
            <a:off x="2232212" y="2853000"/>
            <a:ext cx="29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</a:p>
          <a:p>
            <a:r>
              <a:rPr lang="en-US" altLang="zh-CN" dirty="0"/>
              <a:t>=</a:t>
            </a:r>
          </a:p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488678-F7FF-4DCC-8008-42E9C92D6386}"/>
              </a:ext>
            </a:extLst>
          </p:cNvPr>
          <p:cNvSpPr txBox="1"/>
          <p:nvPr/>
        </p:nvSpPr>
        <p:spPr>
          <a:xfrm>
            <a:off x="3888910" y="2972078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sz="1000" dirty="0"/>
              <a:t>15</a:t>
            </a:r>
          </a:p>
          <a:p>
            <a:r>
              <a:rPr lang="en-US" altLang="zh-CN" sz="1000" dirty="0"/>
              <a:t>a=b</a:t>
            </a:r>
          </a:p>
          <a:p>
            <a:r>
              <a:rPr lang="en-US" altLang="zh-CN" sz="1000" dirty="0"/>
              <a:t>a=2*4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39C0BC-5515-4B6D-846E-20CAB7BA484C}"/>
              </a:ext>
            </a:extLst>
          </p:cNvPr>
          <p:cNvSpPr txBox="1"/>
          <p:nvPr/>
        </p:nvSpPr>
        <p:spPr>
          <a:xfrm>
            <a:off x="5189580" y="2914556"/>
            <a:ext cx="29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=</a:t>
            </a:r>
          </a:p>
          <a:p>
            <a:r>
              <a:rPr lang="en-US" altLang="zh-CN" dirty="0"/>
              <a:t>,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A22CE74-A7CF-4F49-823A-83533A5A0372}"/>
              </a:ext>
            </a:extLst>
          </p:cNvPr>
          <p:cNvCxnSpPr/>
          <p:nvPr/>
        </p:nvCxnSpPr>
        <p:spPr bwMode="auto">
          <a:xfrm>
            <a:off x="5715782" y="3299012"/>
            <a:ext cx="600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DA9F7F1D-A0A1-4A5C-9C40-31DE2F95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14" y="2679463"/>
            <a:ext cx="2036044" cy="12739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374E4A-E88E-4447-8305-70EE53A9A889}"/>
              </a:ext>
            </a:extLst>
          </p:cNvPr>
          <p:cNvSpPr txBox="1"/>
          <p:nvPr/>
        </p:nvSpPr>
        <p:spPr>
          <a:xfrm>
            <a:off x="6542991" y="2991499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sz="1000" dirty="0"/>
              <a:t>a=b=15</a:t>
            </a:r>
          </a:p>
          <a:p>
            <a:r>
              <a:rPr lang="en-US" altLang="zh-CN" sz="1000" dirty="0"/>
              <a:t>a=2*4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D41B92-7280-4ACE-968E-C1C524326AB6}"/>
              </a:ext>
            </a:extLst>
          </p:cNvPr>
          <p:cNvSpPr txBox="1"/>
          <p:nvPr/>
        </p:nvSpPr>
        <p:spPr>
          <a:xfrm>
            <a:off x="7889990" y="2884376"/>
            <a:ext cx="2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,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2A1BDB-0C40-40FD-80C7-3ED99E6EE8C1}"/>
              </a:ext>
            </a:extLst>
          </p:cNvPr>
          <p:cNvCxnSpPr/>
          <p:nvPr/>
        </p:nvCxnSpPr>
        <p:spPr bwMode="auto">
          <a:xfrm>
            <a:off x="851647" y="5351930"/>
            <a:ext cx="600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DD11C77-641D-4B9B-A4E7-29EB5DB6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3" y="4615771"/>
            <a:ext cx="2036044" cy="127397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13F94A9-28C6-4C84-A281-957FF2D0DBD0}"/>
              </a:ext>
            </a:extLst>
          </p:cNvPr>
          <p:cNvSpPr txBox="1"/>
          <p:nvPr/>
        </p:nvSpPr>
        <p:spPr>
          <a:xfrm>
            <a:off x="1754266" y="499763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sz="1000" dirty="0"/>
              <a:t>a=b=15</a:t>
            </a:r>
          </a:p>
          <a:p>
            <a:r>
              <a:rPr lang="en-US" altLang="zh-CN" sz="1000" dirty="0"/>
              <a:t>a=2*4</a:t>
            </a:r>
            <a:endParaRPr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76F3B2-85CD-40EB-880D-8E46EDC2E6F3}"/>
              </a:ext>
            </a:extLst>
          </p:cNvPr>
          <p:cNvSpPr txBox="1"/>
          <p:nvPr/>
        </p:nvSpPr>
        <p:spPr>
          <a:xfrm>
            <a:off x="3124088" y="4929590"/>
            <a:ext cx="2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6D5118-E4C8-494D-91B3-BBD492E7F5E7}"/>
              </a:ext>
            </a:extLst>
          </p:cNvPr>
          <p:cNvSpPr txBox="1"/>
          <p:nvPr/>
        </p:nvSpPr>
        <p:spPr>
          <a:xfrm>
            <a:off x="2232212" y="6006353"/>
            <a:ext cx="45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取顶项表达式，</a:t>
            </a:r>
            <a:r>
              <a:rPr lang="en-US" altLang="zh-CN" dirty="0"/>
              <a:t>ab</a:t>
            </a:r>
            <a:r>
              <a:rPr lang="zh-CN" altLang="en-US" dirty="0"/>
              <a:t>的值为</a:t>
            </a:r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3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__6___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__6__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步骤①：</a:t>
            </a:r>
            <a:r>
              <a:rPr lang="en-US" altLang="zh-CN" sz="1600" b="1" dirty="0" err="1">
                <a:latin typeface="+mn-ea"/>
              </a:rPr>
              <a:t>b+c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3*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</a:rPr>
              <a:t>a+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步骤④：式</a:t>
            </a:r>
            <a:r>
              <a:rPr lang="en-US" altLang="zh-CN" sz="1600" b="1" dirty="0">
                <a:latin typeface="+mn-ea"/>
              </a:rPr>
              <a:t>3-5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步骤⑤：式</a:t>
            </a:r>
            <a:r>
              <a:rPr lang="en-US" altLang="zh-CN" sz="1600" b="1" dirty="0">
                <a:latin typeface="+mn-ea"/>
              </a:rPr>
              <a:t>4%4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步骤⑥：式</a:t>
            </a:r>
            <a:r>
              <a:rPr lang="en-US" altLang="zh-CN" sz="1600" b="1">
                <a:latin typeface="+mn-ea"/>
              </a:rPr>
              <a:t>5+a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后面自行添加，主要是对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的理解，本页中一对括号可以当做一个步骤理解，后续画栈时要分开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40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601" y="1005910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2B33E2-5210-4D63-B114-98CCC576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05" y="3537887"/>
            <a:ext cx="3254173" cy="20361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C24C95-5AC8-4EAD-90BC-05EC0223AF5A}"/>
              </a:ext>
            </a:extLst>
          </p:cNvPr>
          <p:cNvSpPr txBox="1"/>
          <p:nvPr/>
        </p:nvSpPr>
        <p:spPr>
          <a:xfrm>
            <a:off x="3483864" y="4023360"/>
            <a:ext cx="44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a</a:t>
            </a:r>
          </a:p>
          <a:p>
            <a:r>
              <a:rPr lang="en-US" altLang="zh-CN" dirty="0"/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098783-CF1F-4876-8528-737D3A848003}"/>
              </a:ext>
            </a:extLst>
          </p:cNvPr>
          <p:cNvSpPr txBox="1"/>
          <p:nvPr/>
        </p:nvSpPr>
        <p:spPr>
          <a:xfrm>
            <a:off x="5458968" y="3914140"/>
            <a:ext cx="448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</a:p>
          <a:p>
            <a:r>
              <a:rPr lang="en-US" altLang="zh-CN" dirty="0"/>
              <a:t>+</a:t>
            </a:r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400" y="983332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6D2AC-3EEF-4B99-9047-15616A63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1"/>
          <a:stretch/>
        </p:blipFill>
        <p:spPr>
          <a:xfrm>
            <a:off x="4334256" y="3368585"/>
            <a:ext cx="1602651" cy="203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C6BE46-D0B3-4C52-A4A3-E0E1E91BF25D}"/>
              </a:ext>
            </a:extLst>
          </p:cNvPr>
          <p:cNvSpPr txBox="1"/>
          <p:nvPr/>
        </p:nvSpPr>
        <p:spPr>
          <a:xfrm>
            <a:off x="3255264" y="3807706"/>
            <a:ext cx="107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</a:p>
          <a:p>
            <a:r>
              <a:rPr lang="en-US" altLang="zh-CN" dirty="0"/>
              <a:t>a+3*(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FAF2CD-8A4F-4086-8ED9-01374617A4C3}"/>
              </a:ext>
            </a:extLst>
          </p:cNvPr>
          <p:cNvCxnSpPr/>
          <p:nvPr/>
        </p:nvCxnSpPr>
        <p:spPr bwMode="auto">
          <a:xfrm>
            <a:off x="3255264" y="3602736"/>
            <a:ext cx="0" cy="16916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8477E57-0AC2-41FB-B4D5-0F1C00DC5163}"/>
              </a:ext>
            </a:extLst>
          </p:cNvPr>
          <p:cNvCxnSpPr/>
          <p:nvPr/>
        </p:nvCxnSpPr>
        <p:spPr bwMode="auto">
          <a:xfrm>
            <a:off x="3255264" y="5294376"/>
            <a:ext cx="1152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8F42C-8B3D-4FA5-829E-5C93615607D3}"/>
              </a:ext>
            </a:extLst>
          </p:cNvPr>
          <p:cNvCxnSpPr/>
          <p:nvPr/>
        </p:nvCxnSpPr>
        <p:spPr bwMode="auto">
          <a:xfrm flipV="1">
            <a:off x="4425696" y="3602736"/>
            <a:ext cx="0" cy="1691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086D9-DBFB-4852-B4A7-356029E5AA42}"/>
              </a:ext>
            </a:extLst>
          </p:cNvPr>
          <p:cNvSpPr txBox="1"/>
          <p:nvPr/>
        </p:nvSpPr>
        <p:spPr>
          <a:xfrm>
            <a:off x="5135581" y="3739896"/>
            <a:ext cx="36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</a:p>
          <a:p>
            <a:r>
              <a:rPr lang="en-US" altLang="zh-CN" dirty="0"/>
              <a:t>(+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0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910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CDFD8-FAC7-4A9F-A774-539182CF3DE7}"/>
              </a:ext>
            </a:extLst>
          </p:cNvPr>
          <p:cNvSpPr txBox="1"/>
          <p:nvPr/>
        </p:nvSpPr>
        <p:spPr>
          <a:xfrm>
            <a:off x="932688" y="4005072"/>
            <a:ext cx="161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r>
              <a:rPr lang="en-US" altLang="zh-CN" dirty="0"/>
              <a:t>(a+3*(</a:t>
            </a:r>
            <a:r>
              <a:rPr lang="en-US" altLang="zh-CN" dirty="0" err="1"/>
              <a:t>b+c</a:t>
            </a:r>
            <a:r>
              <a:rPr lang="en-US" altLang="zh-CN" dirty="0"/>
              <a:t>)-5)</a:t>
            </a:r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58B7CC-1CAA-4E46-95C6-B5C6D2E846E9}"/>
              </a:ext>
            </a:extLst>
          </p:cNvPr>
          <p:cNvCxnSpPr/>
          <p:nvPr/>
        </p:nvCxnSpPr>
        <p:spPr bwMode="auto">
          <a:xfrm>
            <a:off x="932688" y="4005072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1108E8-7693-4F50-828C-C1242B4064F6}"/>
              </a:ext>
            </a:extLst>
          </p:cNvPr>
          <p:cNvCxnSpPr/>
          <p:nvPr/>
        </p:nvCxnSpPr>
        <p:spPr bwMode="auto">
          <a:xfrm>
            <a:off x="932688" y="5138928"/>
            <a:ext cx="14813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04552F-2B38-4CFF-B1FD-6707C0054BAA}"/>
              </a:ext>
            </a:extLst>
          </p:cNvPr>
          <p:cNvCxnSpPr/>
          <p:nvPr/>
        </p:nvCxnSpPr>
        <p:spPr bwMode="auto">
          <a:xfrm flipV="1">
            <a:off x="2414016" y="4005072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F0E48B8-A034-4C4A-B56F-69A3FE1F1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1"/>
          <a:stretch/>
        </p:blipFill>
        <p:spPr>
          <a:xfrm>
            <a:off x="2551176" y="3206231"/>
            <a:ext cx="1602651" cy="203616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EF551E9-B726-42FE-A208-0190DA68D28A}"/>
              </a:ext>
            </a:extLst>
          </p:cNvPr>
          <p:cNvCxnSpPr/>
          <p:nvPr/>
        </p:nvCxnSpPr>
        <p:spPr bwMode="auto">
          <a:xfrm flipV="1">
            <a:off x="2414016" y="3502152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56299E3-D05E-4F81-A3F0-9E17026F1EE7}"/>
              </a:ext>
            </a:extLst>
          </p:cNvPr>
          <p:cNvCxnSpPr/>
          <p:nvPr/>
        </p:nvCxnSpPr>
        <p:spPr bwMode="auto">
          <a:xfrm flipV="1">
            <a:off x="932688" y="3502152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B386068-75BC-4665-A4E2-D4FFD5C6F852}"/>
              </a:ext>
            </a:extLst>
          </p:cNvPr>
          <p:cNvSpPr txBox="1"/>
          <p:nvPr/>
        </p:nvSpPr>
        <p:spPr>
          <a:xfrm>
            <a:off x="3310128" y="4126615"/>
            <a:ext cx="47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</a:p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CF30EC-F024-4151-ADE2-512CF90B1F5F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 flipV="1">
            <a:off x="4153827" y="4224313"/>
            <a:ext cx="11405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14D847F-057D-45AE-8F4F-D6BB652BC372}"/>
              </a:ext>
            </a:extLst>
          </p:cNvPr>
          <p:cNvSpPr txBox="1"/>
          <p:nvPr/>
        </p:nvSpPr>
        <p:spPr>
          <a:xfrm>
            <a:off x="5680874" y="4005072"/>
            <a:ext cx="1771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(a+3*(</a:t>
            </a:r>
            <a:r>
              <a:rPr lang="en-US" altLang="zh-CN" sz="1400" dirty="0" err="1"/>
              <a:t>b+c</a:t>
            </a:r>
            <a:r>
              <a:rPr lang="en-US" altLang="zh-CN" sz="1400" dirty="0"/>
              <a:t>)-5)%4</a:t>
            </a:r>
          </a:p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A8979D4-0982-4277-883E-06AF47C08EAA}"/>
              </a:ext>
            </a:extLst>
          </p:cNvPr>
          <p:cNvCxnSpPr/>
          <p:nvPr/>
        </p:nvCxnSpPr>
        <p:spPr bwMode="auto">
          <a:xfrm>
            <a:off x="5680875" y="4005072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E1DE95-5C07-4BFF-9C1F-2F5D38BCBFE9}"/>
              </a:ext>
            </a:extLst>
          </p:cNvPr>
          <p:cNvCxnSpPr/>
          <p:nvPr/>
        </p:nvCxnSpPr>
        <p:spPr bwMode="auto">
          <a:xfrm>
            <a:off x="5680875" y="5138928"/>
            <a:ext cx="14813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EA814BA-6760-4841-A39D-AD60EC31A866}"/>
              </a:ext>
            </a:extLst>
          </p:cNvPr>
          <p:cNvCxnSpPr/>
          <p:nvPr/>
        </p:nvCxnSpPr>
        <p:spPr bwMode="auto">
          <a:xfrm flipV="1">
            <a:off x="7162203" y="4005072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DE0874-A157-48BA-AF78-C87610B2D154}"/>
              </a:ext>
            </a:extLst>
          </p:cNvPr>
          <p:cNvCxnSpPr/>
          <p:nvPr/>
        </p:nvCxnSpPr>
        <p:spPr bwMode="auto">
          <a:xfrm flipV="1">
            <a:off x="7162203" y="3502152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F24DEC-2567-402D-9922-FB0EB33D093C}"/>
              </a:ext>
            </a:extLst>
          </p:cNvPr>
          <p:cNvCxnSpPr/>
          <p:nvPr/>
        </p:nvCxnSpPr>
        <p:spPr bwMode="auto">
          <a:xfrm flipV="1">
            <a:off x="5680875" y="3502152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3F71FD02-4571-461D-BC07-B24F3F38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1"/>
          <a:stretch/>
        </p:blipFill>
        <p:spPr>
          <a:xfrm>
            <a:off x="7265787" y="3206230"/>
            <a:ext cx="1602651" cy="203616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6219EAF-EB1D-44D9-81D7-585D67F83BCB}"/>
              </a:ext>
            </a:extLst>
          </p:cNvPr>
          <p:cNvSpPr txBox="1"/>
          <p:nvPr/>
        </p:nvSpPr>
        <p:spPr>
          <a:xfrm>
            <a:off x="8040026" y="4126615"/>
            <a:ext cx="47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0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910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4D847F-057D-45AE-8F4F-D6BB652BC372}"/>
              </a:ext>
            </a:extLst>
          </p:cNvPr>
          <p:cNvSpPr txBox="1"/>
          <p:nvPr/>
        </p:nvSpPr>
        <p:spPr>
          <a:xfrm>
            <a:off x="912897" y="4078224"/>
            <a:ext cx="1771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(a+3*(</a:t>
            </a:r>
            <a:r>
              <a:rPr lang="en-US" altLang="zh-CN" sz="1400" dirty="0" err="1"/>
              <a:t>b+c</a:t>
            </a:r>
            <a:r>
              <a:rPr lang="en-US" altLang="zh-CN" sz="1400" dirty="0"/>
              <a:t>)-5)%4</a:t>
            </a:r>
          </a:p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A8979D4-0982-4277-883E-06AF47C08EAA}"/>
              </a:ext>
            </a:extLst>
          </p:cNvPr>
          <p:cNvCxnSpPr/>
          <p:nvPr/>
        </p:nvCxnSpPr>
        <p:spPr bwMode="auto">
          <a:xfrm>
            <a:off x="912898" y="4078224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E1DE95-5C07-4BFF-9C1F-2F5D38BCBFE9}"/>
              </a:ext>
            </a:extLst>
          </p:cNvPr>
          <p:cNvCxnSpPr/>
          <p:nvPr/>
        </p:nvCxnSpPr>
        <p:spPr bwMode="auto">
          <a:xfrm>
            <a:off x="912898" y="5212080"/>
            <a:ext cx="14813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EA814BA-6760-4841-A39D-AD60EC31A866}"/>
              </a:ext>
            </a:extLst>
          </p:cNvPr>
          <p:cNvCxnSpPr/>
          <p:nvPr/>
        </p:nvCxnSpPr>
        <p:spPr bwMode="auto">
          <a:xfrm flipV="1">
            <a:off x="2394226" y="4078224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DE0874-A157-48BA-AF78-C87610B2D154}"/>
              </a:ext>
            </a:extLst>
          </p:cNvPr>
          <p:cNvCxnSpPr/>
          <p:nvPr/>
        </p:nvCxnSpPr>
        <p:spPr bwMode="auto">
          <a:xfrm flipV="1">
            <a:off x="2394226" y="3575304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F24DEC-2567-402D-9922-FB0EB33D093C}"/>
              </a:ext>
            </a:extLst>
          </p:cNvPr>
          <p:cNvCxnSpPr/>
          <p:nvPr/>
        </p:nvCxnSpPr>
        <p:spPr bwMode="auto">
          <a:xfrm flipV="1">
            <a:off x="912898" y="3575304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3F71FD02-4571-461D-BC07-B24F3F38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1"/>
          <a:stretch/>
        </p:blipFill>
        <p:spPr>
          <a:xfrm>
            <a:off x="2497810" y="3279382"/>
            <a:ext cx="1602651" cy="203616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6219EAF-EB1D-44D9-81D7-585D67F83BCB}"/>
              </a:ext>
            </a:extLst>
          </p:cNvPr>
          <p:cNvSpPr txBox="1"/>
          <p:nvPr/>
        </p:nvSpPr>
        <p:spPr>
          <a:xfrm>
            <a:off x="3272049" y="4199767"/>
            <a:ext cx="47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DA08F7D-DD9B-499E-9FAE-97F5791874BD}"/>
              </a:ext>
            </a:extLst>
          </p:cNvPr>
          <p:cNvCxnSpPr/>
          <p:nvPr/>
        </p:nvCxnSpPr>
        <p:spPr bwMode="auto">
          <a:xfrm>
            <a:off x="4334256" y="4288536"/>
            <a:ext cx="1216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11C4A-63F9-4B89-A3BF-540C39EB4612}"/>
              </a:ext>
            </a:extLst>
          </p:cNvPr>
          <p:cNvSpPr txBox="1"/>
          <p:nvPr/>
        </p:nvSpPr>
        <p:spPr>
          <a:xfrm>
            <a:off x="5798310" y="4106195"/>
            <a:ext cx="1771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(a+3*(</a:t>
            </a:r>
            <a:r>
              <a:rPr lang="en-US" altLang="zh-CN" sz="1400" dirty="0" err="1"/>
              <a:t>b+c</a:t>
            </a:r>
            <a:r>
              <a:rPr lang="en-US" altLang="zh-CN" sz="1400" dirty="0"/>
              <a:t>)-5)%4+a</a:t>
            </a:r>
          </a:p>
          <a:p>
            <a:endParaRPr lang="zh-CN" altLang="en-US" sz="14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D07409D-6035-487F-853B-AA5389F25BC8}"/>
              </a:ext>
            </a:extLst>
          </p:cNvPr>
          <p:cNvCxnSpPr/>
          <p:nvPr/>
        </p:nvCxnSpPr>
        <p:spPr bwMode="auto">
          <a:xfrm>
            <a:off x="5876174" y="4078224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BCD772-52DC-4B8E-9421-F7EEBC27682D}"/>
              </a:ext>
            </a:extLst>
          </p:cNvPr>
          <p:cNvCxnSpPr/>
          <p:nvPr/>
        </p:nvCxnSpPr>
        <p:spPr bwMode="auto">
          <a:xfrm>
            <a:off x="5876174" y="5212080"/>
            <a:ext cx="14813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C1BEE75-E6BD-4E59-91F5-3242F2B0BCD1}"/>
              </a:ext>
            </a:extLst>
          </p:cNvPr>
          <p:cNvCxnSpPr/>
          <p:nvPr/>
        </p:nvCxnSpPr>
        <p:spPr bwMode="auto">
          <a:xfrm flipV="1">
            <a:off x="7357502" y="4078224"/>
            <a:ext cx="0" cy="1133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52B82E-D9CB-46B8-9AB4-51775BE63DDB}"/>
              </a:ext>
            </a:extLst>
          </p:cNvPr>
          <p:cNvCxnSpPr/>
          <p:nvPr/>
        </p:nvCxnSpPr>
        <p:spPr bwMode="auto">
          <a:xfrm flipV="1">
            <a:off x="7357502" y="3575304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6C15F5-4251-4902-BB65-E0F9559B2917}"/>
              </a:ext>
            </a:extLst>
          </p:cNvPr>
          <p:cNvCxnSpPr/>
          <p:nvPr/>
        </p:nvCxnSpPr>
        <p:spPr bwMode="auto">
          <a:xfrm flipV="1">
            <a:off x="5876174" y="3575304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54EC773-CFA9-4805-9C6A-86FED1CE1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1"/>
          <a:stretch/>
        </p:blipFill>
        <p:spPr>
          <a:xfrm>
            <a:off x="7461086" y="3279382"/>
            <a:ext cx="1602651" cy="203616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76BFFDE-5586-4E41-8DFB-EB9128EACAD0}"/>
              </a:ext>
            </a:extLst>
          </p:cNvPr>
          <p:cNvSpPr txBox="1"/>
          <p:nvPr/>
        </p:nvSpPr>
        <p:spPr>
          <a:xfrm>
            <a:off x="8235325" y="4199767"/>
            <a:ext cx="47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74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int(11.7)                       =&gt;   11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32L * int(11.7)                 =&gt;   352 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32L * int(11.7)           =&gt;  -350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    =&gt;  -347.7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EBA064-8C97-42C4-ACA3-444943AE8CD2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EE106-E4AC-427D-AA40-57FC8EF0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7" y="2946360"/>
            <a:ext cx="9081062" cy="2987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6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 a = 2 * 4 , a = b = 3 * 5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1ED2A-5AA1-473F-BFDB-01F1C663A666}"/>
              </a:ext>
            </a:extLst>
          </p:cNvPr>
          <p:cNvSpPr txBox="1"/>
          <p:nvPr/>
        </p:nvSpPr>
        <p:spPr>
          <a:xfrm>
            <a:off x="706374" y="1487115"/>
            <a:ext cx="7788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2*4                      =&gt;   8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a=2*4                    =&gt;   8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a=b                      =&gt;   8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3*5                      =&gt;  15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(5)a=b=3*5                   =&gt;  15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(6) a = 2 * 4 , a = b = 3 * 5   =&gt;15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81AAC8-FA5A-4F22-B7D2-6B5D0BEB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3" y="3302997"/>
            <a:ext cx="5395428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-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pt-BR" altLang="zh-CN" sz="1600" b="1" dirty="0">
                <a:latin typeface="+mn-ea"/>
              </a:rPr>
              <a:t> 3) / 5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zh-CN" altLang="en-US" sz="1600" b="1" dirty="0">
                <a:latin typeface="+mn-ea"/>
              </a:rPr>
              <a:t>的值自定义即可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A9D42-3430-404F-B868-78E3B622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4" y="4019592"/>
            <a:ext cx="4407655" cy="25691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5953EA-EC12-46F8-B7BC-1EE321490549}"/>
              </a:ext>
            </a:extLst>
          </p:cNvPr>
          <p:cNvSpPr txBox="1"/>
          <p:nvPr/>
        </p:nvSpPr>
        <p:spPr>
          <a:xfrm>
            <a:off x="422910" y="1587083"/>
            <a:ext cx="7788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b-c                      =&gt;   0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3*(b-c)                  =&gt;   0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3*(b-c)%3                =&gt;   0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b+ 3*(b-c)%3             =&gt;   2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(5) (b+ 3*(b-c)%3)/5         =&gt;   0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(6) a</a:t>
            </a:r>
            <a:r>
              <a:rPr lang="pt-BR" altLang="zh-CN" sz="1600" b="1" dirty="0">
                <a:latin typeface="+mn-ea"/>
              </a:rPr>
              <a:t> -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pt-BR" altLang="zh-CN" sz="1600" b="1" dirty="0">
                <a:latin typeface="+mn-ea"/>
              </a:rPr>
              <a:t> 3) / 5 </a:t>
            </a:r>
            <a:r>
              <a:rPr lang="en-US" altLang="zh-CN" sz="1600" b="1" dirty="0">
                <a:latin typeface="+mn-ea"/>
              </a:rPr>
              <a:t>=&gt;2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28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2.5 * 3UL + 4U * 7ULL - 'X'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792C20-18F0-495F-9EF0-C5B60F28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4" y="3661161"/>
            <a:ext cx="5669771" cy="28729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A313FC-8F9E-4186-A8BA-A32F68F5CF58}"/>
              </a:ext>
            </a:extLst>
          </p:cNvPr>
          <p:cNvSpPr txBox="1"/>
          <p:nvPr/>
        </p:nvSpPr>
        <p:spPr>
          <a:xfrm>
            <a:off x="523494" y="1613118"/>
            <a:ext cx="77884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2.5*3UL                     =&gt;   7.5     double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4U * 7ULL                   =&gt;   28     unsigned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2.5 * 3UL + 4U * 7ULL       =&gt;   35.5     double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2.5 * 3UL + 4U * 7ULL - 'X’=&gt;   -52.5     double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78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2LU % 7 + 23LL % 3 + 2.5F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98BDB-BD1F-408C-808C-7B3F709A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" y="3546851"/>
            <a:ext cx="5509737" cy="29872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64674-BF10-4FB9-AB4F-60E929418933}"/>
              </a:ext>
            </a:extLst>
          </p:cNvPr>
          <p:cNvSpPr txBox="1"/>
          <p:nvPr/>
        </p:nvSpPr>
        <p:spPr>
          <a:xfrm>
            <a:off x="441198" y="1764060"/>
            <a:ext cx="77884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2LU%7                       =&gt;    2     long unsigned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23LL % 3                    =&gt;    2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2LU % 7 + 23LL % 3          =&gt;    4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2LU % 7 + 23LL % 3 + 2.5F   =&gt;   6.5     float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566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 2.3 + 14 %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* 2.3F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1F9239-A7F8-40C8-9B46-726183ED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4" y="3555737"/>
            <a:ext cx="8458933" cy="30330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99CA2A-4040-440A-A1C4-86F53E719335}"/>
              </a:ext>
            </a:extLst>
          </p:cNvPr>
          <p:cNvSpPr txBox="1"/>
          <p:nvPr/>
        </p:nvSpPr>
        <p:spPr>
          <a:xfrm>
            <a:off x="523494" y="1544604"/>
            <a:ext cx="99738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=&gt;    9     unsigned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14%5                                   =&gt;    4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=&gt;    36     unsigned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=&gt;   0     unsigned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(5)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* 2.3F  =&gt; 0.0  float 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(6) 2.3 + 14 %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* 2.3F =&gt; 2.3 float 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62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long(2.8 + 3.3) / 2 + (int)1.9 % 7LU - 'g' * 2L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3A7E8-F228-4CFE-B990-4CBC443D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4" y="3685288"/>
            <a:ext cx="6980525" cy="29034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E36CA2-E02B-4B29-9825-4F5D177A81AA}"/>
              </a:ext>
            </a:extLst>
          </p:cNvPr>
          <p:cNvSpPr txBox="1"/>
          <p:nvPr/>
        </p:nvSpPr>
        <p:spPr>
          <a:xfrm>
            <a:off x="505206" y="1613118"/>
            <a:ext cx="99738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long(2.8 + 3.3)                                      =&gt;    6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long(2.8 + 3.3) / 2                                  =&gt;    3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(int)1.9 % 7LU                                       =&gt;    1    long unsigned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'g' * 2L                                             =&gt;    206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(5) long(2.8 + 3.3) / 2 + (int)1.9 % 7LU                 =&gt;    4    long unsigned 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(6) long(2.8 + 3.3) / 2 + (int)1.9 % 7LU - 'g' * 2L      =&gt;    4294967094 long unsigned 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11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5, n = 12;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</a:p>
          <a:p>
            <a:r>
              <a:rPr lang="en-US" altLang="zh-CN" sz="1600" b="1" dirty="0">
                <a:latin typeface="+mn-ea"/>
              </a:rPr>
              <a:t> =&gt; a = a + n</a:t>
            </a: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1E53777-AE1B-4B81-88B0-298B68D70CEC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325C80-1866-4990-A57C-B42CBAC9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227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. a +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- 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ACCBA-4E28-4C38-8C88-93DC1CC0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25" y="3717679"/>
            <a:ext cx="2796782" cy="27510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871B7A-EAAF-4276-BE15-E046E7B3B418}"/>
              </a:ext>
            </a:extLst>
          </p:cNvPr>
          <p:cNvSpPr txBox="1"/>
          <p:nvPr/>
        </p:nvSpPr>
        <p:spPr>
          <a:xfrm>
            <a:off x="592114" y="1881755"/>
            <a:ext cx="7143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+mn-ea"/>
              </a:rPr>
              <a:t>=&gt; a = </a:t>
            </a:r>
            <a:r>
              <a:rPr lang="en-US" altLang="zh-CN" b="1" dirty="0">
                <a:latin typeface="+mn-ea"/>
              </a:rPr>
              <a:t>a + 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a-n</a:t>
            </a:r>
            <a:r>
              <a:rPr lang="zh-CN" altLang="en-US" b="1" dirty="0">
                <a:latin typeface="+mn-ea"/>
              </a:rPr>
              <a:t>）</a:t>
            </a:r>
            <a:endParaRPr lang="en-US" altLang="zh-CN" sz="1800" b="1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 (1) a + </a:t>
            </a:r>
            <a:r>
              <a:rPr lang="zh-CN" altLang="en-US" sz="1800" b="1" dirty="0">
                <a:latin typeface="+mn-ea"/>
              </a:rPr>
              <a:t>（</a:t>
            </a:r>
            <a:r>
              <a:rPr lang="en-US" altLang="zh-CN" sz="1800" b="1" dirty="0">
                <a:latin typeface="+mn-ea"/>
              </a:rPr>
              <a:t>a-n </a:t>
            </a:r>
            <a:r>
              <a:rPr lang="zh-CN" altLang="en-US" sz="1800" b="1" dirty="0">
                <a:latin typeface="+mn-ea"/>
              </a:rPr>
              <a:t>）</a:t>
            </a:r>
            <a:r>
              <a:rPr lang="en-US" altLang="zh-CN" sz="1800" b="1" dirty="0">
                <a:latin typeface="+mn-ea"/>
              </a:rPr>
              <a:t>     a=7  n=11  </a:t>
            </a:r>
            <a:r>
              <a:rPr lang="zh-CN" altLang="en-US" sz="1800" b="1" dirty="0">
                <a:latin typeface="+mn-ea"/>
              </a:rPr>
              <a:t>结果</a:t>
            </a:r>
            <a:r>
              <a:rPr lang="en-US" altLang="zh-CN" sz="1800" b="1" dirty="0">
                <a:latin typeface="+mn-ea"/>
              </a:rPr>
              <a:t>3</a:t>
            </a:r>
            <a:r>
              <a:rPr lang="zh-CN" altLang="en-US" sz="1800" b="1" dirty="0">
                <a:latin typeface="+mn-ea"/>
              </a:rPr>
              <a:t>存放在中间变量中</a:t>
            </a:r>
            <a:endParaRPr lang="en-US" altLang="zh-CN" sz="1800" b="1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 (2) a = </a:t>
            </a:r>
            <a:r>
              <a:rPr lang="zh-CN" altLang="en-US" sz="1800" b="1" dirty="0">
                <a:latin typeface="+mn-ea"/>
              </a:rPr>
              <a:t>结果     </a:t>
            </a:r>
            <a:r>
              <a:rPr lang="en-US" altLang="zh-CN" sz="1800" b="1" dirty="0">
                <a:latin typeface="+mn-ea"/>
              </a:rPr>
              <a:t>a=3 n=11</a:t>
            </a:r>
          </a:p>
        </p:txBody>
      </p:sp>
    </p:spTree>
    <p:extLst>
      <p:ext uri="{BB962C8B-B14F-4D97-AF65-F5344CB8AC3E}">
        <p14:creationId xmlns:p14="http://schemas.microsoft.com/office/powerpoint/2010/main" val="149851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n += a += 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3FF290-512E-4C07-9360-48DE551E9A59}"/>
              </a:ext>
            </a:extLst>
          </p:cNvPr>
          <p:cNvSpPr txBox="1"/>
          <p:nvPr/>
        </p:nvSpPr>
        <p:spPr>
          <a:xfrm>
            <a:off x="734628" y="1881755"/>
            <a:ext cx="7143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CN" sz="1800" b="1" dirty="0">
                <a:latin typeface="+mn-ea"/>
              </a:rPr>
              <a:t>n=n+</a:t>
            </a:r>
            <a:r>
              <a:rPr lang="en-US" altLang="zh-CN" b="1" dirty="0">
                <a:latin typeface="+mn-ea"/>
              </a:rPr>
              <a:t>(a=a+5)</a:t>
            </a:r>
            <a:endParaRPr lang="en-US" altLang="zh-CN" sz="1800" b="1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 (1) a=a+5        a=12  n=11 </a:t>
            </a: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(2) n=n+</a:t>
            </a:r>
            <a:r>
              <a:rPr lang="en-US" altLang="zh-CN" b="1" dirty="0">
                <a:latin typeface="+mn-ea"/>
              </a:rPr>
              <a:t>(a=a+5)  </a:t>
            </a:r>
            <a:r>
              <a:rPr lang="en-US" altLang="zh-CN" sz="1800" b="1" dirty="0">
                <a:latin typeface="+mn-ea"/>
              </a:rPr>
              <a:t>a=12  n=21  n+</a:t>
            </a:r>
            <a:r>
              <a:rPr lang="zh-CN" altLang="en-US" sz="1800" b="1" dirty="0">
                <a:latin typeface="+mn-ea"/>
              </a:rPr>
              <a:t>表达式的值</a:t>
            </a:r>
            <a:r>
              <a:rPr lang="en-US" altLang="zh-CN" sz="1800" b="1" dirty="0">
                <a:latin typeface="+mn-ea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8D50C-95EB-4B47-AA44-734FBE89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288" y="3676402"/>
            <a:ext cx="278916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8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+= a += a *= 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F89CE-4825-4762-8B37-F119081E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7" y="3767850"/>
            <a:ext cx="3383573" cy="2766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0530EC-9B4B-4491-8CC2-3E2814C66053}"/>
              </a:ext>
            </a:extLst>
          </p:cNvPr>
          <p:cNvSpPr txBox="1"/>
          <p:nvPr/>
        </p:nvSpPr>
        <p:spPr>
          <a:xfrm>
            <a:off x="734628" y="1881755"/>
            <a:ext cx="7143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CN" b="1" dirty="0">
                <a:latin typeface="+mn-ea"/>
              </a:rPr>
              <a:t>a=a+(a=a+(a=a*a))</a:t>
            </a:r>
            <a:endParaRPr lang="en-US" altLang="zh-CN" sz="1800" b="1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 (1) a=a*a        a=49  n=11 </a:t>
            </a: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(2) </a:t>
            </a:r>
            <a:r>
              <a:rPr lang="en-US" altLang="zh-CN" b="1" dirty="0">
                <a:latin typeface="+mn-ea"/>
              </a:rPr>
              <a:t>a=a+(a=a*a)  </a:t>
            </a:r>
            <a:r>
              <a:rPr lang="en-US" altLang="zh-CN" sz="1800" b="1" dirty="0">
                <a:latin typeface="+mn-ea"/>
              </a:rPr>
              <a:t>a=98  n=11</a:t>
            </a:r>
          </a:p>
          <a:p>
            <a:r>
              <a:rPr lang="en-US" altLang="zh-CN" b="1" dirty="0">
                <a:latin typeface="+mn-ea"/>
              </a:rPr>
              <a:t> (3) a=a+(a=a+(a=a*a))  a=196   n=11</a:t>
            </a:r>
            <a:endParaRPr lang="en-US" altLang="zh-CN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804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6,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n %= a %= 3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7.ABC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程序格式正确，所以编译不会报错，但是由于取余的数为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，所以运行无输出且返回代码为赋值，计算机需要额外处理取余的数为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的情况所以运行时间会更长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8FE9F-029B-4DB4-96DB-BBBE26D0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06" y="2702329"/>
            <a:ext cx="9580952" cy="3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72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</a:p>
          <a:p>
            <a:r>
              <a:rPr lang="en-US" altLang="zh-CN" sz="1600" b="1" dirty="0">
                <a:latin typeface="+mn-ea"/>
              </a:rPr>
              <a:t>    short b=a-2;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4E7FCCA-3A91-49F5-8CE6-FADA6A73DF53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9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a=32740;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b=a+34;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D4FEFA-277D-4E88-BF75-4C7B6EFF7C44}"/>
              </a:ext>
            </a:extLst>
          </p:cNvPr>
          <p:cNvSpPr txBox="1"/>
          <p:nvPr/>
        </p:nvSpPr>
        <p:spPr>
          <a:xfrm>
            <a:off x="592114" y="1855804"/>
            <a:ext cx="628165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b=a+34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 00000000 00000000 01111111 11100100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+) 34 = 00000000 00000000 00000000 00000010  -&gt; 2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11111111 11111111 10000000 00000110 -&gt;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10000000 00000110 -&gt; b=a-34(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10000000 00000110 </a:t>
            </a: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</a:p>
          <a:p>
            <a:r>
              <a:rPr lang="en-US" altLang="zh-CN" sz="1600" b="1" dirty="0">
                <a:latin typeface="+mn-ea"/>
              </a:rPr>
              <a:t>               10000000 00000101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01111111 11111010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32762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-32762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545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747406-4B10-4C88-BABD-EC64357BFE86}"/>
              </a:ext>
            </a:extLst>
          </p:cNvPr>
          <p:cNvSpPr txBox="1"/>
          <p:nvPr/>
        </p:nvSpPr>
        <p:spPr>
          <a:xfrm>
            <a:off x="592114" y="1855804"/>
            <a:ext cx="628165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 00000000 00000000 11111111 10001100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+)  0   00000000 00000000 00000000 00000000  -&gt; 0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00000000 00000000 11111111 10001100 -&gt; b+0(int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10001100 -&gt; b=a 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11111111 10001100 </a:t>
            </a: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</a:p>
          <a:p>
            <a:r>
              <a:rPr lang="en-US" altLang="zh-CN" sz="1600" b="1" dirty="0">
                <a:latin typeface="+mn-ea"/>
              </a:rPr>
              <a:t>               11111111 10001011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00000000 01110100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116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-116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6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a=-2047;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57C171-FFB3-4001-8E2E-ADCE3FE7AB16}"/>
              </a:ext>
            </a:extLst>
          </p:cNvPr>
          <p:cNvSpPr txBox="1"/>
          <p:nvPr/>
        </p:nvSpPr>
        <p:spPr>
          <a:xfrm>
            <a:off x="592114" y="1855804"/>
            <a:ext cx="628165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、先对</a:t>
            </a:r>
            <a:r>
              <a:rPr lang="en-US" altLang="zh-CN" sz="1600" b="1" dirty="0">
                <a:latin typeface="+mn-ea"/>
              </a:rPr>
              <a:t>-2047</a:t>
            </a:r>
            <a:r>
              <a:rPr lang="zh-CN" altLang="en-US" sz="1600" b="1" dirty="0">
                <a:latin typeface="+mn-ea"/>
              </a:rPr>
              <a:t>取绝对值           </a:t>
            </a:r>
            <a:r>
              <a:rPr lang="en-US" altLang="zh-CN" sz="1600" b="1" dirty="0">
                <a:latin typeface="+mn-ea"/>
              </a:rPr>
              <a:t>111 11111111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00000000 00000000 00000111 11111111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</a:t>
            </a:r>
          </a:p>
          <a:p>
            <a:r>
              <a:rPr lang="zh-CN" altLang="en-US" sz="1600" b="1" dirty="0">
                <a:latin typeface="+mn-ea"/>
              </a:rPr>
              <a:t>        </a:t>
            </a:r>
            <a:r>
              <a:rPr lang="en-US" altLang="zh-CN" sz="1600" b="1" dirty="0">
                <a:latin typeface="+mn-ea"/>
              </a:rPr>
              <a:t>11111111 11111111 11111000 00000000</a:t>
            </a:r>
          </a:p>
          <a:p>
            <a:r>
              <a:rPr lang="en-US" altLang="zh-CN" sz="1600" b="1" dirty="0">
                <a:latin typeface="+mn-ea"/>
              </a:rPr>
              <a:t>       +</a:t>
            </a:r>
            <a:r>
              <a:rPr lang="zh-CN" altLang="en-US" sz="1600" b="1" dirty="0">
                <a:latin typeface="+mn-ea"/>
              </a:rPr>
              <a:t>）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        ——————————————————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strike="sngStrike" dirty="0">
                <a:latin typeface="+mn-ea"/>
              </a:rPr>
              <a:t>11111111 11111111 </a:t>
            </a:r>
            <a:r>
              <a:rPr lang="en-US" altLang="zh-CN" sz="1600" b="1" dirty="0">
                <a:latin typeface="+mn-ea"/>
              </a:rPr>
              <a:t>11111000 00000001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b=a</a:t>
            </a:r>
            <a:r>
              <a:rPr lang="zh-CN" altLang="en-US" sz="1600" b="1" dirty="0">
                <a:latin typeface="+mn-ea"/>
              </a:rPr>
              <a:t>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 00000000 00000000 11111000 00000001  -&gt; a </a:t>
            </a:r>
          </a:p>
          <a:p>
            <a:r>
              <a:rPr lang="en-US" altLang="zh-CN" sz="1600" b="1" dirty="0">
                <a:latin typeface="+mn-ea"/>
              </a:rPr>
              <a:t>  +)  0   00000000 00000000 00000000 00000000  -&gt; 0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00000000 00000000 11111000 00000001 -&gt; b+0(int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10000000 00000000 01111000 00000001 -&gt; b=a (</a:t>
            </a:r>
            <a:r>
              <a:rPr lang="zh-CN" altLang="en-US" sz="1600" b="1" dirty="0">
                <a:latin typeface="+mn-ea"/>
              </a:rPr>
              <a:t>符号位位置改变，其他不变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Step3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b=(10000000 00000000 01111000 00000001)</a:t>
            </a:r>
            <a:r>
              <a:rPr lang="en-US" altLang="zh-CN" sz="1600" b="1" baseline="-25000" dirty="0">
                <a:latin typeface="+mn-ea"/>
              </a:rPr>
              <a:t>2</a:t>
            </a:r>
            <a:r>
              <a:rPr lang="en-US" altLang="zh-CN" sz="1600" b="1" dirty="0">
                <a:latin typeface="+mn-ea"/>
              </a:rPr>
              <a:t>=-2047</a:t>
            </a:r>
            <a:endParaRPr lang="zh-CN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1067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13B43-57E1-4BA7-B7A5-732DC78FA86D}"/>
              </a:ext>
            </a:extLst>
          </p:cNvPr>
          <p:cNvSpPr txBox="1"/>
          <p:nvPr/>
        </p:nvSpPr>
        <p:spPr>
          <a:xfrm>
            <a:off x="592113" y="1763613"/>
            <a:ext cx="96764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11111111 10001100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 补码等于原码 ：</a:t>
            </a:r>
            <a:r>
              <a:rPr lang="en-US" altLang="zh-CN" sz="1600" b="1" dirty="0">
                <a:latin typeface="+mn-ea"/>
              </a:rPr>
              <a:t>11111111 10001100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b=a</a:t>
            </a:r>
            <a:r>
              <a:rPr lang="zh-CN" altLang="en-US" sz="1600" b="1" dirty="0">
                <a:latin typeface="+mn-ea"/>
              </a:rPr>
              <a:t>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 00000000 00000000 11111111 10001100  -&gt; a </a:t>
            </a:r>
          </a:p>
          <a:p>
            <a:r>
              <a:rPr lang="en-US" altLang="zh-CN" sz="1600" b="1" dirty="0">
                <a:latin typeface="+mn-ea"/>
              </a:rPr>
              <a:t>  +)  0   00000000 00000000 00000000 00000000  -&gt; 0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00000000 00000000 11111000 00000001  -&gt;                                          b+0(int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00000000 00000000 00000000 00000000 00000000 00000000 11111000 00000001 -&gt; b=a (</a:t>
            </a:r>
            <a:r>
              <a:rPr lang="zh-CN" altLang="en-US" sz="1600" b="1" dirty="0">
                <a:latin typeface="+mn-ea"/>
              </a:rPr>
              <a:t>符号位为零，其他不变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Step3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b=(00000000 00000000 00000000 00000000 00000000 00000000 11111000 00000001)</a:t>
            </a:r>
            <a:r>
              <a:rPr lang="en-US" altLang="zh-CN" sz="1600" b="1" baseline="-25000" dirty="0">
                <a:latin typeface="+mn-ea"/>
              </a:rPr>
              <a:t>2</a:t>
            </a:r>
            <a:r>
              <a:rPr lang="en-US" altLang="zh-CN" sz="1600" b="1" dirty="0">
                <a:latin typeface="+mn-ea"/>
              </a:rPr>
              <a:t>=65420</a:t>
            </a:r>
            <a:endParaRPr lang="zh-CN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38385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a=4201234567;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B981C7-3DDE-46D0-9685-C7226F905C6C}"/>
              </a:ext>
            </a:extLst>
          </p:cNvPr>
          <p:cNvSpPr txBox="1"/>
          <p:nvPr/>
        </p:nvSpPr>
        <p:spPr>
          <a:xfrm>
            <a:off x="592114" y="2037991"/>
            <a:ext cx="967649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00000000 00000000 00000000 00000000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 补码等于原码 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00000000 00000000 00000000 00000000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b=a</a:t>
            </a:r>
            <a:r>
              <a:rPr lang="zh-CN" altLang="en-US" sz="1600" b="1" dirty="0">
                <a:latin typeface="+mn-ea"/>
              </a:rPr>
              <a:t>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 00000000 00000000 00000000 00000000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10000111-&gt; a </a:t>
            </a:r>
          </a:p>
          <a:p>
            <a:r>
              <a:rPr lang="en-US" altLang="zh-CN" sz="1600" b="1" dirty="0">
                <a:latin typeface="+mn-ea"/>
              </a:rPr>
              <a:t>+)0 00000000 00000000 00000000 00000000 00000000 00000000 00000000 00000000-&gt; 0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strike="sngStrike" dirty="0">
                <a:latin typeface="+mn-ea"/>
              </a:rPr>
              <a:t>00000000 00000000 00000000 00000000</a:t>
            </a:r>
            <a:r>
              <a:rPr lang="zh-CN" altLang="en-US" sz="1600" b="1" strike="sngStrike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11111010 01101001 11000000 10000111-&gt;b+0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//</a:t>
            </a:r>
            <a:r>
              <a:rPr lang="zh-CN" altLang="en-US" sz="1600" b="1" dirty="0">
                <a:latin typeface="+mn-ea"/>
              </a:rPr>
              <a:t>截断超过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字符的字节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Step3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b=(11111010 01101001 11000000 10000111)</a:t>
            </a:r>
            <a:r>
              <a:rPr lang="en-US" altLang="zh-CN" sz="1600" b="1" baseline="-25000" dirty="0">
                <a:latin typeface="+mn-ea"/>
              </a:rPr>
              <a:t>2</a:t>
            </a:r>
            <a:r>
              <a:rPr lang="en-US" altLang="zh-CN" sz="1600" b="1" dirty="0">
                <a:latin typeface="+mn-ea"/>
              </a:rPr>
              <a:t>= -2053750919</a:t>
            </a:r>
            <a:endParaRPr lang="zh-CN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90927806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4735</Words>
  <Application>Microsoft Office PowerPoint</Application>
  <PresentationFormat>宽屏</PresentationFormat>
  <Paragraphs>502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宋体</vt:lpstr>
      <vt:lpstr>Symbol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linchang</cp:lastModifiedBy>
  <cp:revision>174</cp:revision>
  <dcterms:created xsi:type="dcterms:W3CDTF">2020-08-13T13:39:53Z</dcterms:created>
  <dcterms:modified xsi:type="dcterms:W3CDTF">2023-09-26T09:45:15Z</dcterms:modified>
</cp:coreProperties>
</file>