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449" r:id="rId2"/>
    <p:sldId id="1237" r:id="rId3"/>
    <p:sldId id="1238" r:id="rId4"/>
    <p:sldId id="850" r:id="rId5"/>
    <p:sldId id="1239" r:id="rId6"/>
    <p:sldId id="1240" r:id="rId7"/>
    <p:sldId id="1241" r:id="rId8"/>
    <p:sldId id="522" r:id="rId9"/>
    <p:sldId id="839" r:id="rId10"/>
    <p:sldId id="84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124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7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3033661" TargetMode="External"/><Relationship Id="rId2" Type="http://schemas.openxmlformats.org/officeDocument/2006/relationships/hyperlink" Target="https://baike.baidu.com/item/IEEE%20754/3869922?fr=aladdi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-schmidt.net/FloatConverter/IEEE754.html" TargetMode="External"/><Relationship Id="rId5" Type="http://schemas.openxmlformats.org/officeDocument/2006/relationships/hyperlink" Target="https://blog.csdn.net/gao_zhennan/article/details/120717424" TargetMode="External"/><Relationship Id="rId4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-240522.2250420</a:t>
            </a:r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1100 1000 0110 1010 1110 0010 1000 1110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______1_____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_______10010000______(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________144____(32bit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_______17_____(32bit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 11010101110001010001110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 0.8350389003753662109375 ___________(32bit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 1.8350389003753662109375 ____________(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1319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 0011 1011 0001 0011 0111 1100 1000 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____0_______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_____01110110________(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____118________(32bit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_____-9_______(32bit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 0010011011111001000 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 0.1522369384765625 ____________(32bit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 1.1522369384765625 ___________(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412704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 1011 1011 0001 1101 1010 0000 1110 0101(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____1_______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______01110110_______(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_______118_____(32bit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_________-7___(32bit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 00111011010000011100101 __________(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 0.23147261142730712890625 _____________(32bit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 1.23147261142730712890625 ____________(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324453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A.1234567.7654321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0100 0001 0100 0001 0010 1011 0101 1010 0000 0011 0001 1010 1011 0100 0111 1010_(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______0_____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 10000010100 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______1044______(64bit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______21______(64bit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 0001001010110101101000000011000110101011010001111010 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 0.073083889127956158660026630968786776065826416015625 ___________(64bit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 1.073083889127956158660026630968786776065826416015625 ___________(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7287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B.-7654321.1234567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1100 0001 0000 1101 1001 1010 1101 0001 1100 1100 1110 0010 1101 0001 1111 0010 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__1__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 10000010000 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 1040 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______17______(64bit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1101100110101101000111001100111000101101000111110010 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 0.850297737442016643427677990985102951526641845703125 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 1.850297737442016643427677990985102951526641845703125 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53550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C.0.001234567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0011 1111 0110 0010 0110 1111 0111 1001 1001 0000 1010 1100 0010 0110 0011 1001_(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_____0______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 01111110110 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 1014 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___-9_____(64bit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 0010011011110111100110010000101011000010011000111001 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 0.1522155429141902605039149420917965471744537353515625 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1.1522155429141902605039149420917965471744537353515625 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2877772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D.-0.007654321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1011 1111 0110 0010 0110 1111 0111 1001 1001 0000 1010 1100 0010 0110 0011 1001_(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__1_________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 011_______(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____1014________(64bit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_____-9_______(64bit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 __ 0010011011110111100110010000101011000010011000111001 ___________(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 0.1522155429141902605039149420917965471744537353515625 _____________(64bit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 1.1522155429141902605039149420917965471744537353515625 __________(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6292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第一位表示数的正负，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2-9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位表示指数，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10-32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位表示尾数。 </a:t>
            </a:r>
            <a:endParaRPr lang="en-US" altLang="zh-CN" sz="11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进制的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23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位转化十进制最多为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7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位数。尾数最大为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，指数的最高为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127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，则最大数为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2^128=3.4*10^38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。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1/3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有效位数为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6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位，第 七位有误差。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(3) double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是如何分段来表示一个双精度的浮点数的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第一位表示数的正负，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2-12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位表示指数，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13-64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表示尾数。</a:t>
            </a:r>
            <a:endParaRPr lang="en-US" altLang="zh-CN" sz="11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(4)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1.7x10</a:t>
            </a:r>
            <a:r>
              <a:rPr lang="en-US" altLang="zh-CN" sz="1600" b="1" baseline="30000" dirty="0">
                <a:latin typeface="+mn-ea"/>
              </a:rPr>
              <a:t>308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15~16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/16</a:t>
            </a:r>
            <a:r>
              <a:rPr lang="zh-CN" altLang="en-US" sz="1600" b="1" dirty="0">
                <a:latin typeface="+mn-ea"/>
              </a:rPr>
              <a:t>位不同的例子吗？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进制的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52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位转化十进制最多为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15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位。尾数最大为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，指数最大正数为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1023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，则最大数为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2^1023=1.7*10^308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。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1/3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的有效位数为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15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位， 第 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16 </a:t>
            </a:r>
            <a:r>
              <a:rPr lang="zh-CN" altLang="en-US" sz="1100" b="1" dirty="0">
                <a:solidFill>
                  <a:srgbClr val="FF0000"/>
                </a:solidFill>
                <a:latin typeface="+mn-ea"/>
              </a:rPr>
              <a:t>位有误差。</a:t>
            </a:r>
            <a:endParaRPr lang="en-US" altLang="zh-CN" sz="1100" b="1" dirty="0">
              <a:solidFill>
                <a:srgbClr val="FF0000"/>
              </a:solidFill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文档用自己的语言组织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篇幅不够允许加页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如果用到某些小测试程序进行说明，可以贴上小测试程序的源码及运行结果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为了使文档更清晰，允许将网上的部分图示资料截图后贴入</a:t>
            </a:r>
          </a:p>
          <a:p>
            <a:pPr algn="l" eaLnBrk="1" hangingPunct="1"/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不允许在答案处直接贴某网址，再附上“见**”（或类似行为），否则文档作业部分直接总分</a:t>
            </a:r>
            <a:r>
              <a:rPr lang="en-US" altLang="zh-CN" sz="1600" b="1" dirty="0">
                <a:latin typeface="+mn-ea"/>
              </a:rPr>
              <a:t>-50</a:t>
            </a:r>
          </a:p>
        </p:txBody>
      </p:sp>
    </p:spTree>
    <p:extLst>
      <p:ext uri="{BB962C8B-B14F-4D97-AF65-F5344CB8AC3E}">
        <p14:creationId xmlns:p14="http://schemas.microsoft.com/office/powerpoint/2010/main" val="379705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不是 偏移表示法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0.2 </a:t>
            </a:r>
            <a:r>
              <a:rPr lang="zh-CN" altLang="en-US" sz="1600" b="1" dirty="0">
                <a:latin typeface="+mn-ea"/>
              </a:rPr>
              <a:t>的二进制转化形式为无限循环， </a:t>
            </a:r>
            <a:r>
              <a:rPr lang="en-US" altLang="zh-CN" sz="1600" b="1" dirty="0">
                <a:latin typeface="+mn-ea"/>
              </a:rPr>
              <a:t>0.25 </a:t>
            </a:r>
            <a:r>
              <a:rPr lang="zh-CN" altLang="en-US" sz="1600" b="1" dirty="0">
                <a:latin typeface="+mn-ea"/>
              </a:rPr>
              <a:t>的二进制表示为 </a:t>
            </a:r>
            <a:r>
              <a:rPr lang="en-US" altLang="zh-CN" sz="1600" b="1" dirty="0">
                <a:latin typeface="+mn-ea"/>
              </a:rPr>
              <a:t>0.01 </a:t>
            </a:r>
            <a:r>
              <a:rPr lang="zh-CN" altLang="en-US" sz="1600" b="1" dirty="0">
                <a:latin typeface="+mn-ea"/>
              </a:rPr>
              <a:t>，则前者 </a:t>
            </a:r>
            <a:r>
              <a:rPr lang="en-US" altLang="zh-CN" sz="1600" b="1" dirty="0">
                <a:latin typeface="+mn-ea"/>
              </a:rPr>
              <a:t>double </a:t>
            </a:r>
            <a:r>
              <a:rPr lang="zh-CN" altLang="en-US" sz="1600" b="1" dirty="0">
                <a:latin typeface="+mn-ea"/>
              </a:rPr>
              <a:t>型赋值给 </a:t>
            </a:r>
            <a:r>
              <a:rPr lang="en-US" altLang="zh-CN" sz="1600" b="1" dirty="0">
                <a:latin typeface="+mn-ea"/>
              </a:rPr>
              <a:t>float </a:t>
            </a:r>
            <a:r>
              <a:rPr lang="zh-CN" altLang="en-US" sz="1600" b="1" dirty="0">
                <a:latin typeface="+mn-ea"/>
              </a:rPr>
              <a:t>时会被截断，系统警告，</a:t>
            </a:r>
            <a:r>
              <a:rPr lang="zh-CN" altLang="en-US" sz="1600" b="1">
                <a:latin typeface="+mn-ea"/>
              </a:rPr>
              <a:t>后者则不会</a:t>
            </a:r>
            <a:r>
              <a:rPr lang="zh-CN" altLang="en-US" sz="1600" b="1" dirty="0">
                <a:latin typeface="+mn-ea"/>
              </a:rPr>
              <a:t>。</a:t>
            </a: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145BA51-CE2C-4D32-A048-F6F09243AE41}"/>
              </a:ext>
            </a:extLst>
          </p:cNvPr>
          <p:cNvGrpSpPr/>
          <p:nvPr/>
        </p:nvGrpSpPr>
        <p:grpSpPr>
          <a:xfrm>
            <a:off x="707112" y="2200328"/>
            <a:ext cx="4045957" cy="2389774"/>
            <a:chOff x="707112" y="1928730"/>
            <a:chExt cx="4045957" cy="2389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F96E63-74B1-441A-9A95-3B824C928A4B}"/>
                </a:ext>
              </a:extLst>
            </p:cNvPr>
            <p:cNvSpPr/>
            <p:nvPr/>
          </p:nvSpPr>
          <p:spPr bwMode="auto">
            <a:xfrm>
              <a:off x="707112" y="1928730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0B48F18-0827-430A-900B-F21E72EEA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4021" y="4099456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6F989B03-5E2B-4B9F-9D9B-73D653AC6451}"/>
              </a:ext>
            </a:extLst>
          </p:cNvPr>
          <p:cNvSpPr/>
          <p:nvPr/>
        </p:nvSpPr>
        <p:spPr bwMode="auto">
          <a:xfrm>
            <a:off x="5098043" y="2200328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1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35B304-FA89-4A49-8CFB-8D326989CBFC}"/>
              </a:ext>
            </a:extLst>
          </p:cNvPr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F54D70-5E30-4A70-8669-4B7BBF8E7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764"/>
            <a:stretch/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0D4DB1-8622-4C49-92EE-A5764D2015BC}"/>
              </a:ext>
            </a:extLst>
          </p:cNvPr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BA5A8798-A67B-44E4-942D-0401E60F6226}"/>
                </a:ext>
              </a:extLst>
            </p:cNvPr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ED1292F-DA94-4A37-8D05-98E3FBF20694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56C8A0D-1CE9-45E2-A610-EDBCDFDD4EFA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58650A8-8F9F-4353-8C62-9C5F9F9329C4}"/>
                </a:ext>
              </a:extLst>
            </p:cNvPr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E51C689-9D58-4235-B3A0-305B2E47DD87}"/>
                  </a:ext>
                </a:extLst>
              </p:cNvPr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C80FB2-E601-418C-83CD-396034F0FA2D}"/>
                  </a:ext>
                </a:extLst>
              </p:cNvPr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ACA60F6-FA5E-4E53-BC8D-4749E196EF02}"/>
              </a:ext>
            </a:extLst>
          </p:cNvPr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>
              <a:extLst>
                <a:ext uri="{FF2B5EF4-FFF2-40B4-BE49-F238E27FC236}">
                  <a16:creationId xmlns:a16="http://schemas.microsoft.com/office/drawing/2014/main" id="{B81A8005-BFD6-44D1-A786-AC5EC03F473D}"/>
                </a:ext>
              </a:extLst>
            </p:cNvPr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6D72AED-E571-463F-AE28-D3A5136F4B30}"/>
                </a:ext>
              </a:extLst>
            </p:cNvPr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6EDDCA2D-467B-40B6-AB85-8D392AC92CD3}"/>
                  </a:ext>
                </a:extLst>
              </p:cNvPr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8CB2805-D83C-43A8-B27C-A063BFE5E3D1}"/>
                  </a:ext>
                </a:extLst>
              </p:cNvPr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B566CD0-D0A9-4785-8D90-8F272EEF3904}"/>
                  </a:ext>
                </a:extLst>
              </p:cNvPr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95D5A45-E243-4685-B127-7B572B2FA640}"/>
              </a:ext>
            </a:extLst>
          </p:cNvPr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047547-D88F-464F-B8C5-120F413F81E5}"/>
              </a:ext>
            </a:extLst>
          </p:cNvPr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4A6B900-CB20-481F-89FC-AA777E470158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1BC4B4C-2DD6-41BE-9A7E-888612B91643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80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14661DF-5354-4F85-A653-E231BDC102FA}"/>
              </a:ext>
            </a:extLst>
          </p:cNvPr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211109D-61BE-4252-85B8-B1A207331B9E}"/>
                </a:ext>
              </a:extLst>
            </p:cNvPr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6F705F3-327E-46A2-8B7B-61989D392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1142"/>
            <a:stretch/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D600B3-D41A-481A-BEB7-703B016A1F14}"/>
              </a:ext>
            </a:extLst>
          </p:cNvPr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15C53A-93AB-4019-80CF-E8157401490D}"/>
                </a:ext>
              </a:extLst>
            </p:cNvPr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D906EC6D-695E-4856-9711-18D7FA7314D2}"/>
                  </a:ext>
                </a:extLst>
              </p:cNvPr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4C603B7A-E048-4E9D-8CCA-09746F8D5A25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E4C8A844-EA5D-4B4C-92F3-19E2E9A864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F4CFB1E2-1292-4042-8B6F-98AE7BFAF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5C18616-CAED-44C7-A564-B60127F17AC5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EA74F77-6319-4C74-A414-4611D8A7F4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F59E42C-45F6-4F2B-861C-875AE7944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0CF2E4E-022E-4BE0-A878-BF680E3864BF}"/>
                  </a:ext>
                </a:extLst>
              </p:cNvPr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5FDB781-5AC7-4A10-83FC-63A4A0CB73F0}"/>
                    </a:ext>
                  </a:extLst>
                </p:cNvPr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A093B21D-5913-4475-8F5D-E43786052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B8680775-9A53-4A72-BBD9-D4D4CCCAD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47D9BF1C-4DAA-4B98-B588-8E2C18DE20CA}"/>
                    </a:ext>
                  </a:extLst>
                </p:cNvPr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959105D-A7AA-4C65-8B9C-3BD56B4929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3556558-EBA7-4C4E-AC0C-1AA099D18A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CCD80BF-89F0-48FE-8834-C5698BA71C2D}"/>
                </a:ext>
              </a:extLst>
            </p:cNvPr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>
                <a:extLst>
                  <a:ext uri="{FF2B5EF4-FFF2-40B4-BE49-F238E27FC236}">
                    <a16:creationId xmlns:a16="http://schemas.microsoft.com/office/drawing/2014/main" id="{7ABBBC33-7971-4FF8-819B-F248BECB4B1A}"/>
                  </a:ext>
                </a:extLst>
              </p:cNvPr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3B3FC090-FF6D-4390-B32E-D62563C9A4A6}"/>
                  </a:ext>
                </a:extLst>
              </p:cNvPr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>
                  <a:extLst>
                    <a:ext uri="{FF2B5EF4-FFF2-40B4-BE49-F238E27FC236}">
                      <a16:creationId xmlns:a16="http://schemas.microsoft.com/office/drawing/2014/main" id="{13AD965D-5F3E-43FF-ACAF-C828F4DF7EA7}"/>
                    </a:ext>
                  </a:extLst>
                </p:cNvPr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86C6759-6E98-4204-A1FC-22D110D8025D}"/>
                    </a:ext>
                  </a:extLst>
                </p:cNvPr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6C128D4-FD81-4F7F-9A0D-A91965A17EB2}"/>
                    </a:ext>
                  </a:extLst>
                </p:cNvPr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F65979-57D3-4315-A40B-BAD9CE5E5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A87D6EE-4360-450D-B220-68453B00F4A0}"/>
              </a:ext>
            </a:extLst>
          </p:cNvPr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D606652-63D3-4060-8646-A63E6B432CA3}"/>
                </a:ext>
              </a:extLst>
            </p:cNvPr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8080E41-D26A-4814-9188-FE9A74F6149E}"/>
                </a:ext>
              </a:extLst>
            </p:cNvPr>
            <p:cNvCxnSpPr>
              <a:cxnSpLocks/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161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330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8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DC7AF3-39E4-4102-93B3-588E3B4773D6}"/>
              </a:ext>
            </a:extLst>
          </p:cNvPr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335E42D-ECB6-498D-A119-ACAF3E80CC86}"/>
              </a:ext>
            </a:extLst>
          </p:cNvPr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538E801-1733-4725-AB03-CA8337170085}"/>
              </a:ext>
            </a:extLst>
          </p:cNvPr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213C3D-7418-4D6C-A794-69C23FA7987E}"/>
              </a:ext>
            </a:extLst>
          </p:cNvPr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A.1234567.7654321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2250420.0240522</a:t>
            </a:r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_0100 1010 1001 0000 0101 1010 1101 0000_____(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____0_______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____10010101_________(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_____149_______(32bit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_____22_______(32bit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 001 0000 0101 1010 1101 0000 __________(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 0.1277713775634765625 _____________(32bit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 1.1277713775634765625 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注：转换为十进制小数用附加的工具去做，自己去网上找工具也行，但要满足精度要求（下同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1497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4622</Words>
  <Application>Microsoft Office PowerPoint</Application>
  <PresentationFormat>宽屏</PresentationFormat>
  <Paragraphs>400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宋体</vt:lpstr>
      <vt:lpstr>新宋体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linchang</cp:lastModifiedBy>
  <cp:revision>110</cp:revision>
  <dcterms:created xsi:type="dcterms:W3CDTF">2020-08-13T13:39:53Z</dcterms:created>
  <dcterms:modified xsi:type="dcterms:W3CDTF">2023-09-28T08:04:04Z</dcterms:modified>
</cp:coreProperties>
</file>