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sldIdLst>
    <p:sldId id="1236" r:id="rId2"/>
    <p:sldId id="1268" r:id="rId3"/>
    <p:sldId id="1237" r:id="rId4"/>
    <p:sldId id="1230" r:id="rId5"/>
    <p:sldId id="449" r:id="rId6"/>
    <p:sldId id="492" r:id="rId7"/>
    <p:sldId id="1186" r:id="rId8"/>
    <p:sldId id="1188" r:id="rId9"/>
    <p:sldId id="1189" r:id="rId10"/>
    <p:sldId id="1190" r:id="rId11"/>
    <p:sldId id="1194" r:id="rId12"/>
    <p:sldId id="1193" r:id="rId13"/>
    <p:sldId id="1202" r:id="rId14"/>
    <p:sldId id="1213" r:id="rId15"/>
    <p:sldId id="1203" r:id="rId16"/>
    <p:sldId id="1214" r:id="rId17"/>
    <p:sldId id="1204" r:id="rId18"/>
    <p:sldId id="1269" r:id="rId19"/>
    <p:sldId id="1205" r:id="rId20"/>
    <p:sldId id="1216" r:id="rId21"/>
    <p:sldId id="1206" r:id="rId22"/>
    <p:sldId id="1210" r:id="rId23"/>
    <p:sldId id="1270" r:id="rId24"/>
    <p:sldId id="1209" r:id="rId25"/>
    <p:sldId id="1191" r:id="rId26"/>
    <p:sldId id="1192" r:id="rId27"/>
    <p:sldId id="1207" r:id="rId28"/>
    <p:sldId id="1208" r:id="rId29"/>
    <p:sldId id="1212" r:id="rId30"/>
    <p:sldId id="1217" r:id="rId31"/>
    <p:sldId id="1218" r:id="rId32"/>
    <p:sldId id="1221" r:id="rId33"/>
    <p:sldId id="1219" r:id="rId34"/>
    <p:sldId id="1220" r:id="rId35"/>
    <p:sldId id="1222" r:id="rId36"/>
    <p:sldId id="1224" r:id="rId37"/>
    <p:sldId id="12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3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特别说明：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、本次作业是预习作业，在下周上课前完成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、对于作业过程中不清楚的问题或不会的内容，先不要问（不清楚的位置可以先做个标记，结合听课再去理解）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(ch+0)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5F28E-8721-4D0B-BF0D-4316A596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11" y="2302733"/>
            <a:ext cx="3269263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3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终止输入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可以得到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0</a:t>
            </a:r>
            <a:r>
              <a:rPr kumimoji="1" lang="zh-CN" altLang="en-US" sz="1200" b="1">
                <a:latin typeface="+mn-ea"/>
              </a:rPr>
              <a:t>，输出为不可信值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1AF31-BE79-4BB8-8590-5C87B2AC4A36}"/>
              </a:ext>
            </a:extLst>
          </p:cNvPr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-32768_______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32767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327E85-6E34-4AD6-910C-9A271A3BD709}"/>
              </a:ext>
            </a:extLst>
          </p:cNvPr>
          <p:cNvSpPr/>
          <p:nvPr/>
        </p:nvSpPr>
        <p:spPr bwMode="auto">
          <a:xfrm>
            <a:off x="592114" y="5948516"/>
            <a:ext cx="3356644" cy="5856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D6834B-3124-4FC0-8C5B-8F9A6286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90" y="1323973"/>
            <a:ext cx="3040643" cy="937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BAAB3F-C271-4BE9-93C3-763FFD8C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44" y="2271855"/>
            <a:ext cx="3147333" cy="929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49C187-31C7-4695-9A92-8B62334A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23" y="3425602"/>
            <a:ext cx="3116850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0387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5241CA-1237-4906-8FCC-E5E9EEA00A32}"/>
              </a:ext>
            </a:extLst>
          </p:cNvPr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5FD7E2-D4AE-49A7-A008-4D13B52E1631}"/>
              </a:ext>
            </a:extLst>
          </p:cNvPr>
          <p:cNvSpPr/>
          <p:nvPr/>
        </p:nvSpPr>
        <p:spPr bwMode="auto">
          <a:xfrm>
            <a:off x="592114" y="6184490"/>
            <a:ext cx="5204570" cy="3496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E5A4B0-7B0D-4585-AFDB-7EE20BF2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4" y="2086478"/>
            <a:ext cx="1058892" cy="5402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96835-CB36-43CD-B297-D5CD02FD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768" y="2074072"/>
            <a:ext cx="1150425" cy="5650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2118E6-7DB9-407A-B107-E0C3092E1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23" y="4957065"/>
            <a:ext cx="1058893" cy="5769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7CDCA3-ABD0-474F-816E-083E79254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620" y="4801776"/>
            <a:ext cx="1058892" cy="6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</a:t>
            </a:r>
            <a:r>
              <a:rPr kumimoji="1" lang="zh-CN" altLang="en-US" sz="1600" b="1" dirty="0">
                <a:latin typeface="+mn-ea"/>
              </a:rPr>
              <a:t>：</a:t>
            </a:r>
            <a:r>
              <a:rPr kumimoji="1" lang="en-US" altLang="zh-CN" sz="1600" b="1" dirty="0">
                <a:latin typeface="+mn-ea"/>
              </a:rPr>
              <a:t>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B:32767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B:32767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</a:t>
            </a:r>
            <a:r>
              <a:rPr kumimoji="1" lang="zh-CN" altLang="en-US" sz="1600" b="1" dirty="0">
                <a:latin typeface="+mn-ea"/>
              </a:rPr>
              <a:t>：</a:t>
            </a:r>
            <a:r>
              <a:rPr kumimoji="1" lang="en-US" altLang="zh-CN" sz="1600" b="1" dirty="0">
                <a:latin typeface="+mn-ea"/>
              </a:rPr>
              <a:t>-12345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B:-32768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赋值会将数值直接截断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而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输入如果溢出则会将边界值赋值给变量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F6BE96-F3B0-4B1D-9558-EDFED6F0D798}"/>
              </a:ext>
            </a:extLst>
          </p:cNvPr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4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6999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_12345____↙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__2147483649___↙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__4294967299___↙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__-12345___↙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_-2147483649____↙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2F46C-FE53-4D34-AE8C-AE64662F528C}"/>
              </a:ext>
            </a:extLst>
          </p:cNvPr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7E1F94-6592-46B5-81D6-0F55B7927B1C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C4B18B-D58E-412B-92BA-22E5005D8056}"/>
              </a:ext>
            </a:extLst>
          </p:cNvPr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A51B11-1A8C-46B1-9C03-F3061FD54745}"/>
              </a:ext>
            </a:extLst>
          </p:cNvPr>
          <p:cNvSpPr/>
          <p:nvPr/>
        </p:nvSpPr>
        <p:spPr bwMode="auto">
          <a:xfrm>
            <a:off x="592114" y="6174658"/>
            <a:ext cx="5204570" cy="359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FED11-27F0-4C74-A832-E1CCF522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45" y="502815"/>
            <a:ext cx="2057578" cy="1211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FF9DCC-0DB4-4F70-B588-8C568C38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96" y="2768211"/>
            <a:ext cx="1418808" cy="8280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7AC8F3-562A-4013-88CE-AC08B0DEC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296" y="521866"/>
            <a:ext cx="2057578" cy="11735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33A0F0-2FB0-431B-B654-4BC835508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883" y="2772093"/>
            <a:ext cx="1484376" cy="8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0DC1C6-A67F-44AD-A386-BE09259C34B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    前者是赋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的最大值，后者直接截断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    前者是赋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的最大值，后者直接截断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    前者是赋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的最小值，后者直接截断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92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"k=" &lt;&lt;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2D72D9-0DBE-429E-AE09-870F3A1DBFFF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A5E09D-3EE8-4DFB-B602-502BF8A98474}"/>
              </a:ext>
            </a:extLst>
          </p:cNvPr>
          <p:cNvSpPr/>
          <p:nvPr/>
        </p:nvSpPr>
        <p:spPr bwMode="auto">
          <a:xfrm>
            <a:off x="592112" y="6154993"/>
            <a:ext cx="5204569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6BD24B-0316-4868-B963-6E416093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11" y="1058635"/>
            <a:ext cx="2072820" cy="838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E86AD6-CA81-49C2-82AA-8AF5BE31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24" y="2030919"/>
            <a:ext cx="2042337" cy="762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0B355A-DDB3-4796-BEAA-0D38AF2F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10" y="1050128"/>
            <a:ext cx="2065199" cy="800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6C5ECB-19B9-460B-BA90-A45136C4F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693" y="2061402"/>
            <a:ext cx="198899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k5, k6;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-65535;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k6 = -65536;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贴图即可（有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还有贴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k3=53191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k4=65535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3160557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92423E-F77C-47EA-A2B7-6A51E2F6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89" y="5757504"/>
            <a:ext cx="5833429" cy="8466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7E9A76-DECF-4D9C-A2CC-81A4A9C8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85" y="4123625"/>
            <a:ext cx="2347163" cy="1653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876E11-66A2-4495-A842-A95DAF8D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712" y="3009821"/>
            <a:ext cx="227095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__12345___↙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___4294967299__↙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__-12345___↙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 -4294967290 ___↙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 -4294967299 ____↙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10725" y="5919018"/>
            <a:ext cx="2295525" cy="615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FAA866-F2A8-4472-9C38-3DD113F17631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F3CD21-A63C-4612-8061-61AC09EEECA7}"/>
              </a:ext>
            </a:extLst>
          </p:cNvPr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A3F899-4F11-4204-B58C-4B1C2C6F2E27}"/>
              </a:ext>
            </a:extLst>
          </p:cNvPr>
          <p:cNvSpPr/>
          <p:nvPr/>
        </p:nvSpPr>
        <p:spPr bwMode="auto">
          <a:xfrm>
            <a:off x="592111" y="5919019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int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基本同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short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，弄懂即可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本页可以不做，空着不扣分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719A05-D4C5-4981-93F2-296049DA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44" y="776564"/>
            <a:ext cx="2072820" cy="838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C997A4-5A4D-491D-9870-84AA06C0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51" y="814668"/>
            <a:ext cx="2065199" cy="8001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ABA8B7-FE14-49EA-85A4-FEEDB383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98" y="1930751"/>
            <a:ext cx="2796782" cy="7315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725F59-5A15-4547-82EB-06DABA4A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794" y="1107720"/>
            <a:ext cx="2834886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37CA61-40FB-4625-BB0F-3790804F2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547" y="2404840"/>
            <a:ext cx="2991368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D788C-5E8E-4501-B358-D977B6DCCC9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不一致，输出值为 </a:t>
            </a:r>
            <a:r>
              <a:rPr kumimoji="1" lang="en-US" altLang="zh-CN" sz="1600" b="1" dirty="0">
                <a:latin typeface="+mn-ea"/>
              </a:rPr>
              <a:t>unsigned int </a:t>
            </a:r>
            <a:r>
              <a:rPr kumimoji="1" lang="zh-CN" altLang="en-US" sz="1600" b="1" dirty="0">
                <a:latin typeface="+mn-ea"/>
              </a:rPr>
              <a:t>型最大值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不一致，输出值为输入值 </a:t>
            </a:r>
            <a:r>
              <a:rPr kumimoji="1" lang="en-US" altLang="zh-CN" sz="1600" b="1" dirty="0">
                <a:latin typeface="+mn-ea"/>
              </a:rPr>
              <a:t>+4294967396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不一致，输出值为输入值 </a:t>
            </a:r>
            <a:r>
              <a:rPr kumimoji="1" lang="en-US" altLang="zh-CN" sz="1600" b="1" dirty="0">
                <a:latin typeface="+mn-ea"/>
              </a:rPr>
              <a:t>+4294967396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不一致，输出值为 </a:t>
            </a:r>
            <a:r>
              <a:rPr kumimoji="1" lang="en-US" altLang="zh-CN" sz="1600" b="1" dirty="0">
                <a:latin typeface="+mn-ea"/>
              </a:rPr>
              <a:t>unsigned int </a:t>
            </a:r>
            <a:r>
              <a:rPr kumimoji="1" lang="zh-CN" altLang="en-US" sz="1600" b="1" dirty="0">
                <a:latin typeface="+mn-ea"/>
              </a:rPr>
              <a:t>型最大值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A3C1E-E76B-4667-9911-ECC541F32751}"/>
              </a:ext>
            </a:extLst>
          </p:cNvPr>
          <p:cNvSpPr/>
          <p:nvPr/>
        </p:nvSpPr>
        <p:spPr bwMode="auto">
          <a:xfrm>
            <a:off x="592111" y="5948515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int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基本同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，弄懂即可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本页可以不做，空着不扣分</a:t>
            </a:r>
          </a:p>
        </p:txBody>
      </p:sp>
    </p:spTree>
    <p:extLst>
      <p:ext uri="{BB962C8B-B14F-4D97-AF65-F5344CB8AC3E}">
        <p14:creationId xmlns:p14="http://schemas.microsoft.com/office/powerpoint/2010/main" val="6374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   </a:t>
            </a:r>
            <a:r>
              <a:rPr kumimoji="1" lang="zh-CN" altLang="en-US" sz="1200" dirty="0">
                <a:solidFill>
                  <a:srgbClr val="000000"/>
                </a:solidFill>
                <a:latin typeface="+mn-ea"/>
              </a:rPr>
              <a:t>数据正常</a:t>
            </a:r>
            <a:endParaRPr kumimoji="1" lang="en-US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 </a:t>
            </a:r>
            <a:r>
              <a:rPr lang="zh-CN" altLang="en-US" sz="1200" dirty="0"/>
              <a:t>输出为 </a:t>
            </a:r>
            <a:r>
              <a:rPr lang="en-US" altLang="zh-CN" sz="1200" dirty="0"/>
              <a:t>signed </a:t>
            </a:r>
            <a:r>
              <a:rPr lang="zh-CN" altLang="en-US" sz="1200" dirty="0"/>
              <a:t>型最大值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r>
              <a:rPr lang="zh-CN" altLang="en-US" sz="1200" dirty="0"/>
              <a:t>输出为 </a:t>
            </a:r>
            <a:r>
              <a:rPr lang="en-US" altLang="zh-CN" sz="1200" dirty="0"/>
              <a:t>signed </a:t>
            </a:r>
            <a:r>
              <a:rPr lang="zh-CN" altLang="en-US" sz="1200" dirty="0"/>
              <a:t>型最大值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</a:t>
            </a:r>
            <a:r>
              <a:rPr lang="zh-CN" altLang="en-US" sz="1200" dirty="0"/>
              <a:t>输出为 </a:t>
            </a:r>
            <a:r>
              <a:rPr lang="en-US" altLang="zh-CN" sz="1200" dirty="0"/>
              <a:t>signed </a:t>
            </a:r>
            <a:r>
              <a:rPr lang="zh-CN" altLang="en-US" sz="1200" dirty="0"/>
              <a:t>型最小值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r>
              <a:rPr lang="zh-CN" altLang="en-US" sz="1200" dirty="0"/>
              <a:t>输出原数据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</a:t>
            </a:r>
            <a:r>
              <a:rPr lang="zh-CN" altLang="en-US" sz="1200" dirty="0"/>
              <a:t>输出为</a:t>
            </a:r>
            <a:r>
              <a:rPr lang="en-US" altLang="zh-CN" sz="1200" dirty="0"/>
              <a:t>unsigned </a:t>
            </a:r>
            <a:r>
              <a:rPr lang="zh-CN" altLang="en-US" sz="1200" dirty="0"/>
              <a:t> </a:t>
            </a:r>
            <a:r>
              <a:rPr lang="en-US" altLang="zh-CN" sz="1200" dirty="0"/>
              <a:t>signed </a:t>
            </a:r>
            <a:r>
              <a:rPr lang="zh-CN" altLang="en-US" sz="1200" dirty="0"/>
              <a:t>型最大值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r>
              <a:rPr lang="zh-CN" altLang="en-US" sz="1200" dirty="0"/>
              <a:t>输出不可信的值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r>
              <a:rPr lang="zh-CN" altLang="en-US" sz="1200" dirty="0"/>
              <a:t>输出不可信的值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</a:t>
            </a:r>
            <a:r>
              <a:rPr lang="zh-CN" altLang="en-US" sz="1200" dirty="0"/>
              <a:t>输出为</a:t>
            </a:r>
            <a:r>
              <a:rPr lang="en-US" altLang="zh-CN" sz="1200" dirty="0"/>
              <a:t>unsigned </a:t>
            </a:r>
            <a:r>
              <a:rPr lang="zh-CN" altLang="en-US" sz="1200" dirty="0"/>
              <a:t> </a:t>
            </a:r>
            <a:r>
              <a:rPr lang="en-US" altLang="zh-CN" sz="1200" dirty="0"/>
              <a:t>signed </a:t>
            </a:r>
            <a:r>
              <a:rPr lang="zh-CN" altLang="en-US" sz="1200" dirty="0"/>
              <a:t>型最大值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 不相同 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  相同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81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01838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4610501" y="1323974"/>
            <a:ext cx="62249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（单个图形字符）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\b</a:t>
            </a:r>
            <a:r>
              <a:rPr lang="zh-CN" altLang="en-US" sz="1200" b="1" dirty="0">
                <a:latin typeface="+mn-ea"/>
              </a:rPr>
              <a:t>（退格键的转义符）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\101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\x41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16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65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码的十进制整数形式表示）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8B77F-13F5-402A-BF18-DA9CC95FC05F}"/>
              </a:ext>
            </a:extLst>
          </p:cNvPr>
          <p:cNvSpPr/>
          <p:nvPr/>
        </p:nvSpPr>
        <p:spPr bwMode="auto">
          <a:xfrm>
            <a:off x="592114" y="6154994"/>
            <a:ext cx="4018387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9C69D3-82D2-4BF0-A7E9-808DD044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386" y="539759"/>
            <a:ext cx="2438611" cy="11278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3B261D-2E02-4361-BFFE-B34F2AC1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97" y="1376805"/>
            <a:ext cx="2225233" cy="1120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517E22-8B49-4CE6-86FC-6449AA4C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390" y="2628165"/>
            <a:ext cx="231668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setprecision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(20)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表示输出时保留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 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位有效位数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的有效位数）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5149516" y="1323974"/>
            <a:ext cx="5685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（尾数超上限但数量级未超，仍是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000F5E-C221-4C0D-B4F7-5C8AC62F384A}"/>
              </a:ext>
            </a:extLst>
          </p:cNvPr>
          <p:cNvSpPr/>
          <p:nvPr/>
        </p:nvSpPr>
        <p:spPr bwMode="auto">
          <a:xfrm>
            <a:off x="592114" y="6154994"/>
            <a:ext cx="4557402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704994-DD09-4445-A10F-96A9E291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66" y="1055344"/>
            <a:ext cx="1165961" cy="5372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22E629-555B-456C-85C0-F6E81D8F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883" y="1554741"/>
            <a:ext cx="1305336" cy="6129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2D25CE-02A1-4258-A170-D775A3648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83" y="2119677"/>
            <a:ext cx="1305336" cy="5576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AF95B5-AE2F-4E5D-BD64-B66096656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883" y="2764383"/>
            <a:ext cx="1305336" cy="6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7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  <a:r>
              <a:rPr kumimoji="1" lang="zh-CN" altLang="en-US" sz="1600" b="1" dirty="0">
                <a:latin typeface="宋体"/>
              </a:rPr>
              <a:t>，观察输出结果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语句的使用区别：第二个程序在一个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语句中输入，第三个程序在四个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语句中输入。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2E7C01-485F-4FB4-9A13-30CE7107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29" y="4762556"/>
            <a:ext cx="1241864" cy="7932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E894B2-B6C9-4EBC-B1B3-F364D809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43" y="4796001"/>
            <a:ext cx="1410539" cy="8690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39557D-7B81-4481-94B4-AAAC7888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262" y="4883272"/>
            <a:ext cx="1013942" cy="6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/>
              </a:rPr>
              <a:t>↙(</a:t>
            </a:r>
            <a:r>
              <a:rPr kumimoji="1" lang="zh-CN" altLang="en-US" sz="1600" b="1" dirty="0">
                <a:latin typeface="宋体"/>
              </a:rPr>
              <a:t>每个数字间多于一个空格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 </a:t>
            </a:r>
            <a:r>
              <a:rPr kumimoji="1" lang="en-US" altLang="zh-CN" sz="1600" b="1" dirty="0">
                <a:latin typeface="宋体"/>
              </a:rPr>
              <a:t>+ </a:t>
            </a:r>
            <a:r>
              <a:rPr kumimoji="1" lang="zh-CN" altLang="en-US" sz="1600" b="1" dirty="0">
                <a:latin typeface="宋体"/>
              </a:rPr>
              <a:t>多个空回车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结论：在输入正确的情况下，回车和空格的作用？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D2216-CA2C-47F1-AE0D-5A13693DCB2F}"/>
              </a:ext>
            </a:extLst>
          </p:cNvPr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CE54DA-93A5-404F-8059-3E4CDA90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1787"/>
            <a:ext cx="973768" cy="6224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F3787F-F006-42DF-A093-795D480E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704" y="2466774"/>
            <a:ext cx="1233812" cy="11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从错误字符出现的位置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78CC7-F3C0-4CC1-9EC8-7E50B139F8D9}"/>
              </a:ext>
            </a:extLst>
          </p:cNvPr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4A1C54-D579-4471-862F-BAE6A4C4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79" y="1214754"/>
            <a:ext cx="1108806" cy="758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EB5D58-2619-4F02-9F37-6336DD82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30" y="1323973"/>
            <a:ext cx="1194549" cy="791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0599B4-267F-40F6-8FAE-28640744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992" y="2615603"/>
            <a:ext cx="1269289" cy="7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1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F2AA7E-8DB2-427E-B681-F6EB24E58864}"/>
              </a:ext>
            </a:extLst>
          </p:cNvPr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31801-29C7-4DED-9652-F1280D13187E}"/>
              </a:ext>
            </a:extLst>
          </p:cNvPr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直接退出了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可以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结束正在运行的程序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windows</a:t>
            </a:r>
            <a:r>
              <a:rPr kumimoji="1" lang="zh-CN" altLang="en-US" sz="1200" b="1" dirty="0">
                <a:latin typeface="+mn-ea"/>
              </a:rPr>
              <a:t>下的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用来作为结束输入输出流的标值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不会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800CF5-54BC-44DE-B243-1DA188E08382}"/>
              </a:ext>
            </a:extLst>
          </p:cNvPr>
          <p:cNvSpPr/>
          <p:nvPr/>
        </p:nvSpPr>
        <p:spPr bwMode="auto">
          <a:xfrm>
            <a:off x="592113" y="5899355"/>
            <a:ext cx="3854759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8C2248-B69C-465C-B60E-119258A3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80" y="1323973"/>
            <a:ext cx="1563576" cy="712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F1A6A-05F9-49BC-A312-C98E37BE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35" y="1323972"/>
            <a:ext cx="1212446" cy="7122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6A715A-7445-477A-9D8D-4AEBC33C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76" y="2036178"/>
            <a:ext cx="1355600" cy="14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6D4EED-E461-4B7D-BD56-DA9F1A3BA43A}"/>
              </a:ext>
            </a:extLst>
          </p:cNvPr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52329-F404-4190-A468-7F166A5A5AD4}"/>
              </a:ext>
            </a:extLst>
          </p:cNvPr>
          <p:cNvSpPr/>
          <p:nvPr/>
        </p:nvSpPr>
        <p:spPr bwMode="auto">
          <a:xfrm>
            <a:off x="5120640" y="1323974"/>
            <a:ext cx="57147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__4e100 1 2_____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个超上限，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__-4e100 1 2_____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个超下限，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 4e100 2____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从错误输入的位置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成立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673423-433A-4315-B2A4-DADF5ABFC8AB}"/>
              </a:ext>
            </a:extLst>
          </p:cNvPr>
          <p:cNvSpPr/>
          <p:nvPr/>
        </p:nvSpPr>
        <p:spPr bwMode="auto">
          <a:xfrm>
            <a:off x="592113" y="6223819"/>
            <a:ext cx="4528527" cy="310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全部做一遍，任选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题截图即可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多截不限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CF9EFF-417A-4183-9408-710FE37D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35" y="1214753"/>
            <a:ext cx="1593976" cy="6731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46AF21-77B4-4C1A-8B19-BE0B0372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435" y="1887869"/>
            <a:ext cx="1585663" cy="6731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7B509F-B38B-486B-861F-AAAE6F703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434" y="2560985"/>
            <a:ext cx="1593975" cy="8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、如果编译有</a:t>
            </a:r>
            <a:r>
              <a:rPr kumimoji="1" lang="en-US" altLang="zh-CN" sz="1600" b="1" dirty="0">
                <a:latin typeface="宋体"/>
              </a:rPr>
              <a:t>error</a:t>
            </a:r>
            <a:r>
              <a:rPr kumimoji="1" lang="zh-CN" altLang="en-US" sz="1600" b="1" dirty="0">
                <a:latin typeface="宋体"/>
              </a:rPr>
              <a:t>或</a:t>
            </a:r>
            <a:r>
              <a:rPr kumimoji="1" lang="en-US" altLang="zh-CN" sz="1600" b="1" dirty="0">
                <a:latin typeface="宋体"/>
              </a:rPr>
              <a:t>warning</a:t>
            </a:r>
            <a:r>
              <a:rPr kumimoji="1" lang="zh-CN" altLang="en-US" sz="1600" b="1" dirty="0">
                <a:latin typeface="宋体"/>
              </a:rPr>
              <a:t>，则贴相应信息的截图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2</a:t>
            </a:r>
            <a:r>
              <a:rPr kumimoji="1" lang="zh-CN" altLang="en-US" sz="1600" b="1" dirty="0">
                <a:latin typeface="宋体"/>
              </a:rPr>
              <a:t>、如果能运行</a:t>
            </a:r>
            <a:r>
              <a:rPr kumimoji="1" lang="en-US" altLang="zh-CN" sz="1600" b="1" dirty="0">
                <a:latin typeface="宋体"/>
              </a:rPr>
              <a:t>(</a:t>
            </a:r>
            <a:r>
              <a:rPr kumimoji="1" lang="zh-CN" altLang="en-US" sz="1600" b="1" dirty="0">
                <a:latin typeface="宋体"/>
              </a:rPr>
              <a:t>包括有</a:t>
            </a:r>
            <a:r>
              <a:rPr kumimoji="1" lang="en-US" altLang="zh-CN" sz="1600" b="1" dirty="0">
                <a:latin typeface="宋体"/>
              </a:rPr>
              <a:t>warning)</a:t>
            </a:r>
            <a:r>
              <a:rPr kumimoji="1" lang="zh-CN" altLang="en-US" sz="1600" b="1" dirty="0">
                <a:latin typeface="宋体"/>
              </a:rPr>
              <a:t>，则输入三个正确的</a:t>
            </a:r>
            <a:r>
              <a:rPr kumimoji="1" lang="en-US" altLang="zh-CN" sz="1600" b="1" dirty="0">
                <a:latin typeface="宋体"/>
              </a:rPr>
              <a:t>int</a:t>
            </a:r>
            <a:r>
              <a:rPr kumimoji="1" lang="zh-CN" altLang="en-US" sz="1600" b="1" dirty="0">
                <a:latin typeface="宋体"/>
              </a:rPr>
              <a:t>型数据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(</a:t>
            </a:r>
            <a:r>
              <a:rPr kumimoji="1" lang="zh-CN" altLang="en-US" sz="1600" b="1" dirty="0">
                <a:latin typeface="宋体"/>
              </a:rPr>
              <a:t>例</a:t>
            </a:r>
            <a:r>
              <a:rPr kumimoji="1" lang="en-US" altLang="zh-CN" sz="1600" b="1" dirty="0">
                <a:latin typeface="宋体"/>
              </a:rPr>
              <a:t> :1 2 3↙)</a:t>
            </a:r>
            <a:r>
              <a:rPr kumimoji="1" lang="zh-CN" altLang="en-US" sz="1600" b="1" dirty="0">
                <a:latin typeface="宋体"/>
              </a:rPr>
              <a:t>，观察输出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3</a:t>
            </a:r>
            <a:r>
              <a:rPr kumimoji="1" lang="zh-CN" altLang="en-US" sz="1600" b="1" dirty="0">
                <a:latin typeface="宋体"/>
              </a:rPr>
              <a:t>、分析为什么只有某个变量的结果是正确的</a:t>
            </a:r>
            <a:r>
              <a:rPr kumimoji="1" lang="en-US" altLang="zh-CN" sz="1600" b="1" dirty="0">
                <a:latin typeface="宋体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一个</a:t>
            </a:r>
            <a:r>
              <a:rPr kumimoji="1" lang="en-US" altLang="zh-CN" sz="1600" b="1" dirty="0">
                <a:latin typeface="宋体"/>
              </a:rPr>
              <a:t>&gt;&gt;</a:t>
            </a:r>
            <a:r>
              <a:rPr kumimoji="1" lang="zh-CN" altLang="en-US" sz="1600" b="1" dirty="0">
                <a:latin typeface="宋体"/>
              </a:rPr>
              <a:t>只会将数据传给他后面的第一个变量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而后面两个因为没有初始化所以为随机值</a:t>
            </a: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A7C5E4-4BE7-4E37-974F-2E602033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49" y="2334642"/>
            <a:ext cx="1755473" cy="920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29C0A8-A78F-449C-8A4F-A804FFCB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849" y="3325720"/>
            <a:ext cx="1918717" cy="5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&gt;&gt;</a:t>
            </a:r>
            <a:r>
              <a:rPr kumimoji="1" lang="zh-CN" altLang="en-US" sz="1600" b="1" dirty="0">
                <a:latin typeface="宋体"/>
              </a:rPr>
              <a:t>只会将数据传给他后面的第一个变量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94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a+10;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变量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常量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和表达式</a:t>
            </a:r>
            <a:r>
              <a:rPr kumimoji="1" lang="en-US" altLang="zh-CN" sz="1600" b="1" dirty="0">
                <a:latin typeface="+mn-ea"/>
              </a:rPr>
              <a:t>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4BA835-EDEC-42E2-B491-182A15D4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70" y="3072358"/>
            <a:ext cx="3319514" cy="7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89157C-774E-4537-85A0-DA15A11A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96" y="3081528"/>
            <a:ext cx="2951504" cy="4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将输入传给了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而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没有变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中由于</a:t>
            </a:r>
            <a:r>
              <a:rPr kumimoji="1" lang="en-US" altLang="zh-CN" sz="1600" b="1" dirty="0">
                <a:latin typeface="+mn-ea"/>
              </a:rPr>
              <a:t>&gt;&gt;</a:t>
            </a:r>
            <a:r>
              <a:rPr kumimoji="1" lang="zh-CN" altLang="en-US" sz="1600" b="1" dirty="0">
                <a:latin typeface="+mn-ea"/>
              </a:rPr>
              <a:t>优先级比，高所以先进行对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的赋值，而后面的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不用管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中先进行括号里的运算，得到的最后一项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这个变量的值，然后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将输入赋值给</a:t>
            </a:r>
            <a:r>
              <a:rPr kumimoji="1" lang="en-US" altLang="zh-CN" sz="1600" b="1" dirty="0">
                <a:latin typeface="+mn-ea"/>
              </a:rPr>
              <a:t>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不矛盾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A21066-A1E5-4C41-A673-A58A1FCA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32" y="1658815"/>
            <a:ext cx="1692492" cy="11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float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c1 &gt;&gt; c2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若缓冲区中第一个字符是空格、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tab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或换行这些分隔符时，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&gt;&gt;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会将其忽略并清除，继续读取下一个字符，所以第二个输入会忽略空格，使得赋值与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67EC3-F33C-4ADD-8896-6E190FA6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38" y="2170155"/>
            <a:ext cx="1508891" cy="487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0C2B84-870C-4993-A32C-B551BD63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38" y="3138002"/>
            <a:ext cx="1434201" cy="5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>
                <a:latin typeface="+mn-ea"/>
              </a:rPr>
              <a:t>endl____________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0616B9-B2CD-47AC-BDFB-F8A3B5CA529D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83DA3A-342D-4C82-99EC-879DBCFC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31" y="2259531"/>
            <a:ext cx="5500413" cy="9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9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要求一个程序多次运行的，不要自以为是的修改程序，放在一次去运行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8EE9E-1435-4B4F-87E4-892D898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</a:p>
          <a:p>
            <a:r>
              <a:rPr lang="en-US" altLang="zh-CN" sz="1200" b="1" dirty="0">
                <a:latin typeface="+mn-ea"/>
              </a:rPr>
              <a:t>         &lt;&lt; "a C++ "</a:t>
            </a:r>
          </a:p>
          <a:p>
            <a:r>
              <a:rPr lang="en-US" altLang="zh-CN" sz="1200" b="1" dirty="0">
                <a:latin typeface="+mn-ea"/>
              </a:rPr>
              <a:t>         &lt;&lt; "program."</a:t>
            </a:r>
          </a:p>
          <a:p>
            <a:r>
              <a:rPr lang="en-US" altLang="zh-CN" sz="1200" b="1" dirty="0">
                <a:latin typeface="+mn-ea"/>
              </a:rPr>
              <a:t> 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</a:t>
            </a:r>
            <a:r>
              <a:rPr kumimoji="1" lang="zh-CN" altLang="en-US" sz="1600" b="1" dirty="0">
                <a:latin typeface="+mn-ea"/>
              </a:rPr>
              <a:t>第三组只用了一个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而第四组用了四个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但是从输出结果上来看两者的输出结果是一样的。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CD1F3-EA5D-4CE6-B1B6-120A6835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74" y="2115263"/>
            <a:ext cx="24919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b &lt;&lt;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BE4779-7CC8-43BD-A3F5-76B4716D7F0A}"/>
              </a:ext>
            </a:extLst>
          </p:cNvPr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771798-5FB6-4D6E-BD6E-6DE4376B0A50}"/>
              </a:ext>
            </a:extLst>
          </p:cNvPr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原因：流插入符一次只能输入一个数据，所以第一个会输出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abc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三个值，第二个只会输出第一个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的值，第三个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B1F99A-53FD-4593-B0C5-87126B93BA0E}"/>
              </a:ext>
            </a:extLst>
          </p:cNvPr>
          <p:cNvSpPr/>
          <p:nvPr/>
        </p:nvSpPr>
        <p:spPr bwMode="auto">
          <a:xfrm>
            <a:off x="8271639" y="4796001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___1____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81D9BC-7BC8-4003-8390-C792451C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98" y="5157254"/>
            <a:ext cx="2449813" cy="507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47BECD-D31E-4989-A7C1-1192755A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5" y="3483864"/>
            <a:ext cx="2316681" cy="6248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38FDAF-CDB9-4865-961A-62C7CE57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748" y="3526470"/>
            <a:ext cx="2408129" cy="6172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70528B8-BD40-4600-8FFF-D155F8B6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102" y="3432762"/>
            <a:ext cx="240050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根据数据类型决定输出形式，由于第一个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类型，所以他会输出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码中</a:t>
            </a:r>
            <a:r>
              <a:rPr lang="en-US" altLang="zh-CN" sz="1600" b="1" dirty="0">
                <a:latin typeface="+mn-ea"/>
              </a:rPr>
              <a:t>65</a:t>
            </a:r>
            <a:r>
              <a:rPr lang="zh-CN" altLang="en-US" sz="1600" b="1" dirty="0">
                <a:latin typeface="+mn-ea"/>
              </a:rPr>
              <a:t>对应的字符，而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为整型所以会输出一个整数</a:t>
            </a:r>
            <a:endParaRPr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7117D3-6D86-44C1-889F-8D5CF034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03" y="4249645"/>
            <a:ext cx="2446232" cy="662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C5C88E-87F0-4802-B6E0-1BE04097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17" y="4157191"/>
            <a:ext cx="2651990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(char)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ABF044-5243-4B33-8F2F-8B05865F01E8}"/>
              </a:ext>
            </a:extLst>
          </p:cNvPr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118445-D9A4-4C68-A4EE-D1EC12E2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82" y="3739868"/>
            <a:ext cx="2164268" cy="6401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7D0622-A09B-459A-987F-986116D5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26" y="3586132"/>
            <a:ext cx="2301439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7480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7948</Words>
  <Application>Microsoft Office PowerPoint</Application>
  <PresentationFormat>宽屏</PresentationFormat>
  <Paragraphs>1016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linchang</cp:lastModifiedBy>
  <cp:revision>229</cp:revision>
  <dcterms:created xsi:type="dcterms:W3CDTF">2020-08-13T13:39:53Z</dcterms:created>
  <dcterms:modified xsi:type="dcterms:W3CDTF">2023-09-28T12:21:07Z</dcterms:modified>
</cp:coreProperties>
</file>