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9"/>
  </p:notesMasterIdLst>
  <p:sldIdLst>
    <p:sldId id="449" r:id="rId2"/>
    <p:sldId id="1268" r:id="rId3"/>
    <p:sldId id="1266" r:id="rId4"/>
    <p:sldId id="1230" r:id="rId5"/>
    <p:sldId id="492" r:id="rId6"/>
    <p:sldId id="1267" r:id="rId7"/>
    <p:sldId id="1265" r:id="rId8"/>
    <p:sldId id="1237" r:id="rId9"/>
    <p:sldId id="1236" r:id="rId10"/>
    <p:sldId id="1269" r:id="rId11"/>
    <p:sldId id="1238" r:id="rId12"/>
    <p:sldId id="1239" r:id="rId13"/>
    <p:sldId id="1240" r:id="rId14"/>
    <p:sldId id="1241" r:id="rId15"/>
    <p:sldId id="1244" r:id="rId16"/>
    <p:sldId id="1243" r:id="rId17"/>
    <p:sldId id="1245" r:id="rId18"/>
    <p:sldId id="1252" r:id="rId19"/>
    <p:sldId id="1255" r:id="rId20"/>
    <p:sldId id="1254" r:id="rId21"/>
    <p:sldId id="1246" r:id="rId22"/>
    <p:sldId id="1256" r:id="rId23"/>
    <p:sldId id="1257" r:id="rId24"/>
    <p:sldId id="1258" r:id="rId25"/>
    <p:sldId id="1247" r:id="rId26"/>
    <p:sldId id="1259" r:id="rId27"/>
    <p:sldId id="1249" r:id="rId28"/>
    <p:sldId id="1263" r:id="rId29"/>
    <p:sldId id="1260" r:id="rId30"/>
    <p:sldId id="1250" r:id="rId31"/>
    <p:sldId id="1261" r:id="rId32"/>
    <p:sldId id="1262" r:id="rId33"/>
    <p:sldId id="1231" r:id="rId34"/>
    <p:sldId id="1186" r:id="rId35"/>
    <p:sldId id="1234" r:id="rId36"/>
    <p:sldId id="1235" r:id="rId37"/>
    <p:sldId id="123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0941" autoAdjust="0"/>
  </p:normalViewPr>
  <p:slideViewPr>
    <p:cSldViewPr snapToGrid="0">
      <p:cViewPr varScale="1">
        <p:scale>
          <a:sx n="77" d="100"/>
          <a:sy n="77" d="100"/>
        </p:scale>
        <p:origin x="63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_____2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10______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对于其他的数字，则为将其视为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，即默认设置 </a:t>
            </a:r>
            <a:r>
              <a:rPr kumimoji="1" lang="en-US" altLang="zh-CN" sz="1600" b="1" dirty="0">
                <a:latin typeface="+mn-ea"/>
              </a:rPr>
              <a:t>(10)_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99F1500-0274-463A-81CB-424547CF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6" y="3647600"/>
            <a:ext cx="3635055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十六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int a =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&lt;&lt;hex;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setiosflags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ios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::uppercase)&lt;&lt; hex;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latin typeface="+mn-ea"/>
              </a:rPr>
              <a:t>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A2F56-CE03-487D-88A0-52D99437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80" y="4995987"/>
            <a:ext cx="2286198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+mn-ea"/>
              </a:rPr>
              <a:t>#include &lt;iostream&gt;</a:t>
            </a:r>
          </a:p>
          <a:p>
            <a:r>
              <a:rPr lang="en-US" altLang="zh-CN" sz="1800" b="1" dirty="0">
                <a:latin typeface="+mn-ea"/>
              </a:rPr>
              <a:t>#include &lt;</a:t>
            </a:r>
            <a:r>
              <a:rPr lang="en-US" altLang="zh-CN" sz="1800" b="1" dirty="0" err="1">
                <a:latin typeface="+mn-ea"/>
              </a:rPr>
              <a:t>iomanip</a:t>
            </a:r>
            <a:r>
              <a:rPr lang="en-US" altLang="zh-CN" sz="1800" b="1" dirty="0">
                <a:latin typeface="+mn-ea"/>
              </a:rPr>
              <a:t>&gt;</a:t>
            </a:r>
          </a:p>
          <a:p>
            <a:endParaRPr lang="en-US" altLang="zh-CN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using namespace std;</a:t>
            </a:r>
          </a:p>
          <a:p>
            <a:r>
              <a:rPr lang="en-US" altLang="zh-CN" sz="1800" b="1" dirty="0">
                <a:latin typeface="+mn-ea"/>
              </a:rPr>
              <a:t>int main()</a:t>
            </a:r>
          </a:p>
          <a:p>
            <a:r>
              <a:rPr lang="en-US" altLang="zh-CN" sz="1800" b="1" dirty="0">
                <a:latin typeface="+mn-e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int a = 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setiosflags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ios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::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showpos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setiosflags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ios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::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showpos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)&lt;&lt; hex;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cout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&lt;&lt; a &lt;&lt; ' ' &lt;&lt; a+1 &lt;&lt; ' ' &lt;&lt; a+2 &lt;&lt;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endl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+mn-ea"/>
              </a:rPr>
              <a:t>return 0;</a:t>
            </a:r>
          </a:p>
          <a:p>
            <a:r>
              <a:rPr lang="en-US" altLang="zh-CN" sz="18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35676D-045A-4160-B500-7B2876E3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96" y="5401212"/>
            <a:ext cx="1508891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6FEC1E-F2BE-425F-AC64-32F565A3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44" y="1916029"/>
            <a:ext cx="3124471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</a:rPr>
              <a:t>using namespace std;</a:t>
            </a:r>
          </a:p>
          <a:p>
            <a:r>
              <a:rPr lang="en-US" altLang="zh-CN" sz="1050" b="1" dirty="0">
                <a:latin typeface="+mn-ea"/>
              </a:rPr>
              <a:t>int main()</a:t>
            </a:r>
          </a:p>
          <a:p>
            <a:r>
              <a:rPr lang="en-US" altLang="zh-CN" sz="1050" b="1" dirty="0">
                <a:latin typeface="+mn-ea"/>
              </a:rPr>
              <a:t>{</a:t>
            </a: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A027E-79CD-478C-9BC0-EBEA804C1C8B}"/>
              </a:ext>
            </a:extLst>
          </p:cNvPr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F6006-52FA-4EEE-9C05-B967035F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983" y="1916299"/>
            <a:ext cx="377222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266F1-A8F2-48DD-B550-D64F9CFE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29" y="1857276"/>
            <a:ext cx="5151566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）非法设置为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时保留一位有效数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）小于等于数据类型的有效数字时，会进行四舍五入保留指定的有效数字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）大于数据类型的有效数字时，从超出数据类型精度的位置开始输出不可信的值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适用，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的有效位数为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到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位，所以当有效精度超过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后则会输出不可信值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85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6A9BA-D166-49C9-A5DF-48802B39394F}"/>
              </a:ext>
            </a:extLst>
          </p:cNvPr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932B2-C8AC-46BE-A309-E8F2DFD5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35" y="2108766"/>
            <a:ext cx="570025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ADC00-436C-437A-9F72-84B8A146F06D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B0F313-0404-4766-9BA4-91303FD9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47" y="5141270"/>
            <a:ext cx="7557359" cy="13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DDE2F-A66F-4E8E-9769-C79801CB59DE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63CB6-3EEB-41D0-BBBF-388C50B0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39" y="4858790"/>
            <a:ext cx="5159187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同时使用时，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中的参数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表示的是后面输出的数据都将保留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位的小数。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类型单独使用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zh-CN" altLang="en-US" sz="1600" b="1" dirty="0">
                <a:latin typeface="+mn-ea"/>
              </a:rPr>
              <a:t>：：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默认保留</a:t>
            </a: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位小数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适用，也是保留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中参数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位的小数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4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BDEC9-22C7-46F1-9EC4-D358B6E0D5CB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D926EC-5400-4EAD-8D8C-667456ED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32" y="3799973"/>
            <a:ext cx="5944115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250AE-7F5B-4F4A-B04C-ECEAA05F1BEA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6F40F-406E-41F5-A2EE-765658F3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5" y="4438436"/>
            <a:ext cx="5898391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B08D7-A4CB-4B95-BDF6-E8C1A74EAE32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39675-C14B-443A-AAD6-954D3EDB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87" y="4756717"/>
            <a:ext cx="5906012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显示数据的科学计数法形式，同时保留</a:t>
            </a:r>
            <a:r>
              <a:rPr kumimoji="1" lang="en-US" altLang="zh-CN" sz="1600" b="1" dirty="0">
                <a:latin typeface="+mn-ea"/>
              </a:rPr>
              <a:t>n+1</a:t>
            </a:r>
            <a:r>
              <a:rPr kumimoji="1" lang="zh-CN" altLang="en-US" sz="1600" b="1" dirty="0">
                <a:latin typeface="+mn-ea"/>
              </a:rPr>
              <a:t>个有效位数，即小数点后面有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适用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8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F623A-4801-4968-9C7E-3E7033DC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9" y="5274195"/>
            <a:ext cx="4077053" cy="876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E24E7A-E439-41EE-B699-2F7A8BED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80" y="5057732"/>
            <a:ext cx="4145639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&lt;&lt;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 scientific)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&lt;&lt;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::fixed)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FA0EC0-EC10-4F3D-A88F-5FF103AF9D13}"/>
              </a:ext>
            </a:extLst>
          </p:cNvPr>
          <p:cNvSpPr/>
          <p:nvPr/>
        </p:nvSpPr>
        <p:spPr bwMode="auto">
          <a:xfrm>
            <a:off x="586630" y="5534025"/>
            <a:ext cx="10248782" cy="1037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若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在前则输入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&lt;&lt;</a:t>
            </a:r>
            <a:r>
              <a:rPr kumimoji="1" lang="en-US" altLang="zh-CN" sz="1600" b="1" dirty="0" err="1">
                <a:latin typeface="+mn-ea"/>
              </a:rPr>
              <a:t>resetiosflags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::fixed)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若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在前则输入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&lt;&lt;</a:t>
            </a:r>
            <a:r>
              <a:rPr kumimoji="1" lang="en-US" altLang="zh-CN" sz="1600" b="1" dirty="0" err="1">
                <a:latin typeface="+mn-ea"/>
              </a:rPr>
              <a:t>resetiosflags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 scientific)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D4BC32-8032-4795-8443-C44E56D0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390" y="4654403"/>
            <a:ext cx="2568163" cy="8077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4AB2413-3027-4C5F-BCD0-62F4C0B0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58" y="4547512"/>
            <a:ext cx="249957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输出总宽度的字符，数据默认右对齐同时不足的字符用空格符填充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；当总宽度小于数据宽度时，显示规律为 输出数据宽度的字符数</a:t>
            </a:r>
            <a:r>
              <a:rPr kumimoji="1" lang="en-US" altLang="zh-CN" sz="1600" b="1" dirty="0">
                <a:latin typeface="+mn-ea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更加方便的确定后面输出的数据的字符宽度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便于判断上一个输出数据的最后没有空格符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F1F96C-B2CA-4A5B-8393-14C5DE61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3434"/>
            <a:ext cx="4138019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包括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64FBEA-462F-4602-B01D-C47DF55B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6" y="1863999"/>
            <a:ext cx="3955123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4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9CDD72-FB4B-410F-AA54-02896F718219}"/>
              </a:ext>
            </a:extLst>
          </p:cNvPr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将原本默认的填充字符“ ”替换成你想要填充的字符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 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en-US" altLang="zh-CN" sz="1600" b="1" dirty="0">
                <a:latin typeface="+mn-ea"/>
              </a:rPr>
              <a:t>()</a:t>
            </a:r>
            <a:r>
              <a:rPr kumimoji="1" lang="zh-CN" altLang="en-US" sz="1600" b="1" dirty="0">
                <a:latin typeface="+mn-ea"/>
              </a:rPr>
              <a:t>值作用于后面的一个数据，第二个数没有收到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的约束，不用填充</a:t>
            </a:r>
            <a:r>
              <a:rPr kumimoji="1" lang="en-US" altLang="zh-CN" sz="1600" b="1" dirty="0">
                <a:latin typeface="+mn-ea"/>
              </a:rPr>
              <a:t>=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F124A0-B9CA-4C96-A1F4-361F5EFF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17" y="1755482"/>
            <a:ext cx="387129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B780A1-11FE-4A73-8A14-82B7DDA2A631}"/>
              </a:ext>
            </a:extLst>
          </p:cNvPr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使得数据左对齐</a:t>
            </a:r>
            <a:r>
              <a:rPr kumimoji="1" lang="en-US" altLang="zh-CN" sz="1600" b="1" dirty="0">
                <a:latin typeface="+mn-ea"/>
              </a:rPr>
              <a:t>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484B6-6996-4AE7-A94C-139692D0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07" y="1672234"/>
            <a:ext cx="3985605" cy="800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8A067A-BA55-40FE-A90D-64297A003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98" y="4767827"/>
            <a:ext cx="3856054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D776F-B5F0-4E1B-B33B-27DB4B2AD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99" y="1649868"/>
            <a:ext cx="3840813" cy="1066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87624-4589-481C-BE00-322BACAA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2" y="4497928"/>
            <a:ext cx="390177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</a:p>
          <a:p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</a:p>
          <a:p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resetiosflags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::right);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9093D-B3B1-4293-9381-7327E5A68609}"/>
              </a:ext>
            </a:extLst>
          </p:cNvPr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r>
              <a:rPr lang="en-US" altLang="zh-CN" sz="1200" b="1" dirty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resetiosflags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::right);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39362C-F3EC-4CC7-B2A8-12AA2FEF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753" y="1611761"/>
            <a:ext cx="3840813" cy="11049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3812F2-190E-450F-8CFF-D104F40C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20" y="4597277"/>
            <a:ext cx="3833192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1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short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8E3B18-24CE-47F8-B0B9-0FA9A2FF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05" y="1214754"/>
            <a:ext cx="1112616" cy="655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0C81D4-0541-412C-89DC-7BC13B22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94" y="2118166"/>
            <a:ext cx="909569" cy="7074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F92C39-5C18-4F50-BAAD-9346FB09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431" y="3161054"/>
            <a:ext cx="909569" cy="5987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862081-3FCA-40ED-BDE2-E63A7D116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431" y="4095203"/>
            <a:ext cx="768360" cy="6246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3F78B9-7A22-4561-8DC1-D2FA4BDA7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422" y="5149181"/>
            <a:ext cx="115072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__12__↙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 20000000000 _ 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 7346545000 _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__-10__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__- 20000000000 __↙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3107BE-D16B-4BD1-9015-AC882B42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45" y="1214754"/>
            <a:ext cx="838273" cy="838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ABE9E-B092-4ABF-BF43-3A6116FE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29" y="2338066"/>
            <a:ext cx="1851820" cy="876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1BB68C-7F3B-4C60-B530-9D95B87A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85" y="3794156"/>
            <a:ext cx="1386444" cy="7351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042395-2FD6-44FD-BDEA-8A0CC64C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45" y="4375857"/>
            <a:ext cx="1531753" cy="8535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1B1247-8A29-44F4-879F-E2B640804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934" y="5587434"/>
            <a:ext cx="16003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9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28C72-FA6E-405F-A229-208F8DAB25C0}"/>
              </a:ext>
            </a:extLst>
          </p:cNvPr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C7E5C-63E8-4246-BCEB-6A5AD344DFA1}"/>
              </a:ext>
            </a:extLst>
          </p:cNvPr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673F-475D-4829-90D6-5F5404A85144}"/>
              </a:ext>
            </a:extLst>
          </p:cNvPr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34_____  ___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092854-E69B-4D22-8E67-20448F644FD8}"/>
              </a:ext>
            </a:extLst>
          </p:cNvPr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  34________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18340-B457-4691-BA2A-EDF711533F9E}"/>
              </a:ext>
            </a:extLst>
          </p:cNvPr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    0__________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5B215-7B00-48D1-98E3-AAFEAE3A9B5D}"/>
              </a:ext>
            </a:extLst>
          </p:cNvPr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分隔数据的符号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，而是做为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一个字符数据类型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的设置，应使用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 ___________</a:t>
            </a:r>
          </a:p>
        </p:txBody>
      </p:sp>
    </p:spTree>
    <p:extLst>
      <p:ext uri="{BB962C8B-B14F-4D97-AF65-F5344CB8AC3E}">
        <p14:creationId xmlns:p14="http://schemas.microsoft.com/office/powerpoint/2010/main" val="132362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077349B2-0795-42D4-B88A-83371CD83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5386"/>
              </p:ext>
            </p:extLst>
          </p:nvPr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715643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1950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0164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1668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1303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7795"/>
                  </a:ext>
                </a:extLst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7911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405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9468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71B0D8-CF69-458E-B399-EDA0A8708DD2}"/>
              </a:ext>
            </a:extLst>
          </p:cNvPr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1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48C7B-2C90-4AEF-8AB8-2C6570B6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966" y="2262715"/>
            <a:ext cx="319305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___4___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二进制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___dec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hex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oct_________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输出的是十六进制负数的补码形式</a:t>
            </a:r>
            <a:r>
              <a:rPr kumimoji="1" lang="en-US" altLang="zh-CN" sz="1600" b="1" dirty="0">
                <a:latin typeface="+mn-ea"/>
              </a:rPr>
              <a:t>________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输出的是八进制负数的补码形式</a:t>
            </a:r>
            <a:r>
              <a:rPr kumimoji="1" lang="en-US" altLang="zh-CN" sz="1600" b="1" dirty="0">
                <a:latin typeface="+mn-ea"/>
              </a:rPr>
              <a:t>__________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</a:p>
          <a:p>
            <a:r>
              <a:rPr lang="en-US" altLang="zh-CN" sz="1400" b="1" dirty="0">
                <a:latin typeface="+mn-ea"/>
              </a:rPr>
              <a:t>int main()</a:t>
            </a:r>
          </a:p>
          <a:p>
            <a:r>
              <a:rPr lang="en-US" altLang="zh-CN" sz="1400" b="1" dirty="0">
                <a:latin typeface="+mn-ea"/>
              </a:rPr>
              <a:t>{</a:t>
            </a:r>
          </a:p>
          <a:p>
            <a:r>
              <a:rPr lang="en-US" altLang="zh-CN" sz="1400" b="1" dirty="0">
                <a:latin typeface="+mn-ea"/>
              </a:rPr>
              <a:t>    int a = 10;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</a:p>
          <a:p>
            <a:r>
              <a:rPr lang="en-US" altLang="zh-CN" sz="1400" b="1" dirty="0">
                <a:latin typeface="+mn-ea"/>
              </a:rPr>
              <a:t>}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81D1C0-AAB3-45F3-91E7-4A1D67DE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85" y="3429000"/>
            <a:ext cx="1752752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_____2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10______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对于其他的数字，则为将其视为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，即默认设置 </a:t>
            </a:r>
            <a:r>
              <a:rPr kumimoji="1" lang="en-US" altLang="zh-CN" sz="1600" b="1" dirty="0">
                <a:latin typeface="+mn-ea"/>
              </a:rPr>
              <a:t>(10)</a:t>
            </a:r>
            <a:r>
              <a:rPr kumimoji="1" lang="zh-CN" altLang="en-US" sz="1600" b="1" dirty="0">
                <a:latin typeface="+mn-ea"/>
              </a:rPr>
              <a:t>。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98DE14-5BD6-4E0D-B32E-D42D4EBC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68" y="4129271"/>
            <a:ext cx="3817951" cy="1173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1BF84C-10F9-473C-A8AE-5188123A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" y="3929059"/>
            <a:ext cx="5916446" cy="22530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B4A11-026A-4044-A595-02E238AD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67" y="5408823"/>
            <a:ext cx="3734124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8536</Words>
  <Application>Microsoft Office PowerPoint</Application>
  <PresentationFormat>宽屏</PresentationFormat>
  <Paragraphs>1021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宋体</vt:lpstr>
      <vt:lpstr>Arial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gongren linchang</cp:lastModifiedBy>
  <cp:revision>247</cp:revision>
  <dcterms:created xsi:type="dcterms:W3CDTF">2020-08-13T13:39:53Z</dcterms:created>
  <dcterms:modified xsi:type="dcterms:W3CDTF">2023-10-04T09:05:47Z</dcterms:modified>
</cp:coreProperties>
</file>