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1236" r:id="rId2"/>
    <p:sldId id="1268" r:id="rId3"/>
    <p:sldId id="1237" r:id="rId4"/>
    <p:sldId id="1230" r:id="rId5"/>
    <p:sldId id="449" r:id="rId6"/>
    <p:sldId id="1182" r:id="rId7"/>
    <p:sldId id="1226" r:id="rId8"/>
    <p:sldId id="1227" r:id="rId9"/>
    <p:sldId id="1198" r:id="rId10"/>
    <p:sldId id="1183" r:id="rId11"/>
    <p:sldId id="1228" r:id="rId12"/>
    <p:sldId id="1229" r:id="rId13"/>
    <p:sldId id="1231" r:id="rId14"/>
    <p:sldId id="1232" r:id="rId15"/>
    <p:sldId id="1233" r:id="rId16"/>
    <p:sldId id="1199" r:id="rId17"/>
    <p:sldId id="1234" r:id="rId18"/>
    <p:sldId id="1235" r:id="rId19"/>
    <p:sldId id="120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4" autoAdjust="0"/>
    <p:restoredTop sz="86411" autoAdjust="0"/>
  </p:normalViewPr>
  <p:slideViewPr>
    <p:cSldViewPr snapToGrid="0">
      <p:cViewPr>
        <p:scale>
          <a:sx n="75" d="100"/>
          <a:sy n="75" d="100"/>
        </p:scale>
        <p:origin x="475" y="-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8BE06C-1167-4CA6-A8A4-89EAB35A31A6}"/>
              </a:ext>
            </a:extLst>
          </p:cNvPr>
          <p:cNvSpPr/>
          <p:nvPr/>
        </p:nvSpPr>
        <p:spPr bwMode="auto">
          <a:xfrm>
            <a:off x="525517" y="998484"/>
            <a:ext cx="10247586" cy="3678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字符输入函数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的基本知识：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形式：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功能：输入一个字符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给指定的变量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某些编译器需要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cstdio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目前所用的双编译器均不需要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型，是输入字符的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码，可赋值给字符型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整型变量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输入有回显，而且不是键盘输入一个字符后立即执行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，必须要等按回车后才执行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弄清楚上课课件中的输入缓冲区的概念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可以输入空格，回车等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无法处理的非图形字符，但仍不能处理转义符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等每次仅从输入缓冲区中取需要的字节，多余的字节仍保留在输入缓冲区中供下次读取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15AFA2-89BE-4B1A-A198-5FCA5682287D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70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40044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#include &lt;</a:t>
            </a:r>
            <a:r>
              <a:rPr kumimoji="1" lang="en-US" altLang="zh-CN" sz="1600" b="1" dirty="0" err="1">
                <a:latin typeface="宋体"/>
              </a:rPr>
              <a:t>cstdio</a:t>
            </a:r>
            <a:r>
              <a:rPr kumimoji="1" lang="en-US" altLang="zh-CN" sz="1600" b="1" dirty="0"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char </a:t>
            </a:r>
            <a:r>
              <a:rPr kumimoji="1" lang="en-US" altLang="zh-CN" sz="1600" b="1" dirty="0" err="1">
                <a:latin typeface="宋体"/>
              </a:rPr>
              <a:t>ch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</a:t>
            </a:r>
            <a:r>
              <a:rPr kumimoji="1" lang="en-US" altLang="zh-CN" sz="1600" b="1" dirty="0" err="1">
                <a:latin typeface="宋体"/>
              </a:rPr>
              <a:t>cout</a:t>
            </a:r>
            <a:r>
              <a:rPr kumimoji="1" lang="en-US" altLang="zh-CN" sz="1600" b="1" dirty="0">
                <a:latin typeface="宋体"/>
              </a:rPr>
              <a:t> &lt;&lt; (</a:t>
            </a:r>
            <a:r>
              <a:rPr kumimoji="1" lang="en-US" altLang="zh-CN" sz="1600" b="1" dirty="0" err="1">
                <a:latin typeface="宋体"/>
              </a:rPr>
              <a:t>ch</a:t>
            </a:r>
            <a:r>
              <a:rPr kumimoji="1" lang="en-US" altLang="zh-CN" sz="1600" b="1" dirty="0">
                <a:latin typeface="宋体"/>
              </a:rPr>
              <a:t> = </a:t>
            </a:r>
            <a:r>
              <a:rPr kumimoji="1" lang="en-US" altLang="zh-CN" sz="1600" b="1" dirty="0" err="1">
                <a:latin typeface="宋体"/>
              </a:rPr>
              <a:t>getchar</a:t>
            </a:r>
            <a:r>
              <a:rPr kumimoji="1" lang="en-US" altLang="zh-CN" sz="1600" b="1" dirty="0">
                <a:latin typeface="宋体"/>
              </a:rPr>
              <a:t>()) &lt;&lt; </a:t>
            </a:r>
            <a:r>
              <a:rPr kumimoji="1" lang="en-US" altLang="zh-CN" sz="1600" b="1" dirty="0" err="1">
                <a:latin typeface="宋体"/>
              </a:rPr>
              <a:t>endl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}</a:t>
            </a:r>
            <a:endParaRPr kumimoji="1" lang="zh-CN" altLang="en-US" sz="1600" b="1" dirty="0">
              <a:latin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DFE6E-92AB-4C0D-BB59-3E8A1961153B}"/>
              </a:ext>
            </a:extLst>
          </p:cNvPr>
          <p:cNvSpPr/>
          <p:nvPr/>
        </p:nvSpPr>
        <p:spPr bwMode="auto">
          <a:xfrm>
            <a:off x="8050924" y="1323974"/>
            <a:ext cx="278448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92113" y="5152127"/>
            <a:ext cx="345032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___a______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____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C78E6E-56A7-4620-824B-8079A84E6F94}"/>
              </a:ext>
            </a:extLst>
          </p:cNvPr>
          <p:cNvSpPr/>
          <p:nvPr/>
        </p:nvSpPr>
        <p:spPr bwMode="auto">
          <a:xfrm>
            <a:off x="4038399" y="5152127"/>
            <a:ext cx="4008483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____a_____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____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777592-F44C-4656-8164-DB4DF5D32A2D}"/>
              </a:ext>
            </a:extLst>
          </p:cNvPr>
          <p:cNvSpPr/>
          <p:nvPr/>
        </p:nvSpPr>
        <p:spPr bwMode="auto">
          <a:xfrm>
            <a:off x="8050923" y="5152127"/>
            <a:ext cx="278448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___97______</a:t>
            </a:r>
          </a:p>
        </p:txBody>
      </p:sp>
    </p:spTree>
    <p:extLst>
      <p:ext uri="{BB962C8B-B14F-4D97-AF65-F5344CB8AC3E}">
        <p14:creationId xmlns:p14="http://schemas.microsoft.com/office/powerpoint/2010/main" val="227682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方法一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DEC7A3-DB86-424F-88D3-9308EA806B52}"/>
              </a:ext>
            </a:extLst>
          </p:cNvPr>
          <p:cNvSpPr txBox="1"/>
          <p:nvPr/>
        </p:nvSpPr>
        <p:spPr>
          <a:xfrm>
            <a:off x="592113" y="1562678"/>
            <a:ext cx="6096000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宋体"/>
              </a:rPr>
              <a:t>cstdio</a:t>
            </a: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宋体"/>
              </a:rPr>
              <a:t>sizeof</a:t>
            </a: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宋体"/>
              </a:rPr>
              <a:t>getchar</a:t>
            </a: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()) &lt;&lt;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96705-186E-4391-8C69-095891FD89C9}"/>
              </a:ext>
            </a:extLst>
          </p:cNvPr>
          <p:cNvSpPr txBox="1"/>
          <p:nvPr/>
        </p:nvSpPr>
        <p:spPr>
          <a:xfrm>
            <a:off x="5642140" y="1673477"/>
            <a:ext cx="6096000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typeid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()).name()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C55DA8-50A6-4DEB-86F8-0C77BEDD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09" y="3791889"/>
            <a:ext cx="480102" cy="2743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9E8EAF-56E6-4C89-9BA3-6FEB3F58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524" y="3649402"/>
            <a:ext cx="502964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1</a:t>
            </a:r>
            <a:r>
              <a:rPr kumimoji="1" lang="zh-CN" altLang="en-US" sz="1600" b="1" dirty="0">
                <a:latin typeface="宋体"/>
              </a:rPr>
              <a:t>、键盘输入：</a:t>
            </a:r>
            <a:r>
              <a:rPr kumimoji="1" lang="en-US" altLang="zh-CN" sz="1600" b="1" dirty="0">
                <a:latin typeface="宋体"/>
              </a:rPr>
              <a:t>Hello</a:t>
            </a:r>
            <a:r>
              <a:rPr kumimoji="1" lang="en-US" altLang="zh-CN" sz="1600" b="1" dirty="0">
                <a:latin typeface="+mn-ea"/>
              </a:rPr>
              <a:t>↙ (5</a:t>
            </a:r>
            <a:r>
              <a:rPr kumimoji="1" lang="zh-CN" altLang="en-US" sz="1600" b="1" dirty="0">
                <a:latin typeface="+mn-ea"/>
              </a:rPr>
              <a:t>个字母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↙      (</a:t>
            </a:r>
            <a:r>
              <a:rPr kumimoji="1" lang="zh-CN" altLang="en-US" sz="1600" b="1" dirty="0">
                <a:latin typeface="+mn-ea"/>
              </a:rPr>
              <a:t>空回车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宋体"/>
              </a:rPr>
              <a:t>︺</a:t>
            </a:r>
            <a:r>
              <a:rPr kumimoji="1" lang="en-US" altLang="zh-CN" sz="1600" b="1" dirty="0">
                <a:latin typeface="+mn-ea"/>
              </a:rPr>
              <a:t>↙    (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\n↙    (2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\101↙  (4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latin typeface="+mn-ea"/>
              </a:rPr>
              <a:t>结论：可以输入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等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无法处理的非图形字符，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但仍不能处理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转义字符</a:t>
            </a:r>
            <a:r>
              <a:rPr kumimoji="1" lang="en-US" altLang="zh-CN" sz="1600" b="1" dirty="0">
                <a:latin typeface="+mn-ea"/>
              </a:rPr>
              <a:t>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a) </a:t>
            </a:r>
            <a:r>
              <a:rPr kumimoji="1" lang="zh-CN" altLang="en-US" sz="1600" b="1" dirty="0">
                <a:latin typeface="+mn-ea"/>
              </a:rPr>
              <a:t>空格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转义符 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回车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 b="1" dirty="0">
              <a:latin typeface="宋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D3C55-1DD7-4760-AC35-5FA89AD5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94" y="1323973"/>
            <a:ext cx="800169" cy="4419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DC514E-2458-4BDB-AF29-DD8EC6040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167" y="1875821"/>
            <a:ext cx="335309" cy="2895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C29D47-A2E8-4B60-9515-CC01A86A7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210" y="2237150"/>
            <a:ext cx="1021168" cy="4801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A6F921-388B-4DDA-A246-A30175D6A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621" y="2788996"/>
            <a:ext cx="472481" cy="4419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43637CC-C0ED-449C-A761-0F2D341CC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1111" y="3332020"/>
            <a:ext cx="60965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"--Step1--"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"--Step2--"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"--Step3--"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"--Step4--"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Step1~4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、每次输入一个回车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__4___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Step__1____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Step___2___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Step__3__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Step___4___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___2__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Step____3__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___1__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Step__1____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getchar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思考：结合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的基本使用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的例子，考虑一下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的影响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错在第几个数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与输入缓冲区的关系，为什么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?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612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自行构造证明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结论的使用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读入的测试程序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#include &lt;iostream&gt;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using namespace std;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int main()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char a;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&lt;&lt; "--Step1--" &lt;&lt;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&gt;&gt; a;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&lt;&lt; a &lt;&lt;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&lt;&lt; "--Step2--" &lt;&lt;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&gt;&gt; a;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&lt;&lt; a &lt;&lt;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&lt;&lt; "--Step3--" &lt;&lt;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&gt;&gt; a;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&lt;&lt; a &lt;&lt;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sz="1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&lt;&lt; "--Step4--" &lt;&lt;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&gt;&gt; a;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&lt;&lt; a &lt;&lt; </a:t>
            </a:r>
            <a:r>
              <a:rPr lang="en-US" altLang="zh-CN" sz="14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return 0;</a:t>
            </a:r>
          </a:p>
          <a:p>
            <a:r>
              <a:rPr lang="en-US" altLang="zh-CN" sz="1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Stepx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因为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不能读取空格、回车（有特殊方法可读，先忽略），因此测试有所不同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、第一次输入两个字母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___2__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Step__1____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Step___3___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__1___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56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28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778D4-3869-47E1-B4AF-ED85DD20E55B}"/>
              </a:ext>
            </a:extLst>
          </p:cNvPr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1D705-CED0-483E-A2B5-BE7B6D92D86E}"/>
              </a:ext>
            </a:extLst>
          </p:cNvPr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EA6D-E078-4E03-B916-40014A6CF200}"/>
              </a:ext>
            </a:extLst>
          </p:cNvPr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474E8-13A1-4EA0-9A3A-C87838C5F9A3}"/>
              </a:ext>
            </a:extLst>
          </p:cNvPr>
          <p:cNvSpPr/>
          <p:nvPr/>
        </p:nvSpPr>
        <p:spPr bwMode="auto">
          <a:xfrm>
            <a:off x="592112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______97_______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___10______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601AF-2D9F-4607-8CE5-7A252F946460}"/>
              </a:ext>
            </a:extLst>
          </p:cNvPr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____97_________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___13_____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0A122-61BB-4EE5-859C-432099C8CB6D}"/>
              </a:ext>
            </a:extLst>
          </p:cNvPr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____13_____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65AE2D-EA83-441E-AE98-97FBD7CF17EF}"/>
              </a:ext>
            </a:extLst>
          </p:cNvPr>
          <p:cNvSpPr/>
          <p:nvPr/>
        </p:nvSpPr>
        <p:spPr bwMode="auto">
          <a:xfrm>
            <a:off x="592112" y="6239531"/>
            <a:ext cx="10247336" cy="294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注：直接按回车时的差异，了解即可，具体原因有兴趣自己课外查阅，不提供技术支持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508E7A-2335-4A00-82B2-03EC2447EDCA}"/>
              </a:ext>
            </a:extLst>
          </p:cNvPr>
          <p:cNvSpPr/>
          <p:nvPr/>
        </p:nvSpPr>
        <p:spPr bwMode="auto">
          <a:xfrm>
            <a:off x="10839448" y="1683973"/>
            <a:ext cx="1221488" cy="7596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34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哪个编译器报错？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VS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哪个编译器下结果同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？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Dev</a:t>
            </a:r>
            <a:endParaRPr kumimoji="1"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778D4-3869-47E1-B4AF-ED85DD20E55B}"/>
              </a:ext>
            </a:extLst>
          </p:cNvPr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1D705-CED0-483E-A2B5-BE7B6D92D86E}"/>
              </a:ext>
            </a:extLst>
          </p:cNvPr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EA6D-E078-4E03-B916-40014A6CF200}"/>
              </a:ext>
            </a:extLst>
          </p:cNvPr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601AF-2D9F-4607-8CE5-7A252F946460}"/>
              </a:ext>
            </a:extLst>
          </p:cNvPr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____97_________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___13_____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0A122-61BB-4EE5-859C-432099C8CB6D}"/>
              </a:ext>
            </a:extLst>
          </p:cNvPr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____97_________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____13_____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823A1A-0AA8-4685-B25A-268E4AB4986D}"/>
              </a:ext>
            </a:extLst>
          </p:cNvPr>
          <p:cNvSpPr/>
          <p:nvPr/>
        </p:nvSpPr>
        <p:spPr bwMode="auto">
          <a:xfrm>
            <a:off x="1211971" y="2135918"/>
            <a:ext cx="2340525" cy="4391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D030C4-E7B2-456D-ABCB-B3A99FC4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12" y="4137241"/>
            <a:ext cx="1097375" cy="2895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5E339D-CF6C-4E6D-B1D3-1113B7BE0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3" y="6160941"/>
            <a:ext cx="8969517" cy="3810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94B3BD-FEDA-4CF0-9578-16B2C9014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53" y="6528052"/>
            <a:ext cx="7994073" cy="3048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7555CA-1B83-46FC-936C-64A73B3F9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868" y="4076276"/>
            <a:ext cx="960203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的区别：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是按格式读入，到空格、回车、非法为止；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是只读一个字符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、两者的共同点：都有输入缓冲区，输入必须以回车结束，从输入缓冲区去取得需要的内容后，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多余的内容还放在输入缓冲区中，等到下次读入（如果程序结束，则操作系统会清空输入缓冲区）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en-US" altLang="zh-CN" sz="1600" b="1" dirty="0">
                <a:latin typeface="+mn-ea"/>
              </a:rPr>
              <a:t>()/_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是没有输入缓冲区的，输入后不需要按回车键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返回是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</a:t>
            </a:r>
            <a:r>
              <a:rPr lang="zh-CN" altLang="en-US" sz="1600" b="1" dirty="0">
                <a:latin typeface="+mn-ea"/>
              </a:rPr>
              <a:t>，因为除了正常的</a:t>
            </a:r>
            <a:r>
              <a:rPr lang="en-US" altLang="zh-CN" sz="1600" b="1" dirty="0">
                <a:latin typeface="+mn-ea"/>
              </a:rPr>
              <a:t>256</a:t>
            </a:r>
            <a:r>
              <a:rPr lang="zh-CN" altLang="en-US" sz="1600" b="1" dirty="0">
                <a:latin typeface="+mn-ea"/>
              </a:rPr>
              <a:t>个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字符（含基本和扩展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码、中文、其它语言文字等），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还需要额外考虑一个输入出错情况下的返回，因此无法用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字节返回值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7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22382F-6E46-4451-870C-F0803B889691}"/>
              </a:ext>
            </a:extLst>
          </p:cNvPr>
          <p:cNvGrpSpPr/>
          <p:nvPr/>
        </p:nvGrpSpPr>
        <p:grpSpPr>
          <a:xfrm>
            <a:off x="525517" y="998484"/>
            <a:ext cx="10247586" cy="3678620"/>
            <a:chOff x="515007" y="1198180"/>
            <a:chExt cx="10247586" cy="36786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5F13F3-3C2E-451A-BCEB-5CA6DBD88DFB}"/>
                </a:ext>
              </a:extLst>
            </p:cNvPr>
            <p:cNvSpPr/>
            <p:nvPr/>
          </p:nvSpPr>
          <p:spPr bwMode="auto">
            <a:xfrm>
              <a:off x="515007" y="1198180"/>
              <a:ext cx="10247586" cy="3678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字符输出函数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zh-CN" altLang="en-US" sz="1600" b="1" dirty="0">
                  <a:latin typeface="+mn-ea"/>
                </a:rPr>
                <a:t>的基本知识：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形式：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字符变量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常量</a:t>
              </a:r>
              <a:r>
                <a:rPr lang="en-US" altLang="zh-CN" sz="1600" b="1" dirty="0">
                  <a:latin typeface="+mn-ea"/>
                </a:rPr>
                <a:t>)</a:t>
              </a: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功能：输出一个字符</a:t>
              </a: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      </a:t>
              </a:r>
              <a:r>
                <a:rPr lang="en-US" altLang="zh-CN" sz="1600" b="1" dirty="0">
                  <a:latin typeface="+mn-ea"/>
                </a:rPr>
                <a:t>char a='A';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(a);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('A') 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('\x41');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('\101');</a:t>
              </a:r>
            </a:p>
            <a:p>
              <a:pPr>
                <a:spcBef>
                  <a:spcPts val="384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某些编译器需要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cstdio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zh-CN" altLang="en-US" sz="1600" b="1" dirty="0">
                  <a:latin typeface="+mn-ea"/>
                </a:rPr>
                <a:t>或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stdio.h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目前所用的双编译器均不需要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)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返回值是</a:t>
              </a:r>
              <a:r>
                <a:rPr lang="en-US" altLang="zh-CN" sz="1600" b="1" dirty="0">
                  <a:latin typeface="+mn-ea"/>
                </a:rPr>
                <a:t>int</a:t>
              </a:r>
              <a:r>
                <a:rPr lang="zh-CN" altLang="en-US" sz="1600" b="1" dirty="0">
                  <a:latin typeface="+mn-ea"/>
                </a:rPr>
                <a:t>型，是输出字符的</a:t>
              </a:r>
              <a:r>
                <a:rPr lang="en-US" altLang="zh-CN" sz="1600" b="1" dirty="0">
                  <a:latin typeface="+mn-ea"/>
                </a:rPr>
                <a:t>ASCII</a:t>
              </a:r>
              <a:r>
                <a:rPr lang="zh-CN" altLang="en-US" sz="1600" b="1" dirty="0">
                  <a:latin typeface="+mn-ea"/>
                </a:rPr>
                <a:t>码，可赋值给字符型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整型变量</a:t>
              </a:r>
              <a:endParaRPr lang="en-US" altLang="zh-CN" sz="1600" b="1" dirty="0">
                <a:latin typeface="+mn-ea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B0CE02B-3593-457B-B4F7-CD0409F679C3}"/>
                </a:ext>
              </a:extLst>
            </p:cNvPr>
            <p:cNvGrpSpPr/>
            <p:nvPr/>
          </p:nvGrpSpPr>
          <p:grpSpPr>
            <a:xfrm>
              <a:off x="2942894" y="2716923"/>
              <a:ext cx="2007476" cy="1082566"/>
              <a:chOff x="2575034" y="2469931"/>
              <a:chExt cx="2007476" cy="1082566"/>
            </a:xfrm>
          </p:grpSpPr>
          <p:sp>
            <p:nvSpPr>
              <p:cNvPr id="2" name="右大括号 1">
                <a:extLst>
                  <a:ext uri="{FF2B5EF4-FFF2-40B4-BE49-F238E27FC236}">
                    <a16:creationId xmlns:a16="http://schemas.microsoft.com/office/drawing/2014/main" id="{32EB0604-C928-4B33-9EBB-3976229256CA}"/>
                  </a:ext>
                </a:extLst>
              </p:cNvPr>
              <p:cNvSpPr/>
              <p:nvPr/>
            </p:nvSpPr>
            <p:spPr bwMode="auto">
              <a:xfrm>
                <a:off x="2575034" y="2469931"/>
                <a:ext cx="210207" cy="108256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30F164-CA60-4FCA-9A93-A62D4BC319BA}"/>
                  </a:ext>
                </a:extLst>
              </p:cNvPr>
              <p:cNvSpPr/>
              <p:nvPr/>
            </p:nvSpPr>
            <p:spPr bwMode="auto">
              <a:xfrm>
                <a:off x="2858813" y="2853559"/>
                <a:ext cx="1723697" cy="31531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+mn-ea"/>
                  </a:rPr>
                  <a:t>均表示输出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+mn-ea"/>
                  </a:rPr>
                  <a:t>'A'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</a:endParaRPr>
              </a:p>
            </p:txBody>
          </p:sp>
        </p:grp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EF2E77F1-ED0B-4A39-BEEF-33CF244A372F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74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464203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</a:rPr>
              <a:t>cstdio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char ret1;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</a:rPr>
              <a:t>ret1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</a:rPr>
              <a:t>('A')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int ret2;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  <a:ea typeface="宋体" pitchFamily="2" charset="-122"/>
              </a:rPr>
              <a:t>ret2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/>
                <a:ea typeface="宋体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  <a:ea typeface="宋体" pitchFamily="2" charset="-122"/>
              </a:rPr>
              <a:t>('B')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34152" y="1323974"/>
            <a:ext cx="560125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、观察运行结果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、分析运行结果中各输出是哪个语句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函数造成的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可选：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第一个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zh-CN" altLang="en-US" sz="1600" b="1" dirty="0">
                <a:latin typeface="+mn-ea"/>
              </a:rPr>
              <a:t>（），第二个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 err="1">
                <a:latin typeface="+mn-ea"/>
              </a:rPr>
              <a:t>cout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zh-CN" altLang="en-US" sz="1600" b="1" dirty="0">
                <a:latin typeface="+mn-ea"/>
              </a:rPr>
              <a:t>（），</a:t>
            </a:r>
            <a:r>
              <a:rPr kumimoji="1" lang="en-US" altLang="zh-CN" sz="1600" b="1" dirty="0">
                <a:latin typeface="+mn-ea"/>
              </a:rPr>
              <a:t>66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 err="1">
                <a:latin typeface="+mn-ea"/>
              </a:rPr>
              <a:t>cout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、这个例子能确认上个</a:t>
            </a:r>
            <a:r>
              <a:rPr kumimoji="1" lang="en-US" altLang="zh-CN" sz="1600" b="1" dirty="0">
                <a:latin typeface="+mn-ea"/>
              </a:rPr>
              <a:t>Page</a:t>
            </a:r>
            <a:r>
              <a:rPr kumimoji="1" lang="zh-CN" altLang="en-US" sz="1600" b="1" dirty="0">
                <a:latin typeface="+mn-ea"/>
              </a:rPr>
              <a:t>的基本知识中的说法：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返回值是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型，是输出字符的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完全正确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部分正确吗？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部分正确。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448B6D-C0FD-4EC6-82D2-AA5562B4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095" y="1337111"/>
            <a:ext cx="990686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方法一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015F59-5215-434D-B250-7B92CF1DC71C}"/>
              </a:ext>
            </a:extLst>
          </p:cNvPr>
          <p:cNvSpPr txBox="1"/>
          <p:nvPr/>
        </p:nvSpPr>
        <p:spPr>
          <a:xfrm>
            <a:off x="588075" y="1625609"/>
            <a:ext cx="6096000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FF0000"/>
                </a:solidFill>
                <a:latin typeface="宋体"/>
              </a:rPr>
              <a:t>#include &lt;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宋体"/>
              </a:rPr>
              <a:t>cstdio</a:t>
            </a:r>
            <a:r>
              <a:rPr kumimoji="1" lang="en-US" altLang="zh-CN" sz="1800" b="1" dirty="0">
                <a:solidFill>
                  <a:srgbClr val="FF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宋体"/>
              </a:rPr>
              <a:t>sizeof</a:t>
            </a:r>
            <a:r>
              <a:rPr kumimoji="1" lang="en-US" altLang="zh-CN" b="1" dirty="0">
                <a:solidFill>
                  <a:srgbClr val="000000"/>
                </a:solidFill>
                <a:latin typeface="宋体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宋体"/>
              </a:rPr>
              <a:t>putchar</a:t>
            </a:r>
            <a:r>
              <a:rPr kumimoji="1" lang="en-US" altLang="zh-CN" b="1" dirty="0">
                <a:solidFill>
                  <a:srgbClr val="000000"/>
                </a:solidFill>
                <a:latin typeface="宋体"/>
              </a:rPr>
              <a:t>(‘A’))</a:t>
            </a: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&lt;&lt;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800" b="1" dirty="0">
              <a:solidFill>
                <a:srgbClr val="000000"/>
              </a:solidFill>
              <a:latin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889835-BEB8-4E88-9F06-9D5E8C8D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6" y="3749975"/>
            <a:ext cx="548688" cy="3581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338171-C930-4B55-B2AE-D30F3257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99" y="3869175"/>
            <a:ext cx="571550" cy="2895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AD4054F-813D-4F44-A89F-5B38050D0C65}"/>
              </a:ext>
            </a:extLst>
          </p:cNvPr>
          <p:cNvSpPr txBox="1"/>
          <p:nvPr/>
        </p:nvSpPr>
        <p:spPr>
          <a:xfrm>
            <a:off x="5642140" y="1553213"/>
            <a:ext cx="6096000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typeid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putchar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('A')).name()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39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69115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3595</Words>
  <Application>Microsoft Office PowerPoint</Application>
  <PresentationFormat>宽屏</PresentationFormat>
  <Paragraphs>438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宋体</vt:lpstr>
      <vt:lpstr>新宋体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gongren linchang</cp:lastModifiedBy>
  <cp:revision>185</cp:revision>
  <dcterms:created xsi:type="dcterms:W3CDTF">2020-08-13T13:39:53Z</dcterms:created>
  <dcterms:modified xsi:type="dcterms:W3CDTF">2023-10-04T12:01:42Z</dcterms:modified>
</cp:coreProperties>
</file>