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5"/>
  </p:notesMasterIdLst>
  <p:sldIdLst>
    <p:sldId id="1236" r:id="rId2"/>
    <p:sldId id="1276" r:id="rId3"/>
    <p:sldId id="1237" r:id="rId4"/>
    <p:sldId id="1230" r:id="rId5"/>
    <p:sldId id="492" r:id="rId6"/>
    <p:sldId id="1238" r:id="rId7"/>
    <p:sldId id="1251" r:id="rId8"/>
    <p:sldId id="1240" r:id="rId9"/>
    <p:sldId id="1241" r:id="rId10"/>
    <p:sldId id="1252" r:id="rId11"/>
    <p:sldId id="1242" r:id="rId12"/>
    <p:sldId id="1243" r:id="rId13"/>
    <p:sldId id="1245" r:id="rId14"/>
    <p:sldId id="1246" r:id="rId15"/>
    <p:sldId id="1247" r:id="rId16"/>
    <p:sldId id="1253" r:id="rId17"/>
    <p:sldId id="1248" r:id="rId18"/>
    <p:sldId id="1249" r:id="rId19"/>
    <p:sldId id="1277" r:id="rId20"/>
    <p:sldId id="1254" r:id="rId21"/>
    <p:sldId id="1250" r:id="rId22"/>
    <p:sldId id="1255" r:id="rId23"/>
    <p:sldId id="1256" r:id="rId24"/>
    <p:sldId id="1257" r:id="rId25"/>
    <p:sldId id="1259" r:id="rId26"/>
    <p:sldId id="1258" r:id="rId27"/>
    <p:sldId id="1260" r:id="rId28"/>
    <p:sldId id="1261" r:id="rId29"/>
    <p:sldId id="1262" r:id="rId30"/>
    <p:sldId id="1263" r:id="rId31"/>
    <p:sldId id="1200" r:id="rId32"/>
    <p:sldId id="1264" r:id="rId33"/>
    <p:sldId id="1266" r:id="rId34"/>
    <p:sldId id="1265" r:id="rId35"/>
    <p:sldId id="1268" r:id="rId36"/>
    <p:sldId id="1269" r:id="rId37"/>
    <p:sldId id="1270" r:id="rId38"/>
    <p:sldId id="1271" r:id="rId39"/>
    <p:sldId id="1272" r:id="rId40"/>
    <p:sldId id="1273" r:id="rId41"/>
    <p:sldId id="1274" r:id="rId42"/>
    <p:sldId id="1275" r:id="rId43"/>
    <p:sldId id="126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44" autoAdjust="0"/>
    <p:restoredTop sz="95153" autoAdjust="0"/>
  </p:normalViewPr>
  <p:slideViewPr>
    <p:cSldViewPr snapToGrid="0">
      <p:cViewPr>
        <p:scale>
          <a:sx n="66" d="100"/>
          <a:sy n="66" d="100"/>
        </p:scale>
        <p:origin x="830" y="46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311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true 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"true"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false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"false"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 </a:t>
            </a:r>
            <a:r>
              <a:rPr kumimoji="1" lang="en-US" altLang="zh-CN" sz="1600" b="1" dirty="0">
                <a:latin typeface="+mn-ea"/>
              </a:rPr>
              <a:t>true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"true" </a:t>
            </a:r>
            <a:r>
              <a:rPr kumimoji="1" lang="zh-CN" altLang="en-US" sz="1600" b="1" dirty="0">
                <a:latin typeface="+mn-ea"/>
              </a:rPr>
              <a:t>的区别（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"false"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前者是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类型值为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，后者是字符串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、进阶思考：目前直接输出逻辑常量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，在屏幕上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输出的输出是</a:t>
            </a:r>
            <a:r>
              <a:rPr kumimoji="1" lang="en-US" altLang="zh-CN" sz="1600" b="1" dirty="0">
                <a:latin typeface="+mn-ea"/>
              </a:rPr>
              <a:t>1/0</a:t>
            </a:r>
            <a:r>
              <a:rPr kumimoji="1" lang="zh-CN" altLang="en-US" sz="1600" b="1" dirty="0">
                <a:latin typeface="+mn-ea"/>
              </a:rPr>
              <a:t>，如果想输出为</a:t>
            </a:r>
            <a:r>
              <a:rPr kumimoji="1" lang="en-US" altLang="zh-CN" sz="1600" b="1" dirty="0">
                <a:latin typeface="+mn-ea"/>
              </a:rPr>
              <a:t>true/false</a:t>
            </a:r>
            <a:r>
              <a:rPr kumimoji="1" lang="zh-CN" altLang="en-US" sz="1600" b="1" dirty="0">
                <a:latin typeface="+mn-ea"/>
              </a:rPr>
              <a:t>，应该怎么做？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、不允许用分支语句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条件运算符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zh-CN" altLang="en-US" sz="1600" b="1" dirty="0">
                <a:latin typeface="+mn-ea"/>
              </a:rPr>
              <a:t>、提示：去网上查一个前导格式控制符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课件无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使用</a:t>
            </a:r>
            <a:r>
              <a:rPr kumimoji="1" lang="en-US" altLang="zh-CN" sz="1600" b="1" dirty="0" err="1">
                <a:latin typeface="+mn-ea"/>
              </a:rPr>
              <a:t>boolalpha</a:t>
            </a:r>
            <a:r>
              <a:rPr kumimoji="1" lang="zh-CN" altLang="en-US" sz="1600" b="1" dirty="0">
                <a:latin typeface="+mn-ea"/>
              </a:rPr>
              <a:t>输出为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类型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i="0" dirty="0" err="1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cout</a:t>
            </a:r>
            <a:r>
              <a:rPr lang="en-US" altLang="zh-CN" sz="1600" b="0" i="0" dirty="0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 &lt;&lt; </a:t>
            </a:r>
            <a:r>
              <a:rPr lang="en-US" altLang="zh-CN" sz="1600" b="0" i="0" dirty="0">
                <a:solidFill>
                  <a:srgbClr val="009900"/>
                </a:solidFill>
                <a:effectLst/>
                <a:latin typeface="Source Code Pro" panose="020B0509030403020204" pitchFamily="49" charset="0"/>
              </a:rPr>
              <a:t>“the output is bool(use </a:t>
            </a:r>
            <a:r>
              <a:rPr lang="en-US" altLang="zh-CN" sz="1600" b="0" i="0" dirty="0" err="1">
                <a:solidFill>
                  <a:srgbClr val="009900"/>
                </a:solidFill>
                <a:effectLst/>
                <a:latin typeface="Source Code Pro" panose="020B0509030403020204" pitchFamily="49" charset="0"/>
              </a:rPr>
              <a:t>boolalpha</a:t>
            </a:r>
            <a:r>
              <a:rPr lang="en-US" altLang="zh-CN" sz="1600" b="0" i="0" dirty="0">
                <a:solidFill>
                  <a:srgbClr val="009900"/>
                </a:solidFill>
                <a:effectLst/>
                <a:latin typeface="Source Code Pro" panose="020B0509030403020204" pitchFamily="49" charset="0"/>
              </a:rPr>
              <a:t>) ”</a:t>
            </a:r>
            <a:r>
              <a:rPr lang="en-US" altLang="zh-CN" sz="1600" b="0" i="0" dirty="0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 &lt;&lt; </a:t>
            </a:r>
            <a:r>
              <a:rPr lang="en-US" altLang="zh-CN" sz="1600" b="0" i="0" dirty="0" err="1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boolalpha</a:t>
            </a:r>
            <a:r>
              <a:rPr lang="en-US" altLang="zh-CN" sz="1600" b="0" i="0" dirty="0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 &lt;&lt; test &lt;&lt; </a:t>
            </a:r>
            <a:r>
              <a:rPr lang="en-US" altLang="zh-CN" sz="1600" b="0" i="0" dirty="0" err="1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endl</a:t>
            </a:r>
            <a:r>
              <a:rPr kumimoji="1" lang="en-US" altLang="zh-CN" sz="1600" b="1" dirty="0">
                <a:solidFill>
                  <a:srgbClr val="4F4F4F"/>
                </a:solidFill>
                <a:latin typeface="+mn-ea"/>
              </a:rPr>
              <a:t>;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800848-3B1C-46F6-A092-26C52B53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02" y="1594532"/>
            <a:ext cx="602032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1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bool k1 = true;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(true)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k1 &lt;&lt; ' ' &lt;&lt; int(k1)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bool k2 = false;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(false)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k2 &lt;&lt; ' ' &lt;&lt; int(k2)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变量在内存中占用</a:t>
            </a:r>
            <a:r>
              <a:rPr kumimoji="1" lang="en-US" altLang="zh-CN" sz="1600" b="1" dirty="0">
                <a:latin typeface="+mn-ea"/>
              </a:rPr>
              <a:t>___1_</a:t>
            </a:r>
            <a:r>
              <a:rPr kumimoji="1" lang="zh-CN" altLang="en-US" sz="1600" b="1" dirty="0">
                <a:latin typeface="+mn-ea"/>
              </a:rPr>
              <a:t>字节，值是</a:t>
            </a:r>
            <a:r>
              <a:rPr kumimoji="1" lang="en-US" altLang="zh-CN" sz="1600" b="1" dirty="0">
                <a:latin typeface="+mn-ea"/>
              </a:rPr>
              <a:t>___0/1__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变量在输出时的规则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（限制：在无</a:t>
            </a:r>
            <a:r>
              <a:rPr kumimoji="1" lang="en-US" altLang="zh-CN" sz="1600" b="1" dirty="0">
                <a:latin typeface="+mn-ea"/>
              </a:rPr>
              <a:t>3.A</a:t>
            </a:r>
            <a:r>
              <a:rPr kumimoji="1" lang="zh-CN" altLang="en-US" sz="1600" b="1" dirty="0">
                <a:latin typeface="+mn-ea"/>
              </a:rPr>
              <a:t>的前导格式控制符的前提下）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输出时按整型量进行处理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532BB-2C5B-4604-9DD9-624CE057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83" y="1214755"/>
            <a:ext cx="335309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7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bool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k &lt;&lt; ' ' &lt;&lt; int(k)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，输出是：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123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型变量在输入时的规则：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输入时按照非零为真零为假的原则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51D49D-86C4-4D9D-B783-96809909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93" y="1360551"/>
            <a:ext cx="426757" cy="434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332E5A-F163-4D56-A51A-EEBBF08E9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93" y="1926321"/>
            <a:ext cx="342930" cy="3353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58ABAE-34BE-49D2-A4C6-DC024F85F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358" y="2393022"/>
            <a:ext cx="327688" cy="3810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E5004A-2B09-4373-B841-A922A44A4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202" y="2947200"/>
            <a:ext cx="419136" cy="3048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7D7240-C9BF-4621-9B6B-7568FBB40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650" y="3406883"/>
            <a:ext cx="533446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1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bool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k='A';</a:t>
            </a: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k=0;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k=256;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char c = 256;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(int)c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</a:t>
            </a:r>
            <a:r>
              <a:rPr kumimoji="1" lang="en-US" altLang="zh-CN" sz="1600" b="1" dirty="0">
                <a:latin typeface="+mn-ea"/>
              </a:rPr>
              <a:t>waring</a:t>
            </a:r>
            <a:r>
              <a:rPr kumimoji="1" lang="zh-CN" altLang="en-US" sz="1600" b="1" dirty="0">
                <a:latin typeface="+mn-ea"/>
              </a:rPr>
              <a:t>的意思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位数高的数据类型赋值给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字节数低的数据类型时会存在截断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k='A'b1</a:t>
            </a:r>
            <a:r>
              <a:rPr kumimoji="1" lang="zh-CN" altLang="en-US" sz="1600" b="1" dirty="0">
                <a:latin typeface="+mn-ea"/>
              </a:rPr>
              <a:t>字节赋值给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字节，为什么还有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的赋值遵循非零为真零为假的原则，所以在赋值时也有可能不能保证把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的值正确赋给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类型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k=256</a:t>
            </a:r>
            <a:r>
              <a:rPr kumimoji="1" lang="zh-CN" altLang="en-US" sz="1600" b="1" dirty="0">
                <a:latin typeface="+mn-ea"/>
              </a:rPr>
              <a:t>如果按整型的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字节赋给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应该是多少？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现在实际是多少？为什么？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0    </a:t>
            </a:r>
            <a:r>
              <a:rPr kumimoji="1" lang="zh-CN" altLang="en-US" sz="1600" b="1" dirty="0">
                <a:latin typeface="+mn-ea"/>
              </a:rPr>
              <a:t>现在是</a:t>
            </a:r>
            <a:r>
              <a:rPr kumimoji="1" lang="en-US" altLang="zh-CN" sz="1600" b="1" dirty="0">
                <a:latin typeface="+mn-ea"/>
              </a:rPr>
              <a:t>1            Bool</a:t>
            </a:r>
            <a:r>
              <a:rPr kumimoji="1" lang="zh-CN" altLang="en-US" sz="1600" b="1" dirty="0">
                <a:latin typeface="+mn-ea"/>
              </a:rPr>
              <a:t>的赋值遵循非零为真零为假的原则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、为什么不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c</a:t>
            </a:r>
            <a:r>
              <a:rPr kumimoji="1" lang="zh-CN" altLang="en-US" sz="1600" b="1" dirty="0">
                <a:latin typeface="+mn-ea"/>
              </a:rPr>
              <a:t>，而是 </a:t>
            </a:r>
            <a:r>
              <a:rPr kumimoji="1" lang="en-US" altLang="zh-CN" sz="1600" b="1" dirty="0">
                <a:latin typeface="+mn-ea"/>
              </a:rPr>
              <a:t>(int)c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直接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&lt;&lt;c</a:t>
            </a:r>
            <a:r>
              <a:rPr kumimoji="1" lang="zh-CN" altLang="en-US" sz="1600" b="1" dirty="0">
                <a:latin typeface="+mn-ea"/>
              </a:rPr>
              <a:t>，会输出字符，而不是数字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为真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为假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这句话如何解释？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赋值给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类型的值，如果原来的值非零，那么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类型的值为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，否则为</a:t>
            </a:r>
            <a:r>
              <a:rPr kumimoji="1" lang="en-US" altLang="zh-CN" sz="1600" b="1" dirty="0">
                <a:latin typeface="+mn-ea"/>
              </a:rPr>
              <a:t>0.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4DEC8B-615D-44F0-985E-196C45FB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47" y="1323975"/>
            <a:ext cx="342930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3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bool f=true;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 a=10;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a=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a+f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参与表达式计算时，当做</a:t>
            </a:r>
            <a:r>
              <a:rPr kumimoji="1" lang="en-US" altLang="zh-CN" sz="1600" b="1" dirty="0">
                <a:latin typeface="+mn-ea"/>
              </a:rPr>
              <a:t>____int</a:t>
            </a:r>
            <a:r>
              <a:rPr kumimoji="1" lang="zh-CN" altLang="en-US" sz="1600" b="1" dirty="0">
                <a:latin typeface="+mn-ea"/>
              </a:rPr>
              <a:t>类型的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1______________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D9042E-F4C1-46C5-B468-9D20C022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80" y="1687058"/>
            <a:ext cx="327688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99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完成下列两个表格的填写（</a:t>
            </a:r>
            <a:r>
              <a:rPr lang="en-US" altLang="zh-CN" sz="1600" b="1" dirty="0">
                <a:latin typeface="+mn-ea"/>
              </a:rPr>
              <a:t>a/b</a:t>
            </a:r>
            <a:r>
              <a:rPr lang="zh-CN" altLang="en-US" sz="1600" b="1" dirty="0">
                <a:latin typeface="+mn-ea"/>
              </a:rPr>
              <a:t>是两个逻辑值，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填写的内容不要用黑色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97D35E-9AA3-449D-BFEC-CD2DF0670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25357"/>
              </p:ext>
            </p:extLst>
          </p:nvPr>
        </p:nvGraphicFramePr>
        <p:xfrm>
          <a:off x="830420" y="1455811"/>
          <a:ext cx="81280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879044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48199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740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8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18494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1959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07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78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45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822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378E78A-9144-4B62-BF7A-D44CD7ED3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06724"/>
              </p:ext>
            </p:extLst>
          </p:nvPr>
        </p:nvGraphicFramePr>
        <p:xfrm>
          <a:off x="830420" y="3758189"/>
          <a:ext cx="81280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879044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48199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7403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8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18494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1959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07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78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45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82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1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a=1, b=2, c=3, d=4, m=1, n=1;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(m=a&gt;b)&amp;&amp;(n=c&gt;d);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(m=a&gt;b)&amp;&amp;(n=c&gt;d)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的求值过程（标出步骤顺序）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a&gt;b =0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；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m=0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；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、结束，整个表达式为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、短路运算的意思是：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仅当必须执行下一个逻辑运算符才能求出解时，才执行该运算符，否则不执行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_____________________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260028-C625-4F71-A4C3-914615B87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32" y="1462260"/>
            <a:ext cx="784928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5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416075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m=1, n=1;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m=</a:t>
            </a:r>
            <a:r>
              <a:rPr lang="en-US" altLang="zh-CN" sz="1600" b="1" dirty="0">
                <a:latin typeface="+mn-ea"/>
              </a:rPr>
              <a:t>5&gt;3 &amp;&amp; 2 || n=8&lt;4 - !0;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752870" y="1323975"/>
            <a:ext cx="608658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有以下逻辑表达式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  5&gt;3 &amp;&amp; 2 || 8&lt;4 - !0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、构造一个测试程序，在不改变该表达式目前求值顺序的情况下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（允许插入新的运算，但目前这几个运算符的顺序不要变）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证明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8&lt;4 - !0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存在短路运算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、用栈方式画包含短路运算的表达式，则从分析到短路运算符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进栈开始（本例中为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||</a:t>
            </a:r>
            <a:r>
              <a:rPr kumimoji="1" lang="zh-CN" altLang="en-US" sz="1600" b="1" dirty="0">
                <a:latin typeface="+mn-ea"/>
              </a:rPr>
              <a:t>）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忽略</a:t>
            </a:r>
            <a:r>
              <a:rPr kumimoji="1" lang="en-US" altLang="zh-CN" sz="1600" b="1" dirty="0">
                <a:latin typeface="+mn-ea"/>
              </a:rPr>
              <a:t>_&lt; - !___</a:t>
            </a:r>
            <a:r>
              <a:rPr kumimoji="1" lang="zh-CN" altLang="en-US" sz="1600" b="1" dirty="0">
                <a:latin typeface="+mn-ea"/>
              </a:rPr>
              <a:t>运算符。（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所有 </a:t>
            </a:r>
            <a:r>
              <a:rPr kumimoji="1" lang="en-US" altLang="zh-CN" sz="1600" b="1" dirty="0">
                <a:latin typeface="+mn-ea"/>
              </a:rPr>
              <a:t>/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||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优先级高的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262E8D-56D9-43CA-AEBC-FC92DE69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77" y="4154047"/>
            <a:ext cx="3119136" cy="22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56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3C66BF-DE2E-4D5D-BB11-AE965665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24" y="1206074"/>
            <a:ext cx="1447925" cy="655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B8CBD3-3748-4727-86AC-B75F6263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82" y="2049539"/>
            <a:ext cx="1371719" cy="5105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B71B836-7FB1-4FE0-A23B-AF99AB4F12B7}"/>
              </a:ext>
            </a:extLst>
          </p:cNvPr>
          <p:cNvSpPr/>
          <p:nvPr/>
        </p:nvSpPr>
        <p:spPr bwMode="auto">
          <a:xfrm>
            <a:off x="5715782" y="2986268"/>
            <a:ext cx="1217453" cy="2994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输入</a:t>
            </a:r>
            <a:r>
              <a:rPr kumimoji="1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CE6AF25E-669C-41FA-9F50-F7DE819ACF6A}"/>
              </a:ext>
            </a:extLst>
          </p:cNvPr>
          <p:cNvSpPr/>
          <p:nvPr/>
        </p:nvSpPr>
        <p:spPr bwMode="auto">
          <a:xfrm>
            <a:off x="5423337" y="3695399"/>
            <a:ext cx="1822415" cy="510584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&lt;60</a:t>
            </a:r>
            <a:endParaRPr kumimoji="1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52BF68-2406-4F6D-BAC1-4B3062103D94}"/>
              </a:ext>
            </a:extLst>
          </p:cNvPr>
          <p:cNvSpPr/>
          <p:nvPr/>
        </p:nvSpPr>
        <p:spPr bwMode="auto">
          <a:xfrm>
            <a:off x="5715782" y="4589290"/>
            <a:ext cx="1217453" cy="3422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不及格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9D3EB5-A68A-4524-84EF-7C47FAD8D22B}"/>
              </a:ext>
            </a:extLst>
          </p:cNvPr>
          <p:cNvSpPr/>
          <p:nvPr/>
        </p:nvSpPr>
        <p:spPr bwMode="auto">
          <a:xfrm>
            <a:off x="5715782" y="5341259"/>
            <a:ext cx="1371719" cy="3422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程序结束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A9E454-0A7A-4463-8DBB-CE159AF63EF9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324508" y="3285687"/>
            <a:ext cx="1" cy="300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A550A6-7798-4F48-9EBD-6865D702C050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flipH="1">
            <a:off x="6324509" y="4205983"/>
            <a:ext cx="10036" cy="383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E62472-3545-4278-8C77-5E412B3CAB0E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6324508" y="4931547"/>
            <a:ext cx="1" cy="409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35AC28-8C21-4F24-AD85-3A0CD9EE5FB0}"/>
              </a:ext>
            </a:extLst>
          </p:cNvPr>
          <p:cNvCxnSpPr/>
          <p:nvPr/>
        </p:nvCxnSpPr>
        <p:spPr bwMode="auto">
          <a:xfrm>
            <a:off x="6334544" y="5683517"/>
            <a:ext cx="0" cy="404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11BFF52-66BE-4FCB-9259-30B4F1D92025}"/>
              </a:ext>
            </a:extLst>
          </p:cNvPr>
          <p:cNvCxnSpPr>
            <a:stCxn id="9" idx="3"/>
          </p:cNvCxnSpPr>
          <p:nvPr/>
        </p:nvCxnSpPr>
        <p:spPr bwMode="auto">
          <a:xfrm>
            <a:off x="7245752" y="3950691"/>
            <a:ext cx="6944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FD5FB2C-C650-475F-8FD5-566B391ED2DF}"/>
              </a:ext>
            </a:extLst>
          </p:cNvPr>
          <p:cNvCxnSpPr/>
          <p:nvPr/>
        </p:nvCxnSpPr>
        <p:spPr bwMode="auto">
          <a:xfrm>
            <a:off x="7928658" y="3950691"/>
            <a:ext cx="0" cy="11857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71788C-4D6B-4FFD-8098-E384B75A2ABC}"/>
              </a:ext>
            </a:extLst>
          </p:cNvPr>
          <p:cNvCxnSpPr/>
          <p:nvPr/>
        </p:nvCxnSpPr>
        <p:spPr bwMode="auto">
          <a:xfrm flipH="1">
            <a:off x="6933235" y="5136403"/>
            <a:ext cx="10069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FB5EFB99-9E1A-4775-8AFB-4F3FC1DC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067" y="4208353"/>
            <a:ext cx="243861" cy="28196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ADD50C8-7B15-47DB-AD2C-DF766E75F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993" y="3539576"/>
            <a:ext cx="251482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2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、程序标注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未缩进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的行，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不应该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（应该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不应该）缩进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735A27-CD93-40A0-AAC9-65A86646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1608294"/>
            <a:ext cx="1508891" cy="6782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0FC5E-FC52-4EB8-BB5A-53A6C855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265" y="2594009"/>
            <a:ext cx="1478408" cy="4191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F02B24F-AC20-4603-A779-4E34D7EFA512}"/>
              </a:ext>
            </a:extLst>
          </p:cNvPr>
          <p:cNvSpPr/>
          <p:nvPr/>
        </p:nvSpPr>
        <p:spPr bwMode="auto">
          <a:xfrm>
            <a:off x="6605910" y="3351753"/>
            <a:ext cx="1217453" cy="2994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输入</a:t>
            </a:r>
            <a:r>
              <a:rPr kumimoji="1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A76D2EDA-4DE1-4E19-B44B-3993F583B618}"/>
              </a:ext>
            </a:extLst>
          </p:cNvPr>
          <p:cNvSpPr/>
          <p:nvPr/>
        </p:nvSpPr>
        <p:spPr bwMode="auto">
          <a:xfrm>
            <a:off x="6313465" y="4060884"/>
            <a:ext cx="1822415" cy="510584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&lt;60</a:t>
            </a:r>
            <a:endParaRPr kumimoji="1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DF79E9-B15D-4FE2-A9E8-E3AFC4F482E5}"/>
              </a:ext>
            </a:extLst>
          </p:cNvPr>
          <p:cNvSpPr/>
          <p:nvPr/>
        </p:nvSpPr>
        <p:spPr bwMode="auto">
          <a:xfrm>
            <a:off x="6605910" y="4954775"/>
            <a:ext cx="1217453" cy="3422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不及格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74F918-CA67-4387-B359-79E3367CDFD2}"/>
              </a:ext>
            </a:extLst>
          </p:cNvPr>
          <p:cNvSpPr/>
          <p:nvPr/>
        </p:nvSpPr>
        <p:spPr bwMode="auto">
          <a:xfrm>
            <a:off x="6605910" y="5706744"/>
            <a:ext cx="1371719" cy="3422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程序结束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DEDE95-5E36-4B7F-B427-787AE0AB722D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7214636" y="3651172"/>
            <a:ext cx="1" cy="300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F50120-874C-4960-BFED-852CF67652CF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 flipH="1">
            <a:off x="7214637" y="4571468"/>
            <a:ext cx="10036" cy="383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BAC74D-44F8-4601-8CC7-31B088F13A3E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7214636" y="5297032"/>
            <a:ext cx="1" cy="409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F979A3-E0A8-4C4C-93B8-AE7D55D5290B}"/>
              </a:ext>
            </a:extLst>
          </p:cNvPr>
          <p:cNvCxnSpPr/>
          <p:nvPr/>
        </p:nvCxnSpPr>
        <p:spPr bwMode="auto">
          <a:xfrm>
            <a:off x="7224672" y="6049002"/>
            <a:ext cx="0" cy="404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975AFA6-96A3-42EC-A9B7-903755125FC4}"/>
              </a:ext>
            </a:extLst>
          </p:cNvPr>
          <p:cNvCxnSpPr>
            <a:stCxn id="10" idx="3"/>
          </p:cNvCxnSpPr>
          <p:nvPr/>
        </p:nvCxnSpPr>
        <p:spPr bwMode="auto">
          <a:xfrm>
            <a:off x="8135880" y="4316176"/>
            <a:ext cx="6944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97748B6-AE07-40F0-B1E9-FD70817E9152}"/>
              </a:ext>
            </a:extLst>
          </p:cNvPr>
          <p:cNvCxnSpPr/>
          <p:nvPr/>
        </p:nvCxnSpPr>
        <p:spPr bwMode="auto">
          <a:xfrm>
            <a:off x="8818786" y="4316176"/>
            <a:ext cx="0" cy="11857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5ACF5E05-7DC5-4026-BD03-10FF3ECD4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195" y="4573838"/>
            <a:ext cx="243861" cy="2819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803062E-2A10-4875-A787-1971F8C7F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260" y="4425403"/>
            <a:ext cx="251482" cy="236240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2902E7C-6364-4D8B-AA1A-03EFDF6C9F62}"/>
              </a:ext>
            </a:extLst>
          </p:cNvPr>
          <p:cNvCxnSpPr/>
          <p:nvPr/>
        </p:nvCxnSpPr>
        <p:spPr bwMode="auto">
          <a:xfrm>
            <a:off x="8818786" y="5501888"/>
            <a:ext cx="0" cy="8294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C63825-BB1F-4ED3-952F-47DC23EAB934}"/>
              </a:ext>
            </a:extLst>
          </p:cNvPr>
          <p:cNvCxnSpPr/>
          <p:nvPr/>
        </p:nvCxnSpPr>
        <p:spPr bwMode="auto">
          <a:xfrm flipH="1">
            <a:off x="7444195" y="6319777"/>
            <a:ext cx="13861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3252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&lt;60;)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贴编译错误并给出解释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括号里面加了分号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9BF5C-0789-492B-8E80-80BED6BF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95" y="3521737"/>
            <a:ext cx="5014395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4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int main()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请输入成绩</a:t>
            </a:r>
            <a:r>
              <a:rPr lang="en-US" altLang="zh-CN" sz="1200" b="1" dirty="0">
                <a:latin typeface="+mn-ea"/>
              </a:rPr>
              <a:t>[0-100]"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&gt;=90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&lt;=100)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优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&gt;=80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&lt;90)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&gt;=70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&lt;80)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中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&gt;=60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&lt;70)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&lt;60)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不及格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输入错误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zh-CN" sz="1200" b="1" dirty="0">
                <a:latin typeface="+mn-ea"/>
              </a:rPr>
              <a:t>程序结束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return 0;</a:t>
            </a: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、给出程序的流程框图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注意字体的清晰可辨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&lt;90</a:t>
            </a:r>
            <a:r>
              <a:rPr kumimoji="1" lang="zh-CN" altLang="en-US" sz="1600" b="1" dirty="0">
                <a:latin typeface="+mn-ea"/>
              </a:rPr>
              <a:t>能否改为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&lt;=89</a:t>
            </a:r>
            <a:r>
              <a:rPr kumimoji="1" lang="zh-CN" altLang="en-US" sz="1600" b="1" dirty="0">
                <a:latin typeface="+mn-ea"/>
              </a:rPr>
              <a:t>？哪个更好？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可以，有小数不行；前者好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&lt;90</a:t>
            </a:r>
            <a:r>
              <a:rPr kumimoji="1" lang="zh-CN" altLang="en-US" sz="1600" b="1" dirty="0">
                <a:latin typeface="+mn-ea"/>
              </a:rPr>
              <a:t>能否改为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&lt;=90</a:t>
            </a:r>
            <a:r>
              <a:rPr kumimoji="1" lang="zh-CN" altLang="en-US" sz="1600" b="1" dirty="0">
                <a:latin typeface="+mn-ea"/>
              </a:rPr>
              <a:t>？运行是否正确？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运行正确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280EC6-5695-40E9-9C8F-EE6344A27D2A}"/>
              </a:ext>
            </a:extLst>
          </p:cNvPr>
          <p:cNvSpPr/>
          <p:nvPr/>
        </p:nvSpPr>
        <p:spPr bwMode="auto">
          <a:xfrm>
            <a:off x="2301766" y="3492060"/>
            <a:ext cx="536027" cy="249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DD6114-9857-47ED-9398-9F7E96D48DD8}"/>
              </a:ext>
            </a:extLst>
          </p:cNvPr>
          <p:cNvSpPr/>
          <p:nvPr/>
        </p:nvSpPr>
        <p:spPr bwMode="auto">
          <a:xfrm>
            <a:off x="9920223" y="921070"/>
            <a:ext cx="1217453" cy="2994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输入</a:t>
            </a:r>
            <a:r>
              <a:rPr kumimoji="1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7718C4A3-858E-4BD3-ABC6-FB5AA7EB2452}"/>
              </a:ext>
            </a:extLst>
          </p:cNvPr>
          <p:cNvSpPr/>
          <p:nvPr/>
        </p:nvSpPr>
        <p:spPr bwMode="auto">
          <a:xfrm>
            <a:off x="9627778" y="1630201"/>
            <a:ext cx="1822415" cy="510584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&gt;=90 &amp;&amp; </a:t>
            </a:r>
            <a:r>
              <a:rPr kumimoji="1" lang="en-US" altLang="zh-CN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&lt;=100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B0A583-9BA0-4080-8483-49D945019057}"/>
              </a:ext>
            </a:extLst>
          </p:cNvPr>
          <p:cNvSpPr/>
          <p:nvPr/>
        </p:nvSpPr>
        <p:spPr bwMode="auto">
          <a:xfrm>
            <a:off x="4242269" y="5475412"/>
            <a:ext cx="1217453" cy="3422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不及格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529006-E275-41A7-B232-657116FB1AF8}"/>
              </a:ext>
            </a:extLst>
          </p:cNvPr>
          <p:cNvSpPr/>
          <p:nvPr/>
        </p:nvSpPr>
        <p:spPr bwMode="auto">
          <a:xfrm>
            <a:off x="9842455" y="6067474"/>
            <a:ext cx="1371719" cy="3422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程序结束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B912F9B-AD98-42E3-9348-32B90349A3F8}"/>
              </a:ext>
            </a:extLst>
          </p:cNvPr>
          <p:cNvCxnSpPr>
            <a:stCxn id="6" idx="2"/>
          </p:cNvCxnSpPr>
          <p:nvPr/>
        </p:nvCxnSpPr>
        <p:spPr bwMode="auto">
          <a:xfrm flipH="1">
            <a:off x="10528949" y="1220489"/>
            <a:ext cx="1" cy="300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3EEBFC-6014-4211-BDF2-4C782079CB14}"/>
              </a:ext>
            </a:extLst>
          </p:cNvPr>
          <p:cNvCxnSpPr/>
          <p:nvPr/>
        </p:nvCxnSpPr>
        <p:spPr bwMode="auto">
          <a:xfrm flipH="1">
            <a:off x="10528313" y="5689539"/>
            <a:ext cx="1" cy="409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919956-9126-4B96-AAFF-1DDF25033AE3}"/>
              </a:ext>
            </a:extLst>
          </p:cNvPr>
          <p:cNvCxnSpPr/>
          <p:nvPr/>
        </p:nvCxnSpPr>
        <p:spPr bwMode="auto">
          <a:xfrm flipH="1">
            <a:off x="10538985" y="6447552"/>
            <a:ext cx="15924" cy="3467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菱形 16">
            <a:extLst>
              <a:ext uri="{FF2B5EF4-FFF2-40B4-BE49-F238E27FC236}">
                <a16:creationId xmlns:a16="http://schemas.microsoft.com/office/drawing/2014/main" id="{8C1B68B3-2B45-498C-8E04-F81F78E2C8C4}"/>
              </a:ext>
            </a:extLst>
          </p:cNvPr>
          <p:cNvSpPr/>
          <p:nvPr/>
        </p:nvSpPr>
        <p:spPr bwMode="auto">
          <a:xfrm>
            <a:off x="9542893" y="2314330"/>
            <a:ext cx="1972108" cy="510584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err="1">
                <a:latin typeface="+mn-ea"/>
              </a:rPr>
              <a:t>i</a:t>
            </a:r>
            <a:r>
              <a:rPr lang="en-US" altLang="zh-CN" sz="1100" b="1" dirty="0">
                <a:latin typeface="+mn-ea"/>
              </a:rPr>
              <a:t>&gt;=80 &amp;&amp; </a:t>
            </a:r>
            <a:r>
              <a:rPr lang="en-US" altLang="zh-CN" sz="1100" b="1" dirty="0" err="1">
                <a:latin typeface="+mn-ea"/>
              </a:rPr>
              <a:t>i</a:t>
            </a:r>
            <a:r>
              <a:rPr lang="en-US" altLang="zh-CN" sz="1100" b="1" dirty="0">
                <a:latin typeface="+mn-ea"/>
              </a:rPr>
              <a:t>&lt;90</a:t>
            </a:r>
            <a:endParaRPr kumimoji="1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6CE801D0-F32E-412A-AFC6-76E0A19B19AE}"/>
              </a:ext>
            </a:extLst>
          </p:cNvPr>
          <p:cNvSpPr/>
          <p:nvPr/>
        </p:nvSpPr>
        <p:spPr bwMode="auto">
          <a:xfrm>
            <a:off x="9617741" y="2998459"/>
            <a:ext cx="1822415" cy="510584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err="1">
                <a:latin typeface="+mn-ea"/>
              </a:rPr>
              <a:t>i</a:t>
            </a:r>
            <a:r>
              <a:rPr lang="en-US" altLang="zh-CN" sz="1000" b="1" dirty="0">
                <a:latin typeface="+mn-ea"/>
              </a:rPr>
              <a:t>&gt;=70 &amp;&amp; </a:t>
            </a:r>
            <a:r>
              <a:rPr lang="en-US" altLang="zh-CN" sz="1000" b="1" dirty="0" err="1">
                <a:latin typeface="+mn-ea"/>
              </a:rPr>
              <a:t>i</a:t>
            </a:r>
            <a:r>
              <a:rPr lang="en-US" altLang="zh-CN" sz="1000" b="1" dirty="0">
                <a:latin typeface="+mn-ea"/>
              </a:rPr>
              <a:t>&lt;80</a:t>
            </a:r>
            <a:endParaRPr kumimoji="1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B0744E56-DFD6-49F7-BB99-093B0A8DB7BD}"/>
              </a:ext>
            </a:extLst>
          </p:cNvPr>
          <p:cNvSpPr/>
          <p:nvPr/>
        </p:nvSpPr>
        <p:spPr bwMode="auto">
          <a:xfrm>
            <a:off x="9617109" y="3711544"/>
            <a:ext cx="1822415" cy="510584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 err="1">
                <a:latin typeface="+mn-ea"/>
              </a:rPr>
              <a:t>i</a:t>
            </a:r>
            <a:r>
              <a:rPr lang="en-US" altLang="zh-CN" sz="1000" b="1" dirty="0">
                <a:latin typeface="+mn-ea"/>
              </a:rPr>
              <a:t>&gt;=60 &amp;&amp; </a:t>
            </a:r>
            <a:r>
              <a:rPr lang="en-US" altLang="zh-CN" sz="1000" b="1" dirty="0" err="1">
                <a:latin typeface="+mn-ea"/>
              </a:rPr>
              <a:t>i</a:t>
            </a:r>
            <a:r>
              <a:rPr lang="en-US" altLang="zh-CN" sz="1000" b="1" dirty="0">
                <a:latin typeface="+mn-ea"/>
              </a:rPr>
              <a:t>&lt;70</a:t>
            </a:r>
            <a:endParaRPr kumimoji="1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0C99C1C5-6B5A-439A-B6C9-40EDA163BF7A}"/>
              </a:ext>
            </a:extLst>
          </p:cNvPr>
          <p:cNvSpPr/>
          <p:nvPr/>
        </p:nvSpPr>
        <p:spPr bwMode="auto">
          <a:xfrm>
            <a:off x="9617108" y="4487558"/>
            <a:ext cx="1822415" cy="510584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b="1" dirty="0" err="1">
                <a:latin typeface="+mn-ea"/>
              </a:rPr>
              <a:t>i</a:t>
            </a:r>
            <a:r>
              <a:rPr lang="en-US" altLang="zh-CN" sz="900" b="1" dirty="0">
                <a:latin typeface="+mn-ea"/>
              </a:rPr>
              <a:t>&gt;=0 &amp;&amp; </a:t>
            </a:r>
            <a:r>
              <a:rPr lang="en-US" altLang="zh-CN" sz="900" b="1" dirty="0" err="1">
                <a:latin typeface="+mn-ea"/>
              </a:rPr>
              <a:t>i</a:t>
            </a:r>
            <a:r>
              <a:rPr lang="en-US" altLang="zh-CN" sz="900" b="1" dirty="0">
                <a:latin typeface="+mn-ea"/>
              </a:rPr>
              <a:t>&lt;60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0CE8360-3FC4-44EC-A16E-D970529D2EF8}"/>
              </a:ext>
            </a:extLst>
          </p:cNvPr>
          <p:cNvCxnSpPr/>
          <p:nvPr/>
        </p:nvCxnSpPr>
        <p:spPr bwMode="auto">
          <a:xfrm>
            <a:off x="10528949" y="2144271"/>
            <a:ext cx="0" cy="289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D392810-25EB-4E56-9689-973B9C4A80A8}"/>
              </a:ext>
            </a:extLst>
          </p:cNvPr>
          <p:cNvSpPr txBox="1"/>
          <p:nvPr/>
        </p:nvSpPr>
        <p:spPr>
          <a:xfrm>
            <a:off x="10528949" y="2118925"/>
            <a:ext cx="55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假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D130E63-E48B-4477-8FEB-954D9904D8CD}"/>
              </a:ext>
            </a:extLst>
          </p:cNvPr>
          <p:cNvCxnSpPr/>
          <p:nvPr/>
        </p:nvCxnSpPr>
        <p:spPr bwMode="auto">
          <a:xfrm>
            <a:off x="10528949" y="2852482"/>
            <a:ext cx="0" cy="289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48C382F-7330-4BC7-B3AD-6A781AF55D6F}"/>
              </a:ext>
            </a:extLst>
          </p:cNvPr>
          <p:cNvSpPr txBox="1"/>
          <p:nvPr/>
        </p:nvSpPr>
        <p:spPr>
          <a:xfrm>
            <a:off x="10528949" y="2827136"/>
            <a:ext cx="55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假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8E6935D-6E89-4D1B-9FCA-2A64DDC2D54B}"/>
              </a:ext>
            </a:extLst>
          </p:cNvPr>
          <p:cNvCxnSpPr/>
          <p:nvPr/>
        </p:nvCxnSpPr>
        <p:spPr bwMode="auto">
          <a:xfrm>
            <a:off x="10528949" y="3522832"/>
            <a:ext cx="0" cy="289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A0EBBCE-5C92-4F68-9EFD-284ED4A0E65A}"/>
              </a:ext>
            </a:extLst>
          </p:cNvPr>
          <p:cNvSpPr txBox="1"/>
          <p:nvPr/>
        </p:nvSpPr>
        <p:spPr>
          <a:xfrm>
            <a:off x="10528949" y="3497486"/>
            <a:ext cx="55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假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C19D8A-5AD4-4C95-B4A8-DC278C9DAB27}"/>
              </a:ext>
            </a:extLst>
          </p:cNvPr>
          <p:cNvCxnSpPr/>
          <p:nvPr/>
        </p:nvCxnSpPr>
        <p:spPr bwMode="auto">
          <a:xfrm>
            <a:off x="10543400" y="4227849"/>
            <a:ext cx="0" cy="289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5E30905-D081-47B7-9DFD-85F090B9A286}"/>
              </a:ext>
            </a:extLst>
          </p:cNvPr>
          <p:cNvSpPr txBox="1"/>
          <p:nvPr/>
        </p:nvSpPr>
        <p:spPr>
          <a:xfrm>
            <a:off x="10543400" y="4202503"/>
            <a:ext cx="55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假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842AE99-005A-4B20-B274-097A59148FB1}"/>
              </a:ext>
            </a:extLst>
          </p:cNvPr>
          <p:cNvCxnSpPr/>
          <p:nvPr/>
        </p:nvCxnSpPr>
        <p:spPr bwMode="auto">
          <a:xfrm>
            <a:off x="10528949" y="5032561"/>
            <a:ext cx="0" cy="289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E47708E-0E0A-4346-AFBD-0DC081606D7E}"/>
              </a:ext>
            </a:extLst>
          </p:cNvPr>
          <p:cNvSpPr txBox="1"/>
          <p:nvPr/>
        </p:nvSpPr>
        <p:spPr>
          <a:xfrm>
            <a:off x="10528949" y="5007215"/>
            <a:ext cx="55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假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F37F5B0-FA05-43F1-9EB2-C3FA08B12723}"/>
              </a:ext>
            </a:extLst>
          </p:cNvPr>
          <p:cNvSpPr/>
          <p:nvPr/>
        </p:nvSpPr>
        <p:spPr bwMode="auto">
          <a:xfrm>
            <a:off x="9934673" y="5347282"/>
            <a:ext cx="1217453" cy="3422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输入错误</a:t>
            </a:r>
            <a:endParaRPr kumimoji="1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42377CA-8FFD-4577-BA56-98C855F9AE73}"/>
              </a:ext>
            </a:extLst>
          </p:cNvPr>
          <p:cNvCxnSpPr>
            <a:endCxn id="7" idx="1"/>
          </p:cNvCxnSpPr>
          <p:nvPr/>
        </p:nvCxnSpPr>
        <p:spPr bwMode="auto">
          <a:xfrm>
            <a:off x="9132425" y="1885493"/>
            <a:ext cx="4953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87AE4C2-DF09-4619-8253-6D90FCDC2B2E}"/>
              </a:ext>
            </a:extLst>
          </p:cNvPr>
          <p:cNvCxnSpPr/>
          <p:nvPr/>
        </p:nvCxnSpPr>
        <p:spPr bwMode="auto">
          <a:xfrm>
            <a:off x="8762035" y="5894395"/>
            <a:ext cx="17662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7D4EF4B-83F6-41C1-85B3-45A95B43675C}"/>
              </a:ext>
            </a:extLst>
          </p:cNvPr>
          <p:cNvCxnSpPr/>
          <p:nvPr/>
        </p:nvCxnSpPr>
        <p:spPr bwMode="auto">
          <a:xfrm>
            <a:off x="9132425" y="1885493"/>
            <a:ext cx="0" cy="233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6C052B91-50A1-4A31-9429-2AFA9088A9E3}"/>
              </a:ext>
            </a:extLst>
          </p:cNvPr>
          <p:cNvSpPr/>
          <p:nvPr/>
        </p:nvSpPr>
        <p:spPr bwMode="auto">
          <a:xfrm>
            <a:off x="8842134" y="2098272"/>
            <a:ext cx="620661" cy="2462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优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29776EF-F3A9-4535-8E60-F50EBA6D1D9F}"/>
              </a:ext>
            </a:extLst>
          </p:cNvPr>
          <p:cNvCxnSpPr/>
          <p:nvPr/>
        </p:nvCxnSpPr>
        <p:spPr bwMode="auto">
          <a:xfrm flipH="1">
            <a:off x="8264324" y="5894395"/>
            <a:ext cx="4977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" name="直接连接符 2047">
            <a:extLst>
              <a:ext uri="{FF2B5EF4-FFF2-40B4-BE49-F238E27FC236}">
                <a16:creationId xmlns:a16="http://schemas.microsoft.com/office/drawing/2014/main" id="{3CC9BDFA-9C26-4F0C-B0F1-ABE780B42999}"/>
              </a:ext>
            </a:extLst>
          </p:cNvPr>
          <p:cNvCxnSpPr/>
          <p:nvPr/>
        </p:nvCxnSpPr>
        <p:spPr bwMode="auto">
          <a:xfrm flipV="1">
            <a:off x="8287473" y="2288958"/>
            <a:ext cx="0" cy="3605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连接符 2050">
            <a:extLst>
              <a:ext uri="{FF2B5EF4-FFF2-40B4-BE49-F238E27FC236}">
                <a16:creationId xmlns:a16="http://schemas.microsoft.com/office/drawing/2014/main" id="{191052D1-7FB4-40AD-9B23-68347ACC159B}"/>
              </a:ext>
            </a:extLst>
          </p:cNvPr>
          <p:cNvCxnSpPr/>
          <p:nvPr/>
        </p:nvCxnSpPr>
        <p:spPr bwMode="auto">
          <a:xfrm>
            <a:off x="8264324" y="2288958"/>
            <a:ext cx="6597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D848E9F-B881-4334-AC45-7E73E25B9E1F}"/>
              </a:ext>
            </a:extLst>
          </p:cNvPr>
          <p:cNvSpPr/>
          <p:nvPr/>
        </p:nvSpPr>
        <p:spPr bwMode="auto">
          <a:xfrm>
            <a:off x="8867342" y="2764746"/>
            <a:ext cx="620661" cy="2462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优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9F41E0A-DD5D-4489-B579-300E51E2EB7D}"/>
              </a:ext>
            </a:extLst>
          </p:cNvPr>
          <p:cNvCxnSpPr/>
          <p:nvPr/>
        </p:nvCxnSpPr>
        <p:spPr bwMode="auto">
          <a:xfrm>
            <a:off x="9132425" y="2547221"/>
            <a:ext cx="4953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1A87E43-30F1-4414-8808-9AF4AD2676EC}"/>
              </a:ext>
            </a:extLst>
          </p:cNvPr>
          <p:cNvCxnSpPr/>
          <p:nvPr/>
        </p:nvCxnSpPr>
        <p:spPr bwMode="auto">
          <a:xfrm>
            <a:off x="9132425" y="2547221"/>
            <a:ext cx="0" cy="233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F21E118-3EF7-4E80-ADA8-D834096B08BB}"/>
              </a:ext>
            </a:extLst>
          </p:cNvPr>
          <p:cNvCxnSpPr/>
          <p:nvPr/>
        </p:nvCxnSpPr>
        <p:spPr bwMode="auto">
          <a:xfrm>
            <a:off x="9121755" y="3219101"/>
            <a:ext cx="4953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11D8066-6C7D-45AE-8014-245724E3AF04}"/>
              </a:ext>
            </a:extLst>
          </p:cNvPr>
          <p:cNvCxnSpPr/>
          <p:nvPr/>
        </p:nvCxnSpPr>
        <p:spPr bwMode="auto">
          <a:xfrm>
            <a:off x="9121755" y="3219101"/>
            <a:ext cx="0" cy="233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DAB647-EE98-4A8A-BF8B-698CDF8E8DC3}"/>
              </a:ext>
            </a:extLst>
          </p:cNvPr>
          <p:cNvCxnSpPr/>
          <p:nvPr/>
        </p:nvCxnSpPr>
        <p:spPr bwMode="auto">
          <a:xfrm>
            <a:off x="9149821" y="3929062"/>
            <a:ext cx="4953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235DC65-12BF-42E4-8CCF-0667AB97D483}"/>
              </a:ext>
            </a:extLst>
          </p:cNvPr>
          <p:cNvCxnSpPr/>
          <p:nvPr/>
        </p:nvCxnSpPr>
        <p:spPr bwMode="auto">
          <a:xfrm>
            <a:off x="9149821" y="3929062"/>
            <a:ext cx="0" cy="233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9333A7C-AB37-4F52-A6C7-FFC02E49F4F2}"/>
              </a:ext>
            </a:extLst>
          </p:cNvPr>
          <p:cNvCxnSpPr/>
          <p:nvPr/>
        </p:nvCxnSpPr>
        <p:spPr bwMode="auto">
          <a:xfrm>
            <a:off x="9149820" y="4742850"/>
            <a:ext cx="4953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9843743-2242-4550-AD46-65F4ED7606A2}"/>
              </a:ext>
            </a:extLst>
          </p:cNvPr>
          <p:cNvCxnSpPr/>
          <p:nvPr/>
        </p:nvCxnSpPr>
        <p:spPr bwMode="auto">
          <a:xfrm>
            <a:off x="9149820" y="4742850"/>
            <a:ext cx="0" cy="233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1DA4C0-0FF9-4DF8-839E-E9408DCE770D}"/>
              </a:ext>
            </a:extLst>
          </p:cNvPr>
          <p:cNvSpPr/>
          <p:nvPr/>
        </p:nvSpPr>
        <p:spPr bwMode="auto">
          <a:xfrm>
            <a:off x="8854290" y="3471860"/>
            <a:ext cx="620661" cy="2462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优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5C0A39A-B05A-4AE1-8A45-6F002DE2C972}"/>
              </a:ext>
            </a:extLst>
          </p:cNvPr>
          <p:cNvSpPr/>
          <p:nvPr/>
        </p:nvSpPr>
        <p:spPr bwMode="auto">
          <a:xfrm>
            <a:off x="8891809" y="4162493"/>
            <a:ext cx="620661" cy="2462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优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8184B2-FDA7-4A87-B577-3161CB8191EF}"/>
              </a:ext>
            </a:extLst>
          </p:cNvPr>
          <p:cNvSpPr/>
          <p:nvPr/>
        </p:nvSpPr>
        <p:spPr bwMode="auto">
          <a:xfrm>
            <a:off x="8854290" y="5025598"/>
            <a:ext cx="620661" cy="2462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优</a:t>
            </a:r>
          </a:p>
        </p:txBody>
      </p:sp>
      <p:cxnSp>
        <p:nvCxnSpPr>
          <p:cNvPr id="2053" name="直接箭头连接符 2052">
            <a:extLst>
              <a:ext uri="{FF2B5EF4-FFF2-40B4-BE49-F238E27FC236}">
                <a16:creationId xmlns:a16="http://schemas.microsoft.com/office/drawing/2014/main" id="{26983801-5EAB-450F-99E0-FCDB848AC4CE}"/>
              </a:ext>
            </a:extLst>
          </p:cNvPr>
          <p:cNvCxnSpPr>
            <a:stCxn id="68" idx="1"/>
          </p:cNvCxnSpPr>
          <p:nvPr/>
        </p:nvCxnSpPr>
        <p:spPr bwMode="auto">
          <a:xfrm flipH="1" flipV="1">
            <a:off x="8264324" y="2887847"/>
            <a:ext cx="603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78D5D2D-1426-460E-8EAE-0D48046D05DC}"/>
              </a:ext>
            </a:extLst>
          </p:cNvPr>
          <p:cNvCxnSpPr/>
          <p:nvPr/>
        </p:nvCxnSpPr>
        <p:spPr bwMode="auto">
          <a:xfrm flipH="1" flipV="1">
            <a:off x="8267788" y="3616870"/>
            <a:ext cx="603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0A57619-63ED-47E1-AA48-4480BE30CBFA}"/>
              </a:ext>
            </a:extLst>
          </p:cNvPr>
          <p:cNvCxnSpPr/>
          <p:nvPr/>
        </p:nvCxnSpPr>
        <p:spPr bwMode="auto">
          <a:xfrm flipH="1" flipV="1">
            <a:off x="8277624" y="4290143"/>
            <a:ext cx="603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702DEDE-2476-4453-8F32-E384BEB5E4E5}"/>
              </a:ext>
            </a:extLst>
          </p:cNvPr>
          <p:cNvCxnSpPr/>
          <p:nvPr/>
        </p:nvCxnSpPr>
        <p:spPr bwMode="auto">
          <a:xfrm flipH="1" flipV="1">
            <a:off x="8253584" y="5165372"/>
            <a:ext cx="603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8853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415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一个有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行代码的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</a:p>
          <a:p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</a:p>
          <a:p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__5_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_2__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_4__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_9__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__8_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总结：给出大括号配对的基本准则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693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</a:p>
          <a:p>
            <a:r>
              <a:rPr lang="zh-CN" altLang="en-US" sz="1600" b="1" dirty="0">
                <a:latin typeface="+mn-ea"/>
              </a:rPr>
              <a:t>        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</a:p>
          <a:p>
            <a:r>
              <a:rPr lang="en-US" altLang="zh-CN" sz="1600" b="1" dirty="0">
                <a:latin typeface="+mn-ea"/>
              </a:rPr>
              <a:t>            A;</a:t>
            </a:r>
          </a:p>
          <a:p>
            <a:r>
              <a:rPr lang="zh-CN" altLang="en-US" sz="1600" b="1" dirty="0">
                <a:latin typeface="+mn-ea"/>
              </a:rPr>
              <a:t>            </a:t>
            </a:r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        B;</a:t>
            </a:r>
          </a:p>
          <a:p>
            <a:r>
              <a:rPr lang="en-US" altLang="zh-CN" sz="1600" b="1" dirty="0">
                <a:latin typeface="+mn-ea"/>
              </a:rPr>
              <a:t>        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823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</a:p>
          <a:p>
            <a:r>
              <a:rPr lang="en-US" altLang="zh-CN" sz="1600" b="1" dirty="0">
                <a:latin typeface="+mn-ea"/>
              </a:rPr>
              <a:t>            A;</a:t>
            </a:r>
          </a:p>
          <a:p>
            <a:r>
              <a:rPr lang="en-US" altLang="zh-CN" sz="1600" b="1" dirty="0">
                <a:latin typeface="+mn-ea"/>
              </a:rPr>
              <a:t>            }</a:t>
            </a:r>
          </a:p>
          <a:p>
            <a:r>
              <a:rPr lang="en-US" altLang="zh-CN" sz="1600" b="1" dirty="0">
                <a:latin typeface="+mn-ea"/>
              </a:rPr>
              <a:t>        else {</a:t>
            </a:r>
          </a:p>
          <a:p>
            <a:r>
              <a:rPr lang="en-US" altLang="zh-CN" sz="1600" b="1" dirty="0">
                <a:latin typeface="+mn-ea"/>
              </a:rPr>
              <a:t>            B;</a:t>
            </a:r>
          </a:p>
          <a:p>
            <a:r>
              <a:rPr lang="en-US" altLang="zh-CN" sz="1600" b="1" dirty="0">
                <a:latin typeface="+mn-ea"/>
              </a:rPr>
              <a:t>            }</a:t>
            </a:r>
          </a:p>
          <a:p>
            <a:r>
              <a:rPr lang="en-US" altLang="zh-CN" sz="1600" b="1" dirty="0">
                <a:latin typeface="+mn-ea"/>
              </a:rPr>
              <a:t>        C;</a:t>
            </a:r>
          </a:p>
          <a:p>
            <a:r>
              <a:rPr lang="en-US" altLang="zh-CN" sz="1600" b="1" dirty="0">
                <a:latin typeface="+mn-ea"/>
              </a:rPr>
              <a:t>        }</a:t>
            </a:r>
          </a:p>
          <a:p>
            <a:r>
              <a:rPr lang="en-US" altLang="zh-CN" sz="1600" b="1" dirty="0">
                <a:latin typeface="+mn-ea"/>
              </a:rPr>
              <a:t>    else {</a:t>
            </a: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</a:p>
          <a:p>
            <a:r>
              <a:rPr lang="en-US" altLang="zh-CN" sz="1600" b="1" dirty="0">
                <a:latin typeface="+mn-ea"/>
              </a:rPr>
              <a:t>            D;</a:t>
            </a:r>
          </a:p>
          <a:p>
            <a:r>
              <a:rPr lang="en-US" altLang="zh-CN" sz="1600" b="1" dirty="0">
                <a:latin typeface="+mn-ea"/>
              </a:rPr>
              <a:t>            }</a:t>
            </a:r>
          </a:p>
          <a:p>
            <a:r>
              <a:rPr lang="en-US" altLang="zh-CN" sz="1600" b="1" dirty="0">
                <a:latin typeface="+mn-ea"/>
              </a:rPr>
              <a:t>        E;</a:t>
            </a:r>
          </a:p>
          <a:p>
            <a:r>
              <a:rPr lang="en-US" altLang="zh-CN" sz="1600" b="1" dirty="0">
                <a:latin typeface="+mn-ea"/>
              </a:rPr>
              <a:t>        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3____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3___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03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</a:p>
          <a:p>
            <a:r>
              <a:rPr lang="en-US" altLang="zh-CN" sz="1600" b="1" dirty="0">
                <a:latin typeface="+mn-ea"/>
              </a:rPr>
              <a:t>            A;</a:t>
            </a:r>
          </a:p>
          <a:p>
            <a:r>
              <a:rPr lang="en-US" altLang="zh-CN" sz="1600" b="1" dirty="0">
                <a:latin typeface="+mn-ea"/>
              </a:rPr>
              <a:t>            }</a:t>
            </a:r>
          </a:p>
          <a:p>
            <a:r>
              <a:rPr lang="en-US" altLang="zh-CN" sz="1600" b="1" dirty="0">
                <a:latin typeface="+mn-ea"/>
              </a:rPr>
              <a:t>        else {</a:t>
            </a:r>
          </a:p>
          <a:p>
            <a:r>
              <a:rPr lang="en-US" altLang="zh-CN" sz="1600" b="1" dirty="0">
                <a:latin typeface="+mn-ea"/>
              </a:rPr>
              <a:t>            B;</a:t>
            </a:r>
          </a:p>
          <a:p>
            <a:r>
              <a:rPr lang="en-US" altLang="zh-CN" sz="1600" b="1" dirty="0">
                <a:latin typeface="+mn-ea"/>
              </a:rPr>
              <a:t>            }</a:t>
            </a:r>
          </a:p>
          <a:p>
            <a:r>
              <a:rPr lang="en-US" altLang="zh-CN" sz="1600" b="1" dirty="0">
                <a:latin typeface="+mn-ea"/>
              </a:rPr>
              <a:t>        C;</a:t>
            </a:r>
          </a:p>
          <a:p>
            <a:r>
              <a:rPr lang="en-US" altLang="zh-CN" sz="1600" b="1" dirty="0">
                <a:latin typeface="+mn-ea"/>
              </a:rPr>
              <a:t>        }</a:t>
            </a:r>
          </a:p>
          <a:p>
            <a:r>
              <a:rPr lang="en-US" altLang="zh-CN" sz="1600" b="1" dirty="0">
                <a:latin typeface="+mn-ea"/>
              </a:rPr>
              <a:t>    F;</a:t>
            </a:r>
          </a:p>
          <a:p>
            <a:r>
              <a:rPr lang="en-US" altLang="zh-CN" sz="1600" b="1" dirty="0">
                <a:latin typeface="+mn-ea"/>
              </a:rPr>
              <a:t>    else {</a:t>
            </a: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</a:p>
          <a:p>
            <a:r>
              <a:rPr lang="en-US" altLang="zh-CN" sz="1600" b="1" dirty="0">
                <a:latin typeface="+mn-ea"/>
              </a:rPr>
              <a:t>            D;</a:t>
            </a:r>
          </a:p>
          <a:p>
            <a:r>
              <a:rPr lang="en-US" altLang="zh-CN" sz="1600" b="1" dirty="0">
                <a:latin typeface="+mn-ea"/>
              </a:rPr>
              <a:t>            }</a:t>
            </a:r>
          </a:p>
          <a:p>
            <a:r>
              <a:rPr lang="en-US" altLang="zh-CN" sz="1600" b="1" dirty="0">
                <a:latin typeface="+mn-ea"/>
              </a:rPr>
              <a:t>        E;</a:t>
            </a:r>
          </a:p>
          <a:p>
            <a:r>
              <a:rPr lang="en-US" altLang="zh-CN" sz="1600" b="1" dirty="0">
                <a:latin typeface="+mn-ea"/>
              </a:rPr>
              <a:t>        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6.C</a:t>
            </a:r>
            <a:r>
              <a:rPr kumimoji="1" lang="zh-CN" altLang="en-US" sz="1600" b="1" dirty="0">
                <a:latin typeface="+mn-ea"/>
              </a:rPr>
              <a:t>的基础上，在箭头位置插入语句</a:t>
            </a:r>
            <a:r>
              <a:rPr kumimoji="1" lang="en-US" altLang="zh-CN" sz="1600" b="1" dirty="0">
                <a:latin typeface="+mn-ea"/>
              </a:rPr>
              <a:t>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、请构造一个符合此要求的测试程序，并给出该程序的程序及编译错误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、请说明错误原因</a:t>
            </a:r>
            <a:endParaRPr kumimoji="1" lang="en-US" altLang="zh-CN" sz="1600" b="1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21C56AD-4C66-49EA-B18F-92D210679524}"/>
              </a:ext>
            </a:extLst>
          </p:cNvPr>
          <p:cNvCxnSpPr/>
          <p:nvPr/>
        </p:nvCxnSpPr>
        <p:spPr bwMode="auto">
          <a:xfrm>
            <a:off x="409902" y="3941380"/>
            <a:ext cx="60631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B7A6EBE3-116D-4BB8-A0C7-3E4E3C36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914" y="5512202"/>
            <a:ext cx="4328535" cy="4724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D829F6-EFB2-4457-AD20-9FE29BC0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369" y="3085108"/>
            <a:ext cx="2521545" cy="31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4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813738" y="1323976"/>
            <a:ext cx="6025712" cy="2596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4C05E1-20D8-4C6D-A3D9-8ACF368FDA5F}"/>
              </a:ext>
            </a:extLst>
          </p:cNvPr>
          <p:cNvSpPr/>
          <p:nvPr/>
        </p:nvSpPr>
        <p:spPr bwMode="auto">
          <a:xfrm>
            <a:off x="592114" y="1323974"/>
            <a:ext cx="1625569" cy="2596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</a:p>
          <a:p>
            <a:r>
              <a:rPr lang="en-US" altLang="zh-CN" sz="1600" b="1" dirty="0">
                <a:latin typeface="+mn-ea"/>
              </a:rPr>
              <a:t>A;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B;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else {</a:t>
            </a:r>
          </a:p>
          <a:p>
            <a:r>
              <a:rPr lang="en-US" altLang="zh-CN" sz="1600" b="1" dirty="0">
                <a:latin typeface="+mn-ea"/>
              </a:rPr>
              <a:t>C;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0ADC6C-95AB-4D3C-8A55-EC2A7CC45E16}"/>
              </a:ext>
            </a:extLst>
          </p:cNvPr>
          <p:cNvSpPr/>
          <p:nvPr/>
        </p:nvSpPr>
        <p:spPr bwMode="auto">
          <a:xfrm>
            <a:off x="592114" y="3920359"/>
            <a:ext cx="1625569" cy="261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</a:p>
          <a:p>
            <a:r>
              <a:rPr lang="en-US" altLang="zh-CN" sz="1600" b="1" dirty="0">
                <a:latin typeface="+mn-ea"/>
              </a:rPr>
              <a:t>A;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else {</a:t>
            </a:r>
          </a:p>
          <a:p>
            <a:r>
              <a:rPr lang="en-US" altLang="zh-CN" sz="1600" b="1" dirty="0">
                <a:latin typeface="+mn-ea"/>
              </a:rPr>
              <a:t>B;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C;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9A57E5-9FB8-4677-98E2-5FB0D173D2D5}"/>
              </a:ext>
            </a:extLst>
          </p:cNvPr>
          <p:cNvSpPr/>
          <p:nvPr/>
        </p:nvSpPr>
        <p:spPr bwMode="auto">
          <a:xfrm>
            <a:off x="4813737" y="3916911"/>
            <a:ext cx="6025713" cy="2617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727A17-4164-41C1-914A-A72F3480CAD6}"/>
              </a:ext>
            </a:extLst>
          </p:cNvPr>
          <p:cNvSpPr/>
          <p:nvPr/>
        </p:nvSpPr>
        <p:spPr bwMode="auto">
          <a:xfrm>
            <a:off x="2217683" y="1330358"/>
            <a:ext cx="2596055" cy="25865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699AAB-DC6A-45CD-B7AD-272B4D1F0E73}"/>
              </a:ext>
            </a:extLst>
          </p:cNvPr>
          <p:cNvSpPr/>
          <p:nvPr/>
        </p:nvSpPr>
        <p:spPr bwMode="auto">
          <a:xfrm>
            <a:off x="2217682" y="3916912"/>
            <a:ext cx="2596055" cy="26172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747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a,b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a &gt;&gt; b;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if (a&gt;b)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else</a:t>
            </a: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b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&gt; b ?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a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b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//1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(a&gt;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//2</a:t>
            </a: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("max=%d", 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6547945" y="1323975"/>
            <a:ext cx="429150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12 34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34 12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//1 //2 //3</a:t>
            </a:r>
            <a:r>
              <a:rPr kumimoji="1" lang="zh-CN" altLang="en-US" sz="1600" b="1" dirty="0">
                <a:latin typeface="+mn-ea"/>
              </a:rPr>
              <a:t>这三种条件运算符的使用，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按你的喜欢程度排序为</a:t>
            </a:r>
            <a:r>
              <a:rPr kumimoji="1" lang="en-US" altLang="zh-CN" sz="1600" b="1" dirty="0">
                <a:latin typeface="+mn-ea"/>
              </a:rPr>
              <a:t>__2 1 3____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C7B28-2502-493B-9F7C-C4B09756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777" y="1447137"/>
            <a:ext cx="617273" cy="815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76DD60-ACAA-4707-B4CF-7F1A6E2C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779" y="2385710"/>
            <a:ext cx="769687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6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"Hello" : 123;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a&gt;b ?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a :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'A' : 123;    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编译正确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5793" y="1323975"/>
            <a:ext cx="495365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、给出编译报错的截图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、条件表达式使用的三句中，前两句报错，最后一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句正确，总结下条件表达式使用时的限制规则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提示：注意表达式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和表达式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的类型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表达式中第二个和第三个参数类型要相容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AA4557-C324-4487-9112-518A1B6A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01" y="5528926"/>
            <a:ext cx="6759848" cy="10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8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78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switch(score/10)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9: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8: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7: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6: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5: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4: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3: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default: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程序的期望，是当输入的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[0..100]</a:t>
            </a:r>
            <a:r>
              <a:rPr kumimoji="1" lang="zh-CN" altLang="en-US" sz="1600" b="1" dirty="0">
                <a:latin typeface="+mn-ea"/>
              </a:rPr>
              <a:t>时，分段输出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优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及格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不及格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否则输出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输入错误</a:t>
            </a:r>
            <a:r>
              <a:rPr kumimoji="1" lang="en-US" altLang="zh-CN" sz="1600" b="1" dirty="0">
                <a:latin typeface="+mn-ea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、程序不完全正确，找出不符合期望的两个数据区间并给出运行截图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不需要改对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0090F7-65BA-4560-9ABE-FA812B6F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627" y="2745588"/>
            <a:ext cx="1417443" cy="5334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770235-BA05-4831-AB32-DA590A9F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53" y="2707484"/>
            <a:ext cx="1386960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9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const int k=5;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switch(score/10)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9: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6: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default: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k+2: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8: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5: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4: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3: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default</a:t>
            </a:r>
            <a:r>
              <a:rPr kumimoji="1" lang="zh-CN" altLang="en-US" sz="1600" b="1" dirty="0">
                <a:latin typeface="+mn-ea"/>
              </a:rPr>
              <a:t>的位置进行了交换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写为常变量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常量形式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验证此程序与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的功能是否完全一致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（即：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中正确的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此程序中同样正确；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错误的，此程序中同样错误）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8.B_</a:t>
            </a:r>
            <a:r>
              <a:rPr kumimoji="1" lang="zh-CN" altLang="en-US" sz="1600" b="1" dirty="0">
                <a:latin typeface="+mn-ea"/>
              </a:rPr>
              <a:t>完全一致</a:t>
            </a:r>
            <a:r>
              <a:rPr kumimoji="1" lang="en-US" altLang="zh-CN" sz="1600" b="1" dirty="0">
                <a:latin typeface="+mn-ea"/>
              </a:rPr>
              <a:t>_______(</a:t>
            </a:r>
            <a:r>
              <a:rPr kumimoji="1" lang="zh-CN" altLang="en-US" sz="1600" b="1" dirty="0">
                <a:latin typeface="+mn-ea"/>
              </a:rPr>
              <a:t>完全一致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不完全一致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如果不完全一致，给出表现不一致的测试数据的运行截图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18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int k=5;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switch(score/10)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9: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6: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default: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k+2: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8: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5: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4: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3: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8.B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const 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中的表达式一定要是整型常量或者整型的常量表达式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AA4D94-EF23-40C8-BCF9-85F671B2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36" y="1884676"/>
            <a:ext cx="2484335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14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switch(score/10)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9: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8: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7: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6: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case 4+2: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5: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4: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3: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default: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的基础上，多了一个</a:t>
            </a:r>
            <a:r>
              <a:rPr kumimoji="1" lang="en-US" altLang="zh-CN" sz="1600" b="1" dirty="0">
                <a:latin typeface="+mn-ea"/>
              </a:rPr>
              <a:t>case 4+2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中不能出现相同的值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001C0E-B084-4F85-815D-1E7FB628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1876338"/>
            <a:ext cx="2377646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11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float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switch(score/10)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9: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8: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7: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6: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5: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4: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3: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default: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float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中的表达式一定要是整型常量或者整型的常量表达式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5CF304-9D9F-4490-AFC2-B3281CA7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20" y="1733556"/>
            <a:ext cx="3779848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4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本次作业的答案，除特别提示外，课件上都有，好好看课件</a:t>
            </a:r>
            <a:r>
              <a:rPr lang="en-US" altLang="zh-CN" sz="2800" b="1" dirty="0">
                <a:latin typeface="+mn-ea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switch(score/10)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9: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8: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7: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6: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5: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4: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3: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default: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的基础上，删除</a:t>
            </a:r>
            <a:r>
              <a:rPr kumimoji="1" lang="en-US" altLang="zh-CN" sz="1600" b="1" dirty="0">
                <a:latin typeface="+mn-ea"/>
              </a:rPr>
              <a:t>case 8</a:t>
            </a:r>
            <a:r>
              <a:rPr kumimoji="1" lang="zh-CN" altLang="en-US" sz="1600" b="1" dirty="0">
                <a:latin typeface="+mn-ea"/>
              </a:rPr>
              <a:t>后面的</a:t>
            </a:r>
            <a:r>
              <a:rPr kumimoji="1" lang="en-US" altLang="zh-CN" sz="1600" b="1" dirty="0">
                <a:latin typeface="+mn-ea"/>
              </a:rPr>
              <a:t>break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运行结果不一致的测试数据即截图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的作用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退出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FD37CF-9D93-4066-B9AB-FE989F61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62" y="2179578"/>
            <a:ext cx="1432684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08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switch(score/10)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9: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8: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7: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6: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5: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4: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3: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case 0: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default: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break;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程序同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，将其改正确，即所有</a:t>
            </a:r>
            <a:r>
              <a:rPr kumimoji="1" lang="en-US" altLang="zh-CN" sz="1600" b="1" dirty="0">
                <a:latin typeface="+mn-ea"/>
              </a:rPr>
              <a:t>[0..100]</a:t>
            </a:r>
            <a:r>
              <a:rPr kumimoji="1" lang="zh-CN" altLang="en-US" sz="1600" b="1" dirty="0">
                <a:latin typeface="+mn-ea"/>
              </a:rPr>
              <a:t>之外的数据均给出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输入错误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即可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D98C85-342E-482C-BFF2-0F41C77A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98" y="1675677"/>
            <a:ext cx="1992118" cy="48584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41CB4C-27E5-4529-AF2B-D2332EDC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86" y="3177518"/>
            <a:ext cx="1486029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18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思考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如果将成绩区间对应为：</a:t>
            </a:r>
            <a:r>
              <a:rPr kumimoji="1" lang="en-US" altLang="zh-CN" sz="1600" b="1" dirty="0">
                <a:latin typeface="+mn-ea"/>
              </a:rPr>
              <a:t>[85-100]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优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[70-85)  - </a:t>
            </a:r>
            <a:r>
              <a:rPr kumimoji="1" lang="zh-CN" altLang="en-US" sz="1600" b="1" dirty="0">
                <a:latin typeface="+mn-ea"/>
              </a:rPr>
              <a:t>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[60-70)</a:t>
            </a:r>
            <a:r>
              <a:rPr kumimoji="1" lang="zh-CN" altLang="en-US" sz="1600" b="1" dirty="0">
                <a:latin typeface="+mn-ea"/>
              </a:rPr>
              <a:t>  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zh-CN" altLang="en-US" sz="1600" b="1" dirty="0">
                <a:latin typeface="+mn-ea"/>
              </a:rPr>
              <a:t> 及格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[0-60)   - </a:t>
            </a:r>
            <a:r>
              <a:rPr kumimoji="1" lang="zh-CN" altLang="en-US" sz="1600" b="1" dirty="0">
                <a:latin typeface="+mn-ea"/>
              </a:rPr>
              <a:t>不及格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、用</a:t>
            </a:r>
            <a:r>
              <a:rPr kumimoji="1" lang="en-US" altLang="zh-CN" sz="1600" b="1" dirty="0">
                <a:latin typeface="+mn-ea"/>
              </a:rPr>
              <a:t>if-else</a:t>
            </a:r>
            <a:r>
              <a:rPr kumimoji="1" lang="zh-CN" altLang="en-US" sz="1600" b="1" dirty="0">
                <a:latin typeface="+mn-ea"/>
              </a:rPr>
              <a:t>语句完成该程序并贴图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、如果用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语句，该如何实现？（如果程序太长，允许只截取能说明问题的部分即可）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、如果学生成绩带小数点，即</a:t>
            </a:r>
            <a:r>
              <a:rPr kumimoji="1" lang="en-US" altLang="zh-CN" sz="1600" b="1" dirty="0">
                <a:latin typeface="+mn-ea"/>
              </a:rPr>
              <a:t>"xx.5"</a:t>
            </a:r>
            <a:r>
              <a:rPr kumimoji="1" lang="zh-CN" altLang="en-US" sz="1600" b="1" dirty="0">
                <a:latin typeface="+mn-ea"/>
              </a:rPr>
              <a:t>形式，能用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语句吗？能用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语句吗？请解释原因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都能用，整除运算符会忽略小数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、总结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语句使用时的注意事项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每个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最后要加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，注意输入只能为整数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switch-case</a:t>
            </a:r>
            <a:r>
              <a:rPr kumimoji="1" lang="zh-CN" altLang="en-US" sz="1600" b="1" dirty="0">
                <a:latin typeface="+mn-ea"/>
              </a:rPr>
              <a:t>语句能完全取代</a:t>
            </a:r>
            <a:r>
              <a:rPr kumimoji="1" lang="en-US" altLang="zh-CN" sz="1600" b="1" dirty="0">
                <a:latin typeface="+mn-ea"/>
              </a:rPr>
              <a:t>if-else</a:t>
            </a:r>
            <a:r>
              <a:rPr kumimoji="1" lang="zh-CN" altLang="en-US" sz="1600" b="1" dirty="0">
                <a:latin typeface="+mn-ea"/>
              </a:rPr>
              <a:t>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不能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DC6336-C0B7-41C6-B889-9AF98651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052" y="3608534"/>
            <a:ext cx="2759383" cy="3249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70F83A-93D8-4948-87FE-4E875BEB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210" y="3627081"/>
            <a:ext cx="2285982" cy="32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8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265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b=2, c=3,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下为什么会有三个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？说说你的理解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将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赋值给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类型不安全。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F277B8-7A76-4277-9A87-FC20C0B8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76" y="1196362"/>
            <a:ext cx="24386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a=3, b=2, c=1,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a&gt;b&gt;c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这个式子，按常规理解，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3&gt;2&gt;1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是正确的，为什么结果是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？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3&gt;2</a:t>
            </a:r>
            <a:r>
              <a:rPr kumimoji="1" lang="zh-CN" altLang="en-US" sz="1600" b="1" dirty="0">
                <a:latin typeface="+mn-ea"/>
              </a:rPr>
              <a:t>先计算为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然后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在和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进行比较得出</a:t>
            </a:r>
            <a:r>
              <a:rPr kumimoji="1" lang="en-US" altLang="zh-CN" sz="1600" b="1" dirty="0">
                <a:latin typeface="+mn-ea"/>
              </a:rPr>
              <a:t>0.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a&lt;b&lt;c</a:t>
            </a:r>
            <a:r>
              <a:rPr kumimoji="1" lang="zh-CN" altLang="en-US" sz="1600" b="1" dirty="0">
                <a:latin typeface="+mn-ea"/>
              </a:rPr>
              <a:t>这个式子，按常规理解，</a:t>
            </a:r>
            <a:r>
              <a:rPr kumimoji="1" lang="en-US" altLang="zh-CN" sz="1600" b="1" dirty="0">
                <a:latin typeface="+mn-ea"/>
              </a:rPr>
              <a:t>3&lt;2&lt;1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先计算</a:t>
            </a:r>
            <a:r>
              <a:rPr kumimoji="1" lang="en-US" altLang="zh-CN" sz="1600" b="1" dirty="0">
                <a:latin typeface="+mn-ea"/>
              </a:rPr>
              <a:t>3&lt;2</a:t>
            </a:r>
            <a:r>
              <a:rPr kumimoji="1" lang="zh-CN" altLang="en-US" sz="1600" b="1" dirty="0">
                <a:latin typeface="+mn-ea"/>
              </a:rPr>
              <a:t>，为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然后</a:t>
            </a:r>
            <a:r>
              <a:rPr kumimoji="1" lang="en-US" altLang="zh-CN" sz="1600" b="1" dirty="0">
                <a:latin typeface="+mn-ea"/>
              </a:rPr>
              <a:t>0&lt;1</a:t>
            </a:r>
            <a:r>
              <a:rPr kumimoji="1" lang="zh-CN" altLang="en-US" sz="1600" b="1" dirty="0">
                <a:latin typeface="+mn-ea"/>
              </a:rPr>
              <a:t>得出</a:t>
            </a:r>
            <a:r>
              <a:rPr kumimoji="1" lang="en-US" altLang="zh-CN" sz="1600" b="1" dirty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b&gt;a&lt;c</a:t>
            </a:r>
            <a:r>
              <a:rPr kumimoji="1" lang="zh-CN" altLang="en-US" sz="1600" b="1" dirty="0">
                <a:latin typeface="+mn-ea"/>
              </a:rPr>
              <a:t>这个式子，按常规理解，</a:t>
            </a:r>
            <a:r>
              <a:rPr kumimoji="1" lang="en-US" altLang="zh-CN" sz="1600" b="1" dirty="0">
                <a:latin typeface="+mn-ea"/>
              </a:rPr>
              <a:t>2&gt;3&lt;1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b&gt;a,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算出来为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，然后</a:t>
            </a:r>
            <a:r>
              <a:rPr kumimoji="1" lang="en-US" altLang="zh-CN" sz="1600" b="1" dirty="0">
                <a:latin typeface="+mn-ea"/>
              </a:rPr>
              <a:t>0&lt;c,</a:t>
            </a:r>
            <a:r>
              <a:rPr kumimoji="1" lang="zh-CN" altLang="en-US" sz="1600" b="1" dirty="0">
                <a:latin typeface="+mn-ea"/>
              </a:rPr>
              <a:t>计算出来为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AD09ED-2652-47C4-A1E5-F98B489A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38" y="1214755"/>
            <a:ext cx="274344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48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f1 = 100.25;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(f1 - 100.25)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(f1 == 100.25)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fabs(f1-100.25) &lt; 1e-6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f2 = 1.2;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(f2 - 1.2)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(f2 == 1.2)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fabs(f2-1.2) &lt; 1e-6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404337" y="1323975"/>
            <a:ext cx="5435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VS+Dev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下的运行结果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、删除第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#include&lt;</a:t>
            </a:r>
            <a:r>
              <a:rPr kumimoji="1" lang="en-US" altLang="zh-CN" sz="1600" b="1" dirty="0" err="1">
                <a:latin typeface="+mn-ea"/>
              </a:rPr>
              <a:t>cmath</a:t>
            </a:r>
            <a:r>
              <a:rPr kumimoji="1" lang="en-US" altLang="zh-CN" sz="1600" b="1" dirty="0">
                <a:latin typeface="+mn-ea"/>
              </a:rPr>
              <a:t>&gt;</a:t>
            </a:r>
            <a:r>
              <a:rPr kumimoji="1" lang="zh-CN" altLang="en-US" sz="1600" b="1" dirty="0">
                <a:latin typeface="+mn-ea"/>
              </a:rPr>
              <a:t>后，再次贴</a:t>
            </a:r>
            <a:r>
              <a:rPr kumimoji="1" lang="en-US" altLang="zh-CN" sz="1600" b="1" dirty="0" err="1">
                <a:latin typeface="+mn-ea"/>
              </a:rPr>
              <a:t>VS+Dev</a:t>
            </a:r>
            <a:r>
              <a:rPr kumimoji="1" lang="zh-CN" altLang="en-US" sz="1600" b="1" dirty="0">
                <a:latin typeface="+mn-ea"/>
              </a:rPr>
              <a:t>的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、由本例得出的结论，实数进行相等比较时的通用方法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 ___</a:t>
            </a:r>
            <a:r>
              <a:rPr kumimoji="1" lang="zh-CN" altLang="en-US" sz="1600" b="1" dirty="0">
                <a:latin typeface="+mn-ea"/>
              </a:rPr>
              <a:t>在数据类型的有效位数范围内比较。</a:t>
            </a:r>
            <a:r>
              <a:rPr kumimoji="1" lang="en-US" altLang="zh-CN" sz="1600" b="1" dirty="0">
                <a:latin typeface="+mn-ea"/>
              </a:rPr>
              <a:t>______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0C806-0C9F-4C00-BFA2-476C0019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4277932"/>
            <a:ext cx="983065" cy="929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25AA33-C4EB-467B-B9BC-7B4F18701E96}"/>
              </a:ext>
            </a:extLst>
          </p:cNvPr>
          <p:cNvSpPr txBox="1"/>
          <p:nvPr/>
        </p:nvSpPr>
        <p:spPr>
          <a:xfrm>
            <a:off x="5570483" y="3929062"/>
            <a:ext cx="42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AEBB4A-79EA-4BDC-ADDB-A4703D88F03E}"/>
              </a:ext>
            </a:extLst>
          </p:cNvPr>
          <p:cNvSpPr txBox="1"/>
          <p:nvPr/>
        </p:nvSpPr>
        <p:spPr>
          <a:xfrm>
            <a:off x="7485398" y="397528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dev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3B7165-319E-4272-A0C6-81CBA4C0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20" y="4243638"/>
            <a:ext cx="1021168" cy="9983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B303F2-D9D8-4F61-9A79-13C6DDCDF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782" y="5332658"/>
            <a:ext cx="990686" cy="10364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9DB4B6-EE74-4FC2-BCD6-F642135C7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608" y="5850863"/>
            <a:ext cx="3368332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&gt;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可不加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double d1=123.456789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double d2=123.456789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(d1==d2)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fabs(d1-d2)&lt;1e-6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fabs(d1-d2)&lt;1e-7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float f1=123.456789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float f2=123.456789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(f1==f2)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fabs(f1-f2)&lt;1e-6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fabs(f1-f2)&lt;1e-7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return 0;</a:t>
            </a: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有两个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warning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、观察</a:t>
            </a:r>
            <a:r>
              <a:rPr kumimoji="1" lang="en-US" altLang="zh-CN" sz="1600" b="1" dirty="0">
                <a:latin typeface="+mn-ea"/>
              </a:rPr>
              <a:t>fabs(**)&lt;1e-6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fabs(**)&lt;1e-7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下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的表现，哪个相同？哪个不同？为什么？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前者相同，后者不同。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字节数少，只能表示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到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位的有效数字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而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可以表示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到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位的有效数字，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更精准可以区分出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的区别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A5937B-C138-45B6-B601-5B3AE570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93" y="1619864"/>
            <a:ext cx="198137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99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7179</Words>
  <Application>Microsoft Office PowerPoint</Application>
  <PresentationFormat>宽屏</PresentationFormat>
  <Paragraphs>1124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等线</vt:lpstr>
      <vt:lpstr>宋体</vt:lpstr>
      <vt:lpstr>Source Code Pro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gongren linchang</cp:lastModifiedBy>
  <cp:revision>225</cp:revision>
  <dcterms:created xsi:type="dcterms:W3CDTF">2020-08-13T13:39:53Z</dcterms:created>
  <dcterms:modified xsi:type="dcterms:W3CDTF">2023-10-11T12:04:30Z</dcterms:modified>
</cp:coreProperties>
</file>