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5"/>
  </p:notesMasterIdLst>
  <p:sldIdLst>
    <p:sldId id="1236" r:id="rId2"/>
    <p:sldId id="1279" r:id="rId3"/>
    <p:sldId id="1237" r:id="rId4"/>
    <p:sldId id="492" r:id="rId5"/>
    <p:sldId id="1276" r:id="rId6"/>
    <p:sldId id="1280" r:id="rId7"/>
    <p:sldId id="1251" r:id="rId8"/>
    <p:sldId id="1239" r:id="rId9"/>
    <p:sldId id="1277" r:id="rId10"/>
    <p:sldId id="1252" r:id="rId11"/>
    <p:sldId id="1242" r:id="rId12"/>
    <p:sldId id="1278" r:id="rId13"/>
    <p:sldId id="125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 autoAdjust="0"/>
    <p:restoredTop sz="95153" autoAdjust="0"/>
  </p:normalViewPr>
  <p:slideViewPr>
    <p:cSldViewPr snapToGrid="0">
      <p:cViewPr>
        <p:scale>
          <a:sx n="100" d="100"/>
          <a:sy n="100" d="100"/>
        </p:scale>
        <p:origin x="302" y="-79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9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19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150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311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、观察程序运行结果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000" b="1" dirty="0">
                <a:latin typeface="+mn-ea"/>
              </a:rPr>
              <a:t>#include &lt;iostream&gt;</a:t>
            </a:r>
          </a:p>
          <a:p>
            <a:r>
              <a:rPr lang="en-US" altLang="zh-CN" sz="1000" b="1" dirty="0">
                <a:latin typeface="+mn-ea"/>
              </a:rPr>
              <a:t>#include &lt;</a:t>
            </a:r>
            <a:r>
              <a:rPr lang="en-US" altLang="zh-CN" sz="1000" b="1" dirty="0" err="1">
                <a:latin typeface="+mn-ea"/>
              </a:rPr>
              <a:t>iomanip</a:t>
            </a:r>
            <a:r>
              <a:rPr lang="en-US" altLang="zh-CN" sz="1000" b="1" dirty="0">
                <a:latin typeface="+mn-ea"/>
              </a:rPr>
              <a:t>&gt;    //</a:t>
            </a:r>
            <a:r>
              <a:rPr lang="zh-CN" altLang="en-US" sz="1000" b="1" dirty="0">
                <a:latin typeface="+mn-ea"/>
              </a:rPr>
              <a:t>格式输出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#include &lt;</a:t>
            </a:r>
            <a:r>
              <a:rPr lang="en-US" altLang="zh-CN" sz="1000" b="1" dirty="0" err="1">
                <a:latin typeface="+mn-ea"/>
              </a:rPr>
              <a:t>cmath</a:t>
            </a:r>
            <a:r>
              <a:rPr lang="en-US" altLang="zh-CN" sz="1000" b="1" dirty="0">
                <a:latin typeface="+mn-ea"/>
              </a:rPr>
              <a:t>&gt;      //fabs</a:t>
            </a:r>
          </a:p>
          <a:p>
            <a:r>
              <a:rPr lang="en-US" altLang="zh-CN" sz="1000" b="1" dirty="0">
                <a:latin typeface="+mn-ea"/>
              </a:rPr>
              <a:t>#include &lt;</a:t>
            </a:r>
            <a:r>
              <a:rPr lang="en-US" altLang="zh-CN" sz="1000" b="1" dirty="0" err="1">
                <a:latin typeface="+mn-ea"/>
              </a:rPr>
              <a:t>windows.h</a:t>
            </a:r>
            <a:r>
              <a:rPr lang="en-US" altLang="zh-CN" sz="1000" b="1" dirty="0">
                <a:latin typeface="+mn-ea"/>
              </a:rPr>
              <a:t>&gt;  //</a:t>
            </a:r>
            <a:r>
              <a:rPr lang="zh-CN" altLang="en-US" sz="1000" b="1" dirty="0">
                <a:latin typeface="+mn-ea"/>
              </a:rPr>
              <a:t>取系统时间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using namespace std;</a:t>
            </a:r>
          </a:p>
          <a:p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int main()</a:t>
            </a:r>
          </a:p>
          <a:p>
            <a:r>
              <a:rPr lang="en-US" altLang="zh-CN" sz="1000" b="1" dirty="0">
                <a:latin typeface="+mn-ea"/>
              </a:rPr>
              <a:t>{</a:t>
            </a:r>
          </a:p>
          <a:p>
            <a:r>
              <a:rPr lang="en-US" altLang="zh-CN" sz="1000" b="1" dirty="0">
                <a:latin typeface="+mn-ea"/>
              </a:rPr>
              <a:t>    int s=1;</a:t>
            </a:r>
          </a:p>
          <a:p>
            <a:r>
              <a:rPr lang="en-US" altLang="zh-CN" sz="1000" b="1" dirty="0">
                <a:latin typeface="+mn-ea"/>
              </a:rPr>
              <a:t>    double n=1, t=1, pi=0;</a:t>
            </a:r>
          </a:p>
          <a:p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LARGE_INTEGER tick, begin, end;</a:t>
            </a: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QueryPerformanceFrequency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(&amp;tick);	//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取计数器频率</a:t>
            </a: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QueryPerformanceCounter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(&amp;begin);	//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取初始硬件定时器计数</a:t>
            </a: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while(fabs(t)&gt;1e-6) {</a:t>
            </a:r>
          </a:p>
          <a:p>
            <a:r>
              <a:rPr lang="en-US" altLang="zh-CN" sz="1000" b="1" dirty="0">
                <a:latin typeface="+mn-ea"/>
              </a:rPr>
              <a:t>       pi=</a:t>
            </a:r>
            <a:r>
              <a:rPr lang="en-US" altLang="zh-CN" sz="1000" b="1" dirty="0" err="1">
                <a:latin typeface="+mn-ea"/>
              </a:rPr>
              <a:t>pi+t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   n=n+2;</a:t>
            </a:r>
          </a:p>
          <a:p>
            <a:r>
              <a:rPr lang="en-US" altLang="zh-CN" sz="1000" b="1" dirty="0">
                <a:latin typeface="+mn-ea"/>
              </a:rPr>
              <a:t>       s=-s;</a:t>
            </a:r>
          </a:p>
          <a:p>
            <a:r>
              <a:rPr lang="en-US" altLang="zh-CN" sz="1000" b="1" dirty="0">
                <a:latin typeface="+mn-ea"/>
              </a:rPr>
              <a:t>       t=s/n;</a:t>
            </a:r>
          </a:p>
          <a:p>
            <a:r>
              <a:rPr lang="en-US" altLang="zh-CN" sz="1000" b="1" dirty="0">
                <a:latin typeface="+mn-ea"/>
              </a:rPr>
              <a:t>       }</a:t>
            </a:r>
          </a:p>
          <a:p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QueryPerformanceCounter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(&amp;end);//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获得终止硬件定时器计数</a:t>
            </a:r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pi=pi*4;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"n=" 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(10) &lt;&lt; n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&lt;&lt;"pi="&lt;&lt;</a:t>
            </a:r>
            <a:r>
              <a:rPr lang="en-US" altLang="zh-CN" sz="1000" b="1" dirty="0" err="1">
                <a:latin typeface="+mn-ea"/>
              </a:rPr>
              <a:t>setiosflags</a:t>
            </a:r>
            <a:r>
              <a:rPr lang="en-US" altLang="zh-CN" sz="1000" b="1" dirty="0">
                <a:latin typeface="+mn-ea"/>
              </a:rPr>
              <a:t>(</a:t>
            </a:r>
            <a:r>
              <a:rPr lang="en-US" altLang="zh-CN" sz="1000" b="1" dirty="0" err="1">
                <a:latin typeface="+mn-ea"/>
              </a:rPr>
              <a:t>ios</a:t>
            </a:r>
            <a:r>
              <a:rPr lang="en-US" altLang="zh-CN" sz="1000" b="1" dirty="0">
                <a:latin typeface="+mn-ea"/>
              </a:rPr>
              <a:t>::fixed)&lt;&lt;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(9)&lt;&lt;pi&lt;&lt;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"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计数器频率：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"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tick.QuadPart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"Hz"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;</a:t>
            </a: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"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时钟计数  ：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"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-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begin.QuadPart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;</a:t>
            </a: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setprecision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(6) &lt;&lt; (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-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begin.QuadPart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)/double(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tick.QuadPart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) &lt;&lt; "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秒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" &lt;&lt;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;</a:t>
            </a:r>
          </a:p>
          <a:p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return 0;</a:t>
            </a:r>
          </a:p>
          <a:p>
            <a:r>
              <a:rPr lang="en-US" altLang="zh-CN" sz="10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065986" y="2154621"/>
            <a:ext cx="5773464" cy="30690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(1) n</a:t>
            </a:r>
            <a:r>
              <a:rPr lang="zh-CN" altLang="en-US" sz="1200" b="1" dirty="0">
                <a:latin typeface="+mn-ea"/>
              </a:rPr>
              <a:t>，</a:t>
            </a:r>
            <a:r>
              <a:rPr lang="en-US" altLang="zh-CN" sz="1200" b="1" dirty="0">
                <a:latin typeface="+mn-ea"/>
              </a:rPr>
              <a:t>t</a:t>
            </a:r>
            <a:r>
              <a:rPr lang="zh-CN" altLang="en-US" sz="1200" b="1" dirty="0">
                <a:latin typeface="+mn-ea"/>
              </a:rPr>
              <a:t>，</a:t>
            </a:r>
            <a:r>
              <a:rPr lang="en-US" altLang="zh-CN" sz="1200" b="1" dirty="0">
                <a:latin typeface="+mn-ea"/>
              </a:rPr>
              <a:t>pi</a:t>
            </a:r>
            <a:r>
              <a:rPr lang="zh-CN" altLang="en-US" sz="1200" b="1" dirty="0">
                <a:latin typeface="+mn-ea"/>
              </a:rPr>
              <a:t>为</a:t>
            </a:r>
            <a:r>
              <a:rPr lang="en-US" altLang="zh-CN" sz="1200" b="1" dirty="0">
                <a:latin typeface="+mn-ea"/>
              </a:rPr>
              <a:t>double</a:t>
            </a:r>
            <a:r>
              <a:rPr lang="zh-CN" altLang="en-US" sz="1200" b="1" dirty="0">
                <a:latin typeface="+mn-ea"/>
              </a:rPr>
              <a:t>型</a:t>
            </a:r>
          </a:p>
          <a:p>
            <a:r>
              <a:rPr lang="zh-CN" altLang="en-US" sz="1200" b="1" dirty="0">
                <a:latin typeface="+mn-ea"/>
              </a:rPr>
              <a:t>  精度为</a:t>
            </a:r>
            <a:r>
              <a:rPr lang="en-US" altLang="zh-CN" sz="1200" b="1" dirty="0">
                <a:latin typeface="+mn-ea"/>
              </a:rPr>
              <a:t>1e-6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n=1000001           pi=3.141590654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=0.001324 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1e-7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n=10000001          pi=3.141592454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=0.011332 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1e-8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n=100000001         pi=3.141592634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=0.111804 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1e-9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n=1000000001        pi=3.141592652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=1.104355 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         (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因为机器配置不同，时间值可能不同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(2) n</a:t>
            </a:r>
            <a:r>
              <a:rPr lang="zh-CN" altLang="en-US" sz="1200" b="1" dirty="0">
                <a:latin typeface="+mn-ea"/>
              </a:rPr>
              <a:t>，</a:t>
            </a:r>
            <a:r>
              <a:rPr lang="en-US" altLang="zh-CN" sz="1200" b="1" dirty="0">
                <a:latin typeface="+mn-ea"/>
              </a:rPr>
              <a:t>t</a:t>
            </a:r>
            <a:r>
              <a:rPr lang="zh-CN" altLang="en-US" sz="1200" b="1" dirty="0">
                <a:latin typeface="+mn-ea"/>
              </a:rPr>
              <a:t>，</a:t>
            </a:r>
            <a:r>
              <a:rPr lang="en-US" altLang="zh-CN" sz="1200" b="1" dirty="0">
                <a:latin typeface="+mn-ea"/>
              </a:rPr>
              <a:t>pi</a:t>
            </a:r>
            <a:r>
              <a:rPr lang="zh-CN" altLang="en-US" sz="1200" b="1" dirty="0">
                <a:latin typeface="+mn-ea"/>
              </a:rPr>
              <a:t>为</a:t>
            </a:r>
            <a:r>
              <a:rPr lang="en-US" altLang="zh-CN" sz="1200" b="1" dirty="0">
                <a:latin typeface="+mn-ea"/>
              </a:rPr>
              <a:t>float</a:t>
            </a:r>
            <a:r>
              <a:rPr lang="zh-CN" altLang="en-US" sz="1200" b="1" dirty="0">
                <a:latin typeface="+mn-ea"/>
              </a:rPr>
              <a:t>型</a:t>
            </a:r>
          </a:p>
          <a:p>
            <a:r>
              <a:rPr lang="zh-CN" altLang="en-US" sz="1200" b="1" dirty="0">
                <a:latin typeface="+mn-ea"/>
              </a:rPr>
              <a:t>  精度为</a:t>
            </a:r>
            <a:r>
              <a:rPr lang="en-US" altLang="zh-CN" sz="1200" b="1" dirty="0">
                <a:latin typeface="+mn-ea"/>
              </a:rPr>
              <a:t>1e-6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n=1000001           pi=3.141593933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=0.006075 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1e-7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n=10000001          pi=3.141596556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=0.022484 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1e-8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n=________________  pi=___________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=________(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问：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、</a:t>
            </a:r>
            <a:r>
              <a:rPr lang="en-US" altLang="zh-CN" sz="1200" b="1" dirty="0">
                <a:latin typeface="+mn-ea"/>
              </a:rPr>
              <a:t>7</a:t>
            </a:r>
            <a:r>
              <a:rPr lang="zh-CN" altLang="en-US" sz="1200" b="1" dirty="0">
                <a:latin typeface="+mn-ea"/>
              </a:rPr>
              <a:t>项中哪个没结果？为什么？</a:t>
            </a:r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第七个没结果  ，因为</a:t>
            </a:r>
            <a:r>
              <a:rPr lang="en-US" altLang="zh-CN" sz="1200" b="1" dirty="0">
                <a:latin typeface="+mn-ea"/>
              </a:rPr>
              <a:t>float</a:t>
            </a:r>
            <a:r>
              <a:rPr lang="zh-CN" altLang="en-US" sz="1200" b="1" dirty="0">
                <a:latin typeface="+mn-ea"/>
              </a:rPr>
              <a:t>的有效位数为</a:t>
            </a:r>
            <a:r>
              <a:rPr lang="en-US" altLang="zh-CN" sz="1200" b="1" dirty="0">
                <a:latin typeface="+mn-ea"/>
              </a:rPr>
              <a:t>6-7</a:t>
            </a:r>
            <a:r>
              <a:rPr lang="zh-CN" altLang="en-US" sz="1200" b="1" dirty="0">
                <a:latin typeface="+mn-ea"/>
              </a:rPr>
              <a:t>位，八位超过了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2</a:t>
            </a:r>
            <a:r>
              <a:rPr lang="zh-CN" altLang="en-US" sz="1200" b="1" dirty="0">
                <a:latin typeface="+mn-ea"/>
              </a:rPr>
              <a:t>、</a:t>
            </a:r>
            <a:r>
              <a:rPr lang="en-US" altLang="zh-CN" sz="1200" b="1" dirty="0">
                <a:latin typeface="+mn-ea"/>
              </a:rPr>
              <a:t>float</a:t>
            </a:r>
            <a:r>
              <a:rPr lang="zh-CN" altLang="en-US" sz="1200" b="1" dirty="0">
                <a:latin typeface="+mn-ea"/>
              </a:rPr>
              <a:t>和</a:t>
            </a:r>
            <a:r>
              <a:rPr lang="en-US" altLang="zh-CN" sz="1200" b="1" dirty="0">
                <a:latin typeface="+mn-ea"/>
              </a:rPr>
              <a:t>double</a:t>
            </a:r>
            <a:r>
              <a:rPr lang="zh-CN" altLang="en-US" sz="1200" b="1" dirty="0">
                <a:latin typeface="+mn-ea"/>
              </a:rPr>
              <a:t>同进度下那个时间快？（观察现象即可，不需要解释原因）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Double</a:t>
            </a:r>
            <a:r>
              <a:rPr lang="zh-CN" altLang="en-US" sz="1200" b="1" dirty="0">
                <a:latin typeface="+mn-ea"/>
              </a:rPr>
              <a:t>更快</a:t>
            </a:r>
            <a:endParaRPr lang="en-US" altLang="zh-CN" sz="12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9B2EB83C-CE09-48D2-9A9E-16B0E2C33F3D}"/>
                  </a:ext>
                </a:extLst>
              </p:cNvPr>
              <p:cNvSpPr txBox="1"/>
              <p:nvPr/>
            </p:nvSpPr>
            <p:spPr bwMode="auto">
              <a:xfrm>
                <a:off x="7296641" y="1323975"/>
                <a:ext cx="3542809" cy="8306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100" b="1" dirty="0">
                    <a:solidFill>
                      <a:srgbClr val="000000"/>
                    </a:solidFill>
                    <a:latin typeface="+mn-ea"/>
                  </a:rPr>
                  <a:t>用下面的迭代公式求</a:t>
                </a:r>
                <a:r>
                  <a:rPr kumimoji="1" lang="en-US" altLang="zh-CN" sz="2100" b="1" dirty="0">
                    <a:solidFill>
                      <a:srgbClr val="000000"/>
                    </a:solidFill>
                    <a:latin typeface="+mn-ea"/>
                  </a:rPr>
                  <a:t>Pi</a:t>
                </a:r>
                <a:r>
                  <a:rPr kumimoji="1" lang="zh-CN" altLang="en-US" sz="2100" b="1" dirty="0">
                    <a:solidFill>
                      <a:srgbClr val="000000"/>
                    </a:solidFill>
                    <a:latin typeface="+mn-ea"/>
                  </a:rPr>
                  <a:t>的值</a:t>
                </a:r>
                <a:endParaRPr kumimoji="1" lang="en-US" altLang="zh-CN" sz="2100" b="1" dirty="0">
                  <a:solidFill>
                    <a:srgbClr val="000000"/>
                  </a:solidFill>
                  <a:latin typeface="+mn-ea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kumimoji="1" lang="en-US" altLang="zh-CN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f>
                      <m:fPr>
                        <m:ctrlP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kumimoji="1" lang="en-US" altLang="zh-CN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zh-CN" sz="1600" b="1" dirty="0">
                    <a:solidFill>
                      <a:srgbClr val="000000"/>
                    </a:solidFill>
                    <a:latin typeface="+mn-ea"/>
                  </a:rPr>
                  <a:t>…</a:t>
                </a:r>
                <a:endParaRPr kumimoji="1" lang="zh-CN" altLang="en-US" sz="1600" b="1" dirty="0">
                  <a:solidFill>
                    <a:srgbClr val="0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9B2EB83C-CE09-48D2-9A9E-16B0E2C33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96641" y="1323975"/>
                <a:ext cx="3542809" cy="830646"/>
              </a:xfrm>
              <a:prstGeom prst="rect">
                <a:avLst/>
              </a:prstGeom>
              <a:blipFill>
                <a:blip r:embed="rId2"/>
                <a:stretch>
                  <a:fillRect l="-1887" t="-434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2F9F08DC-E4A0-4751-BC64-8D94A5DCC93C}"/>
              </a:ext>
            </a:extLst>
          </p:cNvPr>
          <p:cNvSpPr/>
          <p:nvPr/>
        </p:nvSpPr>
        <p:spPr bwMode="auto">
          <a:xfrm>
            <a:off x="7918882" y="4913259"/>
            <a:ext cx="2920568" cy="3103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本页结果不要截图，手填即可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27EA08-B76D-4314-A5B9-D20BB7089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620" y="3689131"/>
            <a:ext cx="1790855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18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、观察程序运行结果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int n = 0,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, m, k;</a:t>
            </a:r>
          </a:p>
          <a:p>
            <a:r>
              <a:rPr lang="en-US" altLang="zh-CN" sz="1200" b="1" dirty="0">
                <a:latin typeface="+mn-ea"/>
              </a:rPr>
              <a:t>    bool prime;</a:t>
            </a:r>
          </a:p>
          <a:p>
            <a:r>
              <a:rPr lang="en-US" altLang="zh-CN" sz="1200" b="1" dirty="0">
                <a:latin typeface="+mn-ea"/>
              </a:rPr>
              <a:t>    for(m=101; m&lt;=200; m+=2) { //</a:t>
            </a:r>
            <a:r>
              <a:rPr lang="zh-CN" altLang="en-US" sz="1200" b="1" dirty="0">
                <a:latin typeface="+mn-ea"/>
              </a:rPr>
              <a:t>偶数没必要判断</a:t>
            </a:r>
          </a:p>
          <a:p>
            <a:r>
              <a:rPr lang="zh-CN" altLang="en-US" sz="1200" b="1" dirty="0">
                <a:latin typeface="+mn-ea"/>
              </a:rPr>
              <a:t>        </a:t>
            </a:r>
            <a:r>
              <a:rPr lang="en-US" altLang="zh-CN" sz="1200" b="1" dirty="0">
                <a:latin typeface="+mn-ea"/>
              </a:rPr>
              <a:t>prime=true;            //</a:t>
            </a:r>
            <a:r>
              <a:rPr lang="zh-CN" altLang="en-US" sz="1200" b="1" dirty="0">
                <a:latin typeface="+mn-ea"/>
              </a:rPr>
              <a:t>对每个数，先认为是素数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k=int(sqrt(m));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   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for(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=2;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&lt;=k;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++)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        if (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m%i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==0) {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               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prime=false;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               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break;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               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}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if (prime) {</a:t>
            </a:r>
          </a:p>
          <a:p>
            <a:r>
              <a:rPr lang="en-US" altLang="zh-CN" sz="1200" b="1" dirty="0">
                <a:latin typeface="+mn-ea"/>
              </a:rPr>
              <a:t>    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(5) &lt;&lt; m;</a:t>
            </a:r>
          </a:p>
          <a:p>
            <a:r>
              <a:rPr lang="en-US" altLang="zh-CN" sz="1200" b="1" dirty="0">
                <a:latin typeface="+mn-ea"/>
              </a:rPr>
              <a:t>            n=n+1;      //</a:t>
            </a:r>
            <a:r>
              <a:rPr lang="zh-CN" altLang="en-US" sz="1200" b="1" dirty="0">
                <a:latin typeface="+mn-ea"/>
              </a:rPr>
              <a:t>计数器，只为了加输出换行</a:t>
            </a:r>
          </a:p>
          <a:p>
            <a:r>
              <a:rPr lang="zh-CN" altLang="en-US" sz="1200" b="1" dirty="0">
                <a:latin typeface="+mn-ea"/>
              </a:rPr>
              <a:t>            </a:t>
            </a:r>
            <a:r>
              <a:rPr lang="en-US" altLang="zh-CN" sz="1200" b="1" dirty="0">
                <a:latin typeface="+mn-ea"/>
              </a:rPr>
              <a:t>}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if (n%10==0)    //</a:t>
            </a:r>
            <a:r>
              <a:rPr lang="zh-CN" altLang="en-US" sz="1200" b="1" dirty="0">
                <a:latin typeface="+mn-ea"/>
              </a:rPr>
              <a:t>每</a:t>
            </a:r>
            <a:r>
              <a:rPr lang="en-US" altLang="zh-CN" sz="1200" b="1" dirty="0">
                <a:latin typeface="+mn-ea"/>
              </a:rPr>
              <a:t>10</a:t>
            </a:r>
            <a:r>
              <a:rPr lang="zh-CN" altLang="en-US" sz="1200" b="1" dirty="0">
                <a:latin typeface="+mn-ea"/>
              </a:rPr>
              <a:t>个数输出一行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&lt;&lt;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    } //end of for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B2EB83C-CE09-48D2-9A9E-16B0E2C33F3D}"/>
              </a:ext>
            </a:extLst>
          </p:cNvPr>
          <p:cNvSpPr txBox="1"/>
          <p:nvPr/>
        </p:nvSpPr>
        <p:spPr bwMode="auto">
          <a:xfrm>
            <a:off x="2325249" y="1323975"/>
            <a:ext cx="3035028" cy="441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100" b="1" dirty="0">
                <a:solidFill>
                  <a:srgbClr val="000000"/>
                </a:solidFill>
                <a:latin typeface="+mn-ea"/>
              </a:rPr>
              <a:t>打印</a:t>
            </a:r>
            <a:r>
              <a:rPr kumimoji="1" lang="en-US" altLang="zh-CN" sz="2100" b="1" dirty="0">
                <a:solidFill>
                  <a:srgbClr val="000000"/>
                </a:solidFill>
                <a:latin typeface="+mn-ea"/>
              </a:rPr>
              <a:t>100-200</a:t>
            </a:r>
            <a:r>
              <a:rPr kumimoji="1" lang="zh-CN" altLang="en-US" sz="2100" b="1" dirty="0">
                <a:solidFill>
                  <a:srgbClr val="000000"/>
                </a:solidFill>
                <a:latin typeface="+mn-ea"/>
              </a:rPr>
              <a:t>之间的素数</a:t>
            </a:r>
            <a:endParaRPr kumimoji="1" lang="en-US" altLang="zh-CN" sz="21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D19910-FE7A-40B7-B8D7-CE7C19C6CAFD}"/>
              </a:ext>
            </a:extLst>
          </p:cNvPr>
          <p:cNvSpPr/>
          <p:nvPr/>
        </p:nvSpPr>
        <p:spPr bwMode="auto">
          <a:xfrm>
            <a:off x="5360276" y="1323975"/>
            <a:ext cx="547917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目前输出结果：一共</a:t>
            </a:r>
            <a:r>
              <a:rPr lang="en-US" altLang="zh-CN" sz="1600" b="1" dirty="0">
                <a:latin typeface="+mn-ea"/>
              </a:rPr>
              <a:t>21</a:t>
            </a:r>
            <a:r>
              <a:rPr lang="zh-CN" altLang="en-US" sz="1600" b="1" dirty="0">
                <a:latin typeface="+mn-ea"/>
              </a:rPr>
              <a:t>个，每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个一行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 </a:t>
            </a:r>
            <a:r>
              <a:rPr lang="zh-CN" altLang="en-US" sz="1600" b="1" dirty="0">
                <a:latin typeface="+mn-ea"/>
              </a:rPr>
              <a:t>将</a:t>
            </a:r>
            <a:r>
              <a:rPr lang="en-US" altLang="zh-CN" sz="1600" b="1" dirty="0">
                <a:latin typeface="+mn-ea"/>
              </a:rPr>
              <a:t>m</a:t>
            </a:r>
            <a:r>
              <a:rPr lang="zh-CN" altLang="en-US" sz="1600" b="1" dirty="0">
                <a:latin typeface="+mn-ea"/>
              </a:rPr>
              <a:t>的初值从</a:t>
            </a:r>
            <a:r>
              <a:rPr lang="en-US" altLang="zh-CN" sz="1600" b="1" dirty="0">
                <a:latin typeface="+mn-ea"/>
              </a:rPr>
              <a:t>101</a:t>
            </a:r>
            <a:r>
              <a:rPr lang="zh-CN" altLang="en-US" sz="1600" b="1" dirty="0">
                <a:latin typeface="+mn-ea"/>
              </a:rPr>
              <a:t>改为</a:t>
            </a:r>
            <a:r>
              <a:rPr lang="en-US" altLang="zh-CN" sz="1600" b="1" dirty="0">
                <a:latin typeface="+mn-ea"/>
              </a:rPr>
              <a:t>103</a:t>
            </a:r>
            <a:r>
              <a:rPr lang="zh-CN" altLang="en-US" sz="1600" b="1" dirty="0">
                <a:latin typeface="+mn-ea"/>
              </a:rPr>
              <a:t>，应该是</a:t>
            </a:r>
            <a:r>
              <a:rPr lang="en-US" altLang="zh-CN" sz="1600" b="1" dirty="0">
                <a:latin typeface="+mn-ea"/>
              </a:rPr>
              <a:t>20</a:t>
            </a:r>
            <a:r>
              <a:rPr lang="zh-CN" altLang="en-US" sz="1600" b="1" dirty="0">
                <a:latin typeface="+mn-ea"/>
              </a:rPr>
              <a:t>个，共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实际呢？为什么？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因为当</a:t>
            </a:r>
            <a:r>
              <a:rPr lang="en-US" altLang="zh-CN" sz="1600" b="1" dirty="0">
                <a:latin typeface="+mn-ea"/>
              </a:rPr>
              <a:t>m</a:t>
            </a:r>
            <a:r>
              <a:rPr lang="zh-CN" altLang="en-US" sz="1600" b="1" dirty="0">
                <a:latin typeface="+mn-ea"/>
              </a:rPr>
              <a:t>为</a:t>
            </a:r>
            <a:r>
              <a:rPr lang="en-US" altLang="zh-CN" sz="1600" b="1" dirty="0">
                <a:latin typeface="+mn-ea"/>
              </a:rPr>
              <a:t>153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155</a:t>
            </a:r>
            <a:r>
              <a:rPr lang="zh-CN" altLang="en-US" sz="1600" b="1" dirty="0">
                <a:latin typeface="+mn-ea"/>
              </a:rPr>
              <a:t>的时候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还是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，会进入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语句进行换行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(3) </a:t>
            </a:r>
            <a:r>
              <a:rPr lang="zh-CN" altLang="en-US" sz="1600" b="1" dirty="0">
                <a:latin typeface="+mn-ea"/>
              </a:rPr>
              <a:t>将左侧程序改正确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(</a:t>
            </a:r>
            <a:r>
              <a:rPr lang="zh-CN" altLang="en-US" sz="1600" b="1" dirty="0">
                <a:latin typeface="+mn-ea"/>
              </a:rPr>
              <a:t>正确程序贴图在左侧，覆盖现有内容即可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F79395-204F-48FA-9B96-3F713549F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702" y="1900446"/>
            <a:ext cx="6819048" cy="11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4BD53B-52EB-4A9F-8D73-BF2DAB774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794" y="3821786"/>
            <a:ext cx="3886537" cy="7087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39F2AD-12E9-4A50-A34B-72119B9F3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550" y="2180120"/>
            <a:ext cx="2286198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08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499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97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、循环的嵌套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count1 = 0, count2 = 0, count3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=1;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++count1;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for(j=1; j&lt;=100;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j++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++count2;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for(k=1; k&lt;=100; k++)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    ++count3;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"count1=" &lt;&lt; count1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"count2=" &lt;&lt; count2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"count3=" &lt;&lt; count3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、当循环嵌套时，内层循环的执行次数和外层循环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是什么关系？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内层循环的次数是外层循环次数的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100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E275BB-E9D4-4ED1-A120-127ED6154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915" y="1214755"/>
            <a:ext cx="1188823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、循环的嵌套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count1 = 0, count2 = 0, count3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=1;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++count1;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for(j=</a:t>
            </a:r>
            <a:r>
              <a:rPr kumimoji="1"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 j&lt;=100;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j++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++count2;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for(k=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宋体" pitchFamily="2" charset="-122"/>
                <a:ea typeface="宋体" pitchFamily="2" charset="-122"/>
              </a:rPr>
              <a:t>j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 k&lt;=100; k++)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    ++count3;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"count1=" &lt;&lt; count1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"count2=" &lt;&lt; count2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"count3=" &lt;&lt; count3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、当循环嵌套时，内层循环的执行次数和外层循环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是什么关系？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设外层执行次数是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次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内层执行次数为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100-i-1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2BA00F-B601-4283-B3BC-704102692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777" y="1214755"/>
            <a:ext cx="1165961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8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、循环的嵌套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count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=1;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for(j=1; </a:t>
            </a:r>
            <a:r>
              <a:rPr kumimoji="1"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j++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++count;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if (count % 1000 == 0)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"*";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    _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 = " &lt;&lt; count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注意：这个程序无法通过按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终止，要关窗口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、贴运行结果（能表现出要表达的意思即可）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、按内外</a:t>
            </a:r>
            <a:r>
              <a:rPr kumimoji="1" lang="en-US" altLang="zh-CN" sz="1600" b="1" dirty="0">
                <a:latin typeface="+mn-ea"/>
              </a:rPr>
              <a:t>for</a:t>
            </a:r>
            <a:r>
              <a:rPr kumimoji="1" lang="zh-CN" altLang="en-US" sz="1600" b="1" dirty="0">
                <a:latin typeface="+mn-ea"/>
              </a:rPr>
              <a:t>循环的执行步骤依次分析，为什么会得到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这个结果？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内层循环结束条件是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&lt;=100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，是一个死循环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第一步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外循环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；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后面所有的步骤都是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j++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count++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当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count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能被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1000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整除时输出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*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例：第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步 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-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外循环表达式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1 - 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=1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 第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步 </a:t>
            </a:r>
            <a:r>
              <a:rPr kumimoji="1" lang="en-US" altLang="zh-CN" sz="1600" b="1" dirty="0">
                <a:latin typeface="+mn-ea"/>
              </a:rPr>
              <a:t>- </a:t>
            </a:r>
            <a:r>
              <a:rPr kumimoji="1" lang="zh-CN" altLang="en-US" sz="1600" b="1" dirty="0">
                <a:latin typeface="+mn-ea"/>
              </a:rPr>
              <a:t>内循环表达式</a:t>
            </a:r>
            <a:r>
              <a:rPr kumimoji="1" lang="en-US" altLang="zh-CN" sz="1600" b="1" dirty="0">
                <a:latin typeface="+mn-ea"/>
              </a:rPr>
              <a:t>3 - j=4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注：具体内容瞎写的，不要信；步骤写到能得到结论即可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54EBA3-D9D9-4C1E-9D6A-4B6A8D312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782" y="1690251"/>
            <a:ext cx="2857748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7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48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break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continue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已知代码如下，回答问题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while(1)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②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if (X)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continue;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④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当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为真时，重复执行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__①②_____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①②③④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当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为假时，重复执行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 ①②③④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①②③④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267324" y="1323975"/>
            <a:ext cx="557212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for(1; 1; ④)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②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if (X)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continue;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当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为真时，重复执行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_①②④___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①②③④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当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为假时，重复执行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 ①②③④ ______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①②③④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2447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break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continue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=0,sum=0;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    while(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&lt;1000)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        sum=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sum+i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 sum=" &lt;&lt; sum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问题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：循环执行了多少次？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次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问题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sum=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sum+i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执行了多少次？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次</a:t>
            </a:r>
            <a:endParaRPr kumimoji="1" lang="en-US" altLang="zh-CN" sz="160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267324" y="1323975"/>
            <a:ext cx="557212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=0,sum=0;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    while(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&lt;1000)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        continue;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        sum=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sum+i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 sum=" &lt;&lt; sum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问题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：循环执行了多少次？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1000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次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问题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sum=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sum+i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执行了多少次？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次</a:t>
            </a:r>
            <a:endParaRPr kumimoji="1" lang="en-US" altLang="zh-CN" sz="160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493466-A5E6-49AD-98F2-4C902F16C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791" y="5082303"/>
            <a:ext cx="784928" cy="4648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B6A303-0B01-4677-95D3-B832F8BE5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239" y="5189530"/>
            <a:ext cx="777307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44805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1424</TotalTime>
  <Words>2299</Words>
  <Application>Microsoft Office PowerPoint</Application>
  <PresentationFormat>宽屏</PresentationFormat>
  <Paragraphs>308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宋体</vt:lpstr>
      <vt:lpstr>Cambria Math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gongren linchang</cp:lastModifiedBy>
  <cp:revision>212</cp:revision>
  <dcterms:created xsi:type="dcterms:W3CDTF">2020-08-13T13:39:53Z</dcterms:created>
  <dcterms:modified xsi:type="dcterms:W3CDTF">2023-10-14T06:33:29Z</dcterms:modified>
</cp:coreProperties>
</file>