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7"/>
  </p:notesMasterIdLst>
  <p:sldIdLst>
    <p:sldId id="1236" r:id="rId2"/>
    <p:sldId id="1279" r:id="rId3"/>
    <p:sldId id="1237" r:id="rId4"/>
    <p:sldId id="1281" r:id="rId5"/>
    <p:sldId id="1297" r:id="rId6"/>
    <p:sldId id="1251" r:id="rId7"/>
    <p:sldId id="1282" r:id="rId8"/>
    <p:sldId id="1283" r:id="rId9"/>
    <p:sldId id="1284" r:id="rId10"/>
    <p:sldId id="1298" r:id="rId11"/>
    <p:sldId id="1285" r:id="rId12"/>
    <p:sldId id="1299" r:id="rId13"/>
    <p:sldId id="1286" r:id="rId14"/>
    <p:sldId id="1287" r:id="rId15"/>
    <p:sldId id="1288" r:id="rId16"/>
    <p:sldId id="1289" r:id="rId17"/>
    <p:sldId id="1290" r:id="rId18"/>
    <p:sldId id="1291" r:id="rId19"/>
    <p:sldId id="1300" r:id="rId20"/>
    <p:sldId id="1292" r:id="rId21"/>
    <p:sldId id="1293" r:id="rId22"/>
    <p:sldId id="1294" r:id="rId23"/>
    <p:sldId id="1295" r:id="rId24"/>
    <p:sldId id="1296" r:id="rId25"/>
    <p:sldId id="130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86411" autoAdjust="0"/>
  </p:normalViewPr>
  <p:slideViewPr>
    <p:cSldViewPr snapToGrid="0">
      <p:cViewPr varScale="1">
        <p:scale>
          <a:sx n="73" d="100"/>
          <a:sy n="73" d="100"/>
        </p:scale>
        <p:origin x="57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、函数的单向传值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"x1="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x=5;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"x2="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 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k=15;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"k1="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fun(k);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"k2="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、为什么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的改变不会影响到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是形参，在函数运行结束后会被清除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119C1-CB46-497A-9145-057C6C1E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63" y="1700929"/>
            <a:ext cx="1051651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fun(short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k=70000;</a:t>
            </a:r>
          </a:p>
          <a:p>
            <a:r>
              <a:rPr lang="en-US" altLang="zh-CN" sz="1600" b="1" dirty="0">
                <a:latin typeface="+mn-ea"/>
              </a:rPr>
              <a:t>    fun(k);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将长字节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赋值给低字节的函数参数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，会发生截断，</a:t>
            </a:r>
            <a:r>
              <a:rPr kumimoji="1" lang="en-US" altLang="zh-CN" sz="1600" b="1" dirty="0">
                <a:latin typeface="+mn-ea"/>
              </a:rPr>
              <a:t>70000</a:t>
            </a:r>
            <a:r>
              <a:rPr kumimoji="1" lang="zh-CN" altLang="en-US" sz="1600" b="1" dirty="0">
                <a:latin typeface="+mn-ea"/>
              </a:rPr>
              <a:t>截断之后是</a:t>
            </a:r>
            <a:r>
              <a:rPr kumimoji="1" lang="en-US" altLang="zh-CN" sz="1600" b="1" dirty="0">
                <a:latin typeface="+mn-ea"/>
              </a:rPr>
              <a:t>4464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输出是</a:t>
            </a:r>
            <a:r>
              <a:rPr kumimoji="1" lang="en-US" altLang="zh-CN" sz="1600" b="1" dirty="0">
                <a:latin typeface="+mn-ea"/>
              </a:rPr>
              <a:t>4464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D45E8-D8E7-4525-AA16-596CB109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36" y="1769259"/>
            <a:ext cx="103641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short fun3()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a = 70000;</a:t>
            </a:r>
          </a:p>
          <a:p>
            <a:r>
              <a:rPr lang="en-US" altLang="zh-CN" sz="1600" b="1" dirty="0">
                <a:latin typeface="+mn-ea"/>
              </a:rPr>
              <a:t>    return a;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d;</a:t>
            </a:r>
          </a:p>
          <a:p>
            <a:r>
              <a:rPr lang="en-US" altLang="zh-CN" sz="1600" b="1" dirty="0">
                <a:latin typeface="+mn-ea"/>
              </a:rPr>
              <a:t>    d = fun3();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a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类型，但是函数的返回值为</a:t>
            </a:r>
            <a:r>
              <a:rPr kumimoji="1" lang="en-US" altLang="zh-CN" sz="1600" b="1" dirty="0">
                <a:latin typeface="+mn-ea"/>
              </a:rPr>
              <a:t>shot</a:t>
            </a:r>
            <a:r>
              <a:rPr kumimoji="1" lang="zh-CN" altLang="en-US" sz="1600" b="1" dirty="0">
                <a:latin typeface="+mn-ea"/>
              </a:rPr>
              <a:t>短字节，长字节赋值给短字节会发生截断，</a:t>
            </a:r>
            <a:r>
              <a:rPr kumimoji="1" lang="en-US" altLang="zh-CN" sz="1600" b="1" dirty="0">
                <a:latin typeface="+mn-ea"/>
              </a:rPr>
              <a:t>70000</a:t>
            </a:r>
            <a:r>
              <a:rPr kumimoji="1" lang="zh-CN" altLang="en-US" sz="1600" b="1" dirty="0">
                <a:latin typeface="+mn-ea"/>
              </a:rPr>
              <a:t>变成了</a:t>
            </a:r>
            <a:r>
              <a:rPr kumimoji="1" lang="en-US" altLang="zh-CN" sz="1600" b="1" dirty="0">
                <a:latin typeface="+mn-ea"/>
              </a:rPr>
              <a:t>4464</a:t>
            </a:r>
            <a:r>
              <a:rPr kumimoji="1" lang="zh-CN" altLang="en-US" sz="1600" b="1" dirty="0">
                <a:latin typeface="+mn-ea"/>
              </a:rPr>
              <a:t>，然后返回值</a:t>
            </a:r>
            <a:r>
              <a:rPr kumimoji="1" lang="en-US" altLang="zh-CN" sz="1600" b="1" dirty="0">
                <a:latin typeface="+mn-ea"/>
              </a:rPr>
              <a:t>shot</a:t>
            </a:r>
            <a:r>
              <a:rPr kumimoji="1" lang="zh-CN" altLang="en-US" sz="1600" b="1" dirty="0">
                <a:latin typeface="+mn-ea"/>
              </a:rPr>
              <a:t>赋值给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类型会用零补齐不足的位数。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D7235-BB44-4E7C-9D05-CE9BF05C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98" y="1765194"/>
            <a:ext cx="105165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//main</a:t>
            </a:r>
            <a:r>
              <a:rPr lang="zh-CN" altLang="en-US" sz="1600" b="1" dirty="0">
                <a:latin typeface="+mn-ea"/>
              </a:rPr>
              <a:t>函数，返回类型为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return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fun()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"1234567-</a:t>
            </a:r>
            <a:r>
              <a:rPr kumimoji="1" lang="zh-CN" altLang="en-US" sz="1600" b="1" dirty="0">
                <a:latin typeface="+mn-ea"/>
              </a:rPr>
              <a:t>张三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fun();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函数，返回类型为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，无</a:t>
            </a:r>
            <a:r>
              <a:rPr kumimoji="1" lang="en-US" altLang="zh-CN" sz="1600" b="1" dirty="0">
                <a:latin typeface="+mn-ea"/>
              </a:rPr>
              <a:t>return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329F9A-6894-4FD5-993E-28DA1554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40" y="5370181"/>
            <a:ext cx="1104996" cy="3276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EACE85-1065-4CB9-A68C-7F7CA83B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03" y="5658455"/>
            <a:ext cx="2141406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x=10;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k=10;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k + f();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k,f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f(), k+2)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、编译结果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、解释报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的两行为什么错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没有找到可以和</a:t>
            </a:r>
            <a:r>
              <a:rPr kumimoji="1" lang="en-US" altLang="zh-CN" sz="1600" b="1" dirty="0">
                <a:latin typeface="+mn-ea"/>
              </a:rPr>
              <a:t>&lt;&lt;</a:t>
            </a:r>
            <a:r>
              <a:rPr kumimoji="1" lang="zh-CN" altLang="en-US" sz="1600" b="1" dirty="0">
                <a:latin typeface="+mn-ea"/>
              </a:rPr>
              <a:t>运算符匹配的操作符，因为</a:t>
            </a:r>
            <a:r>
              <a:rPr kumimoji="1" lang="en-US" altLang="zh-CN" sz="1600" b="1" dirty="0">
                <a:latin typeface="+mn-ea"/>
              </a:rPr>
              <a:t>f</a:t>
            </a:r>
            <a:r>
              <a:rPr kumimoji="1" lang="zh-CN" altLang="en-US" sz="1600" b="1" dirty="0">
                <a:latin typeface="+mn-ea"/>
              </a:rPr>
              <a:t>函数的返回值为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不能参与运算。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① 返回类型为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的函数不能出现在除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逗号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表达式外的任何表达式中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② 若逗号表达式要参与其它运算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输出，则返回类型为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void</a:t>
            </a:r>
            <a:r>
              <a:rPr kumimoji="1" lang="zh-CN" altLang="en-US" sz="1600" b="1" dirty="0">
                <a:latin typeface="+mn-ea"/>
              </a:rPr>
              <a:t>的函数不能做为第</a:t>
            </a:r>
            <a:r>
              <a:rPr kumimoji="1" lang="en-US" altLang="zh-CN" sz="1600" b="1" dirty="0">
                <a:latin typeface="+mn-ea"/>
              </a:rPr>
              <a:t>__n__</a:t>
            </a:r>
            <a:r>
              <a:rPr kumimoji="1" lang="zh-CN" altLang="en-US" sz="1600" b="1" dirty="0">
                <a:latin typeface="+mn-ea"/>
              </a:rPr>
              <a:t>个表达式出现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假设逗号表达式有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个表达式组成，此处填</a:t>
            </a:r>
            <a:r>
              <a:rPr kumimoji="1" lang="en-US" altLang="zh-CN" sz="1600" b="1" dirty="0">
                <a:latin typeface="+mn-ea"/>
              </a:rPr>
              <a:t>1~n)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060A0-08D1-40C9-8D4C-04594FE5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1760973"/>
            <a:ext cx="490008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0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if (x&gt;10) {</a:t>
            </a:r>
          </a:p>
          <a:p>
            <a:r>
              <a:rPr lang="en-US" altLang="zh-CN" sz="1600" b="1" dirty="0">
                <a:latin typeface="+mn-ea"/>
              </a:rPr>
              <a:t>        if (x&gt;20)</a:t>
            </a:r>
          </a:p>
          <a:p>
            <a:r>
              <a:rPr lang="en-US" altLang="zh-CN" sz="1600" b="1" dirty="0">
                <a:latin typeface="+mn-ea"/>
              </a:rPr>
              <a:t>            return 1;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else</a:t>
            </a:r>
          </a:p>
          <a:p>
            <a:r>
              <a:rPr lang="en-US" altLang="zh-CN" sz="1600" b="1" dirty="0">
                <a:latin typeface="+mn-ea"/>
              </a:rPr>
              <a:t>    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fun(5)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fun(15)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Return </a:t>
            </a:r>
            <a:r>
              <a:rPr kumimoji="1" lang="zh-CN" altLang="en-US" sz="1600" b="1" dirty="0">
                <a:latin typeface="+mn-ea"/>
              </a:rPr>
              <a:t>没有覆盖所有的分支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、后三行输出中哪行不可信？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第二行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B2B16-B812-4852-B6DF-ED68A7FC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13" y="1742714"/>
            <a:ext cx="1150720" cy="723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42DABC-F8E9-437B-B343-CDE77F7E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643" y="2885416"/>
            <a:ext cx="7148179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if (x&gt;1)</a:t>
            </a:r>
          </a:p>
          <a:p>
            <a:r>
              <a:rPr lang="en-US" altLang="zh-CN" sz="1600" b="1" dirty="0">
                <a:latin typeface="+mn-ea"/>
              </a:rPr>
              <a:t>        return 1;</a:t>
            </a:r>
          </a:p>
          <a:p>
            <a:r>
              <a:rPr lang="en-US" altLang="zh-CN" sz="1600" b="1" dirty="0">
                <a:latin typeface="+mn-ea"/>
              </a:rPr>
              <a:t>    else if (x&lt;=1)</a:t>
            </a:r>
          </a:p>
          <a:p>
            <a:r>
              <a:rPr lang="en-US" altLang="zh-CN" sz="1600" b="1" dirty="0">
                <a:latin typeface="+mn-ea"/>
              </a:rPr>
              <a:t>        return 0;</a:t>
            </a:r>
          </a:p>
          <a:p>
            <a:r>
              <a:rPr lang="en-US" altLang="zh-CN" sz="1600" b="1" dirty="0">
                <a:latin typeface="+mn-ea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if+else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if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已覆盖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型的全部表示范围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fun(0)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的含义（编译器是如何理解</a:t>
            </a:r>
            <a:r>
              <a:rPr kumimoji="1" lang="en-US" altLang="zh-CN" sz="1600" b="1" dirty="0">
                <a:latin typeface="+mn-ea"/>
              </a:rPr>
              <a:t>fun</a:t>
            </a:r>
            <a:r>
              <a:rPr kumimoji="1" lang="zh-CN" altLang="en-US" sz="1600" b="1" dirty="0">
                <a:latin typeface="+mn-ea"/>
              </a:rPr>
              <a:t>的逻辑的）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认为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条件语句没有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会不覆盖所有范围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B3622-4988-48C5-9B71-573C722C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74" y="1724329"/>
            <a:ext cx="1112616" cy="5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0F95B6-91F3-48D9-A53E-6C5AA567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10" y="3457294"/>
            <a:ext cx="349788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0L;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k;</a:t>
            </a:r>
          </a:p>
          <a:p>
            <a:r>
              <a:rPr lang="en-US" altLang="zh-CN" sz="1600" b="1" dirty="0">
                <a:latin typeface="+mn-ea"/>
              </a:rPr>
              <a:t>    k =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long fun(void)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"1234567-</a:t>
            </a:r>
            <a:r>
              <a:rPr kumimoji="1" lang="zh-CN" altLang="en-US" sz="1600" b="1" dirty="0">
                <a:latin typeface="+mn-ea"/>
              </a:rPr>
              <a:t>张三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long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k = 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long</a:t>
            </a:r>
            <a:r>
              <a:rPr kumimoji="1" lang="en-US" altLang="zh-CN" sz="1600" b="1" dirty="0">
                <a:latin typeface="+mn-ea"/>
              </a:rPr>
              <a:t> fun();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结论：函数调用时，</a:t>
            </a:r>
            <a:r>
              <a:rPr lang="en-US" altLang="zh-CN" sz="2400" b="1" dirty="0">
                <a:latin typeface="+mn-ea"/>
              </a:rPr>
              <a:t>_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___(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写返回类型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4EE901-EEE4-4E7E-8ED9-D7DF3F58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4" y="5191627"/>
            <a:ext cx="1036410" cy="281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34321C-56D4-4D15-94E1-768798D1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14" y="5117862"/>
            <a:ext cx="1889924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k;</a:t>
            </a:r>
          </a:p>
          <a:p>
            <a:r>
              <a:rPr lang="en-US" altLang="zh-CN" sz="1600" b="1" dirty="0">
                <a:latin typeface="+mn-ea"/>
              </a:rPr>
              <a:t>    k =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k;</a:t>
            </a: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void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结论：无参函数调用时，参数位置</a:t>
            </a:r>
            <a:r>
              <a:rPr lang="en-US" altLang="zh-CN" sz="2400" b="1" dirty="0">
                <a:latin typeface="+mn-ea"/>
              </a:rPr>
              <a:t>__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</a:t>
            </a:r>
            <a:r>
              <a:rPr lang="en-US" altLang="zh-CN" sz="2400" b="1" dirty="0">
                <a:latin typeface="+mn-ea"/>
              </a:rPr>
              <a:t>void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925D8A-3A70-490D-B219-CF89F080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4" y="5259681"/>
            <a:ext cx="1059272" cy="274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8321B8-A99C-4FCD-8755-4E81B2D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59" y="4836734"/>
            <a:ext cx="2499577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k, x=10, y=15;</a:t>
            </a:r>
          </a:p>
          <a:p>
            <a:r>
              <a:rPr lang="en-US" altLang="zh-CN" sz="1600" b="1" dirty="0">
                <a:latin typeface="+mn-ea"/>
              </a:rPr>
              <a:t>    k = fun(x,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k, x=10, y=15;</a:t>
            </a: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x,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结论：有参函数调用时，实参</a:t>
            </a:r>
            <a:r>
              <a:rPr lang="en-US" altLang="zh-CN" sz="2400" b="1" dirty="0">
                <a:latin typeface="+mn-ea"/>
              </a:rPr>
              <a:t>___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EC0820-C98B-4975-9A5F-CA02C075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2" y="5182637"/>
            <a:ext cx="1097375" cy="289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22C25A-8C2C-49F9-A9B0-FB0BE075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11" y="5072138"/>
            <a:ext cx="257578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"y=" &lt;&lt; 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x=10, y=15;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思考题：为什么本程序不报错但也无输出？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编译器将这条语句视为声明语句。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4C7E16-C222-4B32-A771-E116C156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19" y="1949495"/>
            <a:ext cx="5837426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8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x = 10, y = 15;</a:t>
            </a:r>
          </a:p>
          <a:p>
            <a:r>
              <a:rPr lang="en-US" altLang="zh-CN" sz="1200" b="1" dirty="0">
                <a:latin typeface="+mn-ea"/>
              </a:rPr>
              <a:t>    fun(x, y);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</a:p>
          <a:p>
            <a:r>
              <a:rPr lang="en-US" altLang="zh-CN" sz="1200" b="1" dirty="0">
                <a:latin typeface="+mn-ea"/>
              </a:rPr>
              <a:t>void f()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fun(10, 15);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fun(int x, int y)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int fun(int x, int y);</a:t>
            </a:r>
          </a:p>
          <a:p>
            <a:r>
              <a:rPr lang="en-US" altLang="zh-CN" sz="1200" b="1" dirty="0">
                <a:latin typeface="+mn-ea"/>
              </a:rPr>
              <a:t>    int x = 10, y = 15;</a:t>
            </a:r>
          </a:p>
          <a:p>
            <a:r>
              <a:rPr lang="en-US" altLang="zh-CN" sz="1200" b="1" dirty="0">
                <a:latin typeface="+mn-ea"/>
              </a:rPr>
              <a:t>    fun(x, y);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void f()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fun(10, 15);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fun(int x, int y)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6DC964-B253-4081-B286-AB310AB7A587}"/>
              </a:ext>
            </a:extLst>
          </p:cNvPr>
          <p:cNvSpPr/>
          <p:nvPr/>
        </p:nvSpPr>
        <p:spPr bwMode="auto">
          <a:xfrm>
            <a:off x="592114" y="5426242"/>
            <a:ext cx="10247336" cy="110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结论：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、函数声明如果放在函数外，则对哪些有效函数？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</a:t>
            </a:r>
            <a:r>
              <a:rPr lang="zh-CN" altLang="en-US" sz="1600" b="1" dirty="0">
                <a:latin typeface="+mn-ea"/>
              </a:rPr>
              <a:t>声明下方的所有函数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2</a:t>
            </a:r>
            <a:r>
              <a:rPr lang="zh-CN" altLang="en-US" sz="1600" b="1" dirty="0">
                <a:latin typeface="+mn-ea"/>
              </a:rPr>
              <a:t>、函数声明如果放在函数内，则对哪个函数有效？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zh-CN" altLang="en-US" sz="1600" b="1" dirty="0">
                <a:latin typeface="+mn-ea"/>
              </a:rPr>
              <a:t>对该函数内的语句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CAAAE-7D94-4059-8A2F-5CEDAB7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28" y="5126505"/>
            <a:ext cx="2011854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(“2250420-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陈君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\n");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/*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特别说明：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1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、如果输出维持</a:t>
            </a:r>
            <a:r>
              <a:rPr lang="en-US" altLang="zh-CN" sz="16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"1234567-</a:t>
            </a:r>
            <a:r>
              <a:rPr lang="zh-CN" alt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张三</a:t>
            </a:r>
            <a:r>
              <a:rPr lang="en-US" altLang="zh-CN" sz="16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不变，得分为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2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姓名有错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非其他同学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，得分为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3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、如果是别人的学号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姓名，按抄袭论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4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、后续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同样要求，不再重复说明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*/</a:t>
            </a:r>
            <a:endParaRPr lang="en-US" altLang="zh-CN" sz="16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、将左侧程序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、将左侧程序贴到</a:t>
            </a:r>
            <a:r>
              <a:rPr kumimoji="1" lang="en-US" altLang="zh-CN" sz="1600" b="1" dirty="0">
                <a:latin typeface="+mn-ea"/>
              </a:rPr>
              <a:t>.</a:t>
            </a:r>
            <a:r>
              <a:rPr kumimoji="1" lang="en-US" altLang="zh-CN" sz="1600" b="1" dirty="0" err="1">
                <a:latin typeface="+mn-ea"/>
              </a:rPr>
              <a:t>cpp</a:t>
            </a:r>
            <a:r>
              <a:rPr kumimoji="1" lang="zh-CN" altLang="en-US" sz="1600" b="1" dirty="0">
                <a:latin typeface="+mn-ea"/>
              </a:rPr>
              <a:t>后缀的源程序中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会自动设置为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的返回类型</a:t>
            </a:r>
            <a:r>
              <a:rPr kumimoji="1" lang="en-US" altLang="zh-CN" sz="1600" b="1" dirty="0">
                <a:latin typeface="+mn-ea"/>
              </a:rPr>
              <a:t>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C++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报错缺少显示类型</a:t>
            </a:r>
            <a:r>
              <a:rPr kumimoji="1" lang="en-US" altLang="zh-CN" sz="1600" b="1" dirty="0">
                <a:latin typeface="+mn-ea"/>
              </a:rPr>
              <a:t>___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7B458-6E94-4DD1-B3C7-685BF20B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8615"/>
            <a:ext cx="3330229" cy="38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D0A2FE-4D29-47C8-8FE2-8BCC501C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9" y="1981918"/>
            <a:ext cx="156223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将左侧</a:t>
            </a:r>
            <a:r>
              <a:rPr kumimoji="1" lang="zh-CN" altLang="en-US" sz="1600" b="1" dirty="0">
                <a:latin typeface="+mn-ea"/>
              </a:rPr>
              <a:t>的两个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源程序中编译运行，分析为什么结果不同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71480-B1AA-4DA2-B661-29F8822FFC36}"/>
              </a:ext>
            </a:extLst>
          </p:cNvPr>
          <p:cNvSpPr/>
          <p:nvPr/>
        </p:nvSpPr>
        <p:spPr bwMode="auto">
          <a:xfrm>
            <a:off x="592114" y="3845407"/>
            <a:ext cx="4941912" cy="2688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#include &lt;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math.h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EC08B0-372F-4AB4-BD89-90B5010F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44" y="1923642"/>
            <a:ext cx="899238" cy="3200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5EBDE8-6035-423D-A8F6-C21CAAA8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44" y="2444300"/>
            <a:ext cx="792549" cy="2667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96E818-8478-466D-97EE-8DDB21AF2003}"/>
              </a:ext>
            </a:extLst>
          </p:cNvPr>
          <p:cNvSpPr txBox="1"/>
          <p:nvPr/>
        </p:nvSpPr>
        <p:spPr>
          <a:xfrm>
            <a:off x="5980386" y="3121572"/>
            <a:ext cx="410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第一个没有引入头文件，函数</a:t>
            </a:r>
            <a:r>
              <a:rPr lang="en-US" altLang="zh-CN" dirty="0"/>
              <a:t>sqrt</a:t>
            </a:r>
            <a:r>
              <a:rPr lang="zh-CN" altLang="en-US" dirty="0"/>
              <a:t>（）默认为</a:t>
            </a:r>
            <a:r>
              <a:rPr lang="en-US" altLang="zh-CN" dirty="0"/>
              <a:t>int</a:t>
            </a:r>
            <a:r>
              <a:rPr lang="zh-CN" altLang="en-US" dirty="0"/>
              <a:t>类型返回</a:t>
            </a:r>
            <a:r>
              <a:rPr lang="en-US" altLang="zh-CN" dirty="0"/>
              <a:t>0</a:t>
            </a:r>
            <a:r>
              <a:rPr lang="zh-CN" altLang="en-US" dirty="0"/>
              <a:t>，第二个引入头文件，有函数的具体定义为开根号</a:t>
            </a:r>
          </a:p>
        </p:txBody>
      </p:sp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“2250420-</a:t>
            </a:r>
            <a:r>
              <a:rPr lang="zh-CN" altLang="en-US" sz="1600" b="1" dirty="0">
                <a:latin typeface="+mn-ea"/>
              </a:rPr>
              <a:t>陈君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8BECB-7866-476B-BE39-389C2780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77" y="2705063"/>
            <a:ext cx="3741744" cy="838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92679F-13F9-4F69-BD6A-6968DCEE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77" y="5181142"/>
            <a:ext cx="144030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96736A-E685-4C60-989B-B932EC75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771936"/>
            <a:ext cx="3497883" cy="830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CB6793-A69E-4F24-A85D-4ED84598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01" y="5164423"/>
            <a:ext cx="7582557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3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、综合</a:t>
            </a:r>
            <a:r>
              <a:rPr kumimoji="1" lang="en-US" altLang="zh-CN" sz="1600" b="1" dirty="0">
                <a:latin typeface="+mn-ea"/>
              </a:rPr>
              <a:t>2.A/2.B/2.C</a:t>
            </a:r>
            <a:r>
              <a:rPr kumimoji="1" lang="zh-CN" altLang="en-US" sz="1600" b="1" dirty="0">
                <a:latin typeface="+mn-ea"/>
              </a:rPr>
              <a:t>三题的结论，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函数的返回类型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应定义为</a:t>
            </a:r>
            <a:r>
              <a:rPr kumimoji="1" lang="en-US" altLang="zh-CN" sz="1600" b="1" dirty="0">
                <a:latin typeface="+mn-ea"/>
              </a:rPr>
              <a:t>__int_____</a:t>
            </a:r>
            <a:r>
              <a:rPr kumimoji="1" lang="zh-CN" altLang="en-US" sz="1600" b="1" dirty="0">
                <a:latin typeface="+mn-ea"/>
              </a:rPr>
              <a:t>最合适。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6A34AA-0D52-43A5-BB13-E038C811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21" y="2444274"/>
            <a:ext cx="3627434" cy="876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48272C-621C-45FD-B0BE-375C82C1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26" y="4058035"/>
            <a:ext cx="4953429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712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3628</Words>
  <Application>Microsoft Office PowerPoint</Application>
  <PresentationFormat>宽屏</PresentationFormat>
  <Paragraphs>595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228</cp:revision>
  <dcterms:created xsi:type="dcterms:W3CDTF">2020-08-13T13:39:53Z</dcterms:created>
  <dcterms:modified xsi:type="dcterms:W3CDTF">2023-10-21T06:40:28Z</dcterms:modified>
</cp:coreProperties>
</file>