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1236" r:id="rId2"/>
    <p:sldId id="1279" r:id="rId3"/>
    <p:sldId id="1237" r:id="rId4"/>
    <p:sldId id="1281" r:id="rId5"/>
    <p:sldId id="1297" r:id="rId6"/>
    <p:sldId id="1302" r:id="rId7"/>
    <p:sldId id="1303" r:id="rId8"/>
    <p:sldId id="1251" r:id="rId9"/>
    <p:sldId id="1282" r:id="rId10"/>
    <p:sldId id="1304" r:id="rId11"/>
    <p:sldId id="1305" r:id="rId12"/>
    <p:sldId id="1298" r:id="rId13"/>
    <p:sldId id="1285" r:id="rId14"/>
    <p:sldId id="1306" r:id="rId15"/>
    <p:sldId id="1307" r:id="rId16"/>
    <p:sldId id="1299" r:id="rId17"/>
    <p:sldId id="1308" r:id="rId18"/>
    <p:sldId id="1286" r:id="rId19"/>
    <p:sldId id="1300" r:id="rId20"/>
    <p:sldId id="1293" r:id="rId21"/>
    <p:sldId id="130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8" autoAdjust="0"/>
    <p:restoredTop sz="86317" autoAdjust="0"/>
  </p:normalViewPr>
  <p:slideViewPr>
    <p:cSldViewPr snapToGrid="0">
      <p:cViewPr>
        <p:scale>
          <a:sx n="75" d="100"/>
          <a:sy n="75" d="100"/>
        </p:scale>
        <p:origin x="-2227" y="-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pPr>
              <a:lnSpc>
                <a:spcPct val="95000"/>
              </a:lnSpc>
            </a:pP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void fun()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i,a</a:t>
            </a:r>
            <a:r>
              <a:rPr lang="en-US" altLang="zh-CN" sz="1200" b="1" dirty="0">
                <a:latin typeface="+mn-ea"/>
              </a:rPr>
              <a:t>=15;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int y;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y=11;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a=16;</a:t>
            </a:r>
            <a:endParaRPr lang="en-US" altLang="zh-CN" sz="1200" b="1" dirty="0">
              <a:solidFill>
                <a:srgbClr val="FF0000"/>
              </a:solidFill>
              <a:latin typeface="+mn-ea"/>
              <a:sym typeface="Wingdings 2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int w=10;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y=12;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a=13;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w=14;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w=15;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y=12;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a=17;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“2250420-</a:t>
            </a:r>
            <a:r>
              <a:rPr lang="zh-CN" altLang="en-US" sz="1200" b="1" dirty="0">
                <a:latin typeface="+mn-ea"/>
              </a:rPr>
              <a:t>陈君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fun();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在给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w</a:t>
            </a:r>
            <a:r>
              <a:rPr kumimoji="1" lang="zh-CN" altLang="en-US" sz="1600" b="1" dirty="0">
                <a:latin typeface="+mn-ea"/>
              </a:rPr>
              <a:t>赋值之前，</a:t>
            </a:r>
            <a:r>
              <a:rPr kumimoji="1" lang="en-US" altLang="zh-CN" sz="1600" b="1" dirty="0">
                <a:latin typeface="+mn-ea"/>
              </a:rPr>
              <a:t>w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的内存已经被释放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A5E35D-EBCF-49FF-9C70-A5B7DE69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2639944"/>
            <a:ext cx="2743200" cy="7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2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>
              <a:lnSpc>
                <a:spcPct val="95000"/>
              </a:lnSpc>
            </a:pPr>
            <a:endParaRPr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void fun()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a=14;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“2250420-</a:t>
            </a:r>
            <a:r>
              <a:rPr lang="zh-CN" altLang="en-US" sz="1600" b="1" dirty="0">
                <a:latin typeface="+mn-ea"/>
              </a:rPr>
              <a:t>陈君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fun();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、结论：在某个函数</a:t>
            </a:r>
            <a:r>
              <a:rPr kumimoji="1" lang="en-US" altLang="zh-CN" sz="1600" b="1" dirty="0">
                <a:latin typeface="+mn-ea"/>
              </a:rPr>
              <a:t>(main)</a:t>
            </a:r>
            <a:r>
              <a:rPr kumimoji="1" lang="zh-CN" altLang="en-US" sz="1600" b="1" dirty="0">
                <a:latin typeface="+mn-ea"/>
              </a:rPr>
              <a:t>中定义的自动变量，在它的调用函数</a:t>
            </a:r>
            <a:r>
              <a:rPr kumimoji="1" lang="en-US" altLang="zh-CN" sz="1600" b="1" dirty="0">
                <a:latin typeface="+mn-ea"/>
              </a:rPr>
              <a:t>(fun)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允许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访问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E20FBF-4C91-4637-B8D4-7DE777AF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2679002"/>
            <a:ext cx="4701947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67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f1()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“2250420-</a:t>
            </a:r>
            <a:r>
              <a:rPr lang="zh-CN" altLang="en-US" sz="1600" b="1" dirty="0">
                <a:latin typeface="+mn-ea"/>
              </a:rPr>
              <a:t>陈君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f2()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a=17;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没有声明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5ADEBC-FAA3-4681-962E-818F710B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2880344"/>
            <a:ext cx="4823878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void f1()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a=15;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"fa="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int main()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“2250420-</a:t>
            </a:r>
            <a:r>
              <a:rPr lang="zh-CN" altLang="en-US" sz="1600" b="1" dirty="0">
                <a:latin typeface="+mn-ea"/>
              </a:rPr>
              <a:t>陈君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a=10;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"ma1="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f1();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"ma2="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return 0;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0A3655-B5E6-4E52-8207-D8DDD365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03" y="2447243"/>
            <a:ext cx="26977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f1(int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a=15;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"fa="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“2250420-</a:t>
            </a:r>
            <a:r>
              <a:rPr lang="zh-CN" altLang="en-US" sz="1600" b="1" dirty="0">
                <a:latin typeface="+mn-ea"/>
              </a:rPr>
              <a:t>陈君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 =10;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"ma1="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a = f1(a);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"ma2="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a__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不是全局变量，解释为什么</a:t>
            </a:r>
            <a:r>
              <a:rPr kumimoji="1" lang="en-US" altLang="zh-CN" sz="1600" b="1" dirty="0">
                <a:latin typeface="+mn-ea"/>
              </a:rPr>
              <a:t>ma1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ma2</a:t>
            </a:r>
            <a:r>
              <a:rPr kumimoji="1" lang="zh-CN" altLang="en-US" sz="1600" b="1" dirty="0">
                <a:latin typeface="+mn-ea"/>
              </a:rPr>
              <a:t>两句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值不相同？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是如何被改变的？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a=f1(a)  </a:t>
            </a:r>
            <a:r>
              <a:rPr kumimoji="1" lang="zh-CN" altLang="en-US" sz="1600" b="1" dirty="0">
                <a:latin typeface="+mn-ea"/>
              </a:rPr>
              <a:t>使得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被赋值为函数</a:t>
            </a:r>
            <a:r>
              <a:rPr kumimoji="1" lang="en-US" altLang="zh-CN" sz="1600" b="1" dirty="0">
                <a:latin typeface="+mn-ea"/>
              </a:rPr>
              <a:t>f1(a)</a:t>
            </a:r>
            <a:r>
              <a:rPr kumimoji="1" lang="zh-CN" altLang="en-US" sz="1600" b="1" dirty="0">
                <a:latin typeface="+mn-ea"/>
              </a:rPr>
              <a:t>的返回值。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B0B8C8-8CC3-4697-84E4-89297E4A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73" y="2354487"/>
            <a:ext cx="2469094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22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a=10, b;</a:t>
            </a: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a=5, b;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"a1=" &lt;&lt; a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&amp;a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"b1=" &lt;&lt; b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void f2()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"a2="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"b2="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f2();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可知，局部变量不初始化，初值为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不可信值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；全局变量不初始化，初值为</a:t>
            </a:r>
            <a:r>
              <a:rPr kumimoji="1" lang="en-US" altLang="zh-CN" sz="1600" b="1" dirty="0">
                <a:latin typeface="+mn-ea"/>
              </a:rPr>
              <a:t>__0____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、由截图可知，全局变量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的起始地址差</a:t>
            </a:r>
            <a:r>
              <a:rPr kumimoji="1" lang="en-US" altLang="zh-CN" sz="1600" b="1" dirty="0">
                <a:latin typeface="+mn-ea"/>
              </a:rPr>
              <a:t>__308_</a:t>
            </a:r>
            <a:r>
              <a:rPr kumimoji="1" lang="zh-CN" altLang="en-US" sz="1600" b="1" dirty="0">
                <a:latin typeface="+mn-ea"/>
              </a:rPr>
              <a:t>个字节；局部变量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之间差</a:t>
            </a:r>
            <a:r>
              <a:rPr kumimoji="1" lang="en-US" altLang="zh-CN" sz="1600" b="1" dirty="0">
                <a:latin typeface="+mn-ea"/>
              </a:rPr>
              <a:t>__12__</a:t>
            </a:r>
            <a:r>
              <a:rPr kumimoji="1" lang="zh-CN" altLang="en-US" sz="1600" b="1" dirty="0">
                <a:latin typeface="+mn-ea"/>
              </a:rPr>
              <a:t>个字节；全局和局部之前差</a:t>
            </a:r>
            <a:r>
              <a:rPr kumimoji="1" lang="en-US" altLang="zh-CN" sz="1600" b="1" dirty="0">
                <a:latin typeface="+mn-ea"/>
              </a:rPr>
              <a:t>___7.7177MB___(</a:t>
            </a:r>
            <a:r>
              <a:rPr kumimoji="1" lang="zh-CN" altLang="en-US" sz="1600" b="1" dirty="0">
                <a:latin typeface="+mn-ea"/>
              </a:rPr>
              <a:t>单位</a:t>
            </a:r>
            <a:r>
              <a:rPr kumimoji="1" lang="en-US" altLang="zh-CN" sz="1600" b="1" dirty="0">
                <a:latin typeface="+mn-ea"/>
              </a:rPr>
              <a:t>KB/MB</a:t>
            </a:r>
            <a:r>
              <a:rPr kumimoji="1" lang="zh-CN" altLang="en-US" sz="1600" b="1" dirty="0">
                <a:latin typeface="+mn-ea"/>
              </a:rPr>
              <a:t>均可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，说明这是两个不同的存储区，全局变量在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静态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存储区，局部变量在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动态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存储区。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C5E2E1-39AC-49D9-9B23-E96022BB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44" y="2328452"/>
            <a:ext cx="2667231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short a;</a:t>
            </a: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x=5;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double x=1.2;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short p=1, p=2;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24401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4.A/4.B</a:t>
            </a:r>
            <a:r>
              <a:rPr kumimoji="1" lang="zh-CN" altLang="en-US" sz="1600" b="1" dirty="0">
                <a:latin typeface="+mn-ea"/>
              </a:rPr>
              <a:t>可以得知：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级别的变量允许同名；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级别的变量不允许同名；变量同名是的使用规则是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低层屏蔽高层</a:t>
            </a:r>
            <a:r>
              <a:rPr kumimoji="1" lang="en-US" altLang="zh-CN" sz="1600" b="1" dirty="0">
                <a:latin typeface="+mn-ea"/>
              </a:rPr>
              <a:t>__________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CAD0D7-AC82-40B6-807D-CF89FEBF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009" y="2999341"/>
            <a:ext cx="4077053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0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、自动变量与静态局部变量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a=1;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a++;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static int b=1;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b++;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各自的地址和值，得到结论为：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自动变量</a:t>
            </a:r>
            <a:r>
              <a:rPr kumimoji="1" lang="en-US" altLang="zh-CN" sz="1400" b="1" dirty="0">
                <a:latin typeface="+mn-ea"/>
              </a:rPr>
              <a:t>a</a:t>
            </a:r>
            <a:r>
              <a:rPr kumimoji="1" lang="zh-CN" altLang="en-US" sz="1400" b="1" dirty="0">
                <a:latin typeface="+mn-ea"/>
              </a:rPr>
              <a:t>多次调用，则</a:t>
            </a:r>
            <a:r>
              <a:rPr kumimoji="1" lang="en-US" altLang="zh-CN" sz="1400" b="1" dirty="0">
                <a:latin typeface="+mn-ea"/>
              </a:rPr>
              <a:t>_</a:t>
            </a:r>
            <a:r>
              <a:rPr kumimoji="1" lang="zh-CN" altLang="en-US" sz="1400" b="1" dirty="0">
                <a:latin typeface="+mn-ea"/>
              </a:rPr>
              <a:t>每次</a:t>
            </a:r>
            <a:r>
              <a:rPr kumimoji="1" lang="en-US" altLang="zh-CN" sz="1400" b="1" dirty="0">
                <a:latin typeface="+mn-ea"/>
              </a:rPr>
              <a:t>___(</a:t>
            </a:r>
            <a:r>
              <a:rPr kumimoji="1" lang="zh-CN" altLang="en-US" sz="1400" b="1" dirty="0">
                <a:latin typeface="+mn-ea"/>
              </a:rPr>
              <a:t>每次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仅第一次</a:t>
            </a:r>
            <a:r>
              <a:rPr kumimoji="1" lang="en-US" altLang="zh-CN" sz="1400" b="1" dirty="0">
                <a:latin typeface="+mn-ea"/>
              </a:rPr>
              <a:t>)</a:t>
            </a:r>
            <a:r>
              <a:rPr kumimoji="1" lang="zh-CN" altLang="en-US" sz="1400" b="1" dirty="0">
                <a:latin typeface="+mn-ea"/>
              </a:rPr>
              <a:t>进行初始化，函数运行结束后</a:t>
            </a:r>
            <a:r>
              <a:rPr kumimoji="1" lang="en-US" altLang="zh-CN" sz="1400" b="1" dirty="0">
                <a:latin typeface="+mn-ea"/>
              </a:rPr>
              <a:t>_</a:t>
            </a:r>
            <a:r>
              <a:rPr kumimoji="1" lang="zh-CN" altLang="en-US" sz="1400" b="1" dirty="0">
                <a:latin typeface="+mn-ea"/>
              </a:rPr>
              <a:t>会</a:t>
            </a:r>
            <a:r>
              <a:rPr kumimoji="1" lang="en-US" altLang="zh-CN" sz="1400" b="1" dirty="0">
                <a:latin typeface="+mn-ea"/>
              </a:rPr>
              <a:t>__(</a:t>
            </a:r>
            <a:r>
              <a:rPr kumimoji="1" lang="zh-CN" altLang="en-US" sz="1400" b="1" dirty="0">
                <a:latin typeface="+mn-ea"/>
              </a:rPr>
              <a:t>会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不会</a:t>
            </a:r>
            <a:r>
              <a:rPr kumimoji="1" lang="en-US" altLang="zh-CN" sz="1400" b="1" dirty="0">
                <a:latin typeface="+mn-ea"/>
              </a:rPr>
              <a:t>)</a:t>
            </a:r>
            <a:r>
              <a:rPr kumimoji="1" lang="zh-CN" altLang="en-US" sz="1400" b="1" dirty="0">
                <a:latin typeface="+mn-ea"/>
              </a:rPr>
              <a:t>释放空间，下次进入时</a:t>
            </a:r>
            <a:r>
              <a:rPr kumimoji="1" lang="en-US" altLang="zh-CN" sz="1400" b="1" dirty="0">
                <a:latin typeface="+mn-ea"/>
              </a:rPr>
              <a:t>_</a:t>
            </a:r>
            <a:r>
              <a:rPr kumimoji="1" lang="zh-CN" altLang="en-US" sz="1400" b="1" dirty="0">
                <a:latin typeface="+mn-ea"/>
              </a:rPr>
              <a:t>再次分配</a:t>
            </a:r>
            <a:r>
              <a:rPr kumimoji="1" lang="en-US" altLang="zh-CN" sz="1400" b="1" dirty="0">
                <a:latin typeface="+mn-ea"/>
              </a:rPr>
              <a:t>____(</a:t>
            </a:r>
            <a:r>
              <a:rPr kumimoji="1" lang="zh-CN" altLang="en-US" sz="1400" b="1" dirty="0">
                <a:latin typeface="+mn-ea"/>
              </a:rPr>
              <a:t>再次分配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继续使用上次的空间</a:t>
            </a:r>
            <a:r>
              <a:rPr kumimoji="1" lang="en-US" altLang="zh-CN" sz="14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静态局部变量</a:t>
            </a:r>
            <a:r>
              <a:rPr kumimoji="1" lang="en-US" altLang="zh-CN" sz="1400" b="1" dirty="0">
                <a:latin typeface="+mn-ea"/>
              </a:rPr>
              <a:t>a</a:t>
            </a:r>
            <a:r>
              <a:rPr kumimoji="1" lang="zh-CN" altLang="en-US" sz="1400" b="1" dirty="0">
                <a:latin typeface="+mn-ea"/>
              </a:rPr>
              <a:t>多次调用，则</a:t>
            </a:r>
            <a:r>
              <a:rPr kumimoji="1" lang="en-US" altLang="zh-CN" sz="1400" b="1" dirty="0">
                <a:latin typeface="+mn-ea"/>
              </a:rPr>
              <a:t>___</a:t>
            </a:r>
            <a:r>
              <a:rPr kumimoji="1" lang="zh-CN" altLang="en-US" sz="1400" b="1" dirty="0">
                <a:latin typeface="+mn-ea"/>
              </a:rPr>
              <a:t>仅第一次</a:t>
            </a:r>
            <a:r>
              <a:rPr kumimoji="1" lang="en-US" altLang="zh-CN" sz="1400" b="1" dirty="0">
                <a:latin typeface="+mn-ea"/>
              </a:rPr>
              <a:t>_(</a:t>
            </a:r>
            <a:r>
              <a:rPr kumimoji="1" lang="zh-CN" altLang="en-US" sz="1400" b="1" dirty="0">
                <a:latin typeface="+mn-ea"/>
              </a:rPr>
              <a:t>每次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仅第一次</a:t>
            </a:r>
            <a:r>
              <a:rPr kumimoji="1" lang="en-US" altLang="zh-CN" sz="1400" b="1" dirty="0">
                <a:latin typeface="+mn-ea"/>
              </a:rPr>
              <a:t>)</a:t>
            </a:r>
            <a:r>
              <a:rPr kumimoji="1" lang="zh-CN" altLang="en-US" sz="1400" b="1" dirty="0">
                <a:latin typeface="+mn-ea"/>
              </a:rPr>
              <a:t>进行初始化，函数运行结束后</a:t>
            </a:r>
            <a:r>
              <a:rPr kumimoji="1" lang="en-US" altLang="zh-CN" sz="1400" b="1" dirty="0">
                <a:latin typeface="+mn-ea"/>
              </a:rPr>
              <a:t>__</a:t>
            </a:r>
            <a:r>
              <a:rPr kumimoji="1" lang="zh-CN" altLang="en-US" sz="1400" b="1" dirty="0">
                <a:latin typeface="+mn-ea"/>
              </a:rPr>
              <a:t>不会</a:t>
            </a:r>
            <a:r>
              <a:rPr kumimoji="1" lang="en-US" altLang="zh-CN" sz="1400" b="1" dirty="0">
                <a:latin typeface="+mn-ea"/>
              </a:rPr>
              <a:t>_(</a:t>
            </a:r>
            <a:r>
              <a:rPr kumimoji="1" lang="zh-CN" altLang="en-US" sz="1400" b="1" dirty="0">
                <a:latin typeface="+mn-ea"/>
              </a:rPr>
              <a:t>会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不会</a:t>
            </a:r>
            <a:r>
              <a:rPr kumimoji="1" lang="en-US" altLang="zh-CN" sz="1400" b="1" dirty="0">
                <a:latin typeface="+mn-ea"/>
              </a:rPr>
              <a:t>)</a:t>
            </a:r>
            <a:r>
              <a:rPr kumimoji="1" lang="zh-CN" altLang="en-US" sz="1400" b="1" dirty="0">
                <a:latin typeface="+mn-ea"/>
              </a:rPr>
              <a:t>释放空间，下次进入时</a:t>
            </a:r>
            <a:r>
              <a:rPr kumimoji="1" lang="en-US" altLang="zh-CN" sz="1400" b="1" dirty="0">
                <a:latin typeface="+mn-ea"/>
              </a:rPr>
              <a:t>_</a:t>
            </a:r>
            <a:r>
              <a:rPr kumimoji="1" lang="zh-CN" altLang="en-US" sz="1400" b="1" dirty="0">
                <a:latin typeface="+mn-ea"/>
              </a:rPr>
              <a:t>继续使用上次的空间</a:t>
            </a:r>
            <a:r>
              <a:rPr kumimoji="1" lang="en-US" altLang="zh-CN" sz="1400" b="1" dirty="0">
                <a:latin typeface="+mn-ea"/>
              </a:rPr>
              <a:t>____(</a:t>
            </a:r>
            <a:r>
              <a:rPr kumimoji="1" lang="zh-CN" altLang="en-US" sz="1400" b="1" dirty="0">
                <a:latin typeface="+mn-ea"/>
              </a:rPr>
              <a:t>再次分配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继续使用上次的空间</a:t>
            </a:r>
            <a:r>
              <a:rPr kumimoji="1" lang="en-US" altLang="zh-CN" sz="14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根据上面的分析结果，自动变量应该放在</a:t>
            </a:r>
            <a:r>
              <a:rPr kumimoji="1" lang="en-US" altLang="zh-CN" sz="1400" b="1" dirty="0">
                <a:latin typeface="+mn-ea"/>
              </a:rPr>
              <a:t>_</a:t>
            </a:r>
            <a:r>
              <a:rPr kumimoji="1" lang="zh-CN" altLang="en-US" sz="1400" b="1" dirty="0">
                <a:latin typeface="+mn-ea"/>
              </a:rPr>
              <a:t>动态数据区</a:t>
            </a:r>
            <a:r>
              <a:rPr kumimoji="1" lang="en-US" altLang="zh-CN" sz="1400" b="1" dirty="0">
                <a:latin typeface="+mn-ea"/>
              </a:rPr>
              <a:t>_____(</a:t>
            </a:r>
            <a:r>
              <a:rPr kumimoji="1" lang="zh-CN" altLang="en-US" sz="1400" b="1" dirty="0">
                <a:latin typeface="+mn-ea"/>
              </a:rPr>
              <a:t>动态数据区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静态数据区</a:t>
            </a:r>
            <a:r>
              <a:rPr kumimoji="1" lang="en-US" altLang="zh-CN" sz="1400" b="1" dirty="0">
                <a:latin typeface="+mn-ea"/>
              </a:rPr>
              <a:t>)</a:t>
            </a:r>
            <a:r>
              <a:rPr kumimoji="1" lang="zh-CN" altLang="en-US" sz="1400" b="1" dirty="0">
                <a:latin typeface="+mn-ea"/>
              </a:rPr>
              <a:t>，静态局部变量应该放在</a:t>
            </a:r>
            <a:r>
              <a:rPr kumimoji="1" lang="en-US" altLang="zh-CN" sz="1400" b="1" dirty="0">
                <a:latin typeface="+mn-ea"/>
              </a:rPr>
              <a:t>__</a:t>
            </a:r>
            <a:r>
              <a:rPr kumimoji="1" lang="zh-CN" altLang="en-US" sz="1400" b="1" dirty="0">
                <a:latin typeface="+mn-ea"/>
              </a:rPr>
              <a:t>静态数据区</a:t>
            </a:r>
            <a:r>
              <a:rPr kumimoji="1" lang="en-US" altLang="zh-CN" sz="1400" b="1" dirty="0">
                <a:latin typeface="+mn-ea"/>
              </a:rPr>
              <a:t>____(</a:t>
            </a:r>
            <a:r>
              <a:rPr kumimoji="1" lang="zh-CN" altLang="en-US" sz="1400" b="1" dirty="0">
                <a:latin typeface="+mn-ea"/>
              </a:rPr>
              <a:t>动态数据区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静态数据区</a:t>
            </a:r>
            <a:r>
              <a:rPr kumimoji="1" lang="en-US" altLang="zh-CN" sz="1400" b="1" dirty="0">
                <a:latin typeface="+mn-ea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224AE-9A8A-40DF-94A5-82B701A9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2" y="2348171"/>
            <a:ext cx="248433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0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y;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&amp;x &lt;&lt; ' ' &lt;&lt; &amp;y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void f2(long p)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float q;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&amp;p &lt;&lt; ' ' &lt;&lt; &amp;q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f2(15L);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1.1 __x_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__p_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__00000069A9AFF7F0____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1.2 _y__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_q__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__00000069A9AFF6F4____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、把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float q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short q</a:t>
            </a:r>
            <a:r>
              <a:rPr kumimoji="1" lang="zh-CN" altLang="en-US" sz="1600" b="1" dirty="0">
                <a:latin typeface="+mn-ea"/>
              </a:rPr>
              <a:t>，运行结果截图及结论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q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__y_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__0073FA2C____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个字节空间</a:t>
            </a:r>
            <a:r>
              <a:rPr kumimoji="1" lang="en-US" altLang="zh-CN" sz="1600" b="1" dirty="0">
                <a:latin typeface="+mn-ea"/>
              </a:rPr>
              <a:t>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6FA06C-C394-43B2-A30D-DF24889E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709" y="1766962"/>
            <a:ext cx="2972058" cy="7163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11464A-DC23-4CF6-B1D8-5AFC0A79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08" y="4952120"/>
            <a:ext cx="2255715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void f1(int x)</a:t>
            </a:r>
          </a:p>
          <a:p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    int y;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&amp;x &lt;&lt; ' '&lt;&lt; &amp;y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</a:t>
            </a:r>
            <a:r>
              <a:rPr kumimoji="1" lang="zh-CN" altLang="en-US" sz="1600" b="1" dirty="0">
                <a:latin typeface="+mn-ea"/>
              </a:rPr>
              <a:t>本示例中，三次调用时分配的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空间，三次调用时分配的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总结形参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的分配和释放规则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形参的规则和自动变量相同，进入函数，分配空间，在函数结束后，会释放空间。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15C524-C7FC-4B95-B65B-A2139F5D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11" y="1812233"/>
            <a:ext cx="2430991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f1();</a:t>
            </a:r>
          </a:p>
          <a:p>
            <a:r>
              <a:rPr lang="en-US" altLang="zh-CN" sz="1200" b="1" dirty="0">
                <a:latin typeface="+mn-ea"/>
              </a:rPr>
              <a:t>    f2();</a:t>
            </a:r>
          </a:p>
          <a:p>
            <a:r>
              <a:rPr lang="en-US" altLang="zh-CN" sz="1200" b="1" dirty="0">
                <a:latin typeface="+mn-ea"/>
              </a:rPr>
              <a:t>    f3();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f1/f2/f3</a:t>
            </a:r>
            <a:r>
              <a:rPr kumimoji="1" lang="zh-CN" altLang="en-US" sz="1600" b="1" dirty="0">
                <a:latin typeface="+mn-ea"/>
              </a:rPr>
              <a:t>中的三个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如果当前正在执行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函数，则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</a:t>
            </a:r>
            <a:r>
              <a:rPr kumimoji="1" lang="zh-CN" altLang="en-US" sz="1600" b="1" dirty="0">
                <a:latin typeface="+mn-ea"/>
              </a:rPr>
              <a:t>以释放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 f3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a__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455EF-8681-46AC-8246-5E012E5D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4812"/>
            <a:ext cx="224047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4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"f3  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kumimoji="1" lang="en-US" altLang="zh-CN" sz="1200" b="1" dirty="0">
                <a:latin typeface="+mn-ea"/>
              </a:rPr>
              <a:t>void f2()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f3();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kumimoji="1" lang="en-US" altLang="zh-CN" sz="1200" b="1" dirty="0">
                <a:latin typeface="+mn-ea"/>
              </a:rPr>
              <a:t>void f1()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f2();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f1();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494998" y="1323975"/>
            <a:ext cx="634445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、运行结果截图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2.1 f1/f2/f3</a:t>
            </a:r>
            <a:r>
              <a:rPr kumimoji="1" lang="zh-CN" altLang="en-US" sz="1200" b="1" dirty="0">
                <a:latin typeface="+mn-ea"/>
              </a:rPr>
              <a:t>中的三个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占用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相同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空间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2.2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2.3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a____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2.4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已分配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2.5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a___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</a:t>
            </a:r>
            <a:r>
              <a:rPr kumimoji="1" lang="en-US" altLang="zh-CN" sz="1200" b="1" dirty="0">
                <a:latin typeface="+mn-ea"/>
              </a:rPr>
              <a:t>2.6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f3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zh-CN" altLang="en-US" sz="1200" b="1" dirty="0">
                <a:latin typeface="+mn-ea"/>
              </a:rPr>
              <a:t>语句，  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2.7 </a:t>
            </a:r>
            <a:r>
              <a:rPr kumimoji="1" lang="zh-CN" altLang="en-US" sz="1200" b="1" dirty="0">
                <a:latin typeface="+mn-ea"/>
              </a:rPr>
              <a:t>上述</a:t>
            </a:r>
            <a:r>
              <a:rPr kumimoji="1" lang="en-US" altLang="zh-CN" sz="1200" b="1" dirty="0">
                <a:latin typeface="+mn-ea"/>
              </a:rPr>
              <a:t>2.2~2.6</a:t>
            </a:r>
            <a:r>
              <a:rPr kumimoji="1" lang="zh-CN" altLang="en-US" sz="1200" b="1" dirty="0">
                <a:latin typeface="+mn-ea"/>
              </a:rPr>
              <a:t>问题中如果某个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是已分配状态，则此时这个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在何处？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动态数据区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1A3845-3B93-4A68-A567-07156E8D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45" y="1483733"/>
            <a:ext cx="281964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97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void fun()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i,a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a=15;</a:t>
            </a:r>
          </a:p>
          <a:p>
            <a:r>
              <a:rPr lang="en-US" altLang="zh-CN" sz="1600" b="1" dirty="0">
                <a:latin typeface="+mn-ea"/>
              </a:rPr>
              <a:t>    for(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=0;i&lt;10;i++) {</a:t>
            </a:r>
          </a:p>
          <a:p>
            <a:r>
              <a:rPr lang="en-US" altLang="zh-CN" sz="1600" b="1" dirty="0">
                <a:latin typeface="+mn-ea"/>
              </a:rPr>
              <a:t>        int y;</a:t>
            </a:r>
          </a:p>
          <a:p>
            <a:r>
              <a:rPr lang="en-US" altLang="zh-CN" sz="1600" b="1" dirty="0">
                <a:latin typeface="+mn-ea"/>
              </a:rPr>
              <a:t>        y=11;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a=16;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</a:p>
          <a:p>
            <a:r>
              <a:rPr lang="en-US" altLang="zh-CN" sz="1600" b="1" dirty="0">
                <a:latin typeface="+mn-ea"/>
              </a:rPr>
              <a:t>     y=12;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a=17;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“2250420-</a:t>
            </a:r>
            <a:r>
              <a:rPr lang="zh-CN" altLang="en-US" sz="1600" b="1" dirty="0">
                <a:latin typeface="+mn-ea"/>
              </a:rPr>
              <a:t>陈君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的生命周期在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循环中，出了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被释放，无法给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赋值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D4A0DD-5D32-475D-8B22-D8D01E9C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621" y="2907623"/>
            <a:ext cx="4418233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1671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3618</Words>
  <Application>Microsoft Office PowerPoint</Application>
  <PresentationFormat>宽屏</PresentationFormat>
  <Paragraphs>526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gongren linchang</cp:lastModifiedBy>
  <cp:revision>246</cp:revision>
  <dcterms:created xsi:type="dcterms:W3CDTF">2020-08-13T13:39:53Z</dcterms:created>
  <dcterms:modified xsi:type="dcterms:W3CDTF">2023-11-09T08:59:52Z</dcterms:modified>
</cp:coreProperties>
</file>