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8"/>
  </p:notesMasterIdLst>
  <p:sldIdLst>
    <p:sldId id="838" r:id="rId2"/>
    <p:sldId id="1237" r:id="rId3"/>
    <p:sldId id="990" r:id="rId4"/>
    <p:sldId id="992" r:id="rId5"/>
    <p:sldId id="993" r:id="rId6"/>
    <p:sldId id="1238" r:id="rId7"/>
    <p:sldId id="1244" r:id="rId8"/>
    <p:sldId id="1245" r:id="rId9"/>
    <p:sldId id="1239" r:id="rId10"/>
    <p:sldId id="1246" r:id="rId11"/>
    <p:sldId id="1247" r:id="rId12"/>
    <p:sldId id="1240" r:id="rId13"/>
    <p:sldId id="1248" r:id="rId14"/>
    <p:sldId id="1249" r:id="rId15"/>
    <p:sldId id="1250" r:id="rId16"/>
    <p:sldId id="1241" r:id="rId17"/>
    <p:sldId id="1251" r:id="rId18"/>
    <p:sldId id="1252" r:id="rId19"/>
    <p:sldId id="1253" r:id="rId20"/>
    <p:sldId id="1254" r:id="rId21"/>
    <p:sldId id="1242" r:id="rId22"/>
    <p:sldId id="1255" r:id="rId23"/>
    <p:sldId id="1256" r:id="rId24"/>
    <p:sldId id="1257" r:id="rId25"/>
    <p:sldId id="1243" r:id="rId26"/>
    <p:sldId id="125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5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D1469-C67C-43DD-86C4-BFFF7550F2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65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77222-3A9B-4630-963E-A75EDD7F2B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25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121C8-6AEF-4C3E-B3B5-FD8A079270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3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EC486-F6C5-4AAA-8960-E919FE3FC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81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DCA4C-AF04-4244-A082-F134C26C2F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50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91335-FFD6-4CC5-9B10-2218992F66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26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18295-1FD1-4DA7-9F4F-48ED7ABBB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977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58311-2B5E-4B54-A64F-80F748F0F7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901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63A07-5878-4175-8019-C3E8ECC8F1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9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6A801-E626-4839-9137-0EEA428EDC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85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B0799-F841-424A-B011-CEEF2562E9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15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54C29BD-F113-4F65-8132-FD331AFC82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8B5E3D3-37C4-4BB5-A53A-9A3EE5FD31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34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、完成本文档中所有的题目并写出分析、运行结果，体会字符数组输入输出时不同用法的差异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23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936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3.strncat(char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n)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：字符串连接前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例：字符串连接前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个字符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str1[30]="Tongji 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str2[30]="Tongji ";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str3[]="University";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strncat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(str1, str3, 3)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strncat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(str2, str3, 300)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但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表示的字符串的长度时，连接规则是</a:t>
            </a:r>
            <a:r>
              <a:rPr lang="en-US" altLang="zh-CN" sz="1600" b="1" dirty="0">
                <a:latin typeface="+mn-ea"/>
              </a:rPr>
              <a:t>_______</a:t>
            </a:r>
            <a:r>
              <a:rPr lang="zh-CN" altLang="en-US" sz="1600" b="1" dirty="0">
                <a:latin typeface="+mn-ea"/>
              </a:rPr>
              <a:t>将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复制过去，忽略超过的字符数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________________________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1E9F5E-36BA-4097-8FF7-6BAAEA30D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282" y="1636296"/>
            <a:ext cx="2263336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7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3.strncat(char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n)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：字符串连接前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个字符（错误）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例：字符串连接前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个字符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str1[]="Tongji 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str3[]="University";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缺省长度为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strncat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(str1, str3, 3)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str1</a:t>
            </a:r>
            <a:r>
              <a:rPr lang="zh-CN" altLang="en-US" sz="1600" b="1" dirty="0">
                <a:latin typeface="+mn-ea"/>
              </a:rPr>
              <a:t>数组的大小必须给出，不能默认，其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dirty="0">
                <a:latin typeface="+mn-ea"/>
              </a:rPr>
              <a:t>__11___</a:t>
            </a:r>
            <a:r>
              <a:rPr lang="zh-CN" altLang="en-US" sz="1600" b="1" dirty="0">
                <a:latin typeface="+mn-ea"/>
              </a:rPr>
              <a:t>（针对本例的一个具体数字）。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数组的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字符长度</a:t>
            </a:r>
            <a:r>
              <a:rPr lang="en-US" altLang="zh-CN" sz="1600" b="1" dirty="0">
                <a:latin typeface="+mn-ea"/>
              </a:rPr>
              <a:t>+n_________</a:t>
            </a:r>
            <a:r>
              <a:rPr lang="zh-CN" altLang="en-US" sz="1600" b="1" dirty="0">
                <a:latin typeface="+mn-ea"/>
              </a:rPr>
              <a:t>（通用规则）才能保证正确。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8746F36-5310-4C28-B3A6-F02820454B79}"/>
              </a:ext>
            </a:extLst>
          </p:cNvPr>
          <p:cNvCxnSpPr>
            <a:cxnSpLocks/>
          </p:cNvCxnSpPr>
          <p:nvPr/>
        </p:nvCxnSpPr>
        <p:spPr bwMode="auto">
          <a:xfrm>
            <a:off x="2165685" y="2764359"/>
            <a:ext cx="0" cy="54432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EFC3CD5A-C700-44BF-BA51-C4CCE4A99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002" y="1834341"/>
            <a:ext cx="2416529" cy="156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 </a:t>
            </a:r>
            <a:r>
              <a:rPr lang="en-US" altLang="zh-CN" sz="1600" b="1" dirty="0" err="1">
                <a:latin typeface="+mn-ea"/>
              </a:rPr>
              <a:t>strcpy</a:t>
            </a:r>
            <a:r>
              <a:rPr lang="en-US" altLang="zh-CN" sz="1600" b="1" dirty="0">
                <a:latin typeface="+mn-ea"/>
              </a:rPr>
              <a:t>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能：将字符串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复制到字符串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中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覆盖原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串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输入参数：存放字符串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值：改变后的字符数组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注意事项：字符数组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要有足够的空间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串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+1)</a:t>
            </a:r>
          </a:p>
        </p:txBody>
      </p:sp>
    </p:spTree>
    <p:extLst>
      <p:ext uri="{BB962C8B-B14F-4D97-AF65-F5344CB8AC3E}">
        <p14:creationId xmlns:p14="http://schemas.microsoft.com/office/powerpoint/2010/main" val="4066679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4.strcpy(char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：字符串拷贝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a[]="student", b[]="hello";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strcpy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=0;i&lt;8;i++)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' 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、字符串复制时，复制到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__\0__</a:t>
            </a:r>
            <a:r>
              <a:rPr lang="zh-CN" altLang="en-US" sz="1600" b="1" dirty="0">
                <a:latin typeface="+mn-ea"/>
              </a:rPr>
              <a:t>为止，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包含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（包含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不包含）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，之后的字符不再复制。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、在运行截图中用箭头指出证明结论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的位置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154274-1DF9-44DA-A938-77712C873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202" y="2032607"/>
            <a:ext cx="2408129" cy="64013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9BF34B6-1732-4B9F-A408-4D13453A7541}"/>
              </a:ext>
            </a:extLst>
          </p:cNvPr>
          <p:cNvCxnSpPr>
            <a:cxnSpLocks/>
          </p:cNvCxnSpPr>
          <p:nvPr/>
        </p:nvCxnSpPr>
        <p:spPr bwMode="auto">
          <a:xfrm flipV="1">
            <a:off x="8080710" y="2672742"/>
            <a:ext cx="0" cy="83469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24046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4.strcpy(char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：字符串拷贝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a[]="student", b[]="hello\0china";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strcpy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=0;i&lt;8;i++)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' 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数组的默认大小时</a:t>
            </a:r>
            <a:r>
              <a:rPr lang="en-US" altLang="zh-CN" sz="1600" b="1" dirty="0">
                <a:latin typeface="+mn-ea"/>
              </a:rPr>
              <a:t>___8________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数组的默认大小是</a:t>
            </a:r>
            <a:r>
              <a:rPr lang="en-US" altLang="zh-CN" sz="1600" b="1" dirty="0">
                <a:latin typeface="+mn-ea"/>
              </a:rPr>
              <a:t>_____12_______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数组的大小超过了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数组的大小，为什么运行不出错？ 在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字符串中含有显式尾零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、本例中，复制到</a:t>
            </a:r>
            <a:r>
              <a:rPr lang="en-US" altLang="zh-CN" sz="1600" b="1" dirty="0">
                <a:latin typeface="+mn-ea"/>
              </a:rPr>
              <a:t>b[__6_]</a:t>
            </a:r>
            <a:r>
              <a:rPr lang="zh-CN" altLang="en-US" sz="1600" b="1" dirty="0">
                <a:latin typeface="+mn-ea"/>
              </a:rPr>
              <a:t>就停止复制了？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0D0926-5CC3-47FE-BDCA-DEC608370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784" y="1636296"/>
            <a:ext cx="2324301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4.strcpy(char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：字符串拷贝（有错）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a[]="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student    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", b[]="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hellochina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strcpy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]!='\0';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' 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、本程序为什么会错？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数组的太小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、仅改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的定义使正确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如何做？（直接在上面的源程序中用红色写出修改内容即可）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数组的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字符串中第一个字符到第一个尾零的字符个数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（通用规则）才能保证正确。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C713E8-BDC7-44E9-94A2-4F5E20F64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727" y="1636296"/>
            <a:ext cx="2857723" cy="146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60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能：将字符串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个</a:t>
            </a:r>
            <a:r>
              <a:rPr lang="zh-CN" altLang="en-US" sz="1600" b="1" dirty="0">
                <a:latin typeface="+mn-ea"/>
              </a:rPr>
              <a:t>复制到字符串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中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覆盖原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串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输入参数：存放字符串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要复制的长度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只读，如果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超过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长度，则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只复制</a:t>
            </a:r>
            <a:r>
              <a:rPr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个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值：改变后的字符数组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注意事项：字符数组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要有足够的空间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(min(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串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,n)+1)</a:t>
            </a:r>
          </a:p>
        </p:txBody>
      </p:sp>
    </p:spTree>
    <p:extLst>
      <p:ext uri="{BB962C8B-B14F-4D97-AF65-F5344CB8AC3E}">
        <p14:creationId xmlns:p14="http://schemas.microsoft.com/office/powerpoint/2010/main" val="235404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：字符串拷贝前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a[]="student", b[]="hello";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strncpy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(a, b, 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=0;i&lt;8;i++)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' 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本程序证明了</a:t>
            </a:r>
            <a:r>
              <a:rPr lang="en-US" altLang="zh-CN" sz="1600" b="1" dirty="0" err="1">
                <a:latin typeface="+mn-ea"/>
              </a:rPr>
              <a:t>strncpy</a:t>
            </a:r>
            <a:r>
              <a:rPr lang="zh-CN" altLang="en-US" sz="1600" b="1" dirty="0">
                <a:latin typeface="+mn-ea"/>
              </a:rPr>
              <a:t>复制时，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包含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zh-CN" altLang="en-US" sz="1600" b="1" dirty="0">
                <a:latin typeface="+mn-ea"/>
              </a:rPr>
              <a:t>（包含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不包含）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1DBD24-C93C-4645-9857-B1739012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064" y="1784955"/>
            <a:ext cx="2362405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57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：字符串拷贝前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a[]="student", b[]="hello";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strncpy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(a, __&amp;b[2]______, 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=0;i&lt;8;i++)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' 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如果想从</a:t>
            </a:r>
            <a:r>
              <a:rPr lang="en-US" altLang="zh-CN" sz="1600" b="1" dirty="0">
                <a:latin typeface="+mn-ea"/>
              </a:rPr>
              <a:t>b[2]</a:t>
            </a:r>
            <a:r>
              <a:rPr lang="zh-CN" altLang="en-US" sz="1600" b="1" dirty="0">
                <a:latin typeface="+mn-ea"/>
              </a:rPr>
              <a:t>开始复制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个字符到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中，如何做？（即期望输出：</a:t>
            </a:r>
            <a:r>
              <a:rPr lang="en-US" altLang="zh-CN" sz="1600" b="1" dirty="0" err="1">
                <a:latin typeface="+mn-ea"/>
              </a:rPr>
              <a:t>lludent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（直接在源程序中修改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en-US" sz="1600" b="1" dirty="0">
                <a:latin typeface="+mn-ea"/>
              </a:rPr>
              <a:t>位置即可）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3A78C0-3FCD-45B3-A1AC-0353DE6CC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288" y="1760191"/>
            <a:ext cx="2491956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57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：字符串拷贝前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个字符（深度讨论）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412513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//VS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需要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char a[] = "student", b[] = "hello";</a:t>
            </a:r>
          </a:p>
          <a:p>
            <a:r>
              <a:rPr lang="nn-NO" altLang="zh-CN" sz="1200" b="1" dirty="0">
                <a:latin typeface="+mn-ea"/>
              </a:rPr>
              <a:t>    for (i = 0; i &lt; 12; i++)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//12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已越界，目的？</a:t>
            </a:r>
            <a:endParaRPr lang="nn-NO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int(a[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]) &lt;&lt; ' ';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strncpy</a:t>
            </a:r>
            <a:r>
              <a:rPr lang="en-US" altLang="zh-CN" sz="1200" b="1" dirty="0">
                <a:latin typeface="+mn-ea"/>
              </a:rPr>
              <a:t>(a, b, 200);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a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nn-NO" altLang="zh-CN" sz="1200" b="1" dirty="0">
              <a:latin typeface="+mn-ea"/>
            </a:endParaRPr>
          </a:p>
          <a:p>
            <a:r>
              <a:rPr lang="nn-NO" altLang="zh-CN" sz="1200" b="1" dirty="0">
                <a:latin typeface="+mn-ea"/>
              </a:rPr>
              <a:t>    for (i = 0; i &lt; 12; i++)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//12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已越界，目的？</a:t>
            </a:r>
            <a:endParaRPr lang="nn-NO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int(a[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]) &lt;&lt; ' ';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观察两个</a:t>
            </a:r>
            <a:r>
              <a:rPr lang="en-US" altLang="zh-CN" sz="1600" b="1" dirty="0">
                <a:latin typeface="+mn-ea"/>
              </a:rPr>
              <a:t>for</a:t>
            </a:r>
            <a:r>
              <a:rPr lang="zh-CN" altLang="en-US" sz="1600" b="1" dirty="0">
                <a:latin typeface="+mn-ea"/>
              </a:rPr>
              <a:t>循环的后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个数字的输出，能得到什么结论？（提示：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长度是到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为止吗</a:t>
            </a:r>
            <a:r>
              <a:rPr lang="en-US" altLang="zh-CN" sz="1600" b="1" dirty="0">
                <a:latin typeface="+mn-ea"/>
              </a:rPr>
              <a:t>?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如果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长度不是到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为止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758" y="1263316"/>
            <a:ext cx="447092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VS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下程序的运行结果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Dev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下程序的运行结果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FF2E6E-DD3C-4EAF-B924-B877D8AA7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845" y="2534210"/>
            <a:ext cx="3718882" cy="8687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DE8B6F-C2F9-4E4C-8AA3-48E833A78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655" y="3882297"/>
            <a:ext cx="3269263" cy="9297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61DBB70-4DA4-456D-BA90-5393E0A51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411" y="1254154"/>
            <a:ext cx="2160457" cy="145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7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，则观察源程序编辑窗口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439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：字符串拷贝前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个字符（深度讨论）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412513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//VS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需要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char a[] = "student", b[] = "hello";</a:t>
            </a:r>
          </a:p>
          <a:p>
            <a:r>
              <a:rPr lang="nn-NO" altLang="zh-CN" sz="1200" b="1" dirty="0">
                <a:latin typeface="+mn-ea"/>
              </a:rPr>
              <a:t>    for (i = 0; i &lt; 20; i++)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//20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已越界，目的？</a:t>
            </a:r>
            <a:endParaRPr lang="nn-NO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int(a[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]) &lt;&lt; ' ';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strncpy</a:t>
            </a:r>
            <a:r>
              <a:rPr lang="en-US" altLang="zh-CN" sz="1200" b="1" dirty="0">
                <a:latin typeface="+mn-ea"/>
              </a:rPr>
              <a:t>(a, b, 200);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a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nn-NO" altLang="zh-CN" sz="1200" b="1" dirty="0">
              <a:latin typeface="+mn-ea"/>
            </a:endParaRPr>
          </a:p>
          <a:p>
            <a:r>
              <a:rPr lang="nn-NO" altLang="zh-CN" sz="1200" b="1" dirty="0">
                <a:latin typeface="+mn-ea"/>
              </a:rPr>
              <a:t>    for (i = 0; i &lt; 20; i++)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//20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已越界，目的？</a:t>
            </a:r>
            <a:endParaRPr lang="nn-NO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int(a[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]) &lt;&lt; ' ';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如果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超过了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的长度，则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将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所有字符复制给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数组，然后将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数组的剩余部分用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补充</a:t>
            </a:r>
            <a:r>
              <a:rPr lang="en-US" altLang="zh-CN" sz="1600" b="1" dirty="0">
                <a:latin typeface="+mn-ea"/>
              </a:rPr>
              <a:t>________________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endParaRPr lang="en-US" altLang="zh-CN" sz="1600" b="1" dirty="0">
              <a:latin typeface="+mn-ea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758" y="1263316"/>
            <a:ext cx="447092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VS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下程序的运行结果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Dev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下程序的运行结果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530A13-2990-44D7-8623-99CF7172416F}"/>
              </a:ext>
            </a:extLst>
          </p:cNvPr>
          <p:cNvSpPr/>
          <p:nvPr/>
        </p:nvSpPr>
        <p:spPr bwMode="auto">
          <a:xfrm>
            <a:off x="2995863" y="1792705"/>
            <a:ext cx="1636295" cy="6737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同上例，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数组越界到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20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2CCAD1-CAA5-4B4F-A5D3-719535F8F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516" y="1792705"/>
            <a:ext cx="3248275" cy="15660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8D3E4EE-5B06-47D5-8E18-DF655EB6E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758" y="3712691"/>
            <a:ext cx="4907705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14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6.strcmp(const char s1[], const char s2[])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能：比较字符串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zh-CN" altLang="en-US" sz="1600" b="1" dirty="0">
                <a:latin typeface="+mn-ea"/>
              </a:rPr>
              <a:t>和字符串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zh-CN" altLang="en-US" sz="1600" b="1" dirty="0">
                <a:latin typeface="+mn-ea"/>
              </a:rPr>
              <a:t>的大小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输入参数：存放字符串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值：整型值</a:t>
            </a:r>
            <a:r>
              <a:rPr lang="en-US" altLang="zh-CN" sz="1600" b="1" dirty="0">
                <a:latin typeface="+mn-ea"/>
              </a:rPr>
              <a:t>(0:</a:t>
            </a:r>
            <a:r>
              <a:rPr lang="zh-CN" altLang="en-US" sz="1600" b="1" dirty="0">
                <a:latin typeface="+mn-ea"/>
              </a:rPr>
              <a:t>相等  </a:t>
            </a:r>
            <a:r>
              <a:rPr lang="en-US" altLang="zh-CN" sz="1600" b="1" dirty="0">
                <a:latin typeface="+mn-ea"/>
              </a:rPr>
              <a:t>&gt;0: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大  </a:t>
            </a:r>
            <a:r>
              <a:rPr lang="en-US" altLang="zh-CN" sz="1600" b="1" dirty="0">
                <a:latin typeface="+mn-ea"/>
              </a:rPr>
              <a:t>&lt;0: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1291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6.strcmp(const char s1[], const char s2[])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：字符串比较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   char str1[] = "house", str2[]  = "horse";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600" b="1" dirty="0">
                <a:solidFill>
                  <a:srgbClr val="000000"/>
                </a:solidFill>
                <a:latin typeface="+mn-ea"/>
              </a:rPr>
              <a:t>    char str3[] = "abcd",  str4[]  = "abcde";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str5[]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 str6[] 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str7[]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 str8[] 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str9[]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 str10[]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3333CC"/>
                </a:solidFill>
                <a:latin typeface="+mn-ea"/>
              </a:rPr>
              <a:t>\0efgh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str2)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(str3, str4)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(str5, str6)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(str7, str8)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(str9, str10)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问题：两个字符串相等的条件是？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两个字符串从第一个字符开始到第一个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为止每个字符都相同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4993A1-8F49-42B0-B1A5-92D4C2CC4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32" y="1645821"/>
            <a:ext cx="419136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23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6.strcmp(const char s1[], const char s2[])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：字符串比较（另一种形式）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char str1[]="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abcd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", str2[]="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abcde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k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(str1, str2);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if (k==0)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 =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else if (k&lt;0)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 &lt;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else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 &gt;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问题：给出两个字符串比较的执行过程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从第一个字符开始比较，如果前一个字符比后一个大返回正数，小的话返回负数，如果相等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比较下一个字符，直到两个字符串字符全部比较完毕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AF92E1-7C08-4C2F-9373-6C66814AC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642" y="1636296"/>
            <a:ext cx="1165961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28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6.strcmp(const char s1[], const char s2[])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：字符串比较（编译不错，但运行结果与期望不符合）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char str1[]="house", str2[]="horse";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 = str1 &lt; str2;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这个程序的运行结果是表示</a:t>
            </a:r>
            <a:r>
              <a:rPr lang="en-US" altLang="zh-CN" sz="1600" b="1" dirty="0">
                <a:latin typeface="+mn-ea"/>
              </a:rPr>
              <a:t>str1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str2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第一个字符</a:t>
            </a:r>
            <a:r>
              <a:rPr lang="en-US" altLang="zh-CN" sz="1600" b="1" dirty="0">
                <a:latin typeface="+mn-ea"/>
              </a:rPr>
              <a:t>________</a:t>
            </a:r>
            <a:r>
              <a:rPr lang="zh-CN" altLang="en-US" sz="1600" b="1" dirty="0">
                <a:latin typeface="+mn-ea"/>
              </a:rPr>
              <a:t>进行比较。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将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str1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str2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的内容互换，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  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将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str1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str2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都置为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"house",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  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FDBBDB-D3F3-4A3C-A8C5-A90A26293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755" y="1636296"/>
            <a:ext cx="1257409" cy="5258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22F390-9A72-4AF3-AD06-90E586F7D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441" y="3159104"/>
            <a:ext cx="1379340" cy="4877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067ECEA-0A9D-4135-9BB5-6CE6A3949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277" y="4557697"/>
            <a:ext cx="1051651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45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7.strncmp(const char s1[], const char s2[],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const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unsigned int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n)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能：比较字符串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zh-CN" altLang="en-US" sz="1600" b="1" dirty="0">
                <a:latin typeface="+mn-ea"/>
              </a:rPr>
              <a:t>和字符串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zh-CN" altLang="en-US" sz="1600" b="1" dirty="0">
                <a:latin typeface="+mn-ea"/>
              </a:rPr>
              <a:t>的前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个字符的大小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输入参数：存放字符串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要比较的长度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值：整型值</a:t>
            </a:r>
            <a:r>
              <a:rPr lang="en-US" altLang="zh-CN" sz="1600" b="1" dirty="0">
                <a:latin typeface="+mn-ea"/>
              </a:rPr>
              <a:t>(0:</a:t>
            </a:r>
            <a:r>
              <a:rPr lang="zh-CN" altLang="en-US" sz="1600" b="1" dirty="0">
                <a:latin typeface="+mn-ea"/>
              </a:rPr>
              <a:t>相等  </a:t>
            </a:r>
            <a:r>
              <a:rPr lang="en-US" altLang="zh-CN" sz="1600" b="1" dirty="0">
                <a:latin typeface="+mn-ea"/>
              </a:rPr>
              <a:t>&gt;0: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大  </a:t>
            </a:r>
            <a:r>
              <a:rPr lang="en-US" altLang="zh-CN" sz="1600" b="1" dirty="0">
                <a:latin typeface="+mn-ea"/>
              </a:rPr>
              <a:t>&lt;0: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小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5881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7.strncmp(const char s1[], const char s2[],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const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unsigned int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n)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：字符串比较前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600" b="1" dirty="0">
                <a:solidFill>
                  <a:srgbClr val="000000"/>
                </a:solidFill>
                <a:latin typeface="+mn-ea"/>
              </a:rPr>
              <a:t>    char str1[] = "abcd",  str2[]  = "abcde";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strncmp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str2, 3)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strncmp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str2, 4)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strncmp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str2, 5)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strncmp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str2, 100)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、当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小于短串长度时，则比较到</a:t>
            </a:r>
            <a:r>
              <a:rPr lang="en-US" altLang="zh-CN" sz="1600" b="1" dirty="0">
                <a:latin typeface="+mn-ea"/>
              </a:rPr>
              <a:t>_____n</a:t>
            </a:r>
            <a:r>
              <a:rPr lang="zh-CN" altLang="en-US" sz="1600" b="1" dirty="0">
                <a:latin typeface="+mn-ea"/>
              </a:rPr>
              <a:t>为止</a:t>
            </a:r>
            <a:r>
              <a:rPr lang="en-US" altLang="zh-CN" sz="1600" b="1" dirty="0">
                <a:latin typeface="+mn-ea"/>
              </a:rPr>
              <a:t>________________</a:t>
            </a:r>
            <a:r>
              <a:rPr lang="zh-CN" altLang="en-US" sz="1600" b="1" dirty="0">
                <a:latin typeface="+mn-ea"/>
              </a:rPr>
              <a:t>。</a:t>
            </a: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、当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大于等于短串长度时，则比较到</a:t>
            </a:r>
            <a:r>
              <a:rPr lang="en-US" altLang="zh-CN" sz="1600" b="1" dirty="0">
                <a:latin typeface="+mn-ea"/>
              </a:rPr>
              <a:t>__n___________</a:t>
            </a:r>
            <a:r>
              <a:rPr lang="zh-CN" altLang="en-US" sz="1600" b="1" dirty="0">
                <a:latin typeface="+mn-ea"/>
              </a:rPr>
              <a:t>为止。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、如果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超过长串的长度，则比较到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zh-CN" altLang="en-US" sz="1600" b="1" dirty="0">
                <a:latin typeface="+mn-ea"/>
              </a:rPr>
              <a:t>长串长度</a:t>
            </a:r>
            <a:r>
              <a:rPr lang="en-US" altLang="zh-CN" sz="1600" b="1" dirty="0">
                <a:latin typeface="+mn-ea"/>
              </a:rPr>
              <a:t>__________</a:t>
            </a:r>
            <a:r>
              <a:rPr lang="zh-CN" altLang="en-US" sz="1600" b="1" dirty="0">
                <a:latin typeface="+mn-ea"/>
              </a:rPr>
              <a:t>为止。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将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str2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也置为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"</a:t>
            </a:r>
            <a:r>
              <a:rPr kumimoji="1" lang="en-US" altLang="zh-CN" sz="1600" b="1" dirty="0" err="1">
                <a:latin typeface="宋体" pitchFamily="2" charset="-122"/>
                <a:ea typeface="宋体" pitchFamily="2" charset="-122"/>
              </a:rPr>
              <a:t>abcd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  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025C8D-F69C-40B0-B1B4-C75826463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973" y="1825067"/>
            <a:ext cx="297206" cy="9449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C7C996-3276-46B2-B1D0-0D734F572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76" y="3695881"/>
            <a:ext cx="243861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0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总体知识：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常用字符串处理函数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①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 (const char s[]);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② </a:t>
            </a:r>
            <a:r>
              <a:rPr lang="en-US" altLang="zh-CN" sz="1600" b="1" dirty="0" err="1">
                <a:latin typeface="+mn-ea"/>
              </a:rPr>
              <a:t>strcat</a:t>
            </a:r>
            <a:r>
              <a:rPr lang="en-US" altLang="zh-CN" sz="1600" b="1" dirty="0">
                <a:latin typeface="+mn-ea"/>
              </a:rPr>
              <a:t> 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[]);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③ </a:t>
            </a:r>
            <a:r>
              <a:rPr lang="en-US" altLang="zh-CN" sz="1600" b="1" dirty="0" err="1">
                <a:latin typeface="+mn-ea"/>
              </a:rPr>
              <a:t>strncat</a:t>
            </a:r>
            <a:r>
              <a:rPr lang="en-US" altLang="zh-CN" sz="1600" b="1" dirty="0">
                <a:latin typeface="+mn-ea"/>
              </a:rPr>
              <a:t>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</a:t>
            </a:r>
            <a:r>
              <a:rPr lang="en-US" altLang="zh-CN" sz="1600" b="1" dirty="0" err="1">
                <a:latin typeface="+mn-ea"/>
              </a:rPr>
              <a:t>len</a:t>
            </a:r>
            <a:r>
              <a:rPr lang="en-US" altLang="zh-CN" sz="1600" b="1" dirty="0">
                <a:latin typeface="+mn-ea"/>
              </a:rPr>
              <a:t>);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④ </a:t>
            </a:r>
            <a:r>
              <a:rPr lang="en-US" altLang="zh-CN" sz="1600" b="1" dirty="0" err="1">
                <a:latin typeface="+mn-ea"/>
              </a:rPr>
              <a:t>strcpy</a:t>
            </a:r>
            <a:r>
              <a:rPr lang="en-US" altLang="zh-CN" sz="1600" b="1" dirty="0">
                <a:latin typeface="+mn-ea"/>
              </a:rPr>
              <a:t> 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[]);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⑤ </a:t>
            </a:r>
            <a:r>
              <a:rPr lang="en-US" altLang="zh-CN" sz="1600" b="1" dirty="0" err="1">
                <a:latin typeface="+mn-ea"/>
              </a:rPr>
              <a:t>strncpy</a:t>
            </a:r>
            <a:r>
              <a:rPr lang="en-US" altLang="zh-CN" sz="1600" b="1" dirty="0">
                <a:latin typeface="+mn-ea"/>
              </a:rPr>
              <a:t>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</a:t>
            </a:r>
            <a:r>
              <a:rPr lang="en-US" altLang="zh-CN" sz="1600" b="1" dirty="0" err="1">
                <a:latin typeface="+mn-ea"/>
              </a:rPr>
              <a:t>len</a:t>
            </a:r>
            <a:r>
              <a:rPr lang="en-US" altLang="zh-CN" sz="1600" b="1" dirty="0">
                <a:latin typeface="+mn-ea"/>
              </a:rPr>
              <a:t>);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⑥ </a:t>
            </a:r>
            <a:r>
              <a:rPr lang="en-US" altLang="zh-CN" sz="1600" b="1" dirty="0" err="1">
                <a:latin typeface="+mn-ea"/>
              </a:rPr>
              <a:t>strcmp</a:t>
            </a:r>
            <a:r>
              <a:rPr lang="en-US" altLang="zh-CN" sz="1600" b="1" dirty="0">
                <a:latin typeface="+mn-ea"/>
              </a:rPr>
              <a:t> (const char s1[], const char s2[]);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⑦ </a:t>
            </a:r>
            <a:r>
              <a:rPr lang="en-US" altLang="zh-CN" sz="1600" b="1" dirty="0" err="1">
                <a:latin typeface="+mn-ea"/>
              </a:rPr>
              <a:t>strncmp</a:t>
            </a:r>
            <a:r>
              <a:rPr lang="en-US" altLang="zh-CN" sz="1600" b="1" dirty="0">
                <a:latin typeface="+mn-ea"/>
              </a:rPr>
              <a:t>(const char s1[], const char s2[], const unsigned int </a:t>
            </a:r>
            <a:r>
              <a:rPr lang="en-US" altLang="zh-CN" sz="1600" b="1" dirty="0" err="1">
                <a:latin typeface="+mn-ea"/>
              </a:rPr>
              <a:t>len</a:t>
            </a:r>
            <a:r>
              <a:rPr lang="en-US" altLang="zh-CN" sz="1600" b="1" dirty="0">
                <a:latin typeface="+mn-ea"/>
              </a:rPr>
              <a:t>);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●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更多的字符串处理函数通过作业完成并理解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●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教材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参考资料中，很多形式是 </a:t>
            </a:r>
            <a:r>
              <a:rPr lang="en-US" altLang="zh-CN" sz="1600" b="1" dirty="0">
                <a:latin typeface="+mn-ea"/>
              </a:rPr>
              <a:t>const char *s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暂时忽略</a:t>
            </a:r>
            <a:r>
              <a:rPr lang="zh-CN" altLang="en-US" sz="1600" b="1" dirty="0">
                <a:latin typeface="+mn-ea"/>
              </a:rPr>
              <a:t>，待学习指针后再进一步理解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●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先不要考虑这些函数的返回值，待学习指针后再进一步理解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734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1.strlen(const char s[])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能：求字符串的长度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输入参数：存放字符串的字符数组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返 回 值：整型值表示的长度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注意事项：返回第一个</a:t>
            </a:r>
            <a:r>
              <a:rPr lang="en-US" altLang="zh-CN" sz="1600" b="1" dirty="0">
                <a:latin typeface="+mn-ea"/>
              </a:rPr>
              <a:t>'\0'</a:t>
            </a:r>
            <a:r>
              <a:rPr lang="zh-CN" altLang="en-US" sz="1600" b="1" dirty="0">
                <a:latin typeface="+mn-ea"/>
              </a:rPr>
              <a:t>前的字符数量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不含</a:t>
            </a:r>
            <a:r>
              <a:rPr lang="en-US" altLang="zh-CN" sz="1600" b="1" dirty="0">
                <a:latin typeface="+mn-ea"/>
              </a:rPr>
              <a:t>'\0'</a:t>
            </a:r>
          </a:p>
        </p:txBody>
      </p:sp>
    </p:spTree>
    <p:extLst>
      <p:ext uri="{BB962C8B-B14F-4D97-AF65-F5344CB8AC3E}">
        <p14:creationId xmlns:p14="http://schemas.microsoft.com/office/powerpoint/2010/main" val="312574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1.strlen(const char s[])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：字符数组与字符串长度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4907188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char str1[]="Hello";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(str1)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strlen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(str1)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char str2[]="china\0Hello\0\0";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(str2)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strlen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(str2)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  <a:r>
              <a:rPr kumimoji="1" lang="en-US" altLang="zh-CN" sz="16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 //</a:t>
            </a:r>
            <a:r>
              <a:rPr kumimoji="1" lang="zh-CN" altLang="en-US" sz="16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读操作，不需要加</a:t>
            </a:r>
            <a:r>
              <a:rPr kumimoji="1" lang="en-US" altLang="zh-CN" sz="16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_CRT_SECURE_NO_WARNINGS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问题：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、求数组长度时，无论是否有显式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，最后一定有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隐式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___(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显示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隐式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、当含有多个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\0(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显式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隐式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时，字符串长度计算到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第一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_______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为止</a:t>
            </a:r>
            <a:endParaRPr lang="zh-CN" altLang="en-US" sz="16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012389A-BD8F-4936-BF73-8A73F0345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811" y="1263316"/>
            <a:ext cx="3688876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B7AAE5-0728-4A0C-8569-E165E4627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354" y="1676465"/>
            <a:ext cx="708721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7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2.strcat(char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能：将字符串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连接到字符串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的尾部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含尾零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输入参数：存放字符串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值：改变后的字符数组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注意事项：字符数组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要有足够的空间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两串总长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+1)</a:t>
            </a:r>
          </a:p>
        </p:txBody>
      </p:sp>
    </p:spTree>
    <p:extLst>
      <p:ext uri="{BB962C8B-B14F-4D97-AF65-F5344CB8AC3E}">
        <p14:creationId xmlns:p14="http://schemas.microsoft.com/office/powerpoint/2010/main" val="105053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2.strcat(char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：字符串连接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6206598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str1[30]="Tongji ";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不能缺省，至少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18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字节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!!!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str2[]="University";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(str1, str2) &lt;&lt; '#'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的目的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问题：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str2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数组的默认长度是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___11__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、结合前面字符数组输入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输出的作业，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strcat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复制时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包含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（包含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不包含）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6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221" y="1263316"/>
            <a:ext cx="2389466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A8AADD-C53E-49D2-B81B-748A9458A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165" y="1718287"/>
            <a:ext cx="2057578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0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2.strcat(char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：字符串连接（错误）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6206598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str1[]="Tongji ";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str2[]="University";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(str1, str2) &lt;&lt; '#'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的目的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str1</a:t>
            </a:r>
            <a:r>
              <a:rPr lang="zh-CN" altLang="en-US" sz="1600" b="1" dirty="0">
                <a:latin typeface="+mn-ea"/>
              </a:rPr>
              <a:t>数组的大小必须给出，不能默认，其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dirty="0">
                <a:latin typeface="+mn-ea"/>
              </a:rPr>
              <a:t>__18___</a:t>
            </a:r>
            <a:r>
              <a:rPr lang="zh-CN" altLang="en-US" sz="1600" b="1" dirty="0">
                <a:latin typeface="+mn-ea"/>
              </a:rPr>
              <a:t>（针对本例的一个具体数字）。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数组的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的字符长度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的字符长度</a:t>
            </a:r>
            <a:r>
              <a:rPr lang="en-US" altLang="zh-CN" sz="1600" b="1" dirty="0">
                <a:latin typeface="+mn-ea"/>
              </a:rPr>
              <a:t>-1________</a:t>
            </a:r>
            <a:r>
              <a:rPr lang="zh-CN" altLang="en-US" sz="1600" b="1" dirty="0">
                <a:latin typeface="+mn-ea"/>
              </a:rPr>
              <a:t>（通用规则）才能保证正确。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221" y="1263316"/>
            <a:ext cx="2389466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B16F0DB-DF48-4A18-8E11-EE9E32979626}"/>
              </a:ext>
            </a:extLst>
          </p:cNvPr>
          <p:cNvCxnSpPr>
            <a:cxnSpLocks/>
          </p:cNvCxnSpPr>
          <p:nvPr/>
        </p:nvCxnSpPr>
        <p:spPr bwMode="auto">
          <a:xfrm>
            <a:off x="2153653" y="2680138"/>
            <a:ext cx="0" cy="54432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71D61017-EAED-46D2-93E6-EF8D7D0FD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083" y="1903953"/>
            <a:ext cx="2684336" cy="173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1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3.strncat(char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n)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能：将字符串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个字符</a:t>
            </a:r>
            <a:r>
              <a:rPr lang="zh-CN" altLang="en-US" sz="1600" b="1" dirty="0">
                <a:latin typeface="+mn-ea"/>
              </a:rPr>
              <a:t>连接到字符串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的尾部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输入参数：存放字符串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要复制的长度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只读，如果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超过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长度，则只连接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个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值：改变后的字符数组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注意事项：字符数组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要有足够的空间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原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dst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+n+1)</a:t>
            </a:r>
          </a:p>
        </p:txBody>
      </p:sp>
    </p:spTree>
    <p:extLst>
      <p:ext uri="{BB962C8B-B14F-4D97-AF65-F5344CB8AC3E}">
        <p14:creationId xmlns:p14="http://schemas.microsoft.com/office/powerpoint/2010/main" val="280480038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4275</Words>
  <Application>Microsoft Office PowerPoint</Application>
  <PresentationFormat>宽屏</PresentationFormat>
  <Paragraphs>675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gongren linchang</cp:lastModifiedBy>
  <cp:revision>53</cp:revision>
  <dcterms:created xsi:type="dcterms:W3CDTF">2020-08-13T13:39:53Z</dcterms:created>
  <dcterms:modified xsi:type="dcterms:W3CDTF">2023-11-21T03:07:49Z</dcterms:modified>
</cp:coreProperties>
</file>