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0"/>
  </p:notesMasterIdLst>
  <p:sldIdLst>
    <p:sldId id="552" r:id="rId2"/>
    <p:sldId id="1237" r:id="rId3"/>
    <p:sldId id="643" r:id="rId4"/>
    <p:sldId id="558" r:id="rId5"/>
    <p:sldId id="1238" r:id="rId6"/>
    <p:sldId id="1251" r:id="rId7"/>
    <p:sldId id="1239" r:id="rId8"/>
    <p:sldId id="1244" r:id="rId9"/>
    <p:sldId id="1240" r:id="rId10"/>
    <p:sldId id="1241" r:id="rId11"/>
    <p:sldId id="1242" r:id="rId12"/>
    <p:sldId id="1243" r:id="rId13"/>
    <p:sldId id="1246" r:id="rId14"/>
    <p:sldId id="1247" r:id="rId15"/>
    <p:sldId id="1245" r:id="rId16"/>
    <p:sldId id="1248" r:id="rId17"/>
    <p:sldId id="1250" r:id="rId18"/>
    <p:sldId id="124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74" y="-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5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D9F12-298F-4BA9-885E-BCD438E8F5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59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EEE96-D9F8-4AA5-9180-644B18AD31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19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B05AA-070D-443F-9B69-C3D4A9E3AB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64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42DF3-6CE2-4BE7-9CDC-EAAC6AF6F4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22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3B832-CABD-439C-B200-DDE8714B0B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37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C15D7-5788-41E7-9CAD-BCD4FE0C0C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10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9E1C2-8757-4943-BB0D-44D6A40AC3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68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EE0AD-AA26-4B0C-B2A5-065307B69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91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4B751-1B33-4FAC-96B1-4F4734F155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16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ADDAC-226E-4E74-A9C7-8EDB750CC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60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F1364-7677-4F0D-B113-A10E8B7764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87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3E456CB-F1D9-4742-BD7D-0EF249B6CED9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A4F3C42-5715-4F86-8B48-9F106AD4D4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2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en-US" altLang="zh-CN" sz="28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、完成本文档中所有的测试程序并填写运行结果，从而体会这些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的流成员函数的用法及区别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30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744222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char s1[] = "Hello";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 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setiosflags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::left)______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::right) 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setiosflags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::right)______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___(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有效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、不设置默认是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右</a:t>
            </a:r>
            <a:r>
              <a:rPr lang="en-US" altLang="zh-CN" sz="1600" b="1" dirty="0">
                <a:latin typeface="+mn-ea"/>
              </a:rPr>
              <a:t>___(</a:t>
            </a:r>
            <a:r>
              <a:rPr lang="zh-CN" altLang="en-US" sz="1600" b="1" dirty="0">
                <a:latin typeface="+mn-ea"/>
              </a:rPr>
              <a:t>左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右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对齐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left</a:t>
            </a:r>
            <a:r>
              <a:rPr lang="zh-CN" altLang="en-US" sz="1600" b="1" dirty="0">
                <a:latin typeface="+mn-ea"/>
              </a:rPr>
              <a:t>后设置</a:t>
            </a:r>
            <a:r>
              <a:rPr lang="en-US" altLang="zh-CN" sz="1600" b="1" dirty="0">
                <a:latin typeface="+mn-ea"/>
              </a:rPr>
              <a:t>right</a:t>
            </a:r>
            <a:r>
              <a:rPr lang="zh-CN" altLang="en-US" sz="1600" b="1" dirty="0">
                <a:latin typeface="+mn-ea"/>
              </a:rPr>
              <a:t>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有效</a:t>
            </a:r>
            <a:r>
              <a:rPr lang="en-US" altLang="zh-CN" sz="1600" b="1" dirty="0">
                <a:latin typeface="+mn-ea"/>
              </a:rPr>
              <a:t>____(</a:t>
            </a:r>
            <a:r>
              <a:rPr lang="zh-CN" altLang="en-US" sz="1600" b="1" dirty="0">
                <a:latin typeface="+mn-ea"/>
              </a:rPr>
              <a:t>有效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无效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的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right</a:t>
            </a:r>
            <a:r>
              <a:rPr lang="zh-CN" altLang="en-US" sz="1600" b="1" dirty="0">
                <a:latin typeface="+mn-ea"/>
              </a:rPr>
              <a:t>后设置</a:t>
            </a:r>
            <a:r>
              <a:rPr lang="en-US" altLang="zh-CN" sz="1600" b="1" dirty="0">
                <a:latin typeface="+mn-ea"/>
              </a:rPr>
              <a:t>left</a:t>
            </a:r>
            <a:r>
              <a:rPr lang="zh-CN" altLang="en-US" sz="1600" b="1" dirty="0">
                <a:latin typeface="+mn-ea"/>
              </a:rPr>
              <a:t>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无效</a:t>
            </a:r>
            <a:r>
              <a:rPr lang="en-US" altLang="zh-CN" sz="1600" b="1" dirty="0">
                <a:latin typeface="+mn-ea"/>
              </a:rPr>
              <a:t>____(</a:t>
            </a:r>
            <a:r>
              <a:rPr lang="zh-CN" altLang="en-US" sz="1600" b="1" dirty="0">
                <a:latin typeface="+mn-ea"/>
              </a:rPr>
              <a:t>有效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无效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的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D5A466-2221-4B4A-B159-1B3FEF17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019" y="1337269"/>
            <a:ext cx="1737511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6257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cont.unsetf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char s1[] = "Hello";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cout.unsetf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ios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::right)_______________;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此处添句话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需用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函数名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将程序补充完整，得到期望的运行结果：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所用的</a:t>
            </a:r>
            <a:r>
              <a:rPr lang="en-US" altLang="zh-CN" sz="1600" b="1" dirty="0" err="1">
                <a:latin typeface="+mn-ea"/>
              </a:rPr>
              <a:t>cout.unsetf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::right); __</a:t>
            </a:r>
            <a:r>
              <a:rPr lang="zh-CN" altLang="en-US" sz="1600" b="1" dirty="0">
                <a:latin typeface="+mn-ea"/>
              </a:rPr>
              <a:t>等价于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_</a:t>
            </a:r>
            <a:r>
              <a:rPr lang="en-US" altLang="zh-CN" sz="1600" b="1" dirty="0" err="1">
                <a:latin typeface="+mn-ea"/>
              </a:rPr>
              <a:t>resetiosflags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::right)_________________;</a:t>
            </a: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提示：回忆并参考第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章的作业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C9A3C5-52A6-4CFD-9F43-CA2AA3C0F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158" y="1681535"/>
            <a:ext cx="1609524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6415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(3);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(20);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、不做任何设置的情况下，浮点数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默认为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小数</a:t>
            </a:r>
            <a:r>
              <a:rPr lang="en-US" altLang="zh-CN" sz="1600" b="1" dirty="0">
                <a:latin typeface="+mn-ea"/>
              </a:rPr>
              <a:t>___(</a:t>
            </a:r>
            <a:r>
              <a:rPr lang="zh-CN" altLang="en-US" sz="1600" b="1" dirty="0">
                <a:latin typeface="+mn-ea"/>
              </a:rPr>
              <a:t>小数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指数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方式；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不设</a:t>
            </a:r>
            <a:r>
              <a:rPr lang="en-US" altLang="zh-CN" sz="1600" b="1" dirty="0">
                <a:latin typeface="+mn-ea"/>
              </a:rPr>
              <a:t>precision</a:t>
            </a:r>
            <a:r>
              <a:rPr lang="zh-CN" altLang="en-US" sz="1600" b="1" dirty="0">
                <a:latin typeface="+mn-ea"/>
              </a:rPr>
              <a:t>的输出宽度默认为</a:t>
            </a:r>
            <a:r>
              <a:rPr lang="en-US" altLang="zh-CN" sz="1600" b="1" dirty="0">
                <a:latin typeface="+mn-ea"/>
              </a:rPr>
              <a:t>_6</a:t>
            </a:r>
            <a:r>
              <a:rPr lang="zh-CN" altLang="en-US" sz="1600" b="1" dirty="0">
                <a:latin typeface="+mn-ea"/>
              </a:rPr>
              <a:t>位</a:t>
            </a:r>
            <a:r>
              <a:rPr lang="en-US" altLang="zh-CN" sz="1600" b="1" dirty="0">
                <a:latin typeface="+mn-ea"/>
              </a:rPr>
              <a:t>____</a:t>
            </a: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、默认情况下，</a:t>
            </a:r>
            <a:r>
              <a:rPr lang="en-US" altLang="zh-CN" sz="1600" b="1" dirty="0">
                <a:latin typeface="+mn-ea"/>
              </a:rPr>
              <a:t>precision</a:t>
            </a:r>
            <a:r>
              <a:rPr lang="zh-CN" altLang="en-US" sz="1600" b="1" dirty="0">
                <a:latin typeface="+mn-ea"/>
              </a:rPr>
              <a:t>设定的宽度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全部数据</a:t>
            </a:r>
            <a:r>
              <a:rPr lang="en-US" altLang="zh-CN" sz="1600" b="1" dirty="0">
                <a:latin typeface="+mn-ea"/>
              </a:rPr>
              <a:t>_____(</a:t>
            </a:r>
            <a:r>
              <a:rPr lang="zh-CN" altLang="en-US" sz="1600" b="1" dirty="0">
                <a:latin typeface="+mn-ea"/>
              </a:rPr>
              <a:t>全部数据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小数部分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、宽度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_____(</a:t>
            </a:r>
            <a:r>
              <a:rPr lang="zh-CN" altLang="en-US" sz="1600" b="1" dirty="0">
                <a:latin typeface="+mn-ea"/>
              </a:rPr>
              <a:t>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小数点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、如果宽度超过有效位数，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则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________(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不可以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显示，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超出有效位数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______(</a:t>
            </a:r>
            <a:r>
              <a:rPr lang="zh-CN" altLang="en-US" sz="1600" b="1" dirty="0">
                <a:latin typeface="+mn-ea"/>
              </a:rPr>
              <a:t>可信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A19163-CC89-413D-9CBD-9B61AF572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451" y="1134522"/>
            <a:ext cx="2072820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001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cout.setf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ios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::fixed);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(3);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(20);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、加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后，</a:t>
            </a:r>
            <a:r>
              <a:rPr lang="en-US" altLang="zh-CN" sz="1600" b="1" dirty="0">
                <a:latin typeface="+mn-ea"/>
              </a:rPr>
              <a:t>precision</a:t>
            </a:r>
            <a:r>
              <a:rPr lang="zh-CN" altLang="en-US" sz="1600" b="1" dirty="0">
                <a:latin typeface="+mn-ea"/>
              </a:rPr>
              <a:t>默认的宽度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为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六位</a:t>
            </a:r>
            <a:r>
              <a:rPr lang="en-US" altLang="zh-CN" sz="1600" b="1" dirty="0">
                <a:latin typeface="+mn-ea"/>
              </a:rPr>
              <a:t>________</a:t>
            </a:r>
            <a:r>
              <a:rPr lang="zh-CN" altLang="en-US" sz="1600" b="1" dirty="0">
                <a:latin typeface="+mn-ea"/>
              </a:rPr>
              <a:t>，设定的宽度是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小数部分</a:t>
            </a:r>
            <a:r>
              <a:rPr lang="en-US" altLang="zh-CN" sz="1600" b="1" dirty="0">
                <a:latin typeface="+mn-ea"/>
              </a:rPr>
              <a:t>_____</a:t>
            </a:r>
          </a:p>
          <a:p>
            <a:r>
              <a:rPr lang="en-US" altLang="zh-CN" sz="1600" b="1" dirty="0">
                <a:latin typeface="+mn-ea"/>
              </a:rPr>
              <a:t>  (</a:t>
            </a:r>
            <a:r>
              <a:rPr lang="zh-CN" altLang="en-US" sz="1600" b="1" dirty="0">
                <a:latin typeface="+mn-ea"/>
              </a:rPr>
              <a:t>全部数据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小数部分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、宽度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____(</a:t>
            </a:r>
            <a:r>
              <a:rPr lang="zh-CN" altLang="en-US" sz="1600" b="1" dirty="0">
                <a:latin typeface="+mn-ea"/>
              </a:rPr>
              <a:t>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小数点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、如果宽度超过有效位数，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则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_______(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不可以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显示，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超出有效位数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______(</a:t>
            </a:r>
            <a:r>
              <a:rPr lang="zh-CN" altLang="en-US" sz="1600" b="1" dirty="0">
                <a:latin typeface="+mn-ea"/>
              </a:rPr>
              <a:t>可信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D1A4DB-11B2-4C62-8F3D-98CCDC033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020" y="1134522"/>
            <a:ext cx="2095682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6958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cout.setf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ios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::scientific);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(3);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(20);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、加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</a:t>
            </a:r>
            <a:r>
              <a:rPr lang="zh-CN" altLang="en-US" sz="1600" b="1" dirty="0">
                <a:latin typeface="+mn-ea"/>
              </a:rPr>
              <a:t>后，</a:t>
            </a:r>
            <a:r>
              <a:rPr lang="en-US" altLang="zh-CN" sz="1600" b="1" dirty="0">
                <a:latin typeface="+mn-ea"/>
              </a:rPr>
              <a:t>precision</a:t>
            </a:r>
            <a:r>
              <a:rPr lang="zh-CN" altLang="en-US" sz="1600" b="1" dirty="0">
                <a:latin typeface="+mn-ea"/>
              </a:rPr>
              <a:t>默认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的宽度为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六位</a:t>
            </a:r>
            <a:r>
              <a:rPr lang="en-US" altLang="zh-CN" sz="1600" b="1" dirty="0">
                <a:latin typeface="+mn-ea"/>
              </a:rPr>
              <a:t>________</a:t>
            </a:r>
            <a:r>
              <a:rPr lang="zh-CN" altLang="en-US" sz="1600" b="1" dirty="0">
                <a:latin typeface="+mn-ea"/>
              </a:rPr>
              <a:t>，设定的宽度是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__</a:t>
            </a:r>
            <a:r>
              <a:rPr lang="zh-CN" altLang="en-US" sz="1600" b="1" dirty="0">
                <a:latin typeface="+mn-ea"/>
              </a:rPr>
              <a:t>小数部分</a:t>
            </a:r>
            <a:r>
              <a:rPr lang="en-US" altLang="zh-CN" sz="1600" b="1" dirty="0">
                <a:latin typeface="+mn-ea"/>
              </a:rPr>
              <a:t>_____(</a:t>
            </a:r>
            <a:r>
              <a:rPr lang="zh-CN" altLang="en-US" sz="1600" b="1" dirty="0">
                <a:latin typeface="+mn-ea"/>
              </a:rPr>
              <a:t>全部数据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小数部分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、宽度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___(</a:t>
            </a:r>
            <a:r>
              <a:rPr lang="zh-CN" altLang="en-US" sz="1600" b="1" dirty="0">
                <a:latin typeface="+mn-ea"/>
              </a:rPr>
              <a:t>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小数点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、如果宽度超过有效位数，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则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_______(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不可以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显示，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超出有效位数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_____(</a:t>
            </a:r>
            <a:r>
              <a:rPr lang="zh-CN" altLang="en-US" sz="1600" b="1" dirty="0">
                <a:latin typeface="+mn-ea"/>
              </a:rPr>
              <a:t>可信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E98091-B432-444A-B604-93AC830D9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595" y="1134522"/>
            <a:ext cx="2309060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6403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先设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后，再设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</a:t>
            </a:r>
            <a:r>
              <a:rPr lang="zh-CN" altLang="en-US" sz="1600" b="1" dirty="0">
                <a:latin typeface="+mn-ea"/>
              </a:rPr>
              <a:t>，则输出显示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______(</a:t>
            </a:r>
            <a:r>
              <a:rPr lang="zh-CN" altLang="en-US" sz="1600" b="1" dirty="0">
                <a:latin typeface="+mn-ea"/>
              </a:rPr>
              <a:t>正确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649859-01B5-45FB-8642-AF5418947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857" y="1316326"/>
            <a:ext cx="1783235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5489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先设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</a:t>
            </a:r>
            <a:r>
              <a:rPr lang="zh-CN" altLang="en-US" sz="1600" b="1" dirty="0">
                <a:latin typeface="+mn-ea"/>
              </a:rPr>
              <a:t>后，再设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，则输出显示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______(</a:t>
            </a:r>
            <a:r>
              <a:rPr lang="zh-CN" altLang="en-US" sz="1600" b="1" dirty="0">
                <a:latin typeface="+mn-ea"/>
              </a:rPr>
              <a:t>正确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FBBA9D-234E-4D7A-B565-79E736AD0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84" y="1348713"/>
            <a:ext cx="1737511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61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cout.unsetf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ios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::fixed)_______________;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此处添句话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需用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函数名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将程序补充完整，得到期望的运行结果：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提示：回忆并参考第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章的作业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428F6D-22F5-4B60-9808-2A760C8F0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714" y="1586576"/>
            <a:ext cx="1333333" cy="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9957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cout.unsetf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ios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::fixed)____;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此处添句话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需用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函数名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将程序补充完整，得到期望的运行结果：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提示：回忆并参考第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章的作业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4A12F9-6882-42BD-BE3B-C4B61636B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550" y="1564695"/>
            <a:ext cx="1352381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084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，则观察源程序编辑窗口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43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用于字符输出的流成员函数 </a:t>
            </a:r>
            <a:br>
              <a:rPr lang="zh-CN" altLang="en-US" sz="1600" b="1" dirty="0">
                <a:latin typeface="+mn-ea"/>
              </a:rPr>
            </a:b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功能：向标准输出设备输出一个字符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字符串常量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变量，输出长度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功能：向标准输出设备输出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个字符（如果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超过串长，则输出串长）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739856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用于字符输出的流成员函数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706551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char str[] = "Hello";</a:t>
            </a:r>
          </a:p>
          <a:p>
            <a:r>
              <a:rPr lang="en-US" altLang="zh-CN" sz="1600" b="1" dirty="0">
                <a:latin typeface="+mn-ea"/>
              </a:rPr>
              <a:t>    int  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nn-NO" altLang="zh-CN" sz="1600" b="1" dirty="0">
                <a:latin typeface="+mn-ea"/>
              </a:rPr>
              <a:t>    for (i = 0; i &lt; 5; i++)</a:t>
            </a:r>
          </a:p>
          <a:p>
            <a:r>
              <a:rPr lang="en-US" altLang="zh-CN" sz="1600" b="1" dirty="0">
                <a:latin typeface="+mn-ea"/>
              </a:rPr>
              <a:t>    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(str[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]);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('H').put('e').put('l').put('l').put('o').put(0x0A);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运行结果：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9EB6BE-47BB-4936-8B8D-35DB06912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09" y="5527253"/>
            <a:ext cx="823031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992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用于字符输出的流成员函数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pPr lvl="1"/>
            <a:r>
              <a:rPr lang="en-US" altLang="zh-CN" sz="1600" b="1" dirty="0">
                <a:latin typeface="+mn-ea"/>
              </a:rPr>
              <a:t>using namespace std;</a:t>
            </a:r>
          </a:p>
          <a:p>
            <a:pPr lvl="1"/>
            <a:endParaRPr lang="en-US" altLang="zh-CN" sz="1600" b="1" dirty="0">
              <a:latin typeface="+mn-ea"/>
            </a:endParaRPr>
          </a:p>
          <a:p>
            <a:pPr lvl="1"/>
            <a:r>
              <a:rPr lang="en-US" altLang="zh-CN" sz="1600" b="1" dirty="0">
                <a:latin typeface="+mn-ea"/>
              </a:rPr>
              <a:t>int main()</a:t>
            </a:r>
          </a:p>
          <a:p>
            <a:pPr lvl="1"/>
            <a:r>
              <a:rPr lang="en-US" altLang="zh-CN" sz="1600" b="1" dirty="0">
                <a:latin typeface="+mn-ea"/>
              </a:rPr>
              <a:t>{</a:t>
            </a:r>
          </a:p>
          <a:p>
            <a:pPr lvl="1"/>
            <a:r>
              <a:rPr lang="en-US" altLang="zh-CN" sz="1600" b="1" dirty="0">
                <a:latin typeface="+mn-ea"/>
              </a:rPr>
              <a:t>    char s1[] = "Hello";</a:t>
            </a:r>
          </a:p>
          <a:p>
            <a:pPr lvl="1"/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(s1, 5);</a:t>
            </a:r>
          </a:p>
          <a:p>
            <a:pPr lvl="1"/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</a:p>
          <a:p>
            <a:pPr lvl="1"/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(s1, 10);</a:t>
            </a:r>
          </a:p>
          <a:p>
            <a:pPr lvl="1"/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</a:p>
          <a:p>
            <a:pPr lvl="1"/>
            <a:endParaRPr lang="en-US" altLang="zh-CN" sz="1600" b="1" dirty="0">
              <a:latin typeface="+mn-ea"/>
            </a:endParaRPr>
          </a:p>
          <a:p>
            <a:pPr lvl="1"/>
            <a:r>
              <a:rPr lang="en-US" altLang="zh-CN" sz="1600" b="1" dirty="0">
                <a:latin typeface="+mn-ea"/>
              </a:rPr>
              <a:t>    char s2[] = { 'H', 'e', 'l', 'l', 'o' };</a:t>
            </a:r>
          </a:p>
          <a:p>
            <a:pPr lvl="1"/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(s2, 5);</a:t>
            </a:r>
          </a:p>
          <a:p>
            <a:pPr lvl="1"/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</a:p>
          <a:p>
            <a:pPr lvl="1"/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(s2, 10);</a:t>
            </a:r>
          </a:p>
          <a:p>
            <a:pPr lvl="1"/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</a:p>
          <a:p>
            <a:pPr lvl="1"/>
            <a:endParaRPr lang="en-US" altLang="zh-CN" sz="1600" b="1" dirty="0">
              <a:latin typeface="+mn-ea"/>
            </a:endParaRPr>
          </a:p>
          <a:p>
            <a:pPr lvl="1"/>
            <a:r>
              <a:rPr lang="en-US" altLang="zh-CN" sz="1600" b="1" dirty="0">
                <a:latin typeface="+mn-ea"/>
              </a:rPr>
              <a:t>    return 0;</a:t>
            </a:r>
          </a:p>
          <a:p>
            <a:pPr lvl="1"/>
            <a:r>
              <a:rPr lang="en-US" altLang="zh-CN" sz="1600" b="1" dirty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当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的参数是字符串</a:t>
            </a:r>
            <a:r>
              <a:rPr lang="en-US" altLang="zh-CN" sz="1600" b="1" dirty="0">
                <a:latin typeface="+mn-ea"/>
              </a:rPr>
              <a:t>(s1)</a:t>
            </a:r>
            <a:r>
              <a:rPr lang="zh-CN" altLang="en-US" sz="1600" b="1" dirty="0">
                <a:latin typeface="+mn-ea"/>
              </a:rPr>
              <a:t>，且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要写的长度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超过字符串长度时的表现：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输出串长个字符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当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的参数非字符串</a:t>
            </a:r>
            <a:r>
              <a:rPr lang="en-US" altLang="zh-CN" sz="1600" b="1" dirty="0">
                <a:latin typeface="+mn-ea"/>
              </a:rPr>
              <a:t>(s2)</a:t>
            </a:r>
            <a:r>
              <a:rPr lang="zh-CN" altLang="en-US" sz="1600" b="1" dirty="0">
                <a:latin typeface="+mn-ea"/>
              </a:rPr>
              <a:t>，且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要写的长度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超过字符串长度时的表现：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输出串长个字符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结论：用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向标准输出设备输出指定个数的字符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</a:t>
            </a:r>
            <a:r>
              <a:rPr lang="zh-CN" altLang="en-US" sz="1600" b="1" dirty="0">
                <a:latin typeface="+mn-ea"/>
              </a:rPr>
              <a:t>时，输出缓冲区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zh-CN" altLang="en-US" sz="1600" b="1" dirty="0">
                <a:latin typeface="+mn-ea"/>
              </a:rPr>
              <a:t>不要求</a:t>
            </a:r>
            <a:r>
              <a:rPr lang="en-US" altLang="zh-CN" sz="1600" b="1" dirty="0">
                <a:latin typeface="+mn-ea"/>
              </a:rPr>
              <a:t>___(</a:t>
            </a:r>
            <a:r>
              <a:rPr lang="zh-CN" altLang="en-US" sz="1600" b="1" dirty="0">
                <a:latin typeface="+mn-ea"/>
              </a:rPr>
              <a:t>要求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不要求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是字符串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42AA89-4A3D-4CAD-9D4A-F9D8B286F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29" y="1134522"/>
            <a:ext cx="1066892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4323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控制标记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zh-CN" altLang="en-US" sz="1600" b="1" dirty="0">
                <a:latin typeface="+mn-ea"/>
              </a:rPr>
              <a:t>   功能：设置指定的控制标记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右表为常用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cout.unsetf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控制标记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zh-CN" altLang="en-US" sz="1600" b="1" dirty="0">
                <a:latin typeface="+mn-ea"/>
              </a:rPr>
              <a:t>   功能：清除指定的控制标记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右表为常用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宽度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zh-CN" altLang="en-US" sz="1600" b="1" dirty="0">
                <a:latin typeface="+mn-ea"/>
              </a:rPr>
              <a:t>   功能：设置指定的输出宽度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zh-CN" altLang="en-US" sz="1600" b="1" dirty="0">
                <a:latin typeface="+mn-ea"/>
              </a:rPr>
              <a:t>   功能：设置填充字节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精度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zh-CN" altLang="en-US" sz="1600" b="1" dirty="0">
                <a:latin typeface="+mn-ea"/>
              </a:rPr>
              <a:t>   功能：设置浮点数的输出精度</a:t>
            </a:r>
          </a:p>
        </p:txBody>
      </p:sp>
      <p:graphicFrame>
        <p:nvGraphicFramePr>
          <p:cNvPr id="5" name="表格 11">
            <a:extLst>
              <a:ext uri="{FF2B5EF4-FFF2-40B4-BE49-F238E27FC236}">
                <a16:creationId xmlns:a16="http://schemas.microsoft.com/office/drawing/2014/main" id="{0AC3E673-0432-47AA-8DB1-BDD0A1D802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793537"/>
              </p:ext>
            </p:extLst>
          </p:nvPr>
        </p:nvGraphicFramePr>
        <p:xfrm>
          <a:off x="4566084" y="1278106"/>
          <a:ext cx="7253585" cy="23988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7185">
                  <a:extLst>
                    <a:ext uri="{9D8B030D-6E8A-4147-A177-3AD203B41FA5}">
                      <a16:colId xmlns:a16="http://schemas.microsoft.com/office/drawing/2014/main" val="2298219816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624764447"/>
                    </a:ext>
                  </a:extLst>
                </a:gridCol>
              </a:tblGrid>
              <a:tr h="2998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控制标记</a:t>
                      </a:r>
                    </a:p>
                  </a:txBody>
                  <a:tcPr marL="7471" marR="7471" marT="4269" marB="42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作用</a:t>
                      </a:r>
                    </a:p>
                  </a:txBody>
                  <a:tcPr marL="7471" marR="7471" marT="4269" marB="42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858551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::fixed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设置浮点数以固定的小数位数显示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23469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::scientific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设置浮点数以科学计数法（即指数形式）显示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854254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::left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输出数据左对齐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189258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::right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输出数据右对齐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628640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skipws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忽略前导的空格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适用于</a:t>
                      </a:r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cin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，不适用于</a:t>
                      </a:r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cout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31080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::uppercase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在以科学计数法输出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和十六进制输出字母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时，以大写表示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23211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showpos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输出正数时，给出“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+”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号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49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65234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char s1[] = "Hello";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 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__</a:t>
            </a:r>
            <a:r>
              <a:rPr lang="en-US" altLang="zh-CN" sz="1600" b="1" dirty="0" err="1">
                <a:latin typeface="+mn-ea"/>
              </a:rPr>
              <a:t>setw</a:t>
            </a:r>
            <a:r>
              <a:rPr lang="en-US" altLang="zh-CN" sz="1600" b="1" dirty="0">
                <a:latin typeface="+mn-ea"/>
              </a:rPr>
              <a:t>(10)____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设置后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仅一次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有效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DA3AFC-5388-42F9-A25B-097901040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074" y="1428717"/>
            <a:ext cx="1752752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3532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char s1[] = "Hello";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('$');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(12);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(' ');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setfill</a:t>
            </a:r>
            <a:r>
              <a:rPr lang="en-US" altLang="zh-CN" sz="1600" b="1" dirty="0">
                <a:latin typeface="+mn-ea"/>
              </a:rPr>
              <a:t>()______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设置后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时钟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有效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、默认的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设置是哪个字符？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空格 ‘ ’。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7A3F2F-964D-47A6-ACC2-F531827F5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773" y="1331554"/>
            <a:ext cx="1882303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6877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char s1[] = "Hello";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 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setiosflags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::left)______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设置后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有效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C73D20-440B-4382-90D4-D35A7AA53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071" y="1403952"/>
            <a:ext cx="1828958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97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</TotalTime>
  <Words>3250</Words>
  <Application>Microsoft Office PowerPoint</Application>
  <PresentationFormat>宽屏</PresentationFormat>
  <Paragraphs>491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gongren linchang</cp:lastModifiedBy>
  <cp:revision>72</cp:revision>
  <dcterms:created xsi:type="dcterms:W3CDTF">2020-08-13T13:39:53Z</dcterms:created>
  <dcterms:modified xsi:type="dcterms:W3CDTF">2023-11-27T13:11:14Z</dcterms:modified>
</cp:coreProperties>
</file>