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552" r:id="rId2"/>
    <p:sldId id="1237" r:id="rId3"/>
    <p:sldId id="644" r:id="rId4"/>
    <p:sldId id="558" r:id="rId5"/>
    <p:sldId id="1241" r:id="rId6"/>
    <p:sldId id="1240" r:id="rId7"/>
    <p:sldId id="645" r:id="rId8"/>
    <p:sldId id="1242" r:id="rId9"/>
    <p:sldId id="1243" r:id="rId10"/>
    <p:sldId id="1244" r:id="rId11"/>
    <p:sldId id="1245" r:id="rId12"/>
    <p:sldId id="1246" r:id="rId13"/>
    <p:sldId id="124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5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19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4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2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37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1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91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16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6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87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4F3C42-5715-4F86-8B48-9F106AD4D4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>
                <a:latin typeface="+mn-ea"/>
              </a:rPr>
              <a:t>、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74422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"123 456";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("str=%s\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ni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str,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=%d j=%d",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("str=\"%s\"\n",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本例说明，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中的内容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不可以）被替换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20C466-0B22-479B-BB70-AE2018E6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947" y="5143447"/>
            <a:ext cx="1569856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024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5" y="1244870"/>
            <a:ext cx="6312332" cy="4155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#define _CRT_SECURE_NO_WARNINGS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x, w;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</a:t>
            </a:r>
            <a:r>
              <a:rPr lang="zh-CN" altLang="en-US" sz="1600" b="1" dirty="0">
                <a:latin typeface="+mn-ea"/>
              </a:rPr>
              <a:t>请输入</a:t>
            </a:r>
            <a:r>
              <a:rPr lang="en-US" altLang="zh-CN" sz="1600" b="1" dirty="0">
                <a:latin typeface="+mn-ea"/>
              </a:rPr>
              <a:t>[1..99999]</a:t>
            </a:r>
            <a:r>
              <a:rPr lang="zh-CN" altLang="en-US" sz="1600" b="1" dirty="0">
                <a:latin typeface="+mn-ea"/>
              </a:rPr>
              <a:t>间的整数及显示宽度</a:t>
            </a:r>
            <a:r>
              <a:rPr lang="en-US" altLang="zh-CN" sz="1600" b="1" dirty="0">
                <a:latin typeface="+mn-ea"/>
              </a:rPr>
              <a:t>[6..10]\n");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("%d %d", &amp;x, &amp;w);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不考虑输入错误</a:t>
            </a: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("01234567890123456789\n");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char 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[16];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sprintf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, "%%%dd*\n", w);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, x);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E3354E-1D8B-469A-83EE-DA8521E820D3}"/>
              </a:ext>
            </a:extLst>
          </p:cNvPr>
          <p:cNvSpPr/>
          <p:nvPr/>
        </p:nvSpPr>
        <p:spPr bwMode="auto">
          <a:xfrm>
            <a:off x="6870357" y="1244869"/>
            <a:ext cx="3470278" cy="4155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AF76D0-226B-4414-9299-F8A2870CE388}"/>
              </a:ext>
            </a:extLst>
          </p:cNvPr>
          <p:cNvSpPr/>
          <p:nvPr/>
        </p:nvSpPr>
        <p:spPr bwMode="auto">
          <a:xfrm>
            <a:off x="3400080" y="5029200"/>
            <a:ext cx="3470278" cy="37070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别去网上瞎查，认真阅读第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5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章课件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1F4598-5E01-4F4D-AAF1-6433966E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474" y="1540915"/>
            <a:ext cx="2511243" cy="7355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3FD29C8-FB84-472E-8F5B-17BE550BD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474" y="2557777"/>
            <a:ext cx="2335972" cy="6521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CFD5AA-39DE-4CA1-93B0-401F3FBF0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351" y="3491228"/>
            <a:ext cx="2587295" cy="5561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8E5F62-CCDD-4945-8358-64D640CAD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812" y="4264964"/>
            <a:ext cx="2587295" cy="6331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A06E68C-666F-4973-B1B1-B23A744F1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0849" y="5177806"/>
            <a:ext cx="2335972" cy="55695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785F30C-CD9B-451E-917E-A354EAFF5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274" y="5952794"/>
            <a:ext cx="2386500" cy="55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163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：键盘输入一个长度</a:t>
            </a:r>
            <a:r>
              <a:rPr lang="en-US" altLang="zh-CN" sz="1600" b="1" dirty="0">
                <a:latin typeface="+mn-ea"/>
              </a:rPr>
              <a:t>[3..12]</a:t>
            </a:r>
            <a:r>
              <a:rPr lang="zh-CN" altLang="en-US" sz="1600" b="1" dirty="0">
                <a:latin typeface="+mn-ea"/>
              </a:rPr>
              <a:t>间字符串，再输入显示宽度</a:t>
            </a:r>
            <a:r>
              <a:rPr lang="en-US" altLang="zh-CN" sz="1600" b="1" dirty="0">
                <a:latin typeface="+mn-ea"/>
              </a:rPr>
              <a:t>[</a:t>
            </a:r>
            <a:r>
              <a:rPr lang="zh-CN" altLang="en-US" sz="1600" b="1" dirty="0">
                <a:latin typeface="+mn-ea"/>
              </a:rPr>
              <a:t>长度</a:t>
            </a:r>
            <a:r>
              <a:rPr lang="en-US" altLang="zh-CN" sz="1600" b="1" dirty="0">
                <a:latin typeface="+mn-ea"/>
              </a:rPr>
              <a:t>+1..20]</a:t>
            </a:r>
            <a:r>
              <a:rPr lang="zh-CN" altLang="en-US" sz="1600" b="1" dirty="0">
                <a:latin typeface="+mn-ea"/>
              </a:rPr>
              <a:t>，左对齐输出这个字符串（最后加</a:t>
            </a:r>
            <a:r>
              <a:rPr lang="en-US" altLang="zh-CN" sz="1600" b="1" dirty="0">
                <a:latin typeface="+mn-ea"/>
              </a:rPr>
              <a:t>*</a:t>
            </a:r>
            <a:r>
              <a:rPr lang="zh-CN" altLang="en-US" sz="1600" b="1" dirty="0">
                <a:latin typeface="+mn-ea"/>
              </a:rPr>
              <a:t>分辨空格）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</a:t>
            </a:r>
            <a:r>
              <a:rPr lang="zh-CN" altLang="en-US" sz="1600" b="1" dirty="0">
                <a:latin typeface="+mn-ea"/>
              </a:rPr>
              <a:t>注：输入宽度小于等于串长则置为串长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，不考虑其它输入错误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5" y="1578504"/>
            <a:ext cx="6312332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给出相应的代码，字体为宋体，字号根据代码量调整，不小于</a:t>
            </a:r>
            <a:r>
              <a:rPr lang="en-US" altLang="zh-CN" sz="1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1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</a:t>
            </a:r>
            <a:endParaRPr lang="zh-CN" altLang="en-US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6F008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_CRT_SECURE_NO_WARNINGS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lang="en-US" altLang="zh-CN" sz="14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lang="en-US" altLang="zh-CN" sz="14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&lt;string.h&gt;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str[13];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w;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请输入长度</a:t>
            </a:r>
            <a:r>
              <a:rPr lang="en-US" altLang="zh-CN" sz="14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[3..12]</a:t>
            </a:r>
            <a:r>
              <a:rPr lang="zh-CN" altLang="en-US" sz="14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间的字符串及显示宽度</a:t>
            </a:r>
            <a:r>
              <a:rPr lang="en-US" altLang="zh-CN" sz="14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400" dirty="0" err="1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14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+ 1..20]\n"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"%s %d"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&amp;str, &amp;w); </a:t>
            </a:r>
            <a:r>
              <a:rPr lang="en-US" altLang="zh-CN" sz="1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不考虑输入错误</a:t>
            </a:r>
            <a:endParaRPr lang="zh-CN" altLang="en-US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"01234567890123456789\n"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r>
              <a:rPr lang="en-US" altLang="zh-CN" sz="1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标尺</a:t>
            </a:r>
            <a:endParaRPr lang="zh-CN" altLang="en-US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(w &lt; 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(str))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w = 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fmt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[16];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fmt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"%%%ds*\n"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w);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fmt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str);</a:t>
            </a:r>
          </a:p>
          <a:p>
            <a:endParaRPr lang="zh-CN" altLang="en-US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E3354E-1D8B-469A-83EE-DA8521E820D3}"/>
              </a:ext>
            </a:extLst>
          </p:cNvPr>
          <p:cNvSpPr/>
          <p:nvPr/>
        </p:nvSpPr>
        <p:spPr bwMode="auto">
          <a:xfrm>
            <a:off x="6870357" y="1578503"/>
            <a:ext cx="4090086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12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、自己构造的测试样本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</a:p>
          <a:p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3</a:t>
            </a: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、自己构造的测试样本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</a:p>
          <a:p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abcdefg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10</a:t>
            </a: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E76143-07C7-4C25-A3BF-0B0ECBF3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911" y="1951251"/>
            <a:ext cx="3714286" cy="657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0E2FED-4CEE-40A9-9194-01ADD6745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612" y="3160745"/>
            <a:ext cx="368571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269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：键盘输入一个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型数据，再输入总显示宽度及小数点后的位数，右对齐输出这个字符串（最后加</a:t>
            </a:r>
            <a:r>
              <a:rPr lang="en-US" altLang="zh-CN" sz="1600" b="1" dirty="0">
                <a:latin typeface="+mn-ea"/>
              </a:rPr>
              <a:t>*</a:t>
            </a:r>
            <a:r>
              <a:rPr lang="zh-CN" altLang="en-US" sz="1600" b="1" dirty="0">
                <a:latin typeface="+mn-ea"/>
              </a:rPr>
              <a:t>分辨空格）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</a:t>
            </a:r>
            <a:r>
              <a:rPr lang="zh-CN" altLang="en-US" sz="1600" b="1" dirty="0">
                <a:latin typeface="+mn-ea"/>
              </a:rPr>
              <a:t>注：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5" y="1578504"/>
            <a:ext cx="6312332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给出相应的代码，字体为宋体，字号根据代码量调整，不小于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号</a:t>
            </a:r>
            <a:r>
              <a:rPr lang="en-US" altLang="zh-CN" sz="16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给出相应的代码，字体为宋体，字号根据代码量调整，不小于</a:t>
            </a:r>
            <a:r>
              <a:rPr lang="en-US" altLang="zh-CN" sz="16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16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</a:t>
            </a:r>
            <a:endParaRPr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6F008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_CRT_SECURE_NO_WARNINGS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1600" dirty="0" err="1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lang="en-US" altLang="zh-CN" sz="16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r>
              <a:rPr lang="en-US" altLang="zh-CN" sz="16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&lt;string.h&gt;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str;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width,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decimal_part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请输入长度</a:t>
            </a:r>
            <a:r>
              <a:rPr lang="en-US" altLang="zh-CN" sz="16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[3..12]</a:t>
            </a:r>
            <a:r>
              <a:rPr lang="zh-CN" altLang="en-US" sz="16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间的字符串及显示宽度</a:t>
            </a:r>
            <a:r>
              <a:rPr lang="en-US" altLang="zh-CN" sz="16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600" dirty="0" err="1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16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+ 1..20]\n"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"%</a:t>
            </a:r>
            <a:r>
              <a:rPr lang="en-US" altLang="zh-CN" sz="1600" dirty="0" err="1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lf</a:t>
            </a:r>
            <a:r>
              <a:rPr lang="en-US" altLang="zh-CN" sz="16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%d %d"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&amp;str, &amp;width,&amp;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decimal_part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r>
              <a:rPr lang="en-US" altLang="zh-CN" sz="16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不考虑输入错误</a:t>
            </a:r>
            <a:endParaRPr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"01234567890123456789\n"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r>
              <a:rPr lang="en-US" altLang="zh-CN" sz="16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标尺</a:t>
            </a:r>
            <a:endParaRPr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fmt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[100];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fmt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6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"%%%d.%</a:t>
            </a:r>
            <a:r>
              <a:rPr lang="en-US" altLang="zh-CN" sz="1600" dirty="0" err="1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dlf</a:t>
            </a:r>
            <a:r>
              <a:rPr lang="en-US" altLang="zh-CN" sz="1600" dirty="0">
                <a:solidFill>
                  <a:srgbClr val="A3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*\n"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width,decimal_part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fmt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str);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E3354E-1D8B-469A-83EE-DA8521E820D3}"/>
              </a:ext>
            </a:extLst>
          </p:cNvPr>
          <p:cNvSpPr/>
          <p:nvPr/>
        </p:nvSpPr>
        <p:spPr bwMode="auto">
          <a:xfrm>
            <a:off x="6870357" y="1578503"/>
            <a:ext cx="4090086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12.34 9 5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123.456789 12 2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12345678.9 5 2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12345678.9 5 0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(3/4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的答案没问题，想不通去看第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章作业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A95598-F924-42CC-96E8-5B13C902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683" y="2050577"/>
            <a:ext cx="3361905" cy="6380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B26179-2D6A-4BF8-A454-2DFF0846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11" y="3160746"/>
            <a:ext cx="3419048" cy="6666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2FD8D1-0D41-4884-B424-3E5B5AB43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683" y="4426380"/>
            <a:ext cx="3438095" cy="657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8D3B9C-4AEF-41F0-8B3E-AA8AD621E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683" y="5534875"/>
            <a:ext cx="3485714" cy="65714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07658" y="164421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18297302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>
              <a:spcBef>
                <a:spcPts val="384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4"/>
              </a:spcBef>
            </a:pPr>
            <a:r>
              <a:rPr lang="zh-CN" altLang="en-US" sz="1600" b="1" dirty="0">
                <a:latin typeface="+mn-ea"/>
              </a:rPr>
              <a:t>基本概念：</a:t>
            </a: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int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字符数组，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格式串</a:t>
            </a:r>
            <a:r>
              <a:rPr lang="en-US" altLang="zh-CN" sz="1600" b="1" dirty="0">
                <a:latin typeface="+mn-ea"/>
              </a:rPr>
              <a:t>", </a:t>
            </a:r>
            <a:r>
              <a:rPr lang="zh-CN" altLang="en-US" sz="1600" b="1" dirty="0">
                <a:latin typeface="+mn-ea"/>
              </a:rPr>
              <a:t>输出表列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返回值是输出字符的个数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字符数组要有足够空间容纳输出的数据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否则越界错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格式串同</a:t>
            </a:r>
            <a:r>
              <a:rPr lang="en-US" altLang="zh-CN" sz="1600" b="1" dirty="0" err="1">
                <a:latin typeface="+mn-ea"/>
              </a:rPr>
              <a:t>printf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VS</a:t>
            </a:r>
            <a:r>
              <a:rPr lang="zh-CN" altLang="en-US" sz="1600" b="1" dirty="0">
                <a:latin typeface="+mn-ea"/>
              </a:rPr>
              <a:t>下需加 </a:t>
            </a:r>
            <a:r>
              <a:rPr lang="en-US" altLang="zh-CN" sz="1600" b="1" dirty="0">
                <a:latin typeface="+mn-ea"/>
              </a:rPr>
              <a:t>#define _CRT_SECURE_NO_WARNINGS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int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字符数组，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格式串</a:t>
            </a:r>
            <a:r>
              <a:rPr lang="en-US" altLang="zh-CN" sz="1600" b="1" dirty="0">
                <a:latin typeface="+mn-ea"/>
              </a:rPr>
              <a:t>", </a:t>
            </a:r>
            <a:r>
              <a:rPr lang="zh-CN" altLang="en-US" sz="1600" b="1" dirty="0">
                <a:latin typeface="+mn-ea"/>
              </a:rPr>
              <a:t>输入地址表列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返回值是正确读入的输入数据的个数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格式串同</a:t>
            </a:r>
            <a:r>
              <a:rPr lang="en-US" altLang="zh-CN" sz="1600" b="1" dirty="0" err="1">
                <a:latin typeface="+mn-ea"/>
              </a:rPr>
              <a:t>scanf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VS</a:t>
            </a:r>
            <a:r>
              <a:rPr lang="zh-CN" altLang="en-US" sz="1600" b="1" dirty="0">
                <a:latin typeface="+mn-ea"/>
              </a:rPr>
              <a:t>下需加 </a:t>
            </a:r>
            <a:r>
              <a:rPr lang="en-US" altLang="zh-CN" sz="1600" b="1" dirty="0">
                <a:latin typeface="+mn-ea"/>
              </a:rPr>
              <a:t>#define _CRT_SECURE_NO_WARNINGS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21064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str[80];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pi=3.1415925;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(str, "k=%-4d*pi=%.2f#", k, pi);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("str : %s\n",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5E9536-864A-4E5B-A6D4-1D9845D6239A}"/>
              </a:ext>
            </a:extLst>
          </p:cNvPr>
          <p:cNvSpPr/>
          <p:nvPr/>
        </p:nvSpPr>
        <p:spPr bwMode="auto">
          <a:xfrm>
            <a:off x="7451124" y="1244869"/>
            <a:ext cx="4385741" cy="12511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、本作业的所有程序，均在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.c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方式下运行，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后续不再提示</a:t>
            </a:r>
            <a:endParaRPr kumimoji="1" lang="en-US" altLang="zh-CN" sz="24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、认真阅读第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5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章课件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!!!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10632F-C695-4446-9D30-EB9B88B66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78" y="5512321"/>
            <a:ext cx="1897544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992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str[80];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pi=3.1415925;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(str, "k=%6dpi=%10.2f", k, pi);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("str : %s\n",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结合例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和例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sprintf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的返回值是：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输出字符的个数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8E1750-8A24-464F-B73F-FB5B5354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48" y="5017739"/>
            <a:ext cx="2232853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200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str[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15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pi=3.1415925;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(str, "k=%-4d*pi=%.2f#", k, pi);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("str : %s\n",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结合例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1/2/3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/>
              </a:rPr>
              <a:t>sprintf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使用时对字符数组的要求是：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字符数组大小要大于格式串大小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F3CC3A-8398-420E-B4E4-E7FBDE23FAE0}"/>
              </a:ext>
            </a:extLst>
          </p:cNvPr>
          <p:cNvSpPr/>
          <p:nvPr/>
        </p:nvSpPr>
        <p:spPr bwMode="auto">
          <a:xfrm>
            <a:off x="5295014" y="1244870"/>
            <a:ext cx="1562985" cy="477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VS+Dev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531F78-D373-4F29-920C-4BE469E5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729" y="4224540"/>
            <a:ext cx="2691951" cy="12505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B26716-E03E-4007-896C-D98F95307CA8}"/>
              </a:ext>
            </a:extLst>
          </p:cNvPr>
          <p:cNvSpPr txBox="1"/>
          <p:nvPr/>
        </p:nvSpPr>
        <p:spPr>
          <a:xfrm>
            <a:off x="7064729" y="3857625"/>
            <a:ext cx="917221" cy="36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28FAD6-D90C-437F-88E9-1A337D81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744" y="3000375"/>
            <a:ext cx="1867062" cy="65537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4A50C6E-7675-4FA5-832A-C738F1297CD2}"/>
              </a:ext>
            </a:extLst>
          </p:cNvPr>
          <p:cNvSpPr txBox="1"/>
          <p:nvPr/>
        </p:nvSpPr>
        <p:spPr>
          <a:xfrm>
            <a:off x="7064729" y="2409825"/>
            <a:ext cx="1126771" cy="36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9762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str[80] = "Hello 123 11.2",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s[10];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(str, "%s %d 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lf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", s,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, &amp;d);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("s=%s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=%d d=%f\n", s,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, d);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07D8CA-12F6-4E53-857B-C56AA66AA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22" y="5453990"/>
            <a:ext cx="2141406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74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"123Hello";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结合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例和例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sscanf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的返回值是：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成功读取的的输入个数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019EEF-023B-4239-A448-D79060CC2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91" y="4734410"/>
            <a:ext cx="1592718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131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FBBEE9-3440-4A05-8C93-735B8A0E8A8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795DCA-0E0C-4C62-AC52-9B956A88D52E}"/>
              </a:ext>
            </a:extLst>
          </p:cNvPr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"123 456";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&amp;j,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); 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顺序反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本例说明，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中的内容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不可以）被重复读取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CFCBBE-983C-4CE2-B7EA-1A1C21D8C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256" y="5391449"/>
            <a:ext cx="1120237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078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2358</Words>
  <Application>Microsoft Office PowerPoint</Application>
  <PresentationFormat>宽屏</PresentationFormat>
  <Paragraphs>323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宋体</vt:lpstr>
      <vt:lpstr>新宋体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gongren linchang</cp:lastModifiedBy>
  <cp:revision>57</cp:revision>
  <dcterms:created xsi:type="dcterms:W3CDTF">2020-08-13T13:39:53Z</dcterms:created>
  <dcterms:modified xsi:type="dcterms:W3CDTF">2023-11-27T14:16:12Z</dcterms:modified>
</cp:coreProperties>
</file>