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3" r:id="rId1"/>
    <p:sldMasterId id="2147485642" r:id="rId2"/>
    <p:sldMasterId id="2147485721" r:id="rId3"/>
    <p:sldMasterId id="21474857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545" r:id="rId7"/>
    <p:sldId id="558" r:id="rId8"/>
    <p:sldId id="449" r:id="rId9"/>
    <p:sldId id="492" r:id="rId10"/>
    <p:sldId id="546" r:id="rId11"/>
    <p:sldId id="547" r:id="rId12"/>
    <p:sldId id="548" r:id="rId13"/>
    <p:sldId id="549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44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A2C9EC"/>
    <a:srgbClr val="7CB2E4"/>
    <a:srgbClr val="C8DFF4"/>
    <a:srgbClr val="6DAAE1"/>
    <a:srgbClr val="579EDC"/>
    <a:srgbClr val="2F3138"/>
    <a:srgbClr val="0B6C95"/>
    <a:srgbClr val="991912"/>
    <a:srgbClr val="383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5739" autoAdjust="0"/>
  </p:normalViewPr>
  <p:slideViewPr>
    <p:cSldViewPr>
      <p:cViewPr varScale="1">
        <p:scale>
          <a:sx n="64" d="100"/>
          <a:sy n="64" d="100"/>
        </p:scale>
        <p:origin x="63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26D92EE-7B8D-41D3-B0B3-D1B8124FE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233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433AB06-5A81-4260-B7AB-A65722FA6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33AB06-5A81-4260-B7AB-A65722FA657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7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79257" cy="5530032"/>
          </a:xfrm>
          <a:custGeom>
            <a:avLst/>
            <a:gdLst>
              <a:gd name="connsiteX0" fmla="*/ 0 w 5279257"/>
              <a:gd name="connsiteY0" fmla="*/ 0 h 5530032"/>
              <a:gd name="connsiteX1" fmla="*/ 3641372 w 5279257"/>
              <a:gd name="connsiteY1" fmla="*/ 0 h 5530032"/>
              <a:gd name="connsiteX2" fmla="*/ 5010556 w 5279257"/>
              <a:gd name="connsiteY2" fmla="*/ 1369184 h 5530032"/>
              <a:gd name="connsiteX3" fmla="*/ 5010556 w 5279257"/>
              <a:gd name="connsiteY3" fmla="*/ 2666592 h 5530032"/>
              <a:gd name="connsiteX4" fmla="*/ 2415817 w 5279257"/>
              <a:gd name="connsiteY4" fmla="*/ 5261331 h 5530032"/>
              <a:gd name="connsiteX5" fmla="*/ 1118409 w 5279257"/>
              <a:gd name="connsiteY5" fmla="*/ 5261331 h 5530032"/>
              <a:gd name="connsiteX6" fmla="*/ 1 w 5279257"/>
              <a:gd name="connsiteY6" fmla="*/ 4142923 h 553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257" h="5530032">
                <a:moveTo>
                  <a:pt x="0" y="0"/>
                </a:moveTo>
                <a:lnTo>
                  <a:pt x="3641372" y="0"/>
                </a:lnTo>
                <a:lnTo>
                  <a:pt x="5010556" y="1369184"/>
                </a:lnTo>
                <a:cubicBezTo>
                  <a:pt x="5368825" y="1727453"/>
                  <a:pt x="5368825" y="2308323"/>
                  <a:pt x="5010556" y="2666592"/>
                </a:cubicBezTo>
                <a:lnTo>
                  <a:pt x="2415817" y="5261331"/>
                </a:lnTo>
                <a:cubicBezTo>
                  <a:pt x="2057548" y="5619600"/>
                  <a:pt x="1476678" y="5619600"/>
                  <a:pt x="1118409" y="5261331"/>
                </a:cubicBezTo>
                <a:lnTo>
                  <a:pt x="1" y="41429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00358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F0E6705-1923-42F6-94B9-3F1471AE0550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618F13A-5A81-4866-B781-103A86D6AD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78641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283EC92-1E7B-40AF-90E1-1670D8DEC2BC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C14108B-F7F6-410F-A0BE-4F5474451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16255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81A52DC-792B-434A-AF9E-83A1AFA4E4BF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75B186B-178D-4755-9550-1625B4E06F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52478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1331BB6-8B83-414A-8E87-9786E3ED66CF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B2C0C81-5885-4DF3-AB57-AA785BB88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152180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AFF879D-50FC-44FF-9729-6F9EE71029B3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D5EEFE0-E56D-422D-98E6-FB384FFBE4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259639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B0DB902-3AB6-485F-84FD-AF59A5465163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46C60E8-D9DE-4BCF-9DFF-E18276926A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53246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952B227-63AF-4036-BB61-2119701E3F83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E5012B3-4ABC-43C3-BEF2-F79D58F63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450144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384893F-3B53-4021-83EA-3FC30F83A0C8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0AB3F52-A26D-4E1F-AE9F-5059F1A060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628393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8331200" y="6400800"/>
            <a:ext cx="38608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zh-CN" altLang="en-US"/>
              <a:t>同济大学物理实验室</a:t>
            </a:r>
          </a:p>
        </p:txBody>
      </p:sp>
    </p:spTree>
    <p:extLst>
      <p:ext uri="{BB962C8B-B14F-4D97-AF65-F5344CB8AC3E}">
        <p14:creationId xmlns:p14="http://schemas.microsoft.com/office/powerpoint/2010/main" val="2312350453"/>
      </p:ext>
    </p:extLst>
  </p:cSld>
  <p:clrMapOvr>
    <a:masterClrMapping/>
  </p:clrMapOvr>
  <p:transition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DE2CA15-DF8F-41EA-BBA1-F3921CE359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0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95495" y="1716603"/>
            <a:ext cx="4262993" cy="4262992"/>
          </a:xfrm>
          <a:custGeom>
            <a:avLst/>
            <a:gdLst>
              <a:gd name="connsiteX0" fmla="*/ 2187077 w 4262993"/>
              <a:gd name="connsiteY0" fmla="*/ 0 h 4262992"/>
              <a:gd name="connsiteX1" fmla="*/ 2323431 w 4262993"/>
              <a:gd name="connsiteY1" fmla="*/ 56479 h 4262992"/>
              <a:gd name="connsiteX2" fmla="*/ 4206514 w 4262993"/>
              <a:gd name="connsiteY2" fmla="*/ 1939563 h 4262992"/>
              <a:gd name="connsiteX3" fmla="*/ 4206514 w 4262993"/>
              <a:gd name="connsiteY3" fmla="*/ 2212270 h 4262992"/>
              <a:gd name="connsiteX4" fmla="*/ 2212271 w 4262993"/>
              <a:gd name="connsiteY4" fmla="*/ 4206513 h 4262992"/>
              <a:gd name="connsiteX5" fmla="*/ 1939564 w 4262993"/>
              <a:gd name="connsiteY5" fmla="*/ 4206513 h 4262992"/>
              <a:gd name="connsiteX6" fmla="*/ 56480 w 4262993"/>
              <a:gd name="connsiteY6" fmla="*/ 2323430 h 4262992"/>
              <a:gd name="connsiteX7" fmla="*/ 56480 w 4262993"/>
              <a:gd name="connsiteY7" fmla="*/ 2050723 h 4262992"/>
              <a:gd name="connsiteX8" fmla="*/ 2050724 w 4262993"/>
              <a:gd name="connsiteY8" fmla="*/ 56479 h 4262992"/>
              <a:gd name="connsiteX9" fmla="*/ 2187077 w 4262993"/>
              <a:gd name="connsiteY9" fmla="*/ 0 h 42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93" h="4262992">
                <a:moveTo>
                  <a:pt x="2187077" y="0"/>
                </a:moveTo>
                <a:cubicBezTo>
                  <a:pt x="2236427" y="0"/>
                  <a:pt x="2285777" y="18826"/>
                  <a:pt x="2323431" y="56479"/>
                </a:cubicBezTo>
                <a:lnTo>
                  <a:pt x="4206514" y="1939563"/>
                </a:lnTo>
                <a:cubicBezTo>
                  <a:pt x="4281820" y="2014869"/>
                  <a:pt x="4281820" y="2136963"/>
                  <a:pt x="4206514" y="2212270"/>
                </a:cubicBezTo>
                <a:lnTo>
                  <a:pt x="2212271" y="4206513"/>
                </a:lnTo>
                <a:cubicBezTo>
                  <a:pt x="2136964" y="4281819"/>
                  <a:pt x="2014870" y="4281819"/>
                  <a:pt x="1939564" y="4206513"/>
                </a:cubicBezTo>
                <a:lnTo>
                  <a:pt x="56480" y="2323430"/>
                </a:lnTo>
                <a:cubicBezTo>
                  <a:pt x="-18826" y="2248123"/>
                  <a:pt x="-18826" y="2126029"/>
                  <a:pt x="56480" y="2050723"/>
                </a:cubicBezTo>
                <a:lnTo>
                  <a:pt x="2050724" y="56479"/>
                </a:lnTo>
                <a:cubicBezTo>
                  <a:pt x="2088377" y="18826"/>
                  <a:pt x="2137727" y="0"/>
                  <a:pt x="21870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5349054" y="21308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5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5"/>
                </a:lnTo>
                <a:cubicBezTo>
                  <a:pt x="-8882" y="1060685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599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4739453" y="40104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6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6"/>
                </a:lnTo>
                <a:cubicBezTo>
                  <a:pt x="-8882" y="1060686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600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91419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1153FA5-A9C1-4618-BD09-F212522FF3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043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78541-F48B-4B15-9AEB-A30F239C7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055387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592233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3925889"/>
            <a:ext cx="5592233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998F8-3479-4131-A2DA-B44ED1D82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358282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9669" y="980728"/>
            <a:ext cx="4992555" cy="464096"/>
          </a:xfrm>
        </p:spPr>
        <p:txBody>
          <a:bodyPr/>
          <a:lstStyle>
            <a:lvl1pPr algn="l">
              <a:defRPr sz="2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41058-920C-4C05-90F3-6E7D7432A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1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4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262271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" y="1"/>
            <a:ext cx="2783631" cy="492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600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gray">
          <a:xfrm flipV="1">
            <a:off x="266700" y="549276"/>
            <a:ext cx="11523133" cy="365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FFFF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9669" y="980728"/>
            <a:ext cx="4992555" cy="464096"/>
          </a:xfrm>
        </p:spPr>
        <p:txBody>
          <a:bodyPr/>
          <a:lstStyle>
            <a:lvl1pPr algn="l">
              <a:defRPr sz="2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41058-920C-4C05-90F3-6E7D7432A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1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4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613217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234" y="38101"/>
            <a:ext cx="2592917" cy="4921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600" b="1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600" dirty="0"/>
              <a:t>实验目的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gray">
          <a:xfrm flipV="1">
            <a:off x="266700" y="549276"/>
            <a:ext cx="11523133" cy="365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FFFF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9669" y="980728"/>
            <a:ext cx="4992555" cy="464096"/>
          </a:xfrm>
        </p:spPr>
        <p:txBody>
          <a:bodyPr/>
          <a:lstStyle>
            <a:lvl1pPr algn="l">
              <a:defRPr sz="2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E1172-2D32-48DA-9438-AB854B15B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1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4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827694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 rotWithShape="0">
          <a:gsLst>
            <a:gs pos="0">
              <a:srgbClr val="B9DCFF"/>
            </a:gs>
            <a:gs pos="50000">
              <a:schemeClr val="tx1"/>
            </a:gs>
            <a:gs pos="100000">
              <a:srgbClr val="B9DC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-23284" y="1588"/>
            <a:ext cx="2592917" cy="4937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600" b="1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600" dirty="0"/>
              <a:t>实验原理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gray">
          <a:xfrm flipV="1">
            <a:off x="266701" y="549276"/>
            <a:ext cx="9599084" cy="365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FFFF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108"/>
          <p:cNvSpPr txBox="1">
            <a:spLocks noChangeArrowheads="1"/>
          </p:cNvSpPr>
          <p:nvPr userDrawn="1"/>
        </p:nvSpPr>
        <p:spPr bwMode="auto">
          <a:xfrm>
            <a:off x="10742084" y="80964"/>
            <a:ext cx="14287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5A5C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暂态</a:t>
            </a:r>
            <a:endParaRPr lang="en-US" altLang="zh-CN" sz="2800" b="1" dirty="0">
              <a:solidFill>
                <a:srgbClr val="5A5C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5A5C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2800" b="1" dirty="0">
              <a:solidFill>
                <a:srgbClr val="5A5C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 rot="5400000">
            <a:off x="10328540" y="560124"/>
            <a:ext cx="706437" cy="211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9669" y="980728"/>
            <a:ext cx="4992555" cy="464096"/>
          </a:xfrm>
        </p:spPr>
        <p:txBody>
          <a:bodyPr/>
          <a:lstStyle>
            <a:lvl1pPr algn="l">
              <a:defRPr sz="2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3559A-D3D4-407F-83EC-2ACA554C2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" name="图片 1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4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187513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6567" y="1"/>
            <a:ext cx="2400300" cy="4921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600" b="1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600" dirty="0"/>
              <a:t>实验原理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gray">
          <a:xfrm flipV="1">
            <a:off x="266700" y="549276"/>
            <a:ext cx="11523133" cy="365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FFFF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108"/>
          <p:cNvSpPr txBox="1">
            <a:spLocks noChangeArrowheads="1"/>
          </p:cNvSpPr>
          <p:nvPr userDrawn="1"/>
        </p:nvSpPr>
        <p:spPr bwMode="auto">
          <a:xfrm>
            <a:off x="10515601" y="192089"/>
            <a:ext cx="14287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稳态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rot="5400000">
            <a:off x="10102058" y="671249"/>
            <a:ext cx="706437" cy="21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7447-0C51-46BD-BF67-88C5411C26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1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4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303718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gradFill rotWithShape="0">
          <a:gsLst>
            <a:gs pos="0">
              <a:srgbClr val="B9DCFF"/>
            </a:gs>
            <a:gs pos="50000">
              <a:schemeClr val="tx1"/>
            </a:gs>
            <a:gs pos="100000">
              <a:srgbClr val="B9DC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gray">
          <a:xfrm flipV="1">
            <a:off x="266700" y="549276"/>
            <a:ext cx="11523133" cy="365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FFFF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43934" y="55563"/>
            <a:ext cx="2400300" cy="4937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600" b="1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600" dirty="0"/>
              <a:t>实验仪器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C9FA7-DEC1-4F23-8859-7B3EF9AD1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4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23315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43934" y="55563"/>
            <a:ext cx="2400300" cy="4937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600" b="1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600" dirty="0"/>
              <a:t>实验内容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gray">
          <a:xfrm flipV="1">
            <a:off x="266700" y="549276"/>
            <a:ext cx="11523133" cy="365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FFFF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1AFF7-0F1C-4A84-A517-DB87CB537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4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3178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778474" cy="5747783"/>
          </a:xfrm>
          <a:custGeom>
            <a:avLst/>
            <a:gdLst>
              <a:gd name="connsiteX0" fmla="*/ 2119001 w 5778474"/>
              <a:gd name="connsiteY0" fmla="*/ 3618970 h 5747783"/>
              <a:gd name="connsiteX1" fmla="*/ 2315600 w 5778474"/>
              <a:gd name="connsiteY1" fmla="*/ 3700404 h 5747783"/>
              <a:gd name="connsiteX2" fmla="*/ 3101974 w 5778474"/>
              <a:gd name="connsiteY2" fmla="*/ 4486778 h 5747783"/>
              <a:gd name="connsiteX3" fmla="*/ 3101974 w 5778474"/>
              <a:gd name="connsiteY3" fmla="*/ 4879976 h 5747783"/>
              <a:gd name="connsiteX4" fmla="*/ 2315600 w 5778474"/>
              <a:gd name="connsiteY4" fmla="*/ 5666350 h 5747783"/>
              <a:gd name="connsiteX5" fmla="*/ 1922402 w 5778474"/>
              <a:gd name="connsiteY5" fmla="*/ 5666350 h 5747783"/>
              <a:gd name="connsiteX6" fmla="*/ 1136028 w 5778474"/>
              <a:gd name="connsiteY6" fmla="*/ 4879976 h 5747783"/>
              <a:gd name="connsiteX7" fmla="*/ 1136028 w 5778474"/>
              <a:gd name="connsiteY7" fmla="*/ 4486778 h 5747783"/>
              <a:gd name="connsiteX8" fmla="*/ 1922402 w 5778474"/>
              <a:gd name="connsiteY8" fmla="*/ 3700404 h 5747783"/>
              <a:gd name="connsiteX9" fmla="*/ 2119001 w 5778474"/>
              <a:gd name="connsiteY9" fmla="*/ 3618970 h 5747783"/>
              <a:gd name="connsiteX10" fmla="*/ 821473 w 5778474"/>
              <a:gd name="connsiteY10" fmla="*/ 2321442 h 5747783"/>
              <a:gd name="connsiteX11" fmla="*/ 1018072 w 5778474"/>
              <a:gd name="connsiteY11" fmla="*/ 2402876 h 5747783"/>
              <a:gd name="connsiteX12" fmla="*/ 1804446 w 5778474"/>
              <a:gd name="connsiteY12" fmla="*/ 3189250 h 5747783"/>
              <a:gd name="connsiteX13" fmla="*/ 1804446 w 5778474"/>
              <a:gd name="connsiteY13" fmla="*/ 3582448 h 5747783"/>
              <a:gd name="connsiteX14" fmla="*/ 1018072 w 5778474"/>
              <a:gd name="connsiteY14" fmla="*/ 4368823 h 5747783"/>
              <a:gd name="connsiteX15" fmla="*/ 624874 w 5778474"/>
              <a:gd name="connsiteY15" fmla="*/ 4368823 h 5747783"/>
              <a:gd name="connsiteX16" fmla="*/ 0 w 5778474"/>
              <a:gd name="connsiteY16" fmla="*/ 3743949 h 5747783"/>
              <a:gd name="connsiteX17" fmla="*/ 0 w 5778474"/>
              <a:gd name="connsiteY17" fmla="*/ 3027750 h 5747783"/>
              <a:gd name="connsiteX18" fmla="*/ 624874 w 5778474"/>
              <a:gd name="connsiteY18" fmla="*/ 2402876 h 5747783"/>
              <a:gd name="connsiteX19" fmla="*/ 821473 w 5778474"/>
              <a:gd name="connsiteY19" fmla="*/ 2321442 h 5747783"/>
              <a:gd name="connsiteX20" fmla="*/ 3416534 w 5778474"/>
              <a:gd name="connsiteY20" fmla="*/ 2321437 h 5747783"/>
              <a:gd name="connsiteX21" fmla="*/ 3613133 w 5778474"/>
              <a:gd name="connsiteY21" fmla="*/ 2402870 h 5747783"/>
              <a:gd name="connsiteX22" fmla="*/ 4399507 w 5778474"/>
              <a:gd name="connsiteY22" fmla="*/ 3189245 h 5747783"/>
              <a:gd name="connsiteX23" fmla="*/ 4399507 w 5778474"/>
              <a:gd name="connsiteY23" fmla="*/ 3582443 h 5747783"/>
              <a:gd name="connsiteX24" fmla="*/ 3613133 w 5778474"/>
              <a:gd name="connsiteY24" fmla="*/ 4368817 h 5747783"/>
              <a:gd name="connsiteX25" fmla="*/ 3219935 w 5778474"/>
              <a:gd name="connsiteY25" fmla="*/ 4368817 h 5747783"/>
              <a:gd name="connsiteX26" fmla="*/ 2433561 w 5778474"/>
              <a:gd name="connsiteY26" fmla="*/ 3582443 h 5747783"/>
              <a:gd name="connsiteX27" fmla="*/ 2433561 w 5778474"/>
              <a:gd name="connsiteY27" fmla="*/ 3189245 h 5747783"/>
              <a:gd name="connsiteX28" fmla="*/ 3219935 w 5778474"/>
              <a:gd name="connsiteY28" fmla="*/ 2402870 h 5747783"/>
              <a:gd name="connsiteX29" fmla="*/ 3416534 w 5778474"/>
              <a:gd name="connsiteY29" fmla="*/ 2321437 h 5747783"/>
              <a:gd name="connsiteX30" fmla="*/ 0 w 5778474"/>
              <a:gd name="connsiteY30" fmla="*/ 1384804 h 5747783"/>
              <a:gd name="connsiteX31" fmla="*/ 506920 w 5778474"/>
              <a:gd name="connsiteY31" fmla="*/ 1891724 h 5747783"/>
              <a:gd name="connsiteX32" fmla="*/ 506919 w 5778474"/>
              <a:gd name="connsiteY32" fmla="*/ 2284921 h 5747783"/>
              <a:gd name="connsiteX33" fmla="*/ 0 w 5778474"/>
              <a:gd name="connsiteY33" fmla="*/ 2791839 h 5747783"/>
              <a:gd name="connsiteX34" fmla="*/ 2119006 w 5778474"/>
              <a:gd name="connsiteY34" fmla="*/ 1023909 h 5747783"/>
              <a:gd name="connsiteX35" fmla="*/ 2315606 w 5778474"/>
              <a:gd name="connsiteY35" fmla="*/ 1105343 h 5747783"/>
              <a:gd name="connsiteX36" fmla="*/ 3101980 w 5778474"/>
              <a:gd name="connsiteY36" fmla="*/ 1891717 h 5747783"/>
              <a:gd name="connsiteX37" fmla="*/ 3101980 w 5778474"/>
              <a:gd name="connsiteY37" fmla="*/ 2284914 h 5747783"/>
              <a:gd name="connsiteX38" fmla="*/ 2315606 w 5778474"/>
              <a:gd name="connsiteY38" fmla="*/ 3071289 h 5747783"/>
              <a:gd name="connsiteX39" fmla="*/ 1922408 w 5778474"/>
              <a:gd name="connsiteY39" fmla="*/ 3071289 h 5747783"/>
              <a:gd name="connsiteX40" fmla="*/ 1136034 w 5778474"/>
              <a:gd name="connsiteY40" fmla="*/ 2284914 h 5747783"/>
              <a:gd name="connsiteX41" fmla="*/ 1136034 w 5778474"/>
              <a:gd name="connsiteY41" fmla="*/ 1891716 h 5747783"/>
              <a:gd name="connsiteX42" fmla="*/ 1922408 w 5778474"/>
              <a:gd name="connsiteY42" fmla="*/ 1105342 h 5747783"/>
              <a:gd name="connsiteX43" fmla="*/ 2119006 w 5778474"/>
              <a:gd name="connsiteY43" fmla="*/ 1023909 h 5747783"/>
              <a:gd name="connsiteX44" fmla="*/ 4714068 w 5778474"/>
              <a:gd name="connsiteY44" fmla="*/ 1023903 h 5747783"/>
              <a:gd name="connsiteX45" fmla="*/ 4910667 w 5778474"/>
              <a:gd name="connsiteY45" fmla="*/ 1105337 h 5747783"/>
              <a:gd name="connsiteX46" fmla="*/ 5697041 w 5778474"/>
              <a:gd name="connsiteY46" fmla="*/ 1891711 h 5747783"/>
              <a:gd name="connsiteX47" fmla="*/ 5697041 w 5778474"/>
              <a:gd name="connsiteY47" fmla="*/ 2284909 h 5747783"/>
              <a:gd name="connsiteX48" fmla="*/ 4910667 w 5778474"/>
              <a:gd name="connsiteY48" fmla="*/ 3071283 h 5747783"/>
              <a:gd name="connsiteX49" fmla="*/ 4517469 w 5778474"/>
              <a:gd name="connsiteY49" fmla="*/ 3071283 h 5747783"/>
              <a:gd name="connsiteX50" fmla="*/ 3731095 w 5778474"/>
              <a:gd name="connsiteY50" fmla="*/ 2284909 h 5747783"/>
              <a:gd name="connsiteX51" fmla="*/ 3731095 w 5778474"/>
              <a:gd name="connsiteY51" fmla="*/ 1891711 h 5747783"/>
              <a:gd name="connsiteX52" fmla="*/ 4517469 w 5778474"/>
              <a:gd name="connsiteY52" fmla="*/ 1105337 h 5747783"/>
              <a:gd name="connsiteX53" fmla="*/ 4714068 w 5778474"/>
              <a:gd name="connsiteY53" fmla="*/ 1023903 h 5747783"/>
              <a:gd name="connsiteX54" fmla="*/ 3027750 w 5778474"/>
              <a:gd name="connsiteY54" fmla="*/ 0 h 5747783"/>
              <a:gd name="connsiteX55" fmla="*/ 3805329 w 5778474"/>
              <a:gd name="connsiteY55" fmla="*/ 0 h 5747783"/>
              <a:gd name="connsiteX56" fmla="*/ 4399513 w 5778474"/>
              <a:gd name="connsiteY56" fmla="*/ 594184 h 5747783"/>
              <a:gd name="connsiteX57" fmla="*/ 4399513 w 5778474"/>
              <a:gd name="connsiteY57" fmla="*/ 987382 h 5747783"/>
              <a:gd name="connsiteX58" fmla="*/ 3613139 w 5778474"/>
              <a:gd name="connsiteY58" fmla="*/ 1773756 h 5747783"/>
              <a:gd name="connsiteX59" fmla="*/ 3219941 w 5778474"/>
              <a:gd name="connsiteY59" fmla="*/ 1773756 h 5747783"/>
              <a:gd name="connsiteX60" fmla="*/ 2433567 w 5778474"/>
              <a:gd name="connsiteY60" fmla="*/ 987382 h 5747783"/>
              <a:gd name="connsiteX61" fmla="*/ 2433567 w 5778474"/>
              <a:gd name="connsiteY61" fmla="*/ 594184 h 5747783"/>
              <a:gd name="connsiteX62" fmla="*/ 2791841 w 5778474"/>
              <a:gd name="connsiteY62" fmla="*/ 0 h 5747783"/>
              <a:gd name="connsiteX63" fmla="*/ 2315612 w 5778474"/>
              <a:gd name="connsiteY63" fmla="*/ 476229 h 5747783"/>
              <a:gd name="connsiteX64" fmla="*/ 1922415 w 5778474"/>
              <a:gd name="connsiteY64" fmla="*/ 476230 h 5747783"/>
              <a:gd name="connsiteX65" fmla="*/ 1446185 w 5778474"/>
              <a:gd name="connsiteY65" fmla="*/ 1 h 5747783"/>
              <a:gd name="connsiteX66" fmla="*/ 432697 w 5778474"/>
              <a:gd name="connsiteY66" fmla="*/ 0 h 5747783"/>
              <a:gd name="connsiteX67" fmla="*/ 1210263 w 5778474"/>
              <a:gd name="connsiteY67" fmla="*/ 0 h 5747783"/>
              <a:gd name="connsiteX68" fmla="*/ 1804453 w 5778474"/>
              <a:gd name="connsiteY68" fmla="*/ 594190 h 5747783"/>
              <a:gd name="connsiteX69" fmla="*/ 1804453 w 5778474"/>
              <a:gd name="connsiteY69" fmla="*/ 987388 h 5747783"/>
              <a:gd name="connsiteX70" fmla="*/ 1018079 w 5778474"/>
              <a:gd name="connsiteY70" fmla="*/ 1773762 h 5747783"/>
              <a:gd name="connsiteX71" fmla="*/ 624881 w 5778474"/>
              <a:gd name="connsiteY71" fmla="*/ 1773762 h 5747783"/>
              <a:gd name="connsiteX72" fmla="*/ 0 w 5778474"/>
              <a:gd name="connsiteY72" fmla="*/ 1148882 h 5747783"/>
              <a:gd name="connsiteX73" fmla="*/ 0 w 5778474"/>
              <a:gd name="connsiteY73" fmla="*/ 432696 h 574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778474" h="5747783">
                <a:moveTo>
                  <a:pt x="2119001" y="3618970"/>
                </a:moveTo>
                <a:cubicBezTo>
                  <a:pt x="2190156" y="3618970"/>
                  <a:pt x="2261310" y="3646114"/>
                  <a:pt x="2315600" y="3700404"/>
                </a:cubicBezTo>
                <a:lnTo>
                  <a:pt x="3101974" y="4486778"/>
                </a:lnTo>
                <a:cubicBezTo>
                  <a:pt x="3210552" y="4595356"/>
                  <a:pt x="3210552" y="4771398"/>
                  <a:pt x="3101974" y="4879976"/>
                </a:cubicBezTo>
                <a:lnTo>
                  <a:pt x="2315600" y="5666350"/>
                </a:lnTo>
                <a:cubicBezTo>
                  <a:pt x="2207022" y="5774928"/>
                  <a:pt x="2030980" y="5774928"/>
                  <a:pt x="1922402" y="5666350"/>
                </a:cubicBezTo>
                <a:lnTo>
                  <a:pt x="1136028" y="4879976"/>
                </a:lnTo>
                <a:cubicBezTo>
                  <a:pt x="1027449" y="4771398"/>
                  <a:pt x="1027449" y="4595356"/>
                  <a:pt x="1136028" y="4486778"/>
                </a:cubicBezTo>
                <a:lnTo>
                  <a:pt x="1922402" y="3700404"/>
                </a:lnTo>
                <a:cubicBezTo>
                  <a:pt x="1976691" y="3646114"/>
                  <a:pt x="2047846" y="3618970"/>
                  <a:pt x="2119001" y="3618970"/>
                </a:cubicBezTo>
                <a:close/>
                <a:moveTo>
                  <a:pt x="821473" y="2321442"/>
                </a:moveTo>
                <a:cubicBezTo>
                  <a:pt x="892629" y="2321443"/>
                  <a:pt x="963784" y="2348587"/>
                  <a:pt x="1018072" y="2402876"/>
                </a:cubicBezTo>
                <a:lnTo>
                  <a:pt x="1804446" y="3189250"/>
                </a:lnTo>
                <a:cubicBezTo>
                  <a:pt x="1913025" y="3297829"/>
                  <a:pt x="1913025" y="3473870"/>
                  <a:pt x="1804446" y="3582448"/>
                </a:cubicBezTo>
                <a:lnTo>
                  <a:pt x="1018072" y="4368823"/>
                </a:lnTo>
                <a:cubicBezTo>
                  <a:pt x="909494" y="4477401"/>
                  <a:pt x="733453" y="4477401"/>
                  <a:pt x="624874" y="4368823"/>
                </a:cubicBezTo>
                <a:lnTo>
                  <a:pt x="0" y="3743949"/>
                </a:lnTo>
                <a:lnTo>
                  <a:pt x="0" y="3027750"/>
                </a:lnTo>
                <a:lnTo>
                  <a:pt x="624874" y="2402876"/>
                </a:lnTo>
                <a:cubicBezTo>
                  <a:pt x="679163" y="2348587"/>
                  <a:pt x="750318" y="2321443"/>
                  <a:pt x="821473" y="2321442"/>
                </a:cubicBezTo>
                <a:close/>
                <a:moveTo>
                  <a:pt x="3416534" y="2321437"/>
                </a:moveTo>
                <a:cubicBezTo>
                  <a:pt x="3487689" y="2321437"/>
                  <a:pt x="3558844" y="2348582"/>
                  <a:pt x="3613133" y="2402870"/>
                </a:cubicBezTo>
                <a:lnTo>
                  <a:pt x="4399507" y="3189245"/>
                </a:lnTo>
                <a:cubicBezTo>
                  <a:pt x="4508086" y="3297822"/>
                  <a:pt x="4508086" y="3473865"/>
                  <a:pt x="4399507" y="3582443"/>
                </a:cubicBezTo>
                <a:lnTo>
                  <a:pt x="3613133" y="4368817"/>
                </a:lnTo>
                <a:cubicBezTo>
                  <a:pt x="3504555" y="4477395"/>
                  <a:pt x="3328513" y="4477395"/>
                  <a:pt x="3219935" y="4368817"/>
                </a:cubicBezTo>
                <a:lnTo>
                  <a:pt x="2433561" y="3582443"/>
                </a:lnTo>
                <a:cubicBezTo>
                  <a:pt x="2324983" y="3473864"/>
                  <a:pt x="2324983" y="3297823"/>
                  <a:pt x="2433561" y="3189245"/>
                </a:cubicBezTo>
                <a:lnTo>
                  <a:pt x="3219935" y="2402870"/>
                </a:lnTo>
                <a:cubicBezTo>
                  <a:pt x="3274224" y="2348582"/>
                  <a:pt x="3345379" y="2321437"/>
                  <a:pt x="3416534" y="2321437"/>
                </a:cubicBezTo>
                <a:close/>
                <a:moveTo>
                  <a:pt x="0" y="1384804"/>
                </a:moveTo>
                <a:lnTo>
                  <a:pt x="506920" y="1891724"/>
                </a:lnTo>
                <a:cubicBezTo>
                  <a:pt x="615498" y="2000302"/>
                  <a:pt x="615497" y="2176342"/>
                  <a:pt x="506919" y="2284921"/>
                </a:cubicBezTo>
                <a:lnTo>
                  <a:pt x="0" y="2791839"/>
                </a:lnTo>
                <a:close/>
                <a:moveTo>
                  <a:pt x="2119006" y="1023909"/>
                </a:moveTo>
                <a:cubicBezTo>
                  <a:pt x="2190162" y="1023908"/>
                  <a:pt x="2261317" y="1051054"/>
                  <a:pt x="2315606" y="1105343"/>
                </a:cubicBezTo>
                <a:lnTo>
                  <a:pt x="3101980" y="1891717"/>
                </a:lnTo>
                <a:cubicBezTo>
                  <a:pt x="3210558" y="2000296"/>
                  <a:pt x="3210558" y="2176337"/>
                  <a:pt x="3101980" y="2284914"/>
                </a:cubicBezTo>
                <a:lnTo>
                  <a:pt x="2315606" y="3071289"/>
                </a:lnTo>
                <a:cubicBezTo>
                  <a:pt x="2207028" y="3179867"/>
                  <a:pt x="2030987" y="3179867"/>
                  <a:pt x="1922408" y="3071289"/>
                </a:cubicBezTo>
                <a:lnTo>
                  <a:pt x="1136034" y="2284914"/>
                </a:lnTo>
                <a:cubicBezTo>
                  <a:pt x="1027455" y="2176337"/>
                  <a:pt x="1027455" y="2000296"/>
                  <a:pt x="1136034" y="1891716"/>
                </a:cubicBezTo>
                <a:lnTo>
                  <a:pt x="1922408" y="1105342"/>
                </a:lnTo>
                <a:cubicBezTo>
                  <a:pt x="1976697" y="1051053"/>
                  <a:pt x="2047852" y="1023909"/>
                  <a:pt x="2119006" y="1023909"/>
                </a:cubicBezTo>
                <a:close/>
                <a:moveTo>
                  <a:pt x="4714068" y="1023903"/>
                </a:moveTo>
                <a:cubicBezTo>
                  <a:pt x="4785223" y="1023903"/>
                  <a:pt x="4856377" y="1051048"/>
                  <a:pt x="4910667" y="1105337"/>
                </a:cubicBezTo>
                <a:lnTo>
                  <a:pt x="5697041" y="1891711"/>
                </a:lnTo>
                <a:cubicBezTo>
                  <a:pt x="5805619" y="2000289"/>
                  <a:pt x="5805619" y="2176331"/>
                  <a:pt x="5697041" y="2284909"/>
                </a:cubicBezTo>
                <a:lnTo>
                  <a:pt x="4910667" y="3071283"/>
                </a:lnTo>
                <a:cubicBezTo>
                  <a:pt x="4802089" y="3179862"/>
                  <a:pt x="4626047" y="3179861"/>
                  <a:pt x="4517469" y="3071283"/>
                </a:cubicBezTo>
                <a:lnTo>
                  <a:pt x="3731095" y="2284909"/>
                </a:lnTo>
                <a:cubicBezTo>
                  <a:pt x="3622516" y="2176331"/>
                  <a:pt x="3622516" y="2000289"/>
                  <a:pt x="3731095" y="1891711"/>
                </a:cubicBezTo>
                <a:lnTo>
                  <a:pt x="4517469" y="1105337"/>
                </a:lnTo>
                <a:cubicBezTo>
                  <a:pt x="4571758" y="1051048"/>
                  <a:pt x="4642912" y="1023903"/>
                  <a:pt x="4714068" y="1023903"/>
                </a:cubicBezTo>
                <a:close/>
                <a:moveTo>
                  <a:pt x="3027750" y="0"/>
                </a:moveTo>
                <a:lnTo>
                  <a:pt x="3805329" y="0"/>
                </a:lnTo>
                <a:lnTo>
                  <a:pt x="4399513" y="594184"/>
                </a:lnTo>
                <a:cubicBezTo>
                  <a:pt x="4508091" y="702762"/>
                  <a:pt x="4508091" y="878804"/>
                  <a:pt x="4399513" y="987382"/>
                </a:cubicBezTo>
                <a:lnTo>
                  <a:pt x="3613139" y="1773756"/>
                </a:lnTo>
                <a:cubicBezTo>
                  <a:pt x="3504560" y="1882335"/>
                  <a:pt x="3328519" y="1882335"/>
                  <a:pt x="3219941" y="1773756"/>
                </a:cubicBezTo>
                <a:lnTo>
                  <a:pt x="2433567" y="987382"/>
                </a:lnTo>
                <a:cubicBezTo>
                  <a:pt x="2324988" y="878804"/>
                  <a:pt x="2324989" y="702763"/>
                  <a:pt x="2433567" y="594184"/>
                </a:cubicBezTo>
                <a:close/>
                <a:moveTo>
                  <a:pt x="2791841" y="0"/>
                </a:moveTo>
                <a:lnTo>
                  <a:pt x="2315612" y="476229"/>
                </a:lnTo>
                <a:cubicBezTo>
                  <a:pt x="2207034" y="584808"/>
                  <a:pt x="2030993" y="584808"/>
                  <a:pt x="1922415" y="476230"/>
                </a:cubicBezTo>
                <a:lnTo>
                  <a:pt x="1446185" y="1"/>
                </a:lnTo>
                <a:close/>
                <a:moveTo>
                  <a:pt x="432697" y="0"/>
                </a:moveTo>
                <a:lnTo>
                  <a:pt x="1210263" y="0"/>
                </a:lnTo>
                <a:lnTo>
                  <a:pt x="1804453" y="594190"/>
                </a:lnTo>
                <a:cubicBezTo>
                  <a:pt x="1913031" y="702769"/>
                  <a:pt x="1913031" y="878810"/>
                  <a:pt x="1804453" y="987388"/>
                </a:cubicBezTo>
                <a:lnTo>
                  <a:pt x="1018079" y="1773762"/>
                </a:lnTo>
                <a:cubicBezTo>
                  <a:pt x="909500" y="1882341"/>
                  <a:pt x="733459" y="1882341"/>
                  <a:pt x="624881" y="1773762"/>
                </a:cubicBezTo>
                <a:lnTo>
                  <a:pt x="0" y="1148882"/>
                </a:lnTo>
                <a:lnTo>
                  <a:pt x="0" y="4326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2195"/>
      </p:ext>
    </p:extLst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67345" y="29368"/>
            <a:ext cx="1631951" cy="4921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600" b="1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600" dirty="0"/>
              <a:t>思考题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gray">
          <a:xfrm flipV="1">
            <a:off x="266700" y="549276"/>
            <a:ext cx="11523133" cy="365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FFFF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83AB5-52D6-4251-B9E6-D3EC29A25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450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382160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6194135" y="51780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GB" altLang="zh-CN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52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356851" y="65532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CC0B8-1E8B-4BC2-AEC2-0755B59F9E3C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1" y="6516688"/>
            <a:ext cx="2844800" cy="476250"/>
          </a:xfrm>
        </p:spPr>
        <p:txBody>
          <a:bodyPr/>
          <a:lstStyle>
            <a:lvl1pPr>
              <a:defRPr>
                <a:solidFill>
                  <a:srgbClr val="5A5C6C">
                    <a:lumMod val="75000"/>
                  </a:srgb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同济大学物理实验中心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321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1066801"/>
            <a:ext cx="10972800" cy="37004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3A8A1-BF32-41F3-855B-92374B24AAE4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F4D1-0BC5-4296-8D16-E08C6C839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49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D38EA-C5BB-429E-897A-284A9907C676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321A-EC9A-4259-B008-CCCCD42E6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52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ABB83-271C-4802-B261-B43511B3746D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B7FB2-77E4-4EE8-A6BF-9C0B05E25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244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F0E6705-1923-42F6-94B9-3F1471AE0550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618F13A-5A81-4866-B781-103A86D6AD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145419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730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0783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40343-6EAE-4060-B3D2-1F07F22341A1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05EE-2A85-456D-B33B-626112892C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677507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D1BDA-5A7B-4F08-B1EF-91E229EF2359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63616-5AA9-4C0B-9257-08C55EEE2E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609262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36362-B229-4992-97C0-77740E651F65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2023/5/4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EB46B-59A9-4D8D-888C-7DBDF6644FE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2263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573A03C-9B2C-4CAB-AA14-AB4EB5D50166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2E1184E-A1BF-4208-A6D8-EAA1DEEA3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922334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12ED82E-9211-451B-ACAD-E9679AAA5B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879206"/>
      </p:ext>
    </p:extLst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4CAC8-65F5-47C5-939A-9E7B4B4C8EE2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2023/5/4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DEFD1-7893-43BB-B25E-598B6BEDEE0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090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AEA1D-ECF5-42E4-990E-D3D50BC1D362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CBFD7-4587-475A-8392-2090019486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4141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79257" cy="5530032"/>
          </a:xfrm>
          <a:custGeom>
            <a:avLst/>
            <a:gdLst>
              <a:gd name="connsiteX0" fmla="*/ 0 w 5279257"/>
              <a:gd name="connsiteY0" fmla="*/ 0 h 5530032"/>
              <a:gd name="connsiteX1" fmla="*/ 3641372 w 5279257"/>
              <a:gd name="connsiteY1" fmla="*/ 0 h 5530032"/>
              <a:gd name="connsiteX2" fmla="*/ 5010556 w 5279257"/>
              <a:gd name="connsiteY2" fmla="*/ 1369184 h 5530032"/>
              <a:gd name="connsiteX3" fmla="*/ 5010556 w 5279257"/>
              <a:gd name="connsiteY3" fmla="*/ 2666592 h 5530032"/>
              <a:gd name="connsiteX4" fmla="*/ 2415817 w 5279257"/>
              <a:gd name="connsiteY4" fmla="*/ 5261331 h 5530032"/>
              <a:gd name="connsiteX5" fmla="*/ 1118409 w 5279257"/>
              <a:gd name="connsiteY5" fmla="*/ 5261331 h 5530032"/>
              <a:gd name="connsiteX6" fmla="*/ 1 w 5279257"/>
              <a:gd name="connsiteY6" fmla="*/ 4142923 h 553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257" h="5530032">
                <a:moveTo>
                  <a:pt x="0" y="0"/>
                </a:moveTo>
                <a:lnTo>
                  <a:pt x="3641372" y="0"/>
                </a:lnTo>
                <a:lnTo>
                  <a:pt x="5010556" y="1369184"/>
                </a:lnTo>
                <a:cubicBezTo>
                  <a:pt x="5368825" y="1727453"/>
                  <a:pt x="5368825" y="2308323"/>
                  <a:pt x="5010556" y="2666592"/>
                </a:cubicBezTo>
                <a:lnTo>
                  <a:pt x="2415817" y="5261331"/>
                </a:lnTo>
                <a:cubicBezTo>
                  <a:pt x="2057548" y="5619600"/>
                  <a:pt x="1476678" y="5619600"/>
                  <a:pt x="1118409" y="5261331"/>
                </a:cubicBezTo>
                <a:lnTo>
                  <a:pt x="1" y="4142923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6500845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865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879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683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82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581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9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6413A69-DD0B-4B23-8A80-532F8CA1C0CA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808A6FD-FB5E-4A73-B010-7D7857B8F6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765974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10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119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173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815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5CE02BE4-A872-4A5E-9699-1CB602A927CF}" type="datetimeFigureOut">
              <a:rPr lang="zh-CN" altLang="en-US" smtClean="0">
                <a:solidFill>
                  <a:srgbClr val="146194">
                    <a:lumMod val="50000"/>
                  </a:srgbClr>
                </a:solidFill>
                <a:ea typeface="幼圆" panose="02010509060101010101" pitchFamily="49" charset="-122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2023/5/4</a:t>
            </a:fld>
            <a:endParaRPr lang="zh-CN" altLang="en-US">
              <a:solidFill>
                <a:srgbClr val="146194">
                  <a:lumMod val="50000"/>
                </a:srgbClr>
              </a:solidFill>
              <a:ea typeface="幼圆" panose="020105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146194">
                  <a:lumMod val="50000"/>
                </a:srgbClr>
              </a:solidFill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3D9D65A-C624-4080-A520-234639788BA2}" type="slidenum">
              <a:rPr lang="zh-CN" altLang="en-US" smtClean="0">
                <a:solidFill>
                  <a:srgbClr val="146194">
                    <a:lumMod val="50000"/>
                  </a:srgbClr>
                </a:solidFill>
                <a:ea typeface="幼圆" panose="02010509060101010101" pitchFamily="49" charset="-122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146194">
                  <a:lumMod val="50000"/>
                </a:srgbClr>
              </a:solidFill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4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E07CF6-D220-4160-80BB-8899823725B9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FF26771-063B-41B7-A6F0-04469874C2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019247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60B3A58-C055-4EBF-81F8-58394F6BFD7C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C5A092B-2695-45F2-9FF9-FA0C7B2961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4813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7889708-CE96-4431-81C0-1F64FC51544E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F61BF5E-5293-47EF-AAE2-89A2729467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22101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027BD66-5BA3-4C29-8311-688D98FB04DD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C011E1B-DBF2-4626-A247-DE0152E9DE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175778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D0E472-0F27-4A50-ACB5-93855083443B}" type="datetimeFigureOut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D47E3F-CDF4-4F30-8CC1-C910C67AC7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9" r:id="rId1"/>
    <p:sldLayoutId id="2147485640" r:id="rId2"/>
    <p:sldLayoutId id="2147485641" r:id="rId3"/>
    <p:sldLayoutId id="2147485608" r:id="rId4"/>
    <p:sldLayoutId id="2147485609" r:id="rId5"/>
    <p:sldLayoutId id="2147485610" r:id="rId6"/>
    <p:sldLayoutId id="2147485611" r:id="rId7"/>
    <p:sldLayoutId id="2147485612" r:id="rId8"/>
    <p:sldLayoutId id="2147485613" r:id="rId9"/>
    <p:sldLayoutId id="2147485614" r:id="rId10"/>
    <p:sldLayoutId id="2147485615" r:id="rId11"/>
    <p:sldLayoutId id="2147485616" r:id="rId12"/>
    <p:sldLayoutId id="2147485617" r:id="rId13"/>
    <p:sldLayoutId id="2147485618" r:id="rId14"/>
    <p:sldLayoutId id="2147485619" r:id="rId15"/>
    <p:sldLayoutId id="2147485620" r:id="rId16"/>
    <p:sldLayoutId id="2147485621" r:id="rId17"/>
    <p:sldLayoutId id="2147485622" r:id="rId18"/>
    <p:sldLayoutId id="2147485623" r:id="rId19"/>
    <p:sldLayoutId id="2147485624" r:id="rId20"/>
  </p:sldLayoutIdLst>
  <p:transition spd="med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61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1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1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46880E-2293-4957-BC53-7A96F2806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61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00200"/>
            <a:ext cx="1138766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87175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43" r:id="rId1"/>
    <p:sldLayoutId id="2147485644" r:id="rId2"/>
    <p:sldLayoutId id="2147485645" r:id="rId3"/>
    <p:sldLayoutId id="2147485646" r:id="rId4"/>
    <p:sldLayoutId id="2147485647" r:id="rId5"/>
    <p:sldLayoutId id="2147485648" r:id="rId6"/>
    <p:sldLayoutId id="2147485649" r:id="rId7"/>
    <p:sldLayoutId id="2147485650" r:id="rId8"/>
    <p:sldLayoutId id="2147485651" r:id="rId9"/>
    <p:sldLayoutId id="2147485652" r:id="rId10"/>
    <p:sldLayoutId id="2147485653" r:id="rId11"/>
    <p:sldLayoutId id="2147485654" r:id="rId12"/>
    <p:sldLayoutId id="2147485655" r:id="rId13"/>
    <p:sldLayoutId id="2147485656" r:id="rId14"/>
    <p:sldLayoutId id="2147485657" r:id="rId15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BE699E-C864-43DA-8865-BA131F076A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4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22" r:id="rId1"/>
    <p:sldLayoutId id="2147485723" r:id="rId2"/>
    <p:sldLayoutId id="2147485724" r:id="rId3"/>
    <p:sldLayoutId id="2147485725" r:id="rId4"/>
    <p:sldLayoutId id="2147485726" r:id="rId5"/>
    <p:sldLayoutId id="2147485727" r:id="rId6"/>
    <p:sldLayoutId id="2147485728" r:id="rId7"/>
    <p:sldLayoutId id="214748572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D0E472-0F27-4A50-ACB5-93855083443B}" type="datetimeFigureOut">
              <a:rPr lang="zh-CN" altLang="en-US" smtClean="0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D47E3F-CDF4-4F30-8CC1-C910C67AC7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49" r:id="rId1"/>
    <p:sldLayoutId id="2147485750" r:id="rId2"/>
    <p:sldLayoutId id="2147485751" r:id="rId3"/>
    <p:sldLayoutId id="2147485752" r:id="rId4"/>
    <p:sldLayoutId id="2147485753" r:id="rId5"/>
    <p:sldLayoutId id="2147485754" r:id="rId6"/>
    <p:sldLayoutId id="2147485755" r:id="rId7"/>
    <p:sldLayoutId id="2147485756" r:id="rId8"/>
    <p:sldLayoutId id="2147485757" r:id="rId9"/>
    <p:sldLayoutId id="2147485758" r:id="rId10"/>
    <p:sldLayoutId id="2147485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230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&#33258;&#36873;&#23454;&#39564;-&#25968;&#23383;&#20840;&#24687;&#35745;&#31639;&#20840;&#24687;&#32508;&#21512;&#23454;&#39564;&#31995;&#32479;&#23454;&#39564;&#25351;&#23548;&#20070;1.doc" TargetMode="Externa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B971AA0-ABD9-405D-829B-9C76DE74C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9885"/>
            <a:ext cx="12192000" cy="2448115"/>
          </a:xfrm>
          <a:prstGeom prst="rect">
            <a:avLst/>
          </a:prstGeom>
          <a:noFill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B1A39972-067E-4F75-A8B4-72667450A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0" y="2073383"/>
            <a:ext cx="8893175" cy="200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B62F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物理实验</a:t>
            </a:r>
            <a:r>
              <a:rPr kumimoji="0" lang="zh-CN" alt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B62F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（下）</a:t>
            </a: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B62F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/>
            </a:r>
            <a:b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B62F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</a:b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B62F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自选实验</a:t>
            </a:r>
            <a:r>
              <a:rPr lang="en-US" altLang="zh-CN" sz="5000" b="1" kern="0" dirty="0" smtClean="0">
                <a:solidFill>
                  <a:srgbClr val="B62F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5000" b="1" kern="0" dirty="0">
                <a:solidFill>
                  <a:srgbClr val="B62F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5000" b="1" kern="0" dirty="0">
                <a:solidFill>
                  <a:srgbClr val="B62F0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5000" b="1" kern="0" dirty="0">
              <a:solidFill>
                <a:srgbClr val="B62F0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ADE05B3F-7D24-4890-922D-F12B9D79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116" y="6273123"/>
            <a:ext cx="468033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同济大学物理实验中心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A16B217-9225-42A0-A793-76BD70B9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113670"/>
            <a:ext cx="12191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86CA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2022-2023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86CA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学年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86CA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第二学期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D441E1E-6196-4ADB-AA40-6ED1110D27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13594" y="83714"/>
            <a:ext cx="1692000" cy="5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6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48360"/>
              </p:ext>
            </p:extLst>
          </p:nvPr>
        </p:nvGraphicFramePr>
        <p:xfrm>
          <a:off x="263352" y="2276872"/>
          <a:ext cx="8399304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r:id="rId3" imgW="7324036" imgH="3208161" progId="Visio.Drawing.11">
                  <p:embed/>
                </p:oleObj>
              </mc:Choice>
              <mc:Fallback>
                <p:oleObj r:id="rId3" imgW="7324036" imgH="32081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2276872"/>
                        <a:ext cx="8399304" cy="3672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工作原理图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99656" y="50131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参考光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10754" y="27013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24192" y="18804"/>
            <a:ext cx="40131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dirty="0"/>
              <a:t>来自激光器的光波经分光镜分束后变成两束光波，其中一束为</a:t>
            </a:r>
            <a:r>
              <a:rPr lang="zh-CN" altLang="en-US" sz="2400" dirty="0">
                <a:solidFill>
                  <a:srgbClr val="FF0000"/>
                </a:solidFill>
              </a:rPr>
              <a:t>物体光波</a:t>
            </a:r>
            <a:r>
              <a:rPr lang="zh-CN" altLang="en-US" sz="2400" dirty="0"/>
              <a:t>，该光波经反射镜反射并经扩束镜扩束后照明物体，然后经物体漫反射后再垂直照射</a:t>
            </a:r>
            <a:r>
              <a:rPr lang="en-US" altLang="zh-CN" sz="2400" dirty="0"/>
              <a:t>CCD</a:t>
            </a:r>
            <a:r>
              <a:rPr lang="zh-CN" altLang="en-US" sz="2400" dirty="0"/>
              <a:t>靶面；另一束为</a:t>
            </a:r>
            <a:r>
              <a:rPr lang="zh-CN" altLang="en-US" sz="2400" dirty="0">
                <a:solidFill>
                  <a:srgbClr val="FF0000"/>
                </a:solidFill>
              </a:rPr>
              <a:t>参考光波</a:t>
            </a:r>
            <a:r>
              <a:rPr lang="zh-CN" altLang="en-US" sz="2400" dirty="0"/>
              <a:t>，该光波经反射镜反射并经扩束镜扩束后直接照射</a:t>
            </a:r>
            <a:r>
              <a:rPr lang="en-US" altLang="zh-CN" sz="2400" dirty="0"/>
              <a:t>CCD</a:t>
            </a:r>
            <a:r>
              <a:rPr lang="zh-CN" altLang="en-US" sz="2400" dirty="0"/>
              <a:t>靶面，参考光波相当于来自物面上一点的球面参考光波。物体光和参考光在</a:t>
            </a:r>
            <a:r>
              <a:rPr lang="en-US" altLang="zh-CN" sz="2400" dirty="0"/>
              <a:t>CCD</a:t>
            </a:r>
            <a:r>
              <a:rPr lang="zh-CN" altLang="en-US" sz="2400" dirty="0"/>
              <a:t>靶面由于</a:t>
            </a:r>
            <a:r>
              <a:rPr lang="zh-CN" altLang="en-US" sz="2400" dirty="0">
                <a:solidFill>
                  <a:srgbClr val="FF0000"/>
                </a:solidFill>
              </a:rPr>
              <a:t>相干叠加</a:t>
            </a:r>
            <a:r>
              <a:rPr lang="zh-CN" altLang="en-US" sz="2400" dirty="0"/>
              <a:t>而形成菲涅耳全息图。</a:t>
            </a:r>
          </a:p>
        </p:txBody>
      </p:sp>
    </p:spTree>
    <p:extLst>
      <p:ext uri="{BB962C8B-B14F-4D97-AF65-F5344CB8AC3E}">
        <p14:creationId xmlns:p14="http://schemas.microsoft.com/office/powerpoint/2010/main" val="21797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874" y="545431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数字全息记录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35243" y="1205566"/>
                <a:ext cx="10411326" cy="76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设物面上的物体光波复振幅为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+mn-ea"/>
                  </a:rPr>
                  <a:t>，则在菲涅耳衍射区，</a:t>
                </a:r>
                <a:r>
                  <a:rPr lang="en-US" altLang="zh-CN" sz="2000" dirty="0" smtClean="0">
                    <a:latin typeface="+mn-ea"/>
                  </a:rPr>
                  <a:t>CCD</a:t>
                </a:r>
                <a:r>
                  <a:rPr lang="zh-CN" altLang="en-US" sz="2000" dirty="0" smtClean="0">
                    <a:latin typeface="+mn-ea"/>
                  </a:rPr>
                  <a:t>靶面处物体光波复振幅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+mn-ea"/>
                  </a:rPr>
                  <a:t>为：</a:t>
                </a:r>
                <a:endParaRPr lang="en-US" altLang="zh-CN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3" y="1205566"/>
                <a:ext cx="10411326" cy="762068"/>
              </a:xfrm>
              <a:prstGeom prst="rect">
                <a:avLst/>
              </a:prstGeom>
              <a:blipFill rotWithShape="0">
                <a:blip r:embed="rId2"/>
                <a:stretch>
                  <a:fillRect l="-644" t="-480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05526" y="1967634"/>
                <a:ext cx="8486274" cy="1766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sz="2000" dirty="0" smtClean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zh-CN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0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26" y="1967634"/>
                <a:ext cx="8486274" cy="1766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35243" y="3982052"/>
                <a:ext cx="9512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是物面与</a:t>
                </a:r>
                <a:r>
                  <a:rPr lang="en-US" altLang="zh-CN" sz="2000" dirty="0" smtClean="0"/>
                  <a:t>CCD</a:t>
                </a:r>
                <a:r>
                  <a:rPr lang="zh-CN" altLang="en-US" sz="2000" dirty="0" smtClean="0"/>
                  <a:t>靶面之间的距离。用卷积表示可表示为：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3" y="3982052"/>
                <a:ext cx="951296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705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46652" y="4382162"/>
                <a:ext cx="4290149" cy="6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52" y="4382162"/>
                <a:ext cx="4290149" cy="6501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35243" y="5032340"/>
                <a:ext cx="7170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为脉冲响应函数，由下式表示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3" y="5032340"/>
                <a:ext cx="717082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935" t="-13846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846652" y="5515331"/>
                <a:ext cx="346293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52" y="5515331"/>
                <a:ext cx="3462936" cy="6865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495675" y="5682518"/>
            <a:ext cx="9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829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873" y="545432"/>
            <a:ext cx="46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数字全息记录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13874" y="1219200"/>
                <a:ext cx="11173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设照射</a:t>
                </a:r>
                <a:r>
                  <a:rPr lang="en-US" altLang="zh-CN" sz="2000" dirty="0" smtClean="0"/>
                  <a:t>CCD</a:t>
                </a:r>
                <a:r>
                  <a:rPr lang="zh-CN" altLang="en-US" sz="2000" dirty="0" smtClean="0"/>
                  <a:t>靶面的参考光波复振幅为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，则物体光波和参考光波的干涉面在</a:t>
                </a:r>
                <a:r>
                  <a:rPr lang="en-US" altLang="zh-CN" sz="2000" dirty="0" smtClean="0"/>
                  <a:t>CCD</a:t>
                </a:r>
                <a:r>
                  <a:rPr lang="zh-CN" altLang="en-US" sz="2000" dirty="0" smtClean="0"/>
                  <a:t>靶面产生的光强分布为：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4" y="1219200"/>
                <a:ext cx="11173326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46" t="-6897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1011" y="1927086"/>
                <a:ext cx="5463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11" y="1927086"/>
                <a:ext cx="546361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58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441031" y="2379388"/>
                <a:ext cx="66636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31" y="2379388"/>
                <a:ext cx="6663619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961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13874" y="2942749"/>
                <a:ext cx="11173326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 smtClean="0"/>
                  <a:t>式中，前两项是物体光波和参考光波的强度分布，其中参考光波一般都选用平面光波或球面光波，因而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是常数或近似常数，而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是物体光波在记录面上的强度分布，它是不均匀的，单实验上一般都让它比参考光弱很多，因此前两项基本上是常数。后两项是干涉项，包含物体光的振幅和相位信息。参考光作为高频载波，其振幅和相位都受到物体光波的调制，将式（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）代入式（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） 并忽略</a:t>
                </a:r>
                <a:r>
                  <a:rPr lang="en-US" altLang="zh-CN" sz="2000" dirty="0" err="1" smtClean="0"/>
                  <a:t>exp</a:t>
                </a:r>
                <a:r>
                  <a:rPr lang="zh-CN" altLang="en-US" sz="2000" dirty="0" smtClean="0"/>
                  <a:t>因子，得：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4" y="2942749"/>
                <a:ext cx="11173326" cy="2015936"/>
              </a:xfrm>
              <a:prstGeom prst="rect">
                <a:avLst/>
              </a:prstGeom>
              <a:blipFill rotWithShape="0">
                <a:blip r:embed="rId5"/>
                <a:stretch>
                  <a:fillRect l="-546" t="-606" r="-6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0104650" y="2333221"/>
            <a:ext cx="70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3874" y="5264216"/>
                <a:ext cx="111664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4" y="5264216"/>
                <a:ext cx="1116645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55" t="-400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1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874" y="403210"/>
            <a:ext cx="379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数字全息记录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13874" y="1194160"/>
                <a:ext cx="1117332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 smtClean="0"/>
                  <a:t>CCD</a:t>
                </a:r>
                <a:r>
                  <a:rPr lang="zh-CN" altLang="en-US" sz="2000" dirty="0" smtClean="0"/>
                  <a:t>记录的是离散光强分布，全息图被</a:t>
                </a:r>
                <a:r>
                  <a:rPr lang="en-US" altLang="zh-CN" sz="2000" dirty="0" smtClean="0"/>
                  <a:t>CCD</a:t>
                </a:r>
                <a:r>
                  <a:rPr lang="zh-CN" altLang="en-US" sz="2000" dirty="0" smtClean="0"/>
                  <a:t>记录，数学上相当于被抽样，离散成二维阵列，再以数字形式存储于计算机中。设</a:t>
                </a:r>
                <a:r>
                  <a:rPr lang="en-US" altLang="zh-CN" sz="2000" dirty="0" smtClean="0"/>
                  <a:t>CCD</a:t>
                </a:r>
                <a:r>
                  <a:rPr lang="zh-CN" altLang="en-US" sz="2000" dirty="0" smtClean="0"/>
                  <a:t>的有效像素为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 smtClean="0"/>
                  <a:t>，相邻像素中心间距为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 smtClean="0"/>
                  <a:t>，光学填充因子为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，则像素尺寸为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 smtClean="0"/>
                  <a:t>，光敏面尺寸为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 smtClean="0"/>
                  <a:t>。因此，</a:t>
                </a:r>
                <a:r>
                  <a:rPr lang="en-US" altLang="zh-CN" sz="2000" dirty="0" smtClean="0"/>
                  <a:t>CCD</a:t>
                </a:r>
                <a:r>
                  <a:rPr lang="zh-CN" altLang="en-US" sz="2000" dirty="0" smtClean="0"/>
                  <a:t>记录的离散光强分布为：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4" y="1194160"/>
                <a:ext cx="11173326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546" t="-749" r="-273" b="-2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79558" y="2825376"/>
                <a:ext cx="605569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558" y="2825376"/>
                <a:ext cx="605569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13874" y="3689684"/>
            <a:ext cx="704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CCD</a:t>
            </a:r>
            <a:r>
              <a:rPr lang="zh-CN" altLang="en-US" sz="2000" dirty="0" smtClean="0"/>
              <a:t>在采样过程中的积分效应，则离散光强分布为：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60358" y="4262566"/>
                <a:ext cx="882991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𝑟𝑒𝑐𝑡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58" y="4262566"/>
                <a:ext cx="8829918" cy="6915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13874" y="5126874"/>
            <a:ext cx="1082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CCD</a:t>
            </a:r>
            <a:r>
              <a:rPr lang="zh-CN" altLang="en-US" sz="2000" dirty="0" smtClean="0"/>
              <a:t>记录的干涉光强由数据采集卡采集并量化后送到计算机中保存，其结果是一个数字矩阵，即数字全息图。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859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873" y="545432"/>
            <a:ext cx="369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数字全息再现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873" y="2241564"/>
            <a:ext cx="111733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在数字全息中，再现过程并不需要实际进行，而是由计算机模拟光学全息中的再现过程，根据衍射公式进行数值计算，从而获得物体光的复振幅分布。</a:t>
            </a:r>
            <a:endParaRPr lang="en-US" altLang="zh-CN" sz="2000" dirty="0" smtClean="0"/>
          </a:p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数字全息再现过程分为两步：</a:t>
            </a:r>
            <a:endParaRPr lang="en-US" altLang="zh-CN" sz="2000" dirty="0" smtClean="0"/>
          </a:p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）用再现光波与全息图相乘，从而得到透过全息图的再现物体光；</a:t>
            </a:r>
            <a:endParaRPr lang="en-US" altLang="zh-CN" sz="2000" dirty="0" smtClean="0"/>
          </a:p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）根据标量衍射理论，数值模拟光波在自由空间的衍射过程，计算聚焦像平面的再现物体光的数字分布，得到物体的光强分布和相位分布。</a:t>
            </a:r>
          </a:p>
        </p:txBody>
      </p:sp>
    </p:spTree>
    <p:extLst>
      <p:ext uri="{BB962C8B-B14F-4D97-AF65-F5344CB8AC3E}">
        <p14:creationId xmlns:p14="http://schemas.microsoft.com/office/powerpoint/2010/main" val="359656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873" y="545432"/>
            <a:ext cx="369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数字全息再现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3873" y="1776052"/>
            <a:ext cx="11173327" cy="3270380"/>
            <a:chOff x="713873" y="1194160"/>
            <a:chExt cx="11173327" cy="3270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13874" y="1194160"/>
                  <a:ext cx="11173326" cy="443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457200">
                    <a:lnSpc>
                      <a:spcPct val="125000"/>
                    </a:lnSpc>
                  </a:pPr>
                  <a:r>
                    <a:rPr lang="zh-CN" altLang="en-US" sz="2000" dirty="0" smtClean="0"/>
                    <a:t>设再现光波为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zh-CN" altLang="en-US" sz="2000" dirty="0" smtClean="0"/>
                    <a:t>，其相应的离散形式为：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74" y="1194160"/>
                  <a:ext cx="11173326" cy="4435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370" b="-191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562725" y="1763251"/>
                  <a:ext cx="6170984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𝑐𝑜𝑚𝑏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𝑟𝑒𝑐𝑡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725" y="1763251"/>
                  <a:ext cx="6170984" cy="6915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713874" y="2580295"/>
              <a:ext cx="11173326" cy="44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sz="2000" dirty="0" smtClean="0"/>
                <a:t>用该再现光波照射全息图，即再现光波与全息图强图相乘，照射后的透射光波可表示为：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3940233" y="3154387"/>
                  <a:ext cx="263001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233" y="3154387"/>
                  <a:ext cx="263001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20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713873" y="3587672"/>
              <a:ext cx="11173326" cy="44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sz="2000" dirty="0" smtClean="0"/>
                <a:t>其离散形式为：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3940233" y="4156763"/>
                  <a:ext cx="2786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233" y="4156763"/>
                  <a:ext cx="278672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8"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12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873" y="638842"/>
            <a:ext cx="369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数字全息再现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13873" y="1422352"/>
                <a:ext cx="11173326" cy="443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25000"/>
                  </a:lnSpc>
                </a:pPr>
                <a:r>
                  <a:rPr lang="zh-CN" altLang="en-US" sz="2000" dirty="0" smtClean="0"/>
                  <a:t>在距离全息图为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菲涅耳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衍射区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衍射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光波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振幅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 smtClean="0"/>
                  <a:t>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3" y="1422352"/>
                <a:ext cx="11173326" cy="443583"/>
              </a:xfrm>
              <a:prstGeom prst="rect">
                <a:avLst/>
              </a:prstGeom>
              <a:blipFill rotWithShape="0">
                <a:blip r:embed="rId2"/>
                <a:stretch>
                  <a:fillRect t="-137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85537" y="3739898"/>
            <a:ext cx="1117332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如果用卷积表示，则可表示为：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29063" y="1919886"/>
                <a:ext cx="8486274" cy="1766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zh-CN" altLang="en-US" sz="2000" dirty="0" smtClean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zh-CN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0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63" y="1919886"/>
                <a:ext cx="8486274" cy="1766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509767" y="4242433"/>
                <a:ext cx="4631011" cy="649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767" y="4242433"/>
                <a:ext cx="4631011" cy="6499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85537" y="4946306"/>
            <a:ext cx="1117332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/>
              <a:t>式</a:t>
            </a:r>
            <a:r>
              <a:rPr lang="zh-CN" altLang="en-US" sz="2000" dirty="0" smtClean="0"/>
              <a:t>中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09767" y="5306911"/>
                <a:ext cx="367491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767" y="5306911"/>
                <a:ext cx="3674916" cy="6865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86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3873" y="545432"/>
            <a:ext cx="369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数字全息再现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873" y="1311193"/>
            <a:ext cx="11173326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忽略</a:t>
            </a:r>
            <a:r>
              <a:rPr lang="en-US" altLang="zh-CN" sz="2000" dirty="0" err="1" smtClean="0"/>
              <a:t>exp</a:t>
            </a:r>
            <a:r>
              <a:rPr lang="zh-CN" altLang="en-US" sz="2000" dirty="0" smtClean="0"/>
              <a:t>因子，得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12060" y="1843428"/>
                <a:ext cx="7083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60" y="1843428"/>
                <a:ext cx="7083542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430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13873" y="2239857"/>
            <a:ext cx="1117332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在离轴数字全息中，再现像在空间是分开的，因此如果仅考虑再现实像，有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28470" y="2777093"/>
                <a:ext cx="5668924" cy="307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470" y="2777093"/>
                <a:ext cx="5668924" cy="307969"/>
              </a:xfrm>
              <a:prstGeom prst="rect">
                <a:avLst/>
              </a:prstGeom>
              <a:blipFill rotWithShape="0">
                <a:blip r:embed="rId3"/>
                <a:stretch>
                  <a:fillRect l="-645" t="-200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13873" y="3173522"/>
            <a:ext cx="1117332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其离散形式为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728470" y="3710566"/>
                <a:ext cx="5344796" cy="307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470" y="3710566"/>
                <a:ext cx="5344796" cy="307969"/>
              </a:xfrm>
              <a:prstGeom prst="rect">
                <a:avLst/>
              </a:prstGeom>
              <a:blipFill rotWithShape="0">
                <a:blip r:embed="rId4"/>
                <a:stretch>
                  <a:fillRect l="-685" t="-200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713873" y="4106995"/>
            <a:ext cx="11173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 smtClean="0"/>
              <a:t>因此可得光强和相位分布分别为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769211" y="4672509"/>
                <a:ext cx="2443874" cy="3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211" y="4672509"/>
                <a:ext cx="2443874" cy="338939"/>
              </a:xfrm>
              <a:prstGeom prst="rect">
                <a:avLst/>
              </a:prstGeom>
              <a:blipFill rotWithShape="0">
                <a:blip r:embed="rId5"/>
                <a:stretch>
                  <a:fillRect l="-1746" r="-748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13873" y="5098121"/>
            <a:ext cx="11173326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/>
              <a:t>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531216" y="5628377"/>
                <a:ext cx="339054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𝑎𝑟𝑐𝑡𝑎𝑛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𝐼𝑚</m:t>
                          </m:r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16" y="5628377"/>
                <a:ext cx="3390544" cy="6771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95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91744" y="2636912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谢谢！</a:t>
            </a:r>
            <a:r>
              <a:rPr lang="en-US" altLang="zh-CN" sz="4000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 </a:t>
            </a:r>
            <a:endParaRPr lang="zh-CN" altLang="en-US" sz="40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5705414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F51FECA-B0D1-4205-AAA5-5D2CB5D72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1196752"/>
            <a:ext cx="10081120" cy="367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zh-CN" b="1" dirty="0"/>
              <a:t>数字全息</a:t>
            </a:r>
            <a:r>
              <a:rPr lang="zh-CN" altLang="zh-CN" b="1" dirty="0" smtClean="0"/>
              <a:t>实验</a:t>
            </a:r>
            <a:r>
              <a:rPr lang="zh-CN" altLang="en-US" b="1" dirty="0" smtClean="0"/>
              <a:t>（物理馆</a:t>
            </a:r>
            <a:r>
              <a:rPr lang="en-US" altLang="zh-CN" b="1" dirty="0" smtClean="0"/>
              <a:t>302</a:t>
            </a:r>
            <a:r>
              <a:rPr lang="zh-CN" altLang="en-US" b="1" dirty="0" smtClean="0"/>
              <a:t>）</a:t>
            </a:r>
            <a:endParaRPr lang="zh-CN" altLang="zh-CN" dirty="0"/>
          </a:p>
          <a:p>
            <a:pPr lvl="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QQ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群：</a:t>
            </a:r>
            <a:r>
              <a:rPr lang="en-US" altLang="zh-CN" sz="40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516138949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  <a:defRPr/>
            </a:pP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  <a:defRPr/>
            </a:pP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340768"/>
            <a:ext cx="3785648" cy="48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实验报告要求：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04" y="1556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书写在实验报告纸上</a:t>
            </a:r>
            <a:endParaRPr lang="en-US" altLang="zh-CN" dirty="0" smtClean="0"/>
          </a:p>
          <a:p>
            <a:r>
              <a:rPr lang="zh-CN" altLang="en-US" dirty="0" smtClean="0"/>
              <a:t>报告内容：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、目的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、实验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smtClean="0"/>
              <a:t>实验仪器图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实验数据处理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实验结果及讨论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思考题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dirty="0" smtClean="0">
                <a:hlinkClick r:id="rId2" action="ppaction://hlinkfile"/>
              </a:rPr>
              <a:t>详见实验指导书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005EE-2A85-456D-B33B-626112892C3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836712"/>
            <a:ext cx="4276543" cy="5256584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>
            <a:off x="3143672" y="2636912"/>
            <a:ext cx="216024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3712" y="27809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预习部分手写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4007768" y="4005064"/>
            <a:ext cx="288032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9816" y="43651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电脑或手写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6363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005EE-2A85-456D-B33B-626112892C3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32655"/>
            <a:ext cx="3456384" cy="6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950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7"/>
          <a:stretch>
            <a:fillRect/>
          </a:stretch>
        </p:blipFill>
        <p:spPr bwMode="auto">
          <a:xfrm>
            <a:off x="-23813" y="0"/>
            <a:ext cx="12215813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1933575" y="28733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数字全息实验</a:t>
            </a:r>
            <a:endParaRPr lang="zh-CN" alt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文本框 3"/>
          <p:cNvSpPr txBox="1">
            <a:spLocks noChangeArrowheads="1"/>
          </p:cNvSpPr>
          <p:nvPr/>
        </p:nvSpPr>
        <p:spPr bwMode="auto">
          <a:xfrm>
            <a:off x="3635375" y="1457325"/>
            <a:ext cx="48958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rgbClr val="274F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物理实验课程</a:t>
            </a:r>
          </a:p>
        </p:txBody>
      </p:sp>
      <p:sp>
        <p:nvSpPr>
          <p:cNvPr id="36869" name="文本框 4"/>
          <p:cNvSpPr txBox="1">
            <a:spLocks noChangeArrowheads="1"/>
          </p:cNvSpPr>
          <p:nvPr/>
        </p:nvSpPr>
        <p:spPr bwMode="auto">
          <a:xfrm>
            <a:off x="8112224" y="6165304"/>
            <a:ext cx="381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同济大学物理实验中心</a:t>
            </a:r>
            <a:endParaRPr lang="en-US" altLang="zh-CN" sz="2800" b="1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6871" name="组合 4"/>
          <p:cNvGrpSpPr>
            <a:grpSpLocks/>
          </p:cNvGrpSpPr>
          <p:nvPr/>
        </p:nvGrpSpPr>
        <p:grpSpPr bwMode="auto">
          <a:xfrm>
            <a:off x="119063" y="115888"/>
            <a:ext cx="2808287" cy="935037"/>
            <a:chOff x="119063" y="115888"/>
            <a:chExt cx="2808586" cy="935037"/>
          </a:xfrm>
        </p:grpSpPr>
        <p:pic>
          <p:nvPicPr>
            <p:cNvPr id="36872" name="图片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3" y="115888"/>
              <a:ext cx="950912" cy="93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5440" y="222258"/>
              <a:ext cx="1872209" cy="6144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936" y="750630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教学目的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7936" y="1960814"/>
            <a:ext cx="9742983" cy="3615267"/>
          </a:xfrm>
        </p:spPr>
        <p:txBody>
          <a:bodyPr>
            <a:normAutofit/>
          </a:bodyPr>
          <a:lstStyle/>
          <a:p>
            <a:pPr lvl="0"/>
            <a:r>
              <a:rPr lang="zh-CN" altLang="zh-CN" dirty="0" smtClean="0"/>
              <a:t>掌握</a:t>
            </a:r>
            <a:r>
              <a:rPr lang="zh-CN" altLang="zh-CN" dirty="0"/>
              <a:t>数字全息的基本原理与实验过程；</a:t>
            </a:r>
          </a:p>
          <a:p>
            <a:pPr lvl="0"/>
            <a:r>
              <a:rPr lang="zh-CN" altLang="zh-CN" dirty="0"/>
              <a:t>掌握菲涅尔数字全息的原理与方法；</a:t>
            </a:r>
          </a:p>
          <a:p>
            <a:pPr lvl="0"/>
            <a:r>
              <a:rPr lang="zh-CN" altLang="zh-CN" dirty="0"/>
              <a:t>掌握两种滤波算法。</a:t>
            </a:r>
          </a:p>
        </p:txBody>
      </p:sp>
    </p:spTree>
    <p:extLst>
      <p:ext uri="{BB962C8B-B14F-4D97-AF65-F5344CB8AC3E}">
        <p14:creationId xmlns:p14="http://schemas.microsoft.com/office/powerpoint/2010/main" val="36090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全息基本原理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全息照相术是利用光的干涉和衍射原理，将物体反射的光波以干涉条纹的形式记录下来，并在一定条件下再现原物体的三维</a:t>
            </a:r>
            <a:r>
              <a:rPr lang="zh-CN" altLang="zh-CN" dirty="0" smtClean="0"/>
              <a:t>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latin typeface="+mn-ea"/>
              </a:rPr>
              <a:t>由于干涉条纹的空间频率很高，因而要求记录介质具有很高的分辨率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常用的记录</a:t>
            </a:r>
            <a:r>
              <a:rPr lang="zh-CN" altLang="en-US" dirty="0">
                <a:latin typeface="+mn-ea"/>
              </a:rPr>
              <a:t>介质主要采用具有很高分辨率的全息底片，但由于其感光灵敏度低，所需曝光时间长，因而对记录系统的稳定性具有较高要求。另外，全息底片记录全息图后，需要进行显影和定影等冲洗处理。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7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数字全息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数字全息照相采用光敏</a:t>
            </a:r>
            <a:r>
              <a:rPr lang="zh-CN" altLang="en-US" dirty="0" smtClean="0">
                <a:latin typeface="+mn-ea"/>
              </a:rPr>
              <a:t>电子器件</a:t>
            </a:r>
            <a:r>
              <a:rPr lang="en-US" altLang="zh-CN" dirty="0" smtClean="0">
                <a:latin typeface="+mn-ea"/>
              </a:rPr>
              <a:t>CCD</a:t>
            </a:r>
            <a:r>
              <a:rPr lang="zh-CN" altLang="en-US" dirty="0" smtClean="0">
                <a:latin typeface="+mn-ea"/>
              </a:rPr>
              <a:t>代替</a:t>
            </a:r>
            <a:r>
              <a:rPr lang="zh-CN" altLang="en-US" dirty="0">
                <a:latin typeface="+mn-ea"/>
              </a:rPr>
              <a:t>传统全息记录材料来完成全息记录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再现</a:t>
            </a:r>
            <a:r>
              <a:rPr lang="zh-CN" altLang="en-US" dirty="0">
                <a:latin typeface="+mn-ea"/>
              </a:rPr>
              <a:t>时，采用数字方法，模拟光波衍射来再现物体光波，因而省去了光学再现装置。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80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数字全息工作原理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数字</a:t>
            </a:r>
            <a:r>
              <a:rPr lang="zh-CN" altLang="en-US" dirty="0">
                <a:latin typeface="+mn-ea"/>
              </a:rPr>
              <a:t>全息也包括记录和再现两个步骤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首先</a:t>
            </a:r>
            <a:r>
              <a:rPr lang="zh-CN" altLang="en-US" dirty="0">
                <a:latin typeface="+mn-ea"/>
              </a:rPr>
              <a:t>，物体表面发出的物体光波与参考光波在</a:t>
            </a:r>
            <a:r>
              <a:rPr lang="en-US" altLang="zh-CN" dirty="0">
                <a:latin typeface="+mn-ea"/>
              </a:rPr>
              <a:t>CCD</a:t>
            </a:r>
            <a:r>
              <a:rPr lang="zh-CN" altLang="en-US" dirty="0">
                <a:latin typeface="+mn-ea"/>
              </a:rPr>
              <a:t>靶面发生干涉，其光强分布由</a:t>
            </a:r>
            <a:r>
              <a:rPr lang="en-US" altLang="zh-CN" dirty="0">
                <a:latin typeface="+mn-ea"/>
              </a:rPr>
              <a:t>CCD</a:t>
            </a:r>
            <a:r>
              <a:rPr lang="zh-CN" altLang="en-US" dirty="0">
                <a:latin typeface="+mn-ea"/>
              </a:rPr>
              <a:t>记录，并送到计算机保存，其结果是一个数字矩阵，即数字全息图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其次</a:t>
            </a:r>
            <a:r>
              <a:rPr lang="zh-CN" altLang="en-US" dirty="0">
                <a:latin typeface="+mn-ea"/>
              </a:rPr>
              <a:t>，由计算机模拟光波衍射来再现物体光波，通过数值计算，获得再现光波的复振幅分布。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88642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db2004161gl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843</Words>
  <Application>Microsoft Office PowerPoint</Application>
  <PresentationFormat>宽屏</PresentationFormat>
  <Paragraphs>96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等线</vt:lpstr>
      <vt:lpstr>等线 Light</vt:lpstr>
      <vt:lpstr>黑体</vt:lpstr>
      <vt:lpstr>华文新魏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Tahoma</vt:lpstr>
      <vt:lpstr>Wingdings</vt:lpstr>
      <vt:lpstr>默认设计模板</vt:lpstr>
      <vt:lpstr>2_Compass</vt:lpstr>
      <vt:lpstr>cdb2004161gl</vt:lpstr>
      <vt:lpstr>1_Office 主题</vt:lpstr>
      <vt:lpstr>Visio.Drawing.11</vt:lpstr>
      <vt:lpstr>PowerPoint 演示文稿</vt:lpstr>
      <vt:lpstr>PowerPoint 演示文稿</vt:lpstr>
      <vt:lpstr>实验报告要求：</vt:lpstr>
      <vt:lpstr>PowerPoint 演示文稿</vt:lpstr>
      <vt:lpstr>数字全息实验</vt:lpstr>
      <vt:lpstr>教学目的</vt:lpstr>
      <vt:lpstr>全息基本原理</vt:lpstr>
      <vt:lpstr>数字全息</vt:lpstr>
      <vt:lpstr>数字全息工作原理</vt:lpstr>
      <vt:lpstr>工作原理图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</dc:creator>
  <cp:lastModifiedBy>Microsoft 帐户</cp:lastModifiedBy>
  <cp:revision>285</cp:revision>
  <dcterms:created xsi:type="dcterms:W3CDTF">2003-04-19T08:19:30Z</dcterms:created>
  <dcterms:modified xsi:type="dcterms:W3CDTF">2023-05-04T04:30:25Z</dcterms:modified>
</cp:coreProperties>
</file>