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5" r:id="rId2"/>
    <p:sldId id="526" r:id="rId3"/>
    <p:sldId id="527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F84628"/>
    <a:srgbClr val="5F5F5F"/>
    <a:srgbClr val="808080"/>
    <a:srgbClr val="000000"/>
    <a:srgbClr val="CC0000"/>
    <a:srgbClr val="78A4BC"/>
    <a:srgbClr val="9DBDB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1" autoAdjust="0"/>
    <p:restoredTop sz="89537" autoAdjust="0"/>
  </p:normalViewPr>
  <p:slideViewPr>
    <p:cSldViewPr>
      <p:cViewPr>
        <p:scale>
          <a:sx n="52" d="100"/>
          <a:sy n="52" d="100"/>
        </p:scale>
        <p:origin x="-906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9C44150-843C-4CFB-A96A-E697FDA72F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A5D1E1-A4CA-470D-A937-58AAEB97DD0C}" type="slidenum">
              <a:rPr lang="zh-CN" altLang="en-US" smtClean="0">
                <a:latin typeface="Arial" pitchFamily="34" charset="0"/>
              </a:rPr>
              <a:pPr>
                <a:defRPr/>
              </a:pPr>
              <a:t>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满分</a:t>
            </a:r>
            <a:r>
              <a:rPr lang="en-US" altLang="zh-CN" dirty="0" smtClean="0"/>
              <a:t>10</a:t>
            </a:r>
            <a:r>
              <a:rPr lang="zh-CN" altLang="en-US" smtClean="0"/>
              <a:t>分。</a:t>
            </a:r>
            <a:r>
              <a:rPr lang="zh-CN" altLang="en-US" smtClean="0"/>
              <a:t>评分标准：极性</a:t>
            </a:r>
            <a:r>
              <a:rPr lang="zh-CN" altLang="en-US" dirty="0" smtClean="0"/>
              <a:t>码为负（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分），第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段（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分），</a:t>
            </a:r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段</a:t>
            </a:r>
            <a:r>
              <a:rPr lang="zh-CN" altLang="en-US" dirty="0" smtClean="0"/>
              <a:t>起始电平</a:t>
            </a:r>
            <a:r>
              <a:rPr lang="en-US" altLang="zh-CN" dirty="0" smtClean="0"/>
              <a:t>256</a:t>
            </a:r>
            <a:r>
              <a:rPr lang="el-GR" altLang="zh-CN" dirty="0" smtClean="0"/>
              <a:t>Δ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分），第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段段内码对应</a:t>
            </a:r>
            <a:r>
              <a:rPr lang="en-US" altLang="zh-CN" dirty="0" smtClean="0"/>
              <a:t>48</a:t>
            </a:r>
            <a:r>
              <a:rPr lang="el-GR" altLang="zh-CN" dirty="0" smtClean="0"/>
              <a:t>Δ</a:t>
            </a:r>
            <a:r>
              <a:rPr lang="zh-CN" altLang="en-US" dirty="0" smtClean="0"/>
              <a:t>或</a:t>
            </a:r>
            <a:r>
              <a:rPr lang="en-US" altLang="zh-CN" dirty="0" smtClean="0"/>
              <a:t>64</a:t>
            </a:r>
            <a:r>
              <a:rPr lang="el-GR" altLang="zh-CN" dirty="0" smtClean="0"/>
              <a:t>Δ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分），解码器输出取量化间隔的中间值（</a:t>
            </a:r>
            <a:r>
              <a:rPr lang="en-US" altLang="zh-CN" dirty="0" smtClean="0"/>
              <a:t>48+8</a:t>
            </a:r>
            <a:r>
              <a:rPr lang="zh-CN" altLang="en-US" dirty="0" smtClean="0"/>
              <a:t>）</a:t>
            </a:r>
            <a:r>
              <a:rPr lang="el-GR" altLang="zh-CN" dirty="0" smtClean="0"/>
              <a:t>Δ</a:t>
            </a:r>
            <a:r>
              <a:rPr lang="zh-CN" altLang="en-US" dirty="0" smtClean="0"/>
              <a:t>或（</a:t>
            </a:r>
            <a:r>
              <a:rPr lang="en-US" altLang="zh-CN" dirty="0" smtClean="0"/>
              <a:t>64-8</a:t>
            </a:r>
            <a:r>
              <a:rPr lang="zh-CN" altLang="en-US" dirty="0" smtClean="0"/>
              <a:t>）</a:t>
            </a:r>
            <a:r>
              <a:rPr lang="el-GR" altLang="zh-CN" dirty="0" smtClean="0"/>
              <a:t>Δ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分），最后结果</a:t>
            </a:r>
            <a:r>
              <a:rPr lang="en-US" altLang="zh-CN" dirty="0" smtClean="0"/>
              <a:t>-312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分）</a:t>
            </a:r>
            <a:endParaRPr lang="en-US" altLang="zh-CN" dirty="0" smtClean="0"/>
          </a:p>
          <a:p>
            <a:r>
              <a:rPr lang="zh-CN" altLang="en-US" dirty="0" smtClean="0"/>
              <a:t>所以结果为</a:t>
            </a:r>
            <a:r>
              <a:rPr lang="en-US" altLang="zh-CN" dirty="0" smtClean="0"/>
              <a:t>-320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-304</a:t>
            </a:r>
            <a:r>
              <a:rPr lang="zh-CN" altLang="en-US" dirty="0" smtClean="0"/>
              <a:t>的都得</a:t>
            </a:r>
            <a:r>
              <a:rPr lang="en-US" altLang="zh-CN" dirty="0" smtClean="0"/>
              <a:t>8</a:t>
            </a:r>
            <a:r>
              <a:rPr lang="zh-CN" altLang="en-US" dirty="0" smtClean="0"/>
              <a:t>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C44150-843C-4CFB-A96A-E697FDA72FA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7"/>
          <p:cNvGraphicFramePr>
            <a:graphicFrameLocks noChangeAspect="1"/>
          </p:cNvGraphicFramePr>
          <p:nvPr/>
        </p:nvGraphicFramePr>
        <p:xfrm>
          <a:off x="0" y="0"/>
          <a:ext cx="9144000" cy="3124200"/>
        </p:xfrm>
        <a:graphic>
          <a:graphicData uri="http://schemas.openxmlformats.org/presentationml/2006/ole">
            <p:oleObj spid="_x0000_s106498" name="Image" r:id="rId3" imgW="2438198" imgH="1657835" progId="">
              <p:embed/>
            </p:oleObj>
          </a:graphicData>
        </a:graphic>
      </p:graphicFrame>
      <p:sp>
        <p:nvSpPr>
          <p:cNvPr id="5" name="AutoShape 35"/>
          <p:cNvSpPr>
            <a:spLocks noChangeArrowheads="1"/>
          </p:cNvSpPr>
          <p:nvPr/>
        </p:nvSpPr>
        <p:spPr bwMode="gray">
          <a:xfrm>
            <a:off x="6684963" y="3438525"/>
            <a:ext cx="2001837" cy="1238250"/>
          </a:xfrm>
          <a:prstGeom prst="diamond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zh-CN" altLang="en-US"/>
          </a:p>
        </p:txBody>
      </p:sp>
      <p:sp>
        <p:nvSpPr>
          <p:cNvPr id="6" name="AutoShape 36"/>
          <p:cNvSpPr>
            <a:spLocks noChangeArrowheads="1"/>
          </p:cNvSpPr>
          <p:nvPr/>
        </p:nvSpPr>
        <p:spPr bwMode="gray">
          <a:xfrm>
            <a:off x="4724400" y="2201863"/>
            <a:ext cx="2047875" cy="1260475"/>
          </a:xfrm>
          <a:prstGeom prst="diamond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zh-CN" altLang="en-US"/>
          </a:p>
        </p:txBody>
      </p:sp>
      <p:sp>
        <p:nvSpPr>
          <p:cNvPr id="7" name="AutoShape 34"/>
          <p:cNvSpPr>
            <a:spLocks noChangeArrowheads="1"/>
          </p:cNvSpPr>
          <p:nvPr/>
        </p:nvSpPr>
        <p:spPr bwMode="gray">
          <a:xfrm>
            <a:off x="5741988" y="1752600"/>
            <a:ext cx="1908175" cy="1263650"/>
          </a:xfrm>
          <a:prstGeom prst="diamond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zh-CN" altLang="en-US"/>
          </a:p>
        </p:txBody>
      </p:sp>
      <p:sp>
        <p:nvSpPr>
          <p:cNvPr id="8" name="Freeform 39" descr="F"/>
          <p:cNvSpPr>
            <a:spLocks/>
          </p:cNvSpPr>
          <p:nvPr/>
        </p:nvSpPr>
        <p:spPr bwMode="gray">
          <a:xfrm>
            <a:off x="6686550" y="4054475"/>
            <a:ext cx="1028700" cy="1692275"/>
          </a:xfrm>
          <a:custGeom>
            <a:avLst/>
            <a:gdLst/>
            <a:ahLst/>
            <a:cxnLst>
              <a:cxn ang="0">
                <a:pos x="648" y="1066"/>
              </a:cxn>
              <a:cxn ang="0">
                <a:pos x="641" y="389"/>
              </a:cxn>
              <a:cxn ang="0">
                <a:pos x="0" y="0"/>
              </a:cxn>
              <a:cxn ang="0">
                <a:pos x="2" y="681"/>
              </a:cxn>
              <a:cxn ang="0">
                <a:pos x="648" y="1066"/>
              </a:cxn>
            </a:cxnLst>
            <a:rect l="0" t="0" r="r" b="b"/>
            <a:pathLst>
              <a:path w="648" h="1066">
                <a:moveTo>
                  <a:pt x="648" y="1066"/>
                </a:moveTo>
                <a:lnTo>
                  <a:pt x="641" y="389"/>
                </a:lnTo>
                <a:lnTo>
                  <a:pt x="0" y="0"/>
                </a:lnTo>
                <a:lnTo>
                  <a:pt x="2" y="681"/>
                </a:lnTo>
                <a:lnTo>
                  <a:pt x="648" y="1066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zh-CN" altLang="en-US">
              <a:ea typeface="+mn-ea"/>
            </a:endParaRPr>
          </a:p>
        </p:txBody>
      </p:sp>
      <p:sp>
        <p:nvSpPr>
          <p:cNvPr id="9" name="Freeform 40" descr="d"/>
          <p:cNvSpPr>
            <a:spLocks/>
          </p:cNvSpPr>
          <p:nvPr/>
        </p:nvSpPr>
        <p:spPr bwMode="gray">
          <a:xfrm>
            <a:off x="4725988" y="2819400"/>
            <a:ext cx="1027112" cy="1733550"/>
          </a:xfrm>
          <a:custGeom>
            <a:avLst/>
            <a:gdLst/>
            <a:ahLst/>
            <a:cxnLst>
              <a:cxn ang="0">
                <a:pos x="626" y="991"/>
              </a:cxn>
              <a:cxn ang="0">
                <a:pos x="626" y="362"/>
              </a:cxn>
              <a:cxn ang="0">
                <a:pos x="0" y="0"/>
              </a:cxn>
              <a:cxn ang="0">
                <a:pos x="2" y="617"/>
              </a:cxn>
              <a:cxn ang="0">
                <a:pos x="626" y="991"/>
              </a:cxn>
            </a:cxnLst>
            <a:rect l="0" t="0" r="r" b="b"/>
            <a:pathLst>
              <a:path w="626" h="991">
                <a:moveTo>
                  <a:pt x="626" y="991"/>
                </a:moveTo>
                <a:lnTo>
                  <a:pt x="626" y="362"/>
                </a:lnTo>
                <a:lnTo>
                  <a:pt x="0" y="0"/>
                </a:lnTo>
                <a:lnTo>
                  <a:pt x="2" y="617"/>
                </a:lnTo>
                <a:lnTo>
                  <a:pt x="626" y="991"/>
                </a:lnTo>
                <a:close/>
              </a:path>
            </a:pathLst>
          </a:custGeom>
          <a:blipFill dpi="0" rotWithShape="1">
            <a:blip r:embed="rId5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" name="Freeform 41"/>
          <p:cNvSpPr>
            <a:spLocks/>
          </p:cNvSpPr>
          <p:nvPr/>
        </p:nvSpPr>
        <p:spPr bwMode="gray">
          <a:xfrm>
            <a:off x="5749925" y="4537075"/>
            <a:ext cx="939800" cy="1635125"/>
          </a:xfrm>
          <a:custGeom>
            <a:avLst/>
            <a:gdLst/>
            <a:ahLst/>
            <a:cxnLst>
              <a:cxn ang="0">
                <a:pos x="592" y="1030"/>
              </a:cxn>
              <a:cxn ang="0">
                <a:pos x="592" y="371"/>
              </a:cxn>
              <a:cxn ang="0">
                <a:pos x="1" y="0"/>
              </a:cxn>
              <a:cxn ang="0">
                <a:pos x="0" y="662"/>
              </a:cxn>
              <a:cxn ang="0">
                <a:pos x="592" y="1030"/>
              </a:cxn>
            </a:cxnLst>
            <a:rect l="0" t="0" r="r" b="b"/>
            <a:pathLst>
              <a:path w="592" h="1030">
                <a:moveTo>
                  <a:pt x="592" y="1030"/>
                </a:moveTo>
                <a:lnTo>
                  <a:pt x="592" y="371"/>
                </a:lnTo>
                <a:lnTo>
                  <a:pt x="1" y="0"/>
                </a:lnTo>
                <a:lnTo>
                  <a:pt x="0" y="662"/>
                </a:lnTo>
                <a:lnTo>
                  <a:pt x="592" y="103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1" name="Freeform 42" descr="b"/>
          <p:cNvSpPr>
            <a:spLocks/>
          </p:cNvSpPr>
          <p:nvPr/>
        </p:nvSpPr>
        <p:spPr bwMode="gray">
          <a:xfrm>
            <a:off x="5741988" y="2382838"/>
            <a:ext cx="962025" cy="1671637"/>
          </a:xfrm>
          <a:custGeom>
            <a:avLst/>
            <a:gdLst/>
            <a:ahLst/>
            <a:cxnLst>
              <a:cxn ang="0">
                <a:pos x="589" y="1053"/>
              </a:cxn>
              <a:cxn ang="0">
                <a:pos x="598" y="394"/>
              </a:cxn>
              <a:cxn ang="0">
                <a:pos x="0" y="0"/>
              </a:cxn>
              <a:cxn ang="0">
                <a:pos x="1" y="675"/>
              </a:cxn>
              <a:cxn ang="0">
                <a:pos x="589" y="1053"/>
              </a:cxn>
            </a:cxnLst>
            <a:rect l="0" t="0" r="r" b="b"/>
            <a:pathLst>
              <a:path w="598" h="1053">
                <a:moveTo>
                  <a:pt x="589" y="1053"/>
                </a:moveTo>
                <a:lnTo>
                  <a:pt x="598" y="394"/>
                </a:lnTo>
                <a:lnTo>
                  <a:pt x="0" y="0"/>
                </a:lnTo>
                <a:lnTo>
                  <a:pt x="1" y="675"/>
                </a:lnTo>
                <a:lnTo>
                  <a:pt x="589" y="1053"/>
                </a:lnTo>
                <a:close/>
              </a:path>
            </a:pathLst>
          </a:custGeom>
          <a:blipFill dpi="0" rotWithShape="1">
            <a:blip r:embed="rId6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90" y="3143248"/>
            <a:ext cx="4214810" cy="1219200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0034" y="5072074"/>
            <a:ext cx="3690934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429375"/>
            <a:ext cx="2438400" cy="352425"/>
          </a:xfrm>
        </p:spPr>
        <p:txBody>
          <a:bodyPr/>
          <a:lstStyle>
            <a:lvl1pPr algn="l">
              <a:defRPr b="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429375"/>
            <a:ext cx="3048000" cy="352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000" b="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77000" y="6429375"/>
            <a:ext cx="2438400" cy="352425"/>
          </a:xfrm>
        </p:spPr>
        <p:txBody>
          <a:bodyPr/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1826A-BC19-47AD-9719-BE779814411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457200"/>
            <a:ext cx="1905000" cy="57721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457200"/>
            <a:ext cx="5562600" cy="57721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7399D-ADB6-4469-8BF2-2FDAA29556FE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8"/>
          <p:cNvGraphicFramePr>
            <a:graphicFrameLocks noChangeAspect="1"/>
          </p:cNvGraphicFramePr>
          <p:nvPr/>
        </p:nvGraphicFramePr>
        <p:xfrm>
          <a:off x="0" y="0"/>
          <a:ext cx="9144000" cy="3581400"/>
        </p:xfrm>
        <a:graphic>
          <a:graphicData uri="http://schemas.openxmlformats.org/presentationml/2006/ole">
            <p:oleObj spid="_x0000_s107522" name="Image" r:id="rId3" imgW="2438198" imgH="1657835" progId="">
              <p:embed/>
            </p:oleObj>
          </a:graphicData>
        </a:graphic>
      </p:graphicFrame>
      <p:sp>
        <p:nvSpPr>
          <p:cNvPr id="5" name="Rectangle 55"/>
          <p:cNvSpPr>
            <a:spLocks noChangeArrowheads="1"/>
          </p:cNvSpPr>
          <p:nvPr/>
        </p:nvSpPr>
        <p:spPr bwMode="white">
          <a:xfrm>
            <a:off x="3062288" y="6286500"/>
            <a:ext cx="30099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zh-CN" altLang="en-US"/>
          </a:p>
        </p:txBody>
      </p: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228600" y="228600"/>
            <a:ext cx="990600" cy="1219200"/>
            <a:chOff x="432" y="1152"/>
            <a:chExt cx="2496" cy="2784"/>
          </a:xfrm>
        </p:grpSpPr>
        <p:sp>
          <p:nvSpPr>
            <p:cNvPr id="7" name="AutoShape 59"/>
            <p:cNvSpPr>
              <a:spLocks noChangeArrowheads="1"/>
            </p:cNvSpPr>
            <p:nvPr userDrawn="1"/>
          </p:nvSpPr>
          <p:spPr bwMode="gray">
            <a:xfrm>
              <a:off x="1668" y="2221"/>
              <a:ext cx="1260" cy="779"/>
            </a:xfrm>
            <a:prstGeom prst="diamond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8" name="AutoShape 60"/>
            <p:cNvSpPr>
              <a:spLocks noChangeArrowheads="1"/>
            </p:cNvSpPr>
            <p:nvPr userDrawn="1"/>
          </p:nvSpPr>
          <p:spPr bwMode="gray">
            <a:xfrm>
              <a:off x="432" y="1442"/>
              <a:ext cx="1292" cy="794"/>
            </a:xfrm>
            <a:prstGeom prst="diamond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9" name="AutoShape 61"/>
            <p:cNvSpPr>
              <a:spLocks noChangeArrowheads="1"/>
            </p:cNvSpPr>
            <p:nvPr userDrawn="1"/>
          </p:nvSpPr>
          <p:spPr bwMode="gray">
            <a:xfrm>
              <a:off x="1068" y="1152"/>
              <a:ext cx="1200" cy="798"/>
            </a:xfrm>
            <a:prstGeom prst="diamond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10" name="Freeform 62"/>
            <p:cNvSpPr>
              <a:spLocks/>
            </p:cNvSpPr>
            <p:nvPr userDrawn="1"/>
          </p:nvSpPr>
          <p:spPr bwMode="gray">
            <a:xfrm>
              <a:off x="1668" y="2609"/>
              <a:ext cx="648" cy="1066"/>
            </a:xfrm>
            <a:custGeom>
              <a:avLst/>
              <a:gdLst/>
              <a:ahLst/>
              <a:cxnLst>
                <a:cxn ang="0">
                  <a:pos x="648" y="1066"/>
                </a:cxn>
                <a:cxn ang="0">
                  <a:pos x="641" y="389"/>
                </a:cxn>
                <a:cxn ang="0">
                  <a:pos x="0" y="0"/>
                </a:cxn>
                <a:cxn ang="0">
                  <a:pos x="2" y="681"/>
                </a:cxn>
                <a:cxn ang="0">
                  <a:pos x="648" y="1066"/>
                </a:cxn>
              </a:cxnLst>
              <a:rect l="0" t="0" r="r" b="b"/>
              <a:pathLst>
                <a:path w="648" h="1066">
                  <a:moveTo>
                    <a:pt x="648" y="1066"/>
                  </a:moveTo>
                  <a:lnTo>
                    <a:pt x="641" y="389"/>
                  </a:lnTo>
                  <a:lnTo>
                    <a:pt x="0" y="0"/>
                  </a:lnTo>
                  <a:lnTo>
                    <a:pt x="2" y="681"/>
                  </a:lnTo>
                  <a:lnTo>
                    <a:pt x="648" y="106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1" name="Freeform 63"/>
            <p:cNvSpPr>
              <a:spLocks/>
            </p:cNvSpPr>
            <p:nvPr userDrawn="1"/>
          </p:nvSpPr>
          <p:spPr bwMode="gray">
            <a:xfrm>
              <a:off x="432" y="1830"/>
              <a:ext cx="648" cy="1095"/>
            </a:xfrm>
            <a:custGeom>
              <a:avLst/>
              <a:gdLst/>
              <a:ahLst/>
              <a:cxnLst>
                <a:cxn ang="0">
                  <a:pos x="626" y="991"/>
                </a:cxn>
                <a:cxn ang="0">
                  <a:pos x="626" y="362"/>
                </a:cxn>
                <a:cxn ang="0">
                  <a:pos x="0" y="0"/>
                </a:cxn>
                <a:cxn ang="0">
                  <a:pos x="2" y="617"/>
                </a:cxn>
                <a:cxn ang="0">
                  <a:pos x="626" y="991"/>
                </a:cxn>
              </a:cxnLst>
              <a:rect l="0" t="0" r="r" b="b"/>
              <a:pathLst>
                <a:path w="626" h="991">
                  <a:moveTo>
                    <a:pt x="626" y="991"/>
                  </a:moveTo>
                  <a:lnTo>
                    <a:pt x="626" y="362"/>
                  </a:lnTo>
                  <a:lnTo>
                    <a:pt x="0" y="0"/>
                  </a:lnTo>
                  <a:lnTo>
                    <a:pt x="2" y="617"/>
                  </a:lnTo>
                  <a:lnTo>
                    <a:pt x="626" y="99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2" name="Freeform 64"/>
            <p:cNvSpPr>
              <a:spLocks/>
            </p:cNvSpPr>
            <p:nvPr userDrawn="1"/>
          </p:nvSpPr>
          <p:spPr bwMode="gray">
            <a:xfrm>
              <a:off x="1076" y="2896"/>
              <a:ext cx="596" cy="1040"/>
            </a:xfrm>
            <a:custGeom>
              <a:avLst/>
              <a:gdLst/>
              <a:ahLst/>
              <a:cxnLst>
                <a:cxn ang="0">
                  <a:pos x="582" y="944"/>
                </a:cxn>
                <a:cxn ang="0">
                  <a:pos x="582" y="346"/>
                </a:cxn>
                <a:cxn ang="0">
                  <a:pos x="0" y="0"/>
                </a:cxn>
                <a:cxn ang="0">
                  <a:pos x="1" y="610"/>
                </a:cxn>
                <a:cxn ang="0">
                  <a:pos x="582" y="944"/>
                </a:cxn>
              </a:cxnLst>
              <a:rect l="0" t="0" r="r" b="b"/>
              <a:pathLst>
                <a:path w="582" h="944">
                  <a:moveTo>
                    <a:pt x="582" y="944"/>
                  </a:moveTo>
                  <a:lnTo>
                    <a:pt x="582" y="346"/>
                  </a:lnTo>
                  <a:lnTo>
                    <a:pt x="0" y="0"/>
                  </a:lnTo>
                  <a:lnTo>
                    <a:pt x="1" y="610"/>
                  </a:lnTo>
                  <a:lnTo>
                    <a:pt x="582" y="9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3" name="Freeform 65"/>
            <p:cNvSpPr>
              <a:spLocks/>
            </p:cNvSpPr>
            <p:nvPr userDrawn="1"/>
          </p:nvSpPr>
          <p:spPr bwMode="gray">
            <a:xfrm>
              <a:off x="1076" y="1547"/>
              <a:ext cx="596" cy="1077"/>
            </a:xfrm>
            <a:custGeom>
              <a:avLst/>
              <a:gdLst/>
              <a:ahLst/>
              <a:cxnLst>
                <a:cxn ang="0">
                  <a:pos x="576" y="976"/>
                </a:cxn>
                <a:cxn ang="0">
                  <a:pos x="574" y="350"/>
                </a:cxn>
                <a:cxn ang="0">
                  <a:pos x="0" y="0"/>
                </a:cxn>
                <a:cxn ang="0">
                  <a:pos x="0" y="625"/>
                </a:cxn>
                <a:cxn ang="0">
                  <a:pos x="576" y="976"/>
                </a:cxn>
              </a:cxnLst>
              <a:rect l="0" t="0" r="r" b="b"/>
              <a:pathLst>
                <a:path w="576" h="976">
                  <a:moveTo>
                    <a:pt x="576" y="976"/>
                  </a:moveTo>
                  <a:lnTo>
                    <a:pt x="574" y="350"/>
                  </a:lnTo>
                  <a:lnTo>
                    <a:pt x="0" y="0"/>
                  </a:lnTo>
                  <a:lnTo>
                    <a:pt x="0" y="625"/>
                  </a:lnTo>
                  <a:lnTo>
                    <a:pt x="576" y="97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14" name="Rectangle 4"/>
          <p:cNvSpPr txBox="1">
            <a:spLocks noChangeArrowheads="1"/>
          </p:cNvSpPr>
          <p:nvPr userDrawn="1"/>
        </p:nvSpPr>
        <p:spPr bwMode="gray">
          <a:xfrm>
            <a:off x="6858000" y="628650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buClrTx/>
              <a:buFontTx/>
              <a:buNone/>
              <a:defRPr sz="1400" smtClean="0">
                <a:solidFill>
                  <a:srgbClr val="5F5F5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复旦大学软件学院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400" baseline="0"/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4313" y="6286500"/>
            <a:ext cx="1214437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46A6B-E25E-48A6-899B-C17828F77C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21A56-3269-44EF-8864-52EE577EEB6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8"/>
          <p:cNvGraphicFramePr>
            <a:graphicFrameLocks noChangeAspect="1"/>
          </p:cNvGraphicFramePr>
          <p:nvPr/>
        </p:nvGraphicFramePr>
        <p:xfrm>
          <a:off x="0" y="0"/>
          <a:ext cx="9144000" cy="3581400"/>
        </p:xfrm>
        <a:graphic>
          <a:graphicData uri="http://schemas.openxmlformats.org/presentationml/2006/ole">
            <p:oleObj spid="_x0000_s108546" name="Image" r:id="rId3" imgW="2438198" imgH="1657835" progId="">
              <p:embed/>
            </p:oleObj>
          </a:graphicData>
        </a:graphic>
      </p:graphicFrame>
      <p:sp>
        <p:nvSpPr>
          <p:cNvPr id="6" name="Rectangle 55"/>
          <p:cNvSpPr>
            <a:spLocks noChangeArrowheads="1"/>
          </p:cNvSpPr>
          <p:nvPr/>
        </p:nvSpPr>
        <p:spPr bwMode="white">
          <a:xfrm>
            <a:off x="3062288" y="6286500"/>
            <a:ext cx="30099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zh-CN" altLang="en-US"/>
          </a:p>
        </p:txBody>
      </p: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228600" y="228600"/>
            <a:ext cx="990600" cy="1219200"/>
            <a:chOff x="432" y="1152"/>
            <a:chExt cx="2496" cy="2784"/>
          </a:xfrm>
        </p:grpSpPr>
        <p:sp>
          <p:nvSpPr>
            <p:cNvPr id="8" name="AutoShape 59"/>
            <p:cNvSpPr>
              <a:spLocks noChangeArrowheads="1"/>
            </p:cNvSpPr>
            <p:nvPr userDrawn="1"/>
          </p:nvSpPr>
          <p:spPr bwMode="gray">
            <a:xfrm>
              <a:off x="1668" y="2221"/>
              <a:ext cx="1260" cy="779"/>
            </a:xfrm>
            <a:prstGeom prst="diamond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9" name="AutoShape 60"/>
            <p:cNvSpPr>
              <a:spLocks noChangeArrowheads="1"/>
            </p:cNvSpPr>
            <p:nvPr userDrawn="1"/>
          </p:nvSpPr>
          <p:spPr bwMode="gray">
            <a:xfrm>
              <a:off x="432" y="1442"/>
              <a:ext cx="1292" cy="794"/>
            </a:xfrm>
            <a:prstGeom prst="diamond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10" name="AutoShape 61"/>
            <p:cNvSpPr>
              <a:spLocks noChangeArrowheads="1"/>
            </p:cNvSpPr>
            <p:nvPr userDrawn="1"/>
          </p:nvSpPr>
          <p:spPr bwMode="gray">
            <a:xfrm>
              <a:off x="1068" y="1152"/>
              <a:ext cx="1200" cy="798"/>
            </a:xfrm>
            <a:prstGeom prst="diamond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11" name="Freeform 62"/>
            <p:cNvSpPr>
              <a:spLocks/>
            </p:cNvSpPr>
            <p:nvPr userDrawn="1"/>
          </p:nvSpPr>
          <p:spPr bwMode="gray">
            <a:xfrm>
              <a:off x="1668" y="2609"/>
              <a:ext cx="648" cy="1066"/>
            </a:xfrm>
            <a:custGeom>
              <a:avLst/>
              <a:gdLst/>
              <a:ahLst/>
              <a:cxnLst>
                <a:cxn ang="0">
                  <a:pos x="648" y="1066"/>
                </a:cxn>
                <a:cxn ang="0">
                  <a:pos x="641" y="389"/>
                </a:cxn>
                <a:cxn ang="0">
                  <a:pos x="0" y="0"/>
                </a:cxn>
                <a:cxn ang="0">
                  <a:pos x="2" y="681"/>
                </a:cxn>
                <a:cxn ang="0">
                  <a:pos x="648" y="1066"/>
                </a:cxn>
              </a:cxnLst>
              <a:rect l="0" t="0" r="r" b="b"/>
              <a:pathLst>
                <a:path w="648" h="1066">
                  <a:moveTo>
                    <a:pt x="648" y="1066"/>
                  </a:moveTo>
                  <a:lnTo>
                    <a:pt x="641" y="389"/>
                  </a:lnTo>
                  <a:lnTo>
                    <a:pt x="0" y="0"/>
                  </a:lnTo>
                  <a:lnTo>
                    <a:pt x="2" y="681"/>
                  </a:lnTo>
                  <a:lnTo>
                    <a:pt x="648" y="106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2" name="Freeform 63"/>
            <p:cNvSpPr>
              <a:spLocks/>
            </p:cNvSpPr>
            <p:nvPr userDrawn="1"/>
          </p:nvSpPr>
          <p:spPr bwMode="gray">
            <a:xfrm>
              <a:off x="432" y="1830"/>
              <a:ext cx="648" cy="1095"/>
            </a:xfrm>
            <a:custGeom>
              <a:avLst/>
              <a:gdLst/>
              <a:ahLst/>
              <a:cxnLst>
                <a:cxn ang="0">
                  <a:pos x="626" y="991"/>
                </a:cxn>
                <a:cxn ang="0">
                  <a:pos x="626" y="362"/>
                </a:cxn>
                <a:cxn ang="0">
                  <a:pos x="0" y="0"/>
                </a:cxn>
                <a:cxn ang="0">
                  <a:pos x="2" y="617"/>
                </a:cxn>
                <a:cxn ang="0">
                  <a:pos x="626" y="991"/>
                </a:cxn>
              </a:cxnLst>
              <a:rect l="0" t="0" r="r" b="b"/>
              <a:pathLst>
                <a:path w="626" h="991">
                  <a:moveTo>
                    <a:pt x="626" y="991"/>
                  </a:moveTo>
                  <a:lnTo>
                    <a:pt x="626" y="362"/>
                  </a:lnTo>
                  <a:lnTo>
                    <a:pt x="0" y="0"/>
                  </a:lnTo>
                  <a:lnTo>
                    <a:pt x="2" y="617"/>
                  </a:lnTo>
                  <a:lnTo>
                    <a:pt x="626" y="99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3" name="Freeform 64"/>
            <p:cNvSpPr>
              <a:spLocks/>
            </p:cNvSpPr>
            <p:nvPr userDrawn="1"/>
          </p:nvSpPr>
          <p:spPr bwMode="gray">
            <a:xfrm>
              <a:off x="1076" y="2896"/>
              <a:ext cx="596" cy="1040"/>
            </a:xfrm>
            <a:custGeom>
              <a:avLst/>
              <a:gdLst/>
              <a:ahLst/>
              <a:cxnLst>
                <a:cxn ang="0">
                  <a:pos x="582" y="944"/>
                </a:cxn>
                <a:cxn ang="0">
                  <a:pos x="582" y="346"/>
                </a:cxn>
                <a:cxn ang="0">
                  <a:pos x="0" y="0"/>
                </a:cxn>
                <a:cxn ang="0">
                  <a:pos x="1" y="610"/>
                </a:cxn>
                <a:cxn ang="0">
                  <a:pos x="582" y="944"/>
                </a:cxn>
              </a:cxnLst>
              <a:rect l="0" t="0" r="r" b="b"/>
              <a:pathLst>
                <a:path w="582" h="944">
                  <a:moveTo>
                    <a:pt x="582" y="944"/>
                  </a:moveTo>
                  <a:lnTo>
                    <a:pt x="582" y="346"/>
                  </a:lnTo>
                  <a:lnTo>
                    <a:pt x="0" y="0"/>
                  </a:lnTo>
                  <a:lnTo>
                    <a:pt x="1" y="610"/>
                  </a:lnTo>
                  <a:lnTo>
                    <a:pt x="582" y="9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4" name="Freeform 65"/>
            <p:cNvSpPr>
              <a:spLocks/>
            </p:cNvSpPr>
            <p:nvPr userDrawn="1"/>
          </p:nvSpPr>
          <p:spPr bwMode="gray">
            <a:xfrm>
              <a:off x="1076" y="1547"/>
              <a:ext cx="596" cy="1077"/>
            </a:xfrm>
            <a:custGeom>
              <a:avLst/>
              <a:gdLst/>
              <a:ahLst/>
              <a:cxnLst>
                <a:cxn ang="0">
                  <a:pos x="576" y="976"/>
                </a:cxn>
                <a:cxn ang="0">
                  <a:pos x="574" y="350"/>
                </a:cxn>
                <a:cxn ang="0">
                  <a:pos x="0" y="0"/>
                </a:cxn>
                <a:cxn ang="0">
                  <a:pos x="0" y="625"/>
                </a:cxn>
                <a:cxn ang="0">
                  <a:pos x="576" y="976"/>
                </a:cxn>
              </a:cxnLst>
              <a:rect l="0" t="0" r="r" b="b"/>
              <a:pathLst>
                <a:path w="576" h="976">
                  <a:moveTo>
                    <a:pt x="576" y="976"/>
                  </a:moveTo>
                  <a:lnTo>
                    <a:pt x="574" y="350"/>
                  </a:lnTo>
                  <a:lnTo>
                    <a:pt x="0" y="0"/>
                  </a:lnTo>
                  <a:lnTo>
                    <a:pt x="0" y="625"/>
                  </a:lnTo>
                  <a:lnTo>
                    <a:pt x="576" y="97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15" name="Rectangle 4"/>
          <p:cNvSpPr txBox="1">
            <a:spLocks noChangeArrowheads="1"/>
          </p:cNvSpPr>
          <p:nvPr userDrawn="1"/>
        </p:nvSpPr>
        <p:spPr bwMode="gray">
          <a:xfrm>
            <a:off x="6858000" y="628650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buClrTx/>
              <a:buFontTx/>
              <a:buNone/>
              <a:defRPr sz="1400" smtClean="0">
                <a:solidFill>
                  <a:srgbClr val="5F5F5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复旦大学软件学院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371600"/>
            <a:ext cx="3733800" cy="47006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371600"/>
            <a:ext cx="3733800" cy="47006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214313" y="6286500"/>
            <a:ext cx="1214437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2CD6D-32C6-46EF-A4CE-8F56C6096E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D50DC-D212-45CE-84D7-659FB97D22B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C23DE-D9D7-483A-A0A5-233CBF39442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D977F-77EE-42CF-8C2A-8EBAFDC4617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0008A-718C-47BC-870F-EC74F8F563B7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8CB17-9210-4B0A-AA61-976FD6E91E3D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58"/>
          <p:cNvGraphicFramePr>
            <a:graphicFrameLocks noChangeAspect="1"/>
          </p:cNvGraphicFramePr>
          <p:nvPr/>
        </p:nvGraphicFramePr>
        <p:xfrm>
          <a:off x="0" y="0"/>
          <a:ext cx="9144000" cy="3581400"/>
        </p:xfrm>
        <a:graphic>
          <a:graphicData uri="http://schemas.openxmlformats.org/presentationml/2006/ole">
            <p:oleObj spid="_x0000_s1026" name="Image" r:id="rId14" imgW="2438198" imgH="1657835" progId="">
              <p:embed/>
            </p:oleObj>
          </a:graphicData>
        </a:graphic>
      </p:graphicFrame>
      <p:sp>
        <p:nvSpPr>
          <p:cNvPr id="1079" name="Rectangle 55"/>
          <p:cNvSpPr>
            <a:spLocks noChangeArrowheads="1"/>
          </p:cNvSpPr>
          <p:nvPr/>
        </p:nvSpPr>
        <p:spPr bwMode="white">
          <a:xfrm>
            <a:off x="3062288" y="6286500"/>
            <a:ext cx="3009900" cy="400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endParaRPr lang="zh-CN" alt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1066800" y="1371600"/>
            <a:ext cx="7620000" cy="470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438525" y="628650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400">
                <a:solidFill>
                  <a:srgbClr val="5F5F5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多媒体技术基础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14313" y="6357938"/>
            <a:ext cx="1214437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400" b="0" baseline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B193643-9050-4A3F-A972-596EE16F29A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95400" y="457200"/>
            <a:ext cx="7086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grpSp>
        <p:nvGrpSpPr>
          <p:cNvPr id="1033" name="Group 66"/>
          <p:cNvGrpSpPr>
            <a:grpSpLocks/>
          </p:cNvGrpSpPr>
          <p:nvPr/>
        </p:nvGrpSpPr>
        <p:grpSpPr bwMode="auto">
          <a:xfrm>
            <a:off x="228600" y="228600"/>
            <a:ext cx="990600" cy="1219200"/>
            <a:chOff x="432" y="1152"/>
            <a:chExt cx="2496" cy="2784"/>
          </a:xfrm>
        </p:grpSpPr>
        <p:sp>
          <p:nvSpPr>
            <p:cNvPr id="1083" name="AutoShape 59"/>
            <p:cNvSpPr>
              <a:spLocks noChangeArrowheads="1"/>
            </p:cNvSpPr>
            <p:nvPr userDrawn="1"/>
          </p:nvSpPr>
          <p:spPr bwMode="gray">
            <a:xfrm>
              <a:off x="1668" y="2221"/>
              <a:ext cx="1260" cy="779"/>
            </a:xfrm>
            <a:prstGeom prst="diamond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1084" name="AutoShape 60"/>
            <p:cNvSpPr>
              <a:spLocks noChangeArrowheads="1"/>
            </p:cNvSpPr>
            <p:nvPr userDrawn="1"/>
          </p:nvSpPr>
          <p:spPr bwMode="gray">
            <a:xfrm>
              <a:off x="432" y="1442"/>
              <a:ext cx="1292" cy="794"/>
            </a:xfrm>
            <a:prstGeom prst="diamond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1085" name="AutoShape 61"/>
            <p:cNvSpPr>
              <a:spLocks noChangeArrowheads="1"/>
            </p:cNvSpPr>
            <p:nvPr userDrawn="1"/>
          </p:nvSpPr>
          <p:spPr bwMode="gray">
            <a:xfrm>
              <a:off x="1068" y="1152"/>
              <a:ext cx="1200" cy="798"/>
            </a:xfrm>
            <a:prstGeom prst="diamond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/>
            </a:p>
          </p:txBody>
        </p:sp>
        <p:sp>
          <p:nvSpPr>
            <p:cNvPr id="1086" name="Freeform 62"/>
            <p:cNvSpPr>
              <a:spLocks/>
            </p:cNvSpPr>
            <p:nvPr userDrawn="1"/>
          </p:nvSpPr>
          <p:spPr bwMode="gray">
            <a:xfrm>
              <a:off x="1668" y="2609"/>
              <a:ext cx="648" cy="1066"/>
            </a:xfrm>
            <a:custGeom>
              <a:avLst/>
              <a:gdLst/>
              <a:ahLst/>
              <a:cxnLst>
                <a:cxn ang="0">
                  <a:pos x="648" y="1066"/>
                </a:cxn>
                <a:cxn ang="0">
                  <a:pos x="641" y="389"/>
                </a:cxn>
                <a:cxn ang="0">
                  <a:pos x="0" y="0"/>
                </a:cxn>
                <a:cxn ang="0">
                  <a:pos x="2" y="681"/>
                </a:cxn>
                <a:cxn ang="0">
                  <a:pos x="648" y="1066"/>
                </a:cxn>
              </a:cxnLst>
              <a:rect l="0" t="0" r="r" b="b"/>
              <a:pathLst>
                <a:path w="648" h="1066">
                  <a:moveTo>
                    <a:pt x="648" y="1066"/>
                  </a:moveTo>
                  <a:lnTo>
                    <a:pt x="641" y="389"/>
                  </a:lnTo>
                  <a:lnTo>
                    <a:pt x="0" y="0"/>
                  </a:lnTo>
                  <a:lnTo>
                    <a:pt x="2" y="681"/>
                  </a:lnTo>
                  <a:lnTo>
                    <a:pt x="648" y="106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87" name="Freeform 63"/>
            <p:cNvSpPr>
              <a:spLocks/>
            </p:cNvSpPr>
            <p:nvPr userDrawn="1"/>
          </p:nvSpPr>
          <p:spPr bwMode="gray">
            <a:xfrm>
              <a:off x="432" y="1830"/>
              <a:ext cx="648" cy="1095"/>
            </a:xfrm>
            <a:custGeom>
              <a:avLst/>
              <a:gdLst/>
              <a:ahLst/>
              <a:cxnLst>
                <a:cxn ang="0">
                  <a:pos x="626" y="991"/>
                </a:cxn>
                <a:cxn ang="0">
                  <a:pos x="626" y="362"/>
                </a:cxn>
                <a:cxn ang="0">
                  <a:pos x="0" y="0"/>
                </a:cxn>
                <a:cxn ang="0">
                  <a:pos x="2" y="617"/>
                </a:cxn>
                <a:cxn ang="0">
                  <a:pos x="626" y="991"/>
                </a:cxn>
              </a:cxnLst>
              <a:rect l="0" t="0" r="r" b="b"/>
              <a:pathLst>
                <a:path w="626" h="991">
                  <a:moveTo>
                    <a:pt x="626" y="991"/>
                  </a:moveTo>
                  <a:lnTo>
                    <a:pt x="626" y="362"/>
                  </a:lnTo>
                  <a:lnTo>
                    <a:pt x="0" y="0"/>
                  </a:lnTo>
                  <a:lnTo>
                    <a:pt x="2" y="617"/>
                  </a:lnTo>
                  <a:lnTo>
                    <a:pt x="626" y="991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88" name="Freeform 64"/>
            <p:cNvSpPr>
              <a:spLocks/>
            </p:cNvSpPr>
            <p:nvPr userDrawn="1"/>
          </p:nvSpPr>
          <p:spPr bwMode="gray">
            <a:xfrm>
              <a:off x="1076" y="2896"/>
              <a:ext cx="596" cy="1040"/>
            </a:xfrm>
            <a:custGeom>
              <a:avLst/>
              <a:gdLst/>
              <a:ahLst/>
              <a:cxnLst>
                <a:cxn ang="0">
                  <a:pos x="582" y="944"/>
                </a:cxn>
                <a:cxn ang="0">
                  <a:pos x="582" y="346"/>
                </a:cxn>
                <a:cxn ang="0">
                  <a:pos x="0" y="0"/>
                </a:cxn>
                <a:cxn ang="0">
                  <a:pos x="1" y="610"/>
                </a:cxn>
                <a:cxn ang="0">
                  <a:pos x="582" y="944"/>
                </a:cxn>
              </a:cxnLst>
              <a:rect l="0" t="0" r="r" b="b"/>
              <a:pathLst>
                <a:path w="582" h="944">
                  <a:moveTo>
                    <a:pt x="582" y="944"/>
                  </a:moveTo>
                  <a:lnTo>
                    <a:pt x="582" y="346"/>
                  </a:lnTo>
                  <a:lnTo>
                    <a:pt x="0" y="0"/>
                  </a:lnTo>
                  <a:lnTo>
                    <a:pt x="1" y="610"/>
                  </a:lnTo>
                  <a:lnTo>
                    <a:pt x="582" y="944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89" name="Freeform 65"/>
            <p:cNvSpPr>
              <a:spLocks/>
            </p:cNvSpPr>
            <p:nvPr userDrawn="1"/>
          </p:nvSpPr>
          <p:spPr bwMode="gray">
            <a:xfrm>
              <a:off x="1076" y="1547"/>
              <a:ext cx="596" cy="1077"/>
            </a:xfrm>
            <a:custGeom>
              <a:avLst/>
              <a:gdLst/>
              <a:ahLst/>
              <a:cxnLst>
                <a:cxn ang="0">
                  <a:pos x="576" y="976"/>
                </a:cxn>
                <a:cxn ang="0">
                  <a:pos x="574" y="350"/>
                </a:cxn>
                <a:cxn ang="0">
                  <a:pos x="0" y="0"/>
                </a:cxn>
                <a:cxn ang="0">
                  <a:pos x="0" y="625"/>
                </a:cxn>
                <a:cxn ang="0">
                  <a:pos x="576" y="976"/>
                </a:cxn>
              </a:cxnLst>
              <a:rect l="0" t="0" r="r" b="b"/>
              <a:pathLst>
                <a:path w="576" h="976">
                  <a:moveTo>
                    <a:pt x="576" y="976"/>
                  </a:moveTo>
                  <a:lnTo>
                    <a:pt x="574" y="350"/>
                  </a:lnTo>
                  <a:lnTo>
                    <a:pt x="0" y="0"/>
                  </a:lnTo>
                  <a:lnTo>
                    <a:pt x="0" y="625"/>
                  </a:lnTo>
                  <a:lnTo>
                    <a:pt x="576" y="97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16" name="Rectangle 4"/>
          <p:cNvSpPr txBox="1">
            <a:spLocks noChangeArrowheads="1"/>
          </p:cNvSpPr>
          <p:nvPr/>
        </p:nvSpPr>
        <p:spPr bwMode="gray">
          <a:xfrm>
            <a:off x="6858000" y="628650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spcBef>
                <a:spcPct val="0"/>
              </a:spcBef>
              <a:buClrTx/>
              <a:buFontTx/>
              <a:buNone/>
              <a:defRPr sz="1400" smtClean="0">
                <a:solidFill>
                  <a:srgbClr val="5F5F5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复旦大学软件学院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43" r:id="rId3"/>
    <p:sldLayoutId id="214748385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7188" y="2571750"/>
            <a:ext cx="4214812" cy="1790700"/>
          </a:xfrm>
        </p:spPr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音频信息的获取与处理</a:t>
            </a:r>
            <a:r>
              <a:rPr lang="en-US" altLang="zh-CN" smtClean="0">
                <a:ea typeface="宋体" pitchFamily="2" charset="-122"/>
              </a:rPr>
              <a:t/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ea typeface="宋体" pitchFamily="2" charset="-122"/>
              </a:rPr>
              <a:t>	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00063" y="5072063"/>
            <a:ext cx="3690937" cy="381000"/>
          </a:xfrm>
        </p:spPr>
        <p:txBody>
          <a:bodyPr/>
          <a:lstStyle/>
          <a:p>
            <a:r>
              <a:rPr lang="zh-CN" altLang="en-US" sz="2000" smtClean="0">
                <a:ea typeface="宋体" pitchFamily="2" charset="-122"/>
              </a:rPr>
              <a:t>软件学院 </a:t>
            </a:r>
            <a:r>
              <a:rPr lang="en-US" altLang="zh-CN" sz="2000" smtClean="0">
                <a:ea typeface="宋体" pitchFamily="2" charset="-122"/>
              </a:rPr>
              <a:t>		</a:t>
            </a:r>
            <a:r>
              <a:rPr lang="zh-CN" altLang="en-US" sz="2000" smtClean="0">
                <a:ea typeface="宋体" pitchFamily="2" charset="-122"/>
              </a:rPr>
              <a:t>刘新</a:t>
            </a:r>
            <a:endParaRPr lang="en-US" altLang="zh-CN" sz="2000" smtClean="0">
              <a:ea typeface="宋体" pitchFamily="2" charset="-122"/>
            </a:endParaRPr>
          </a:p>
        </p:txBody>
      </p:sp>
      <p:grpSp>
        <p:nvGrpSpPr>
          <p:cNvPr id="14340" name="Group 27"/>
          <p:cNvGrpSpPr>
            <a:grpSpLocks/>
          </p:cNvGrpSpPr>
          <p:nvPr/>
        </p:nvGrpSpPr>
        <p:grpSpPr bwMode="auto">
          <a:xfrm>
            <a:off x="685800" y="785813"/>
            <a:ext cx="3429000" cy="1190625"/>
            <a:chOff x="432" y="2034"/>
            <a:chExt cx="2160" cy="750"/>
          </a:xfrm>
        </p:grpSpPr>
        <p:sp>
          <p:nvSpPr>
            <p:cNvPr id="100375" name="Freeform 23"/>
            <p:cNvSpPr>
              <a:spLocks/>
            </p:cNvSpPr>
            <p:nvPr/>
          </p:nvSpPr>
          <p:spPr bwMode="gray">
            <a:xfrm rot="-409519">
              <a:off x="452" y="2473"/>
              <a:ext cx="1618" cy="309"/>
            </a:xfrm>
            <a:custGeom>
              <a:avLst/>
              <a:gdLst/>
              <a:ahLst/>
              <a:cxnLst>
                <a:cxn ang="0">
                  <a:pos x="3" y="145"/>
                </a:cxn>
                <a:cxn ang="0">
                  <a:pos x="987" y="16"/>
                </a:cxn>
                <a:cxn ang="0">
                  <a:pos x="2232" y="168"/>
                </a:cxn>
                <a:cxn ang="0">
                  <a:pos x="3211" y="130"/>
                </a:cxn>
                <a:cxn ang="0">
                  <a:pos x="2251" y="194"/>
                </a:cxn>
                <a:cxn ang="0">
                  <a:pos x="987" y="62"/>
                </a:cxn>
                <a:cxn ang="0">
                  <a:pos x="3" y="145"/>
                </a:cxn>
              </a:cxnLst>
              <a:rect l="0" t="0" r="r" b="b"/>
              <a:pathLst>
                <a:path w="3214" h="205">
                  <a:moveTo>
                    <a:pt x="3" y="145"/>
                  </a:moveTo>
                  <a:cubicBezTo>
                    <a:pt x="0" y="144"/>
                    <a:pt x="557" y="0"/>
                    <a:pt x="987" y="16"/>
                  </a:cubicBezTo>
                  <a:cubicBezTo>
                    <a:pt x="1417" y="33"/>
                    <a:pt x="1861" y="149"/>
                    <a:pt x="2232" y="168"/>
                  </a:cubicBezTo>
                  <a:cubicBezTo>
                    <a:pt x="2603" y="187"/>
                    <a:pt x="3208" y="126"/>
                    <a:pt x="3211" y="130"/>
                  </a:cubicBezTo>
                  <a:cubicBezTo>
                    <a:pt x="3214" y="134"/>
                    <a:pt x="2622" y="205"/>
                    <a:pt x="2251" y="194"/>
                  </a:cubicBezTo>
                  <a:cubicBezTo>
                    <a:pt x="1880" y="183"/>
                    <a:pt x="1362" y="70"/>
                    <a:pt x="987" y="62"/>
                  </a:cubicBezTo>
                  <a:cubicBezTo>
                    <a:pt x="384" y="54"/>
                    <a:pt x="168" y="144"/>
                    <a:pt x="3" y="145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100378" name="Freeform 26"/>
            <p:cNvSpPr>
              <a:spLocks/>
            </p:cNvSpPr>
            <p:nvPr/>
          </p:nvSpPr>
          <p:spPr bwMode="gray">
            <a:xfrm>
              <a:off x="432" y="2034"/>
              <a:ext cx="2160" cy="750"/>
            </a:xfrm>
            <a:custGeom>
              <a:avLst/>
              <a:gdLst/>
              <a:ahLst/>
              <a:cxnLst>
                <a:cxn ang="0">
                  <a:pos x="3" y="565"/>
                </a:cxn>
                <a:cxn ang="0">
                  <a:pos x="460" y="237"/>
                </a:cxn>
                <a:cxn ang="0">
                  <a:pos x="1104" y="305"/>
                </a:cxn>
                <a:cxn ang="0">
                  <a:pos x="1731" y="6"/>
                </a:cxn>
                <a:cxn ang="0">
                  <a:pos x="1124" y="344"/>
                </a:cxn>
                <a:cxn ang="0">
                  <a:pos x="456" y="313"/>
                </a:cxn>
                <a:cxn ang="0">
                  <a:pos x="3" y="565"/>
                </a:cxn>
              </a:cxnLst>
              <a:rect l="0" t="0" r="r" b="b"/>
              <a:pathLst>
                <a:path w="1731" h="565">
                  <a:moveTo>
                    <a:pt x="3" y="565"/>
                  </a:moveTo>
                  <a:cubicBezTo>
                    <a:pt x="0" y="563"/>
                    <a:pt x="215" y="289"/>
                    <a:pt x="460" y="237"/>
                  </a:cubicBezTo>
                  <a:cubicBezTo>
                    <a:pt x="704" y="187"/>
                    <a:pt x="892" y="343"/>
                    <a:pt x="1104" y="305"/>
                  </a:cubicBezTo>
                  <a:cubicBezTo>
                    <a:pt x="1316" y="267"/>
                    <a:pt x="1728" y="0"/>
                    <a:pt x="1731" y="6"/>
                  </a:cubicBezTo>
                  <a:cubicBezTo>
                    <a:pt x="1654" y="53"/>
                    <a:pt x="1362" y="291"/>
                    <a:pt x="1124" y="344"/>
                  </a:cubicBezTo>
                  <a:cubicBezTo>
                    <a:pt x="886" y="397"/>
                    <a:pt x="650" y="265"/>
                    <a:pt x="456" y="313"/>
                  </a:cubicBezTo>
                  <a:cubicBezTo>
                    <a:pt x="115" y="402"/>
                    <a:pt x="94" y="537"/>
                    <a:pt x="3" y="565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endParaRPr lang="zh-CN" altLang="en-US"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律非均匀量化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采用</a:t>
            </a:r>
            <a:r>
              <a:rPr lang="en-US" altLang="zh-CN" dirty="0" smtClean="0"/>
              <a:t>13</a:t>
            </a:r>
            <a:r>
              <a:rPr lang="zh-CN" altLang="zh-CN" dirty="0" smtClean="0"/>
              <a:t>折线</a:t>
            </a:r>
            <a:r>
              <a:rPr lang="en-US" altLang="zh-CN" dirty="0" smtClean="0"/>
              <a:t>A</a:t>
            </a:r>
            <a:r>
              <a:rPr lang="zh-CN" altLang="zh-CN" dirty="0" smtClean="0"/>
              <a:t>律编解码电路，设接收端收到的码字为“</a:t>
            </a:r>
            <a:r>
              <a:rPr lang="en-US" altLang="zh-CN" dirty="0" smtClean="0"/>
              <a:t>01010011</a:t>
            </a:r>
            <a:r>
              <a:rPr lang="zh-CN" altLang="zh-CN" dirty="0" smtClean="0"/>
              <a:t>”，最小量化单位为</a:t>
            </a:r>
            <a:r>
              <a:rPr lang="en-US" altLang="zh-CN" dirty="0" smtClean="0"/>
              <a:t>1</a:t>
            </a:r>
            <a:r>
              <a:rPr lang="zh-CN" altLang="zh-CN" dirty="0" smtClean="0"/>
              <a:t>个单位，问解码器输出为多少单位？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多媒体技术基础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32656"/>
            <a:ext cx="7086600" cy="563563"/>
          </a:xfrm>
        </p:spPr>
        <p:txBody>
          <a:bodyPr/>
          <a:lstStyle/>
          <a:p>
            <a:r>
              <a:rPr lang="zh-CN" altLang="en-US" dirty="0" smtClean="0"/>
              <a:t>答案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836712"/>
            <a:ext cx="8003232" cy="5091460"/>
          </a:xfrm>
        </p:spPr>
        <p:txBody>
          <a:bodyPr/>
          <a:lstStyle/>
          <a:p>
            <a:r>
              <a:rPr lang="en-US" altLang="zh-CN" sz="2400" dirty="0" smtClean="0"/>
              <a:t>01010011</a:t>
            </a:r>
            <a:endParaRPr lang="en-US" altLang="zh-CN" sz="2400" dirty="0" smtClean="0"/>
          </a:p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）极性码：最高位的“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”表示为负号</a:t>
            </a:r>
            <a:endParaRPr lang="en-US" altLang="zh-CN" sz="2400" dirty="0" smtClean="0"/>
          </a:p>
          <a:p>
            <a:r>
              <a:rPr lang="zh-CN" altLang="en-US" sz="2400" dirty="0" smtClean="0"/>
              <a:t>其余部分可以不考虑符号，直接按照正值考虑</a:t>
            </a:r>
            <a:endParaRPr lang="en-US" altLang="zh-CN" sz="2400" dirty="0" smtClean="0"/>
          </a:p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）段落码：接下来的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个比特</a:t>
            </a:r>
            <a:r>
              <a:rPr lang="zh-CN" altLang="en-US" sz="2400" dirty="0" smtClean="0"/>
              <a:t>，“</a:t>
            </a:r>
            <a:r>
              <a:rPr lang="en-US" altLang="zh-CN" sz="2400" dirty="0" smtClean="0"/>
              <a:t>101</a:t>
            </a:r>
            <a:r>
              <a:rPr lang="zh-CN" altLang="en-US" sz="2400" dirty="0" smtClean="0"/>
              <a:t>”为第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段。（共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～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段，从</a:t>
            </a:r>
            <a:r>
              <a:rPr lang="en-US" altLang="zh-CN" sz="2400" dirty="0" smtClean="0"/>
              <a:t>000</a:t>
            </a:r>
            <a:r>
              <a:rPr lang="zh-CN" altLang="en-US" sz="2400" dirty="0" smtClean="0"/>
              <a:t> ～ </a:t>
            </a:r>
            <a:r>
              <a:rPr lang="en-US" altLang="zh-CN" sz="2400" dirty="0" smtClean="0"/>
              <a:t>111</a:t>
            </a:r>
            <a:r>
              <a:rPr lang="zh-CN" altLang="en-US" sz="2400" dirty="0" smtClean="0"/>
              <a:t>）每段间隔的端点分别为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1/128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1/64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1/32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1/16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1/8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1/4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1/2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，第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段的范围为</a:t>
            </a:r>
            <a:r>
              <a:rPr lang="en-US" altLang="zh-CN" sz="2400" dirty="0" smtClean="0"/>
              <a:t>1/8</a:t>
            </a:r>
            <a:r>
              <a:rPr lang="zh-CN" altLang="en-US" sz="2400" dirty="0" smtClean="0"/>
              <a:t> </a:t>
            </a:r>
            <a:r>
              <a:rPr lang="zh-CN" altLang="en-US" sz="2400" dirty="0" smtClean="0"/>
              <a:t>～</a:t>
            </a:r>
            <a:r>
              <a:rPr lang="en-US" altLang="zh-CN" sz="2400" dirty="0" smtClean="0"/>
              <a:t>1/4</a:t>
            </a:r>
            <a:r>
              <a:rPr lang="zh-CN" altLang="en-US" sz="2400" dirty="0" smtClean="0"/>
              <a:t>，起始点为</a:t>
            </a:r>
            <a:r>
              <a:rPr lang="en-US" altLang="zh-CN" sz="2400" dirty="0" smtClean="0"/>
              <a:t>1/8</a:t>
            </a:r>
            <a:r>
              <a:rPr lang="zh-CN" altLang="en-US" sz="2400" dirty="0" smtClean="0"/>
              <a:t>，</a:t>
            </a:r>
            <a:r>
              <a:rPr lang="el-GR" altLang="zh-CN" sz="2400" dirty="0" smtClean="0"/>
              <a:t>Δ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1/128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1/16</a:t>
            </a:r>
            <a:r>
              <a:rPr lang="zh-CN" altLang="en-US" sz="2400" dirty="0" smtClean="0"/>
              <a:t>，所以起始点</a:t>
            </a:r>
            <a:r>
              <a:rPr lang="en-US" altLang="zh-CN" sz="2400" dirty="0" smtClean="0"/>
              <a:t>1/8</a:t>
            </a:r>
            <a:r>
              <a:rPr lang="zh-CN" altLang="en-US" sz="2400" dirty="0" smtClean="0"/>
              <a:t>对应</a:t>
            </a:r>
            <a:r>
              <a:rPr lang="en-US" altLang="zh-CN" sz="2400" dirty="0" smtClean="0"/>
              <a:t>256</a:t>
            </a:r>
            <a:r>
              <a:rPr lang="el-GR" altLang="zh-CN" sz="2400" dirty="0" smtClean="0"/>
              <a:t>Δ</a:t>
            </a:r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）段内码：第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段内每个最小量化间隔为（</a:t>
            </a:r>
            <a:r>
              <a:rPr lang="en-US" altLang="zh-CN" sz="2400" dirty="0" smtClean="0"/>
              <a:t>1/4-1/8</a:t>
            </a:r>
            <a:r>
              <a:rPr lang="zh-CN" altLang="en-US" sz="2400" dirty="0" smtClean="0"/>
              <a:t>）的</a:t>
            </a:r>
            <a:r>
              <a:rPr lang="en-US" altLang="zh-CN" sz="2400" dirty="0" smtClean="0"/>
              <a:t>1/16</a:t>
            </a:r>
            <a:r>
              <a:rPr lang="zh-CN" altLang="en-US" sz="2400" dirty="0" smtClean="0"/>
              <a:t>，对应着</a:t>
            </a:r>
            <a:r>
              <a:rPr lang="en-US" altLang="zh-CN" sz="2400" dirty="0" smtClean="0"/>
              <a:t>16</a:t>
            </a:r>
            <a:r>
              <a:rPr lang="el-GR" altLang="zh-CN" sz="2400" dirty="0" smtClean="0"/>
              <a:t>Δ</a:t>
            </a:r>
            <a:r>
              <a:rPr lang="zh-CN" altLang="en-US" sz="2400" dirty="0" smtClean="0"/>
              <a:t>，而段内码为</a:t>
            </a:r>
            <a:r>
              <a:rPr lang="en-US" altLang="zh-CN" sz="2400" dirty="0" smtClean="0"/>
              <a:t>0011</a:t>
            </a:r>
            <a:r>
              <a:rPr lang="zh-CN" altLang="en-US" sz="2400" dirty="0" smtClean="0"/>
              <a:t>，即</a:t>
            </a:r>
            <a:r>
              <a:rPr lang="en-US" altLang="zh-CN" sz="2400" dirty="0" smtClean="0"/>
              <a:t>48</a:t>
            </a:r>
            <a:r>
              <a:rPr lang="el-GR" altLang="zh-CN" sz="2400" dirty="0" smtClean="0"/>
              <a:t>Δ</a:t>
            </a:r>
            <a:r>
              <a:rPr lang="zh-CN" altLang="en-US" sz="2400" dirty="0" smtClean="0"/>
              <a:t>，为量化间隔的左端点</a:t>
            </a:r>
            <a:endParaRPr lang="en-US" altLang="zh-CN" sz="2400" dirty="0" smtClean="0"/>
          </a:p>
          <a:p>
            <a:r>
              <a:rPr lang="en-US" altLang="zh-CN" sz="2400" dirty="0" smtClean="0"/>
              <a:t>4</a:t>
            </a:r>
            <a:r>
              <a:rPr lang="zh-CN" altLang="en-US" sz="2400" dirty="0" smtClean="0"/>
              <a:t>）为减小量化误差，量化值取量化间隔的中间值，即</a:t>
            </a:r>
            <a:r>
              <a:rPr lang="en-US" altLang="zh-CN" sz="2400" dirty="0" smtClean="0"/>
              <a:t>48</a:t>
            </a:r>
            <a:r>
              <a:rPr lang="el-GR" altLang="zh-CN" sz="2400" dirty="0" smtClean="0"/>
              <a:t>Δ</a:t>
            </a:r>
            <a:r>
              <a:rPr lang="en-US" altLang="zh-CN" sz="2400" dirty="0" smtClean="0"/>
              <a:t>+16</a:t>
            </a:r>
            <a:r>
              <a:rPr lang="el-GR" altLang="zh-CN" sz="2400" dirty="0" smtClean="0"/>
              <a:t>Δ</a:t>
            </a:r>
            <a:r>
              <a:rPr lang="en-US" altLang="zh-CN" sz="2400" dirty="0" smtClean="0"/>
              <a:t>/2=56</a:t>
            </a:r>
            <a:r>
              <a:rPr lang="el-GR" altLang="zh-CN" sz="2400" dirty="0" smtClean="0"/>
              <a:t>Δ</a:t>
            </a:r>
            <a:endParaRPr lang="en-US" altLang="zh-CN" sz="2400" dirty="0" smtClean="0"/>
          </a:p>
          <a:p>
            <a:r>
              <a:rPr lang="zh-CN" altLang="en-US" sz="2400" dirty="0" smtClean="0"/>
              <a:t>最后解码器输出为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256</a:t>
            </a:r>
            <a:r>
              <a:rPr lang="el-GR" altLang="zh-CN" sz="2400" dirty="0" smtClean="0"/>
              <a:t>Δ</a:t>
            </a:r>
            <a:r>
              <a:rPr lang="en-US" altLang="zh-CN" sz="2400" dirty="0" smtClean="0"/>
              <a:t>+48</a:t>
            </a:r>
            <a:r>
              <a:rPr lang="el-GR" altLang="zh-CN" sz="2400" dirty="0" smtClean="0"/>
              <a:t>Δ</a:t>
            </a:r>
            <a:r>
              <a:rPr lang="en-US" altLang="zh-CN" sz="2400" dirty="0" smtClean="0"/>
              <a:t>+8</a:t>
            </a:r>
            <a:r>
              <a:rPr lang="el-GR" altLang="zh-CN" sz="2400" dirty="0" smtClean="0"/>
              <a:t>Δ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=-312</a:t>
            </a:r>
            <a:r>
              <a:rPr lang="el-GR" altLang="zh-CN" sz="2400" dirty="0" smtClean="0"/>
              <a:t>Δ</a:t>
            </a:r>
            <a:r>
              <a:rPr lang="zh-CN" altLang="en-US" sz="2400" dirty="0" smtClean="0"/>
              <a:t>，即解码器输出为</a:t>
            </a:r>
            <a:r>
              <a:rPr lang="en-US" altLang="zh-CN" sz="2400" dirty="0" smtClean="0"/>
              <a:t>-312</a:t>
            </a:r>
            <a:r>
              <a:rPr lang="zh-CN" altLang="en-US" sz="2400" dirty="0" smtClean="0"/>
              <a:t>个单位</a:t>
            </a:r>
            <a:endParaRPr lang="zh-CN" altLang="en-US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多媒体技术基础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34TGp_report_light_v2">
  <a:themeElements>
    <a:clrScheme name="234TGp_report_light_v2 3">
      <a:dk1>
        <a:srgbClr val="0B1749"/>
      </a:dk1>
      <a:lt1>
        <a:srgbClr val="FFFFFF"/>
      </a:lt1>
      <a:dk2>
        <a:srgbClr val="2453B2"/>
      </a:dk2>
      <a:lt2>
        <a:srgbClr val="DDDDDD"/>
      </a:lt2>
      <a:accent1>
        <a:srgbClr val="4D93D9"/>
      </a:accent1>
      <a:accent2>
        <a:srgbClr val="77AE26"/>
      </a:accent2>
      <a:accent3>
        <a:srgbClr val="FFFFFF"/>
      </a:accent3>
      <a:accent4>
        <a:srgbClr val="08123D"/>
      </a:accent4>
      <a:accent5>
        <a:srgbClr val="B2C8E9"/>
      </a:accent5>
      <a:accent6>
        <a:srgbClr val="6B9D21"/>
      </a:accent6>
      <a:hlink>
        <a:srgbClr val="4D798F"/>
      </a:hlink>
      <a:folHlink>
        <a:srgbClr val="6A93BC"/>
      </a:folHlink>
    </a:clrScheme>
    <a:fontScheme name="234TGp_report_light_v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 typeface="Wingdings" pitchFamily="2" charset="2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 typeface="Wingdings" pitchFamily="2" charset="2"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34TGp_report_light_v2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B5A0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4TGp_report_light_v2 2">
        <a:dk1>
          <a:srgbClr val="000066"/>
        </a:dk1>
        <a:lt1>
          <a:srgbClr val="FFFFFF"/>
        </a:lt1>
        <a:dk2>
          <a:srgbClr val="447DE4"/>
        </a:dk2>
        <a:lt2>
          <a:srgbClr val="DDDDDD"/>
        </a:lt2>
        <a:accent1>
          <a:srgbClr val="7F81CF"/>
        </a:accent1>
        <a:accent2>
          <a:srgbClr val="D87A24"/>
        </a:accent2>
        <a:accent3>
          <a:srgbClr val="FFFFFF"/>
        </a:accent3>
        <a:accent4>
          <a:srgbClr val="000056"/>
        </a:accent4>
        <a:accent5>
          <a:srgbClr val="C0C1E4"/>
        </a:accent5>
        <a:accent6>
          <a:srgbClr val="C46E20"/>
        </a:accent6>
        <a:hlink>
          <a:srgbClr val="99A75F"/>
        </a:hlink>
        <a:folHlink>
          <a:srgbClr val="7AAF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4TGp_report_light_v2 3">
        <a:dk1>
          <a:srgbClr val="0B1749"/>
        </a:dk1>
        <a:lt1>
          <a:srgbClr val="FFFFFF"/>
        </a:lt1>
        <a:dk2>
          <a:srgbClr val="2453B2"/>
        </a:dk2>
        <a:lt2>
          <a:srgbClr val="DDDDDD"/>
        </a:lt2>
        <a:accent1>
          <a:srgbClr val="4D93D9"/>
        </a:accent1>
        <a:accent2>
          <a:srgbClr val="77AE26"/>
        </a:accent2>
        <a:accent3>
          <a:srgbClr val="FFFFFF"/>
        </a:accent3>
        <a:accent4>
          <a:srgbClr val="08123D"/>
        </a:accent4>
        <a:accent5>
          <a:srgbClr val="B2C8E9"/>
        </a:accent5>
        <a:accent6>
          <a:srgbClr val="6B9D21"/>
        </a:accent6>
        <a:hlink>
          <a:srgbClr val="4D798F"/>
        </a:hlink>
        <a:folHlink>
          <a:srgbClr val="6A93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234TGp_report_light_v2</Template>
  <TotalTime>18335</TotalTime>
  <Words>343</Words>
  <Application>Microsoft Office PowerPoint</Application>
  <PresentationFormat>全屏显示(4:3)</PresentationFormat>
  <Paragraphs>18</Paragraphs>
  <Slides>3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234TGp_report_light_v2</vt:lpstr>
      <vt:lpstr>Image</vt:lpstr>
      <vt:lpstr>音频信息的获取与处理  </vt:lpstr>
      <vt:lpstr>A律非均匀量化</vt:lpstr>
      <vt:lpstr>答案</vt:lpstr>
    </vt:vector>
  </TitlesOfParts>
  <Company>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Alex.Chen</dc:creator>
  <cp:lastModifiedBy>Liuxin</cp:lastModifiedBy>
  <cp:revision>1544</cp:revision>
  <dcterms:created xsi:type="dcterms:W3CDTF">2007-11-04T08:07:40Z</dcterms:created>
  <dcterms:modified xsi:type="dcterms:W3CDTF">2010-11-11T04:33:20Z</dcterms:modified>
</cp:coreProperties>
</file>