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5" r:id="rId2"/>
    <p:sldId id="320" r:id="rId3"/>
    <p:sldId id="321" r:id="rId4"/>
    <p:sldId id="345" r:id="rId5"/>
    <p:sldId id="342" r:id="rId6"/>
    <p:sldId id="343" r:id="rId7"/>
    <p:sldId id="34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84628"/>
    <a:srgbClr val="5F5F5F"/>
    <a:srgbClr val="808080"/>
    <a:srgbClr val="000000"/>
    <a:srgbClr val="CC0000"/>
    <a:srgbClr val="78A4BC"/>
    <a:srgbClr val="9DBDB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1" autoAdjust="0"/>
    <p:restoredTop sz="76809" autoAdjust="0"/>
  </p:normalViewPr>
  <p:slideViewPr>
    <p:cSldViewPr>
      <p:cViewPr>
        <p:scale>
          <a:sx n="48" d="100"/>
          <a:sy n="48" d="100"/>
        </p:scale>
        <p:origin x="-102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6A821D8B-8376-46CE-9774-8B55BD6968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DBAB56-0580-4F06-9323-CE216B179326}" type="slidenum">
              <a:rPr lang="zh-CN" alt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90AC13-6EAB-4AB5-9B70-D6F28DA1A07F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9F1DCD-7295-4EA8-A682-896B058E8E0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Arial" pitchFamily="34" charset="0"/>
              </a:rPr>
              <a:t>满分</a:t>
            </a:r>
            <a:r>
              <a:rPr lang="en-US" altLang="zh-CN" dirty="0" smtClean="0">
                <a:latin typeface="Arial" pitchFamily="34" charset="0"/>
              </a:rPr>
              <a:t>10</a:t>
            </a:r>
            <a:r>
              <a:rPr lang="zh-CN" altLang="en-US" dirty="0" smtClean="0">
                <a:latin typeface="Arial" pitchFamily="34" charset="0"/>
              </a:rPr>
              <a:t>分。评分标准：</a:t>
            </a:r>
            <a:endParaRPr lang="en-US" altLang="zh-CN" dirty="0" smtClean="0">
              <a:latin typeface="Arial" pitchFamily="34" charset="0"/>
            </a:endParaRPr>
          </a:p>
          <a:p>
            <a:r>
              <a:rPr lang="zh-CN" altLang="en-US" dirty="0" smtClean="0">
                <a:latin typeface="Arial" pitchFamily="34" charset="0"/>
              </a:rPr>
              <a:t>码树（</a:t>
            </a:r>
            <a:r>
              <a:rPr lang="en-US" altLang="zh-CN" dirty="0" smtClean="0">
                <a:latin typeface="Arial" pitchFamily="34" charset="0"/>
              </a:rPr>
              <a:t>3</a:t>
            </a:r>
            <a:r>
              <a:rPr lang="zh-CN" altLang="en-US" dirty="0" smtClean="0">
                <a:latin typeface="Arial" pitchFamily="34" charset="0"/>
              </a:rPr>
              <a:t>分），每个颜色对应的编码</a:t>
            </a:r>
            <a:r>
              <a:rPr lang="en-US" altLang="zh-CN" dirty="0" smtClean="0">
                <a:latin typeface="Arial" pitchFamily="34" charset="0"/>
              </a:rPr>
              <a:t>/</a:t>
            </a:r>
            <a:r>
              <a:rPr lang="zh-CN" altLang="en-US" dirty="0" smtClean="0">
                <a:latin typeface="Arial" pitchFamily="34" charset="0"/>
              </a:rPr>
              <a:t>码长（</a:t>
            </a:r>
            <a:r>
              <a:rPr lang="en-US" altLang="zh-CN" dirty="0" smtClean="0">
                <a:latin typeface="Arial" pitchFamily="34" charset="0"/>
              </a:rPr>
              <a:t>2</a:t>
            </a:r>
            <a:r>
              <a:rPr lang="zh-CN" altLang="en-US" dirty="0" smtClean="0">
                <a:latin typeface="Arial" pitchFamily="34" charset="0"/>
              </a:rPr>
              <a:t>分）</a:t>
            </a:r>
            <a:endParaRPr lang="en-US" altLang="zh-CN" dirty="0" smtClean="0">
              <a:latin typeface="Arial" pitchFamily="34" charset="0"/>
            </a:endParaRPr>
          </a:p>
          <a:p>
            <a:r>
              <a:rPr lang="zh-CN" altLang="en-US" dirty="0" smtClean="0">
                <a:latin typeface="Arial" pitchFamily="34" charset="0"/>
              </a:rPr>
              <a:t>平均码长</a:t>
            </a:r>
            <a:r>
              <a:rPr lang="en-US" altLang="zh-CN" dirty="0" smtClean="0">
                <a:latin typeface="Arial" pitchFamily="34" charset="0"/>
              </a:rPr>
              <a:t>2.283</a:t>
            </a: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分）</a:t>
            </a:r>
            <a:r>
              <a:rPr lang="zh-CN" altLang="en-US" dirty="0" smtClean="0">
                <a:latin typeface="Arial" pitchFamily="34" charset="0"/>
              </a:rPr>
              <a:t>和编码总长度</a:t>
            </a:r>
            <a:r>
              <a:rPr lang="en-US" altLang="zh-CN" dirty="0" smtClean="0">
                <a:latin typeface="Arial" pitchFamily="34" charset="0"/>
              </a:rPr>
              <a:t>479</a:t>
            </a: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分）</a:t>
            </a:r>
            <a:r>
              <a:rPr lang="zh-CN" altLang="en-US" dirty="0" smtClean="0">
                <a:latin typeface="Arial" pitchFamily="34" charset="0"/>
              </a:rPr>
              <a:t>、</a:t>
            </a:r>
            <a:r>
              <a:rPr lang="zh-CN" altLang="en-US" dirty="0" smtClean="0">
                <a:latin typeface="Times New Roman" pitchFamily="18" charset="0"/>
              </a:rPr>
              <a:t>编码效率</a:t>
            </a:r>
            <a:r>
              <a:rPr lang="en-US" altLang="zh-CN" dirty="0" smtClean="0">
                <a:latin typeface="Times New Roman" pitchFamily="18" charset="0"/>
              </a:rPr>
              <a:t>98.4%</a:t>
            </a: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分）、压缩比</a:t>
            </a:r>
            <a:r>
              <a:rPr lang="en-US" altLang="zh-CN" dirty="0" smtClean="0">
                <a:latin typeface="Times New Roman" pitchFamily="18" charset="0"/>
              </a:rPr>
              <a:t>1.314</a:t>
            </a: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分）、冗余度</a:t>
            </a:r>
            <a:r>
              <a:rPr lang="en-US" altLang="zh-CN" dirty="0" smtClean="0">
                <a:latin typeface="Times New Roman" pitchFamily="18" charset="0"/>
              </a:rPr>
              <a:t>1.6%</a:t>
            </a: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分）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不必得出最后结果，算式列对即可。</a:t>
            </a:r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821D8B-8376-46CE-9774-8B55BD69685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F4888-7EEF-469C-B064-C0278C57A2E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7"/>
          <p:cNvGraphicFramePr>
            <a:graphicFrameLocks noChangeAspect="1"/>
          </p:cNvGraphicFramePr>
          <p:nvPr/>
        </p:nvGraphicFramePr>
        <p:xfrm>
          <a:off x="0" y="0"/>
          <a:ext cx="9144000" cy="3124200"/>
        </p:xfrm>
        <a:graphic>
          <a:graphicData uri="http://schemas.openxmlformats.org/presentationml/2006/ole">
            <p:oleObj spid="_x0000_s199682" name="Image" r:id="rId3" imgW="2438198" imgH="1657835" progId="">
              <p:embed/>
            </p:oleObj>
          </a:graphicData>
        </a:graphic>
      </p:graphicFrame>
      <p:sp>
        <p:nvSpPr>
          <p:cNvPr id="5" name="AutoShape 35"/>
          <p:cNvSpPr>
            <a:spLocks noChangeArrowheads="1"/>
          </p:cNvSpPr>
          <p:nvPr/>
        </p:nvSpPr>
        <p:spPr bwMode="gray">
          <a:xfrm>
            <a:off x="6684963" y="3438525"/>
            <a:ext cx="2001837" cy="1238250"/>
          </a:xfrm>
          <a:prstGeom prst="diamond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gray">
          <a:xfrm>
            <a:off x="4724400" y="2201863"/>
            <a:ext cx="2047875" cy="1260475"/>
          </a:xfrm>
          <a:prstGeom prst="diamond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7" name="AutoShape 34"/>
          <p:cNvSpPr>
            <a:spLocks noChangeArrowheads="1"/>
          </p:cNvSpPr>
          <p:nvPr/>
        </p:nvSpPr>
        <p:spPr bwMode="gray">
          <a:xfrm>
            <a:off x="5741988" y="1752600"/>
            <a:ext cx="1908175" cy="1263650"/>
          </a:xfrm>
          <a:prstGeom prst="diamond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8" name="Freeform 39" descr="F"/>
          <p:cNvSpPr>
            <a:spLocks/>
          </p:cNvSpPr>
          <p:nvPr/>
        </p:nvSpPr>
        <p:spPr bwMode="gray">
          <a:xfrm>
            <a:off x="6686550" y="4054475"/>
            <a:ext cx="1028700" cy="1692275"/>
          </a:xfrm>
          <a:custGeom>
            <a:avLst/>
            <a:gdLst/>
            <a:ahLst/>
            <a:cxnLst>
              <a:cxn ang="0">
                <a:pos x="648" y="1066"/>
              </a:cxn>
              <a:cxn ang="0">
                <a:pos x="641" y="389"/>
              </a:cxn>
              <a:cxn ang="0">
                <a:pos x="0" y="0"/>
              </a:cxn>
              <a:cxn ang="0">
                <a:pos x="2" y="681"/>
              </a:cxn>
              <a:cxn ang="0">
                <a:pos x="648" y="1066"/>
              </a:cxn>
            </a:cxnLst>
            <a:rect l="0" t="0" r="r" b="b"/>
            <a:pathLst>
              <a:path w="648" h="1066">
                <a:moveTo>
                  <a:pt x="648" y="1066"/>
                </a:moveTo>
                <a:lnTo>
                  <a:pt x="641" y="389"/>
                </a:lnTo>
                <a:lnTo>
                  <a:pt x="0" y="0"/>
                </a:lnTo>
                <a:lnTo>
                  <a:pt x="2" y="681"/>
                </a:lnTo>
                <a:lnTo>
                  <a:pt x="648" y="1066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Freeform 40" descr="d"/>
          <p:cNvSpPr>
            <a:spLocks/>
          </p:cNvSpPr>
          <p:nvPr/>
        </p:nvSpPr>
        <p:spPr bwMode="gray">
          <a:xfrm>
            <a:off x="4725988" y="2819400"/>
            <a:ext cx="1027112" cy="1733550"/>
          </a:xfrm>
          <a:custGeom>
            <a:avLst/>
            <a:gdLst/>
            <a:ahLst/>
            <a:cxnLst>
              <a:cxn ang="0">
                <a:pos x="626" y="991"/>
              </a:cxn>
              <a:cxn ang="0">
                <a:pos x="626" y="362"/>
              </a:cxn>
              <a:cxn ang="0">
                <a:pos x="0" y="0"/>
              </a:cxn>
              <a:cxn ang="0">
                <a:pos x="2" y="617"/>
              </a:cxn>
              <a:cxn ang="0">
                <a:pos x="626" y="991"/>
              </a:cxn>
            </a:cxnLst>
            <a:rect l="0" t="0" r="r" b="b"/>
            <a:pathLst>
              <a:path w="626" h="991">
                <a:moveTo>
                  <a:pt x="626" y="991"/>
                </a:moveTo>
                <a:lnTo>
                  <a:pt x="626" y="362"/>
                </a:lnTo>
                <a:lnTo>
                  <a:pt x="0" y="0"/>
                </a:lnTo>
                <a:lnTo>
                  <a:pt x="2" y="617"/>
                </a:lnTo>
                <a:lnTo>
                  <a:pt x="626" y="991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Freeform 41"/>
          <p:cNvSpPr>
            <a:spLocks/>
          </p:cNvSpPr>
          <p:nvPr/>
        </p:nvSpPr>
        <p:spPr bwMode="gray">
          <a:xfrm>
            <a:off x="5749925" y="4537075"/>
            <a:ext cx="939800" cy="1635125"/>
          </a:xfrm>
          <a:custGeom>
            <a:avLst/>
            <a:gdLst/>
            <a:ahLst/>
            <a:cxnLst>
              <a:cxn ang="0">
                <a:pos x="592" y="1030"/>
              </a:cxn>
              <a:cxn ang="0">
                <a:pos x="592" y="371"/>
              </a:cxn>
              <a:cxn ang="0">
                <a:pos x="1" y="0"/>
              </a:cxn>
              <a:cxn ang="0">
                <a:pos x="0" y="662"/>
              </a:cxn>
              <a:cxn ang="0">
                <a:pos x="592" y="1030"/>
              </a:cxn>
            </a:cxnLst>
            <a:rect l="0" t="0" r="r" b="b"/>
            <a:pathLst>
              <a:path w="592" h="1030">
                <a:moveTo>
                  <a:pt x="592" y="1030"/>
                </a:moveTo>
                <a:lnTo>
                  <a:pt x="592" y="371"/>
                </a:lnTo>
                <a:lnTo>
                  <a:pt x="1" y="0"/>
                </a:lnTo>
                <a:lnTo>
                  <a:pt x="0" y="662"/>
                </a:lnTo>
                <a:lnTo>
                  <a:pt x="592" y="103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Freeform 42" descr="b"/>
          <p:cNvSpPr>
            <a:spLocks/>
          </p:cNvSpPr>
          <p:nvPr/>
        </p:nvSpPr>
        <p:spPr bwMode="gray">
          <a:xfrm>
            <a:off x="5741988" y="2382838"/>
            <a:ext cx="962025" cy="1671637"/>
          </a:xfrm>
          <a:custGeom>
            <a:avLst/>
            <a:gdLst/>
            <a:ahLst/>
            <a:cxnLst>
              <a:cxn ang="0">
                <a:pos x="589" y="1053"/>
              </a:cxn>
              <a:cxn ang="0">
                <a:pos x="598" y="394"/>
              </a:cxn>
              <a:cxn ang="0">
                <a:pos x="0" y="0"/>
              </a:cxn>
              <a:cxn ang="0">
                <a:pos x="1" y="675"/>
              </a:cxn>
              <a:cxn ang="0">
                <a:pos x="589" y="1053"/>
              </a:cxn>
            </a:cxnLst>
            <a:rect l="0" t="0" r="r" b="b"/>
            <a:pathLst>
              <a:path w="598" h="1053">
                <a:moveTo>
                  <a:pt x="589" y="1053"/>
                </a:moveTo>
                <a:lnTo>
                  <a:pt x="598" y="394"/>
                </a:lnTo>
                <a:lnTo>
                  <a:pt x="0" y="0"/>
                </a:lnTo>
                <a:lnTo>
                  <a:pt x="1" y="675"/>
                </a:lnTo>
                <a:lnTo>
                  <a:pt x="589" y="1053"/>
                </a:lnTo>
                <a:close/>
              </a:path>
            </a:pathLst>
          </a:cu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90" y="3143248"/>
            <a:ext cx="4214810" cy="1219200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0034" y="5072074"/>
            <a:ext cx="3690934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429375"/>
            <a:ext cx="2438400" cy="352425"/>
          </a:xfrm>
        </p:spPr>
        <p:txBody>
          <a:bodyPr/>
          <a:lstStyle>
            <a:lvl1pPr algn="l">
              <a:defRPr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429375"/>
            <a:ext cx="3048000" cy="352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00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0" y="6429375"/>
            <a:ext cx="2438400" cy="352425"/>
          </a:xfrm>
        </p:spPr>
        <p:txBody>
          <a:bodyPr/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72A80-4B38-4294-812F-57892A71D3A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457200"/>
            <a:ext cx="1905000" cy="5772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5562600" cy="5772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9DBB6-3753-4D5C-87E0-FBEF39545F5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8"/>
          <p:cNvGraphicFramePr>
            <a:graphicFrameLocks noChangeAspect="1"/>
          </p:cNvGraphicFramePr>
          <p:nvPr/>
        </p:nvGraphicFramePr>
        <p:xfrm>
          <a:off x="0" y="0"/>
          <a:ext cx="9144000" cy="3581400"/>
        </p:xfrm>
        <a:graphic>
          <a:graphicData uri="http://schemas.openxmlformats.org/presentationml/2006/ole">
            <p:oleObj spid="_x0000_s200706" name="Image" r:id="rId3" imgW="2438198" imgH="1657835" progId="">
              <p:embed/>
            </p:oleObj>
          </a:graphicData>
        </a:graphic>
      </p:graphicFrame>
      <p:sp>
        <p:nvSpPr>
          <p:cNvPr id="5" name="Rectangle 55"/>
          <p:cNvSpPr>
            <a:spLocks noChangeArrowheads="1"/>
          </p:cNvSpPr>
          <p:nvPr/>
        </p:nvSpPr>
        <p:spPr bwMode="white">
          <a:xfrm>
            <a:off x="3062288" y="6286500"/>
            <a:ext cx="30099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/>
          </a:p>
        </p:txBody>
      </p: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228600" y="228600"/>
            <a:ext cx="990600" cy="1219200"/>
            <a:chOff x="432" y="1152"/>
            <a:chExt cx="2496" cy="2784"/>
          </a:xfrm>
        </p:grpSpPr>
        <p:sp>
          <p:nvSpPr>
            <p:cNvPr id="7" name="AutoShape 59"/>
            <p:cNvSpPr>
              <a:spLocks noChangeArrowheads="1"/>
            </p:cNvSpPr>
            <p:nvPr userDrawn="1"/>
          </p:nvSpPr>
          <p:spPr bwMode="gray">
            <a:xfrm>
              <a:off x="1668" y="2221"/>
              <a:ext cx="1260" cy="779"/>
            </a:xfrm>
            <a:prstGeom prst="diamond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8" name="AutoShape 60"/>
            <p:cNvSpPr>
              <a:spLocks noChangeArrowheads="1"/>
            </p:cNvSpPr>
            <p:nvPr userDrawn="1"/>
          </p:nvSpPr>
          <p:spPr bwMode="gray">
            <a:xfrm>
              <a:off x="432" y="1442"/>
              <a:ext cx="1292" cy="794"/>
            </a:xfrm>
            <a:prstGeom prst="diamond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9" name="AutoShape 61"/>
            <p:cNvSpPr>
              <a:spLocks noChangeArrowheads="1"/>
            </p:cNvSpPr>
            <p:nvPr userDrawn="1"/>
          </p:nvSpPr>
          <p:spPr bwMode="gray">
            <a:xfrm>
              <a:off x="1068" y="1152"/>
              <a:ext cx="1200" cy="798"/>
            </a:xfrm>
            <a:prstGeom prst="diamond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0" name="Freeform 62"/>
            <p:cNvSpPr>
              <a:spLocks/>
            </p:cNvSpPr>
            <p:nvPr userDrawn="1"/>
          </p:nvSpPr>
          <p:spPr bwMode="gray">
            <a:xfrm>
              <a:off x="1668" y="2609"/>
              <a:ext cx="648" cy="1066"/>
            </a:xfrm>
            <a:custGeom>
              <a:avLst/>
              <a:gdLst/>
              <a:ahLst/>
              <a:cxnLst>
                <a:cxn ang="0">
                  <a:pos x="648" y="1066"/>
                </a:cxn>
                <a:cxn ang="0">
                  <a:pos x="641" y="389"/>
                </a:cxn>
                <a:cxn ang="0">
                  <a:pos x="0" y="0"/>
                </a:cxn>
                <a:cxn ang="0">
                  <a:pos x="2" y="681"/>
                </a:cxn>
                <a:cxn ang="0">
                  <a:pos x="648" y="1066"/>
                </a:cxn>
              </a:cxnLst>
              <a:rect l="0" t="0" r="r" b="b"/>
              <a:pathLst>
                <a:path w="648" h="1066">
                  <a:moveTo>
                    <a:pt x="648" y="1066"/>
                  </a:moveTo>
                  <a:lnTo>
                    <a:pt x="641" y="389"/>
                  </a:lnTo>
                  <a:lnTo>
                    <a:pt x="0" y="0"/>
                  </a:lnTo>
                  <a:lnTo>
                    <a:pt x="2" y="681"/>
                  </a:lnTo>
                  <a:lnTo>
                    <a:pt x="648" y="106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1" name="Freeform 63"/>
            <p:cNvSpPr>
              <a:spLocks/>
            </p:cNvSpPr>
            <p:nvPr userDrawn="1"/>
          </p:nvSpPr>
          <p:spPr bwMode="gray">
            <a:xfrm>
              <a:off x="432" y="1830"/>
              <a:ext cx="648" cy="1095"/>
            </a:xfrm>
            <a:custGeom>
              <a:avLst/>
              <a:gdLst/>
              <a:ahLst/>
              <a:cxnLst>
                <a:cxn ang="0">
                  <a:pos x="626" y="991"/>
                </a:cxn>
                <a:cxn ang="0">
                  <a:pos x="626" y="362"/>
                </a:cxn>
                <a:cxn ang="0">
                  <a:pos x="0" y="0"/>
                </a:cxn>
                <a:cxn ang="0">
                  <a:pos x="2" y="617"/>
                </a:cxn>
                <a:cxn ang="0">
                  <a:pos x="626" y="991"/>
                </a:cxn>
              </a:cxnLst>
              <a:rect l="0" t="0" r="r" b="b"/>
              <a:pathLst>
                <a:path w="626" h="991">
                  <a:moveTo>
                    <a:pt x="626" y="991"/>
                  </a:moveTo>
                  <a:lnTo>
                    <a:pt x="626" y="362"/>
                  </a:lnTo>
                  <a:lnTo>
                    <a:pt x="0" y="0"/>
                  </a:lnTo>
                  <a:lnTo>
                    <a:pt x="2" y="617"/>
                  </a:lnTo>
                  <a:lnTo>
                    <a:pt x="626" y="99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Freeform 64"/>
            <p:cNvSpPr>
              <a:spLocks/>
            </p:cNvSpPr>
            <p:nvPr userDrawn="1"/>
          </p:nvSpPr>
          <p:spPr bwMode="gray">
            <a:xfrm>
              <a:off x="1076" y="2896"/>
              <a:ext cx="596" cy="1040"/>
            </a:xfrm>
            <a:custGeom>
              <a:avLst/>
              <a:gdLst/>
              <a:ahLst/>
              <a:cxnLst>
                <a:cxn ang="0">
                  <a:pos x="582" y="944"/>
                </a:cxn>
                <a:cxn ang="0">
                  <a:pos x="582" y="346"/>
                </a:cxn>
                <a:cxn ang="0">
                  <a:pos x="0" y="0"/>
                </a:cxn>
                <a:cxn ang="0">
                  <a:pos x="1" y="610"/>
                </a:cxn>
                <a:cxn ang="0">
                  <a:pos x="582" y="944"/>
                </a:cxn>
              </a:cxnLst>
              <a:rect l="0" t="0" r="r" b="b"/>
              <a:pathLst>
                <a:path w="582" h="944">
                  <a:moveTo>
                    <a:pt x="582" y="944"/>
                  </a:moveTo>
                  <a:lnTo>
                    <a:pt x="582" y="346"/>
                  </a:lnTo>
                  <a:lnTo>
                    <a:pt x="0" y="0"/>
                  </a:lnTo>
                  <a:lnTo>
                    <a:pt x="1" y="610"/>
                  </a:lnTo>
                  <a:lnTo>
                    <a:pt x="582" y="9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Freeform 65"/>
            <p:cNvSpPr>
              <a:spLocks/>
            </p:cNvSpPr>
            <p:nvPr userDrawn="1"/>
          </p:nvSpPr>
          <p:spPr bwMode="gray">
            <a:xfrm>
              <a:off x="1076" y="1547"/>
              <a:ext cx="596" cy="1077"/>
            </a:xfrm>
            <a:custGeom>
              <a:avLst/>
              <a:gdLst/>
              <a:ahLst/>
              <a:cxnLst>
                <a:cxn ang="0">
                  <a:pos x="576" y="976"/>
                </a:cxn>
                <a:cxn ang="0">
                  <a:pos x="574" y="350"/>
                </a:cxn>
                <a:cxn ang="0">
                  <a:pos x="0" y="0"/>
                </a:cxn>
                <a:cxn ang="0">
                  <a:pos x="0" y="625"/>
                </a:cxn>
                <a:cxn ang="0">
                  <a:pos x="576" y="976"/>
                </a:cxn>
              </a:cxnLst>
              <a:rect l="0" t="0" r="r" b="b"/>
              <a:pathLst>
                <a:path w="576" h="976">
                  <a:moveTo>
                    <a:pt x="576" y="976"/>
                  </a:moveTo>
                  <a:lnTo>
                    <a:pt x="574" y="350"/>
                  </a:lnTo>
                  <a:lnTo>
                    <a:pt x="0" y="0"/>
                  </a:lnTo>
                  <a:lnTo>
                    <a:pt x="0" y="625"/>
                  </a:lnTo>
                  <a:lnTo>
                    <a:pt x="576" y="97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4" name="Rectangle 4"/>
          <p:cNvSpPr txBox="1">
            <a:spLocks noChangeArrowheads="1"/>
          </p:cNvSpPr>
          <p:nvPr userDrawn="1"/>
        </p:nvSpPr>
        <p:spPr bwMode="gray">
          <a:xfrm>
            <a:off x="6858000" y="628650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buClrTx/>
              <a:buFontTx/>
              <a:buNone/>
              <a:defRPr sz="1400" smtClean="0">
                <a:solidFill>
                  <a:srgbClr val="5F5F5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复旦大学软件学院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 baseline="0"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4313" y="6286500"/>
            <a:ext cx="1214437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A821F-9FAE-455F-81C4-925F6CABC5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13A4D-E1BB-4250-8021-945F62A830C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8"/>
          <p:cNvGraphicFramePr>
            <a:graphicFrameLocks noChangeAspect="1"/>
          </p:cNvGraphicFramePr>
          <p:nvPr/>
        </p:nvGraphicFramePr>
        <p:xfrm>
          <a:off x="0" y="0"/>
          <a:ext cx="9144000" cy="3581400"/>
        </p:xfrm>
        <a:graphic>
          <a:graphicData uri="http://schemas.openxmlformats.org/presentationml/2006/ole">
            <p:oleObj spid="_x0000_s201730" name="Image" r:id="rId3" imgW="2438198" imgH="1657835" progId="">
              <p:embed/>
            </p:oleObj>
          </a:graphicData>
        </a:graphic>
      </p:graphicFrame>
      <p:sp>
        <p:nvSpPr>
          <p:cNvPr id="6" name="Rectangle 55"/>
          <p:cNvSpPr>
            <a:spLocks noChangeArrowheads="1"/>
          </p:cNvSpPr>
          <p:nvPr/>
        </p:nvSpPr>
        <p:spPr bwMode="white">
          <a:xfrm>
            <a:off x="3062288" y="6286500"/>
            <a:ext cx="30099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/>
          </a:p>
        </p:txBody>
      </p: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228600" y="228600"/>
            <a:ext cx="990600" cy="1219200"/>
            <a:chOff x="432" y="1152"/>
            <a:chExt cx="2496" cy="2784"/>
          </a:xfrm>
        </p:grpSpPr>
        <p:sp>
          <p:nvSpPr>
            <p:cNvPr id="8" name="AutoShape 59"/>
            <p:cNvSpPr>
              <a:spLocks noChangeArrowheads="1"/>
            </p:cNvSpPr>
            <p:nvPr userDrawn="1"/>
          </p:nvSpPr>
          <p:spPr bwMode="gray">
            <a:xfrm>
              <a:off x="1668" y="2221"/>
              <a:ext cx="1260" cy="779"/>
            </a:xfrm>
            <a:prstGeom prst="diamond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9" name="AutoShape 60"/>
            <p:cNvSpPr>
              <a:spLocks noChangeArrowheads="1"/>
            </p:cNvSpPr>
            <p:nvPr userDrawn="1"/>
          </p:nvSpPr>
          <p:spPr bwMode="gray">
            <a:xfrm>
              <a:off x="432" y="1442"/>
              <a:ext cx="1292" cy="794"/>
            </a:xfrm>
            <a:prstGeom prst="diamond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0" name="AutoShape 61"/>
            <p:cNvSpPr>
              <a:spLocks noChangeArrowheads="1"/>
            </p:cNvSpPr>
            <p:nvPr userDrawn="1"/>
          </p:nvSpPr>
          <p:spPr bwMode="gray">
            <a:xfrm>
              <a:off x="1068" y="1152"/>
              <a:ext cx="1200" cy="798"/>
            </a:xfrm>
            <a:prstGeom prst="diamond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1" name="Freeform 62"/>
            <p:cNvSpPr>
              <a:spLocks/>
            </p:cNvSpPr>
            <p:nvPr userDrawn="1"/>
          </p:nvSpPr>
          <p:spPr bwMode="gray">
            <a:xfrm>
              <a:off x="1668" y="2609"/>
              <a:ext cx="648" cy="1066"/>
            </a:xfrm>
            <a:custGeom>
              <a:avLst/>
              <a:gdLst/>
              <a:ahLst/>
              <a:cxnLst>
                <a:cxn ang="0">
                  <a:pos x="648" y="1066"/>
                </a:cxn>
                <a:cxn ang="0">
                  <a:pos x="641" y="389"/>
                </a:cxn>
                <a:cxn ang="0">
                  <a:pos x="0" y="0"/>
                </a:cxn>
                <a:cxn ang="0">
                  <a:pos x="2" y="681"/>
                </a:cxn>
                <a:cxn ang="0">
                  <a:pos x="648" y="1066"/>
                </a:cxn>
              </a:cxnLst>
              <a:rect l="0" t="0" r="r" b="b"/>
              <a:pathLst>
                <a:path w="648" h="1066">
                  <a:moveTo>
                    <a:pt x="648" y="1066"/>
                  </a:moveTo>
                  <a:lnTo>
                    <a:pt x="641" y="389"/>
                  </a:lnTo>
                  <a:lnTo>
                    <a:pt x="0" y="0"/>
                  </a:lnTo>
                  <a:lnTo>
                    <a:pt x="2" y="681"/>
                  </a:lnTo>
                  <a:lnTo>
                    <a:pt x="648" y="106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Freeform 63"/>
            <p:cNvSpPr>
              <a:spLocks/>
            </p:cNvSpPr>
            <p:nvPr userDrawn="1"/>
          </p:nvSpPr>
          <p:spPr bwMode="gray">
            <a:xfrm>
              <a:off x="432" y="1830"/>
              <a:ext cx="648" cy="1095"/>
            </a:xfrm>
            <a:custGeom>
              <a:avLst/>
              <a:gdLst/>
              <a:ahLst/>
              <a:cxnLst>
                <a:cxn ang="0">
                  <a:pos x="626" y="991"/>
                </a:cxn>
                <a:cxn ang="0">
                  <a:pos x="626" y="362"/>
                </a:cxn>
                <a:cxn ang="0">
                  <a:pos x="0" y="0"/>
                </a:cxn>
                <a:cxn ang="0">
                  <a:pos x="2" y="617"/>
                </a:cxn>
                <a:cxn ang="0">
                  <a:pos x="626" y="991"/>
                </a:cxn>
              </a:cxnLst>
              <a:rect l="0" t="0" r="r" b="b"/>
              <a:pathLst>
                <a:path w="626" h="991">
                  <a:moveTo>
                    <a:pt x="626" y="991"/>
                  </a:moveTo>
                  <a:lnTo>
                    <a:pt x="626" y="362"/>
                  </a:lnTo>
                  <a:lnTo>
                    <a:pt x="0" y="0"/>
                  </a:lnTo>
                  <a:lnTo>
                    <a:pt x="2" y="617"/>
                  </a:lnTo>
                  <a:lnTo>
                    <a:pt x="626" y="99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Freeform 64"/>
            <p:cNvSpPr>
              <a:spLocks/>
            </p:cNvSpPr>
            <p:nvPr userDrawn="1"/>
          </p:nvSpPr>
          <p:spPr bwMode="gray">
            <a:xfrm>
              <a:off x="1076" y="2896"/>
              <a:ext cx="596" cy="1040"/>
            </a:xfrm>
            <a:custGeom>
              <a:avLst/>
              <a:gdLst/>
              <a:ahLst/>
              <a:cxnLst>
                <a:cxn ang="0">
                  <a:pos x="582" y="944"/>
                </a:cxn>
                <a:cxn ang="0">
                  <a:pos x="582" y="346"/>
                </a:cxn>
                <a:cxn ang="0">
                  <a:pos x="0" y="0"/>
                </a:cxn>
                <a:cxn ang="0">
                  <a:pos x="1" y="610"/>
                </a:cxn>
                <a:cxn ang="0">
                  <a:pos x="582" y="944"/>
                </a:cxn>
              </a:cxnLst>
              <a:rect l="0" t="0" r="r" b="b"/>
              <a:pathLst>
                <a:path w="582" h="944">
                  <a:moveTo>
                    <a:pt x="582" y="944"/>
                  </a:moveTo>
                  <a:lnTo>
                    <a:pt x="582" y="346"/>
                  </a:lnTo>
                  <a:lnTo>
                    <a:pt x="0" y="0"/>
                  </a:lnTo>
                  <a:lnTo>
                    <a:pt x="1" y="610"/>
                  </a:lnTo>
                  <a:lnTo>
                    <a:pt x="582" y="9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" name="Freeform 65"/>
            <p:cNvSpPr>
              <a:spLocks/>
            </p:cNvSpPr>
            <p:nvPr userDrawn="1"/>
          </p:nvSpPr>
          <p:spPr bwMode="gray">
            <a:xfrm>
              <a:off x="1076" y="1547"/>
              <a:ext cx="596" cy="1077"/>
            </a:xfrm>
            <a:custGeom>
              <a:avLst/>
              <a:gdLst/>
              <a:ahLst/>
              <a:cxnLst>
                <a:cxn ang="0">
                  <a:pos x="576" y="976"/>
                </a:cxn>
                <a:cxn ang="0">
                  <a:pos x="574" y="350"/>
                </a:cxn>
                <a:cxn ang="0">
                  <a:pos x="0" y="0"/>
                </a:cxn>
                <a:cxn ang="0">
                  <a:pos x="0" y="625"/>
                </a:cxn>
                <a:cxn ang="0">
                  <a:pos x="576" y="976"/>
                </a:cxn>
              </a:cxnLst>
              <a:rect l="0" t="0" r="r" b="b"/>
              <a:pathLst>
                <a:path w="576" h="976">
                  <a:moveTo>
                    <a:pt x="576" y="976"/>
                  </a:moveTo>
                  <a:lnTo>
                    <a:pt x="574" y="350"/>
                  </a:lnTo>
                  <a:lnTo>
                    <a:pt x="0" y="0"/>
                  </a:lnTo>
                  <a:lnTo>
                    <a:pt x="0" y="625"/>
                  </a:lnTo>
                  <a:lnTo>
                    <a:pt x="576" y="97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5" name="Rectangle 4"/>
          <p:cNvSpPr txBox="1">
            <a:spLocks noChangeArrowheads="1"/>
          </p:cNvSpPr>
          <p:nvPr userDrawn="1"/>
        </p:nvSpPr>
        <p:spPr bwMode="gray">
          <a:xfrm>
            <a:off x="6858000" y="628650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buClrTx/>
              <a:buFontTx/>
              <a:buNone/>
              <a:defRPr sz="1400" smtClean="0">
                <a:solidFill>
                  <a:srgbClr val="5F5F5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复旦大学软件学院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733800" cy="4700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371600"/>
            <a:ext cx="3733800" cy="4700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4313" y="6286500"/>
            <a:ext cx="1214437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B8769-DC7F-49E6-B26A-F1B3BF13E9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DFCF0-6423-4363-9A14-33A9FF4C3BA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C2253-7A76-48B0-AAB6-EEE5DD175E7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EADB8-8337-4B7F-BB3D-033F3F3538D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A1BFB-9906-4C04-8843-B4BC959A3F7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98BA1-7B15-4FE0-B16D-87BABBFAAF0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58"/>
          <p:cNvGraphicFramePr>
            <a:graphicFrameLocks noChangeAspect="1"/>
          </p:cNvGraphicFramePr>
          <p:nvPr/>
        </p:nvGraphicFramePr>
        <p:xfrm>
          <a:off x="0" y="0"/>
          <a:ext cx="9144000" cy="3581400"/>
        </p:xfrm>
        <a:graphic>
          <a:graphicData uri="http://schemas.openxmlformats.org/presentationml/2006/ole">
            <p:oleObj spid="_x0000_s1026" name="Image" r:id="rId14" imgW="2438198" imgH="1657835" progId="">
              <p:embed/>
            </p:oleObj>
          </a:graphicData>
        </a:graphic>
      </p:graphicFrame>
      <p:sp>
        <p:nvSpPr>
          <p:cNvPr id="1079" name="Rectangle 55"/>
          <p:cNvSpPr>
            <a:spLocks noChangeArrowheads="1"/>
          </p:cNvSpPr>
          <p:nvPr/>
        </p:nvSpPr>
        <p:spPr bwMode="white">
          <a:xfrm>
            <a:off x="3062288" y="6286500"/>
            <a:ext cx="30099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066800" y="1371600"/>
            <a:ext cx="7620000" cy="47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438525" y="628650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400">
                <a:solidFill>
                  <a:srgbClr val="5F5F5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14313" y="6357938"/>
            <a:ext cx="12144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400" b="0" baseline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BAAEBEC-214C-489E-BA8A-7A3613EDEA9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95400" y="457200"/>
            <a:ext cx="7086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grpSp>
        <p:nvGrpSpPr>
          <p:cNvPr id="1033" name="Group 66"/>
          <p:cNvGrpSpPr>
            <a:grpSpLocks/>
          </p:cNvGrpSpPr>
          <p:nvPr/>
        </p:nvGrpSpPr>
        <p:grpSpPr bwMode="auto">
          <a:xfrm>
            <a:off x="228600" y="228600"/>
            <a:ext cx="990600" cy="1219200"/>
            <a:chOff x="432" y="1152"/>
            <a:chExt cx="2496" cy="2784"/>
          </a:xfrm>
        </p:grpSpPr>
        <p:sp>
          <p:nvSpPr>
            <p:cNvPr id="1083" name="AutoShape 59"/>
            <p:cNvSpPr>
              <a:spLocks noChangeArrowheads="1"/>
            </p:cNvSpPr>
            <p:nvPr userDrawn="1"/>
          </p:nvSpPr>
          <p:spPr bwMode="gray">
            <a:xfrm>
              <a:off x="1668" y="2221"/>
              <a:ext cx="1260" cy="779"/>
            </a:xfrm>
            <a:prstGeom prst="diamond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084" name="AutoShape 60"/>
            <p:cNvSpPr>
              <a:spLocks noChangeArrowheads="1"/>
            </p:cNvSpPr>
            <p:nvPr userDrawn="1"/>
          </p:nvSpPr>
          <p:spPr bwMode="gray">
            <a:xfrm>
              <a:off x="432" y="1442"/>
              <a:ext cx="1292" cy="794"/>
            </a:xfrm>
            <a:prstGeom prst="diamond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085" name="AutoShape 61"/>
            <p:cNvSpPr>
              <a:spLocks noChangeArrowheads="1"/>
            </p:cNvSpPr>
            <p:nvPr userDrawn="1"/>
          </p:nvSpPr>
          <p:spPr bwMode="gray">
            <a:xfrm>
              <a:off x="1068" y="1152"/>
              <a:ext cx="1200" cy="798"/>
            </a:xfrm>
            <a:prstGeom prst="diamond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086" name="Freeform 62"/>
            <p:cNvSpPr>
              <a:spLocks/>
            </p:cNvSpPr>
            <p:nvPr userDrawn="1"/>
          </p:nvSpPr>
          <p:spPr bwMode="gray">
            <a:xfrm>
              <a:off x="1668" y="2609"/>
              <a:ext cx="648" cy="1066"/>
            </a:xfrm>
            <a:custGeom>
              <a:avLst/>
              <a:gdLst/>
              <a:ahLst/>
              <a:cxnLst>
                <a:cxn ang="0">
                  <a:pos x="648" y="1066"/>
                </a:cxn>
                <a:cxn ang="0">
                  <a:pos x="641" y="389"/>
                </a:cxn>
                <a:cxn ang="0">
                  <a:pos x="0" y="0"/>
                </a:cxn>
                <a:cxn ang="0">
                  <a:pos x="2" y="681"/>
                </a:cxn>
                <a:cxn ang="0">
                  <a:pos x="648" y="1066"/>
                </a:cxn>
              </a:cxnLst>
              <a:rect l="0" t="0" r="r" b="b"/>
              <a:pathLst>
                <a:path w="648" h="1066">
                  <a:moveTo>
                    <a:pt x="648" y="1066"/>
                  </a:moveTo>
                  <a:lnTo>
                    <a:pt x="641" y="389"/>
                  </a:lnTo>
                  <a:lnTo>
                    <a:pt x="0" y="0"/>
                  </a:lnTo>
                  <a:lnTo>
                    <a:pt x="2" y="681"/>
                  </a:lnTo>
                  <a:lnTo>
                    <a:pt x="648" y="106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87" name="Freeform 63"/>
            <p:cNvSpPr>
              <a:spLocks/>
            </p:cNvSpPr>
            <p:nvPr userDrawn="1"/>
          </p:nvSpPr>
          <p:spPr bwMode="gray">
            <a:xfrm>
              <a:off x="432" y="1830"/>
              <a:ext cx="648" cy="1095"/>
            </a:xfrm>
            <a:custGeom>
              <a:avLst/>
              <a:gdLst/>
              <a:ahLst/>
              <a:cxnLst>
                <a:cxn ang="0">
                  <a:pos x="626" y="991"/>
                </a:cxn>
                <a:cxn ang="0">
                  <a:pos x="626" y="362"/>
                </a:cxn>
                <a:cxn ang="0">
                  <a:pos x="0" y="0"/>
                </a:cxn>
                <a:cxn ang="0">
                  <a:pos x="2" y="617"/>
                </a:cxn>
                <a:cxn ang="0">
                  <a:pos x="626" y="991"/>
                </a:cxn>
              </a:cxnLst>
              <a:rect l="0" t="0" r="r" b="b"/>
              <a:pathLst>
                <a:path w="626" h="991">
                  <a:moveTo>
                    <a:pt x="626" y="991"/>
                  </a:moveTo>
                  <a:lnTo>
                    <a:pt x="626" y="362"/>
                  </a:lnTo>
                  <a:lnTo>
                    <a:pt x="0" y="0"/>
                  </a:lnTo>
                  <a:lnTo>
                    <a:pt x="2" y="617"/>
                  </a:lnTo>
                  <a:lnTo>
                    <a:pt x="626" y="99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88" name="Freeform 64"/>
            <p:cNvSpPr>
              <a:spLocks/>
            </p:cNvSpPr>
            <p:nvPr userDrawn="1"/>
          </p:nvSpPr>
          <p:spPr bwMode="gray">
            <a:xfrm>
              <a:off x="1076" y="2896"/>
              <a:ext cx="596" cy="1040"/>
            </a:xfrm>
            <a:custGeom>
              <a:avLst/>
              <a:gdLst/>
              <a:ahLst/>
              <a:cxnLst>
                <a:cxn ang="0">
                  <a:pos x="582" y="944"/>
                </a:cxn>
                <a:cxn ang="0">
                  <a:pos x="582" y="346"/>
                </a:cxn>
                <a:cxn ang="0">
                  <a:pos x="0" y="0"/>
                </a:cxn>
                <a:cxn ang="0">
                  <a:pos x="1" y="610"/>
                </a:cxn>
                <a:cxn ang="0">
                  <a:pos x="582" y="944"/>
                </a:cxn>
              </a:cxnLst>
              <a:rect l="0" t="0" r="r" b="b"/>
              <a:pathLst>
                <a:path w="582" h="944">
                  <a:moveTo>
                    <a:pt x="582" y="944"/>
                  </a:moveTo>
                  <a:lnTo>
                    <a:pt x="582" y="346"/>
                  </a:lnTo>
                  <a:lnTo>
                    <a:pt x="0" y="0"/>
                  </a:lnTo>
                  <a:lnTo>
                    <a:pt x="1" y="610"/>
                  </a:lnTo>
                  <a:lnTo>
                    <a:pt x="582" y="9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89" name="Freeform 65"/>
            <p:cNvSpPr>
              <a:spLocks/>
            </p:cNvSpPr>
            <p:nvPr userDrawn="1"/>
          </p:nvSpPr>
          <p:spPr bwMode="gray">
            <a:xfrm>
              <a:off x="1076" y="1547"/>
              <a:ext cx="596" cy="1077"/>
            </a:xfrm>
            <a:custGeom>
              <a:avLst/>
              <a:gdLst/>
              <a:ahLst/>
              <a:cxnLst>
                <a:cxn ang="0">
                  <a:pos x="576" y="976"/>
                </a:cxn>
                <a:cxn ang="0">
                  <a:pos x="574" y="350"/>
                </a:cxn>
                <a:cxn ang="0">
                  <a:pos x="0" y="0"/>
                </a:cxn>
                <a:cxn ang="0">
                  <a:pos x="0" y="625"/>
                </a:cxn>
                <a:cxn ang="0">
                  <a:pos x="576" y="976"/>
                </a:cxn>
              </a:cxnLst>
              <a:rect l="0" t="0" r="r" b="b"/>
              <a:pathLst>
                <a:path w="576" h="976">
                  <a:moveTo>
                    <a:pt x="576" y="976"/>
                  </a:moveTo>
                  <a:lnTo>
                    <a:pt x="574" y="350"/>
                  </a:lnTo>
                  <a:lnTo>
                    <a:pt x="0" y="0"/>
                  </a:lnTo>
                  <a:lnTo>
                    <a:pt x="0" y="625"/>
                  </a:lnTo>
                  <a:lnTo>
                    <a:pt x="576" y="97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6" name="Rectangle 4"/>
          <p:cNvSpPr txBox="1">
            <a:spLocks noChangeArrowheads="1"/>
          </p:cNvSpPr>
          <p:nvPr/>
        </p:nvSpPr>
        <p:spPr bwMode="gray">
          <a:xfrm>
            <a:off x="6858000" y="628650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buClrTx/>
              <a:buFontTx/>
              <a:buNone/>
              <a:defRPr sz="1400" smtClean="0">
                <a:solidFill>
                  <a:srgbClr val="5F5F5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复旦大学软件学院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53" r:id="rId3"/>
    <p:sldLayoutId id="214748406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7188" y="2571750"/>
            <a:ext cx="2928937" cy="1790700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多媒体数据压缩技术</a:t>
            </a:r>
            <a:r>
              <a:rPr lang="en-US" altLang="zh-CN" smtClean="0">
                <a:ea typeface="宋体" pitchFamily="2" charset="-122"/>
              </a:rPr>
              <a:t/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	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00063" y="5072063"/>
            <a:ext cx="3690937" cy="381000"/>
          </a:xfrm>
        </p:spPr>
        <p:txBody>
          <a:bodyPr/>
          <a:lstStyle/>
          <a:p>
            <a:r>
              <a:rPr lang="zh-CN" altLang="en-US" sz="2000" smtClean="0">
                <a:ea typeface="宋体" pitchFamily="2" charset="-122"/>
              </a:rPr>
              <a:t>软件学院 </a:t>
            </a:r>
            <a:r>
              <a:rPr lang="en-US" altLang="zh-CN" sz="2000" smtClean="0">
                <a:ea typeface="宋体" pitchFamily="2" charset="-122"/>
              </a:rPr>
              <a:t>		</a:t>
            </a:r>
            <a:r>
              <a:rPr lang="zh-CN" altLang="en-US" sz="2000" smtClean="0">
                <a:ea typeface="宋体" pitchFamily="2" charset="-122"/>
              </a:rPr>
              <a:t>刘新</a:t>
            </a:r>
            <a:endParaRPr lang="en-US" altLang="zh-CN" sz="2000" smtClean="0">
              <a:ea typeface="宋体" pitchFamily="2" charset="-122"/>
            </a:endParaRPr>
          </a:p>
        </p:txBody>
      </p:sp>
      <p:grpSp>
        <p:nvGrpSpPr>
          <p:cNvPr id="21508" name="Group 27"/>
          <p:cNvGrpSpPr>
            <a:grpSpLocks/>
          </p:cNvGrpSpPr>
          <p:nvPr/>
        </p:nvGrpSpPr>
        <p:grpSpPr bwMode="auto">
          <a:xfrm>
            <a:off x="685800" y="785813"/>
            <a:ext cx="3429000" cy="1190625"/>
            <a:chOff x="432" y="2034"/>
            <a:chExt cx="2160" cy="750"/>
          </a:xfrm>
        </p:grpSpPr>
        <p:sp>
          <p:nvSpPr>
            <p:cNvPr id="100375" name="Freeform 23"/>
            <p:cNvSpPr>
              <a:spLocks/>
            </p:cNvSpPr>
            <p:nvPr/>
          </p:nvSpPr>
          <p:spPr bwMode="gray">
            <a:xfrm rot="-409519">
              <a:off x="452" y="2473"/>
              <a:ext cx="1618" cy="309"/>
            </a:xfrm>
            <a:custGeom>
              <a:avLst/>
              <a:gdLst/>
              <a:ahLst/>
              <a:cxnLst>
                <a:cxn ang="0">
                  <a:pos x="3" y="145"/>
                </a:cxn>
                <a:cxn ang="0">
                  <a:pos x="987" y="16"/>
                </a:cxn>
                <a:cxn ang="0">
                  <a:pos x="2232" y="168"/>
                </a:cxn>
                <a:cxn ang="0">
                  <a:pos x="3211" y="130"/>
                </a:cxn>
                <a:cxn ang="0">
                  <a:pos x="2251" y="194"/>
                </a:cxn>
                <a:cxn ang="0">
                  <a:pos x="987" y="62"/>
                </a:cxn>
                <a:cxn ang="0">
                  <a:pos x="3" y="145"/>
                </a:cxn>
              </a:cxnLst>
              <a:rect l="0" t="0" r="r" b="b"/>
              <a:pathLst>
                <a:path w="3214" h="205">
                  <a:moveTo>
                    <a:pt x="3" y="145"/>
                  </a:moveTo>
                  <a:cubicBezTo>
                    <a:pt x="0" y="144"/>
                    <a:pt x="557" y="0"/>
                    <a:pt x="987" y="16"/>
                  </a:cubicBezTo>
                  <a:cubicBezTo>
                    <a:pt x="1417" y="33"/>
                    <a:pt x="1861" y="149"/>
                    <a:pt x="2232" y="168"/>
                  </a:cubicBezTo>
                  <a:cubicBezTo>
                    <a:pt x="2603" y="187"/>
                    <a:pt x="3208" y="126"/>
                    <a:pt x="3211" y="130"/>
                  </a:cubicBezTo>
                  <a:cubicBezTo>
                    <a:pt x="3214" y="134"/>
                    <a:pt x="2622" y="205"/>
                    <a:pt x="2251" y="194"/>
                  </a:cubicBezTo>
                  <a:cubicBezTo>
                    <a:pt x="1880" y="183"/>
                    <a:pt x="1362" y="70"/>
                    <a:pt x="987" y="62"/>
                  </a:cubicBezTo>
                  <a:cubicBezTo>
                    <a:pt x="384" y="54"/>
                    <a:pt x="168" y="144"/>
                    <a:pt x="3" y="145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0378" name="Freeform 26"/>
            <p:cNvSpPr>
              <a:spLocks/>
            </p:cNvSpPr>
            <p:nvPr/>
          </p:nvSpPr>
          <p:spPr bwMode="gray">
            <a:xfrm>
              <a:off x="432" y="2034"/>
              <a:ext cx="2160" cy="750"/>
            </a:xfrm>
            <a:custGeom>
              <a:avLst/>
              <a:gdLst/>
              <a:ahLst/>
              <a:cxnLst>
                <a:cxn ang="0">
                  <a:pos x="3" y="565"/>
                </a:cxn>
                <a:cxn ang="0">
                  <a:pos x="460" y="237"/>
                </a:cxn>
                <a:cxn ang="0">
                  <a:pos x="1104" y="305"/>
                </a:cxn>
                <a:cxn ang="0">
                  <a:pos x="1731" y="6"/>
                </a:cxn>
                <a:cxn ang="0">
                  <a:pos x="1124" y="344"/>
                </a:cxn>
                <a:cxn ang="0">
                  <a:pos x="456" y="313"/>
                </a:cxn>
                <a:cxn ang="0">
                  <a:pos x="3" y="565"/>
                </a:cxn>
              </a:cxnLst>
              <a:rect l="0" t="0" r="r" b="b"/>
              <a:pathLst>
                <a:path w="1731" h="565">
                  <a:moveTo>
                    <a:pt x="3" y="565"/>
                  </a:moveTo>
                  <a:cubicBezTo>
                    <a:pt x="0" y="563"/>
                    <a:pt x="215" y="289"/>
                    <a:pt x="460" y="237"/>
                  </a:cubicBezTo>
                  <a:cubicBezTo>
                    <a:pt x="704" y="187"/>
                    <a:pt x="892" y="343"/>
                    <a:pt x="1104" y="305"/>
                  </a:cubicBezTo>
                  <a:cubicBezTo>
                    <a:pt x="1316" y="267"/>
                    <a:pt x="1728" y="0"/>
                    <a:pt x="1731" y="6"/>
                  </a:cubicBezTo>
                  <a:cubicBezTo>
                    <a:pt x="1654" y="53"/>
                    <a:pt x="1362" y="291"/>
                    <a:pt x="1124" y="344"/>
                  </a:cubicBezTo>
                  <a:cubicBezTo>
                    <a:pt x="886" y="397"/>
                    <a:pt x="650" y="265"/>
                    <a:pt x="456" y="313"/>
                  </a:cubicBezTo>
                  <a:cubicBezTo>
                    <a:pt x="115" y="402"/>
                    <a:pt x="94" y="537"/>
                    <a:pt x="3" y="565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Haffman</a:t>
            </a:r>
            <a:r>
              <a:rPr lang="zh-CN" altLang="en-US" dirty="0" smtClean="0">
                <a:ea typeface="宋体" pitchFamily="2" charset="-122"/>
              </a:rPr>
              <a:t>编码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357188" y="1143000"/>
            <a:ext cx="8329612" cy="4929188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将下图中的数据按</a:t>
            </a:r>
            <a:r>
              <a:rPr lang="en-US" altLang="zh-CN" smtClean="0">
                <a:ea typeface="宋体" pitchFamily="2" charset="-122"/>
              </a:rPr>
              <a:t>Haffman</a:t>
            </a:r>
            <a:r>
              <a:rPr lang="zh-CN" altLang="en-US" smtClean="0">
                <a:ea typeface="宋体" pitchFamily="2" charset="-122"/>
              </a:rPr>
              <a:t>规则编码</a:t>
            </a:r>
            <a:endParaRPr lang="en-US" altLang="zh-CN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宋体" pitchFamily="2" charset="-122"/>
              </a:rPr>
              <a:t>  写出其码树、码长，并计算平均码长和编码总长度、</a:t>
            </a:r>
            <a:r>
              <a:rPr lang="zh-CN" altLang="en-US" smtClean="0">
                <a:latin typeface="Times New Roman" pitchFamily="18" charset="0"/>
                <a:ea typeface="宋体" pitchFamily="2" charset="-122"/>
              </a:rPr>
              <a:t>编码效率、压缩比、冗余度</a:t>
            </a:r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813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多媒体技术基础</a:t>
            </a:r>
            <a:endParaRPr lang="en-US" altLang="zh-CN" smtClean="0"/>
          </a:p>
        </p:txBody>
      </p:sp>
      <p:pic>
        <p:nvPicPr>
          <p:cNvPr id="48133" name="Picture 4" descr="色球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2786063"/>
            <a:ext cx="36861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Rot="1" noChangeArrowheads="1"/>
          </p:cNvSpPr>
          <p:nvPr/>
        </p:nvSpPr>
        <p:spPr bwMode="auto">
          <a:xfrm>
            <a:off x="5343525" y="2724150"/>
            <a:ext cx="1371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>
                <a:solidFill>
                  <a:schemeClr val="tx2"/>
                </a:solidFill>
              </a:rPr>
              <a:t>数据量</a:t>
            </a:r>
            <a:br>
              <a:rPr lang="zh-CN" altLang="en-US">
                <a:solidFill>
                  <a:schemeClr val="tx2"/>
                </a:solidFill>
              </a:rPr>
            </a:br>
            <a:r>
              <a:rPr lang="zh-CN" altLang="en-US">
                <a:solidFill>
                  <a:schemeClr val="tx2"/>
                </a:solidFill>
              </a:rPr>
              <a:t/>
            </a:r>
            <a:br>
              <a:rPr lang="zh-CN" altLang="en-US">
                <a:solidFill>
                  <a:schemeClr val="tx2"/>
                </a:solidFill>
              </a:rPr>
            </a:br>
            <a:r>
              <a:rPr lang="zh-CN" altLang="en-US">
                <a:solidFill>
                  <a:schemeClr val="tx2"/>
                </a:solidFill>
              </a:rPr>
              <a:t>绿：</a:t>
            </a:r>
            <a:r>
              <a:rPr lang="en-US" altLang="zh-CN">
                <a:solidFill>
                  <a:schemeClr val="tx2"/>
                </a:solidFill>
              </a:rPr>
              <a:t>85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zh-CN" altLang="en-US">
                <a:solidFill>
                  <a:schemeClr val="tx2"/>
                </a:solidFill>
              </a:rPr>
              <a:t>青：</a:t>
            </a:r>
            <a:r>
              <a:rPr lang="en-US" altLang="zh-CN">
                <a:solidFill>
                  <a:schemeClr val="tx2"/>
                </a:solidFill>
              </a:rPr>
              <a:t>53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zh-CN" altLang="en-US">
                <a:solidFill>
                  <a:schemeClr val="tx2"/>
                </a:solidFill>
              </a:rPr>
              <a:t>红：</a:t>
            </a:r>
            <a:r>
              <a:rPr lang="en-US" altLang="zh-CN">
                <a:solidFill>
                  <a:schemeClr val="tx2"/>
                </a:solidFill>
              </a:rPr>
              <a:t>18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zh-CN" altLang="en-US">
                <a:solidFill>
                  <a:schemeClr val="tx2"/>
                </a:solidFill>
              </a:rPr>
              <a:t>紫：</a:t>
            </a:r>
            <a:r>
              <a:rPr lang="en-US" altLang="zh-CN">
                <a:solidFill>
                  <a:schemeClr val="tx2"/>
                </a:solidFill>
              </a:rPr>
              <a:t>18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zh-CN" altLang="en-US">
                <a:solidFill>
                  <a:schemeClr val="tx2"/>
                </a:solidFill>
              </a:rPr>
              <a:t>黄：</a:t>
            </a:r>
            <a:r>
              <a:rPr lang="en-US" altLang="zh-CN">
                <a:solidFill>
                  <a:schemeClr val="tx2"/>
                </a:solidFill>
              </a:rPr>
              <a:t>18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zh-CN" altLang="en-US">
                <a:solidFill>
                  <a:schemeClr val="tx2"/>
                </a:solidFill>
              </a:rPr>
              <a:t>橙：</a:t>
            </a:r>
            <a:r>
              <a:rPr lang="en-US" altLang="zh-CN">
                <a:solidFill>
                  <a:schemeClr val="tx2"/>
                </a:solidFill>
              </a:rPr>
              <a:t>18</a:t>
            </a:r>
          </a:p>
        </p:txBody>
      </p:sp>
      <p:sp>
        <p:nvSpPr>
          <p:cNvPr id="7" name="Rectangle 6"/>
          <p:cNvSpPr>
            <a:spLocks noRot="1" noChangeArrowheads="1"/>
          </p:cNvSpPr>
          <p:nvPr/>
        </p:nvSpPr>
        <p:spPr bwMode="auto">
          <a:xfrm>
            <a:off x="6772275" y="2724150"/>
            <a:ext cx="158591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>
                <a:solidFill>
                  <a:schemeClr val="tx2"/>
                </a:solidFill>
              </a:rPr>
              <a:t>概率</a:t>
            </a:r>
            <a:br>
              <a:rPr lang="zh-CN" altLang="en-US">
                <a:solidFill>
                  <a:schemeClr val="tx2"/>
                </a:solidFill>
              </a:rPr>
            </a:br>
            <a:r>
              <a:rPr lang="zh-CN" altLang="en-US">
                <a:solidFill>
                  <a:schemeClr val="tx2"/>
                </a:solidFill>
              </a:rPr>
              <a:t/>
            </a:r>
            <a:br>
              <a:rPr lang="zh-CN" altLang="en-US">
                <a:solidFill>
                  <a:schemeClr val="tx2"/>
                </a:solidFill>
              </a:rPr>
            </a:br>
            <a:r>
              <a:rPr lang="en-US" altLang="zh-CN">
                <a:solidFill>
                  <a:schemeClr val="tx2"/>
                </a:solidFill>
              </a:rPr>
              <a:t>0.405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en-US" altLang="zh-CN">
                <a:solidFill>
                  <a:schemeClr val="tx2"/>
                </a:solidFill>
              </a:rPr>
              <a:t>0.251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en-US" altLang="zh-CN">
                <a:solidFill>
                  <a:schemeClr val="tx2"/>
                </a:solidFill>
              </a:rPr>
              <a:t>0.086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en-US" altLang="zh-CN">
                <a:solidFill>
                  <a:schemeClr val="tx2"/>
                </a:solidFill>
              </a:rPr>
              <a:t>0.086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en-US" altLang="zh-CN">
                <a:solidFill>
                  <a:schemeClr val="tx2"/>
                </a:solidFill>
              </a:rPr>
              <a:t>0.086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en-US" altLang="zh-CN">
                <a:solidFill>
                  <a:schemeClr val="tx2"/>
                </a:solidFill>
              </a:rPr>
              <a:t>0.086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1295400" y="404664"/>
            <a:ext cx="7086600" cy="563563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答案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1066800" y="980728"/>
            <a:ext cx="7620000" cy="4700588"/>
          </a:xfrm>
        </p:spPr>
        <p:txBody>
          <a:bodyPr/>
          <a:lstStyle/>
          <a:p>
            <a:r>
              <a:rPr lang="zh-CN" altLang="en-US" sz="2800" dirty="0" smtClean="0">
                <a:ea typeface="宋体" pitchFamily="2" charset="-122"/>
              </a:rPr>
              <a:t>绿：</a:t>
            </a:r>
            <a:r>
              <a:rPr lang="en-US" altLang="zh-CN" sz="2800" dirty="0" smtClean="0">
                <a:ea typeface="宋体" pitchFamily="2" charset="-122"/>
              </a:rPr>
              <a:t>0.405</a:t>
            </a:r>
          </a:p>
          <a:p>
            <a:r>
              <a:rPr lang="zh-CN" altLang="en-US" sz="2800" dirty="0" smtClean="0">
                <a:ea typeface="宋体" pitchFamily="2" charset="-122"/>
              </a:rPr>
              <a:t>青： </a:t>
            </a:r>
            <a:r>
              <a:rPr lang="en-US" altLang="zh-CN" sz="2800" dirty="0" smtClean="0">
                <a:ea typeface="宋体" pitchFamily="2" charset="-122"/>
              </a:rPr>
              <a:t>0.251</a:t>
            </a:r>
          </a:p>
          <a:p>
            <a:r>
              <a:rPr lang="zh-CN" altLang="en-US" sz="2800" dirty="0" smtClean="0">
                <a:ea typeface="宋体" pitchFamily="2" charset="-122"/>
              </a:rPr>
              <a:t>红： </a:t>
            </a:r>
            <a:r>
              <a:rPr lang="en-US" altLang="zh-CN" sz="2800" dirty="0" smtClean="0">
                <a:ea typeface="宋体" pitchFamily="2" charset="-122"/>
              </a:rPr>
              <a:t>0.086</a:t>
            </a:r>
          </a:p>
          <a:p>
            <a:r>
              <a:rPr lang="zh-CN" altLang="en-US" sz="2800" dirty="0" smtClean="0">
                <a:ea typeface="宋体" pitchFamily="2" charset="-122"/>
              </a:rPr>
              <a:t>紫： </a:t>
            </a:r>
            <a:r>
              <a:rPr lang="en-US" altLang="zh-CN" sz="2800" dirty="0" smtClean="0">
                <a:ea typeface="宋体" pitchFamily="2" charset="-122"/>
              </a:rPr>
              <a:t>0.086</a:t>
            </a:r>
          </a:p>
          <a:p>
            <a:r>
              <a:rPr lang="zh-CN" altLang="en-US" sz="2800" dirty="0" smtClean="0">
                <a:ea typeface="宋体" pitchFamily="2" charset="-122"/>
              </a:rPr>
              <a:t>黄： </a:t>
            </a:r>
            <a:r>
              <a:rPr lang="en-US" altLang="zh-CN" sz="2800" dirty="0" smtClean="0">
                <a:ea typeface="宋体" pitchFamily="2" charset="-122"/>
              </a:rPr>
              <a:t>0.086</a:t>
            </a:r>
          </a:p>
          <a:p>
            <a:r>
              <a:rPr lang="zh-CN" altLang="en-US" sz="2800" dirty="0" smtClean="0">
                <a:ea typeface="宋体" pitchFamily="2" charset="-122"/>
              </a:rPr>
              <a:t>橙： </a:t>
            </a:r>
            <a:r>
              <a:rPr lang="en-US" altLang="zh-CN" sz="2800" dirty="0" smtClean="0">
                <a:ea typeface="宋体" pitchFamily="2" charset="-122"/>
              </a:rPr>
              <a:t>0.086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ea typeface="宋体" pitchFamily="2" charset="-122"/>
              </a:rPr>
              <a:t>绿：</a:t>
            </a:r>
            <a:r>
              <a:rPr lang="en-US" altLang="zh-CN" sz="2400" dirty="0" smtClean="0">
                <a:ea typeface="宋体" pitchFamily="2" charset="-122"/>
              </a:rPr>
              <a:t>0</a:t>
            </a:r>
            <a:r>
              <a:rPr lang="zh-CN" altLang="en-US" sz="2400" dirty="0" smtClean="0">
                <a:ea typeface="宋体" pitchFamily="2" charset="-122"/>
              </a:rPr>
              <a:t>；	青：</a:t>
            </a:r>
            <a:r>
              <a:rPr lang="en-US" altLang="zh-CN" sz="2400" dirty="0" smtClean="0">
                <a:ea typeface="宋体" pitchFamily="2" charset="-122"/>
              </a:rPr>
              <a:t>10	</a:t>
            </a:r>
            <a:r>
              <a:rPr lang="zh-CN" altLang="en-US" sz="2400" dirty="0" smtClean="0">
                <a:ea typeface="宋体" pitchFamily="2" charset="-122"/>
              </a:rPr>
              <a:t>；	红：</a:t>
            </a:r>
            <a:r>
              <a:rPr lang="en-US" altLang="zh-CN" sz="2400" dirty="0" smtClean="0">
                <a:ea typeface="宋体" pitchFamily="2" charset="-122"/>
              </a:rPr>
              <a:t>1100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ea typeface="宋体" pitchFamily="2" charset="-122"/>
              </a:rPr>
              <a:t>紫：</a:t>
            </a:r>
            <a:r>
              <a:rPr lang="en-US" altLang="zh-CN" sz="2400" dirty="0" smtClean="0">
                <a:ea typeface="宋体" pitchFamily="2" charset="-122"/>
              </a:rPr>
              <a:t>1101	</a:t>
            </a:r>
            <a:r>
              <a:rPr lang="zh-CN" altLang="en-US" sz="2400" dirty="0" smtClean="0">
                <a:ea typeface="宋体" pitchFamily="2" charset="-122"/>
              </a:rPr>
              <a:t>黄：</a:t>
            </a:r>
            <a:r>
              <a:rPr lang="en-US" altLang="zh-CN" sz="2400" dirty="0" smtClean="0">
                <a:ea typeface="宋体" pitchFamily="2" charset="-122"/>
              </a:rPr>
              <a:t>1110</a:t>
            </a:r>
            <a:r>
              <a:rPr lang="zh-CN" altLang="en-US" sz="2400" dirty="0" smtClean="0">
                <a:ea typeface="宋体" pitchFamily="2" charset="-122"/>
              </a:rPr>
              <a:t>；	橙：</a:t>
            </a:r>
            <a:r>
              <a:rPr lang="en-US" altLang="zh-CN" sz="2400" dirty="0" smtClean="0">
                <a:ea typeface="宋体" pitchFamily="2" charset="-122"/>
              </a:rPr>
              <a:t>1111</a:t>
            </a:r>
          </a:p>
          <a:p>
            <a:pPr>
              <a:buNone/>
            </a:pPr>
            <a:r>
              <a:rPr lang="zh-CN" altLang="en-US" sz="2400" dirty="0" smtClean="0">
                <a:latin typeface="Arial" pitchFamily="34" charset="0"/>
              </a:rPr>
              <a:t>绿色码长</a:t>
            </a:r>
            <a:r>
              <a:rPr lang="en-US" altLang="zh-CN" sz="2400" dirty="0" smtClean="0">
                <a:latin typeface="Arial" pitchFamily="34" charset="0"/>
              </a:rPr>
              <a:t>1</a:t>
            </a:r>
            <a:r>
              <a:rPr lang="zh-CN" altLang="en-US" sz="2400" dirty="0" smtClean="0">
                <a:latin typeface="Arial" pitchFamily="34" charset="0"/>
              </a:rPr>
              <a:t>，青色码长</a:t>
            </a:r>
            <a:r>
              <a:rPr lang="en-US" altLang="zh-CN" sz="2400" dirty="0" smtClean="0">
                <a:latin typeface="Arial" pitchFamily="34" charset="0"/>
              </a:rPr>
              <a:t>2</a:t>
            </a:r>
            <a:r>
              <a:rPr lang="zh-CN" altLang="en-US" sz="2400" dirty="0" smtClean="0">
                <a:latin typeface="Arial" pitchFamily="34" charset="0"/>
              </a:rPr>
              <a:t>，其余红紫黄橙码长均为</a:t>
            </a:r>
            <a:r>
              <a:rPr lang="en-US" altLang="zh-CN" sz="2400" dirty="0" smtClean="0">
                <a:latin typeface="Arial" pitchFamily="34" charset="0"/>
              </a:rPr>
              <a:t>4</a:t>
            </a:r>
          </a:p>
          <a:p>
            <a:pPr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平均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码长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Lc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*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0.405+2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*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0.251+4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*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0.086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*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4 = 2.283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ea typeface="宋体" pitchFamily="2" charset="-122"/>
              </a:rPr>
              <a:t>编码</a:t>
            </a:r>
            <a:r>
              <a:rPr lang="zh-CN" altLang="en-US" sz="2400" dirty="0" smtClean="0">
                <a:ea typeface="宋体" pitchFamily="2" charset="-122"/>
              </a:rPr>
              <a:t>总长度</a:t>
            </a:r>
            <a:r>
              <a:rPr lang="en-US" altLang="zh-CN" sz="2400" dirty="0" smtClean="0">
                <a:ea typeface="宋体" pitchFamily="2" charset="-122"/>
              </a:rPr>
              <a:t>L=1*85+2*53+4*18*4=479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ea typeface="宋体" pitchFamily="2" charset="-122"/>
              </a:rPr>
              <a:t>等长编码</a:t>
            </a:r>
            <a:r>
              <a:rPr lang="zh-CN" altLang="en-US" sz="2400" dirty="0" smtClean="0">
                <a:ea typeface="宋体" pitchFamily="2" charset="-122"/>
              </a:rPr>
              <a:t>总长度</a:t>
            </a:r>
            <a:r>
              <a:rPr lang="en-US" altLang="zh-CN" sz="2400" dirty="0" err="1" smtClean="0">
                <a:ea typeface="宋体" pitchFamily="2" charset="-122"/>
              </a:rPr>
              <a:t>Lp</a:t>
            </a:r>
            <a:r>
              <a:rPr lang="en-US" altLang="zh-CN" sz="2400" dirty="0" smtClean="0">
                <a:ea typeface="宋体" pitchFamily="2" charset="-122"/>
              </a:rPr>
              <a:t>=</a:t>
            </a:r>
            <a:r>
              <a:rPr lang="zh-CN" altLang="en-US" sz="2400" dirty="0" smtClean="0">
                <a:ea typeface="宋体" pitchFamily="2" charset="-122"/>
              </a:rPr>
              <a:t>（</a:t>
            </a:r>
            <a:r>
              <a:rPr lang="en-US" altLang="zh-CN" sz="2400" dirty="0" smtClean="0">
                <a:ea typeface="宋体" pitchFamily="2" charset="-122"/>
              </a:rPr>
              <a:t>85+53+18*4</a:t>
            </a:r>
            <a:r>
              <a:rPr lang="zh-CN" altLang="en-US" sz="2400" dirty="0" smtClean="0">
                <a:ea typeface="宋体" pitchFamily="2" charset="-122"/>
              </a:rPr>
              <a:t>）*</a:t>
            </a:r>
            <a:r>
              <a:rPr lang="en-US" altLang="zh-CN" sz="2400" dirty="0" smtClean="0">
                <a:ea typeface="宋体" pitchFamily="2" charset="-122"/>
              </a:rPr>
              <a:t>3=630</a:t>
            </a:r>
            <a:endParaRPr lang="zh-CN" altLang="en-US" sz="2800" dirty="0" smtClean="0">
              <a:ea typeface="宋体" pitchFamily="2" charset="-122"/>
            </a:endParaRPr>
          </a:p>
        </p:txBody>
      </p:sp>
      <p:sp>
        <p:nvSpPr>
          <p:cNvPr id="4915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多媒体技术基础</a:t>
            </a:r>
            <a:endParaRPr lang="en-US" altLang="zh-CN" smtClean="0"/>
          </a:p>
        </p:txBody>
      </p:sp>
      <p:grpSp>
        <p:nvGrpSpPr>
          <p:cNvPr id="49157" name="Group 35"/>
          <p:cNvGrpSpPr>
            <a:grpSpLocks/>
          </p:cNvGrpSpPr>
          <p:nvPr/>
        </p:nvGrpSpPr>
        <p:grpSpPr bwMode="auto">
          <a:xfrm>
            <a:off x="3214688" y="1147416"/>
            <a:ext cx="5867400" cy="2819400"/>
            <a:chOff x="1248" y="912"/>
            <a:chExt cx="3696" cy="1776"/>
          </a:xfrm>
        </p:grpSpPr>
        <p:sp>
          <p:nvSpPr>
            <p:cNvPr id="6" name="Text Box 21"/>
            <p:cNvSpPr txBox="1">
              <a:spLocks noChangeArrowheads="1"/>
            </p:cNvSpPr>
            <p:nvPr/>
          </p:nvSpPr>
          <p:spPr bwMode="auto">
            <a:xfrm>
              <a:off x="4416" y="1008"/>
              <a:ext cx="5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42950" indent="-285750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49159" name="Line 4"/>
            <p:cNvSpPr>
              <a:spLocks noChangeShapeType="1"/>
            </p:cNvSpPr>
            <p:nvPr/>
          </p:nvSpPr>
          <p:spPr bwMode="auto">
            <a:xfrm>
              <a:off x="1440" y="2256"/>
              <a:ext cx="336" cy="14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0" name="Line 5"/>
            <p:cNvSpPr>
              <a:spLocks noChangeShapeType="1"/>
            </p:cNvSpPr>
            <p:nvPr/>
          </p:nvSpPr>
          <p:spPr bwMode="auto">
            <a:xfrm flipV="1">
              <a:off x="1440" y="2400"/>
              <a:ext cx="336" cy="14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473" y="2256"/>
              <a:ext cx="114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42950" indent="-285750">
                <a:spcBef>
                  <a:spcPct val="50000"/>
                </a:spcBef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0.172</a:t>
              </a:r>
            </a:p>
          </p:txBody>
        </p:sp>
        <p:sp>
          <p:nvSpPr>
            <p:cNvPr id="49162" name="Line 8"/>
            <p:cNvSpPr>
              <a:spLocks noChangeShapeType="1"/>
            </p:cNvSpPr>
            <p:nvPr/>
          </p:nvSpPr>
          <p:spPr bwMode="auto">
            <a:xfrm>
              <a:off x="1440" y="1680"/>
              <a:ext cx="336" cy="14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3" name="Line 9"/>
            <p:cNvSpPr>
              <a:spLocks noChangeShapeType="1"/>
            </p:cNvSpPr>
            <p:nvPr/>
          </p:nvSpPr>
          <p:spPr bwMode="auto">
            <a:xfrm flipV="1">
              <a:off x="1440" y="1824"/>
              <a:ext cx="336" cy="14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473" y="1680"/>
              <a:ext cx="114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42950" indent="-285750">
                <a:spcBef>
                  <a:spcPct val="50000"/>
                </a:spcBef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0.172</a:t>
              </a:r>
            </a:p>
          </p:txBody>
        </p:sp>
        <p:sp>
          <p:nvSpPr>
            <p:cNvPr id="49165" name="Line 11"/>
            <p:cNvSpPr>
              <a:spLocks noChangeShapeType="1"/>
            </p:cNvSpPr>
            <p:nvPr/>
          </p:nvSpPr>
          <p:spPr bwMode="auto">
            <a:xfrm>
              <a:off x="1440" y="1440"/>
              <a:ext cx="2256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Line 12"/>
            <p:cNvSpPr>
              <a:spLocks noChangeShapeType="1"/>
            </p:cNvSpPr>
            <p:nvPr/>
          </p:nvSpPr>
          <p:spPr bwMode="auto">
            <a:xfrm>
              <a:off x="2400" y="1872"/>
              <a:ext cx="432" cy="2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Line 13"/>
            <p:cNvSpPr>
              <a:spLocks noChangeShapeType="1"/>
            </p:cNvSpPr>
            <p:nvPr/>
          </p:nvSpPr>
          <p:spPr bwMode="auto">
            <a:xfrm flipV="1">
              <a:off x="2400" y="2160"/>
              <a:ext cx="432" cy="2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544" y="2016"/>
              <a:ext cx="117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42950" indent="-285750">
                <a:spcBef>
                  <a:spcPct val="50000"/>
                </a:spcBef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0.344</a:t>
              </a:r>
            </a:p>
          </p:txBody>
        </p:sp>
        <p:sp>
          <p:nvSpPr>
            <p:cNvPr id="49169" name="Line 15"/>
            <p:cNvSpPr>
              <a:spLocks noChangeShapeType="1"/>
            </p:cNvSpPr>
            <p:nvPr/>
          </p:nvSpPr>
          <p:spPr bwMode="auto">
            <a:xfrm flipV="1">
              <a:off x="3360" y="1536"/>
              <a:ext cx="336" cy="62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318" y="1296"/>
              <a:ext cx="114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42950" indent="-285750">
                <a:spcBef>
                  <a:spcPct val="50000"/>
                </a:spcBef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0.595</a:t>
              </a:r>
            </a:p>
          </p:txBody>
        </p:sp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>
              <a:off x="1440" y="1152"/>
              <a:ext cx="326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 flipV="1">
              <a:off x="4272" y="1152"/>
              <a:ext cx="432" cy="2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3456" y="912"/>
              <a:ext cx="5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42950" indent="-285750">
                <a:spcBef>
                  <a:spcPct val="50000"/>
                </a:spcBef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2880" y="1200"/>
              <a:ext cx="5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42950" indent="-285750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2304" y="1824"/>
              <a:ext cx="5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42950" indent="-285750">
                <a:spcBef>
                  <a:spcPct val="50000"/>
                </a:spcBef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248" y="1536"/>
              <a:ext cx="5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42950" indent="-285750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1248" y="2112"/>
              <a:ext cx="5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42950" indent="-285750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4176" y="1200"/>
              <a:ext cx="5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42950" indent="-285750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3264" y="1728"/>
              <a:ext cx="5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42950" indent="-285750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2304" y="2160"/>
              <a:ext cx="5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42950" indent="-285750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1248" y="1824"/>
              <a:ext cx="5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42950" indent="-285750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1248" y="2400"/>
              <a:ext cx="5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42950" indent="-285750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371600"/>
            <a:ext cx="7931224" cy="4700588"/>
          </a:xfrm>
        </p:spPr>
        <p:txBody>
          <a:bodyPr/>
          <a:lstStyle/>
          <a:p>
            <a:r>
              <a:rPr lang="zh-CN" altLang="en-US" sz="2400" dirty="0" smtClean="0"/>
              <a:t>熵</a:t>
            </a:r>
            <a:r>
              <a:rPr lang="en-US" altLang="zh-CN" sz="2400" dirty="0" smtClean="0"/>
              <a:t>H(x)=-0.405*log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0.405-0.251*log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0.251 - 4*0.086*log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0.086 =0.405*1.304+0.251*1.994+4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0.086*3.540=2.246</a:t>
            </a:r>
          </a:p>
          <a:p>
            <a:pPr>
              <a:buNone/>
            </a:pPr>
            <a:r>
              <a:rPr lang="zh-CN" altLang="en-US" sz="2400" dirty="0" smtClean="0"/>
              <a:t>编码效率</a:t>
            </a:r>
            <a:r>
              <a:rPr lang="el-GR" altLang="zh-CN" sz="2400" dirty="0" smtClean="0"/>
              <a:t>η</a:t>
            </a:r>
            <a:r>
              <a:rPr lang="en-US" altLang="zh-CN" sz="2400" dirty="0" smtClean="0"/>
              <a:t>=</a:t>
            </a:r>
            <a:r>
              <a:rPr lang="en-US" altLang="zh-CN" sz="2400" dirty="0" smtClean="0"/>
              <a:t>H(x</a:t>
            </a:r>
            <a:r>
              <a:rPr lang="en-US" altLang="zh-CN" sz="2400" dirty="0" smtClean="0"/>
              <a:t>)/</a:t>
            </a:r>
            <a:r>
              <a:rPr lang="en-US" altLang="zh-CN" sz="2400" dirty="0" err="1" smtClean="0"/>
              <a:t>Lc</a:t>
            </a:r>
            <a:r>
              <a:rPr lang="en-US" altLang="zh-CN" sz="2400" dirty="0" smtClean="0"/>
              <a:t>=98.4%</a:t>
            </a:r>
          </a:p>
          <a:p>
            <a:r>
              <a:rPr lang="zh-CN" altLang="en-US" sz="2400" dirty="0" smtClean="0"/>
              <a:t>压缩比</a:t>
            </a:r>
            <a:r>
              <a:rPr lang="en-US" altLang="zh-CN" sz="2400" dirty="0" smtClean="0"/>
              <a:t>C=3/2.283=1.314 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Lp</a:t>
            </a:r>
            <a:r>
              <a:rPr lang="en-US" altLang="zh-CN" sz="2400" dirty="0" smtClean="0"/>
              <a:t>/L=630/479=1.315</a:t>
            </a:r>
            <a:endParaRPr lang="en-US" altLang="zh-CN" sz="2400" dirty="0" smtClean="0"/>
          </a:p>
          <a:p>
            <a:r>
              <a:rPr lang="zh-CN" altLang="en-US" sz="2400" dirty="0" smtClean="0"/>
              <a:t>冗余度</a:t>
            </a:r>
            <a:r>
              <a:rPr lang="en-US" altLang="zh-CN" sz="2400" dirty="0" smtClean="0"/>
              <a:t>r=1-</a:t>
            </a:r>
            <a:r>
              <a:rPr lang="el-GR" altLang="zh-CN" sz="2400" dirty="0" smtClean="0"/>
              <a:t> </a:t>
            </a:r>
            <a:r>
              <a:rPr lang="el-GR" altLang="zh-CN" sz="2400" dirty="0" smtClean="0"/>
              <a:t>η</a:t>
            </a:r>
            <a:r>
              <a:rPr lang="en-US" altLang="zh-CN" sz="2400" dirty="0" smtClean="0"/>
              <a:t>=1.6%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多媒体技术基础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算术</a:t>
            </a:r>
            <a:r>
              <a:rPr lang="zh-CN" altLang="en-US" dirty="0" smtClean="0">
                <a:ea typeface="宋体" pitchFamily="2" charset="-122"/>
              </a:rPr>
              <a:t>编码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428625" y="1371600"/>
            <a:ext cx="8258175" cy="47005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>
                <a:ea typeface="宋体" pitchFamily="2" charset="-122"/>
              </a:rPr>
              <a:t>假设有</a:t>
            </a:r>
            <a:r>
              <a:rPr lang="en-US" altLang="zh-CN" sz="2800" smtClean="0">
                <a:ea typeface="宋体" pitchFamily="2" charset="-122"/>
              </a:rPr>
              <a:t>4 </a:t>
            </a:r>
            <a:r>
              <a:rPr lang="zh-CN" altLang="en-US" sz="2800" smtClean="0">
                <a:ea typeface="宋体" pitchFamily="2" charset="-122"/>
              </a:rPr>
              <a:t>个符号的信源，它们的概率如下表所示</a:t>
            </a:r>
            <a:endParaRPr lang="en-US" altLang="zh-CN" sz="280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80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80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80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80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smtClean="0">
                <a:ea typeface="宋体" pitchFamily="2" charset="-122"/>
              </a:rPr>
              <a:t>输入序列为</a:t>
            </a:r>
            <a:r>
              <a:rPr lang="en-US" altLang="zh-CN" sz="2800" smtClean="0">
                <a:ea typeface="宋体" pitchFamily="2" charset="-122"/>
              </a:rPr>
              <a:t>A2A1A3</a:t>
            </a:r>
            <a:r>
              <a:rPr lang="zh-CN" altLang="en-US" sz="2800" smtClean="0">
                <a:ea typeface="宋体" pitchFamily="2" charset="-122"/>
              </a:rPr>
              <a:t>，说明其编码过程和编码结果</a:t>
            </a:r>
          </a:p>
        </p:txBody>
      </p:sp>
      <p:sp>
        <p:nvSpPr>
          <p:cNvPr id="6656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多媒体技术基础</a:t>
            </a:r>
            <a:endParaRPr lang="en-US" altLang="zh-CN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500" y="1928813"/>
          <a:ext cx="8215370" cy="175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545"/>
                <a:gridCol w="1321603"/>
                <a:gridCol w="1500198"/>
                <a:gridCol w="1714512"/>
                <a:gridCol w="1714512"/>
              </a:tblGrid>
              <a:tr h="5460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信源符号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A4</a:t>
                      </a:r>
                      <a:endParaRPr lang="zh-CN" altLang="en-US" dirty="0"/>
                    </a:p>
                  </a:txBody>
                  <a:tcPr/>
                </a:tc>
              </a:tr>
              <a:tr h="66717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概率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0.125</a:t>
                      </a:r>
                      <a:endParaRPr lang="zh-CN" altLang="en-US" dirty="0"/>
                    </a:p>
                  </a:txBody>
                  <a:tcPr/>
                </a:tc>
              </a:tr>
              <a:tr h="5460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初始编码间隔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[0, 0.5)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[0.5, 0.75)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[0.75, 0.875)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[0.875, 1)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答案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A2</a:t>
            </a:r>
            <a:r>
              <a:rPr lang="zh-CN" altLang="en-US" smtClean="0">
                <a:ea typeface="宋体" pitchFamily="2" charset="-122"/>
              </a:rPr>
              <a:t>：</a:t>
            </a:r>
            <a:r>
              <a:rPr lang="en-US" altLang="zh-CN" smtClean="0">
                <a:ea typeface="宋体" pitchFamily="2" charset="-122"/>
              </a:rPr>
              <a:t>[0.5</a:t>
            </a:r>
            <a:r>
              <a:rPr lang="zh-CN" altLang="en-US" smtClean="0">
                <a:ea typeface="宋体" pitchFamily="2" charset="-122"/>
              </a:rPr>
              <a:t>，</a:t>
            </a:r>
            <a:r>
              <a:rPr lang="en-US" altLang="zh-CN" smtClean="0">
                <a:ea typeface="宋体" pitchFamily="2" charset="-122"/>
              </a:rPr>
              <a:t>0.75</a:t>
            </a:r>
            <a:r>
              <a:rPr lang="zh-CN" altLang="en-US" smtClean="0">
                <a:ea typeface="宋体" pitchFamily="2" charset="-122"/>
              </a:rPr>
              <a:t>）</a:t>
            </a:r>
            <a:endParaRPr lang="en-US" altLang="zh-CN" smtClean="0">
              <a:ea typeface="宋体" pitchFamily="2" charset="-122"/>
            </a:endParaRPr>
          </a:p>
          <a:p>
            <a:r>
              <a:rPr lang="en-US" altLang="zh-CN" smtClean="0">
                <a:ea typeface="宋体" pitchFamily="2" charset="-122"/>
              </a:rPr>
              <a:t>A1</a:t>
            </a:r>
            <a:r>
              <a:rPr lang="zh-CN" altLang="en-US" smtClean="0">
                <a:ea typeface="宋体" pitchFamily="2" charset="-122"/>
              </a:rPr>
              <a:t>：</a:t>
            </a:r>
            <a:r>
              <a:rPr lang="en-US" altLang="zh-CN" smtClean="0">
                <a:ea typeface="宋体" pitchFamily="2" charset="-122"/>
              </a:rPr>
              <a:t>[0.5</a:t>
            </a:r>
            <a:r>
              <a:rPr lang="zh-CN" altLang="en-US" smtClean="0">
                <a:ea typeface="宋体" pitchFamily="2" charset="-122"/>
              </a:rPr>
              <a:t>，</a:t>
            </a:r>
            <a:r>
              <a:rPr lang="en-US" altLang="zh-CN" smtClean="0">
                <a:ea typeface="宋体" pitchFamily="2" charset="-122"/>
              </a:rPr>
              <a:t>0.625</a:t>
            </a:r>
            <a:r>
              <a:rPr lang="zh-CN" altLang="en-US" smtClean="0">
                <a:ea typeface="宋体" pitchFamily="2" charset="-122"/>
              </a:rPr>
              <a:t>）</a:t>
            </a:r>
            <a:endParaRPr lang="en-US" altLang="zh-CN" smtClean="0">
              <a:ea typeface="宋体" pitchFamily="2" charset="-122"/>
            </a:endParaRPr>
          </a:p>
          <a:p>
            <a:r>
              <a:rPr lang="en-US" altLang="zh-CN" smtClean="0">
                <a:ea typeface="宋体" pitchFamily="2" charset="-122"/>
              </a:rPr>
              <a:t>A3</a:t>
            </a:r>
            <a:r>
              <a:rPr lang="zh-CN" altLang="en-US" smtClean="0">
                <a:ea typeface="宋体" pitchFamily="2" charset="-122"/>
              </a:rPr>
              <a:t>：</a:t>
            </a:r>
            <a:r>
              <a:rPr lang="en-US" altLang="zh-CN" smtClean="0">
                <a:ea typeface="宋体" pitchFamily="2" charset="-122"/>
              </a:rPr>
              <a:t>[0.59375</a:t>
            </a:r>
            <a:r>
              <a:rPr lang="zh-CN" altLang="en-US" smtClean="0">
                <a:ea typeface="宋体" pitchFamily="2" charset="-122"/>
              </a:rPr>
              <a:t>，</a:t>
            </a:r>
            <a:r>
              <a:rPr lang="en-US" altLang="zh-CN" smtClean="0">
                <a:ea typeface="宋体" pitchFamily="2" charset="-122"/>
              </a:rPr>
              <a:t>0.609375</a:t>
            </a:r>
            <a:r>
              <a:rPr lang="zh-CN" altLang="en-US" smtClean="0">
                <a:ea typeface="宋体" pitchFamily="2" charset="-122"/>
              </a:rPr>
              <a:t>）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左右边界的二进制小数分别为</a:t>
            </a:r>
            <a:endParaRPr lang="en-US" altLang="zh-CN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0.59375=0.10011</a:t>
            </a:r>
            <a:r>
              <a:rPr lang="zh-CN" altLang="en-US" smtClean="0">
                <a:ea typeface="宋体" pitchFamily="2" charset="-122"/>
              </a:rPr>
              <a:t>（</a:t>
            </a:r>
            <a:r>
              <a:rPr lang="en-US" altLang="zh-CN" smtClean="0">
                <a:ea typeface="宋体" pitchFamily="2" charset="-122"/>
              </a:rPr>
              <a:t>B</a:t>
            </a:r>
            <a:r>
              <a:rPr lang="zh-CN" altLang="en-US" smtClean="0">
                <a:ea typeface="宋体" pitchFamily="2" charset="-122"/>
              </a:rPr>
              <a:t>）</a:t>
            </a:r>
            <a:endParaRPr lang="en-US" altLang="zh-CN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0.609375=0.100111</a:t>
            </a:r>
            <a:r>
              <a:rPr lang="zh-CN" altLang="en-US" smtClean="0">
                <a:ea typeface="宋体" pitchFamily="2" charset="-122"/>
              </a:rPr>
              <a:t>（</a:t>
            </a:r>
            <a:r>
              <a:rPr lang="en-US" altLang="zh-CN" smtClean="0">
                <a:ea typeface="宋体" pitchFamily="2" charset="-122"/>
              </a:rPr>
              <a:t>B</a:t>
            </a:r>
            <a:r>
              <a:rPr lang="zh-CN" altLang="en-US" smtClean="0">
                <a:ea typeface="宋体" pitchFamily="2" charset="-122"/>
              </a:rPr>
              <a:t>）</a:t>
            </a:r>
            <a:endParaRPr lang="en-US" altLang="zh-CN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宋体" pitchFamily="2" charset="-122"/>
              </a:rPr>
              <a:t>最后发送的符号是</a:t>
            </a:r>
            <a:r>
              <a:rPr lang="en-US" altLang="zh-CN" smtClean="0">
                <a:ea typeface="宋体" pitchFamily="2" charset="-122"/>
              </a:rPr>
              <a:t>10011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758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多媒体技术基础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68611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多媒体技术基础</a:t>
            </a:r>
            <a:endParaRPr lang="en-US" altLang="zh-CN" smtClean="0"/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3" y="1428750"/>
            <a:ext cx="7658100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34TGp_report_light_v2">
  <a:themeElements>
    <a:clrScheme name="234TGp_report_light_v2 3">
      <a:dk1>
        <a:srgbClr val="0B1749"/>
      </a:dk1>
      <a:lt1>
        <a:srgbClr val="FFFFFF"/>
      </a:lt1>
      <a:dk2>
        <a:srgbClr val="2453B2"/>
      </a:dk2>
      <a:lt2>
        <a:srgbClr val="DDDDDD"/>
      </a:lt2>
      <a:accent1>
        <a:srgbClr val="4D93D9"/>
      </a:accent1>
      <a:accent2>
        <a:srgbClr val="77AE26"/>
      </a:accent2>
      <a:accent3>
        <a:srgbClr val="FFFFFF"/>
      </a:accent3>
      <a:accent4>
        <a:srgbClr val="08123D"/>
      </a:accent4>
      <a:accent5>
        <a:srgbClr val="B2C8E9"/>
      </a:accent5>
      <a:accent6>
        <a:srgbClr val="6B9D21"/>
      </a:accent6>
      <a:hlink>
        <a:srgbClr val="4D798F"/>
      </a:hlink>
      <a:folHlink>
        <a:srgbClr val="6A93BC"/>
      </a:folHlink>
    </a:clrScheme>
    <a:fontScheme name="234TGp_report_light_v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34TGp_report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B5A0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4TGp_report_light_v2 2">
        <a:dk1>
          <a:srgbClr val="000066"/>
        </a:dk1>
        <a:lt1>
          <a:srgbClr val="FFFFFF"/>
        </a:lt1>
        <a:dk2>
          <a:srgbClr val="447DE4"/>
        </a:dk2>
        <a:lt2>
          <a:srgbClr val="DDDDDD"/>
        </a:lt2>
        <a:accent1>
          <a:srgbClr val="7F81CF"/>
        </a:accent1>
        <a:accent2>
          <a:srgbClr val="D87A24"/>
        </a:accent2>
        <a:accent3>
          <a:srgbClr val="FFFFFF"/>
        </a:accent3>
        <a:accent4>
          <a:srgbClr val="000056"/>
        </a:accent4>
        <a:accent5>
          <a:srgbClr val="C0C1E4"/>
        </a:accent5>
        <a:accent6>
          <a:srgbClr val="C46E20"/>
        </a:accent6>
        <a:hlink>
          <a:srgbClr val="99A75F"/>
        </a:hlink>
        <a:folHlink>
          <a:srgbClr val="7AAF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4TGp_report_light_v2 3">
        <a:dk1>
          <a:srgbClr val="0B1749"/>
        </a:dk1>
        <a:lt1>
          <a:srgbClr val="FFFFFF"/>
        </a:lt1>
        <a:dk2>
          <a:srgbClr val="2453B2"/>
        </a:dk2>
        <a:lt2>
          <a:srgbClr val="DDDDDD"/>
        </a:lt2>
        <a:accent1>
          <a:srgbClr val="4D93D9"/>
        </a:accent1>
        <a:accent2>
          <a:srgbClr val="77AE26"/>
        </a:accent2>
        <a:accent3>
          <a:srgbClr val="FFFFFF"/>
        </a:accent3>
        <a:accent4>
          <a:srgbClr val="08123D"/>
        </a:accent4>
        <a:accent5>
          <a:srgbClr val="B2C8E9"/>
        </a:accent5>
        <a:accent6>
          <a:srgbClr val="6B9D21"/>
        </a:accent6>
        <a:hlink>
          <a:srgbClr val="4D798F"/>
        </a:hlink>
        <a:folHlink>
          <a:srgbClr val="6A93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234TGp_report_light_v2</Template>
  <TotalTime>7873</TotalTime>
  <Words>304</Words>
  <Application>Microsoft Office PowerPoint</Application>
  <PresentationFormat>全屏显示(4:3)</PresentationFormat>
  <Paragraphs>84</Paragraphs>
  <Slides>7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234TGp_report_light_v2</vt:lpstr>
      <vt:lpstr>Image</vt:lpstr>
      <vt:lpstr>多媒体数据压缩技术  </vt:lpstr>
      <vt:lpstr>Haffman编码</vt:lpstr>
      <vt:lpstr>答案</vt:lpstr>
      <vt:lpstr>幻灯片 4</vt:lpstr>
      <vt:lpstr>算术编码</vt:lpstr>
      <vt:lpstr>答案</vt:lpstr>
      <vt:lpstr>幻灯片 7</vt:lpstr>
    </vt:vector>
  </TitlesOfParts>
  <Company>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Alex.Chen</dc:creator>
  <cp:lastModifiedBy>Liuxin</cp:lastModifiedBy>
  <cp:revision>947</cp:revision>
  <dcterms:created xsi:type="dcterms:W3CDTF">2007-11-04T08:07:40Z</dcterms:created>
  <dcterms:modified xsi:type="dcterms:W3CDTF">2010-11-11T06:31:35Z</dcterms:modified>
</cp:coreProperties>
</file>