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346" r:id="rId2"/>
    <p:sldId id="347" r:id="rId3"/>
    <p:sldId id="348" r:id="rId4"/>
    <p:sldId id="349" r:id="rId5"/>
    <p:sldId id="350" r:id="rId6"/>
    <p:sldId id="280" r:id="rId7"/>
    <p:sldId id="315" r:id="rId8"/>
    <p:sldId id="256" r:id="rId9"/>
    <p:sldId id="356" r:id="rId10"/>
    <p:sldId id="341" r:id="rId11"/>
    <p:sldId id="351" r:id="rId12"/>
    <p:sldId id="353" r:id="rId13"/>
    <p:sldId id="342" r:id="rId14"/>
    <p:sldId id="320" r:id="rId15"/>
    <p:sldId id="317" r:id="rId16"/>
    <p:sldId id="319" r:id="rId17"/>
    <p:sldId id="321" r:id="rId18"/>
    <p:sldId id="345" r:id="rId19"/>
    <p:sldId id="337" r:id="rId20"/>
    <p:sldId id="327" r:id="rId21"/>
    <p:sldId id="335" r:id="rId22"/>
    <p:sldId id="336" r:id="rId23"/>
    <p:sldId id="326" r:id="rId24"/>
    <p:sldId id="318" r:id="rId25"/>
    <p:sldId id="322" r:id="rId26"/>
    <p:sldId id="323" r:id="rId27"/>
    <p:sldId id="324" r:id="rId28"/>
    <p:sldId id="344" r:id="rId29"/>
    <p:sldId id="354" r:id="rId30"/>
    <p:sldId id="338" r:id="rId31"/>
    <p:sldId id="325" r:id="rId32"/>
    <p:sldId id="311" r:id="rId33"/>
    <p:sldId id="312" r:id="rId34"/>
    <p:sldId id="355" r:id="rId35"/>
    <p:sldId id="340" r:id="rId36"/>
    <p:sldId id="339" r:id="rId37"/>
    <p:sldId id="283" r:id="rId3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CCFF"/>
    <a:srgbClr val="CCFFFF"/>
    <a:srgbClr val="0000CC"/>
    <a:srgbClr val="CCFFCC"/>
    <a:srgbClr val="CCEC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 snapToGrid="0">
      <p:cViewPr varScale="1">
        <p:scale>
          <a:sx n="92" d="100"/>
          <a:sy n="92" d="100"/>
        </p:scale>
        <p:origin x="1548" y="4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notesViewPr>
    <p:cSldViewPr snapToGrid="0"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B74FF0D-7CC1-4466-B048-2D736EBCF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583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7A689DC-78A8-475B-9AE7-95218E2E18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97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F80E310-9911-4EDA-AFA3-36571AE3A99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6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C39B2C9-0111-4104-ACAA-D3AFA047F9DC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17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DB5E4042-CC28-417A-82F6-8D289706511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18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CD8CDE4-2F96-4287-A829-F546E68E09BF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19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878C084-576F-4CA5-A0C7-8631A4FEFD84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20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6F05CD93-93AE-43EC-BEC0-E0784BE6A7D8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21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C065A8F5-3471-4CE5-8C15-379C85C8D2A1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22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FE3F3B65-56DF-4C30-9D8D-6BF2D92A871D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23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5951A3D-87F7-4704-ABF9-D2BF10D9603A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24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5589A82-EDB9-47A4-BDA6-331725BC34C8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25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3D482B4-45BD-42C8-917A-4840A51ACDDC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26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247EEF01-9712-4C9E-AA36-31F465476E4D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7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D1BA415-493F-4843-87D7-A57933BA2767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27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04C400E-64F5-4DBE-950C-633E6C29971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28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04C400E-64F5-4DBE-950C-633E6C29971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29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98F60E8B-54C8-4F4E-9B2A-4D7A5F80B68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30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25915FB1-17E1-481E-8E9A-C8C8F3468F6F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31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3F5E3CD-487E-48CB-AB43-6D9846C86C73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32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624BF7A-3743-41C4-8377-0B80D73F34C4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33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624BF7A-3743-41C4-8377-0B80D73F34C4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34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C182B0A9-E74C-495B-BFD0-6DEABD03277F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35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29F297D-1806-445D-AA8C-4AB2F8D22665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36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6339F4B-AEC3-4741-8A33-5260BF8CE029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8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EC4A151-F949-4C44-A87A-37B1C2C9C5A9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37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6339F4B-AEC3-4741-8A33-5260BF8CE029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9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7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BFE5D4B-E4ED-42A2-900B-7B9892DAE388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10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745607B-5F25-42D1-8FC9-1EFBD04A81C3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13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91D4321A-5AB4-4CBC-BE3A-C1EFB2696E93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14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57C8DB38-B1CA-4A03-9382-6CDD71960C56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15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6BA0FE8-F91B-41F8-A5F0-1A749EE533D5}" type="slidenum">
              <a:rPr kumimoji="0" lang="zh-CN" altLang="en-US" sz="1200" b="0" smtClean="0">
                <a:solidFill>
                  <a:schemeClr val="tx1"/>
                </a:solidFill>
                <a:ea typeface="宋体" pitchFamily="2" charset="-122"/>
              </a:rPr>
              <a:pPr/>
              <a:t>16</a:t>
            </a:fld>
            <a:endParaRPr kumimoji="0" lang="en-US" altLang="zh-CN" sz="12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D9F01-ADB6-4054-9E86-06C656DE2E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42DB-250E-48D7-ADDB-17EC038C09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8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8750"/>
            <a:ext cx="2058988" cy="5967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29325" cy="59674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982D-E992-4EB1-9F02-447DA275D2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9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DD9D2-04CD-4132-B591-3BAF1AD9E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DCF2-1585-4382-B66E-97CC55A36C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07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5425"/>
            <a:ext cx="4038600" cy="4630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5425"/>
            <a:ext cx="4038600" cy="4630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FFF9-09C6-4EFF-8879-ADAD55707F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8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56188-380A-4365-ABCC-F7964D0649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0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421DC-E557-4505-A51D-AFB3C10265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1CD2E-D249-4BF6-A123-6997AB5749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35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A543-BDB3-4CAC-96BA-F69E361FE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95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F41C8-BAEB-45A9-9B5B-12105C422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87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8750"/>
            <a:ext cx="82296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95425"/>
            <a:ext cx="8229600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41455B-5A25-411C-88BB-C32D80C21D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532688" y="6613525"/>
            <a:ext cx="16176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kumimoji="0" lang="en-US" altLang="zh-CN" sz="1000" i="1" dirty="0">
                <a:solidFill>
                  <a:schemeClr val="tx1"/>
                </a:solidFill>
                <a:ea typeface="宋体" pitchFamily="2" charset="-122"/>
              </a:rPr>
              <a:t>Autumn Semester, 2019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760788" y="6521450"/>
            <a:ext cx="181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kumimoji="0" lang="en-US" altLang="zh-CN" sz="1600">
                <a:solidFill>
                  <a:schemeClr val="tx1"/>
                </a:solidFill>
                <a:ea typeface="宋体" pitchFamily="2" charset="-122"/>
              </a:rPr>
              <a:t>Database Design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0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0" lang="en-US" altLang="zh-CN" sz="1200" i="1">
                <a:solidFill>
                  <a:schemeClr val="tx1"/>
                </a:solidFill>
                <a:ea typeface="宋体" pitchFamily="2" charset="-122"/>
              </a:rPr>
              <a:t>Software School, Fudan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SOFT130015</a:t>
            </a:r>
            <a:br>
              <a:rPr lang="en-US" altLang="zh-CN" sz="3200"/>
            </a:br>
            <a:r>
              <a:rPr lang="en-US" altLang="zh-CN"/>
              <a:t>Database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04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800"/>
            <a:ext cx="8101013" cy="809625"/>
          </a:xfrm>
        </p:spPr>
        <p:txBody>
          <a:bodyPr/>
          <a:lstStyle/>
          <a:p>
            <a:pPr eaLnBrk="1" hangingPunct="1"/>
            <a:r>
              <a:rPr lang="en-US" altLang="zh-CN" dirty="0"/>
              <a:t>Why Database?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8229600" cy="49815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Managing Data?</a:t>
            </a:r>
          </a:p>
          <a:p>
            <a:pPr lvl="1" eaLnBrk="1" hangingPunct="1"/>
            <a:r>
              <a:rPr lang="en-US" altLang="zh-CN" sz="2800" dirty="0"/>
              <a:t>File System</a:t>
            </a:r>
            <a:endParaRPr lang="en-US" altLang="zh-CN" dirty="0"/>
          </a:p>
          <a:p>
            <a:pPr lvl="2" eaLnBrk="1" hangingPunct="1"/>
            <a:r>
              <a:rPr lang="en-US" altLang="zh-CN" sz="2400" dirty="0"/>
              <a:t>In the early days, database applications were built directly on top of file systems</a:t>
            </a:r>
          </a:p>
          <a:p>
            <a:pPr lvl="2" eaLnBrk="1" hangingPunct="1"/>
            <a:r>
              <a:rPr lang="en-US" altLang="zh-CN" sz="2400" dirty="0"/>
              <a:t>Drawbacks of using file system to store data</a:t>
            </a:r>
          </a:p>
          <a:p>
            <a:pPr lvl="3" eaLnBrk="1" hangingPunct="1"/>
            <a:r>
              <a:rPr lang="en-US" altLang="zh-CN" sz="2400" dirty="0"/>
              <a:t>See next page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Database?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Drawbacks of using file systems to store data</a:t>
            </a:r>
          </a:p>
          <a:p>
            <a:pPr lvl="1"/>
            <a:r>
              <a:rPr lang="en-US" altLang="zh-CN" dirty="0"/>
              <a:t>Data redundancy and inconsistency</a:t>
            </a:r>
          </a:p>
          <a:p>
            <a:pPr lvl="2"/>
            <a:r>
              <a:rPr lang="en-US" altLang="zh-CN" dirty="0"/>
              <a:t>Multiple file formats, duplication of information in different files</a:t>
            </a:r>
          </a:p>
          <a:p>
            <a:pPr lvl="1"/>
            <a:r>
              <a:rPr lang="en-US" altLang="zh-CN" dirty="0"/>
              <a:t>Difficulty in accessing data </a:t>
            </a:r>
          </a:p>
          <a:p>
            <a:pPr lvl="2"/>
            <a:r>
              <a:rPr lang="en-US" altLang="zh-CN" dirty="0"/>
              <a:t>Need to write a new program to carry out each new task</a:t>
            </a:r>
          </a:p>
          <a:p>
            <a:pPr lvl="1"/>
            <a:r>
              <a:rPr lang="en-US" altLang="zh-CN" dirty="0"/>
              <a:t>Data isolation — multiple files and formats</a:t>
            </a:r>
          </a:p>
          <a:p>
            <a:pPr lvl="1"/>
            <a:r>
              <a:rPr lang="en-US" altLang="zh-CN" dirty="0"/>
              <a:t>Integrity problems</a:t>
            </a:r>
          </a:p>
          <a:p>
            <a:pPr lvl="2"/>
            <a:r>
              <a:rPr lang="en-US" altLang="zh-CN" dirty="0"/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altLang="zh-CN" dirty="0"/>
              <a:t>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6890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Database?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58" y="1445078"/>
            <a:ext cx="8401049" cy="4947557"/>
          </a:xfrm>
        </p:spPr>
        <p:txBody>
          <a:bodyPr/>
          <a:lstStyle/>
          <a:p>
            <a:r>
              <a:rPr lang="en-US" altLang="zh-CN" dirty="0"/>
              <a:t>Drawbacks of using file systems to store data </a:t>
            </a:r>
            <a:r>
              <a:rPr lang="en-US" altLang="zh-CN" sz="1600" dirty="0"/>
              <a:t>(cont.)</a:t>
            </a:r>
            <a:endParaRPr lang="en-US" altLang="zh-CN" dirty="0"/>
          </a:p>
          <a:p>
            <a:pPr lvl="1"/>
            <a:r>
              <a:rPr lang="en-US" altLang="zh-CN" dirty="0"/>
              <a:t>Atomicity problems of updates</a:t>
            </a:r>
          </a:p>
          <a:p>
            <a:pPr lvl="2"/>
            <a:r>
              <a:rPr lang="en-US" altLang="zh-CN" dirty="0"/>
              <a:t>Failures may leave data in an inconsistent state with partial updates carried out</a:t>
            </a:r>
          </a:p>
          <a:p>
            <a:pPr lvl="3"/>
            <a:r>
              <a:rPr lang="en-US" altLang="zh-CN" dirty="0"/>
              <a:t>Example: Transfer of funds from one account to another should either complete or not happen at all; otherwise inconsistency occurs</a:t>
            </a:r>
          </a:p>
          <a:p>
            <a:pPr lvl="1"/>
            <a:r>
              <a:rPr lang="en-US" altLang="zh-CN" dirty="0"/>
              <a:t>Concurrent </a:t>
            </a:r>
            <a:r>
              <a:rPr lang="en-US" altLang="zh-CN"/>
              <a:t>access anomalies</a:t>
            </a:r>
            <a:endParaRPr lang="en-US" altLang="zh-CN" dirty="0"/>
          </a:p>
          <a:p>
            <a:pPr lvl="2"/>
            <a:r>
              <a:rPr lang="en-US" altLang="zh-CN" dirty="0"/>
              <a:t>Concurrent access by multiple users needed for performance</a:t>
            </a:r>
          </a:p>
          <a:p>
            <a:pPr lvl="2"/>
            <a:r>
              <a:rPr lang="en-US" altLang="zh-CN" dirty="0"/>
              <a:t>Uncontrolled concurrent accesses can lead to inconsistencies</a:t>
            </a:r>
          </a:p>
          <a:p>
            <a:pPr lvl="1"/>
            <a:r>
              <a:rPr lang="en-US" altLang="zh-CN" dirty="0"/>
              <a:t>Security problems</a:t>
            </a:r>
          </a:p>
          <a:p>
            <a:pPr lvl="2"/>
            <a:r>
              <a:rPr lang="en-US" altLang="zh-CN" dirty="0"/>
              <a:t>Hard to provide user access to some, but not all, data</a:t>
            </a:r>
          </a:p>
        </p:txBody>
      </p:sp>
      <p:sp>
        <p:nvSpPr>
          <p:cNvPr id="4" name="矩形 3"/>
          <p:cNvSpPr/>
          <p:nvPr/>
        </p:nvSpPr>
        <p:spPr>
          <a:xfrm>
            <a:off x="334732" y="6022361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Database systems offer solutions to all the above problems!</a:t>
            </a:r>
          </a:p>
        </p:txBody>
      </p:sp>
    </p:spTree>
    <p:extLst>
      <p:ext uri="{BB962C8B-B14F-4D97-AF65-F5344CB8AC3E}">
        <p14:creationId xmlns:p14="http://schemas.microsoft.com/office/powerpoint/2010/main" val="24440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Database Design</a:t>
            </a:r>
            <a:endParaRPr lang="zh-CN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966788"/>
            <a:ext cx="8335962" cy="5354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/>
              <a:t>The process of designing the general structure of the database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/>
              <a:t>(actually, database for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Logical Design –  Deciding on the database schema. Database design requires that we find a “good” collection of relation schemas.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Business decision – What attributes should we record in the database?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Computer Science decision –  What relation schemas should we have and how should the attributes be distributed among the various relation schemas?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Physical Design – Deciding on the physical layout of the database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31750"/>
            <a:ext cx="8229600" cy="841375"/>
          </a:xfrm>
          <a:noFill/>
        </p:spPr>
        <p:txBody>
          <a:bodyPr anchor="b"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628650" y="1782763"/>
            <a:ext cx="42862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latin typeface="Helvetica" pitchFamily="34" charset="0"/>
              </a:rPr>
              <a:t>It consists of: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latin typeface="Helvetica" pitchFamily="34" charset="0"/>
              </a:rPr>
              <a:t>- Tables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latin typeface="Helvetica" pitchFamily="34" charset="0"/>
              </a:rPr>
              <a:t>- Attributes (Fields)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latin typeface="Helvetica" pitchFamily="34" charset="0"/>
              </a:rPr>
              <a:t>- Tuples (Records)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latin typeface="Helvetica" pitchFamily="34" charset="0"/>
              </a:rPr>
              <a:t>- Constraints (Logical relationship among data)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477838" y="86201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Helvetica" pitchFamily="34" charset="0"/>
                <a:ea typeface="楷体_GB2312" pitchFamily="49" charset="-122"/>
              </a:rPr>
              <a:t>It may look like …</a:t>
            </a:r>
          </a:p>
        </p:txBody>
      </p:sp>
      <p:pic>
        <p:nvPicPr>
          <p:cNvPr id="6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997754"/>
            <a:ext cx="4170363" cy="54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2" y="4065587"/>
            <a:ext cx="8458517" cy="2678113"/>
          </a:xfrm>
        </p:spPr>
        <p:txBody>
          <a:bodyPr/>
          <a:lstStyle/>
          <a:p>
            <a:pPr eaLnBrk="1" hangingPunct="1"/>
            <a:r>
              <a:rPr lang="en-US" altLang="zh-CN" dirty="0"/>
              <a:t>View of Data</a:t>
            </a:r>
          </a:p>
          <a:p>
            <a:pPr lvl="1" eaLnBrk="1" hangingPunct="1"/>
            <a:r>
              <a:rPr lang="en-US" altLang="zh-CN" sz="2200" dirty="0"/>
              <a:t>Physical level: how a record is stored</a:t>
            </a:r>
          </a:p>
          <a:p>
            <a:pPr lvl="1" eaLnBrk="1" hangingPunct="1"/>
            <a:r>
              <a:rPr lang="en-US" altLang="zh-CN" sz="2200" dirty="0"/>
              <a:t>Logical level: relationships among data, incl. data structure, data type</a:t>
            </a:r>
            <a:endParaRPr lang="zh-CN" altLang="en-US" sz="2200" dirty="0"/>
          </a:p>
          <a:p>
            <a:pPr lvl="1" eaLnBrk="1" hangingPunct="1"/>
            <a:r>
              <a:rPr lang="en-US" altLang="zh-CN" sz="2200" dirty="0"/>
              <a:t>View level: data visited by application programs; hide data for security purposes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23" y="1000125"/>
            <a:ext cx="6926580" cy="35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63073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Data Abstraction</a:t>
            </a:r>
          </a:p>
          <a:p>
            <a:pPr lvl="1" eaLnBrk="1" hangingPunct="1"/>
            <a:r>
              <a:rPr lang="en-US" altLang="zh-CN" dirty="0"/>
              <a:t>Physical: How a record is stored</a:t>
            </a:r>
          </a:p>
          <a:p>
            <a:pPr lvl="1" eaLnBrk="1" hangingPunct="1"/>
            <a:r>
              <a:rPr lang="en-US" altLang="zh-CN" dirty="0"/>
              <a:t>Logical: data, and the relationships among data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2800" b="1" dirty="0"/>
              <a:t>	</a:t>
            </a:r>
            <a:r>
              <a:rPr lang="en-US" altLang="zh-CN" sz="2000" b="1" dirty="0">
                <a:ea typeface="ＭＳ Ｐゴシック" panose="020B0600070205080204" pitchFamily="34" charset="-128"/>
              </a:rPr>
              <a:t>type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zh-CN" sz="2000" dirty="0">
                <a:ea typeface="ＭＳ Ｐゴシック" panose="020B0600070205080204" pitchFamily="34" charset="-128"/>
              </a:rPr>
              <a:t> = </a:t>
            </a:r>
            <a:r>
              <a:rPr lang="en-US" altLang="zh-CN" sz="2000" b="1" dirty="0">
                <a:ea typeface="ＭＳ Ｐゴシック" panose="020B0600070205080204" pitchFamily="34" charset="-128"/>
              </a:rPr>
              <a:t>record</a:t>
            </a:r>
            <a:endParaRPr lang="en-US" altLang="zh-CN" sz="2000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	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ID</a:t>
            </a:r>
            <a:r>
              <a:rPr lang="en-US" altLang="zh-CN" sz="2000" dirty="0">
                <a:ea typeface="ＭＳ Ｐゴシック" panose="020B0600070205080204" pitchFamily="34" charset="-128"/>
              </a:rPr>
              <a:t> : string; 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zh-CN" sz="2000" dirty="0">
                <a:ea typeface="ＭＳ Ｐゴシック" panose="020B0600070205080204" pitchFamily="34" charset="-128"/>
              </a:rPr>
              <a:t> : string;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CN" sz="2000" dirty="0">
                <a:ea typeface="ＭＳ Ｐゴシック" panose="020B0600070205080204" pitchFamily="34" charset="-128"/>
              </a:rPr>
              <a:t> : string;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salary</a:t>
            </a:r>
            <a:r>
              <a:rPr lang="en-US" altLang="zh-CN" sz="2000" dirty="0">
                <a:ea typeface="ＭＳ Ｐゴシック" panose="020B0600070205080204" pitchFamily="34" charset="-128"/>
              </a:rPr>
              <a:t> : integer;</a:t>
            </a: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		end</a:t>
            </a:r>
            <a:r>
              <a:rPr lang="en-US" altLang="zh-CN" sz="2000" dirty="0">
                <a:ea typeface="ＭＳ Ｐゴシック" panose="020B0600070205080204" pitchFamily="34" charset="-128"/>
              </a:rPr>
              <a:t>;</a:t>
            </a:r>
          </a:p>
          <a:p>
            <a:pPr lvl="2" eaLnBrk="1" hangingPunct="1"/>
            <a:r>
              <a:rPr lang="en-US" altLang="zh-CN" sz="2400" dirty="0"/>
              <a:t>Similar to data structure and types</a:t>
            </a:r>
          </a:p>
          <a:p>
            <a:pPr lvl="1" eaLnBrk="1" hangingPunct="1"/>
            <a:r>
              <a:rPr lang="en-US" altLang="zh-CN" dirty="0"/>
              <a:t>View: Provide application access; Information hiding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607050" y="3592167"/>
            <a:ext cx="30908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000" dirty="0">
                <a:latin typeface="Helvetica" pitchFamily="34" charset="0"/>
              </a:rPr>
              <a:t>Database designers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006975" y="5936418"/>
            <a:ext cx="34909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000">
                <a:latin typeface="Helvetica" pitchFamily="34" charset="0"/>
              </a:rPr>
              <a:t>Application developers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build="allAtOnce" animBg="1"/>
      <p:bldP spid="12595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077913"/>
            <a:ext cx="8186737" cy="5514975"/>
          </a:xfrm>
        </p:spPr>
        <p:txBody>
          <a:bodyPr/>
          <a:lstStyle/>
          <a:p>
            <a:pPr eaLnBrk="1" hangingPunct="1"/>
            <a:r>
              <a:rPr lang="en-US" altLang="zh-CN" sz="3300"/>
              <a:t>Schema (</a:t>
            </a:r>
            <a:r>
              <a:rPr lang="zh-CN" altLang="en-US" sz="3300"/>
              <a:t>模式</a:t>
            </a:r>
            <a:r>
              <a:rPr lang="en-US" altLang="zh-CN" sz="3300"/>
              <a:t>) - </a:t>
            </a:r>
            <a:r>
              <a:rPr lang="en-US" altLang="zh-CN" sz="2900" b="1"/>
              <a:t>the logical structure of the database </a:t>
            </a:r>
          </a:p>
          <a:p>
            <a:pPr lvl="1" eaLnBrk="1" hangingPunct="1"/>
            <a:r>
              <a:rPr lang="zh-CN" altLang="en-US" sz="2500" b="1"/>
              <a:t>Analogous to type information of a variable in a program </a:t>
            </a:r>
            <a:r>
              <a:rPr lang="en-US" altLang="zh-CN" sz="2500" b="1"/>
              <a:t>(data structure)</a:t>
            </a:r>
          </a:p>
          <a:p>
            <a:pPr lvl="1" eaLnBrk="1" hangingPunct="1"/>
            <a:r>
              <a:rPr lang="zh-CN" altLang="en-US" sz="2500" b="1"/>
              <a:t>Physical schema: database design at the physical level</a:t>
            </a:r>
          </a:p>
          <a:p>
            <a:pPr lvl="1" eaLnBrk="1" hangingPunct="1"/>
            <a:r>
              <a:rPr lang="zh-CN" altLang="en-US" sz="2500" b="1"/>
              <a:t>Logical schema: database design at the logical level</a:t>
            </a:r>
            <a:endParaRPr lang="en-US" altLang="zh-CN" sz="2500" b="1"/>
          </a:p>
          <a:p>
            <a:pPr eaLnBrk="1" hangingPunct="1"/>
            <a:r>
              <a:rPr lang="en-US" altLang="zh-CN" sz="3300"/>
              <a:t>Instance (</a:t>
            </a:r>
            <a:r>
              <a:rPr lang="zh-CN" altLang="en-US" sz="3300"/>
              <a:t>实例</a:t>
            </a:r>
            <a:r>
              <a:rPr lang="en-US" altLang="zh-CN" sz="3300"/>
              <a:t>)</a:t>
            </a:r>
            <a:r>
              <a:rPr lang="zh-CN" altLang="en-US" sz="3300"/>
              <a:t>  </a:t>
            </a:r>
            <a:r>
              <a:rPr lang="en-US" altLang="zh-CN" sz="3300"/>
              <a:t>- </a:t>
            </a:r>
            <a:r>
              <a:rPr lang="en-US" altLang="zh-CN" sz="2900" b="1"/>
              <a:t>the actual content of the database at a particular point in time</a:t>
            </a:r>
            <a:endParaRPr lang="zh-CN" altLang="en-US" sz="3300" b="1"/>
          </a:p>
          <a:p>
            <a:pPr lvl="1" eaLnBrk="1" hangingPunct="1"/>
            <a:r>
              <a:rPr lang="en-US" altLang="zh-CN" sz="2500" b="1"/>
              <a:t>Analogous to the value of a variable</a:t>
            </a:r>
            <a:endParaRPr lang="en-US" altLang="zh-CN" sz="2900" b="1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  <a:endParaRPr lang="zh-CN" alt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Physical Data Independence</a:t>
            </a:r>
            <a:endParaRPr lang="zh-CN" altLang="en-US" sz="3200" dirty="0"/>
          </a:p>
          <a:p>
            <a:pPr lvl="1" eaLnBrk="1" hangingPunct="1"/>
            <a:r>
              <a:rPr lang="en-US" altLang="zh-CN" sz="2500" b="1" dirty="0"/>
              <a:t>The ability to modify the physical schema without changing the logical schema</a:t>
            </a:r>
          </a:p>
          <a:p>
            <a:pPr lvl="1" eaLnBrk="1" hangingPunct="1"/>
            <a:r>
              <a:rPr lang="en-US" altLang="zh-CN" sz="2500" b="1" dirty="0"/>
              <a:t>Applications depend on the logical schema</a:t>
            </a:r>
            <a:endParaRPr lang="zh-CN" altLang="en-US" sz="2500" b="1" dirty="0"/>
          </a:p>
          <a:p>
            <a:pPr lvl="1" eaLnBrk="1" hangingPunct="1"/>
            <a:r>
              <a:rPr lang="en-US" altLang="zh-CN" sz="2500" b="1" dirty="0"/>
              <a:t>Interfaces between levels</a:t>
            </a:r>
          </a:p>
          <a:p>
            <a:pPr lvl="2" eaLnBrk="1" hangingPunct="1"/>
            <a:r>
              <a:rPr lang="en-US" altLang="zh-CN" sz="2600" b="1" dirty="0"/>
              <a:t>In general, the interfaces between the various levels and components should be well defined so that changes in some parts do not seriously influence others.</a:t>
            </a:r>
            <a:endParaRPr lang="zh-CN" altLang="en-US" sz="2600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Storage Manager</a:t>
            </a:r>
          </a:p>
          <a:p>
            <a:pPr lvl="1" eaLnBrk="1" hangingPunct="1"/>
            <a:r>
              <a:rPr lang="en-US" altLang="zh-CN" sz="2500" b="1" dirty="0"/>
              <a:t>Provides the interface between the low-level data stored in the database and the application programs and queries submitted to the system</a:t>
            </a:r>
          </a:p>
          <a:p>
            <a:pPr lvl="1" eaLnBrk="1" hangingPunct="1"/>
            <a:r>
              <a:rPr lang="en-US" altLang="zh-CN" sz="2500" b="1" dirty="0"/>
              <a:t>Interaction with the file manager </a:t>
            </a:r>
          </a:p>
          <a:p>
            <a:pPr lvl="1" eaLnBrk="1" hangingPunct="1"/>
            <a:r>
              <a:rPr lang="en-US" altLang="zh-CN" sz="2500" b="1" dirty="0"/>
              <a:t>Efficient storing, retrieving and updating of data</a:t>
            </a:r>
            <a:endParaRPr lang="zh-CN" altLang="en-US" sz="2500" b="1" dirty="0"/>
          </a:p>
          <a:p>
            <a:pPr eaLnBrk="1" hangingPunct="1"/>
            <a:r>
              <a:rPr lang="en-US" altLang="zh-CN" sz="3200" dirty="0"/>
              <a:t>Design Issues of Storage Manager</a:t>
            </a:r>
          </a:p>
          <a:p>
            <a:pPr lvl="1" eaLnBrk="1" hangingPunct="1"/>
            <a:r>
              <a:rPr lang="zh-CN" altLang="en-US" sz="2500" b="1" dirty="0"/>
              <a:t>Storage access</a:t>
            </a:r>
          </a:p>
          <a:p>
            <a:pPr lvl="1" eaLnBrk="1" hangingPunct="1"/>
            <a:r>
              <a:rPr lang="zh-CN" altLang="en-US" sz="2500" b="1" dirty="0"/>
              <a:t>File organization</a:t>
            </a:r>
          </a:p>
          <a:p>
            <a:pPr lvl="1" eaLnBrk="1" hangingPunct="1"/>
            <a:r>
              <a:rPr lang="zh-CN" altLang="en-US" sz="2500" b="1" dirty="0"/>
              <a:t>Indexing and hashing</a:t>
            </a:r>
            <a:endParaRPr lang="en-US" altLang="zh-CN" sz="2500" b="1" dirty="0"/>
          </a:p>
        </p:txBody>
      </p:sp>
    </p:spTree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About Instructor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吴毅坚</a:t>
            </a:r>
          </a:p>
          <a:p>
            <a:pPr lvl="1" eaLnBrk="1" hangingPunct="1"/>
            <a:r>
              <a:rPr lang="zh-CN" altLang="en-US" dirty="0"/>
              <a:t>软件工程实验室，软件楼</a:t>
            </a:r>
            <a:r>
              <a:rPr lang="en-US" altLang="zh-CN" dirty="0"/>
              <a:t>403</a:t>
            </a:r>
          </a:p>
          <a:p>
            <a:pPr eaLnBrk="1" hangingPunct="1"/>
            <a:r>
              <a:rPr lang="en-US" altLang="zh-CN" dirty="0"/>
              <a:t>Email: </a:t>
            </a:r>
          </a:p>
          <a:p>
            <a:pPr lvl="1" eaLnBrk="1" hangingPunct="1"/>
            <a:r>
              <a:rPr lang="en-US" altLang="zh-CN" dirty="0"/>
              <a:t>wuyijian@fudan.edu.cn</a:t>
            </a:r>
          </a:p>
          <a:p>
            <a:pPr eaLnBrk="1" hangingPunct="1"/>
            <a:r>
              <a:rPr lang="zh-CN" altLang="en-US" dirty="0"/>
              <a:t>电话：</a:t>
            </a:r>
          </a:p>
          <a:p>
            <a:pPr lvl="1" eaLnBrk="1" hangingPunct="1"/>
            <a:r>
              <a:rPr lang="en-US" altLang="zh-CN" dirty="0"/>
              <a:t>13817374753 </a:t>
            </a:r>
          </a:p>
          <a:p>
            <a:pPr eaLnBrk="1" hangingPunct="1"/>
            <a:r>
              <a:rPr lang="en-US" altLang="zh-CN" dirty="0"/>
              <a:t>QQ:</a:t>
            </a:r>
          </a:p>
          <a:p>
            <a:pPr lvl="1" eaLnBrk="1" hangingPunct="1"/>
            <a:r>
              <a:rPr lang="en-US" altLang="zh-CN" dirty="0"/>
              <a:t>2745859 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endParaRPr lang="en-US" altLang="zh-CN" dirty="0"/>
          </a:p>
          <a:p>
            <a:pPr eaLnBrk="1" hangingPunct="1"/>
            <a:r>
              <a:rPr lang="zh-CN" altLang="en-US" dirty="0"/>
              <a:t>微信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endParaRPr lang="en-US" altLang="zh-CN" dirty="0"/>
          </a:p>
          <a:p>
            <a:pPr eaLnBrk="1" hangingPunct="1"/>
            <a:r>
              <a:rPr lang="zh-CN" altLang="en-US" dirty="0"/>
              <a:t>欢迎联系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51" y="2698667"/>
            <a:ext cx="3725884" cy="372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55" y="4656126"/>
            <a:ext cx="557213" cy="5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12764"/>
      </p:ext>
    </p:extLst>
  </p:cSld>
  <p:clrMapOvr>
    <a:masterClrMapping/>
  </p:clrMapOvr>
  <p:transition>
    <p:pull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11250"/>
            <a:ext cx="8315325" cy="4903788"/>
          </a:xfrm>
        </p:spPr>
        <p:txBody>
          <a:bodyPr/>
          <a:lstStyle/>
          <a:p>
            <a:pPr eaLnBrk="1" hangingPunct="1"/>
            <a:r>
              <a:rPr lang="en-US" altLang="zh-CN" sz="3200"/>
              <a:t>Query Processing</a:t>
            </a:r>
          </a:p>
          <a:p>
            <a:pPr eaLnBrk="1" hangingPunct="1">
              <a:buFontTx/>
              <a:buNone/>
            </a:pPr>
            <a:r>
              <a:rPr lang="en-US" altLang="zh-CN"/>
              <a:t>1.	Parsing and translation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en-US" altLang="zh-CN"/>
              <a:t>2.	Optimization</a:t>
            </a:r>
          </a:p>
          <a:p>
            <a:pPr eaLnBrk="1" hangingPunct="1">
              <a:buFontTx/>
              <a:buNone/>
            </a:pPr>
            <a:r>
              <a:rPr lang="en-US" altLang="zh-CN"/>
              <a:t>3.	Evaluation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11244" r="5217" b="13651"/>
          <a:stretch>
            <a:fillRect/>
          </a:stretch>
        </p:blipFill>
        <p:spPr bwMode="auto">
          <a:xfrm>
            <a:off x="2682875" y="2695575"/>
            <a:ext cx="6243638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Database?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Transaction Management</a:t>
            </a:r>
          </a:p>
          <a:p>
            <a:pPr lvl="1" eaLnBrk="1" hangingPunct="1"/>
            <a:r>
              <a:rPr lang="en-US" altLang="zh-CN" sz="2800"/>
              <a:t>Transaction-management component</a:t>
            </a:r>
          </a:p>
          <a:p>
            <a:pPr lvl="2" eaLnBrk="1" hangingPunct="1"/>
            <a:r>
              <a:rPr lang="en-US" altLang="zh-CN" sz="2600" b="1"/>
              <a:t>Database survives system failure and transaction failure</a:t>
            </a:r>
          </a:p>
          <a:p>
            <a:pPr lvl="2" eaLnBrk="1" hangingPunct="1"/>
            <a:r>
              <a:rPr lang="en-US" altLang="zh-CN" sz="2600" b="1"/>
              <a:t>Database remains in a consistent (correct) state despite of failures</a:t>
            </a:r>
          </a:p>
          <a:p>
            <a:pPr lvl="1" eaLnBrk="1" hangingPunct="1"/>
            <a:r>
              <a:rPr lang="en-US" altLang="zh-CN" sz="2800"/>
              <a:t>Concurrency-control management</a:t>
            </a:r>
          </a:p>
          <a:p>
            <a:pPr lvl="2" eaLnBrk="1" hangingPunct="1"/>
            <a:r>
              <a:rPr lang="en-US" altLang="zh-CN" sz="2600" b="1"/>
              <a:t>Controls the interaction among the concurrent transactions</a:t>
            </a:r>
          </a:p>
          <a:p>
            <a:pPr lvl="2" eaLnBrk="1" hangingPunct="1"/>
            <a:r>
              <a:rPr lang="en-US" altLang="zh-CN" sz="2600" b="1"/>
              <a:t>Ensure the consistency of the database</a:t>
            </a:r>
          </a:p>
          <a:p>
            <a:pPr lvl="2" eaLnBrk="1" hangingPunct="1"/>
            <a:endParaRPr lang="en-US" altLang="zh-CN" sz="2600"/>
          </a:p>
        </p:txBody>
      </p:sp>
    </p:spTree>
  </p:cSld>
  <p:clrMapOvr>
    <a:masterClrMapping/>
  </p:clrMapOvr>
  <p:transition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WHO use a Database?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01700"/>
            <a:ext cx="7935912" cy="5754688"/>
          </a:xfrm>
        </p:spPr>
        <p:txBody>
          <a:bodyPr/>
          <a:lstStyle/>
          <a:p>
            <a:pPr eaLnBrk="1" hangingPunct="1"/>
            <a:r>
              <a:rPr lang="en-US" altLang="zh-CN" dirty="0"/>
              <a:t>Database administrator's duties include:</a:t>
            </a:r>
          </a:p>
          <a:p>
            <a:pPr lvl="1" eaLnBrk="1" hangingPunct="1"/>
            <a:r>
              <a:rPr lang="en-US" altLang="zh-CN" sz="2200" b="1" dirty="0"/>
              <a:t>Schema definition</a:t>
            </a:r>
          </a:p>
          <a:p>
            <a:pPr lvl="1" eaLnBrk="1" hangingPunct="1"/>
            <a:r>
              <a:rPr lang="en-US" altLang="zh-CN" sz="2200" b="1" dirty="0"/>
              <a:t>Storage structure and access method definition</a:t>
            </a:r>
          </a:p>
          <a:p>
            <a:pPr lvl="1" eaLnBrk="1" hangingPunct="1"/>
            <a:r>
              <a:rPr lang="en-US" altLang="zh-CN" sz="2200" b="1" dirty="0"/>
              <a:t>Schema and physical organization modification</a:t>
            </a:r>
          </a:p>
          <a:p>
            <a:pPr lvl="1" eaLnBrk="1" hangingPunct="1"/>
            <a:r>
              <a:rPr lang="en-US" altLang="zh-CN" sz="2200" b="1" dirty="0"/>
              <a:t>Granting user authority to access the database</a:t>
            </a:r>
          </a:p>
          <a:p>
            <a:pPr lvl="1" eaLnBrk="1" hangingPunct="1"/>
            <a:r>
              <a:rPr lang="en-US" altLang="zh-CN" sz="2200" b="1" dirty="0"/>
              <a:t>Specifying integrity constraints</a:t>
            </a:r>
          </a:p>
          <a:p>
            <a:pPr lvl="1" eaLnBrk="1" hangingPunct="1"/>
            <a:r>
              <a:rPr lang="en-US" altLang="zh-CN" sz="2200" b="1" dirty="0"/>
              <a:t>Acting as liaison with users</a:t>
            </a:r>
          </a:p>
          <a:p>
            <a:pPr lvl="1" eaLnBrk="1" hangingPunct="1"/>
            <a:r>
              <a:rPr lang="en-US" altLang="zh-CN" sz="2200" b="1" dirty="0"/>
              <a:t>Monitoring performance and responding to changes in requirements</a:t>
            </a:r>
          </a:p>
          <a:p>
            <a:pPr eaLnBrk="1" hangingPunct="1"/>
            <a:r>
              <a:rPr lang="en-US" altLang="zh-CN" sz="2900" dirty="0"/>
              <a:t>Database users</a:t>
            </a:r>
          </a:p>
          <a:p>
            <a:pPr lvl="1" eaLnBrk="1" hangingPunct="1"/>
            <a:r>
              <a:rPr lang="en-US" altLang="zh-CN" sz="2200" b="1" dirty="0"/>
              <a:t>Naïve users</a:t>
            </a:r>
          </a:p>
          <a:p>
            <a:pPr lvl="1" eaLnBrk="1" hangingPunct="1"/>
            <a:r>
              <a:rPr lang="en-US" altLang="zh-CN" sz="2200" b="1" dirty="0"/>
              <a:t>Application programmers</a:t>
            </a:r>
          </a:p>
          <a:p>
            <a:pPr lvl="1" eaLnBrk="1" hangingPunct="1"/>
            <a:r>
              <a:rPr lang="en-US" altLang="zh-CN" sz="2200" b="1" dirty="0"/>
              <a:t>Sophisticated users</a:t>
            </a:r>
          </a:p>
          <a:p>
            <a:pPr lvl="1" eaLnBrk="1" hangingPunct="1"/>
            <a:r>
              <a:rPr lang="en-US" altLang="zh-CN" sz="2200" b="1" dirty="0"/>
              <a:t>Specialized users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Database and the Applications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960438" y="877888"/>
            <a:ext cx="2476500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Administrators and Users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952500" y="1681163"/>
            <a:ext cx="2476500" cy="3762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Applications, Tools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955675" y="2806700"/>
            <a:ext cx="2474913" cy="3762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 dirty="0">
                <a:latin typeface="Helvetica" pitchFamily="34" charset="0"/>
              </a:rPr>
              <a:t>Query Processing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901700" y="4210050"/>
            <a:ext cx="2520950" cy="3762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Storage Management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990600" y="5364163"/>
            <a:ext cx="2416175" cy="3762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Disk Storage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57" y="905529"/>
            <a:ext cx="4049713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  <p:bldP spid="135177" grpId="0" animBg="1"/>
      <p:bldP spid="135178" grpId="0" animBg="1"/>
      <p:bldP spid="1351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do we make it work?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938213"/>
            <a:ext cx="8086725" cy="5527675"/>
          </a:xfrm>
        </p:spPr>
        <p:txBody>
          <a:bodyPr/>
          <a:lstStyle/>
          <a:p>
            <a:pPr eaLnBrk="1" hangingPunct="1"/>
            <a:r>
              <a:rPr lang="en-US" altLang="zh-CN" dirty="0"/>
              <a:t>DML (Data manipulation language)</a:t>
            </a:r>
          </a:p>
          <a:p>
            <a:pPr lvl="1" eaLnBrk="1" hangingPunct="1"/>
            <a:r>
              <a:rPr lang="en-US" altLang="zh-CN" sz="2200" b="1" dirty="0"/>
              <a:t>Language for accessing and manipulating the data organized by the appropriate data model</a:t>
            </a:r>
          </a:p>
          <a:p>
            <a:pPr lvl="1" eaLnBrk="1" hangingPunct="1"/>
            <a:r>
              <a:rPr lang="en-US" altLang="zh-CN" sz="2200" b="1" dirty="0"/>
              <a:t>Mainly querying and insert/delete/update data</a:t>
            </a:r>
          </a:p>
          <a:p>
            <a:pPr lvl="1" eaLnBrk="1" hangingPunct="1"/>
            <a:r>
              <a:rPr lang="en-US" altLang="zh-CN" sz="2200" b="1" dirty="0"/>
              <a:t>DML also known as “query language”</a:t>
            </a:r>
          </a:p>
          <a:p>
            <a:pPr eaLnBrk="1" hangingPunct="1"/>
            <a:r>
              <a:rPr lang="en-US" altLang="zh-CN" dirty="0"/>
              <a:t>Procedural DML</a:t>
            </a:r>
          </a:p>
          <a:p>
            <a:pPr lvl="1" eaLnBrk="1" hangingPunct="1"/>
            <a:r>
              <a:rPr lang="zh-CN" altLang="en-US" b="1" dirty="0"/>
              <a:t>user specifies what data is required and how to get those data 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Declarative DML (nonprocedural)</a:t>
            </a:r>
            <a:endParaRPr lang="zh-CN" altLang="en-US" dirty="0"/>
          </a:p>
          <a:p>
            <a:pPr lvl="1" eaLnBrk="1" hangingPunct="1"/>
            <a:r>
              <a:rPr lang="en-US" altLang="zh-CN" b="1" dirty="0"/>
              <a:t>user specifies what data is required without specifying how to get those data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do we make it work?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35912" cy="54578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DDL (Data Definition Language)</a:t>
            </a:r>
          </a:p>
          <a:p>
            <a:pPr lvl="1" eaLnBrk="1" hangingPunct="1"/>
            <a:r>
              <a:rPr lang="zh-CN" altLang="en-US" dirty="0"/>
              <a:t>Specification notation for defining the database schema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Maintains database structure, incl. table structure, setting up constraints, etc.</a:t>
            </a:r>
          </a:p>
          <a:p>
            <a:pPr lvl="2" eaLnBrk="1" hangingPunct="1"/>
            <a:r>
              <a:rPr lang="en-US" altLang="zh-CN" b="1" dirty="0"/>
              <a:t>Create table</a:t>
            </a:r>
          </a:p>
          <a:p>
            <a:pPr lvl="2" eaLnBrk="1" hangingPunct="1"/>
            <a:r>
              <a:rPr lang="en-US" altLang="zh-CN" b="1" dirty="0"/>
              <a:t>Domain constraints</a:t>
            </a:r>
            <a:r>
              <a:rPr lang="zh-CN" altLang="en-US" dirty="0"/>
              <a:t>（数据、字段类型）</a:t>
            </a:r>
          </a:p>
          <a:p>
            <a:pPr lvl="2" eaLnBrk="1" hangingPunct="1"/>
            <a:r>
              <a:rPr lang="en-US" altLang="zh-CN" b="1" dirty="0"/>
              <a:t>Referential integrity</a:t>
            </a:r>
            <a:r>
              <a:rPr lang="zh-CN" altLang="en-US" dirty="0"/>
              <a:t>（数据之间的相关完整性）</a:t>
            </a:r>
          </a:p>
          <a:p>
            <a:pPr lvl="2" eaLnBrk="1" hangingPunct="1"/>
            <a:r>
              <a:rPr lang="en-US" altLang="zh-CN" b="1" dirty="0"/>
              <a:t>Assertions</a:t>
            </a:r>
            <a:r>
              <a:rPr lang="zh-CN" altLang="en-US" dirty="0"/>
              <a:t>（数据本身的完整性）</a:t>
            </a:r>
          </a:p>
          <a:p>
            <a:pPr lvl="2" eaLnBrk="1" hangingPunct="1"/>
            <a:r>
              <a:rPr lang="en-US" altLang="zh-CN" b="1" dirty="0"/>
              <a:t>Authorization</a:t>
            </a:r>
            <a:r>
              <a:rPr lang="zh-CN" altLang="en-US"/>
              <a:t>（数据授权）</a:t>
            </a:r>
          </a:p>
          <a:p>
            <a:pPr lvl="1" eaLnBrk="1" hangingPunct="1"/>
            <a:r>
              <a:rPr lang="en-US" altLang="zh-CN" dirty="0"/>
              <a:t>Data dictionary</a:t>
            </a:r>
          </a:p>
          <a:p>
            <a:pPr lvl="2" eaLnBrk="1" hangingPunct="1"/>
            <a:r>
              <a:rPr lang="en-US" altLang="zh-CN" b="1" dirty="0"/>
              <a:t>DDL compiler generates a set of tables stored in a data dictionary which contains metadata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093788"/>
            <a:ext cx="8488363" cy="5310187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Data Models</a:t>
            </a:r>
          </a:p>
          <a:p>
            <a:pPr lvl="1" eaLnBrk="1" hangingPunct="1"/>
            <a:r>
              <a:rPr lang="en-US" altLang="zh-CN" b="1" dirty="0"/>
              <a:t>A collection of tools for describing: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relationships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semantic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constraints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/>
              <a:t>Relational Model</a:t>
            </a:r>
          </a:p>
          <a:p>
            <a:pPr lvl="2" eaLnBrk="1" hangingPunct="1"/>
            <a:r>
              <a:rPr lang="en-US" altLang="zh-CN" sz="2400" b="1" dirty="0"/>
              <a:t>Relational Algebra</a:t>
            </a:r>
          </a:p>
          <a:p>
            <a:pPr lvl="2" eaLnBrk="1" hangingPunct="1"/>
            <a:r>
              <a:rPr lang="en-US" altLang="zh-CN" sz="2400" b="1" dirty="0"/>
              <a:t>Mathematical basis of SQL</a:t>
            </a:r>
            <a:endParaRPr lang="zh-CN" altLang="en-US" sz="2400" b="1" dirty="0"/>
          </a:p>
          <a:p>
            <a:pPr lvl="1" eaLnBrk="1" hangingPunct="1"/>
            <a:r>
              <a:rPr lang="en-US" altLang="zh-CN" b="1" dirty="0"/>
              <a:t>Entity-Relationship data model</a:t>
            </a:r>
          </a:p>
          <a:p>
            <a:pPr lvl="2" eaLnBrk="1" hangingPunct="1"/>
            <a:r>
              <a:rPr lang="en-US" altLang="zh-CN" sz="2400" b="1" dirty="0"/>
              <a:t>A graphical tool for database design</a:t>
            </a:r>
          </a:p>
          <a:p>
            <a:pPr lvl="1" eaLnBrk="1" hangingPunct="1"/>
            <a:r>
              <a:rPr lang="en-US" altLang="zh-CN" b="1" dirty="0"/>
              <a:t>Object-based data model </a:t>
            </a:r>
          </a:p>
          <a:p>
            <a:pPr lvl="2" eaLnBrk="1" hangingPunct="1"/>
            <a:r>
              <a:rPr lang="en-US" altLang="zh-CN" sz="2400" b="1" dirty="0"/>
              <a:t>OO and object-relational</a:t>
            </a:r>
          </a:p>
          <a:p>
            <a:pPr lvl="1" eaLnBrk="1" hangingPunct="1"/>
            <a:r>
              <a:rPr lang="en-US" altLang="zh-CN" b="1" dirty="0" err="1"/>
              <a:t>Semistructured</a:t>
            </a:r>
            <a:r>
              <a:rPr lang="en-US" altLang="zh-CN" b="1" dirty="0"/>
              <a:t> data model</a:t>
            </a:r>
          </a:p>
          <a:p>
            <a:pPr lvl="2" eaLnBrk="1" hangingPunct="1"/>
            <a:r>
              <a:rPr lang="en-US" altLang="zh-CN" sz="2400" b="1" dirty="0"/>
              <a:t>XML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440362"/>
          </a:xfrm>
        </p:spPr>
        <p:txBody>
          <a:bodyPr/>
          <a:lstStyle/>
          <a:p>
            <a:pPr eaLnBrk="1" hangingPunct="1"/>
            <a:r>
              <a:rPr lang="en-US" altLang="zh-CN" sz="3200"/>
              <a:t>SQL</a:t>
            </a:r>
            <a:endParaRPr lang="zh-CN" altLang="en-US" sz="3200"/>
          </a:p>
          <a:p>
            <a:pPr lvl="1" eaLnBrk="1" hangingPunct="1"/>
            <a:r>
              <a:rPr lang="en-US" altLang="zh-CN" sz="2800" b="1"/>
              <a:t>Widely used non-procedural language</a:t>
            </a:r>
          </a:p>
          <a:p>
            <a:pPr lvl="1" eaLnBrk="1" hangingPunct="1"/>
            <a:r>
              <a:rPr lang="en-US" altLang="zh-CN" sz="2800" b="1"/>
              <a:t>Syntax, usage…</a:t>
            </a:r>
          </a:p>
          <a:p>
            <a:pPr eaLnBrk="1" hangingPunct="1"/>
            <a:r>
              <a:rPr lang="en-US" altLang="zh-CN"/>
              <a:t>Application programs generally access databases through one of these:</a:t>
            </a:r>
          </a:p>
          <a:p>
            <a:pPr lvl="1" eaLnBrk="1" hangingPunct="1"/>
            <a:r>
              <a:rPr lang="en-US" altLang="zh-CN" b="1"/>
              <a:t>Language extensions to allow </a:t>
            </a:r>
            <a:r>
              <a:rPr lang="en-US" altLang="zh-CN" i="1"/>
              <a:t>embedded SQL</a:t>
            </a:r>
          </a:p>
          <a:p>
            <a:pPr lvl="1" eaLnBrk="1" hangingPunct="1"/>
            <a:r>
              <a:rPr lang="en-US" altLang="zh-CN" i="1"/>
              <a:t>A</a:t>
            </a:r>
            <a:r>
              <a:rPr lang="en-US" altLang="zh-CN" b="1"/>
              <a:t>pplication </a:t>
            </a:r>
            <a:r>
              <a:rPr lang="en-US" altLang="zh-CN" i="1"/>
              <a:t>p</a:t>
            </a:r>
            <a:r>
              <a:rPr lang="en-US" altLang="zh-CN" b="1"/>
              <a:t>rogram </a:t>
            </a:r>
            <a:r>
              <a:rPr lang="en-US" altLang="zh-CN" i="1"/>
              <a:t>i</a:t>
            </a:r>
            <a:r>
              <a:rPr lang="en-US" altLang="zh-CN" b="1"/>
              <a:t>nterface (e.g., ODBC/JDBC) which allow SQL queries to be sent to a database</a:t>
            </a:r>
          </a:p>
          <a:p>
            <a:pPr eaLnBrk="1" hangingPunct="1"/>
            <a:endParaRPr lang="en-US" altLang="zh-CN" sz="3200" b="1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zh-CN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Any problem with this design?</a:t>
            </a:r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2" y="2184706"/>
            <a:ext cx="7678959" cy="410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zh-CN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Issues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is a “good” collection of relation schemas?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rules may we follow when we design schemas?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problems may we encounter in our design process?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Solutions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Normalization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Design process (ERM)</a:t>
            </a:r>
          </a:p>
        </p:txBody>
      </p:sp>
    </p:spTree>
    <p:extLst>
      <p:ext uri="{BB962C8B-B14F-4D97-AF65-F5344CB8AC3E}">
        <p14:creationId xmlns:p14="http://schemas.microsoft.com/office/powerpoint/2010/main" val="3268691922"/>
      </p:ext>
    </p:extLst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About 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白雪芳</a:t>
            </a:r>
            <a:endParaRPr lang="en-US" altLang="zh-CN" dirty="0"/>
          </a:p>
          <a:p>
            <a:pPr eaLnBrk="1" hangingPunct="1"/>
            <a:r>
              <a:rPr lang="zh-CN" altLang="en-US" dirty="0"/>
              <a:t>曲俊杰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11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9715"/>
            <a:ext cx="8686800" cy="463073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Database organization and relative concepts</a:t>
            </a:r>
          </a:p>
          <a:p>
            <a:pPr lvl="1" eaLnBrk="1" hangingPunct="1"/>
            <a:r>
              <a:rPr lang="en-US" altLang="zh-CN" sz="2800" dirty="0"/>
              <a:t>Storage</a:t>
            </a:r>
          </a:p>
          <a:p>
            <a:pPr lvl="1" eaLnBrk="1" hangingPunct="1"/>
            <a:r>
              <a:rPr lang="en-US" altLang="zh-CN" sz="2800" dirty="0"/>
              <a:t>Indexing</a:t>
            </a:r>
          </a:p>
          <a:p>
            <a:pPr lvl="1" eaLnBrk="1" hangingPunct="1"/>
            <a:r>
              <a:rPr lang="en-US" altLang="zh-CN" sz="2800" dirty="0"/>
              <a:t>Transactions</a:t>
            </a:r>
          </a:p>
          <a:p>
            <a:pPr lvl="1" eaLnBrk="1" hangingPunct="1"/>
            <a:r>
              <a:rPr lang="en-US" altLang="zh-CN" sz="2800" dirty="0"/>
              <a:t>Query Processing and Optimization *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pull dir="l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Design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Client/Server Examples</a:t>
            </a:r>
            <a:endParaRPr lang="zh-CN" altLang="en-US" sz="3200" dirty="0"/>
          </a:p>
          <a:p>
            <a:pPr lvl="1" eaLnBrk="1" hangingPunct="1"/>
            <a:r>
              <a:rPr lang="en-US" altLang="zh-CN" sz="2800" b="1" dirty="0"/>
              <a:t>Applications using Open Database Connection (ODBC), Borland Database Engine (BDE), etc.</a:t>
            </a:r>
          </a:p>
          <a:p>
            <a:pPr lvl="1" eaLnBrk="1" hangingPunct="1"/>
            <a:r>
              <a:rPr lang="en-US" altLang="zh-CN" sz="2800" b="1" dirty="0"/>
              <a:t>Two-tier</a:t>
            </a:r>
          </a:p>
          <a:p>
            <a:pPr eaLnBrk="1" hangingPunct="1"/>
            <a:r>
              <a:rPr lang="en-US" altLang="zh-CN" sz="3200" dirty="0"/>
              <a:t>Browser/Server</a:t>
            </a:r>
            <a:r>
              <a:rPr lang="zh-CN" altLang="en-US" sz="3200" dirty="0"/>
              <a:t> </a:t>
            </a:r>
            <a:r>
              <a:rPr lang="en-US" altLang="zh-CN" sz="3200" dirty="0"/>
              <a:t>Examples</a:t>
            </a:r>
          </a:p>
          <a:p>
            <a:pPr lvl="1" eaLnBrk="1" hangingPunct="1"/>
            <a:r>
              <a:rPr lang="en-US" altLang="zh-CN" sz="2800" b="1" dirty="0"/>
              <a:t>Web-based applications using Java servlets, JSP, ASP, etc.</a:t>
            </a:r>
          </a:p>
          <a:p>
            <a:pPr lvl="1" eaLnBrk="1" hangingPunct="1"/>
            <a:r>
              <a:rPr lang="en-US" altLang="zh-CN" sz="2800" b="1" dirty="0"/>
              <a:t>Typically with an application server; three-tier</a:t>
            </a:r>
          </a:p>
        </p:txBody>
      </p:sp>
    </p:spTree>
  </p:cSld>
  <p:clrMapOvr>
    <a:masterClrMapping/>
  </p:clrMapOvr>
  <p:transition>
    <p:pull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461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/>
              <a:t>1950s and early 1960s:</a:t>
            </a:r>
          </a:p>
          <a:p>
            <a:pPr lvl="1" eaLnBrk="1" hangingPunct="1"/>
            <a:r>
              <a:rPr lang="en-US" altLang="zh-CN" sz="2200"/>
              <a:t>Data processing using magnetic tapes for storage</a:t>
            </a:r>
          </a:p>
          <a:p>
            <a:pPr lvl="2" eaLnBrk="1" hangingPunct="1"/>
            <a:r>
              <a:rPr lang="en-US" altLang="zh-CN"/>
              <a:t>Tapes provide only sequential access</a:t>
            </a:r>
          </a:p>
          <a:p>
            <a:pPr lvl="1" eaLnBrk="1" hangingPunct="1"/>
            <a:r>
              <a:rPr lang="en-US" altLang="zh-CN" sz="2200"/>
              <a:t>Punched cards for input</a:t>
            </a:r>
          </a:p>
          <a:p>
            <a:pPr eaLnBrk="1" hangingPunct="1"/>
            <a:r>
              <a:rPr lang="en-US" altLang="zh-CN"/>
              <a:t>Late 1960s and 1970s:</a:t>
            </a:r>
          </a:p>
          <a:p>
            <a:pPr lvl="1" eaLnBrk="1" hangingPunct="1"/>
            <a:r>
              <a:rPr lang="en-US" altLang="zh-CN" sz="2200"/>
              <a:t>Hard disks allow direct access to data</a:t>
            </a:r>
          </a:p>
          <a:p>
            <a:pPr lvl="1" eaLnBrk="1" hangingPunct="1"/>
            <a:r>
              <a:rPr lang="en-US" altLang="zh-CN" sz="2200"/>
              <a:t>Network and hierarchical data models in widespread use</a:t>
            </a:r>
          </a:p>
          <a:p>
            <a:pPr lvl="1" eaLnBrk="1" hangingPunct="1"/>
            <a:r>
              <a:rPr lang="en-US" altLang="zh-CN" sz="2200"/>
              <a:t>Ted Codd defines the relational data model</a:t>
            </a:r>
          </a:p>
          <a:p>
            <a:pPr lvl="2" eaLnBrk="1" hangingPunct="1"/>
            <a:r>
              <a:rPr lang="en-US" altLang="zh-CN"/>
              <a:t>Would win the ACM Turing Award for this work</a:t>
            </a:r>
          </a:p>
          <a:p>
            <a:pPr lvl="2" eaLnBrk="1" hangingPunct="1"/>
            <a:r>
              <a:rPr lang="en-US" altLang="zh-CN"/>
              <a:t>IBM Research begins System R prototype</a:t>
            </a:r>
          </a:p>
          <a:p>
            <a:pPr lvl="2" eaLnBrk="1" hangingPunct="1"/>
            <a:r>
              <a:rPr lang="en-US" altLang="zh-CN"/>
              <a:t>UC Berkeley begins Ingres prototype</a:t>
            </a:r>
          </a:p>
          <a:p>
            <a:pPr lvl="1" eaLnBrk="1" hangingPunct="1"/>
            <a:r>
              <a:rPr lang="en-US" altLang="zh-CN" sz="2200"/>
              <a:t>High-performance (for the era) transaction processing</a:t>
            </a:r>
          </a:p>
        </p:txBody>
      </p:sp>
    </p:spTree>
  </p:cSld>
  <p:clrMapOvr>
    <a:masterClrMapping/>
  </p:clrMapOvr>
  <p:transition>
    <p:pull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810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 dirty="0"/>
              <a:t>1980s:</a:t>
            </a:r>
          </a:p>
          <a:p>
            <a:pPr lvl="1" eaLnBrk="1" hangingPunct="1"/>
            <a:r>
              <a:rPr lang="en-US" altLang="zh-CN" sz="2200" dirty="0"/>
              <a:t>Research relational prototypes evolve into commercial systems</a:t>
            </a:r>
          </a:p>
          <a:p>
            <a:pPr lvl="2" eaLnBrk="1" hangingPunct="1"/>
            <a:r>
              <a:rPr lang="en-US" altLang="zh-CN" dirty="0"/>
              <a:t>SQL becomes industrial standard</a:t>
            </a:r>
          </a:p>
          <a:p>
            <a:pPr lvl="1" eaLnBrk="1" hangingPunct="1"/>
            <a:r>
              <a:rPr lang="en-US" altLang="zh-CN" sz="2200" dirty="0"/>
              <a:t>Parallel and distributed database systems</a:t>
            </a:r>
          </a:p>
          <a:p>
            <a:pPr lvl="1" eaLnBrk="1" hangingPunct="1"/>
            <a:r>
              <a:rPr lang="en-US" altLang="zh-CN" sz="2200" dirty="0"/>
              <a:t>Object-oriented database systems</a:t>
            </a:r>
          </a:p>
          <a:p>
            <a:pPr eaLnBrk="1" hangingPunct="1"/>
            <a:r>
              <a:rPr lang="en-US" altLang="zh-CN" dirty="0"/>
              <a:t>1990s:</a:t>
            </a:r>
          </a:p>
          <a:p>
            <a:pPr lvl="1" eaLnBrk="1" hangingPunct="1"/>
            <a:r>
              <a:rPr lang="en-US" altLang="zh-CN" sz="2200" dirty="0"/>
              <a:t>Large decision support and data-mining applications</a:t>
            </a:r>
          </a:p>
          <a:p>
            <a:pPr lvl="1" eaLnBrk="1" hangingPunct="1"/>
            <a:r>
              <a:rPr lang="en-US" altLang="zh-CN" sz="2200" dirty="0"/>
              <a:t>Large multi-terabyte data warehouses</a:t>
            </a:r>
          </a:p>
          <a:p>
            <a:pPr lvl="1" eaLnBrk="1" hangingPunct="1"/>
            <a:r>
              <a:rPr lang="en-US" altLang="zh-CN" sz="2200" dirty="0"/>
              <a:t>Emergence of Web commerce</a:t>
            </a:r>
          </a:p>
        </p:txBody>
      </p:sp>
    </p:spTree>
  </p:cSld>
  <p:clrMapOvr>
    <a:masterClrMapping/>
  </p:clrMapOvr>
  <p:transition>
    <p:pull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810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 dirty="0"/>
              <a:t>Early 2000s:</a:t>
            </a:r>
          </a:p>
          <a:p>
            <a:pPr lvl="1" eaLnBrk="1" hangingPunct="1"/>
            <a:r>
              <a:rPr lang="en-US" altLang="zh-CN" sz="2200" dirty="0"/>
              <a:t>XML and XQuery standards</a:t>
            </a:r>
          </a:p>
          <a:p>
            <a:pPr lvl="1" eaLnBrk="1" hangingPunct="1"/>
            <a:r>
              <a:rPr lang="en-US" altLang="zh-CN" sz="2200" dirty="0"/>
              <a:t>Automated database administration</a:t>
            </a:r>
          </a:p>
          <a:p>
            <a:pPr eaLnBrk="1" hangingPunct="1"/>
            <a:r>
              <a:rPr lang="en-US" altLang="zh-CN" dirty="0"/>
              <a:t>Later 2000s</a:t>
            </a:r>
          </a:p>
          <a:p>
            <a:pPr lvl="1" eaLnBrk="1" hangingPunct="1"/>
            <a:r>
              <a:rPr lang="en-US" altLang="zh-CN" sz="2200" dirty="0"/>
              <a:t>Giant data storage systems</a:t>
            </a:r>
            <a:endParaRPr lang="en-US" altLang="zh-CN" sz="1800" dirty="0"/>
          </a:p>
          <a:p>
            <a:pPr lvl="1" eaLnBrk="1" hangingPunct="1"/>
            <a:r>
              <a:rPr lang="en-US" altLang="zh-CN" sz="2200" dirty="0"/>
              <a:t>Distributed and high-performance data storage systems</a:t>
            </a:r>
          </a:p>
          <a:p>
            <a:pPr lvl="1" eaLnBrk="1" hangingPunct="1"/>
            <a:r>
              <a:rPr lang="en-US" altLang="zh-CN" sz="2200" dirty="0"/>
              <a:t>Management and analysis of streaming data (stock-market ticker data, network monitoring data …)</a:t>
            </a:r>
          </a:p>
          <a:p>
            <a:pPr lvl="1" eaLnBrk="1" hangingPunct="1"/>
            <a:r>
              <a:rPr lang="en-US" altLang="zh-CN" sz="2200" dirty="0"/>
              <a:t>Widely deployed data-mining techniques (web-based product-recommendation systems …)</a:t>
            </a:r>
          </a:p>
          <a:p>
            <a:pPr lvl="1" eaLnBrk="1" hangingPunct="1"/>
            <a:r>
              <a:rPr lang="en-US" altLang="zh-CN" sz="2200" dirty="0"/>
              <a:t>Object-relational database</a:t>
            </a:r>
          </a:p>
          <a:p>
            <a:pPr lvl="1" eaLnBrk="1" hangingPunct="1"/>
            <a:r>
              <a:rPr lang="en-US" altLang="zh-CN" sz="2200" dirty="0"/>
              <a:t>No-SQL and file-based data storage</a:t>
            </a:r>
          </a:p>
          <a:p>
            <a:pPr lvl="1" eaLnBrk="1" hangingPunct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5887778"/>
      </p:ext>
    </p:extLst>
  </p:cSld>
  <p:clrMapOvr>
    <a:masterClrMapping/>
  </p:clrMapOvr>
  <p:transition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Think it over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 typeface="Monotype Sorts" pitchFamily="2" charset="2"/>
              <a:buAutoNum type="arabicPeriod"/>
            </a:pPr>
            <a:r>
              <a:rPr lang="zh-CN" altLang="en-US" dirty="0"/>
              <a:t>请思考数据库管理系统设计与数据库应用设计的区别。</a:t>
            </a:r>
          </a:p>
          <a:p>
            <a:pPr marL="419100" indent="-419100" eaLnBrk="1" hangingPunct="1">
              <a:buFont typeface="Monotype Sorts" pitchFamily="2" charset="2"/>
              <a:buAutoNum type="arabicPeriod"/>
            </a:pPr>
            <a:r>
              <a:rPr lang="zh-CN" altLang="en-US" dirty="0"/>
              <a:t>如同数据结构设计不当将使得算法设计困难一样，数据库设计不当也会使得应用程序的设计变得困难。你认为在实际应用中，数据库设计可能遇到哪些问题？（不讨论数据库管理系统的设计）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 Lecture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Relational Model</a:t>
            </a:r>
            <a:endParaRPr lang="en-US" altLang="zh-CN" sz="32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955800"/>
          </a:xfrm>
        </p:spPr>
        <p:txBody>
          <a:bodyPr/>
          <a:lstStyle/>
          <a:p>
            <a:pPr eaLnBrk="1" hangingPunct="1"/>
            <a:r>
              <a:rPr lang="en-US" altLang="zh-CN"/>
              <a:t>End of </a:t>
            </a:r>
            <a:br>
              <a:rPr lang="en-US" altLang="zh-CN"/>
            </a:br>
            <a:r>
              <a:rPr lang="en-US" altLang="zh-CN"/>
              <a:t>Lecture 1</a:t>
            </a:r>
            <a:br>
              <a:rPr lang="en-US" altLang="zh-CN"/>
            </a:br>
            <a:r>
              <a:rPr lang="en-US" altLang="zh-CN" sz="4800"/>
              <a:t>Introduction</a:t>
            </a:r>
          </a:p>
        </p:txBody>
      </p:sp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CN" dirty="0"/>
              <a:t>About the course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35912" cy="5503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Textbook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Database System Concept (6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ed.)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English version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Database System Concept (5</a:t>
            </a:r>
            <a:r>
              <a:rPr lang="en-US" altLang="zh-CN" baseline="30000" dirty="0"/>
              <a:t>th</a:t>
            </a:r>
            <a:r>
              <a:rPr lang="en-US" altLang="zh-CN" dirty="0"/>
              <a:t> ed.)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Practice-based (Oracle,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Theory-based (to be introduced during the course)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Focuses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Basic concepts of relational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Application related issues &amp; practical skills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1 Project and several Labs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After-class assignments and in-class quizzes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Final examination (open book, open notes)</a:t>
            </a:r>
          </a:p>
        </p:txBody>
      </p:sp>
    </p:spTree>
    <p:extLst>
      <p:ext uri="{BB962C8B-B14F-4D97-AF65-F5344CB8AC3E}">
        <p14:creationId xmlns:p14="http://schemas.microsoft.com/office/powerpoint/2010/main" val="3250920619"/>
      </p:ext>
    </p:extLst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About the course </a:t>
            </a:r>
            <a:r>
              <a:rPr lang="en-US" altLang="zh-CN" sz="2400"/>
              <a:t>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Final score is given according to your overall performance.</a:t>
            </a:r>
          </a:p>
          <a:p>
            <a:pPr lvl="1" eaLnBrk="1" hangingPunct="1"/>
            <a:r>
              <a:rPr lang="en-US" altLang="zh-CN" dirty="0"/>
              <a:t>Practices (PJ, Labs): 35~45%</a:t>
            </a:r>
          </a:p>
          <a:p>
            <a:pPr lvl="1" eaLnBrk="1" hangingPunct="1"/>
            <a:r>
              <a:rPr lang="en-US" altLang="zh-CN" dirty="0"/>
              <a:t>Homework, Quizzes: 10~15%</a:t>
            </a:r>
          </a:p>
          <a:p>
            <a:pPr lvl="1" eaLnBrk="1" hangingPunct="1"/>
            <a:r>
              <a:rPr lang="en-US" altLang="zh-CN" dirty="0"/>
              <a:t>Final: 45~50%</a:t>
            </a:r>
          </a:p>
          <a:p>
            <a:pPr lvl="1" eaLnBrk="1" hangingPunct="1"/>
            <a:r>
              <a:rPr lang="en-US" altLang="zh-CN" dirty="0"/>
              <a:t>Actual percentage may vary.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7817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3294063"/>
          </a:xfrm>
        </p:spPr>
        <p:txBody>
          <a:bodyPr/>
          <a:lstStyle/>
          <a:p>
            <a:pPr eaLnBrk="1" hangingPunct="1"/>
            <a:r>
              <a:rPr lang="en-US" altLang="zh-CN"/>
              <a:t>Lecture 1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5400"/>
              <a:t>Introduction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927100"/>
            <a:ext cx="8194675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300" dirty="0"/>
              <a:t>Concepts based on the 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Why database ? An Introduction CH1</a:t>
            </a:r>
            <a:endParaRPr lang="zh-CN" altLang="en-US" sz="25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Relational Model and 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Relational Model CH2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SQL CH3-5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Other query languages CH6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Database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Entity-Relationship Model CH7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Relational Database Design CH8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Application Design and Development CH9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Database System Issues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Storage CH11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Indexing CH12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Transaction CH15</a:t>
            </a:r>
          </a:p>
        </p:txBody>
      </p:sp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Database?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459" y="1298575"/>
            <a:ext cx="8229600" cy="52038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Database Everywhere</a:t>
            </a:r>
          </a:p>
          <a:p>
            <a:pPr lvl="1" eaLnBrk="1" hangingPunct="1"/>
            <a:r>
              <a:rPr lang="en-US" altLang="zh-CN" sz="2600" dirty="0"/>
              <a:t>Banking: transactions</a:t>
            </a:r>
          </a:p>
          <a:p>
            <a:pPr lvl="1" eaLnBrk="1" hangingPunct="1"/>
            <a:r>
              <a:rPr lang="en-US" altLang="zh-CN" sz="2600" dirty="0"/>
              <a:t>Airlines: reservations, schedules</a:t>
            </a:r>
          </a:p>
          <a:p>
            <a:pPr lvl="1" eaLnBrk="1" hangingPunct="1"/>
            <a:r>
              <a:rPr lang="en-US" altLang="zh-CN" sz="2600" dirty="0"/>
              <a:t>Universities:  registration, grades</a:t>
            </a:r>
          </a:p>
          <a:p>
            <a:pPr lvl="1" eaLnBrk="1" hangingPunct="1"/>
            <a:r>
              <a:rPr lang="en-US" altLang="zh-CN" sz="2600" dirty="0"/>
              <a:t>Sales: customers, products, purchases</a:t>
            </a:r>
          </a:p>
          <a:p>
            <a:pPr lvl="1" eaLnBrk="1" hangingPunct="1"/>
            <a:r>
              <a:rPr lang="en-US" altLang="zh-CN" sz="2600" dirty="0"/>
              <a:t>Online retailers: order tracking, customized recommendations</a:t>
            </a:r>
          </a:p>
          <a:p>
            <a:pPr lvl="1" eaLnBrk="1" hangingPunct="1"/>
            <a:r>
              <a:rPr lang="en-US" altLang="zh-CN" sz="2600" dirty="0"/>
              <a:t>Manufacturing: production, inventory, orders, supply chain</a:t>
            </a:r>
          </a:p>
          <a:p>
            <a:pPr lvl="1" eaLnBrk="1" hangingPunct="1"/>
            <a:r>
              <a:rPr lang="en-US" altLang="zh-CN" sz="2600" dirty="0"/>
              <a:t>Human resources:  employee records, salaries, tax deductions </a:t>
            </a:r>
          </a:p>
        </p:txBody>
      </p:sp>
    </p:spTree>
  </p:cSld>
  <p:clrMapOvr>
    <a:masterClrMapping/>
  </p:clrMapOvr>
  <p:transition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Database?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553" y="1298575"/>
            <a:ext cx="8238565" cy="52038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DBMS contains information about a particular enterprise</a:t>
            </a:r>
          </a:p>
          <a:p>
            <a:pPr lvl="1" eaLnBrk="1" hangingPunct="1"/>
            <a:r>
              <a:rPr lang="en-US" altLang="zh-CN" sz="2800" dirty="0"/>
              <a:t>Collection of interrelated data</a:t>
            </a:r>
          </a:p>
          <a:p>
            <a:pPr lvl="1" eaLnBrk="1" hangingPunct="1"/>
            <a:r>
              <a:rPr lang="en-US" altLang="zh-CN" sz="2800" dirty="0"/>
              <a:t>Set of programs to access the data</a:t>
            </a:r>
          </a:p>
          <a:p>
            <a:pPr lvl="1" eaLnBrk="1" hangingPunct="1"/>
            <a:r>
              <a:rPr lang="en-US" altLang="zh-CN" sz="2800" dirty="0"/>
              <a:t>An environment that is both </a:t>
            </a:r>
            <a:r>
              <a:rPr lang="en-US" altLang="zh-CN" sz="2800" b="1" i="1" dirty="0"/>
              <a:t>convenient</a:t>
            </a:r>
            <a:r>
              <a:rPr lang="en-US" altLang="zh-CN" sz="2800" dirty="0"/>
              <a:t> and </a:t>
            </a:r>
            <a:r>
              <a:rPr lang="en-US" altLang="zh-CN" sz="2800" b="1" i="1" dirty="0"/>
              <a:t>efficient</a:t>
            </a:r>
            <a:r>
              <a:rPr lang="en-US" altLang="zh-CN" sz="2800" dirty="0"/>
              <a:t> to use</a:t>
            </a:r>
          </a:p>
          <a:p>
            <a:pPr eaLnBrk="1" hangingPunct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537407667"/>
      </p:ext>
    </p:extLst>
  </p:cSld>
  <p:clrMapOvr>
    <a:masterClrMapping/>
  </p:clrMapOvr>
  <p:transition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E7FFFF"/>
            </a:solidFill>
            <a:effectLst/>
            <a:latin typeface="Helvetic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E7FFFF"/>
            </a:solidFill>
            <a:effectLst/>
            <a:latin typeface="Helvetic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12222</TotalTime>
  <Words>1637</Words>
  <Application>Microsoft Office PowerPoint</Application>
  <PresentationFormat>全屏显示(4:3)</PresentationFormat>
  <Paragraphs>313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ＭＳ Ｐゴシック</vt:lpstr>
      <vt:lpstr>楷体_GB2312</vt:lpstr>
      <vt:lpstr>宋体</vt:lpstr>
      <vt:lpstr>Arial</vt:lpstr>
      <vt:lpstr>Helvetica</vt:lpstr>
      <vt:lpstr>Monotype Sorts</vt:lpstr>
      <vt:lpstr>Times New Roman</vt:lpstr>
      <vt:lpstr>Wingdings</vt:lpstr>
      <vt:lpstr>默认设计模板</vt:lpstr>
      <vt:lpstr>SOFT130015 Database Design</vt:lpstr>
      <vt:lpstr>About Instructor</vt:lpstr>
      <vt:lpstr>About TA</vt:lpstr>
      <vt:lpstr>About the course</vt:lpstr>
      <vt:lpstr>About the course (cont.)</vt:lpstr>
      <vt:lpstr>Lecture 1  Introduction </vt:lpstr>
      <vt:lpstr>Content</vt:lpstr>
      <vt:lpstr>WHY Database?</vt:lpstr>
      <vt:lpstr>WHY Database?</vt:lpstr>
      <vt:lpstr>Why Database?</vt:lpstr>
      <vt:lpstr>Why Database?</vt:lpstr>
      <vt:lpstr>Why Database?</vt:lpstr>
      <vt:lpstr>Database Design</vt:lpstr>
      <vt:lpstr>WHAT is a Database?</vt:lpstr>
      <vt:lpstr>WHAT is a Database?</vt:lpstr>
      <vt:lpstr>WHAT is a Database?</vt:lpstr>
      <vt:lpstr>WHAT is a Database?</vt:lpstr>
      <vt:lpstr>WHAT is a Database?</vt:lpstr>
      <vt:lpstr>WHAT is a Database?</vt:lpstr>
      <vt:lpstr>WHAT is a Database?</vt:lpstr>
      <vt:lpstr>WHAT is a Database?</vt:lpstr>
      <vt:lpstr>WHO use a Database?</vt:lpstr>
      <vt:lpstr>A Database and the Applications</vt:lpstr>
      <vt:lpstr>HOW do we make it work?</vt:lpstr>
      <vt:lpstr>HOW do we make it work?</vt:lpstr>
      <vt:lpstr>From Theory to Practice</vt:lpstr>
      <vt:lpstr>From Theory to Practice</vt:lpstr>
      <vt:lpstr>From Theory to Practice</vt:lpstr>
      <vt:lpstr>From Theory to Practice</vt:lpstr>
      <vt:lpstr>From Theory to Practice</vt:lpstr>
      <vt:lpstr>Application Design</vt:lpstr>
      <vt:lpstr>History</vt:lpstr>
      <vt:lpstr>History</vt:lpstr>
      <vt:lpstr>History</vt:lpstr>
      <vt:lpstr>Think it over</vt:lpstr>
      <vt:lpstr>Next Lecture</vt:lpstr>
      <vt:lpstr>End of  Lecture 1 Introduction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Wu Yijian</dc:creator>
  <cp:lastModifiedBy>Wu Yijian</cp:lastModifiedBy>
  <cp:revision>405</cp:revision>
  <cp:lastPrinted>2005-01-10T21:51:57Z</cp:lastPrinted>
  <dcterms:created xsi:type="dcterms:W3CDTF">1999-11-04T20:50:09Z</dcterms:created>
  <dcterms:modified xsi:type="dcterms:W3CDTF">2019-09-09T01:52:17Z</dcterms:modified>
</cp:coreProperties>
</file>