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9"/>
  </p:notesMasterIdLst>
  <p:handoutMasterIdLst>
    <p:handoutMasterId r:id="rId41"/>
  </p:handoutMasterIdLst>
  <p:sldIdLst>
    <p:sldId id="346" r:id="rId3"/>
    <p:sldId id="348" r:id="rId4"/>
    <p:sldId id="347" r:id="rId5"/>
    <p:sldId id="349" r:id="rId6"/>
    <p:sldId id="350" r:id="rId7"/>
    <p:sldId id="280" r:id="rId8"/>
    <p:sldId id="315" r:id="rId10"/>
    <p:sldId id="256" r:id="rId11"/>
    <p:sldId id="356" r:id="rId12"/>
    <p:sldId id="341" r:id="rId13"/>
    <p:sldId id="351" r:id="rId14"/>
    <p:sldId id="353" r:id="rId15"/>
    <p:sldId id="342" r:id="rId16"/>
    <p:sldId id="320" r:id="rId17"/>
    <p:sldId id="317" r:id="rId18"/>
    <p:sldId id="319" r:id="rId19"/>
    <p:sldId id="321" r:id="rId20"/>
    <p:sldId id="345" r:id="rId21"/>
    <p:sldId id="337" r:id="rId22"/>
    <p:sldId id="327" r:id="rId23"/>
    <p:sldId id="335" r:id="rId24"/>
    <p:sldId id="336" r:id="rId25"/>
    <p:sldId id="326" r:id="rId26"/>
    <p:sldId id="318" r:id="rId27"/>
    <p:sldId id="322" r:id="rId28"/>
    <p:sldId id="323" r:id="rId29"/>
    <p:sldId id="324" r:id="rId30"/>
    <p:sldId id="344" r:id="rId31"/>
    <p:sldId id="354" r:id="rId32"/>
    <p:sldId id="338" r:id="rId33"/>
    <p:sldId id="325" r:id="rId34"/>
    <p:sldId id="311" r:id="rId35"/>
    <p:sldId id="312" r:id="rId36"/>
    <p:sldId id="355" r:id="rId37"/>
    <p:sldId id="340" r:id="rId38"/>
    <p:sldId id="339" r:id="rId39"/>
    <p:sldId id="283" r:id="rId40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E7FFFF"/>
        </a:solidFill>
        <a:latin typeface="Helvetica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CCFF"/>
    <a:srgbClr val="CCFFFF"/>
    <a:srgbClr val="0000CC"/>
    <a:srgbClr val="CCFFCC"/>
    <a:srgbClr val="CCEC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 snapToGrid="0">
      <p:cViewPr varScale="1">
        <p:scale>
          <a:sx n="96" d="100"/>
          <a:sy n="96" d="100"/>
        </p:scale>
        <p:origin x="1500" y="48"/>
      </p:cViewPr>
      <p:guideLst>
        <p:guide orient="horz" pos="700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0"/>
    </p:cViewPr>
  </p:sorterViewPr>
  <p:notesViewPr>
    <p:cSldViewPr snapToGrid="0"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/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74FF0D-7CC1-4466-B048-2D736EBCF11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/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A689DC-78A8-475B-9AE7-95218E2E18F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7F80E310-9911-4EDA-AFA3-36571AE3A996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3C39B2C9-0111-4104-ACAA-D3AFA047F9DC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DB5E4042-CC28-417A-82F6-8D2897065116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CD8CDE4-2F96-4287-A829-F546E68E09BF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878C084-576F-4CA5-A0C7-8631A4FEFD84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6F05CD93-93AE-43EC-BEC0-E0784BE6A7D8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C065A8F5-3471-4CE5-8C15-379C85C8D2A1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FE3F3B65-56DF-4C30-9D8D-6BF2D92A871D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75951A3D-87F7-4704-ABF9-D2BF10D9603A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5589A82-EDB9-47A4-BDA6-331725BC34C8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A3D482B4-45BD-42C8-917A-4840A51ACDDC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247EEF01-9712-4C9E-AA36-31F465476E4D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D1BA415-493F-4843-87D7-A57933BA2767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B04C400E-64F5-4DBE-950C-633E6C299716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B04C400E-64F5-4DBE-950C-633E6C299716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98F60E8B-54C8-4F4E-9B2A-4D7A5F80B686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25915FB1-17E1-481E-8E9A-C8C8F3468F6F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33F5E3CD-487E-48CB-AB43-6D9846C86C73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624BF7A-3743-41C4-8377-0B80D73F34C4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0624BF7A-3743-41C4-8377-0B80D73F34C4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C182B0A9-E74C-495B-BFD0-6DEABD03277F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A29F297D-1806-445D-AA8C-4AB2F8D22665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86339F4B-AEC3-4741-8A33-5260BF8CE029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EC4A151-F949-4C44-A87A-37B1C2C9C5A9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86339F4B-AEC3-4741-8A33-5260BF8CE029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8BFE5D4B-E4ED-42A2-900B-7B9892DAE388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B745607B-5F25-42D1-8FC9-1EFBD04A81C3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91D4321A-5AB4-4CBC-BE3A-C1EFB2696E93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eaLnBrk="1" hangingPunct="1"/>
            <a:endParaRPr lang="zh-CN" altLang="en-US" dirty="0" smtClean="0">
              <a:latin typeface="Helvetica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57C8DB38-B1CA-4A03-9382-6CDD71960C56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36BA0FE8-F91B-41F8-A5F0-1A749EE533D5}" type="slidenum">
              <a:rPr kumimoji="0" lang="zh-CN" altLang="en-US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9F01-ADB6-4054-9E86-06C656DE2ED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42DB-250E-48D7-ADDB-17EC038C09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58750"/>
            <a:ext cx="2058988" cy="5967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29325" cy="5967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8982D-E992-4EB1-9F02-447DA275D2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DD9D2-04CD-4132-B591-3BAF1AD9ED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8DCF2-1585-4382-B66E-97CC55A36C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95425"/>
            <a:ext cx="4038600" cy="4630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95425"/>
            <a:ext cx="4038600" cy="4630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6FFF9-09C6-4EFF-8879-ADAD55707F4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6188-380A-4365-ABCC-F7964D0649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421DC-E557-4505-A51D-AFB3C10265E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1CD2E-D249-4BF6-A123-6997AB5749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9A543-BDB3-4CAC-96BA-F69E361FEC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41C8-BAEB-45A9-9B5B-12105C42274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8750"/>
            <a:ext cx="82296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95425"/>
            <a:ext cx="8229600" cy="46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41455B-5A25-411C-88BB-C32D80C21D12}" type="slidenum">
              <a:rPr lang="zh-CN" altLang="en-US"/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532688" y="6613525"/>
            <a:ext cx="16176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kumimoji="0" lang="en-US" altLang="zh-CN" sz="10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Autumn Semester, 2018</a:t>
            </a:r>
            <a:endParaRPr kumimoji="0" lang="en-US" altLang="zh-CN" sz="1000" i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760788" y="6521450"/>
            <a:ext cx="1819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kumimoji="0" lang="en-US" altLang="zh-CN" sz="1600" smtClean="0">
                <a:solidFill>
                  <a:schemeClr val="tx1"/>
                </a:solidFill>
                <a:ea typeface="宋体" panose="02010600030101010101" pitchFamily="2" charset="-122"/>
              </a:rPr>
              <a:t>Database Design</a:t>
            </a:r>
            <a:endParaRPr kumimoji="0" lang="en-US" altLang="zh-CN" sz="16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0" y="6583363"/>
            <a:ext cx="2701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rgbClr val="E7FFFF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kumimoji="0" lang="en-US" altLang="zh-CN" sz="1200" i="1" smtClean="0">
                <a:solidFill>
                  <a:schemeClr val="tx1"/>
                </a:solidFill>
                <a:ea typeface="宋体" panose="02010600030101010101" pitchFamily="2" charset="-122"/>
              </a:rPr>
              <a:t>Software School, Fudan University</a:t>
            </a:r>
            <a:endParaRPr kumimoji="0" lang="en-US" altLang="zh-CN" sz="1200" i="1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SOFT130015</a:t>
            </a:r>
            <a:br>
              <a:rPr lang="en-US" altLang="zh-CN" sz="3200" smtClean="0"/>
            </a:br>
            <a:r>
              <a:rPr lang="en-US" altLang="zh-CN" smtClean="0"/>
              <a:t>Database Design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Course Information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7800"/>
            <a:ext cx="8101013" cy="809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Why Database?</a:t>
            </a:r>
            <a:endParaRPr lang="en-US" altLang="zh-CN" dirty="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4588"/>
            <a:ext cx="8229600" cy="4981575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Managing Data?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smtClean="0"/>
              <a:t>File System</a:t>
            </a:r>
            <a:endParaRPr lang="en-US" altLang="zh-CN" dirty="0" smtClean="0"/>
          </a:p>
          <a:p>
            <a:pPr lvl="2" eaLnBrk="1" hangingPunct="1"/>
            <a:r>
              <a:rPr lang="en-US" altLang="zh-CN" sz="2400" dirty="0" smtClean="0"/>
              <a:t>In the early days, database applications were built directly on top of file systems</a:t>
            </a:r>
            <a:endParaRPr lang="en-US" altLang="zh-CN" sz="2400" dirty="0" smtClean="0"/>
          </a:p>
          <a:p>
            <a:pPr lvl="2" eaLnBrk="1" hangingPunct="1"/>
            <a:r>
              <a:rPr lang="en-US" altLang="zh-CN" sz="2400" dirty="0" smtClean="0"/>
              <a:t>Drawbacks of using file system to store data</a:t>
            </a:r>
            <a:endParaRPr lang="en-US" altLang="zh-CN" sz="2400" dirty="0" smtClean="0"/>
          </a:p>
          <a:p>
            <a:pPr lvl="3" eaLnBrk="1" hangingPunct="1"/>
            <a:r>
              <a:rPr lang="en-US" altLang="zh-CN" sz="2400" dirty="0" smtClean="0"/>
              <a:t>See next page</a:t>
            </a:r>
            <a:endParaRPr lang="zh-CN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Database?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Drawbacks of using file systems to store data</a:t>
            </a:r>
            <a:endParaRPr lang="en-US" altLang="zh-CN" dirty="0" smtClean="0"/>
          </a:p>
          <a:p>
            <a:pPr lvl="1"/>
            <a:r>
              <a:rPr lang="en-US" altLang="zh-CN" dirty="0"/>
              <a:t>Data redundancy and inconsistency</a:t>
            </a:r>
            <a:endParaRPr lang="en-US" altLang="zh-CN" dirty="0"/>
          </a:p>
          <a:p>
            <a:pPr lvl="2"/>
            <a:r>
              <a:rPr lang="en-US" altLang="zh-CN" dirty="0"/>
              <a:t>Multiple file formats, duplication of information in different files</a:t>
            </a:r>
            <a:endParaRPr lang="en-US" altLang="zh-CN" dirty="0"/>
          </a:p>
          <a:p>
            <a:pPr lvl="1"/>
            <a:r>
              <a:rPr lang="en-US" altLang="zh-CN" dirty="0"/>
              <a:t>Difficulty in accessing data </a:t>
            </a:r>
            <a:endParaRPr lang="en-US" altLang="zh-CN" dirty="0"/>
          </a:p>
          <a:p>
            <a:pPr lvl="2"/>
            <a:r>
              <a:rPr lang="en-US" altLang="zh-CN" dirty="0"/>
              <a:t>Need to write a new program to carry out each new task</a:t>
            </a:r>
            <a:endParaRPr lang="en-US" altLang="zh-CN" dirty="0"/>
          </a:p>
          <a:p>
            <a:pPr lvl="1"/>
            <a:r>
              <a:rPr lang="en-US" altLang="zh-CN" dirty="0"/>
              <a:t>Data isolation — multiple files and formats</a:t>
            </a:r>
            <a:endParaRPr lang="en-US" altLang="zh-CN" dirty="0"/>
          </a:p>
          <a:p>
            <a:pPr lvl="1"/>
            <a:r>
              <a:rPr lang="en-US" altLang="zh-CN" dirty="0"/>
              <a:t>Integrity problems</a:t>
            </a:r>
            <a:endParaRPr lang="en-US" altLang="zh-CN" dirty="0"/>
          </a:p>
          <a:p>
            <a:pPr lvl="2"/>
            <a:r>
              <a:rPr lang="en-US" altLang="zh-CN" dirty="0"/>
              <a:t>Integrity constraints  (e.g., account balance &gt; 0) become “buried” in program code rather than being stated explicitly</a:t>
            </a:r>
            <a:endParaRPr lang="en-US" altLang="zh-CN" dirty="0"/>
          </a:p>
          <a:p>
            <a:pPr lvl="2"/>
            <a:r>
              <a:rPr lang="en-US" altLang="zh-CN" dirty="0"/>
              <a:t>Hard to add new constraints or change existing ones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Database?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58" y="1445078"/>
            <a:ext cx="8401049" cy="4947557"/>
          </a:xfrm>
        </p:spPr>
        <p:txBody>
          <a:bodyPr/>
          <a:lstStyle/>
          <a:p>
            <a:r>
              <a:rPr lang="en-US" altLang="zh-CN" dirty="0" smtClean="0"/>
              <a:t>Drawbacks of using file systems to store data </a:t>
            </a:r>
            <a:r>
              <a:rPr lang="en-US" altLang="zh-CN" sz="1600" dirty="0" smtClean="0"/>
              <a:t>(cont.)</a:t>
            </a:r>
            <a:endParaRPr lang="en-US" altLang="zh-CN" dirty="0" smtClean="0"/>
          </a:p>
          <a:p>
            <a:pPr lvl="1"/>
            <a:r>
              <a:rPr lang="en-US" altLang="zh-CN" dirty="0"/>
              <a:t>Atomicity </a:t>
            </a:r>
            <a:r>
              <a:rPr lang="en-US" altLang="zh-CN" dirty="0" smtClean="0"/>
              <a:t>problems of </a:t>
            </a:r>
            <a:r>
              <a:rPr lang="en-US" altLang="zh-CN" dirty="0"/>
              <a:t>updates</a:t>
            </a:r>
            <a:endParaRPr lang="en-US" altLang="zh-CN" dirty="0"/>
          </a:p>
          <a:p>
            <a:pPr lvl="2"/>
            <a:r>
              <a:rPr lang="en-US" altLang="zh-CN" dirty="0"/>
              <a:t>Failures may leave </a:t>
            </a:r>
            <a:r>
              <a:rPr lang="en-US" altLang="zh-CN" dirty="0" smtClean="0"/>
              <a:t>data </a:t>
            </a:r>
            <a:r>
              <a:rPr lang="en-US" altLang="zh-CN" dirty="0"/>
              <a:t>in an inconsistent state with partial updates carried out</a:t>
            </a:r>
            <a:endParaRPr lang="en-US" altLang="zh-CN" dirty="0"/>
          </a:p>
          <a:p>
            <a:pPr lvl="3"/>
            <a:r>
              <a:rPr lang="en-US" altLang="zh-CN" dirty="0"/>
              <a:t>Example: Transfer of funds from one account to another should either complete or not happen at </a:t>
            </a:r>
            <a:r>
              <a:rPr lang="en-US" altLang="zh-CN" dirty="0" smtClean="0"/>
              <a:t>all; otherwise inconsistency occurs</a:t>
            </a:r>
            <a:endParaRPr lang="en-US" altLang="zh-CN" dirty="0"/>
          </a:p>
          <a:p>
            <a:pPr lvl="1"/>
            <a:r>
              <a:rPr lang="en-US" altLang="zh-CN" dirty="0"/>
              <a:t>Concurrent </a:t>
            </a:r>
            <a:r>
              <a:rPr lang="en-US" altLang="zh-CN"/>
              <a:t>access </a:t>
            </a:r>
            <a:r>
              <a:rPr lang="en-US" altLang="zh-CN" smtClean="0"/>
              <a:t>anomalies</a:t>
            </a:r>
            <a:endParaRPr lang="en-US" altLang="zh-CN" dirty="0"/>
          </a:p>
          <a:p>
            <a:pPr lvl="2"/>
            <a:r>
              <a:rPr lang="en-US" altLang="zh-CN" dirty="0"/>
              <a:t>Concurrent access </a:t>
            </a:r>
            <a:r>
              <a:rPr lang="en-US" altLang="zh-CN" dirty="0" smtClean="0"/>
              <a:t>by multiple users needed </a:t>
            </a:r>
            <a:r>
              <a:rPr lang="en-US" altLang="zh-CN" dirty="0"/>
              <a:t>for performance</a:t>
            </a:r>
            <a:endParaRPr lang="en-US" altLang="zh-CN" dirty="0"/>
          </a:p>
          <a:p>
            <a:pPr lvl="2"/>
            <a:r>
              <a:rPr lang="en-US" altLang="zh-CN" dirty="0"/>
              <a:t>Uncontrolled concurrent accesses can lead to inconsistencies</a:t>
            </a:r>
            <a:endParaRPr lang="en-US" altLang="zh-CN" dirty="0"/>
          </a:p>
          <a:p>
            <a:pPr lvl="1"/>
            <a:r>
              <a:rPr lang="en-US" altLang="zh-CN" dirty="0" smtClean="0"/>
              <a:t>Security </a:t>
            </a:r>
            <a:r>
              <a:rPr lang="en-US" altLang="zh-CN" dirty="0"/>
              <a:t>problems</a:t>
            </a:r>
            <a:endParaRPr lang="en-US" altLang="zh-CN" dirty="0"/>
          </a:p>
          <a:p>
            <a:pPr lvl="2"/>
            <a:r>
              <a:rPr lang="en-US" altLang="zh-CN" dirty="0"/>
              <a:t>Hard to provide user access to some, but not all, data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34732" y="6022361"/>
            <a:ext cx="862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Database systems offer solutions to all the above </a:t>
            </a:r>
            <a:r>
              <a:rPr lang="en-US" altLang="zh-CN" dirty="0" smtClean="0">
                <a:solidFill>
                  <a:srgbClr val="FF0000"/>
                </a:solidFill>
              </a:rPr>
              <a:t>problems!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Database Design</a:t>
            </a:r>
            <a:endParaRPr lang="zh-CN" altLang="en-US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966788"/>
            <a:ext cx="8335962" cy="5354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200" dirty="0" smtClean="0"/>
              <a:t>The process of designing the general structure of the database  </a:t>
            </a:r>
            <a:endParaRPr lang="en-US" altLang="zh-CN" sz="3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 smtClean="0"/>
              <a:t>(actually, database for applications)</a:t>
            </a: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Logical Design –  Deciding on the database schema. Database design requires that we find a “good” collection of relation schemas.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Business decision – What attributes should we record in the database?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Computer Science decision –  What relation schemas should we have and how should the attributes be distributed among the various relation schemas?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Physical Design – Deciding on the physical layout of the database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31750"/>
            <a:ext cx="8229600" cy="841375"/>
          </a:xfrm>
          <a:noFill/>
        </p:spPr>
        <p:txBody>
          <a:bodyPr anchor="b"/>
          <a:lstStyle/>
          <a:p>
            <a:pPr eaLnBrk="1" hangingPunct="1"/>
            <a:r>
              <a:rPr lang="en-US" altLang="zh-CN" smtClean="0"/>
              <a:t>WHAT is a Database?</a:t>
            </a:r>
            <a:endParaRPr lang="en-US" altLang="zh-CN" smtClean="0"/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478155" y="1517968"/>
            <a:ext cx="4286250" cy="593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latin typeface="Helvetica" pitchFamily="34" charset="0"/>
              </a:rPr>
              <a:t>It consists </a:t>
            </a:r>
            <a:r>
              <a:rPr kumimoji="0" lang="en-US" altLang="zh-CN" sz="2400" dirty="0">
                <a:latin typeface="Helvetica" pitchFamily="34" charset="0"/>
              </a:rPr>
              <a:t>of: </a:t>
            </a:r>
            <a:r>
              <a:rPr kumimoji="0" lang="zh-CN" altLang="en-US" sz="1400" dirty="0">
                <a:latin typeface="Helvetica" pitchFamily="34" charset="0"/>
              </a:rPr>
              <a:t>（以关系型数据库为例）</a:t>
            </a:r>
            <a:endParaRPr kumimoji="0" lang="en-US" altLang="zh-CN" sz="1400" dirty="0" smtClean="0">
              <a:latin typeface="Helvetica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latin typeface="Helvetica" pitchFamily="34" charset="0"/>
              </a:rPr>
              <a:t>- Tables</a:t>
            </a:r>
            <a:r>
              <a:rPr kumimoji="0" lang="zh-CN" altLang="en-US" sz="2400" dirty="0" smtClean="0">
                <a:latin typeface="Helvetica" pitchFamily="34" charset="0"/>
              </a:rPr>
              <a:t>表</a:t>
            </a:r>
            <a:endParaRPr kumimoji="0" lang="en-US" altLang="zh-CN" sz="2400" dirty="0">
              <a:latin typeface="Helvetica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latin typeface="Helvetica" pitchFamily="34" charset="0"/>
              </a:rPr>
              <a:t>- Attributes</a:t>
            </a:r>
            <a:r>
              <a:rPr kumimoji="0" lang="zh-CN" altLang="en-US" sz="2400" dirty="0" smtClean="0">
                <a:latin typeface="Helvetica" pitchFamily="34" charset="0"/>
              </a:rPr>
              <a:t>属性</a:t>
            </a:r>
            <a:r>
              <a:rPr kumimoji="0" lang="en-US" altLang="zh-CN" sz="2400" dirty="0" smtClean="0">
                <a:latin typeface="Helvetica" pitchFamily="34" charset="0"/>
              </a:rPr>
              <a:t> </a:t>
            </a:r>
            <a:r>
              <a:rPr kumimoji="0" lang="en-US" altLang="zh-CN" sz="2400" dirty="0">
                <a:latin typeface="Helvetica" pitchFamily="34" charset="0"/>
              </a:rPr>
              <a:t>(Fields</a:t>
            </a:r>
            <a:r>
              <a:rPr kumimoji="0" lang="zh-CN" altLang="en-US" sz="1600" dirty="0">
                <a:latin typeface="Helvetica" pitchFamily="34" charset="0"/>
              </a:rPr>
              <a:t>字段</a:t>
            </a:r>
            <a:r>
              <a:rPr kumimoji="0" lang="en-US" altLang="zh-CN" sz="2400" dirty="0">
                <a:latin typeface="Helvetica" pitchFamily="34" charset="0"/>
              </a:rPr>
              <a:t>)</a:t>
            </a:r>
            <a:endParaRPr kumimoji="0" lang="en-US" altLang="zh-CN" sz="2400" dirty="0">
              <a:latin typeface="Helvetica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latin typeface="Helvetica" pitchFamily="34" charset="0"/>
              </a:rPr>
              <a:t>- Tuples </a:t>
            </a:r>
            <a:r>
              <a:rPr kumimoji="0" lang="zh-CN" altLang="en-US" sz="2400" dirty="0" smtClean="0">
                <a:latin typeface="Helvetica" pitchFamily="34" charset="0"/>
              </a:rPr>
              <a:t>元组</a:t>
            </a:r>
            <a:r>
              <a:rPr kumimoji="0" lang="en-US" altLang="zh-CN" sz="2400" dirty="0">
                <a:latin typeface="Helvetica" pitchFamily="34" charset="0"/>
              </a:rPr>
              <a:t>(Records)</a:t>
            </a:r>
            <a:endParaRPr kumimoji="0" lang="en-US" altLang="zh-CN" sz="2400" dirty="0">
              <a:latin typeface="Helvetica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latin typeface="Helvetica" pitchFamily="34" charset="0"/>
              </a:rPr>
              <a:t>- Constraints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Helvetica" pitchFamily="34" charset="0"/>
              </a:rPr>
              <a:t>约束</a:t>
            </a:r>
            <a:r>
              <a:rPr kumimoji="0" lang="en-US" altLang="zh-CN" sz="2400" dirty="0">
                <a:latin typeface="Helvetica" pitchFamily="34" charset="0"/>
              </a:rPr>
              <a:t>(Logical </a:t>
            </a:r>
            <a:r>
              <a:rPr kumimoji="0" lang="en-US" altLang="zh-CN" sz="2400" dirty="0" smtClean="0">
                <a:latin typeface="Helvetica" pitchFamily="34" charset="0"/>
              </a:rPr>
              <a:t>relationship </a:t>
            </a:r>
            <a:r>
              <a:rPr kumimoji="0" lang="en-US" altLang="zh-CN" sz="2400" dirty="0">
                <a:latin typeface="Helvetica" pitchFamily="34" charset="0"/>
              </a:rPr>
              <a:t>among data</a:t>
            </a:r>
            <a:r>
              <a:rPr kumimoji="0" lang="zh-CN" altLang="en-US" sz="1600" dirty="0">
                <a:latin typeface="Helvetica" pitchFamily="34" charset="0"/>
              </a:rPr>
              <a:t>数据间的逻辑关系。例如：不同的表格之间存在的信息存在从属关系。例如一张表中老师所在院系对应院系表中对应院系的信息。如果一个表中老师对应的院系在下面院系表中找不到，则不一致，数据库则要保护一致性。</a:t>
            </a:r>
            <a:r>
              <a:rPr kumimoji="0" lang="en-US" altLang="zh-CN" sz="2400" dirty="0">
                <a:latin typeface="Helvetica" pitchFamily="34" charset="0"/>
              </a:rPr>
              <a:t>)</a:t>
            </a:r>
            <a:endParaRPr kumimoji="0" lang="en-US" altLang="zh-CN" sz="2400" dirty="0">
              <a:latin typeface="Helvetica" pitchFamily="34" charset="0"/>
            </a:endParaRPr>
          </a:p>
          <a:p>
            <a:pPr algn="l" eaLnBrk="1" hangingPunct="1"/>
            <a:r>
              <a:rPr lang="zh-CN" altLang="en-US" sz="1600" smtClean="0">
                <a:sym typeface="+mn-ea"/>
              </a:rPr>
              <a:t>数据库中有两个关键词</a:t>
            </a:r>
            <a:r>
              <a:rPr lang="en-US" altLang="zh-CN" sz="1600" smtClean="0">
                <a:sym typeface="+mn-ea"/>
              </a:rPr>
              <a:t>-</a:t>
            </a:r>
            <a:r>
              <a:rPr lang="zh-CN" altLang="en-US" sz="1600" smtClean="0">
                <a:sym typeface="+mn-ea"/>
              </a:rPr>
              <a:t>关系</a:t>
            </a:r>
            <a:r>
              <a:rPr lang="en-US" altLang="zh-CN" sz="1600" smtClean="0">
                <a:sym typeface="+mn-ea"/>
              </a:rPr>
              <a:t>relation</a:t>
            </a:r>
            <a:r>
              <a:rPr lang="zh-CN" altLang="en-US" sz="1600" smtClean="0">
                <a:sym typeface="+mn-ea"/>
              </a:rPr>
              <a:t>和约束</a:t>
            </a:r>
            <a:r>
              <a:rPr lang="en-US" altLang="zh-CN" sz="1600" dirty="0" smtClean="0">
                <a:latin typeface="Helvetica" pitchFamily="34" charset="0"/>
                <a:sym typeface="+mn-ea"/>
              </a:rPr>
              <a:t>Constraints</a:t>
            </a:r>
            <a:r>
              <a:rPr lang="zh-CN" altLang="en-US" sz="1600" dirty="0" smtClean="0">
                <a:latin typeface="Helvetica" pitchFamily="34" charset="0"/>
                <a:sym typeface="+mn-ea"/>
              </a:rPr>
              <a:t>。</a:t>
            </a:r>
            <a:endParaRPr lang="zh-CN" altLang="en-US" sz="1600" dirty="0" smtClean="0">
              <a:latin typeface="Helvetica" pitchFamily="34" charset="0"/>
              <a:sym typeface="+mn-ea"/>
            </a:endParaRPr>
          </a:p>
          <a:p>
            <a:pPr algn="l" eaLnBrk="1" hangingPunct="1"/>
            <a:endParaRPr lang="zh-CN" altLang="en-US" sz="2400" dirty="0" smtClean="0">
              <a:latin typeface="Helvetica" pitchFamily="34" charset="0"/>
              <a:sym typeface="+mn-ea"/>
            </a:endParaRPr>
          </a:p>
          <a:p>
            <a:pPr>
              <a:spcBef>
                <a:spcPct val="50000"/>
              </a:spcBef>
              <a:buFontTx/>
              <a:buNone/>
            </a:pPr>
            <a:endParaRPr kumimoji="0" lang="en-US" altLang="zh-CN" sz="2400" dirty="0">
              <a:latin typeface="Helvetica" pitchFamily="34" charset="0"/>
            </a:endParaRP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477838" y="86201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Helvetica" pitchFamily="34" charset="0"/>
                <a:ea typeface="楷体_GB2312" pitchFamily="49" charset="-122"/>
              </a:rPr>
              <a:t>It </a:t>
            </a:r>
            <a:r>
              <a:rPr lang="en-US" altLang="zh-CN" dirty="0" smtClean="0">
                <a:latin typeface="Helvetica" pitchFamily="34" charset="0"/>
                <a:ea typeface="楷体_GB2312" pitchFamily="49" charset="-122"/>
              </a:rPr>
              <a:t>may look </a:t>
            </a:r>
            <a:r>
              <a:rPr lang="en-US" altLang="zh-CN" dirty="0">
                <a:latin typeface="Helvetica" pitchFamily="34" charset="0"/>
                <a:ea typeface="楷体_GB2312" pitchFamily="49" charset="-122"/>
              </a:rPr>
              <a:t>like …</a:t>
            </a:r>
            <a:endParaRPr lang="en-US" altLang="zh-CN" dirty="0">
              <a:latin typeface="Helvetica" pitchFamily="34" charset="0"/>
              <a:ea typeface="楷体_GB2312" pitchFamily="49" charset="-122"/>
            </a:endParaRPr>
          </a:p>
        </p:txBody>
      </p:sp>
      <p:pic>
        <p:nvPicPr>
          <p:cNvPr id="6" name="Picture 3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35" y="997585"/>
            <a:ext cx="3782695" cy="542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a Database?</a:t>
            </a:r>
            <a:endParaRPr lang="en-US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882" y="4065587"/>
            <a:ext cx="8458517" cy="26781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View of Data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Physical level: how a record is stored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Logical level: relationships among data, incl. data structure, data type</a:t>
            </a:r>
            <a:endParaRPr lang="zh-CN" altLang="en-US" sz="2200" dirty="0" smtClean="0"/>
          </a:p>
          <a:p>
            <a:pPr lvl="1" eaLnBrk="1" hangingPunct="1"/>
            <a:r>
              <a:rPr lang="en-US" altLang="zh-CN" sz="2200" dirty="0" smtClean="0"/>
              <a:t>View level: data visited by application programs; hide data for security purposes</a:t>
            </a:r>
            <a:endParaRPr lang="en-US" altLang="zh-CN" sz="2200" dirty="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23" y="1000125"/>
            <a:ext cx="6926580" cy="35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46307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Data Abstraction</a:t>
            </a:r>
            <a:endParaRPr lang="en-US" altLang="zh-CN" sz="3200" dirty="0" smtClean="0"/>
          </a:p>
          <a:p>
            <a:pPr lvl="1" eaLnBrk="1" hangingPunct="1"/>
            <a:r>
              <a:rPr lang="en-US" altLang="zh-CN" dirty="0" smtClean="0"/>
              <a:t>Physical: How a record is stored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Logical: data, and the relationships among data</a:t>
            </a:r>
            <a:endParaRPr lang="en-US" altLang="zh-CN" dirty="0" smtClean="0"/>
          </a:p>
          <a:p>
            <a:pPr lvl="1">
              <a:buFont typeface="Monotype Sorts" charset="2"/>
              <a:buNone/>
              <a:tabLst>
                <a:tab pos="1820545" algn="l"/>
                <a:tab pos="3658870" algn="l"/>
                <a:tab pos="3943350" algn="l"/>
              </a:tabLst>
            </a:pPr>
            <a:r>
              <a:rPr lang="en-US" altLang="zh-CN" sz="2800" b="1" dirty="0" smtClean="0"/>
              <a:t>	</a:t>
            </a:r>
            <a:r>
              <a:rPr lang="en-US" altLang="zh-CN" sz="2000" b="1" dirty="0" smtClean="0">
                <a:ea typeface="MS PGothic" panose="020B0600070205080204" pitchFamily="34" charset="-128"/>
              </a:rPr>
              <a:t>type</a:t>
            </a:r>
            <a:r>
              <a:rPr lang="en-US" altLang="zh-CN" sz="2000" dirty="0" smtClean="0">
                <a:ea typeface="MS PGothic" panose="020B0600070205080204" pitchFamily="34" charset="-128"/>
              </a:rPr>
              <a:t> </a:t>
            </a:r>
            <a:r>
              <a:rPr lang="en-US" altLang="zh-CN" sz="2000" i="1" dirty="0">
                <a:ea typeface="MS PGothic" panose="020B0600070205080204" pitchFamily="34" charset="-128"/>
              </a:rPr>
              <a:t>instructor</a:t>
            </a:r>
            <a:r>
              <a:rPr lang="en-US" altLang="zh-CN" sz="2000" dirty="0">
                <a:ea typeface="MS PGothic" panose="020B0600070205080204" pitchFamily="34" charset="-128"/>
              </a:rPr>
              <a:t> = </a:t>
            </a:r>
            <a:r>
              <a:rPr lang="en-US" altLang="zh-CN" sz="2000" b="1" dirty="0">
                <a:ea typeface="MS PGothic" panose="020B0600070205080204" pitchFamily="34" charset="-128"/>
              </a:rPr>
              <a:t>record</a:t>
            </a:r>
            <a:endParaRPr lang="en-US" altLang="zh-CN" sz="2000" dirty="0">
              <a:ea typeface="MS PGothic" panose="020B0600070205080204" pitchFamily="34" charset="-128"/>
            </a:endParaRPr>
          </a:p>
          <a:p>
            <a:pPr lvl="1">
              <a:buFontTx/>
              <a:buNone/>
              <a:tabLst>
                <a:tab pos="1820545" algn="l"/>
                <a:tab pos="3658870" algn="l"/>
                <a:tab pos="3943350" algn="l"/>
              </a:tabLst>
            </a:pPr>
            <a:r>
              <a:rPr lang="en-US" altLang="zh-CN" sz="2000" dirty="0">
                <a:ea typeface="MS PGothic" panose="020B0600070205080204" pitchFamily="34" charset="-128"/>
              </a:rPr>
              <a:t>		</a:t>
            </a:r>
            <a:r>
              <a:rPr lang="en-US" altLang="zh-CN" sz="2000" i="1" dirty="0">
                <a:ea typeface="MS PGothic" panose="020B0600070205080204" pitchFamily="34" charset="-128"/>
              </a:rPr>
              <a:t>ID</a:t>
            </a:r>
            <a:r>
              <a:rPr lang="en-US" altLang="zh-CN" sz="2000" dirty="0">
                <a:ea typeface="MS PGothic" panose="020B0600070205080204" pitchFamily="34" charset="-128"/>
              </a:rPr>
              <a:t> : string; </a:t>
            </a:r>
            <a:br>
              <a:rPr lang="en-US" altLang="zh-CN" sz="2000" dirty="0">
                <a:ea typeface="MS PGothic" panose="020B0600070205080204" pitchFamily="34" charset="-128"/>
              </a:rPr>
            </a:br>
            <a:r>
              <a:rPr lang="en-US" altLang="zh-CN" sz="2000" dirty="0">
                <a:ea typeface="MS PGothic" panose="020B0600070205080204" pitchFamily="34" charset="-128"/>
              </a:rPr>
              <a:t>	</a:t>
            </a:r>
            <a:r>
              <a:rPr lang="en-US" altLang="zh-CN" sz="2000" i="1" dirty="0">
                <a:ea typeface="MS PGothic" panose="020B0600070205080204" pitchFamily="34" charset="-128"/>
              </a:rPr>
              <a:t>name</a:t>
            </a:r>
            <a:r>
              <a:rPr lang="en-US" altLang="zh-CN" sz="2000" dirty="0">
                <a:ea typeface="MS PGothic" panose="020B0600070205080204" pitchFamily="34" charset="-128"/>
              </a:rPr>
              <a:t> : string;</a:t>
            </a:r>
            <a:br>
              <a:rPr lang="en-US" altLang="zh-CN" sz="2000" dirty="0">
                <a:ea typeface="MS PGothic" panose="020B0600070205080204" pitchFamily="34" charset="-128"/>
              </a:rPr>
            </a:br>
            <a:r>
              <a:rPr lang="en-US" altLang="zh-CN" sz="2000" dirty="0">
                <a:ea typeface="MS PGothic" panose="020B0600070205080204" pitchFamily="34" charset="-128"/>
              </a:rPr>
              <a:t>	</a:t>
            </a:r>
            <a:r>
              <a:rPr lang="en-US" altLang="zh-CN" sz="2000" i="1" dirty="0" err="1">
                <a:ea typeface="MS PGothic" panose="020B0600070205080204" pitchFamily="34" charset="-128"/>
              </a:rPr>
              <a:t>dept_name</a:t>
            </a:r>
            <a:r>
              <a:rPr lang="en-US" altLang="zh-CN" sz="2000" dirty="0">
                <a:ea typeface="MS PGothic" panose="020B0600070205080204" pitchFamily="34" charset="-128"/>
              </a:rPr>
              <a:t> : string;</a:t>
            </a:r>
            <a:br>
              <a:rPr lang="en-US" altLang="zh-CN" sz="2000" dirty="0">
                <a:ea typeface="MS PGothic" panose="020B0600070205080204" pitchFamily="34" charset="-128"/>
              </a:rPr>
            </a:br>
            <a:r>
              <a:rPr lang="en-US" altLang="zh-CN" sz="2000" dirty="0">
                <a:ea typeface="MS PGothic" panose="020B0600070205080204" pitchFamily="34" charset="-128"/>
              </a:rPr>
              <a:t>	</a:t>
            </a:r>
            <a:r>
              <a:rPr lang="en-US" altLang="zh-CN" sz="2000" i="1" dirty="0">
                <a:ea typeface="MS PGothic" panose="020B0600070205080204" pitchFamily="34" charset="-128"/>
              </a:rPr>
              <a:t>salary</a:t>
            </a:r>
            <a:r>
              <a:rPr lang="en-US" altLang="zh-CN" sz="2000" dirty="0">
                <a:ea typeface="MS PGothic" panose="020B0600070205080204" pitchFamily="34" charset="-128"/>
              </a:rPr>
              <a:t> : </a:t>
            </a:r>
            <a:r>
              <a:rPr lang="en-US" altLang="zh-CN" sz="2000" dirty="0" smtClean="0">
                <a:ea typeface="MS PGothic" panose="020B0600070205080204" pitchFamily="34" charset="-128"/>
              </a:rPr>
              <a:t>integer;</a:t>
            </a:r>
            <a:endParaRPr lang="en-US" altLang="zh-CN" sz="2000" dirty="0" smtClean="0">
              <a:ea typeface="MS PGothic" panose="020B0600070205080204" pitchFamily="34" charset="-128"/>
            </a:endParaRPr>
          </a:p>
          <a:p>
            <a:pPr lvl="1">
              <a:buFontTx/>
              <a:buNone/>
              <a:tabLst>
                <a:tab pos="1820545" algn="l"/>
                <a:tab pos="3658870" algn="l"/>
                <a:tab pos="3943350" algn="l"/>
              </a:tabLst>
            </a:pPr>
            <a:r>
              <a:rPr lang="en-US" altLang="zh-CN" sz="2000" b="1" dirty="0">
                <a:ea typeface="MS PGothic" panose="020B0600070205080204" pitchFamily="34" charset="-128"/>
              </a:rPr>
              <a:t>	</a:t>
            </a:r>
            <a:r>
              <a:rPr lang="en-US" altLang="zh-CN" sz="2000" b="1" dirty="0" smtClean="0">
                <a:ea typeface="MS PGothic" panose="020B0600070205080204" pitchFamily="34" charset="-128"/>
              </a:rPr>
              <a:t>	end</a:t>
            </a:r>
            <a:r>
              <a:rPr lang="en-US" altLang="zh-CN" sz="2000" dirty="0">
                <a:ea typeface="MS PGothic" panose="020B0600070205080204" pitchFamily="34" charset="-128"/>
              </a:rPr>
              <a:t>;</a:t>
            </a:r>
            <a:endParaRPr lang="en-US" altLang="zh-CN" sz="2000" dirty="0"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zh-CN" sz="2400" dirty="0" smtClean="0"/>
              <a:t>Similar to data </a:t>
            </a:r>
            <a:r>
              <a:rPr lang="en-US" altLang="zh-CN" sz="2400" dirty="0"/>
              <a:t>structure and </a:t>
            </a:r>
            <a:r>
              <a:rPr lang="en-US" altLang="zh-CN" sz="2400" dirty="0" smtClean="0"/>
              <a:t>types</a:t>
            </a:r>
            <a:endParaRPr lang="en-US" altLang="zh-CN" sz="2400" dirty="0" smtClean="0"/>
          </a:p>
          <a:p>
            <a:pPr lvl="1" eaLnBrk="1" hangingPunct="1"/>
            <a:r>
              <a:rPr lang="en-US" altLang="zh-CN" dirty="0" smtClean="0"/>
              <a:t>View: Provide application access; Information hiding</a:t>
            </a:r>
            <a:endParaRPr lang="en-US" altLang="zh-CN" dirty="0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zh-CN" smtClean="0"/>
              <a:t>WHAT is a Database?</a:t>
            </a:r>
            <a:endParaRPr lang="en-US" altLang="zh-CN" smtClean="0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607050" y="3592167"/>
            <a:ext cx="3090863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000" dirty="0">
                <a:latin typeface="Helvetica" pitchFamily="34" charset="0"/>
              </a:rPr>
              <a:t>Database designers</a:t>
            </a:r>
            <a:endParaRPr kumimoji="0" lang="en-US" altLang="zh-CN" sz="2000" dirty="0">
              <a:latin typeface="Helvetica" pitchFamily="34" charset="0"/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5006975" y="5936418"/>
            <a:ext cx="349091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000">
                <a:latin typeface="Helvetica" pitchFamily="34" charset="0"/>
              </a:rPr>
              <a:t>Application developers</a:t>
            </a:r>
            <a:endParaRPr kumimoji="0" lang="en-US" altLang="zh-CN" sz="2000">
              <a:latin typeface="Helvetica" pitchFamily="34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build="allAtOnce"/>
      <p:bldP spid="125959" grpId="0" animBg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a Database?</a:t>
            </a:r>
            <a:endParaRPr lang="en-US" altLang="zh-CN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077913"/>
            <a:ext cx="8186737" cy="5514975"/>
          </a:xfrm>
        </p:spPr>
        <p:txBody>
          <a:bodyPr/>
          <a:lstStyle/>
          <a:p>
            <a:pPr eaLnBrk="1" hangingPunct="1"/>
            <a:r>
              <a:rPr lang="en-US" altLang="zh-CN" sz="3300" smtClean="0"/>
              <a:t>Schema (</a:t>
            </a:r>
            <a:r>
              <a:rPr lang="zh-CN" altLang="en-US" sz="3300" smtClean="0"/>
              <a:t>模式</a:t>
            </a:r>
            <a:r>
              <a:rPr lang="en-US" altLang="zh-CN" sz="3300" smtClean="0"/>
              <a:t>) - </a:t>
            </a:r>
            <a:r>
              <a:rPr lang="en-US" altLang="zh-CN" sz="2900" b="1" smtClean="0"/>
              <a:t>the logical structure of the database </a:t>
            </a:r>
            <a:r>
              <a:rPr lang="zh-CN" altLang="en-US" sz="2900" b="1" smtClean="0"/>
              <a:t>数据结构</a:t>
            </a:r>
            <a:endParaRPr lang="en-US" altLang="zh-CN" sz="2900" b="1" smtClean="0"/>
          </a:p>
          <a:p>
            <a:pPr lvl="1" eaLnBrk="1" hangingPunct="1"/>
            <a:r>
              <a:rPr lang="zh-CN" altLang="en-US" sz="2500" b="1" smtClean="0"/>
              <a:t>Analogous to type information of a variable in a program </a:t>
            </a:r>
            <a:r>
              <a:rPr lang="en-US" altLang="zh-CN" sz="2500" b="1" smtClean="0"/>
              <a:t>(data structure)</a:t>
            </a:r>
            <a:endParaRPr lang="en-US" altLang="zh-CN" sz="2500" b="1" smtClean="0"/>
          </a:p>
          <a:p>
            <a:pPr lvl="1" eaLnBrk="1" hangingPunct="1"/>
            <a:r>
              <a:rPr lang="zh-CN" altLang="en-US" sz="2500" b="1" smtClean="0"/>
              <a:t>Physical schema: database design at the physical level</a:t>
            </a:r>
            <a:endParaRPr lang="zh-CN" altLang="en-US" sz="2500" b="1" smtClean="0"/>
          </a:p>
          <a:p>
            <a:pPr lvl="1" eaLnBrk="1" hangingPunct="1"/>
            <a:r>
              <a:rPr lang="zh-CN" altLang="en-US" sz="2500" b="1" smtClean="0"/>
              <a:t>Logical schema: database design at the logical level</a:t>
            </a:r>
            <a:endParaRPr lang="en-US" altLang="zh-CN" sz="2500" b="1" smtClean="0"/>
          </a:p>
          <a:p>
            <a:pPr eaLnBrk="1" hangingPunct="1"/>
            <a:r>
              <a:rPr lang="en-US" altLang="zh-CN" sz="3300" smtClean="0"/>
              <a:t>Instance (</a:t>
            </a:r>
            <a:r>
              <a:rPr lang="zh-CN" altLang="en-US" sz="3300" smtClean="0"/>
              <a:t>实例</a:t>
            </a:r>
            <a:r>
              <a:rPr lang="en-US" altLang="zh-CN" sz="3300" smtClean="0"/>
              <a:t>)</a:t>
            </a:r>
            <a:r>
              <a:rPr lang="zh-CN" altLang="en-US" sz="3300" smtClean="0"/>
              <a:t>  </a:t>
            </a:r>
            <a:r>
              <a:rPr lang="en-US" altLang="zh-CN" sz="3300" smtClean="0"/>
              <a:t>- </a:t>
            </a:r>
            <a:r>
              <a:rPr lang="en-US" altLang="zh-CN" sz="2900" b="1" smtClean="0"/>
              <a:t>the actual content of the database at a particular point in time</a:t>
            </a:r>
            <a:r>
              <a:rPr lang="zh-CN" altLang="en-US" sz="2900" b="1" smtClean="0"/>
              <a:t>。</a:t>
            </a:r>
            <a:r>
              <a:rPr lang="zh-CN" altLang="en-US" sz="1400" b="1" smtClean="0"/>
              <a:t>（例如：某时刻有一张表有</a:t>
            </a:r>
            <a:r>
              <a:rPr lang="en-US" altLang="zh-CN" sz="1400" b="1" smtClean="0"/>
              <a:t>10</a:t>
            </a:r>
            <a:r>
              <a:rPr lang="zh-CN" altLang="en-US" sz="1400" b="1" smtClean="0"/>
              <a:t>个记录，那么这个表是个实例。之后加了一条，这个表还是一个实例。）</a:t>
            </a:r>
            <a:endParaRPr lang="zh-CN" altLang="en-US" sz="3300" b="1" smtClean="0"/>
          </a:p>
          <a:p>
            <a:pPr lvl="1" eaLnBrk="1" hangingPunct="1"/>
            <a:r>
              <a:rPr lang="en-US" altLang="zh-CN" sz="2500" b="1" smtClean="0"/>
              <a:t>Analogous to the value of a variable</a:t>
            </a:r>
            <a:endParaRPr lang="en-US" altLang="zh-CN" sz="2900" b="1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a Database?</a:t>
            </a:r>
            <a:endParaRPr lang="zh-CN" altLang="en-US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Physical Data Independence</a:t>
            </a:r>
            <a:r>
              <a:rPr lang="zh-CN" altLang="en-US" sz="2000" dirty="0" smtClean="0"/>
              <a:t>物理数据独立性</a:t>
            </a:r>
            <a:endParaRPr lang="zh-CN" altLang="en-US" sz="2000" dirty="0" smtClean="0"/>
          </a:p>
          <a:p>
            <a:pPr lvl="1" eaLnBrk="1" hangingPunct="1"/>
            <a:r>
              <a:rPr lang="en-US" altLang="zh-CN" sz="2500" b="1" dirty="0" smtClean="0"/>
              <a:t>The ability to modify the physical schema without changing the logical schema</a:t>
            </a:r>
            <a:endParaRPr lang="en-US" altLang="zh-CN" sz="2500" b="1" dirty="0" smtClean="0"/>
          </a:p>
          <a:p>
            <a:pPr lvl="1" eaLnBrk="1" hangingPunct="1"/>
            <a:r>
              <a:rPr lang="en-US" altLang="zh-CN" sz="2500" b="1" dirty="0" smtClean="0"/>
              <a:t>Applications depend on the logical schema</a:t>
            </a:r>
            <a:r>
              <a:rPr lang="zh-CN" altLang="en-US" sz="1400" b="1" dirty="0" smtClean="0"/>
              <a:t>应用是依赖于逻辑层的，所以物理层的变化不影响逻辑层，对于应用来说物理层变化也不影响它。</a:t>
            </a:r>
            <a:endParaRPr lang="zh-CN" altLang="en-US" sz="2500" b="1" dirty="0" smtClean="0"/>
          </a:p>
          <a:p>
            <a:pPr lvl="1" eaLnBrk="1" hangingPunct="1"/>
            <a:r>
              <a:rPr lang="en-US" altLang="zh-CN" sz="2500" b="1" dirty="0" smtClean="0"/>
              <a:t>Interfaces between levels</a:t>
            </a:r>
            <a:endParaRPr lang="en-US" altLang="zh-CN" sz="2500" b="1" dirty="0" smtClean="0"/>
          </a:p>
          <a:p>
            <a:pPr lvl="2" eaLnBrk="1" hangingPunct="1"/>
            <a:r>
              <a:rPr lang="en-US" altLang="zh-CN" sz="2600" b="1" dirty="0" smtClean="0"/>
              <a:t>In general, the interfaces between the various levels and components should be well defined so that changes in some parts do not seriously influence others.</a:t>
            </a:r>
            <a:endParaRPr lang="zh-CN" altLang="en-US" sz="2600" b="1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a Database?</a:t>
            </a:r>
            <a:endParaRPr lang="en-US" altLang="zh-C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Storage Manager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500" b="1" dirty="0" smtClean="0"/>
              <a:t>Provides the interface between the low-level data stored in the database and the application programs and queries</a:t>
            </a:r>
            <a:r>
              <a:rPr lang="zh-CN" altLang="en-US" sz="900" b="1" dirty="0" smtClean="0"/>
              <a:t>查询</a:t>
            </a:r>
            <a:r>
              <a:rPr lang="en-US" altLang="zh-CN" sz="2500" b="1" dirty="0" smtClean="0"/>
              <a:t> submitted to the system</a:t>
            </a:r>
            <a:endParaRPr lang="en-US" altLang="zh-CN" sz="2500" b="1" dirty="0" smtClean="0"/>
          </a:p>
          <a:p>
            <a:pPr lvl="1" eaLnBrk="1" hangingPunct="1"/>
            <a:r>
              <a:rPr lang="en-US" altLang="zh-CN" sz="2500" b="1" dirty="0" smtClean="0"/>
              <a:t>Interaction with the file manager </a:t>
            </a:r>
            <a:endParaRPr lang="en-US" altLang="zh-CN" sz="2500" b="1" dirty="0" smtClean="0"/>
          </a:p>
          <a:p>
            <a:pPr lvl="1" eaLnBrk="1" hangingPunct="1"/>
            <a:r>
              <a:rPr lang="en-US" altLang="zh-CN" sz="2500" b="1" dirty="0" smtClean="0"/>
              <a:t>Efficient storing, retrieving and updating of data</a:t>
            </a:r>
            <a:endParaRPr lang="zh-CN" altLang="en-US" sz="2500" b="1" dirty="0" smtClean="0"/>
          </a:p>
          <a:p>
            <a:pPr eaLnBrk="1" hangingPunct="1"/>
            <a:r>
              <a:rPr lang="en-US" altLang="zh-CN" sz="3200" dirty="0" smtClean="0"/>
              <a:t>Design Issues of Storage Manager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500" b="1" dirty="0" smtClean="0"/>
              <a:t>Storage access</a:t>
            </a:r>
            <a:endParaRPr lang="zh-CN" altLang="en-US" sz="2500" b="1" dirty="0" smtClean="0"/>
          </a:p>
          <a:p>
            <a:pPr lvl="1" eaLnBrk="1" hangingPunct="1"/>
            <a:r>
              <a:rPr lang="zh-CN" altLang="en-US" sz="2500" b="1" dirty="0" smtClean="0"/>
              <a:t>File organization</a:t>
            </a:r>
            <a:endParaRPr lang="zh-CN" altLang="en-US" sz="2500" b="1" dirty="0" smtClean="0"/>
          </a:p>
          <a:p>
            <a:pPr lvl="1" eaLnBrk="1" hangingPunct="1"/>
            <a:r>
              <a:rPr lang="zh-CN" altLang="en-US" sz="2500" b="1" dirty="0" smtClean="0"/>
              <a:t>Indexing and hashing</a:t>
            </a:r>
            <a:endParaRPr lang="en-US" altLang="zh-CN" sz="2500" b="1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About TA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王颖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邢晓渝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WHAT is a Database?</a:t>
            </a:r>
            <a:br>
              <a:rPr lang="en-US" altLang="zh-CN" sz="3200" smtClean="0"/>
            </a:br>
            <a:r>
              <a:rPr lang="en-US" altLang="zh-CN" sz="3200" smtClean="0"/>
              <a:t>-</a:t>
            </a:r>
            <a:r>
              <a:rPr lang="zh-CN" altLang="en-US" sz="3200" smtClean="0"/>
              <a:t>使用数据库</a:t>
            </a:r>
            <a:endParaRPr lang="zh-CN" altLang="en-US" sz="32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11250"/>
            <a:ext cx="8315325" cy="4903788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Query Processing</a:t>
            </a:r>
            <a:r>
              <a:rPr lang="zh-CN" altLang="en-US" sz="2000" smtClean="0"/>
              <a:t>查询机制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mtClean="0"/>
              <a:t>1.	Parsing and translation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en-US" altLang="zh-CN" smtClean="0"/>
              <a:t>2.	Optimization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3.	Evaluation</a:t>
            </a:r>
            <a:endParaRPr lang="en-US" altLang="zh-CN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11244" r="5217" b="13651"/>
          <a:stretch>
            <a:fillRect/>
          </a:stretch>
        </p:blipFill>
        <p:spPr bwMode="auto">
          <a:xfrm>
            <a:off x="2682875" y="2695575"/>
            <a:ext cx="6243638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a Database?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Transaction Management</a:t>
            </a:r>
            <a:r>
              <a:rPr lang="zh-CN" altLang="en-US" sz="3200" smtClean="0"/>
              <a:t>事务管理</a:t>
            </a:r>
            <a:endParaRPr lang="en-US" altLang="zh-CN" sz="3200" smtClean="0"/>
          </a:p>
          <a:p>
            <a:pPr lvl="1" eaLnBrk="1" hangingPunct="1"/>
            <a:r>
              <a:rPr lang="en-US" altLang="zh-CN" sz="2800" smtClean="0"/>
              <a:t>Transaction-management component</a:t>
            </a:r>
            <a:endParaRPr lang="en-US" altLang="zh-CN" sz="2800" smtClean="0"/>
          </a:p>
          <a:p>
            <a:pPr lvl="2" eaLnBrk="1" hangingPunct="1"/>
            <a:r>
              <a:rPr lang="en-US" altLang="zh-CN" sz="2600" b="1" smtClean="0"/>
              <a:t>Database survives system failure and transaction failure</a:t>
            </a:r>
            <a:endParaRPr lang="en-US" altLang="zh-CN" sz="2600" b="1" smtClean="0"/>
          </a:p>
          <a:p>
            <a:pPr lvl="2" eaLnBrk="1" hangingPunct="1"/>
            <a:r>
              <a:rPr lang="en-US" altLang="zh-CN" sz="2600" b="1" smtClean="0"/>
              <a:t>Database remains in a consistent (correct) state despite of failures</a:t>
            </a:r>
            <a:r>
              <a:rPr lang="zh-CN" altLang="en-US" sz="1600" b="1" smtClean="0"/>
              <a:t>确保完整一致。例如：确保不出现转账一边转出去一边没收到</a:t>
            </a:r>
            <a:endParaRPr lang="en-US" altLang="zh-CN" sz="2600" b="1" smtClean="0"/>
          </a:p>
          <a:p>
            <a:pPr lvl="1" eaLnBrk="1" hangingPunct="1"/>
            <a:r>
              <a:rPr lang="en-US" altLang="zh-CN" sz="2800" smtClean="0"/>
              <a:t>Concurrency-control management</a:t>
            </a:r>
            <a:r>
              <a:rPr lang="zh-CN" altLang="en-US" sz="2800" smtClean="0"/>
              <a:t>并发控制</a:t>
            </a:r>
            <a:endParaRPr lang="en-US" altLang="zh-CN" sz="2800" smtClean="0"/>
          </a:p>
          <a:p>
            <a:pPr lvl="2" eaLnBrk="1" hangingPunct="1"/>
            <a:r>
              <a:rPr lang="en-US" altLang="zh-CN" sz="2600" b="1" smtClean="0"/>
              <a:t>Controls the interaction among the concurrent transactions</a:t>
            </a:r>
            <a:r>
              <a:rPr lang="zh-CN" altLang="en-US" sz="1600" b="1" smtClean="0"/>
              <a:t>例如多人同时选课而限制人数</a:t>
            </a:r>
            <a:endParaRPr lang="en-US" altLang="zh-CN" sz="2600" b="1" smtClean="0"/>
          </a:p>
          <a:p>
            <a:pPr lvl="2" eaLnBrk="1" hangingPunct="1"/>
            <a:r>
              <a:rPr lang="en-US" altLang="zh-CN" sz="2600" b="1" smtClean="0"/>
              <a:t>Ensure the consistency of the database</a:t>
            </a:r>
            <a:endParaRPr lang="en-US" altLang="zh-CN" sz="2600" b="1" smtClean="0"/>
          </a:p>
          <a:p>
            <a:pPr lvl="2" eaLnBrk="1" hangingPunct="1"/>
            <a:endParaRPr lang="en-US" altLang="zh-CN" sz="260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948" y="67945"/>
            <a:ext cx="8229600" cy="841375"/>
          </a:xfrm>
        </p:spPr>
        <p:txBody>
          <a:bodyPr/>
          <a:lstStyle/>
          <a:p>
            <a:pPr eaLnBrk="1" hangingPunct="1"/>
            <a:r>
              <a:rPr lang="en-US" altLang="zh-CN" smtClean="0"/>
              <a:t>WHO use a Database?</a:t>
            </a:r>
            <a:endParaRPr lang="en-US" altLang="zh-CN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645" y="800100"/>
            <a:ext cx="8752205" cy="5755005"/>
          </a:xfrm>
        </p:spPr>
        <p:txBody>
          <a:bodyPr/>
          <a:lstStyle/>
          <a:p>
            <a:pPr eaLnBrk="1" hangingPunct="1"/>
            <a:r>
              <a:rPr lang="en-US" altLang="zh-CN" smtClean="0"/>
              <a:t>Database administrator's duties include:</a:t>
            </a:r>
            <a:endParaRPr lang="en-US" altLang="zh-CN" smtClean="0"/>
          </a:p>
          <a:p>
            <a:pPr lvl="1" eaLnBrk="1" hangingPunct="1"/>
            <a:r>
              <a:rPr lang="en-US" altLang="zh-CN" sz="2200" b="1" smtClean="0"/>
              <a:t>Schema definition</a:t>
            </a:r>
            <a:r>
              <a:rPr lang="zh-CN" altLang="en-US" sz="2200" b="1" smtClean="0"/>
              <a:t>表结构定义或者模式定义</a:t>
            </a:r>
            <a:endParaRPr lang="en-US" altLang="zh-CN" sz="2200" b="1" smtClean="0"/>
          </a:p>
          <a:p>
            <a:pPr lvl="1" eaLnBrk="1" hangingPunct="1"/>
            <a:r>
              <a:rPr lang="en-US" altLang="zh-CN" sz="2200" b="1" smtClean="0"/>
              <a:t>Storage structure and access method definition</a:t>
            </a:r>
            <a:r>
              <a:rPr lang="zh-CN" altLang="en-US" sz="1200" b="1" smtClean="0"/>
              <a:t>例如：哈希结构。</a:t>
            </a:r>
            <a:endParaRPr lang="en-US" altLang="zh-CN" sz="2200" b="1" smtClean="0"/>
          </a:p>
          <a:p>
            <a:pPr lvl="1" eaLnBrk="1" hangingPunct="1"/>
            <a:r>
              <a:rPr lang="en-US" altLang="zh-CN" sz="2200" b="1" smtClean="0"/>
              <a:t>Schema and physical organization modification</a:t>
            </a:r>
            <a:endParaRPr lang="en-US" altLang="zh-CN" sz="2200" b="1" smtClean="0"/>
          </a:p>
          <a:p>
            <a:pPr lvl="1" eaLnBrk="1" hangingPunct="1"/>
            <a:r>
              <a:rPr lang="en-US" altLang="zh-CN" sz="2200" b="1" smtClean="0"/>
              <a:t>Granting user authority to access the database</a:t>
            </a:r>
            <a:r>
              <a:rPr lang="zh-CN" altLang="en-US" sz="1400" b="1" smtClean="0"/>
              <a:t>这里的</a:t>
            </a:r>
            <a:r>
              <a:rPr lang="en-US" altLang="zh-CN" sz="1400" b="1" smtClean="0"/>
              <a:t>user</a:t>
            </a:r>
            <a:r>
              <a:rPr lang="zh-CN" altLang="en-US" sz="1400" b="1" smtClean="0"/>
              <a:t>指数据库面对的用户。</a:t>
            </a:r>
            <a:endParaRPr lang="en-US" altLang="zh-CN" sz="2200" b="1" smtClean="0"/>
          </a:p>
          <a:p>
            <a:pPr lvl="1" eaLnBrk="1" hangingPunct="1"/>
            <a:r>
              <a:rPr lang="en-US" altLang="zh-CN" sz="2200" b="1" smtClean="0"/>
              <a:t>Specifying integrity constraints</a:t>
            </a:r>
            <a:endParaRPr lang="en-US" altLang="zh-CN" sz="2200" b="1" smtClean="0"/>
          </a:p>
          <a:p>
            <a:pPr lvl="1" eaLnBrk="1" hangingPunct="1"/>
            <a:r>
              <a:rPr lang="en-US" altLang="zh-CN" sz="2200" b="1" smtClean="0"/>
              <a:t>Acting as liaison with users</a:t>
            </a:r>
            <a:endParaRPr lang="en-US" altLang="zh-CN" sz="2200" b="1" smtClean="0"/>
          </a:p>
          <a:p>
            <a:pPr lvl="1" eaLnBrk="1" hangingPunct="1"/>
            <a:r>
              <a:rPr lang="en-US" altLang="zh-CN" sz="2200" b="1" smtClean="0"/>
              <a:t>Monitoring performance and responding to changes in requirements</a:t>
            </a:r>
            <a:r>
              <a:rPr lang="zh-CN" altLang="en-US" sz="2200" b="1" smtClean="0"/>
              <a:t>性能</a:t>
            </a:r>
            <a:endParaRPr lang="en-US" altLang="zh-CN" sz="2200" b="1" smtClean="0"/>
          </a:p>
          <a:p>
            <a:pPr eaLnBrk="1" hangingPunct="1"/>
            <a:r>
              <a:rPr lang="en-US" altLang="zh-CN" sz="2900" smtClean="0"/>
              <a:t>Database users</a:t>
            </a:r>
            <a:endParaRPr lang="en-US" altLang="zh-CN" sz="2900" smtClean="0"/>
          </a:p>
          <a:p>
            <a:pPr lvl="1" eaLnBrk="1" hangingPunct="1"/>
            <a:r>
              <a:rPr lang="en-US" altLang="zh-CN" sz="2200" b="1" smtClean="0"/>
              <a:t>Application programmers</a:t>
            </a:r>
            <a:r>
              <a:rPr lang="zh-CN" altLang="en-US" sz="1600" b="1" smtClean="0"/>
              <a:t>通过应用开发接口使用数据库</a:t>
            </a:r>
            <a:endParaRPr lang="en-US" altLang="zh-CN" sz="1600" b="1" smtClean="0"/>
          </a:p>
          <a:p>
            <a:pPr lvl="1" eaLnBrk="1" hangingPunct="1"/>
            <a:r>
              <a:rPr lang="en-US" altLang="zh-CN" sz="2200" b="1" smtClean="0"/>
              <a:t>Sophisticated users</a:t>
            </a:r>
            <a:r>
              <a:rPr lang="zh-CN" altLang="en-US" sz="1600" b="1" smtClean="0"/>
              <a:t>直接通过数据库的访问终端</a:t>
            </a:r>
            <a:endParaRPr lang="en-US" altLang="zh-CN" sz="1600" b="1" smtClean="0"/>
          </a:p>
          <a:p>
            <a:pPr lvl="1" eaLnBrk="1" hangingPunct="1"/>
            <a:r>
              <a:rPr lang="en-US" altLang="zh-CN" sz="2200" b="1" smtClean="0"/>
              <a:t>Specialized users</a:t>
            </a:r>
            <a:r>
              <a:rPr lang="zh-CN" altLang="en-US" sz="1600" b="1" smtClean="0"/>
              <a:t>特定用户</a:t>
            </a:r>
            <a:endParaRPr lang="en-US" altLang="zh-CN" sz="1600" b="1" smtClean="0"/>
          </a:p>
          <a:p>
            <a:pPr lvl="1" eaLnBrk="1" hangingPunct="1"/>
            <a:r>
              <a:rPr lang="en-US" altLang="zh-CN" sz="2200" b="1" smtClean="0"/>
              <a:t>Naïve users</a:t>
            </a:r>
            <a:r>
              <a:rPr lang="zh-CN" altLang="en-US" sz="1600" b="1" smtClean="0"/>
              <a:t>直接通过应用系统使用数据库的人，通常运用界面使用</a:t>
            </a:r>
            <a:endParaRPr lang="zh-CN" altLang="en-US" sz="1600" b="1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Database and the Applications</a:t>
            </a:r>
            <a:endParaRPr lang="en-US" altLang="zh-CN" smtClean="0"/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960438" y="877888"/>
            <a:ext cx="2476500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Administrators and Users</a:t>
            </a:r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952500" y="1681163"/>
            <a:ext cx="2476500" cy="3762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Applications, Tools</a:t>
            </a:r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955675" y="2806700"/>
            <a:ext cx="2474913" cy="3762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 dirty="0">
                <a:latin typeface="Helvetica" pitchFamily="34" charset="0"/>
              </a:rPr>
              <a:t>Query </a:t>
            </a:r>
            <a:r>
              <a:rPr kumimoji="0" lang="en-US" altLang="zh-CN" sz="1800" dirty="0" smtClean="0">
                <a:latin typeface="Helvetica" pitchFamily="34" charset="0"/>
              </a:rPr>
              <a:t>Processing</a:t>
            </a:r>
            <a:endParaRPr kumimoji="0" lang="en-US" altLang="zh-CN" sz="1800" dirty="0">
              <a:latin typeface="Helvetica" pitchFamily="34" charset="0"/>
            </a:endParaRP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901700" y="4210050"/>
            <a:ext cx="2520950" cy="3762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Storage Management</a:t>
            </a:r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990600" y="5364163"/>
            <a:ext cx="2416175" cy="3762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kumimoji="0" lang="en-US" altLang="zh-CN" sz="1800">
                <a:latin typeface="Helvetica" pitchFamily="34" charset="0"/>
              </a:rPr>
              <a:t>Disk Storage</a:t>
            </a:r>
            <a:endParaRPr kumimoji="0" lang="en-US" altLang="zh-CN" sz="1800">
              <a:latin typeface="Helvetica" pitchFamily="34" charset="0"/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57" y="905529"/>
            <a:ext cx="4049713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nimBg="1"/>
      <p:bldP spid="135176" grpId="0" animBg="1"/>
      <p:bldP spid="135177" grpId="0" animBg="1"/>
      <p:bldP spid="135178" grpId="0" animBg="1"/>
      <p:bldP spid="1351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do we make it work?</a:t>
            </a:r>
            <a:endParaRPr lang="en-US" altLang="zh-CN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938213"/>
            <a:ext cx="8086725" cy="552767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400" b="1" i="1" u="sng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DML (Data manipulation language)</a:t>
            </a:r>
            <a:r>
              <a:rPr lang="zh-CN" altLang="en-US" sz="2000" b="1" i="1" u="sng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数据操纵语言</a:t>
            </a:r>
            <a:endParaRPr lang="en-US" altLang="zh-CN" sz="2400" b="1" i="1" u="sng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/>
            <a:r>
              <a:rPr lang="en-US" altLang="zh-CN" sz="2200" b="1" dirty="0" smtClean="0"/>
              <a:t>Language for accessing and manipulating the data organized by the appropriate data model</a:t>
            </a:r>
            <a:endParaRPr lang="en-US" altLang="zh-CN" sz="2200" b="1" dirty="0" smtClean="0"/>
          </a:p>
          <a:p>
            <a:pPr lvl="1" eaLnBrk="1" hangingPunct="1"/>
            <a:r>
              <a:rPr lang="en-US" altLang="zh-CN" sz="2200" b="1" dirty="0" smtClean="0"/>
              <a:t>Mainly querying and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insert/delete/update</a:t>
            </a:r>
            <a:r>
              <a:rPr lang="en-US" altLang="zh-CN" sz="2200" b="1" dirty="0" smtClean="0"/>
              <a:t> data</a:t>
            </a:r>
            <a:endParaRPr lang="en-US" altLang="zh-CN" sz="2200" b="1" dirty="0" smtClean="0"/>
          </a:p>
          <a:p>
            <a:pPr lvl="1" eaLnBrk="1" hangingPunct="1"/>
            <a:r>
              <a:rPr lang="en-US" altLang="zh-CN" sz="2200" b="1" dirty="0" smtClean="0"/>
              <a:t>DML also known as “query language”</a:t>
            </a:r>
            <a:endParaRPr lang="en-US" altLang="zh-CN" sz="2200" b="1" dirty="0" smtClean="0"/>
          </a:p>
          <a:p>
            <a:pPr eaLnBrk="1" hangingPunct="1"/>
            <a:r>
              <a:rPr lang="en-US" altLang="zh-CN" dirty="0" smtClean="0"/>
              <a:t>Procedural DML</a:t>
            </a:r>
            <a:r>
              <a:rPr lang="zh-CN" altLang="en-US" dirty="0" smtClean="0"/>
              <a:t>过程式</a:t>
            </a:r>
            <a:r>
              <a:rPr lang="en-US" altLang="zh-CN" dirty="0" smtClean="0"/>
              <a:t>--</a:t>
            </a:r>
            <a:r>
              <a:rPr lang="zh-CN" altLang="en-US" sz="1800" dirty="0" smtClean="0"/>
              <a:t>如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底层实现的关系代数是过程的。</a:t>
            </a:r>
            <a:endParaRPr lang="en-US" altLang="zh-CN" sz="1800" dirty="0" smtClean="0"/>
          </a:p>
          <a:p>
            <a:pPr lvl="1" eaLnBrk="1" hangingPunct="1"/>
            <a:r>
              <a:rPr lang="zh-CN" altLang="en-US" b="1" dirty="0" smtClean="0"/>
              <a:t>user specifies what data is required and how to get those data 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根据一个个步骤过程完成操作。</a:t>
            </a:r>
            <a:endParaRPr lang="en-US" altLang="zh-CN" b="1" dirty="0" smtClean="0"/>
          </a:p>
          <a:p>
            <a:pPr eaLnBrk="1" hangingPunct="1"/>
            <a:r>
              <a:rPr lang="en-US" altLang="zh-CN" dirty="0" smtClean="0"/>
              <a:t>Declarative DML (nonprocedural)</a:t>
            </a:r>
            <a:r>
              <a:rPr lang="zh-CN" altLang="en-US" dirty="0" smtClean="0"/>
              <a:t>描述式</a:t>
            </a:r>
            <a:r>
              <a:rPr lang="en-US" altLang="zh-CN" dirty="0" smtClean="0"/>
              <a:t>--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语言通常是描述式的。</a:t>
            </a:r>
            <a:endParaRPr lang="zh-CN" altLang="en-US" dirty="0" smtClean="0"/>
          </a:p>
          <a:p>
            <a:pPr lvl="1" eaLnBrk="1" hangingPunct="1"/>
            <a:r>
              <a:rPr lang="en-US" altLang="zh-CN" b="1" dirty="0" smtClean="0"/>
              <a:t>user specifies what data is required without specifying how to get those data--</a:t>
            </a:r>
            <a:r>
              <a:rPr lang="zh-CN" altLang="en-US" b="1" dirty="0" smtClean="0"/>
              <a:t>只需要知道要什么数据，要什么结果。不需要提供过程。</a:t>
            </a:r>
            <a:endParaRPr lang="zh-CN" altLang="en-US" b="1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do we make it work?</a:t>
            </a:r>
            <a:endParaRPr lang="en-US" altLang="zh-CN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" y="885190"/>
            <a:ext cx="8534400" cy="5457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dirty="0" smtClean="0"/>
              <a:t>DDL (Data Definition Language)</a:t>
            </a:r>
            <a:r>
              <a:rPr lang="zh-CN" altLang="en-US" sz="2000" b="1" dirty="0" smtClean="0"/>
              <a:t>数据定义语言</a:t>
            </a:r>
            <a:endParaRPr lang="en-US" altLang="zh-CN" sz="3200" b="1" dirty="0" smtClean="0"/>
          </a:p>
          <a:p>
            <a:pPr lvl="1" eaLnBrk="1" hangingPunct="1"/>
            <a:r>
              <a:rPr lang="zh-CN" altLang="en-US" dirty="0" smtClean="0"/>
              <a:t>Specification notation for defining the database schema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Maintains database structure, incl. table structure, setting up constraints, etc.</a:t>
            </a:r>
            <a:endParaRPr lang="en-US" altLang="zh-CN" dirty="0" smtClean="0"/>
          </a:p>
          <a:p>
            <a:pPr lvl="2" eaLnBrk="1" hangingPunct="1"/>
            <a:r>
              <a:rPr lang="en-US" altLang="zh-CN" b="1" dirty="0" smtClean="0"/>
              <a:t>Create table</a:t>
            </a:r>
            <a:endParaRPr lang="en-US" altLang="zh-CN" b="1" dirty="0" smtClean="0"/>
          </a:p>
          <a:p>
            <a:pPr lvl="2" eaLnBrk="1" hangingPunct="1"/>
            <a:r>
              <a:rPr lang="en-US" altLang="zh-CN" b="1" dirty="0" smtClean="0"/>
              <a:t>Domain constraints</a:t>
            </a:r>
            <a:r>
              <a:rPr lang="zh-CN" altLang="en-US" dirty="0" smtClean="0"/>
              <a:t>（数据、字段类型、是否为空、默认值）</a:t>
            </a:r>
            <a:endParaRPr lang="zh-CN" altLang="en-US" dirty="0" smtClean="0"/>
          </a:p>
          <a:p>
            <a:pPr lvl="2" eaLnBrk="1" hangingPunct="1"/>
            <a:r>
              <a:rPr lang="en-US" altLang="zh-CN" b="1" dirty="0" smtClean="0"/>
              <a:t>Referential integrity</a:t>
            </a:r>
            <a:r>
              <a:rPr lang="zh-CN" altLang="en-US" dirty="0" smtClean="0"/>
              <a:t>（数据之间的相关完整性）</a:t>
            </a:r>
            <a:endParaRPr lang="zh-CN" altLang="en-US" dirty="0" smtClean="0"/>
          </a:p>
          <a:p>
            <a:pPr lvl="2" eaLnBrk="1" hangingPunct="1"/>
            <a:r>
              <a:rPr lang="en-US" altLang="zh-CN" b="1" dirty="0" smtClean="0"/>
              <a:t>Assertions</a:t>
            </a:r>
            <a:r>
              <a:rPr lang="zh-CN" altLang="en-US" dirty="0" smtClean="0"/>
              <a:t>（数据本身的完整性）一些断言</a:t>
            </a:r>
            <a:r>
              <a:rPr lang="en-US" altLang="zh-CN" dirty="0" smtClean="0"/>
              <a:t>--</a:t>
            </a:r>
            <a:r>
              <a:rPr lang="zh-CN" altLang="en-US" dirty="0" smtClean="0"/>
              <a:t>如年龄不能为负数。</a:t>
            </a:r>
            <a:endParaRPr lang="zh-CN" altLang="en-US" dirty="0" smtClean="0"/>
          </a:p>
          <a:p>
            <a:pPr lvl="2" eaLnBrk="1" hangingPunct="1"/>
            <a:r>
              <a:rPr lang="en-US" altLang="zh-CN" b="1" dirty="0" smtClean="0"/>
              <a:t>Authorization</a:t>
            </a:r>
            <a:r>
              <a:rPr lang="zh-CN" altLang="en-US" smtClean="0"/>
              <a:t>（数据授权）允许谁访问怎么样的数据？允许谁怎样访问数据。</a:t>
            </a:r>
            <a:endParaRPr lang="zh-CN" altLang="en-US" smtClean="0"/>
          </a:p>
          <a:p>
            <a:pPr lvl="1" eaLnBrk="1" hangingPunct="1"/>
            <a:r>
              <a:rPr lang="en-US" altLang="zh-CN" dirty="0" smtClean="0"/>
              <a:t>Data dictionary</a:t>
            </a:r>
            <a:endParaRPr lang="en-US" altLang="zh-CN" dirty="0" smtClean="0"/>
          </a:p>
          <a:p>
            <a:pPr lvl="2" eaLnBrk="1" hangingPunct="1"/>
            <a:r>
              <a:rPr lang="en-US" altLang="zh-CN" b="1" dirty="0" smtClean="0"/>
              <a:t>DDL compiler generates a set of tables stored in a data dictionary which contains metadata</a:t>
            </a:r>
            <a:endParaRPr lang="en-US" altLang="zh-CN" b="1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From Theory to Practice</a:t>
            </a:r>
            <a:endParaRPr lang="en-US" altLang="zh-CN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093788"/>
            <a:ext cx="8488363" cy="5310187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Data Models</a:t>
            </a:r>
            <a:endParaRPr lang="en-US" altLang="zh-CN" sz="3200" dirty="0" smtClean="0"/>
          </a:p>
          <a:p>
            <a:pPr lvl="1" eaLnBrk="1" hangingPunct="1"/>
            <a:r>
              <a:rPr lang="en-US" altLang="zh-CN" b="1" dirty="0" smtClean="0"/>
              <a:t>A collection of tools for describing: </a:t>
            </a:r>
            <a:r>
              <a:rPr lang="en-US" altLang="zh-CN" b="1" dirty="0" smtClean="0">
                <a:solidFill>
                  <a:srgbClr val="C00000"/>
                </a:solidFill>
              </a:rPr>
              <a:t>Data</a:t>
            </a:r>
            <a:r>
              <a:rPr lang="en-US" altLang="zh-CN" b="1" dirty="0" smtClean="0"/>
              <a:t>, 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relationships</a:t>
            </a:r>
            <a:r>
              <a:rPr lang="en-US" altLang="zh-CN" b="1" dirty="0" smtClean="0"/>
              <a:t>, 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semantic</a:t>
            </a:r>
            <a:r>
              <a:rPr lang="en-US" altLang="zh-CN" b="1" dirty="0" smtClean="0"/>
              <a:t> and 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constraints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b="1" dirty="0" smtClean="0"/>
              <a:t>Relational Model</a:t>
            </a:r>
            <a:endParaRPr lang="en-US" altLang="zh-CN" b="1" dirty="0" smtClean="0"/>
          </a:p>
          <a:p>
            <a:pPr lvl="2" eaLnBrk="1" hangingPunct="1"/>
            <a:r>
              <a:rPr lang="en-US" altLang="zh-CN" sz="2400" b="1" dirty="0" smtClean="0"/>
              <a:t>Relational Algebra</a:t>
            </a:r>
            <a:endParaRPr lang="en-US" altLang="zh-CN" sz="2400" b="1" dirty="0" smtClean="0"/>
          </a:p>
          <a:p>
            <a:pPr lvl="2" eaLnBrk="1" hangingPunct="1"/>
            <a:r>
              <a:rPr lang="en-US" altLang="zh-CN" sz="2400" b="1" dirty="0" smtClean="0"/>
              <a:t>Mathematical basis of SQL</a:t>
            </a:r>
            <a:endParaRPr lang="zh-CN" altLang="en-US" sz="2400" b="1" dirty="0" smtClean="0"/>
          </a:p>
          <a:p>
            <a:pPr lvl="1" eaLnBrk="1" hangingPunct="1"/>
            <a:r>
              <a:rPr lang="en-US" altLang="zh-CN" b="1" dirty="0" smtClean="0"/>
              <a:t>Entity-Relationship data model</a:t>
            </a:r>
            <a:endParaRPr lang="en-US" altLang="zh-CN" b="1" dirty="0" smtClean="0"/>
          </a:p>
          <a:p>
            <a:pPr lvl="2" eaLnBrk="1" hangingPunct="1"/>
            <a:r>
              <a:rPr lang="en-US" altLang="zh-CN" sz="2400" b="1" dirty="0" smtClean="0"/>
              <a:t>A graphical tool for database design</a:t>
            </a:r>
            <a:endParaRPr lang="en-US" altLang="zh-CN" sz="2400" b="1" dirty="0" smtClean="0"/>
          </a:p>
          <a:p>
            <a:pPr lvl="1" eaLnBrk="1" hangingPunct="1"/>
            <a:r>
              <a:rPr lang="en-US" altLang="zh-CN" b="1" dirty="0" smtClean="0"/>
              <a:t>Object-based data model </a:t>
            </a:r>
            <a:endParaRPr lang="en-US" altLang="zh-CN" b="1" dirty="0" smtClean="0"/>
          </a:p>
          <a:p>
            <a:pPr lvl="2" eaLnBrk="1" hangingPunct="1"/>
            <a:r>
              <a:rPr lang="en-US" altLang="zh-CN" sz="2400" b="1" dirty="0" smtClean="0"/>
              <a:t>OO and object-relational</a:t>
            </a:r>
            <a:endParaRPr lang="en-US" altLang="zh-CN" sz="2400" b="1" dirty="0" smtClean="0"/>
          </a:p>
          <a:p>
            <a:pPr lvl="1" eaLnBrk="1" hangingPunct="1"/>
            <a:r>
              <a:rPr lang="en-US" altLang="zh-CN" b="1" dirty="0" err="1" smtClean="0"/>
              <a:t>Semistructured</a:t>
            </a:r>
            <a:r>
              <a:rPr lang="en-US" altLang="zh-CN" b="1" dirty="0" smtClean="0"/>
              <a:t> data model</a:t>
            </a:r>
            <a:endParaRPr lang="en-US" altLang="zh-CN" b="1" dirty="0" smtClean="0"/>
          </a:p>
          <a:p>
            <a:pPr lvl="2" eaLnBrk="1" hangingPunct="1"/>
            <a:r>
              <a:rPr lang="en-US" altLang="zh-CN" sz="2400" b="1" dirty="0" smtClean="0"/>
              <a:t>XML</a:t>
            </a:r>
            <a:endParaRPr lang="en-US" altLang="zh-CN" sz="2400" b="1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9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5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  <a:endParaRPr lang="en-US" altLang="zh-CN" dirty="0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440362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SQL</a:t>
            </a:r>
            <a:endParaRPr lang="zh-CN" altLang="en-US" sz="3200" smtClean="0"/>
          </a:p>
          <a:p>
            <a:pPr lvl="1" eaLnBrk="1" hangingPunct="1"/>
            <a:r>
              <a:rPr lang="en-US" altLang="zh-CN" sz="2800" b="1" smtClean="0"/>
              <a:t>Widely used non-procedural language</a:t>
            </a:r>
            <a:endParaRPr lang="en-US" altLang="zh-CN" sz="2800" b="1" smtClean="0"/>
          </a:p>
          <a:p>
            <a:pPr lvl="1" eaLnBrk="1" hangingPunct="1"/>
            <a:r>
              <a:rPr lang="en-US" altLang="zh-CN" sz="2800" b="1" smtClean="0"/>
              <a:t>Syntax, usage…</a:t>
            </a:r>
            <a:endParaRPr lang="en-US" altLang="zh-CN" sz="2800" b="1" smtClean="0"/>
          </a:p>
          <a:p>
            <a:pPr eaLnBrk="1" hangingPunct="1"/>
            <a:r>
              <a:rPr lang="en-US" altLang="zh-CN" smtClean="0"/>
              <a:t>Application programs generally access databases through one of these:</a:t>
            </a:r>
            <a:endParaRPr lang="en-US" altLang="zh-CN" smtClean="0"/>
          </a:p>
          <a:p>
            <a:pPr lvl="1" eaLnBrk="1" hangingPunct="1"/>
            <a:r>
              <a:rPr lang="en-US" altLang="zh-CN" b="1" smtClean="0"/>
              <a:t>Language extensions to allow </a:t>
            </a:r>
            <a:r>
              <a:rPr lang="en-US" altLang="zh-CN" i="1" smtClean="0"/>
              <a:t>embedded SQL</a:t>
            </a:r>
            <a:endParaRPr lang="en-US" altLang="zh-CN" i="1" smtClean="0"/>
          </a:p>
          <a:p>
            <a:pPr lvl="1" eaLnBrk="1" hangingPunct="1"/>
            <a:r>
              <a:rPr lang="en-US" altLang="zh-CN" i="1" smtClean="0"/>
              <a:t>A</a:t>
            </a:r>
            <a:r>
              <a:rPr lang="en-US" altLang="zh-CN" b="1" smtClean="0"/>
              <a:t>pplication </a:t>
            </a:r>
            <a:r>
              <a:rPr lang="en-US" altLang="zh-CN" i="1" smtClean="0"/>
              <a:t>p</a:t>
            </a:r>
            <a:r>
              <a:rPr lang="en-US" altLang="zh-CN" b="1" smtClean="0"/>
              <a:t>rogram </a:t>
            </a:r>
            <a:r>
              <a:rPr lang="en-US" altLang="zh-CN" i="1" smtClean="0"/>
              <a:t>i</a:t>
            </a:r>
            <a:r>
              <a:rPr lang="en-US" altLang="zh-CN" b="1" smtClean="0"/>
              <a:t>nterface (e.g., ODBC/JDBC) which allow SQL queries to be sent to a database</a:t>
            </a:r>
            <a:endParaRPr lang="en-US" altLang="zh-CN" b="1" smtClean="0"/>
          </a:p>
          <a:p>
            <a:pPr eaLnBrk="1" hangingPunct="1"/>
            <a:endParaRPr lang="en-US" altLang="zh-CN" sz="3200" b="1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  <a:endParaRPr lang="zh-CN" altLang="en-US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30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Database Design</a:t>
            </a:r>
            <a:endParaRPr lang="en-US" altLang="zh-CN" sz="3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Any problem with this design?</a:t>
            </a:r>
            <a:endParaRPr lang="en-US" altLang="zh-CN" dirty="0" smtClean="0"/>
          </a:p>
        </p:txBody>
      </p:sp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2" y="2184706"/>
            <a:ext cx="7678959" cy="410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78525" y="1219200"/>
            <a:ext cx="2719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数据冗余、需要拆分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  <a:endParaRPr lang="zh-CN" altLang="en-US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30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Database Design</a:t>
            </a:r>
            <a:endParaRPr lang="en-US" altLang="zh-CN" sz="3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Issues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What is a “good” collection of relation schemas?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What rules may we follow when we design schemas?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What problems may we encounter in our design process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Solutions</a:t>
            </a:r>
            <a:endParaRPr lang="en-US" altLang="zh-CN" sz="2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Normalization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Design process (ERM)</a:t>
            </a:r>
            <a:endParaRPr lang="en-US" altLang="zh-CN" sz="24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About Instructor</a:t>
            </a:r>
            <a:endParaRPr lang="en-US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吴毅坚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软件工程实验室，软件楼</a:t>
            </a:r>
            <a:r>
              <a:rPr lang="en-US" altLang="zh-CN" dirty="0" smtClean="0"/>
              <a:t>403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Email: 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wuyijian@fudan.edu.cn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电话：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13817374753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QQ: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2745859  </a:t>
            </a:r>
            <a:r>
              <a:rPr lang="en-US" altLang="zh-CN" dirty="0" smtClean="0">
                <a:sym typeface="Wingdings" panose="05000000000000000000" pitchFamily="2" charset="2"/>
              </a:rPr>
              <a:t> 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微</a:t>
            </a:r>
            <a:r>
              <a:rPr lang="zh-CN" altLang="en-US" dirty="0" smtClean="0"/>
              <a:t>信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欢迎联系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51" y="2698667"/>
            <a:ext cx="3725884" cy="372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55" y="4656126"/>
            <a:ext cx="557213" cy="57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From Theory to Practice</a:t>
            </a:r>
            <a:endParaRPr lang="en-US" altLang="zh-CN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9715"/>
            <a:ext cx="8686800" cy="46307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Database organization and relative concepts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smtClean="0"/>
              <a:t>Storage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Indexing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Transactions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Query Processing and Optimization *</a:t>
            </a:r>
            <a:endParaRPr lang="en-US" altLang="zh-CN" sz="2800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Application Design</a:t>
            </a:r>
            <a:endParaRPr lang="en-US" altLang="zh-CN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Client/Server Examples</a:t>
            </a:r>
            <a:endParaRPr lang="zh-CN" altLang="en-US" sz="3200" dirty="0" smtClean="0"/>
          </a:p>
          <a:p>
            <a:pPr lvl="1" eaLnBrk="1" hangingPunct="1"/>
            <a:r>
              <a:rPr lang="en-US" altLang="zh-CN" sz="2800" b="1" dirty="0" smtClean="0"/>
              <a:t>Applications using Open Database Connection (ODBC), Borland Database Engine (BDE), etc.</a:t>
            </a:r>
            <a:endParaRPr lang="en-US" altLang="zh-CN" sz="2800" b="1" dirty="0" smtClean="0"/>
          </a:p>
          <a:p>
            <a:pPr lvl="1" eaLnBrk="1" hangingPunct="1"/>
            <a:r>
              <a:rPr lang="en-US" altLang="zh-CN" sz="2800" b="1" dirty="0" smtClean="0"/>
              <a:t>Two-tier</a:t>
            </a:r>
            <a:endParaRPr lang="en-US" altLang="zh-CN" sz="2800" b="1" dirty="0" smtClean="0"/>
          </a:p>
          <a:p>
            <a:pPr eaLnBrk="1" hangingPunct="1"/>
            <a:r>
              <a:rPr lang="en-US" altLang="zh-CN" sz="3200" dirty="0" smtClean="0"/>
              <a:t>Browser/Server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Examples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b="1" dirty="0" smtClean="0"/>
              <a:t>Web-based applications using Java servlets, JSP, ASP, etc.</a:t>
            </a:r>
            <a:endParaRPr lang="en-US" altLang="zh-CN" sz="2800" b="1" dirty="0" smtClean="0"/>
          </a:p>
          <a:p>
            <a:pPr lvl="1" eaLnBrk="1" hangingPunct="1"/>
            <a:r>
              <a:rPr lang="en-US" altLang="zh-CN" sz="2800" b="1" dirty="0" smtClean="0"/>
              <a:t>Typically with an application server; three-tier</a:t>
            </a:r>
            <a:endParaRPr lang="en-US" altLang="zh-CN" sz="2800" b="1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History</a:t>
            </a:r>
            <a:endParaRPr lang="en-US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246188"/>
            <a:ext cx="8229600" cy="4630737"/>
          </a:xfrm>
        </p:spPr>
        <p:txBody>
          <a:bodyPr/>
          <a:lstStyle/>
          <a:p>
            <a:pPr eaLnBrk="1" hangingPunct="1"/>
            <a:r>
              <a:rPr lang="en-US" altLang="zh-CN" smtClean="0"/>
              <a:t>1950s and early 1960s:</a:t>
            </a:r>
            <a:endParaRPr lang="en-US" altLang="zh-CN" smtClean="0"/>
          </a:p>
          <a:p>
            <a:pPr lvl="1" eaLnBrk="1" hangingPunct="1"/>
            <a:r>
              <a:rPr lang="en-US" altLang="zh-CN" sz="2200" smtClean="0"/>
              <a:t>Data processing using magnetic tapes for storage</a:t>
            </a:r>
            <a:endParaRPr lang="en-US" altLang="zh-CN" sz="2200" smtClean="0"/>
          </a:p>
          <a:p>
            <a:pPr lvl="2" eaLnBrk="1" hangingPunct="1"/>
            <a:r>
              <a:rPr lang="en-US" altLang="zh-CN" smtClean="0"/>
              <a:t>Tapes provide only sequential access</a:t>
            </a:r>
            <a:endParaRPr lang="en-US" altLang="zh-CN" smtClean="0"/>
          </a:p>
          <a:p>
            <a:pPr lvl="1" eaLnBrk="1" hangingPunct="1"/>
            <a:r>
              <a:rPr lang="en-US" altLang="zh-CN" sz="2200" smtClean="0"/>
              <a:t>Punched cards for input</a:t>
            </a:r>
            <a:endParaRPr lang="en-US" altLang="zh-CN" sz="2200" smtClean="0"/>
          </a:p>
          <a:p>
            <a:pPr eaLnBrk="1" hangingPunct="1"/>
            <a:r>
              <a:rPr lang="en-US" altLang="zh-CN" smtClean="0"/>
              <a:t>Late 1960s and 1970s:</a:t>
            </a:r>
            <a:endParaRPr lang="en-US" altLang="zh-CN" smtClean="0"/>
          </a:p>
          <a:p>
            <a:pPr lvl="1" eaLnBrk="1" hangingPunct="1"/>
            <a:r>
              <a:rPr lang="en-US" altLang="zh-CN" sz="2200" smtClean="0"/>
              <a:t>Hard disks allow direct access to data</a:t>
            </a:r>
            <a:endParaRPr lang="en-US" altLang="zh-CN" sz="2200" smtClean="0"/>
          </a:p>
          <a:p>
            <a:pPr lvl="1" eaLnBrk="1" hangingPunct="1"/>
            <a:r>
              <a:rPr lang="en-US" altLang="zh-CN" sz="2200" smtClean="0"/>
              <a:t>Network and hierarchical data models in widespread use</a:t>
            </a:r>
            <a:endParaRPr lang="en-US" altLang="zh-CN" sz="2200" smtClean="0"/>
          </a:p>
          <a:p>
            <a:pPr lvl="1" eaLnBrk="1" hangingPunct="1"/>
            <a:r>
              <a:rPr lang="en-US" altLang="zh-CN" sz="2200" smtClean="0"/>
              <a:t>Ted Codd defines the relational data model</a:t>
            </a:r>
            <a:endParaRPr lang="en-US" altLang="zh-CN" sz="2200" smtClean="0"/>
          </a:p>
          <a:p>
            <a:pPr lvl="2" eaLnBrk="1" hangingPunct="1"/>
            <a:r>
              <a:rPr lang="en-US" altLang="zh-CN" smtClean="0"/>
              <a:t>Would win the ACM Turing Award for this work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IBM Research begins System R prototype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UC Berkeley begins Ingres prototype</a:t>
            </a:r>
            <a:endParaRPr lang="en-US" altLang="zh-CN" smtClean="0"/>
          </a:p>
          <a:p>
            <a:pPr lvl="1" eaLnBrk="1" hangingPunct="1"/>
            <a:r>
              <a:rPr lang="en-US" altLang="zh-CN" sz="2200" smtClean="0"/>
              <a:t>High-performance (for the era) transaction processing</a:t>
            </a:r>
            <a:endParaRPr lang="en-US" altLang="zh-CN" sz="220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History</a:t>
            </a:r>
            <a:endParaRPr lang="en-US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081088"/>
            <a:ext cx="8229600" cy="46307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1980s: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Research relational prototypes evolve into commercial systems</a:t>
            </a:r>
            <a:endParaRPr lang="en-US" altLang="zh-CN" sz="2200" dirty="0" smtClean="0"/>
          </a:p>
          <a:p>
            <a:pPr lvl="2" eaLnBrk="1" hangingPunct="1"/>
            <a:r>
              <a:rPr lang="en-US" altLang="zh-CN" dirty="0" smtClean="0"/>
              <a:t>SQL becomes industrial standard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Parallel and distributed database systems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Object-oriented database systems</a:t>
            </a:r>
            <a:endParaRPr lang="en-US" altLang="zh-CN" sz="2200" dirty="0" smtClean="0"/>
          </a:p>
          <a:p>
            <a:pPr eaLnBrk="1" hangingPunct="1"/>
            <a:r>
              <a:rPr lang="en-US" altLang="zh-CN" dirty="0" smtClean="0"/>
              <a:t>1990s: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Large decision support and data-mining applications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Large multi-terabyte data warehouses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Emergence of Web commerce</a:t>
            </a:r>
            <a:endParaRPr lang="en-US" altLang="zh-CN" sz="2200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History</a:t>
            </a:r>
            <a:endParaRPr lang="en-US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081088"/>
            <a:ext cx="8229600" cy="46307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Early 2000s: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XML and XQuery standards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Automated database administration</a:t>
            </a:r>
            <a:endParaRPr lang="en-US" altLang="zh-CN" sz="2200" dirty="0" smtClean="0"/>
          </a:p>
          <a:p>
            <a:pPr eaLnBrk="1" hangingPunct="1"/>
            <a:r>
              <a:rPr lang="en-US" altLang="zh-CN" dirty="0" smtClean="0"/>
              <a:t>Later 2000s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Giant data storage systems</a:t>
            </a:r>
            <a:endParaRPr lang="en-US" altLang="zh-CN" sz="1800" dirty="0" smtClean="0"/>
          </a:p>
          <a:p>
            <a:pPr lvl="1" eaLnBrk="1" hangingPunct="1"/>
            <a:r>
              <a:rPr lang="en-US" altLang="zh-CN" sz="2200" dirty="0" smtClean="0"/>
              <a:t>Distributed and high-performance data storage systems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Management and analysis of streaming data (stock-market ticker data, network monitoring data …)</a:t>
            </a:r>
            <a:endParaRPr lang="en-US" altLang="zh-CN" sz="2200" dirty="0"/>
          </a:p>
          <a:p>
            <a:pPr lvl="1" eaLnBrk="1" hangingPunct="1"/>
            <a:r>
              <a:rPr lang="en-US" altLang="zh-CN" sz="2200" dirty="0" smtClean="0"/>
              <a:t>Widely deployed data-mining techniques (web-based product-recommendation systems …)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smtClean="0"/>
              <a:t>Object-relational </a:t>
            </a:r>
            <a:r>
              <a:rPr lang="en-US" altLang="zh-CN" sz="2200" dirty="0" smtClean="0"/>
              <a:t>database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/>
              <a:t>No-SQL and file-based data storage</a:t>
            </a:r>
            <a:endParaRPr lang="en-US" altLang="zh-CN" sz="2200" dirty="0"/>
          </a:p>
          <a:p>
            <a:pPr lvl="1" eaLnBrk="1" hangingPunct="1"/>
            <a:endParaRPr lang="en-US" altLang="zh-CN" sz="2200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Think it over</a:t>
            </a:r>
            <a:endParaRPr lang="en-US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buFont typeface="Monotype Sorts" charset="2"/>
              <a:buAutoNum type="arabicPeriod"/>
            </a:pPr>
            <a:r>
              <a:rPr lang="zh-CN" altLang="en-US" dirty="0" smtClean="0"/>
              <a:t>请</a:t>
            </a:r>
            <a:r>
              <a:rPr lang="zh-CN" altLang="en-US" dirty="0"/>
              <a:t>思考</a:t>
            </a:r>
            <a:r>
              <a:rPr lang="zh-CN" altLang="en-US" dirty="0" smtClean="0"/>
              <a:t>数据库管理系统设计与数据库应用设计的区别。</a:t>
            </a:r>
            <a:endParaRPr lang="zh-CN" altLang="en-US" dirty="0" smtClean="0"/>
          </a:p>
          <a:p>
            <a:pPr marL="419100" indent="-419100" eaLnBrk="1" hangingPunct="1">
              <a:buFont typeface="Monotype Sorts" charset="2"/>
              <a:buAutoNum type="arabicPeriod"/>
            </a:pPr>
            <a:r>
              <a:rPr lang="zh-CN" altLang="en-US" dirty="0" smtClean="0"/>
              <a:t>如同数据结构设计不当将使得算法设计困难一样，数据库设计不当也会使得应用程序的设计变得困难。你认为在实际应用中，数据库设计可能遇到哪些问题？（不讨论数据库管理系统的设计）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Next Lecture</a:t>
            </a:r>
            <a:endParaRPr lang="en-US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Relational Model</a:t>
            </a:r>
            <a:endParaRPr lang="en-US" altLang="zh-CN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955800"/>
          </a:xfrm>
        </p:spPr>
        <p:txBody>
          <a:bodyPr/>
          <a:lstStyle/>
          <a:p>
            <a:pPr eaLnBrk="1" hangingPunct="1"/>
            <a:r>
              <a:rPr lang="en-US" altLang="zh-CN" smtClean="0"/>
              <a:t>End of </a:t>
            </a:r>
            <a:br>
              <a:rPr lang="en-US" altLang="zh-CN" smtClean="0"/>
            </a:br>
            <a:r>
              <a:rPr lang="en-US" altLang="zh-CN" smtClean="0"/>
              <a:t>Lecture 1</a:t>
            </a:r>
            <a:br>
              <a:rPr lang="en-US" altLang="zh-CN" smtClean="0"/>
            </a:br>
            <a:r>
              <a:rPr lang="en-US" altLang="zh-CN" sz="4800" smtClean="0"/>
              <a:t>Introduction</a:t>
            </a:r>
            <a:endParaRPr lang="en-US" altLang="zh-CN" sz="480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About the course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35912" cy="5503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Textbook</a:t>
            </a:r>
            <a:endParaRPr lang="en-US" altLang="zh-CN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Database System Concept (6</a:t>
            </a:r>
            <a:r>
              <a:rPr lang="en-US" altLang="zh-CN" sz="2400" baseline="30000" dirty="0" smtClean="0"/>
              <a:t>th</a:t>
            </a:r>
            <a:r>
              <a:rPr lang="en-US" altLang="zh-CN" sz="2400" dirty="0" smtClean="0"/>
              <a:t> ed.)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English version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References</a:t>
            </a:r>
            <a:r>
              <a:rPr lang="zh-CN" altLang="en-US" sz="2800" dirty="0" smtClean="0"/>
              <a:t>（具体的数据库的使用）</a:t>
            </a:r>
            <a:endParaRPr lang="en-US" altLang="zh-CN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Database System Concept </a:t>
            </a:r>
            <a:r>
              <a:rPr lang="en-US" altLang="zh-CN" dirty="0" smtClean="0"/>
              <a:t>(5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/>
              <a:t>ed.)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Practice-based (Oracle, </a:t>
            </a:r>
            <a:r>
              <a:rPr lang="en-US" altLang="zh-CN" sz="2400" dirty="0" err="1" smtClean="0"/>
              <a:t>SqlServer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…)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Theory-based (to be introduced during the course)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Focuses</a:t>
            </a:r>
            <a:endParaRPr lang="en-US" altLang="zh-CN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Basic concepts of relational database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Application related issues &amp; practical skills</a:t>
            </a:r>
            <a:r>
              <a:rPr lang="zh-CN" altLang="en-US" sz="2400" dirty="0" smtClean="0"/>
              <a:t>（理论与实践的不同，两者如何平衡。在实践中要将原则与实际决策结合起来）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Assessment</a:t>
            </a:r>
            <a:endParaRPr lang="en-US" altLang="zh-CN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1 Project and 2~3 Labs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After-class assignments </a:t>
            </a:r>
            <a:r>
              <a:rPr lang="en-US" altLang="zh-CN" dirty="0" smtClean="0"/>
              <a:t>and </a:t>
            </a:r>
            <a:r>
              <a:rPr lang="en-US" altLang="zh-CN" smtClean="0"/>
              <a:t>in-class quizzes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Final examination (open book, open notes)</a:t>
            </a:r>
            <a:endParaRPr lang="en-US" altLang="zh-CN" sz="2400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About the course </a:t>
            </a:r>
            <a:r>
              <a:rPr lang="en-US" altLang="zh-CN" sz="2400" smtClean="0"/>
              <a:t>(cont.)</a:t>
            </a:r>
            <a:endParaRPr lang="en-US" altLang="zh-CN" sz="24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Final score is given according to your overall performance.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Project: 25~35%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Labs: 10~15%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Homework, Quizzes: 10~15%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Final: 45~55%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Actual percentage may vary.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3294063"/>
          </a:xfrm>
        </p:spPr>
        <p:txBody>
          <a:bodyPr/>
          <a:lstStyle/>
          <a:p>
            <a:pPr eaLnBrk="1" hangingPunct="1"/>
            <a:r>
              <a:rPr lang="en-US" altLang="zh-CN" smtClean="0"/>
              <a:t>Lecture 1</a:t>
            </a:r>
            <a:br>
              <a:rPr lang="en-US" altLang="zh-CN" smtClean="0"/>
            </a:br>
            <a:br>
              <a:rPr lang="en-US" altLang="zh-CN" smtClean="0"/>
            </a:br>
            <a:r>
              <a:rPr lang="en-US" altLang="zh-CN" sz="5400" smtClean="0"/>
              <a:t>Introduction</a:t>
            </a:r>
            <a:br>
              <a:rPr lang="en-US" altLang="zh-CN" smtClean="0"/>
            </a:br>
            <a:endParaRPr lang="en-US" altLang="zh-CN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  <a:endParaRPr lang="en-US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927100"/>
            <a:ext cx="8194675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300" dirty="0" smtClean="0"/>
              <a:t>Concepts based on the textbook</a:t>
            </a:r>
            <a:endParaRPr lang="en-US" altLang="zh-CN" sz="33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 smtClean="0"/>
              <a:t>Why database ? An Introduction CH1</a:t>
            </a:r>
            <a:endParaRPr lang="zh-CN" altLang="en-US" sz="25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 smtClean="0"/>
              <a:t>Relational Model and SQL</a:t>
            </a:r>
            <a:endParaRPr lang="en-US" altLang="zh-CN" sz="25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Relational Model CH2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SQL CH3-5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Other query languages CH6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 smtClean="0"/>
              <a:t>Database Design</a:t>
            </a:r>
            <a:endParaRPr lang="en-US" altLang="zh-CN" sz="25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Entity-Relationship Model CH7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Relational Database Design CH8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Application Design and Development CH9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（自己过）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 smtClean="0"/>
              <a:t>Database System Issues</a:t>
            </a:r>
            <a:r>
              <a:rPr lang="zh-CN" altLang="en-US" sz="2500" dirty="0" smtClean="0"/>
              <a:t>（</a:t>
            </a:r>
            <a:r>
              <a:rPr lang="zh-CN" altLang="en-US" dirty="0" smtClean="0"/>
              <a:t>数据库系统底层的设计相关，可以帮助我们理解一些查询和选择等的实现机制</a:t>
            </a:r>
            <a:r>
              <a:rPr lang="zh-CN" altLang="en-US" sz="2500" dirty="0" smtClean="0"/>
              <a:t>）</a:t>
            </a:r>
            <a:endParaRPr lang="en-US" altLang="zh-CN" sz="25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Storage CH11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Indexing CH12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Transaction CH15</a:t>
            </a:r>
            <a:endParaRPr lang="en-US" altLang="zh-CN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Database?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459" y="1298575"/>
            <a:ext cx="8229600" cy="5203825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Database Everywhere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600" dirty="0" smtClean="0"/>
              <a:t>Banking: transactions</a:t>
            </a:r>
            <a:endParaRPr lang="en-US" altLang="zh-CN" sz="2600" dirty="0" smtClean="0"/>
          </a:p>
          <a:p>
            <a:pPr lvl="1" eaLnBrk="1" hangingPunct="1"/>
            <a:r>
              <a:rPr lang="en-US" altLang="zh-CN" sz="2600" dirty="0" smtClean="0"/>
              <a:t>Airlines: reservations, schedules</a:t>
            </a:r>
            <a:endParaRPr lang="en-US" altLang="zh-CN" sz="2600" dirty="0" smtClean="0"/>
          </a:p>
          <a:p>
            <a:pPr lvl="1" eaLnBrk="1" hangingPunct="1"/>
            <a:r>
              <a:rPr lang="en-US" altLang="zh-CN" sz="2600" dirty="0" smtClean="0"/>
              <a:t>Universities:  registration, grades</a:t>
            </a:r>
            <a:endParaRPr lang="en-US" altLang="zh-CN" sz="2600" dirty="0" smtClean="0"/>
          </a:p>
          <a:p>
            <a:pPr lvl="1" eaLnBrk="1" hangingPunct="1"/>
            <a:r>
              <a:rPr lang="en-US" altLang="zh-CN" sz="2600" dirty="0" smtClean="0"/>
              <a:t>Sales: customers, products, purchases</a:t>
            </a:r>
            <a:endParaRPr lang="en-US" altLang="zh-CN" sz="2600" dirty="0" smtClean="0"/>
          </a:p>
          <a:p>
            <a:pPr lvl="1" eaLnBrk="1" hangingPunct="1"/>
            <a:r>
              <a:rPr lang="en-US" altLang="zh-CN" sz="2600" dirty="0" smtClean="0"/>
              <a:t>Online retailers: order tracking, customized recommendations</a:t>
            </a:r>
            <a:endParaRPr lang="en-US" altLang="zh-CN" sz="2600" dirty="0" smtClean="0"/>
          </a:p>
          <a:p>
            <a:pPr lvl="1" eaLnBrk="1" hangingPunct="1"/>
            <a:r>
              <a:rPr lang="en-US" altLang="zh-CN" sz="2600" dirty="0" smtClean="0"/>
              <a:t>Manufacturing: production, inventory, orders, supply chain</a:t>
            </a:r>
            <a:endParaRPr lang="en-US" altLang="zh-CN" sz="2600" dirty="0" smtClean="0"/>
          </a:p>
          <a:p>
            <a:pPr lvl="1" eaLnBrk="1" hangingPunct="1"/>
            <a:r>
              <a:rPr lang="en-US" altLang="zh-CN" sz="2600" dirty="0" smtClean="0"/>
              <a:t>Human resources:  employee records, salaries, tax deductions </a:t>
            </a:r>
            <a:endParaRPr lang="en-US" altLang="zh-CN" sz="2600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Database?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553" y="1298575"/>
            <a:ext cx="8238565" cy="5203825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DBMS contains information about a particular enterprise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smtClean="0"/>
              <a:t>Collection of interrelated data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Set of programs to access the data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An environment that is both </a:t>
            </a:r>
            <a:r>
              <a:rPr lang="en-US" altLang="zh-CN" sz="2800" b="1" i="1" dirty="0" smtClean="0"/>
              <a:t>convenient</a:t>
            </a:r>
            <a:r>
              <a:rPr lang="en-US" altLang="zh-CN" sz="2800" dirty="0" smtClean="0"/>
              <a:t> and </a:t>
            </a:r>
            <a:r>
              <a:rPr lang="en-US" altLang="zh-CN" sz="2800" b="1" i="1" dirty="0" smtClean="0"/>
              <a:t>efficient</a:t>
            </a:r>
            <a:r>
              <a:rPr lang="en-US" altLang="zh-CN" sz="2800" dirty="0" smtClean="0"/>
              <a:t> to use</a:t>
            </a:r>
            <a:endParaRPr lang="en-US" altLang="zh-CN" sz="2800" dirty="0" smtClean="0"/>
          </a:p>
          <a:p>
            <a:pPr eaLnBrk="1" hangingPunct="1"/>
            <a:endParaRPr lang="en-US" altLang="zh-CN" sz="3000" dirty="0" smtClean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E7FFFF"/>
            </a:solidFill>
            <a:effectLst/>
            <a:latin typeface="Helvetic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E7FFFF"/>
            </a:solidFill>
            <a:effectLst/>
            <a:latin typeface="Helvetic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10198</Words>
  <Application>WPS 演示</Application>
  <PresentationFormat>全屏显示(4:3)</PresentationFormat>
  <Paragraphs>378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Helvetica</vt:lpstr>
      <vt:lpstr>楷体_GB2312</vt:lpstr>
      <vt:lpstr>Times New Roman</vt:lpstr>
      <vt:lpstr>微软雅黑</vt:lpstr>
      <vt:lpstr>Arial Unicode MS</vt:lpstr>
      <vt:lpstr>Monotype Sorts</vt:lpstr>
      <vt:lpstr>Wingdings</vt:lpstr>
      <vt:lpstr>MS PGothic</vt:lpstr>
      <vt:lpstr>新宋体</vt:lpstr>
      <vt:lpstr>默认设计模板</vt:lpstr>
      <vt:lpstr>SOFT130015 Database Design</vt:lpstr>
      <vt:lpstr>About TA</vt:lpstr>
      <vt:lpstr>About Instructor</vt:lpstr>
      <vt:lpstr>About the course</vt:lpstr>
      <vt:lpstr>About the course (cont.)</vt:lpstr>
      <vt:lpstr>Lecture 1  Introduction </vt:lpstr>
      <vt:lpstr>Contents</vt:lpstr>
      <vt:lpstr>WHY Database?</vt:lpstr>
      <vt:lpstr>WHY Database?</vt:lpstr>
      <vt:lpstr>Why Database?</vt:lpstr>
      <vt:lpstr>Why Database?</vt:lpstr>
      <vt:lpstr>Why Database?</vt:lpstr>
      <vt:lpstr>Database Design</vt:lpstr>
      <vt:lpstr>WHAT is a Database?</vt:lpstr>
      <vt:lpstr>WHAT is a Database?</vt:lpstr>
      <vt:lpstr>WHAT is a Database?</vt:lpstr>
      <vt:lpstr>WHAT is a Database?</vt:lpstr>
      <vt:lpstr>WHAT is a Database?</vt:lpstr>
      <vt:lpstr>WHAT is a Database?</vt:lpstr>
      <vt:lpstr>WHAT is a Database? -使用数据库</vt:lpstr>
      <vt:lpstr>WHAT is a Database?</vt:lpstr>
      <vt:lpstr>WHO use a Database?</vt:lpstr>
      <vt:lpstr>A Database and the Applications</vt:lpstr>
      <vt:lpstr>HOW do we make it work?</vt:lpstr>
      <vt:lpstr>HOW do we make it work?</vt:lpstr>
      <vt:lpstr>From Theory to Practice</vt:lpstr>
      <vt:lpstr>From Theory to Practice</vt:lpstr>
      <vt:lpstr>From Theory to Practice</vt:lpstr>
      <vt:lpstr>From Theory to Practice</vt:lpstr>
      <vt:lpstr>From Theory to Practice</vt:lpstr>
      <vt:lpstr>Application Design</vt:lpstr>
      <vt:lpstr>History</vt:lpstr>
      <vt:lpstr>History</vt:lpstr>
      <vt:lpstr>History</vt:lpstr>
      <vt:lpstr>Think it over</vt:lpstr>
      <vt:lpstr>Next Lecture</vt:lpstr>
      <vt:lpstr>End of  Lecture 1 Introduction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Wu Yijian</dc:creator>
  <cp:lastModifiedBy>陈晨</cp:lastModifiedBy>
  <cp:revision>483</cp:revision>
  <cp:lastPrinted>2005-01-10T21:51:00Z</cp:lastPrinted>
  <dcterms:created xsi:type="dcterms:W3CDTF">1999-11-04T20:50:00Z</dcterms:created>
  <dcterms:modified xsi:type="dcterms:W3CDTF">2019-09-16T01:05:05Z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