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 id="2147483659" r:id="rId2"/>
  </p:sldMasterIdLst>
  <p:notesMasterIdLst>
    <p:notesMasterId r:id="rId57"/>
  </p:notesMasterIdLst>
  <p:handoutMasterIdLst>
    <p:handoutMasterId r:id="rId58"/>
  </p:handoutMasterIdLst>
  <p:sldIdLst>
    <p:sldId id="256" r:id="rId3"/>
    <p:sldId id="382" r:id="rId4"/>
    <p:sldId id="450" r:id="rId5"/>
    <p:sldId id="477" r:id="rId6"/>
    <p:sldId id="478" r:id="rId7"/>
    <p:sldId id="479" r:id="rId8"/>
    <p:sldId id="480" r:id="rId9"/>
    <p:sldId id="481" r:id="rId10"/>
    <p:sldId id="482" r:id="rId11"/>
    <p:sldId id="484" r:id="rId12"/>
    <p:sldId id="485" r:id="rId13"/>
    <p:sldId id="486" r:id="rId14"/>
    <p:sldId id="487" r:id="rId15"/>
    <p:sldId id="488" r:id="rId16"/>
    <p:sldId id="489" r:id="rId17"/>
    <p:sldId id="490"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03" r:id="rId31"/>
    <p:sldId id="504" r:id="rId32"/>
    <p:sldId id="483" r:id="rId33"/>
    <p:sldId id="452" r:id="rId34"/>
    <p:sldId id="454" r:id="rId35"/>
    <p:sldId id="456" r:id="rId36"/>
    <p:sldId id="458" r:id="rId37"/>
    <p:sldId id="457" r:id="rId38"/>
    <p:sldId id="459" r:id="rId39"/>
    <p:sldId id="460" r:id="rId40"/>
    <p:sldId id="461" r:id="rId41"/>
    <p:sldId id="462" r:id="rId42"/>
    <p:sldId id="464" r:id="rId43"/>
    <p:sldId id="463" r:id="rId44"/>
    <p:sldId id="465" r:id="rId45"/>
    <p:sldId id="322" r:id="rId46"/>
    <p:sldId id="509" r:id="rId47"/>
    <p:sldId id="505" r:id="rId48"/>
    <p:sldId id="506" r:id="rId49"/>
    <p:sldId id="507" r:id="rId50"/>
    <p:sldId id="508" r:id="rId51"/>
    <p:sldId id="472" r:id="rId52"/>
    <p:sldId id="473" r:id="rId53"/>
    <p:sldId id="474" r:id="rId54"/>
    <p:sldId id="475" r:id="rId55"/>
    <p:sldId id="476" r:id="rId5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697">
          <p15:clr>
            <a:srgbClr val="A4A3A4"/>
          </p15:clr>
        </p15:guide>
        <p15:guide id="2" pos="4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CC"/>
    <a:srgbClr val="FF0000"/>
    <a:srgbClr val="00FF00"/>
    <a:srgbClr val="6E8388"/>
    <a:srgbClr val="92ADB0"/>
    <a:srgbClr val="FF99CC"/>
    <a:srgbClr val="E7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756" y="56"/>
      </p:cViewPr>
      <p:guideLst>
        <p:guide orient="horz" pos="697"/>
        <p:guide pos="46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idx="2"/>
          </p:nvPr>
        </p:nvSpPr>
        <p:spPr bwMode="auto">
          <a:xfrm>
            <a:off x="1266825" y="727075"/>
            <a:ext cx="4781550" cy="35861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2051" name="Rectangle 3"/>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655" tIns="46988" rIns="95655" bIns="46988"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57300" y="720725"/>
            <a:ext cx="4800600" cy="3600450"/>
          </a:xfrm>
          <a:ln/>
        </p:spPr>
      </p:sp>
      <p:sp>
        <p:nvSpPr>
          <p:cNvPr id="604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kumimoji="0" lang="zh-CN" altLang="en-US">
              <a:latin typeface="Times New Roman" charset="0"/>
              <a:cs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Rectangle 6"/>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39266" name="Clip" r:id="rId3" imgW="0" imgH="0" progId="MS_ClipArt_Gallery.2">
                  <p:embed/>
                </p:oleObj>
              </mc:Choice>
              <mc:Fallback>
                <p:oleObj name="Clip" r:id="rId3" imgW="0" imgH="0" progId="MS_ClipArt_Gallery.2">
                  <p:embed/>
                  <p:pic>
                    <p:nvPicPr>
                      <p:cNvPr id="3074"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7"/>
          <p:cNvSpPr txBox="1">
            <a:spLocks noChangeArrowheads="1"/>
          </p:cNvSpPr>
          <p:nvPr/>
        </p:nvSpPr>
        <p:spPr bwMode="auto">
          <a:xfrm>
            <a:off x="7526338" y="6613525"/>
            <a:ext cx="16176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a:spcBef>
                <a:spcPct val="50000"/>
              </a:spcBef>
              <a:defRPr/>
            </a:pPr>
            <a:r>
              <a:rPr lang="en-US" altLang="zh-CN" sz="1000" b="1" i="1" smtClean="0">
                <a:solidFill>
                  <a:srgbClr val="FFCCFF"/>
                </a:solidFill>
              </a:rPr>
              <a:t>Autumn Semester, 2009</a:t>
            </a:r>
          </a:p>
        </p:txBody>
      </p:sp>
      <p:sp>
        <p:nvSpPr>
          <p:cNvPr id="6" name="Text Box 8"/>
          <p:cNvSpPr txBox="1">
            <a:spLocks noChangeArrowheads="1"/>
          </p:cNvSpPr>
          <p:nvPr/>
        </p:nvSpPr>
        <p:spPr bwMode="auto">
          <a:xfrm>
            <a:off x="3760788" y="6521450"/>
            <a:ext cx="1819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a:spcBef>
                <a:spcPct val="50000"/>
              </a:spcBef>
              <a:defRPr/>
            </a:pPr>
            <a:r>
              <a:rPr lang="en-US" altLang="zh-CN" sz="1600" b="1" smtClean="0">
                <a:solidFill>
                  <a:srgbClr val="FFCCFF"/>
                </a:solidFill>
              </a:rPr>
              <a:t>Database Design</a:t>
            </a:r>
          </a:p>
        </p:txBody>
      </p:sp>
      <p:sp>
        <p:nvSpPr>
          <p:cNvPr id="7" name="Text Box 9"/>
          <p:cNvSpPr txBox="1">
            <a:spLocks noChangeArrowheads="1"/>
          </p:cNvSpPr>
          <p:nvPr/>
        </p:nvSpPr>
        <p:spPr bwMode="auto">
          <a:xfrm>
            <a:off x="0" y="6583363"/>
            <a:ext cx="2701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spcBef>
                <a:spcPct val="50000"/>
              </a:spcBef>
              <a:defRPr/>
            </a:pPr>
            <a:r>
              <a:rPr lang="en-US" altLang="zh-CN" sz="1200" b="1" i="1" smtClean="0">
                <a:solidFill>
                  <a:srgbClr val="FFCCFF"/>
                </a:solidFill>
              </a:rPr>
              <a:t>Software School, Fudan University</a:t>
            </a:r>
          </a:p>
        </p:txBody>
      </p:sp>
      <p:sp>
        <p:nvSpPr>
          <p:cNvPr id="24269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42691"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pPr lvl="0"/>
            <a:r>
              <a:rPr lang="zh-CN" altLang="en-US" noProof="0" smtClean="0"/>
              <a:t>单击此处编辑母版副标题样式</a:t>
            </a:r>
          </a:p>
        </p:txBody>
      </p:sp>
      <p:sp>
        <p:nvSpPr>
          <p:cNvPr id="8" name="Rectangle 4"/>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600">
                <a:solidFill>
                  <a:srgbClr val="578963"/>
                </a:solidFill>
                <a:latin typeface="Times New Roman" pitchFamily="18" charset="0"/>
                <a:ea typeface="+mn-ea"/>
                <a:cs typeface="+mn-cs"/>
              </a:defRPr>
            </a:lvl1pPr>
          </a:lstStyle>
          <a:p>
            <a:pPr>
              <a:defRPr/>
            </a:pPr>
            <a:endParaRPr lang="en-US" altLang="zh-CN"/>
          </a:p>
        </p:txBody>
      </p:sp>
    </p:spTree>
    <p:extLst>
      <p:ext uri="{BB962C8B-B14F-4D97-AF65-F5344CB8AC3E}">
        <p14:creationId xmlns:p14="http://schemas.microsoft.com/office/powerpoint/2010/main" val="4104420200"/>
      </p:ext>
    </p:extLst>
  </p:cSld>
  <p:clrMapOvr>
    <a:masterClrMapping/>
  </p:clrMapOvr>
  <p:transition>
    <p:pull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pPr>
              <a:defRPr/>
            </a:pPr>
            <a:fld id="{4E5B5B43-29DF-406C-9EB7-6B15BDFE7D6D}" type="slidenum">
              <a:rPr lang="zh-CN" altLang="en-US"/>
              <a:pPr>
                <a:defRPr/>
              </a:pPr>
              <a:t>‹#›</a:t>
            </a:fld>
            <a:endParaRPr lang="en-US" altLang="zh-CN"/>
          </a:p>
        </p:txBody>
      </p:sp>
    </p:spTree>
    <p:extLst>
      <p:ext uri="{BB962C8B-B14F-4D97-AF65-F5344CB8AC3E}">
        <p14:creationId xmlns:p14="http://schemas.microsoft.com/office/powerpoint/2010/main" val="2190885053"/>
      </p:ext>
    </p:extLst>
  </p:cSld>
  <p:clrMapOvr>
    <a:masterClrMapping/>
  </p:clrMapOvr>
  <p:transition>
    <p:pull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pPr>
              <a:defRPr/>
            </a:pPr>
            <a:fld id="{DFDE8543-D8E4-409F-A797-E06BFAFDD9A2}" type="slidenum">
              <a:rPr lang="zh-CN" altLang="en-US"/>
              <a:pPr>
                <a:defRPr/>
              </a:pPr>
              <a:t>‹#›</a:t>
            </a:fld>
            <a:endParaRPr lang="en-US" altLang="zh-CN"/>
          </a:p>
        </p:txBody>
      </p:sp>
    </p:spTree>
    <p:extLst>
      <p:ext uri="{BB962C8B-B14F-4D97-AF65-F5344CB8AC3E}">
        <p14:creationId xmlns:p14="http://schemas.microsoft.com/office/powerpoint/2010/main" val="1071473502"/>
      </p:ext>
    </p:extLst>
  </p:cSld>
  <p:clrMapOvr>
    <a:masterClrMapping/>
  </p:clrMapOvr>
  <p:transition>
    <p:pull dir="l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7B3088-E94B-4E04-9D3E-7C3ADF5D5A42}" type="slidenum">
              <a:rPr lang="zh-CN" altLang="en-US"/>
              <a:pPr>
                <a:defRPr/>
              </a:pPr>
              <a:t>‹#›</a:t>
            </a:fld>
            <a:endParaRPr lang="en-US" altLang="zh-CN"/>
          </a:p>
        </p:txBody>
      </p:sp>
    </p:spTree>
    <p:extLst>
      <p:ext uri="{BB962C8B-B14F-4D97-AF65-F5344CB8AC3E}">
        <p14:creationId xmlns:p14="http://schemas.microsoft.com/office/powerpoint/2010/main" val="3814338692"/>
      </p:ext>
    </p:extLst>
  </p:cSld>
  <p:clrMapOvr>
    <a:masterClrMapping/>
  </p:clrMapOvr>
  <p:transition>
    <p:pull dir="l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331C89-9C20-4B80-B333-0A67FCFE674E}" type="slidenum">
              <a:rPr lang="zh-CN" altLang="en-US"/>
              <a:pPr>
                <a:defRPr/>
              </a:pPr>
              <a:t>‹#›</a:t>
            </a:fld>
            <a:endParaRPr lang="en-US" altLang="zh-CN"/>
          </a:p>
        </p:txBody>
      </p:sp>
    </p:spTree>
    <p:extLst>
      <p:ext uri="{BB962C8B-B14F-4D97-AF65-F5344CB8AC3E}">
        <p14:creationId xmlns:p14="http://schemas.microsoft.com/office/powerpoint/2010/main" val="2050075369"/>
      </p:ext>
    </p:extLst>
  </p:cSld>
  <p:clrMapOvr>
    <a:masterClrMapping/>
  </p:clrMapOvr>
  <p:transition>
    <p:pull dir="l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E73068E-094C-4807-BE62-424E2B376A02}" type="slidenum">
              <a:rPr lang="zh-CN" altLang="en-US"/>
              <a:pPr>
                <a:defRPr/>
              </a:pPr>
              <a:t>‹#›</a:t>
            </a:fld>
            <a:endParaRPr lang="en-US" altLang="zh-CN"/>
          </a:p>
        </p:txBody>
      </p:sp>
    </p:spTree>
    <p:extLst>
      <p:ext uri="{BB962C8B-B14F-4D97-AF65-F5344CB8AC3E}">
        <p14:creationId xmlns:p14="http://schemas.microsoft.com/office/powerpoint/2010/main" val="3290737773"/>
      </p:ext>
    </p:extLst>
  </p:cSld>
  <p:clrMapOvr>
    <a:masterClrMapping/>
  </p:clrMapOvr>
  <p:transition>
    <p:pull dir="l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17588"/>
            <a:ext cx="40386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17588"/>
            <a:ext cx="40386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3B0F9C-202B-445B-930D-CB8CA4766FDC}" type="slidenum">
              <a:rPr lang="zh-CN" altLang="en-US"/>
              <a:pPr>
                <a:defRPr/>
              </a:pPr>
              <a:t>‹#›</a:t>
            </a:fld>
            <a:endParaRPr lang="en-US" altLang="zh-CN"/>
          </a:p>
        </p:txBody>
      </p:sp>
    </p:spTree>
    <p:extLst>
      <p:ext uri="{BB962C8B-B14F-4D97-AF65-F5344CB8AC3E}">
        <p14:creationId xmlns:p14="http://schemas.microsoft.com/office/powerpoint/2010/main" val="1681525495"/>
      </p:ext>
    </p:extLst>
  </p:cSld>
  <p:clrMapOvr>
    <a:masterClrMapping/>
  </p:clrMapOvr>
  <p:transition>
    <p:pull dir="l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DA3F7AC-ABF6-446F-B5DD-0A04D893EFC7}" type="slidenum">
              <a:rPr lang="zh-CN" altLang="en-US"/>
              <a:pPr>
                <a:defRPr/>
              </a:pPr>
              <a:t>‹#›</a:t>
            </a:fld>
            <a:endParaRPr lang="en-US" altLang="zh-CN"/>
          </a:p>
        </p:txBody>
      </p:sp>
    </p:spTree>
    <p:extLst>
      <p:ext uri="{BB962C8B-B14F-4D97-AF65-F5344CB8AC3E}">
        <p14:creationId xmlns:p14="http://schemas.microsoft.com/office/powerpoint/2010/main" val="3594207333"/>
      </p:ext>
    </p:extLst>
  </p:cSld>
  <p:clrMapOvr>
    <a:masterClrMapping/>
  </p:clrMapOvr>
  <p:transition>
    <p:pull dir="l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CE1AFC5-770D-4DEE-A35A-64CEC6730B24}" type="slidenum">
              <a:rPr lang="zh-CN" altLang="en-US"/>
              <a:pPr>
                <a:defRPr/>
              </a:pPr>
              <a:t>‹#›</a:t>
            </a:fld>
            <a:endParaRPr lang="en-US" altLang="zh-CN"/>
          </a:p>
        </p:txBody>
      </p:sp>
    </p:spTree>
    <p:extLst>
      <p:ext uri="{BB962C8B-B14F-4D97-AF65-F5344CB8AC3E}">
        <p14:creationId xmlns:p14="http://schemas.microsoft.com/office/powerpoint/2010/main" val="3918988432"/>
      </p:ext>
    </p:extLst>
  </p:cSld>
  <p:clrMapOvr>
    <a:masterClrMapping/>
  </p:clrMapOvr>
  <p:transition>
    <p:pull dir="l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12C6026-A2C5-4FC0-AFFC-F71AA3E2395F}" type="slidenum">
              <a:rPr lang="zh-CN" altLang="en-US"/>
              <a:pPr>
                <a:defRPr/>
              </a:pPr>
              <a:t>‹#›</a:t>
            </a:fld>
            <a:endParaRPr lang="en-US" altLang="zh-CN"/>
          </a:p>
        </p:txBody>
      </p:sp>
    </p:spTree>
    <p:extLst>
      <p:ext uri="{BB962C8B-B14F-4D97-AF65-F5344CB8AC3E}">
        <p14:creationId xmlns:p14="http://schemas.microsoft.com/office/powerpoint/2010/main" val="3196183869"/>
      </p:ext>
    </p:extLst>
  </p:cSld>
  <p:clrMapOvr>
    <a:masterClrMapping/>
  </p:clrMapOvr>
  <p:transition>
    <p:pull dir="l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77EEB49-5AD2-48B7-BCC7-4591989ABE84}" type="slidenum">
              <a:rPr lang="zh-CN" altLang="en-US"/>
              <a:pPr>
                <a:defRPr/>
              </a:pPr>
              <a:t>‹#›</a:t>
            </a:fld>
            <a:endParaRPr lang="en-US" altLang="zh-CN"/>
          </a:p>
        </p:txBody>
      </p:sp>
    </p:spTree>
    <p:extLst>
      <p:ext uri="{BB962C8B-B14F-4D97-AF65-F5344CB8AC3E}">
        <p14:creationId xmlns:p14="http://schemas.microsoft.com/office/powerpoint/2010/main" val="3965370977"/>
      </p:ext>
    </p:extLst>
  </p:cSld>
  <p:clrMapOvr>
    <a:masterClrMapping/>
  </p:clrMapOvr>
  <p:transition>
    <p:pull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pPr>
              <a:defRPr/>
            </a:pPr>
            <a:fld id="{779DC2E5-9134-4753-B67D-655DB329366F}" type="slidenum">
              <a:rPr lang="zh-CN" altLang="en-US"/>
              <a:pPr>
                <a:defRPr/>
              </a:pPr>
              <a:t>‹#›</a:t>
            </a:fld>
            <a:endParaRPr lang="en-US" altLang="zh-CN"/>
          </a:p>
        </p:txBody>
      </p:sp>
    </p:spTree>
    <p:extLst>
      <p:ext uri="{BB962C8B-B14F-4D97-AF65-F5344CB8AC3E}">
        <p14:creationId xmlns:p14="http://schemas.microsoft.com/office/powerpoint/2010/main" val="673163669"/>
      </p:ext>
    </p:extLst>
  </p:cSld>
  <p:clrMapOvr>
    <a:masterClrMapping/>
  </p:clrMapOvr>
  <p:transition>
    <p:pull dir="l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1601A9-37C0-4BE8-847B-9940CAF6C5C4}" type="slidenum">
              <a:rPr lang="zh-CN" altLang="en-US"/>
              <a:pPr>
                <a:defRPr/>
              </a:pPr>
              <a:t>‹#›</a:t>
            </a:fld>
            <a:endParaRPr lang="en-US" altLang="zh-CN"/>
          </a:p>
        </p:txBody>
      </p:sp>
    </p:spTree>
    <p:extLst>
      <p:ext uri="{BB962C8B-B14F-4D97-AF65-F5344CB8AC3E}">
        <p14:creationId xmlns:p14="http://schemas.microsoft.com/office/powerpoint/2010/main" val="3803869303"/>
      </p:ext>
    </p:extLst>
  </p:cSld>
  <p:clrMapOvr>
    <a:masterClrMapping/>
  </p:clrMapOvr>
  <p:transition>
    <p:pull dir="l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1E2089-6B9B-45BB-A265-38F72D245C1D}" type="slidenum">
              <a:rPr lang="zh-CN" altLang="en-US"/>
              <a:pPr>
                <a:defRPr/>
              </a:pPr>
              <a:t>‹#›</a:t>
            </a:fld>
            <a:endParaRPr lang="en-US" altLang="zh-CN"/>
          </a:p>
        </p:txBody>
      </p:sp>
    </p:spTree>
    <p:extLst>
      <p:ext uri="{BB962C8B-B14F-4D97-AF65-F5344CB8AC3E}">
        <p14:creationId xmlns:p14="http://schemas.microsoft.com/office/powerpoint/2010/main" val="589437002"/>
      </p:ext>
    </p:extLst>
  </p:cSld>
  <p:clrMapOvr>
    <a:masterClrMapping/>
  </p:clrMapOvr>
  <p:transition>
    <p:pull dir="l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9225"/>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49225"/>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F4779FB-92FE-4A14-8A3F-9687B55DA6B0}" type="slidenum">
              <a:rPr lang="zh-CN" altLang="en-US"/>
              <a:pPr>
                <a:defRPr/>
              </a:pPr>
              <a:t>‹#›</a:t>
            </a:fld>
            <a:endParaRPr lang="en-US" altLang="zh-CN"/>
          </a:p>
        </p:txBody>
      </p:sp>
    </p:spTree>
    <p:extLst>
      <p:ext uri="{BB962C8B-B14F-4D97-AF65-F5344CB8AC3E}">
        <p14:creationId xmlns:p14="http://schemas.microsoft.com/office/powerpoint/2010/main" val="1112526717"/>
      </p:ext>
    </p:extLst>
  </p:cSld>
  <p:clrMapOvr>
    <a:masterClrMapping/>
  </p:clrMapOvr>
  <p:transition>
    <p:pull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sldNum" sz="quarter" idx="10"/>
          </p:nvPr>
        </p:nvSpPr>
        <p:spPr>
          <a:ln/>
        </p:spPr>
        <p:txBody>
          <a:bodyPr/>
          <a:lstStyle>
            <a:lvl1pPr>
              <a:defRPr/>
            </a:lvl1pPr>
          </a:lstStyle>
          <a:p>
            <a:pPr>
              <a:defRPr/>
            </a:pPr>
            <a:fld id="{07167702-220F-4CB4-ADFF-EDE78D21A547}" type="slidenum">
              <a:rPr lang="zh-CN" altLang="en-US"/>
              <a:pPr>
                <a:defRPr/>
              </a:pPr>
              <a:t>‹#›</a:t>
            </a:fld>
            <a:endParaRPr lang="en-US" altLang="zh-CN"/>
          </a:p>
        </p:txBody>
      </p:sp>
    </p:spTree>
    <p:extLst>
      <p:ext uri="{BB962C8B-B14F-4D97-AF65-F5344CB8AC3E}">
        <p14:creationId xmlns:p14="http://schemas.microsoft.com/office/powerpoint/2010/main" val="2919012073"/>
      </p:ext>
    </p:extLst>
  </p:cSld>
  <p:clrMapOvr>
    <a:masterClrMapping/>
  </p:clrMapOvr>
  <p:transition>
    <p:pull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4388" y="1093788"/>
            <a:ext cx="3890962"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7750" y="1093788"/>
            <a:ext cx="3892550"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sldNum" sz="quarter" idx="10"/>
          </p:nvPr>
        </p:nvSpPr>
        <p:spPr>
          <a:ln/>
        </p:spPr>
        <p:txBody>
          <a:bodyPr/>
          <a:lstStyle>
            <a:lvl1pPr>
              <a:defRPr/>
            </a:lvl1pPr>
          </a:lstStyle>
          <a:p>
            <a:pPr>
              <a:defRPr/>
            </a:pPr>
            <a:fld id="{A6AE72CB-A973-4140-8887-5D51727A6208}" type="slidenum">
              <a:rPr lang="zh-CN" altLang="en-US"/>
              <a:pPr>
                <a:defRPr/>
              </a:pPr>
              <a:t>‹#›</a:t>
            </a:fld>
            <a:endParaRPr lang="en-US" altLang="zh-CN"/>
          </a:p>
        </p:txBody>
      </p:sp>
    </p:spTree>
    <p:extLst>
      <p:ext uri="{BB962C8B-B14F-4D97-AF65-F5344CB8AC3E}">
        <p14:creationId xmlns:p14="http://schemas.microsoft.com/office/powerpoint/2010/main" val="554665530"/>
      </p:ext>
    </p:extLst>
  </p:cSld>
  <p:clrMapOvr>
    <a:masterClrMapping/>
  </p:clrMapOvr>
  <p:transition>
    <p:pull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0"/>
          </p:nvPr>
        </p:nvSpPr>
        <p:spPr>
          <a:ln/>
        </p:spPr>
        <p:txBody>
          <a:bodyPr/>
          <a:lstStyle>
            <a:lvl1pPr>
              <a:defRPr/>
            </a:lvl1pPr>
          </a:lstStyle>
          <a:p>
            <a:pPr>
              <a:defRPr/>
            </a:pPr>
            <a:fld id="{99DF1EDA-1592-413A-A2D4-6734F973B10D}" type="slidenum">
              <a:rPr lang="zh-CN" altLang="en-US"/>
              <a:pPr>
                <a:defRPr/>
              </a:pPr>
              <a:t>‹#›</a:t>
            </a:fld>
            <a:endParaRPr lang="en-US" altLang="zh-CN"/>
          </a:p>
        </p:txBody>
      </p:sp>
    </p:spTree>
    <p:extLst>
      <p:ext uri="{BB962C8B-B14F-4D97-AF65-F5344CB8AC3E}">
        <p14:creationId xmlns:p14="http://schemas.microsoft.com/office/powerpoint/2010/main" val="861590417"/>
      </p:ext>
    </p:extLst>
  </p:cSld>
  <p:clrMapOvr>
    <a:masterClrMapping/>
  </p:clrMapOvr>
  <p:transition>
    <p:pull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sldNum" sz="quarter" idx="10"/>
          </p:nvPr>
        </p:nvSpPr>
        <p:spPr>
          <a:ln/>
        </p:spPr>
        <p:txBody>
          <a:bodyPr/>
          <a:lstStyle>
            <a:lvl1pPr>
              <a:defRPr/>
            </a:lvl1pPr>
          </a:lstStyle>
          <a:p>
            <a:pPr>
              <a:defRPr/>
            </a:pPr>
            <a:fld id="{A3BF134A-3D00-4981-9018-016973123510}" type="slidenum">
              <a:rPr lang="zh-CN" altLang="en-US"/>
              <a:pPr>
                <a:defRPr/>
              </a:pPr>
              <a:t>‹#›</a:t>
            </a:fld>
            <a:endParaRPr lang="en-US" altLang="zh-CN"/>
          </a:p>
        </p:txBody>
      </p:sp>
    </p:spTree>
    <p:extLst>
      <p:ext uri="{BB962C8B-B14F-4D97-AF65-F5344CB8AC3E}">
        <p14:creationId xmlns:p14="http://schemas.microsoft.com/office/powerpoint/2010/main" val="1986370653"/>
      </p:ext>
    </p:extLst>
  </p:cSld>
  <p:clrMapOvr>
    <a:masterClrMapping/>
  </p:clrMapOvr>
  <p:transition>
    <p:pull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0E83BC27-EDF3-4BD2-AF7F-562B7FA5BBA9}" type="slidenum">
              <a:rPr lang="zh-CN" altLang="en-US"/>
              <a:pPr>
                <a:defRPr/>
              </a:pPr>
              <a:t>‹#›</a:t>
            </a:fld>
            <a:endParaRPr lang="en-US" altLang="zh-CN"/>
          </a:p>
        </p:txBody>
      </p:sp>
    </p:spTree>
    <p:extLst>
      <p:ext uri="{BB962C8B-B14F-4D97-AF65-F5344CB8AC3E}">
        <p14:creationId xmlns:p14="http://schemas.microsoft.com/office/powerpoint/2010/main" val="3386171380"/>
      </p:ext>
    </p:extLst>
  </p:cSld>
  <p:clrMapOvr>
    <a:masterClrMapping/>
  </p:clrMapOvr>
  <p:transition>
    <p:pull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pPr>
              <a:defRPr/>
            </a:pPr>
            <a:fld id="{1886CF88-6D07-4E22-BAF5-0006716CFE33}" type="slidenum">
              <a:rPr lang="zh-CN" altLang="en-US"/>
              <a:pPr>
                <a:defRPr/>
              </a:pPr>
              <a:t>‹#›</a:t>
            </a:fld>
            <a:endParaRPr lang="en-US" altLang="zh-CN"/>
          </a:p>
        </p:txBody>
      </p:sp>
    </p:spTree>
    <p:extLst>
      <p:ext uri="{BB962C8B-B14F-4D97-AF65-F5344CB8AC3E}">
        <p14:creationId xmlns:p14="http://schemas.microsoft.com/office/powerpoint/2010/main" val="2672004179"/>
      </p:ext>
    </p:extLst>
  </p:cSld>
  <p:clrMapOvr>
    <a:masterClrMapping/>
  </p:clrMapOvr>
  <p:transition>
    <p:pull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pPr>
              <a:defRPr/>
            </a:pPr>
            <a:fld id="{B188B9E8-8449-402E-B044-A386B03CF8FC}" type="slidenum">
              <a:rPr lang="zh-CN" altLang="en-US"/>
              <a:pPr>
                <a:defRPr/>
              </a:pPr>
              <a:t>‹#›</a:t>
            </a:fld>
            <a:endParaRPr lang="en-US" altLang="zh-CN"/>
          </a:p>
        </p:txBody>
      </p:sp>
    </p:spTree>
    <p:extLst>
      <p:ext uri="{BB962C8B-B14F-4D97-AF65-F5344CB8AC3E}">
        <p14:creationId xmlns:p14="http://schemas.microsoft.com/office/powerpoint/2010/main" val="2285097439"/>
      </p:ext>
    </p:extLst>
  </p:cSld>
  <p:clrMapOvr>
    <a:masterClrMapping/>
  </p:clrMapOvr>
  <p:transition>
    <p:pull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CC"/>
            </a:gs>
            <a:gs pos="100000">
              <a:srgbClr val="0000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935912"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1667" name="Rectangle 3"/>
          <p:cNvSpPr>
            <a:spLocks noGrp="1" noChangeArrowheads="1"/>
          </p:cNvSpPr>
          <p:nvPr>
            <p:ph type="sldNum" sz="quarter" idx="4"/>
          </p:nvPr>
        </p:nvSpPr>
        <p:spPr bwMode="auto">
          <a:xfrm>
            <a:off x="7239000" y="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rgbClr val="FFCCFF"/>
                </a:solidFill>
                <a:latin typeface="Times New Roman" panose="02020603050405020304" pitchFamily="18" charset="0"/>
              </a:defRPr>
            </a:lvl1pPr>
          </a:lstStyle>
          <a:p>
            <a:pPr>
              <a:defRPr/>
            </a:pPr>
            <a:fld id="{D8CC2877-A247-4EA7-B906-6E665F12210B}" type="slidenum">
              <a:rPr lang="zh-CN" altLang="en-US"/>
              <a:pPr>
                <a:defRPr/>
              </a:pPr>
              <a:t>‹#›</a:t>
            </a:fld>
            <a:endParaRPr lang="en-US" altLang="zh-CN"/>
          </a:p>
        </p:txBody>
      </p:sp>
      <p:sp>
        <p:nvSpPr>
          <p:cNvPr id="1028" name="Text Box 4"/>
          <p:cNvSpPr txBox="1">
            <a:spLocks noChangeArrowheads="1"/>
          </p:cNvSpPr>
          <p:nvPr/>
        </p:nvSpPr>
        <p:spPr bwMode="auto">
          <a:xfrm>
            <a:off x="7526338" y="6613525"/>
            <a:ext cx="16176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a:spcBef>
                <a:spcPct val="50000"/>
              </a:spcBef>
              <a:defRPr/>
            </a:pPr>
            <a:r>
              <a:rPr lang="en-US" altLang="zh-CN" sz="1000" b="1" i="1" smtClean="0">
                <a:solidFill>
                  <a:srgbClr val="FFCCFF"/>
                </a:solidFill>
              </a:rPr>
              <a:t>Autumn Semester, 2009</a:t>
            </a:r>
          </a:p>
        </p:txBody>
      </p:sp>
      <p:sp>
        <p:nvSpPr>
          <p:cNvPr id="1029" name="Text Box 5"/>
          <p:cNvSpPr txBox="1">
            <a:spLocks noChangeArrowheads="1"/>
          </p:cNvSpPr>
          <p:nvPr/>
        </p:nvSpPr>
        <p:spPr bwMode="auto">
          <a:xfrm>
            <a:off x="3760788" y="6521450"/>
            <a:ext cx="1819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a:spcBef>
                <a:spcPct val="50000"/>
              </a:spcBef>
              <a:defRPr/>
            </a:pPr>
            <a:r>
              <a:rPr lang="en-US" altLang="zh-CN" sz="1600" b="1" smtClean="0">
                <a:solidFill>
                  <a:srgbClr val="FFCCFF"/>
                </a:solidFill>
              </a:rPr>
              <a:t>Database Design</a:t>
            </a:r>
          </a:p>
        </p:txBody>
      </p:sp>
      <p:sp>
        <p:nvSpPr>
          <p:cNvPr id="241670"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1" name="Text Box 7"/>
          <p:cNvSpPr txBox="1">
            <a:spLocks noChangeArrowheads="1"/>
          </p:cNvSpPr>
          <p:nvPr/>
        </p:nvSpPr>
        <p:spPr bwMode="auto">
          <a:xfrm>
            <a:off x="0" y="6583363"/>
            <a:ext cx="2701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spcBef>
                <a:spcPct val="50000"/>
              </a:spcBef>
              <a:defRPr/>
            </a:pPr>
            <a:r>
              <a:rPr lang="en-US" altLang="zh-CN" sz="1200" b="1" i="1" smtClean="0">
                <a:solidFill>
                  <a:srgbClr val="FFCCFF"/>
                </a:solidFill>
              </a:rPr>
              <a:t>Software School, Fudan University</a:t>
            </a:r>
          </a:p>
        </p:txBody>
      </p:sp>
    </p:spTree>
  </p:cSld>
  <p:clrMap bg1="lt1" tx1="dk1" bg2="lt2" tx2="dk2" accent1="accent1" accent2="accent2" accent3="accent3" accent4="accent4" accent5="accent5" accent6="accent6" hlink="hlink" folHlink="folHlink"/>
  <p:sldLayoutIdLst>
    <p:sldLayoutId id="2147483933"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ransition>
    <p:pull dir="ld"/>
  </p:transition>
  <p:timing>
    <p:tnLst>
      <p:par>
        <p:cTn id="1" dur="indefinite" restart="never" nodeType="tmRoot"/>
      </p:par>
    </p:tnLst>
  </p:timing>
  <p:hf hdr="0" ftr="0" dt="0"/>
  <p:txStyles>
    <p:titleStyle>
      <a:lvl1pPr algn="ctr" rtl="0" eaLnBrk="0" fontAlgn="base" hangingPunct="0">
        <a:spcBef>
          <a:spcPct val="0"/>
        </a:spcBef>
        <a:spcAft>
          <a:spcPct val="0"/>
        </a:spcAft>
        <a:defRPr sz="3200" b="1">
          <a:solidFill>
            <a:srgbClr val="E7FFFF"/>
          </a:solidFill>
          <a:effectLst>
            <a:outerShdw blurRad="38100" dist="38100" dir="2700000" algn="tl">
              <a:srgbClr val="000000"/>
            </a:outerShdw>
          </a:effectLst>
          <a:latin typeface="+mj-lt"/>
          <a:ea typeface="+mj-ea"/>
          <a:cs typeface="宋体" charset="0"/>
        </a:defRPr>
      </a:lvl1pPr>
      <a:lvl2pPr algn="ctr" rtl="0" eaLnBrk="0" fontAlgn="base" hangingPunct="0">
        <a:spcBef>
          <a:spcPct val="0"/>
        </a:spcBef>
        <a:spcAft>
          <a:spcPct val="0"/>
        </a:spcAft>
        <a:defRPr sz="3200" b="1">
          <a:solidFill>
            <a:srgbClr val="E7FFFF"/>
          </a:solidFill>
          <a:effectLst>
            <a:outerShdw blurRad="38100" dist="38100" dir="2700000" algn="tl">
              <a:srgbClr val="000000"/>
            </a:outerShdw>
          </a:effectLst>
          <a:latin typeface="Helvetica" charset="0"/>
          <a:ea typeface="宋体" pitchFamily="2" charset="-122"/>
          <a:cs typeface="宋体" charset="0"/>
        </a:defRPr>
      </a:lvl2pPr>
      <a:lvl3pPr algn="ctr" rtl="0" eaLnBrk="0" fontAlgn="base" hangingPunct="0">
        <a:spcBef>
          <a:spcPct val="0"/>
        </a:spcBef>
        <a:spcAft>
          <a:spcPct val="0"/>
        </a:spcAft>
        <a:defRPr sz="3200" b="1">
          <a:solidFill>
            <a:srgbClr val="E7FFFF"/>
          </a:solidFill>
          <a:effectLst>
            <a:outerShdw blurRad="38100" dist="38100" dir="2700000" algn="tl">
              <a:srgbClr val="000000"/>
            </a:outerShdw>
          </a:effectLst>
          <a:latin typeface="Helvetica" charset="0"/>
          <a:ea typeface="宋体" pitchFamily="2" charset="-122"/>
          <a:cs typeface="宋体" charset="0"/>
        </a:defRPr>
      </a:lvl3pPr>
      <a:lvl4pPr algn="ctr" rtl="0" eaLnBrk="0" fontAlgn="base" hangingPunct="0">
        <a:spcBef>
          <a:spcPct val="0"/>
        </a:spcBef>
        <a:spcAft>
          <a:spcPct val="0"/>
        </a:spcAft>
        <a:defRPr sz="3200" b="1">
          <a:solidFill>
            <a:srgbClr val="E7FFFF"/>
          </a:solidFill>
          <a:effectLst>
            <a:outerShdw blurRad="38100" dist="38100" dir="2700000" algn="tl">
              <a:srgbClr val="000000"/>
            </a:outerShdw>
          </a:effectLst>
          <a:latin typeface="Helvetica" charset="0"/>
          <a:ea typeface="宋体" pitchFamily="2" charset="-122"/>
          <a:cs typeface="宋体" charset="0"/>
        </a:defRPr>
      </a:lvl4pPr>
      <a:lvl5pPr algn="ctr" rtl="0" eaLnBrk="0" fontAlgn="base" hangingPunct="0">
        <a:spcBef>
          <a:spcPct val="0"/>
        </a:spcBef>
        <a:spcAft>
          <a:spcPct val="0"/>
        </a:spcAft>
        <a:defRPr sz="3200" b="1">
          <a:solidFill>
            <a:srgbClr val="E7FFFF"/>
          </a:solidFill>
          <a:effectLst>
            <a:outerShdw blurRad="38100" dist="38100" dir="2700000" algn="tl">
              <a:srgbClr val="000000"/>
            </a:outerShdw>
          </a:effectLst>
          <a:latin typeface="Helvetica" charset="0"/>
          <a:ea typeface="宋体" pitchFamily="2" charset="-122"/>
          <a:cs typeface="宋体" charset="0"/>
        </a:defRPr>
      </a:lvl5pPr>
      <a:lvl6pPr marL="457200" algn="ctr" rtl="0" fontAlgn="base">
        <a:spcBef>
          <a:spcPct val="0"/>
        </a:spcBef>
        <a:spcAft>
          <a:spcPct val="0"/>
        </a:spcAft>
        <a:defRPr sz="3200" b="1">
          <a:solidFill>
            <a:srgbClr val="E7FFFF"/>
          </a:solidFill>
          <a:effectLst>
            <a:outerShdw blurRad="38100" dist="38100" dir="2700000" algn="tl">
              <a:srgbClr val="000000"/>
            </a:outerShdw>
          </a:effectLst>
          <a:latin typeface="Helvetica" charset="0"/>
          <a:ea typeface="宋体" pitchFamily="2" charset="-122"/>
        </a:defRPr>
      </a:lvl6pPr>
      <a:lvl7pPr marL="914400" algn="ctr" rtl="0" fontAlgn="base">
        <a:spcBef>
          <a:spcPct val="0"/>
        </a:spcBef>
        <a:spcAft>
          <a:spcPct val="0"/>
        </a:spcAft>
        <a:defRPr sz="3200" b="1">
          <a:solidFill>
            <a:srgbClr val="E7FFFF"/>
          </a:solidFill>
          <a:effectLst>
            <a:outerShdw blurRad="38100" dist="38100" dir="2700000" algn="tl">
              <a:srgbClr val="000000"/>
            </a:outerShdw>
          </a:effectLst>
          <a:latin typeface="Helvetica" charset="0"/>
          <a:ea typeface="宋体" pitchFamily="2" charset="-122"/>
        </a:defRPr>
      </a:lvl7pPr>
      <a:lvl8pPr marL="1371600" algn="ctr" rtl="0" fontAlgn="base">
        <a:spcBef>
          <a:spcPct val="0"/>
        </a:spcBef>
        <a:spcAft>
          <a:spcPct val="0"/>
        </a:spcAft>
        <a:defRPr sz="3200" b="1">
          <a:solidFill>
            <a:srgbClr val="E7FFFF"/>
          </a:solidFill>
          <a:effectLst>
            <a:outerShdw blurRad="38100" dist="38100" dir="2700000" algn="tl">
              <a:srgbClr val="000000"/>
            </a:outerShdw>
          </a:effectLst>
          <a:latin typeface="Helvetica" charset="0"/>
          <a:ea typeface="宋体" pitchFamily="2" charset="-122"/>
        </a:defRPr>
      </a:lvl8pPr>
      <a:lvl9pPr marL="1828800" algn="ctr" rtl="0" fontAlgn="base">
        <a:spcBef>
          <a:spcPct val="0"/>
        </a:spcBef>
        <a:spcAft>
          <a:spcPct val="0"/>
        </a:spcAft>
        <a:defRPr sz="3200" b="1">
          <a:solidFill>
            <a:srgbClr val="E7FFFF"/>
          </a:solidFill>
          <a:effectLst>
            <a:outerShdw blurRad="38100" dist="38100" dir="2700000" algn="tl">
              <a:srgbClr val="000000"/>
            </a:outerShdw>
          </a:effectLst>
          <a:latin typeface="Helvetica" charset="0"/>
          <a:ea typeface="宋体" pitchFamily="2" charset="-122"/>
        </a:defRPr>
      </a:lvl9pPr>
    </p:titleStyle>
    <p:bodyStyle>
      <a:lvl1pPr marL="342900" indent="-342900" algn="l" rtl="0" eaLnBrk="0" fontAlgn="base" hangingPunct="0">
        <a:spcBef>
          <a:spcPct val="35000"/>
        </a:spcBef>
        <a:spcAft>
          <a:spcPct val="0"/>
        </a:spcAft>
        <a:buClr>
          <a:srgbClr val="E7FFFF"/>
        </a:buClr>
        <a:buSzPct val="90000"/>
        <a:buFont typeface="Monotype Sorts" pitchFamily="3" charset="2"/>
        <a:buChar char="n"/>
        <a:defRPr kumimoji="1" sz="2200">
          <a:solidFill>
            <a:srgbClr val="E7FFFF"/>
          </a:solidFill>
          <a:latin typeface="+mn-lt"/>
          <a:ea typeface="+mn-ea"/>
          <a:cs typeface="宋体" charset="0"/>
        </a:defRPr>
      </a:lvl1pPr>
      <a:lvl2pPr marL="742950" indent="-285750" algn="l" rtl="0" eaLnBrk="0" fontAlgn="base" hangingPunct="0">
        <a:spcBef>
          <a:spcPct val="35000"/>
        </a:spcBef>
        <a:spcAft>
          <a:spcPct val="0"/>
        </a:spcAft>
        <a:buClr>
          <a:schemeClr val="accent1"/>
        </a:buClr>
        <a:buSzPct val="80000"/>
        <a:buFont typeface="Monotype Sorts" pitchFamily="3" charset="2"/>
        <a:buChar char="l"/>
        <a:defRPr kumimoji="1" sz="2200">
          <a:solidFill>
            <a:srgbClr val="E7FFFF"/>
          </a:solidFill>
          <a:latin typeface="+mn-lt"/>
          <a:ea typeface="+mn-ea"/>
        </a:defRPr>
      </a:lvl2pPr>
      <a:lvl3pPr marL="1085850" indent="-228600" algn="l" rtl="0" eaLnBrk="0" fontAlgn="base" hangingPunct="0">
        <a:spcBef>
          <a:spcPct val="35000"/>
        </a:spcBef>
        <a:spcAft>
          <a:spcPct val="0"/>
        </a:spcAft>
        <a:buClr>
          <a:srgbClr val="CCFFCC"/>
        </a:buClr>
        <a:buSzPct val="75000"/>
        <a:buFont typeface="Webdings" panose="05030102010509060703" pitchFamily="18" charset="2"/>
        <a:buChar char="4"/>
        <a:defRPr kumimoji="1" sz="2200">
          <a:solidFill>
            <a:srgbClr val="E7FFFF"/>
          </a:solidFill>
          <a:latin typeface="+mn-lt"/>
          <a:ea typeface="+mn-ea"/>
        </a:defRPr>
      </a:lvl3pPr>
      <a:lvl4pPr marL="1428750" indent="-228600" algn="l" rtl="0" eaLnBrk="0" fontAlgn="base" hangingPunct="0">
        <a:spcBef>
          <a:spcPct val="35000"/>
        </a:spcBef>
        <a:spcAft>
          <a:spcPct val="0"/>
        </a:spcAft>
        <a:buClr>
          <a:srgbClr val="E7FFFF"/>
        </a:buClr>
        <a:buFont typeface="Times New Roman" panose="02020603050405020304" pitchFamily="18" charset="0"/>
        <a:buChar char="–"/>
        <a:defRPr kumimoji="1" sz="2000">
          <a:solidFill>
            <a:srgbClr val="E7FFFF"/>
          </a:solidFill>
          <a:latin typeface="+mn-lt"/>
          <a:ea typeface="+mn-ea"/>
        </a:defRPr>
      </a:lvl4pPr>
      <a:lvl5pPr marL="1771650" indent="-228600" algn="l" rtl="0" eaLnBrk="0" fontAlgn="base" hangingPunct="0">
        <a:spcBef>
          <a:spcPct val="35000"/>
        </a:spcBef>
        <a:spcAft>
          <a:spcPct val="0"/>
        </a:spcAft>
        <a:buClr>
          <a:srgbClr val="E7FFFF"/>
        </a:buClr>
        <a:buSzPct val="75000"/>
        <a:buFont typeface="Times New Roman" panose="02020603050405020304" pitchFamily="18" charset="0"/>
        <a:buChar char="»"/>
        <a:defRPr kumimoji="1">
          <a:solidFill>
            <a:srgbClr val="E7FFFF"/>
          </a:solidFill>
          <a:latin typeface="+mn-lt"/>
          <a:ea typeface="+mn-ea"/>
        </a:defRPr>
      </a:lvl5pPr>
      <a:lvl6pPr marL="2228850" indent="-228600" algn="l" rtl="0" fontAlgn="base">
        <a:spcBef>
          <a:spcPct val="35000"/>
        </a:spcBef>
        <a:spcAft>
          <a:spcPct val="0"/>
        </a:spcAft>
        <a:buClr>
          <a:srgbClr val="E7FFFF"/>
        </a:buClr>
        <a:buSzPct val="75000"/>
        <a:buFont typeface="Times New Roman" pitchFamily="18" charset="0"/>
        <a:buChar char="»"/>
        <a:defRPr>
          <a:solidFill>
            <a:srgbClr val="E7FFFF"/>
          </a:solidFill>
          <a:latin typeface="+mn-lt"/>
          <a:ea typeface="+mn-ea"/>
        </a:defRPr>
      </a:lvl6pPr>
      <a:lvl7pPr marL="2686050" indent="-228600" algn="l" rtl="0" fontAlgn="base">
        <a:spcBef>
          <a:spcPct val="35000"/>
        </a:spcBef>
        <a:spcAft>
          <a:spcPct val="0"/>
        </a:spcAft>
        <a:buClr>
          <a:srgbClr val="E7FFFF"/>
        </a:buClr>
        <a:buSzPct val="75000"/>
        <a:buFont typeface="Times New Roman" pitchFamily="18" charset="0"/>
        <a:buChar char="»"/>
        <a:defRPr>
          <a:solidFill>
            <a:srgbClr val="E7FFFF"/>
          </a:solidFill>
          <a:latin typeface="+mn-lt"/>
          <a:ea typeface="+mn-ea"/>
        </a:defRPr>
      </a:lvl7pPr>
      <a:lvl8pPr marL="3143250" indent="-228600" algn="l" rtl="0" fontAlgn="base">
        <a:spcBef>
          <a:spcPct val="35000"/>
        </a:spcBef>
        <a:spcAft>
          <a:spcPct val="0"/>
        </a:spcAft>
        <a:buClr>
          <a:srgbClr val="E7FFFF"/>
        </a:buClr>
        <a:buSzPct val="75000"/>
        <a:buFont typeface="Times New Roman" pitchFamily="18" charset="0"/>
        <a:buChar char="»"/>
        <a:defRPr>
          <a:solidFill>
            <a:srgbClr val="E7FFFF"/>
          </a:solidFill>
          <a:latin typeface="+mn-lt"/>
          <a:ea typeface="+mn-ea"/>
        </a:defRPr>
      </a:lvl8pPr>
      <a:lvl9pPr marL="3600450" indent="-228600" algn="l" rtl="0" fontAlgn="base">
        <a:spcBef>
          <a:spcPct val="35000"/>
        </a:spcBef>
        <a:spcAft>
          <a:spcPct val="0"/>
        </a:spcAft>
        <a:buClr>
          <a:srgbClr val="E7FFFF"/>
        </a:buClr>
        <a:buSzPct val="75000"/>
        <a:buFont typeface="Times New Roman" pitchFamily="18" charset="0"/>
        <a:buChar char="»"/>
        <a:defRPr>
          <a:solidFill>
            <a:srgbClr val="E7FFF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49225"/>
            <a:ext cx="82296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017588"/>
            <a:ext cx="82296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072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latin typeface="+mn-lt"/>
                <a:ea typeface="+mn-ea"/>
                <a:cs typeface="+mn-cs"/>
              </a:defRPr>
            </a:lvl1pPr>
          </a:lstStyle>
          <a:p>
            <a:pPr>
              <a:defRPr/>
            </a:pPr>
            <a:endParaRPr lang="en-US" altLang="zh-CN"/>
          </a:p>
        </p:txBody>
      </p:sp>
      <p:sp>
        <p:nvSpPr>
          <p:cNvPr id="6072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cs typeface="+mn-cs"/>
              </a:defRPr>
            </a:lvl1pPr>
          </a:lstStyle>
          <a:p>
            <a:pPr>
              <a:defRPr/>
            </a:pPr>
            <a:endParaRPr lang="en-US" altLang="zh-CN"/>
          </a:p>
        </p:txBody>
      </p:sp>
      <p:sp>
        <p:nvSpPr>
          <p:cNvPr id="6072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C9A1FFCF-E6C9-41DC-A2C8-A2CA3335CDF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ransition>
    <p:pull dir="ld"/>
  </p:transition>
  <p:timing>
    <p:tnLst>
      <p:par>
        <p:cTn id="1" dur="indefinite" restart="never" nodeType="tmRoot"/>
      </p:par>
    </p:tnLst>
  </p:timing>
  <p:hf hdr="0" ftr="0" dt="0"/>
  <p:txStyles>
    <p:titleStyle>
      <a:lvl1pPr algn="ctr" rtl="0" eaLnBrk="0" fontAlgn="base" hangingPunct="0">
        <a:spcBef>
          <a:spcPct val="0"/>
        </a:spcBef>
        <a:spcAft>
          <a:spcPct val="0"/>
        </a:spcAft>
        <a:defRPr kumimoji="1" sz="3200">
          <a:solidFill>
            <a:schemeClr val="tx2"/>
          </a:solidFill>
          <a:latin typeface="+mj-lt"/>
          <a:ea typeface="+mj-ea"/>
          <a:cs typeface="宋体" charset="0"/>
        </a:defRPr>
      </a:lvl1pPr>
      <a:lvl2pPr algn="ctr" rtl="0" eaLnBrk="0" fontAlgn="base" hangingPunct="0">
        <a:spcBef>
          <a:spcPct val="0"/>
        </a:spcBef>
        <a:spcAft>
          <a:spcPct val="0"/>
        </a:spcAft>
        <a:defRPr kumimoji="1" sz="3200">
          <a:solidFill>
            <a:schemeClr val="tx2"/>
          </a:solidFill>
          <a:latin typeface="Arial" charset="0"/>
          <a:ea typeface="宋体" pitchFamily="2" charset="-122"/>
          <a:cs typeface="宋体" charset="0"/>
        </a:defRPr>
      </a:lvl2pPr>
      <a:lvl3pPr algn="ctr" rtl="0" eaLnBrk="0" fontAlgn="base" hangingPunct="0">
        <a:spcBef>
          <a:spcPct val="0"/>
        </a:spcBef>
        <a:spcAft>
          <a:spcPct val="0"/>
        </a:spcAft>
        <a:defRPr kumimoji="1" sz="3200">
          <a:solidFill>
            <a:schemeClr val="tx2"/>
          </a:solidFill>
          <a:latin typeface="Arial" charset="0"/>
          <a:ea typeface="宋体" pitchFamily="2" charset="-122"/>
          <a:cs typeface="宋体" charset="0"/>
        </a:defRPr>
      </a:lvl3pPr>
      <a:lvl4pPr algn="ctr" rtl="0" eaLnBrk="0" fontAlgn="base" hangingPunct="0">
        <a:spcBef>
          <a:spcPct val="0"/>
        </a:spcBef>
        <a:spcAft>
          <a:spcPct val="0"/>
        </a:spcAft>
        <a:defRPr kumimoji="1" sz="3200">
          <a:solidFill>
            <a:schemeClr val="tx2"/>
          </a:solidFill>
          <a:latin typeface="Arial" charset="0"/>
          <a:ea typeface="宋体" pitchFamily="2" charset="-122"/>
          <a:cs typeface="宋体" charset="0"/>
        </a:defRPr>
      </a:lvl4pPr>
      <a:lvl5pPr algn="ctr" rtl="0" eaLnBrk="0" fontAlgn="base" hangingPunct="0">
        <a:spcBef>
          <a:spcPct val="0"/>
        </a:spcBef>
        <a:spcAft>
          <a:spcPct val="0"/>
        </a:spcAft>
        <a:defRPr kumimoji="1" sz="3200">
          <a:solidFill>
            <a:schemeClr val="tx2"/>
          </a:solidFill>
          <a:latin typeface="Arial" charset="0"/>
          <a:ea typeface="宋体" pitchFamily="2" charset="-122"/>
          <a:cs typeface="宋体" charset="0"/>
        </a:defRPr>
      </a:lvl5pPr>
      <a:lvl6pPr marL="457200" algn="ctr" rtl="0" fontAlgn="base">
        <a:spcBef>
          <a:spcPct val="0"/>
        </a:spcBef>
        <a:spcAft>
          <a:spcPct val="0"/>
        </a:spcAft>
        <a:defRPr sz="3200">
          <a:solidFill>
            <a:schemeClr val="tx2"/>
          </a:solidFill>
          <a:latin typeface="Arial" charset="0"/>
          <a:ea typeface="宋体" pitchFamily="2" charset="-122"/>
        </a:defRPr>
      </a:lvl6pPr>
      <a:lvl7pPr marL="914400" algn="ctr" rtl="0" fontAlgn="base">
        <a:spcBef>
          <a:spcPct val="0"/>
        </a:spcBef>
        <a:spcAft>
          <a:spcPct val="0"/>
        </a:spcAft>
        <a:defRPr sz="3200">
          <a:solidFill>
            <a:schemeClr val="tx2"/>
          </a:solidFill>
          <a:latin typeface="Arial" charset="0"/>
          <a:ea typeface="宋体" pitchFamily="2" charset="-122"/>
        </a:defRPr>
      </a:lvl7pPr>
      <a:lvl8pPr marL="1371600" algn="ctr" rtl="0" fontAlgn="base">
        <a:spcBef>
          <a:spcPct val="0"/>
        </a:spcBef>
        <a:spcAft>
          <a:spcPct val="0"/>
        </a:spcAft>
        <a:defRPr sz="3200">
          <a:solidFill>
            <a:schemeClr val="tx2"/>
          </a:solidFill>
          <a:latin typeface="Arial" charset="0"/>
          <a:ea typeface="宋体" pitchFamily="2" charset="-122"/>
        </a:defRPr>
      </a:lvl8pPr>
      <a:lvl9pPr marL="1828800" algn="ctr" rtl="0" fontAlgn="base">
        <a:spcBef>
          <a:spcPct val="0"/>
        </a:spcBef>
        <a:spcAft>
          <a:spcPct val="0"/>
        </a:spcAft>
        <a:defRPr sz="32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C27B7ED-E875-43D5-B42E-310AE76DCDC7}" type="slidenum">
              <a:rPr kumimoji="0" lang="zh-CN" altLang="en-US" sz="1400" smtClean="0"/>
              <a:pPr>
                <a:spcBef>
                  <a:spcPct val="0"/>
                </a:spcBef>
                <a:buFontTx/>
                <a:buNone/>
              </a:pPr>
              <a:t>1</a:t>
            </a:fld>
            <a:endParaRPr kumimoji="0" lang="en-US" altLang="zh-CN" sz="1400" smtClean="0"/>
          </a:p>
        </p:txBody>
      </p:sp>
      <p:sp>
        <p:nvSpPr>
          <p:cNvPr id="4099" name="Rectangle 2"/>
          <p:cNvSpPr>
            <a:spLocks noGrp="1" noChangeArrowheads="1"/>
          </p:cNvSpPr>
          <p:nvPr>
            <p:ph type="ctrTitle"/>
          </p:nvPr>
        </p:nvSpPr>
        <p:spPr>
          <a:xfrm>
            <a:off x="673100" y="1849438"/>
            <a:ext cx="7772400" cy="2084387"/>
          </a:xfrm>
        </p:spPr>
        <p:txBody>
          <a:bodyPr/>
          <a:lstStyle/>
          <a:p>
            <a:pPr eaLnBrk="1" hangingPunct="1">
              <a:defRPr/>
            </a:pPr>
            <a:r>
              <a:rPr kumimoji="0" lang="en-US" altLang="zh-CN" sz="2800" dirty="0" smtClean="0"/>
              <a:t>Lecture </a:t>
            </a:r>
            <a:r>
              <a:rPr kumimoji="0" lang="en-US" altLang="zh-CN" sz="2800" dirty="0"/>
              <a:t>8</a:t>
            </a:r>
            <a:r>
              <a:rPr kumimoji="0" lang="en-US" altLang="zh-CN" sz="2800" dirty="0" smtClean="0"/>
              <a:t/>
            </a:r>
            <a:br>
              <a:rPr kumimoji="0" lang="en-US" altLang="zh-CN" sz="2800" dirty="0" smtClean="0"/>
            </a:br>
            <a:r>
              <a:rPr kumimoji="0" lang="en-US" altLang="zh-CN" dirty="0" smtClean="0"/>
              <a:t/>
            </a:r>
            <a:br>
              <a:rPr kumimoji="0" lang="en-US" altLang="zh-CN" dirty="0" smtClean="0"/>
            </a:br>
            <a:r>
              <a:rPr kumimoji="0" lang="en-US" altLang="zh-CN" dirty="0" smtClean="0"/>
              <a:t>Relational-Database Design</a:t>
            </a:r>
            <a:br>
              <a:rPr kumimoji="0" lang="en-US" altLang="zh-CN" dirty="0" smtClean="0"/>
            </a:br>
            <a:r>
              <a:rPr kumimoji="0" lang="en-US" altLang="zh-CN" dirty="0" smtClean="0"/>
              <a:t>(continued)</a:t>
            </a:r>
            <a:endParaRPr kumimoji="0" lang="zh-CN" altLang="en-US" sz="2800" dirty="0" smtClean="0"/>
          </a:p>
        </p:txBody>
      </p:sp>
    </p:spTree>
  </p:cSld>
  <p:clrMapOvr>
    <a:masterClrMapping/>
  </p:clrMapOvr>
  <p:transition>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D7E41D-84F5-4374-864A-6C39351D18EA}" type="slidenum">
              <a:rPr kumimoji="0" lang="zh-CN" altLang="en-US" sz="1400" smtClean="0"/>
              <a:pPr>
                <a:spcBef>
                  <a:spcPct val="0"/>
                </a:spcBef>
                <a:buFontTx/>
                <a:buNone/>
              </a:pPr>
              <a:t>10</a:t>
            </a:fld>
            <a:endParaRPr kumimoji="0" lang="en-US" altLang="zh-CN" sz="1400" smtClean="0"/>
          </a:p>
        </p:txBody>
      </p:sp>
      <p:sp>
        <p:nvSpPr>
          <p:cNvPr id="13315" name="Rectangle 2"/>
          <p:cNvSpPr>
            <a:spLocks noGrp="1" noChangeArrowheads="1"/>
          </p:cNvSpPr>
          <p:nvPr>
            <p:ph type="title"/>
          </p:nvPr>
        </p:nvSpPr>
        <p:spPr/>
        <p:txBody>
          <a:bodyPr/>
          <a:lstStyle/>
          <a:p>
            <a:pPr eaLnBrk="1" hangingPunct="1">
              <a:defRPr/>
            </a:pPr>
            <a:r>
              <a:rPr kumimoji="0" lang="en-US" altLang="zh-CN"/>
              <a:t>The Normalization Process</a:t>
            </a:r>
          </a:p>
        </p:txBody>
      </p:sp>
      <p:sp>
        <p:nvSpPr>
          <p:cNvPr id="13316" name="Text Box 3"/>
          <p:cNvSpPr txBox="1">
            <a:spLocks noChangeArrowheads="1"/>
          </p:cNvSpPr>
          <p:nvPr/>
        </p:nvSpPr>
        <p:spPr bwMode="auto">
          <a:xfrm>
            <a:off x="1187450" y="1557338"/>
            <a:ext cx="6048375" cy="447198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Helvetica" charset="0"/>
                <a:ea typeface="宋体" pitchFamily="2" charset="-122"/>
              </a:defRPr>
            </a:lvl1pPr>
            <a:lvl2pPr marL="742950" indent="-285750">
              <a:defRPr kumimoji="1" sz="2400">
                <a:solidFill>
                  <a:schemeClr val="tx1"/>
                </a:solidFill>
                <a:latin typeface="Helvetica" charset="0"/>
                <a:ea typeface="宋体" pitchFamily="2" charset="-122"/>
              </a:defRPr>
            </a:lvl2pPr>
            <a:lvl3pPr marL="1143000" indent="-228600">
              <a:defRPr kumimoji="1" sz="2400">
                <a:solidFill>
                  <a:schemeClr val="tx1"/>
                </a:solidFill>
                <a:latin typeface="Helvetica" charset="0"/>
                <a:ea typeface="宋体" pitchFamily="2" charset="-122"/>
              </a:defRPr>
            </a:lvl3pPr>
            <a:lvl4pPr marL="1600200" indent="-228600">
              <a:defRPr kumimoji="1" sz="2400">
                <a:solidFill>
                  <a:schemeClr val="tx1"/>
                </a:solidFill>
                <a:latin typeface="Helvetica" charset="0"/>
                <a:ea typeface="宋体" pitchFamily="2" charset="-122"/>
              </a:defRPr>
            </a:lvl4pPr>
            <a:lvl5pPr marL="2057400" indent="-228600">
              <a:defRPr kumimoji="1" sz="2400">
                <a:solidFill>
                  <a:schemeClr val="tx1"/>
                </a:solidFill>
                <a:latin typeface="Helvetica"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Helvetica"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Helvetica"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Helvetica"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Helvetica" charset="0"/>
                <a:ea typeface="宋体" pitchFamily="2" charset="-122"/>
              </a:defRPr>
            </a:lvl9pPr>
          </a:lstStyle>
          <a:p>
            <a:pPr eaLnBrk="1" hangingPunct="1">
              <a:spcBef>
                <a:spcPct val="50000"/>
              </a:spcBef>
              <a:defRPr/>
            </a:pPr>
            <a:r>
              <a:rPr kumimoji="0" lang="en-US" altLang="zh-CN" sz="2800" smtClean="0">
                <a:latin typeface="Arial" pitchFamily="34" charset="0"/>
              </a:rPr>
              <a:t>1NF</a:t>
            </a:r>
          </a:p>
          <a:p>
            <a:pPr eaLnBrk="1" hangingPunct="1">
              <a:spcBef>
                <a:spcPct val="50000"/>
              </a:spcBef>
              <a:defRPr/>
            </a:pPr>
            <a:endParaRPr kumimoji="0" lang="en-US" altLang="zh-CN" sz="2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zh-CN" altLang="en-US" sz="1800" smtClean="0">
              <a:latin typeface="Arial" pitchFamily="34" charset="0"/>
            </a:endParaRPr>
          </a:p>
        </p:txBody>
      </p:sp>
      <p:sp>
        <p:nvSpPr>
          <p:cNvPr id="13317" name="Text Box 4"/>
          <p:cNvSpPr txBox="1">
            <a:spLocks noChangeArrowheads="1"/>
          </p:cNvSpPr>
          <p:nvPr/>
        </p:nvSpPr>
        <p:spPr bwMode="auto">
          <a:xfrm>
            <a:off x="2124075" y="2224088"/>
            <a:ext cx="4248150" cy="300513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Helvetica" charset="0"/>
                <a:ea typeface="宋体" pitchFamily="2" charset="-122"/>
              </a:defRPr>
            </a:lvl1pPr>
            <a:lvl2pPr marL="742950" indent="-285750">
              <a:defRPr kumimoji="1" sz="2400">
                <a:solidFill>
                  <a:schemeClr val="tx1"/>
                </a:solidFill>
                <a:latin typeface="Helvetica" charset="0"/>
                <a:ea typeface="宋体" pitchFamily="2" charset="-122"/>
              </a:defRPr>
            </a:lvl2pPr>
            <a:lvl3pPr marL="1143000" indent="-228600">
              <a:defRPr kumimoji="1" sz="2400">
                <a:solidFill>
                  <a:schemeClr val="tx1"/>
                </a:solidFill>
                <a:latin typeface="Helvetica" charset="0"/>
                <a:ea typeface="宋体" pitchFamily="2" charset="-122"/>
              </a:defRPr>
            </a:lvl3pPr>
            <a:lvl4pPr marL="1600200" indent="-228600">
              <a:defRPr kumimoji="1" sz="2400">
                <a:solidFill>
                  <a:schemeClr val="tx1"/>
                </a:solidFill>
                <a:latin typeface="Helvetica" charset="0"/>
                <a:ea typeface="宋体" pitchFamily="2" charset="-122"/>
              </a:defRPr>
            </a:lvl4pPr>
            <a:lvl5pPr marL="2057400" indent="-228600">
              <a:defRPr kumimoji="1" sz="2400">
                <a:solidFill>
                  <a:schemeClr val="tx1"/>
                </a:solidFill>
                <a:latin typeface="Helvetica"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Helvetica"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Helvetica"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Helvetica"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Helvetica" charset="0"/>
                <a:ea typeface="宋体" pitchFamily="2" charset="-122"/>
              </a:defRPr>
            </a:lvl9pPr>
          </a:lstStyle>
          <a:p>
            <a:pPr eaLnBrk="1" hangingPunct="1">
              <a:spcBef>
                <a:spcPct val="50000"/>
              </a:spcBef>
              <a:defRPr/>
            </a:pPr>
            <a:r>
              <a:rPr kumimoji="0" lang="en-US" altLang="zh-CN" sz="2800" smtClean="0">
                <a:latin typeface="Arial" pitchFamily="34" charset="0"/>
              </a:rPr>
              <a:t>2NF</a:t>
            </a: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zh-CN" altLang="en-US" sz="1800" smtClean="0">
              <a:latin typeface="Arial" pitchFamily="34" charset="0"/>
            </a:endParaRPr>
          </a:p>
        </p:txBody>
      </p:sp>
      <p:sp>
        <p:nvSpPr>
          <p:cNvPr id="13318" name="Text Box 5"/>
          <p:cNvSpPr txBox="1">
            <a:spLocks noChangeArrowheads="1"/>
          </p:cNvSpPr>
          <p:nvPr/>
        </p:nvSpPr>
        <p:spPr bwMode="auto">
          <a:xfrm>
            <a:off x="2987675" y="2852738"/>
            <a:ext cx="2663825" cy="176688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Helvetica" charset="0"/>
                <a:ea typeface="宋体" pitchFamily="2" charset="-122"/>
              </a:defRPr>
            </a:lvl1pPr>
            <a:lvl2pPr marL="742950" indent="-285750">
              <a:defRPr kumimoji="1" sz="2400">
                <a:solidFill>
                  <a:schemeClr val="tx1"/>
                </a:solidFill>
                <a:latin typeface="Helvetica" charset="0"/>
                <a:ea typeface="宋体" pitchFamily="2" charset="-122"/>
              </a:defRPr>
            </a:lvl2pPr>
            <a:lvl3pPr marL="1143000" indent="-228600">
              <a:defRPr kumimoji="1" sz="2400">
                <a:solidFill>
                  <a:schemeClr val="tx1"/>
                </a:solidFill>
                <a:latin typeface="Helvetica" charset="0"/>
                <a:ea typeface="宋体" pitchFamily="2" charset="-122"/>
              </a:defRPr>
            </a:lvl3pPr>
            <a:lvl4pPr marL="1600200" indent="-228600">
              <a:defRPr kumimoji="1" sz="2400">
                <a:solidFill>
                  <a:schemeClr val="tx1"/>
                </a:solidFill>
                <a:latin typeface="Helvetica" charset="0"/>
                <a:ea typeface="宋体" pitchFamily="2" charset="-122"/>
              </a:defRPr>
            </a:lvl4pPr>
            <a:lvl5pPr marL="2057400" indent="-228600">
              <a:defRPr kumimoji="1" sz="2400">
                <a:solidFill>
                  <a:schemeClr val="tx1"/>
                </a:solidFill>
                <a:latin typeface="Helvetica"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Helvetica"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Helvetica"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Helvetica"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Helvetica" charset="0"/>
                <a:ea typeface="宋体" pitchFamily="2" charset="-122"/>
              </a:defRPr>
            </a:lvl9pPr>
          </a:lstStyle>
          <a:p>
            <a:pPr eaLnBrk="1" hangingPunct="1">
              <a:spcBef>
                <a:spcPct val="50000"/>
              </a:spcBef>
              <a:defRPr/>
            </a:pPr>
            <a:r>
              <a:rPr kumimoji="0" lang="en-US" altLang="zh-CN" sz="2800" smtClean="0">
                <a:latin typeface="Arial" pitchFamily="34" charset="0"/>
              </a:rPr>
              <a:t>3NF</a:t>
            </a: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en-US" altLang="zh-CN" sz="1800" smtClean="0">
              <a:latin typeface="Arial" pitchFamily="34" charset="0"/>
            </a:endParaRPr>
          </a:p>
          <a:p>
            <a:pPr eaLnBrk="1" hangingPunct="1">
              <a:spcBef>
                <a:spcPct val="50000"/>
              </a:spcBef>
              <a:defRPr/>
            </a:pPr>
            <a:endParaRPr kumimoji="0" lang="zh-CN" altLang="en-US" sz="1800" smtClean="0">
              <a:latin typeface="Arial" pitchFamily="34" charset="0"/>
            </a:endParaRPr>
          </a:p>
        </p:txBody>
      </p:sp>
      <p:sp>
        <p:nvSpPr>
          <p:cNvPr id="13319" name="Text Box 6"/>
          <p:cNvSpPr txBox="1">
            <a:spLocks noChangeArrowheads="1"/>
          </p:cNvSpPr>
          <p:nvPr/>
        </p:nvSpPr>
        <p:spPr bwMode="auto">
          <a:xfrm>
            <a:off x="3492500" y="3429000"/>
            <a:ext cx="1727200" cy="5286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Helvetica" charset="0"/>
                <a:ea typeface="宋体" pitchFamily="2" charset="-122"/>
              </a:defRPr>
            </a:lvl1pPr>
            <a:lvl2pPr marL="742950" indent="-285750">
              <a:defRPr kumimoji="1" sz="2400">
                <a:solidFill>
                  <a:schemeClr val="tx1"/>
                </a:solidFill>
                <a:latin typeface="Helvetica" charset="0"/>
                <a:ea typeface="宋体" pitchFamily="2" charset="-122"/>
              </a:defRPr>
            </a:lvl2pPr>
            <a:lvl3pPr marL="1143000" indent="-228600">
              <a:defRPr kumimoji="1" sz="2400">
                <a:solidFill>
                  <a:schemeClr val="tx1"/>
                </a:solidFill>
                <a:latin typeface="Helvetica" charset="0"/>
                <a:ea typeface="宋体" pitchFamily="2" charset="-122"/>
              </a:defRPr>
            </a:lvl3pPr>
            <a:lvl4pPr marL="1600200" indent="-228600">
              <a:defRPr kumimoji="1" sz="2400">
                <a:solidFill>
                  <a:schemeClr val="tx1"/>
                </a:solidFill>
                <a:latin typeface="Helvetica" charset="0"/>
                <a:ea typeface="宋体" pitchFamily="2" charset="-122"/>
              </a:defRPr>
            </a:lvl4pPr>
            <a:lvl5pPr marL="2057400" indent="-228600">
              <a:defRPr kumimoji="1" sz="2400">
                <a:solidFill>
                  <a:schemeClr val="tx1"/>
                </a:solidFill>
                <a:latin typeface="Helvetica"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Helvetica"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Helvetica"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Helvetica"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Helvetica" charset="0"/>
                <a:ea typeface="宋体" pitchFamily="2" charset="-122"/>
              </a:defRPr>
            </a:lvl9pPr>
          </a:lstStyle>
          <a:p>
            <a:pPr eaLnBrk="1" hangingPunct="1">
              <a:spcBef>
                <a:spcPct val="50000"/>
              </a:spcBef>
              <a:defRPr/>
            </a:pPr>
            <a:r>
              <a:rPr kumimoji="0" lang="en-US" altLang="zh-CN" sz="2800" smtClean="0">
                <a:latin typeface="Arial" pitchFamily="34" charset="0"/>
              </a:rPr>
              <a:t>BCNF</a:t>
            </a:r>
            <a:endParaRPr kumimoji="0" lang="en-US" altLang="zh-CN" sz="1800" smtClean="0">
              <a:latin typeface="Arial" pitchFamily="34" charset="0"/>
            </a:endParaRPr>
          </a:p>
        </p:txBody>
      </p:sp>
    </p:spTree>
  </p:cSld>
  <p:clrMapOvr>
    <a:masterClrMapping/>
  </p:clrMapOvr>
  <p:transition>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EDE226-CAAC-4658-AFD4-99A405CCF036}" type="slidenum">
              <a:rPr kumimoji="0" lang="zh-CN" altLang="en-US" sz="1400" smtClean="0"/>
              <a:pPr>
                <a:spcBef>
                  <a:spcPct val="0"/>
                </a:spcBef>
                <a:buFontTx/>
                <a:buNone/>
              </a:pPr>
              <a:t>11</a:t>
            </a:fld>
            <a:endParaRPr kumimoji="0" lang="en-US" altLang="zh-CN" sz="1400" smtClean="0"/>
          </a:p>
        </p:txBody>
      </p:sp>
      <p:sp>
        <p:nvSpPr>
          <p:cNvPr id="14339" name="Rectangle 2"/>
          <p:cNvSpPr>
            <a:spLocks noGrp="1" noChangeArrowheads="1"/>
          </p:cNvSpPr>
          <p:nvPr>
            <p:ph type="title"/>
          </p:nvPr>
        </p:nvSpPr>
        <p:spPr/>
        <p:txBody>
          <a:bodyPr/>
          <a:lstStyle/>
          <a:p>
            <a:pPr eaLnBrk="1" hangingPunct="1">
              <a:defRPr/>
            </a:pPr>
            <a:r>
              <a:rPr kumimoji="0" lang="en-US" altLang="zh-CN"/>
              <a:t>Non-1NF to 1NF</a:t>
            </a:r>
          </a:p>
        </p:txBody>
      </p:sp>
      <p:graphicFrame>
        <p:nvGraphicFramePr>
          <p:cNvPr id="508015" name="Group 111"/>
          <p:cNvGraphicFramePr>
            <a:graphicFrameLocks noGrp="1"/>
          </p:cNvGraphicFramePr>
          <p:nvPr/>
        </p:nvGraphicFramePr>
        <p:xfrm>
          <a:off x="323850" y="1773238"/>
          <a:ext cx="3432175" cy="2303463"/>
        </p:xfrm>
        <a:graphic>
          <a:graphicData uri="http://schemas.openxmlformats.org/drawingml/2006/table">
            <a:tbl>
              <a:tblPr/>
              <a:tblGrid>
                <a:gridCol w="2273300">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tblGrid>
              <a:tr h="4318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Department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Teacher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55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Maths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Zhang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Wang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6125">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Computer Science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Zhao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Liu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354" name="AutoShape 17"/>
          <p:cNvSpPr>
            <a:spLocks noChangeArrowheads="1"/>
          </p:cNvSpPr>
          <p:nvPr/>
        </p:nvSpPr>
        <p:spPr bwMode="auto">
          <a:xfrm>
            <a:off x="3924300" y="2708275"/>
            <a:ext cx="719138" cy="720725"/>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graphicFrame>
        <p:nvGraphicFramePr>
          <p:cNvPr id="508004" name="Group 100"/>
          <p:cNvGraphicFramePr>
            <a:graphicFrameLocks noGrp="1"/>
          </p:cNvGraphicFramePr>
          <p:nvPr/>
        </p:nvGraphicFramePr>
        <p:xfrm>
          <a:off x="4859338" y="1792288"/>
          <a:ext cx="3432175" cy="2320927"/>
        </p:xfrm>
        <a:graphic>
          <a:graphicData uri="http://schemas.openxmlformats.org/drawingml/2006/table">
            <a:tbl>
              <a:tblPr/>
              <a:tblGrid>
                <a:gridCol w="2273300">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tblGrid>
              <a:tr h="4318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Department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Teacher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Maths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Zhang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Maths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Maths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Computer Science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Zhao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36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Computer Science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Liu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378" name="AutoShape 41"/>
          <p:cNvSpPr>
            <a:spLocks noChangeArrowheads="1"/>
          </p:cNvSpPr>
          <p:nvPr/>
        </p:nvSpPr>
        <p:spPr bwMode="auto">
          <a:xfrm>
            <a:off x="3924300" y="4868863"/>
            <a:ext cx="719138" cy="720725"/>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graphicFrame>
        <p:nvGraphicFramePr>
          <p:cNvPr id="508043" name="Group 139"/>
          <p:cNvGraphicFramePr>
            <a:graphicFrameLocks noGrp="1"/>
          </p:cNvGraphicFramePr>
          <p:nvPr/>
        </p:nvGraphicFramePr>
        <p:xfrm>
          <a:off x="4848225" y="4581525"/>
          <a:ext cx="3770313" cy="1304926"/>
        </p:xfrm>
        <a:graphic>
          <a:graphicData uri="http://schemas.openxmlformats.org/drawingml/2006/table">
            <a:tbl>
              <a:tblPr/>
              <a:tblGrid>
                <a:gridCol w="904875">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4318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Department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Position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Zhang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Account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Liu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Account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Secretary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08026" name="Group 122"/>
          <p:cNvGraphicFramePr>
            <a:graphicFrameLocks noGrp="1"/>
          </p:cNvGraphicFramePr>
          <p:nvPr/>
        </p:nvGraphicFramePr>
        <p:xfrm>
          <a:off x="265113" y="4572000"/>
          <a:ext cx="3443287" cy="1304926"/>
        </p:xfrm>
        <a:graphic>
          <a:graphicData uri="http://schemas.openxmlformats.org/drawingml/2006/table">
            <a:tbl>
              <a:tblPr/>
              <a:tblGrid>
                <a:gridCol w="904875">
                  <a:extLst>
                    <a:ext uri="{9D8B030D-6E8A-4147-A177-3AD203B41FA5}">
                      <a16:colId xmlns:a16="http://schemas.microsoft.com/office/drawing/2014/main" val="20000"/>
                    </a:ext>
                  </a:extLst>
                </a:gridCol>
                <a:gridCol w="2538412">
                  <a:extLst>
                    <a:ext uri="{9D8B030D-6E8A-4147-A177-3AD203B41FA5}">
                      <a16:colId xmlns:a16="http://schemas.microsoft.com/office/drawing/2014/main" val="20001"/>
                    </a:ext>
                  </a:extLst>
                </a:gridCol>
              </a:tblGrid>
              <a:tr h="4318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Position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Zhang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Manager of Account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Liu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Secretary of Account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FD5B82E-A3CB-414F-BF29-D11089F79B21}" type="slidenum">
              <a:rPr kumimoji="0" lang="zh-CN" altLang="en-US" sz="1400" smtClean="0"/>
              <a:pPr>
                <a:spcBef>
                  <a:spcPct val="0"/>
                </a:spcBef>
                <a:buFontTx/>
                <a:buNone/>
              </a:pPr>
              <a:t>12</a:t>
            </a:fld>
            <a:endParaRPr kumimoji="0" lang="en-US" altLang="zh-CN" sz="1400" smtClean="0"/>
          </a:p>
        </p:txBody>
      </p:sp>
      <p:sp>
        <p:nvSpPr>
          <p:cNvPr id="15363" name="Rectangle 2"/>
          <p:cNvSpPr>
            <a:spLocks noGrp="1" noChangeArrowheads="1"/>
          </p:cNvSpPr>
          <p:nvPr>
            <p:ph type="title"/>
          </p:nvPr>
        </p:nvSpPr>
        <p:spPr/>
        <p:txBody>
          <a:bodyPr/>
          <a:lstStyle/>
          <a:p>
            <a:pPr eaLnBrk="1" hangingPunct="1">
              <a:defRPr/>
            </a:pPr>
            <a:r>
              <a:rPr kumimoji="0" lang="en-US" altLang="zh-CN"/>
              <a:t>Data Anomaly in 1NF Relations</a:t>
            </a:r>
          </a:p>
        </p:txBody>
      </p:sp>
      <p:sp>
        <p:nvSpPr>
          <p:cNvPr id="15364" name="Rectangle 3"/>
          <p:cNvSpPr>
            <a:spLocks noGrp="1" noChangeArrowheads="1"/>
          </p:cNvSpPr>
          <p:nvPr>
            <p:ph type="body" idx="1"/>
          </p:nvPr>
        </p:nvSpPr>
        <p:spPr/>
        <p:txBody>
          <a:bodyPr/>
          <a:lstStyle/>
          <a:p>
            <a:pPr eaLnBrk="1" hangingPunct="1">
              <a:defRPr/>
            </a:pPr>
            <a:r>
              <a:rPr kumimoji="0" lang="en-US" altLang="zh-CN"/>
              <a:t>Redundancy</a:t>
            </a:r>
          </a:p>
          <a:p>
            <a:pPr eaLnBrk="1" hangingPunct="1">
              <a:defRPr/>
            </a:pPr>
            <a:r>
              <a:rPr kumimoji="0" lang="en-US" altLang="zh-CN"/>
              <a:t>Insertion, deletion and update anomalies</a:t>
            </a:r>
          </a:p>
        </p:txBody>
      </p:sp>
    </p:spTree>
  </p:cSld>
  <p:clrMapOvr>
    <a:masterClrMapping/>
  </p:clrMapOvr>
  <p:transition>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559F932-D641-4AF4-9079-771CA6BD56E2}" type="slidenum">
              <a:rPr kumimoji="0" lang="zh-CN" altLang="en-US" sz="1400" smtClean="0"/>
              <a:pPr>
                <a:spcBef>
                  <a:spcPct val="0"/>
                </a:spcBef>
                <a:buFontTx/>
                <a:buNone/>
              </a:pPr>
              <a:t>13</a:t>
            </a:fld>
            <a:endParaRPr kumimoji="0" lang="en-US" altLang="zh-CN" sz="1400" smtClean="0"/>
          </a:p>
        </p:txBody>
      </p:sp>
      <p:sp>
        <p:nvSpPr>
          <p:cNvPr id="16387" name="Rectangle 2"/>
          <p:cNvSpPr>
            <a:spLocks noGrp="1" noChangeArrowheads="1"/>
          </p:cNvSpPr>
          <p:nvPr>
            <p:ph type="ctrTitle"/>
          </p:nvPr>
        </p:nvSpPr>
        <p:spPr/>
        <p:txBody>
          <a:bodyPr/>
          <a:lstStyle/>
          <a:p>
            <a:pPr eaLnBrk="1" hangingPunct="1">
              <a:defRPr/>
            </a:pPr>
            <a:r>
              <a:rPr kumimoji="0" lang="en-US" altLang="zh-CN" b="1" i="1"/>
              <a:t>Next is 2NF</a:t>
            </a:r>
          </a:p>
        </p:txBody>
      </p:sp>
      <p:sp>
        <p:nvSpPr>
          <p:cNvPr id="16388" name="Rectangle 3"/>
          <p:cNvSpPr>
            <a:spLocks noGrp="1" noChangeArrowheads="1"/>
          </p:cNvSpPr>
          <p:nvPr>
            <p:ph type="subTitle" idx="1"/>
          </p:nvPr>
        </p:nvSpPr>
        <p:spPr/>
        <p:txBody>
          <a:bodyPr/>
          <a:lstStyle/>
          <a:p>
            <a:pPr eaLnBrk="1" hangingPunct="1">
              <a:defRPr/>
            </a:pPr>
            <a:endParaRPr kumimoji="0" lang="zh-CN" altLang="en-US"/>
          </a:p>
        </p:txBody>
      </p:sp>
    </p:spTree>
  </p:cSld>
  <p:clrMapOvr>
    <a:masterClrMapping/>
  </p:clrMapOvr>
  <p:transition>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63C1DA0-3767-49C9-977E-5544134F8A43}" type="slidenum">
              <a:rPr kumimoji="0" lang="zh-CN" altLang="en-US" sz="1400" smtClean="0"/>
              <a:pPr>
                <a:spcBef>
                  <a:spcPct val="0"/>
                </a:spcBef>
                <a:buFontTx/>
                <a:buNone/>
              </a:pPr>
              <a:t>14</a:t>
            </a:fld>
            <a:endParaRPr kumimoji="0" lang="en-US" altLang="zh-CN" sz="1400" smtClean="0"/>
          </a:p>
        </p:txBody>
      </p:sp>
      <p:sp>
        <p:nvSpPr>
          <p:cNvPr id="17411" name="Rectangle 2"/>
          <p:cNvSpPr>
            <a:spLocks noGrp="1" noChangeArrowheads="1"/>
          </p:cNvSpPr>
          <p:nvPr>
            <p:ph type="title"/>
          </p:nvPr>
        </p:nvSpPr>
        <p:spPr/>
        <p:txBody>
          <a:bodyPr/>
          <a:lstStyle/>
          <a:p>
            <a:pPr eaLnBrk="1" hangingPunct="1">
              <a:defRPr/>
            </a:pPr>
            <a:r>
              <a:rPr kumimoji="0" lang="en-US" altLang="zh-CN"/>
              <a:t>Partial Dependency</a:t>
            </a:r>
          </a:p>
        </p:txBody>
      </p:sp>
      <p:sp>
        <p:nvSpPr>
          <p:cNvPr id="17412" name="Rectangle 3"/>
          <p:cNvSpPr>
            <a:spLocks noGrp="1" noChangeArrowheads="1"/>
          </p:cNvSpPr>
          <p:nvPr>
            <p:ph type="body" idx="1"/>
          </p:nvPr>
        </p:nvSpPr>
        <p:spPr/>
        <p:txBody>
          <a:bodyPr/>
          <a:lstStyle/>
          <a:p>
            <a:pPr eaLnBrk="1" hangingPunct="1">
              <a:defRPr/>
            </a:pPr>
            <a:r>
              <a:rPr kumimoji="0" lang="en-US" altLang="zh-CN" sz="2500" smtClean="0"/>
              <a:t>Given a relation r(R), the sets of attributes X and Y (X, Y</a:t>
            </a:r>
            <a:r>
              <a:rPr kumimoji="0" lang="en-US" altLang="zh-CN" sz="2500" smtClean="0">
                <a:sym typeface="Symbol" pitchFamily="18" charset="2"/>
              </a:rPr>
              <a:t>R</a:t>
            </a:r>
            <a:r>
              <a:rPr kumimoji="0" lang="en-US" altLang="zh-CN" sz="2500" smtClean="0"/>
              <a:t>), and X</a:t>
            </a:r>
            <a:r>
              <a:rPr kumimoji="0" lang="en-US" altLang="zh-CN" sz="2500" smtClean="0">
                <a:sym typeface="Wingdings" pitchFamily="2" charset="2"/>
              </a:rPr>
              <a:t>Y, we will say that attribute </a:t>
            </a:r>
            <a:r>
              <a:rPr kumimoji="0" lang="en-US" altLang="zh-CN" sz="2500" i="1" smtClean="0">
                <a:sym typeface="Wingdings" pitchFamily="2" charset="2"/>
              </a:rPr>
              <a:t>Y </a:t>
            </a:r>
            <a:r>
              <a:rPr kumimoji="0" lang="en-US" altLang="zh-CN" sz="2500" smtClean="0">
                <a:sym typeface="Wingdings" pitchFamily="2" charset="2"/>
              </a:rPr>
              <a:t>is </a:t>
            </a:r>
            <a:r>
              <a:rPr kumimoji="0" lang="en-US" altLang="zh-CN" sz="2500" i="1" smtClean="0">
                <a:solidFill>
                  <a:srgbClr val="0000FF"/>
                </a:solidFill>
                <a:sym typeface="Wingdings" pitchFamily="2" charset="2"/>
              </a:rPr>
              <a:t>fully</a:t>
            </a:r>
            <a:r>
              <a:rPr kumimoji="0" lang="en-US" altLang="zh-CN" sz="2500" i="1" smtClean="0">
                <a:solidFill>
                  <a:srgbClr val="FFCCFF"/>
                </a:solidFill>
                <a:sym typeface="Wingdings" pitchFamily="2" charset="2"/>
              </a:rPr>
              <a:t> </a:t>
            </a:r>
            <a:r>
              <a:rPr kumimoji="0" lang="en-US" altLang="zh-CN" sz="2500" i="1" smtClean="0">
                <a:solidFill>
                  <a:srgbClr val="0000FF"/>
                </a:solidFill>
                <a:sym typeface="Wingdings" pitchFamily="2" charset="2"/>
              </a:rPr>
              <a:t>dependent</a:t>
            </a:r>
            <a:r>
              <a:rPr kumimoji="0" lang="en-US" altLang="zh-CN" sz="2500" i="1" smtClean="0">
                <a:solidFill>
                  <a:srgbClr val="FFCCFF"/>
                </a:solidFill>
                <a:sym typeface="Wingdings" pitchFamily="2" charset="2"/>
              </a:rPr>
              <a:t> </a:t>
            </a:r>
            <a:r>
              <a:rPr kumimoji="0" lang="en-US" altLang="zh-CN" sz="2500" i="1" smtClean="0">
                <a:solidFill>
                  <a:srgbClr val="0000FF"/>
                </a:solidFill>
                <a:sym typeface="Wingdings" pitchFamily="2" charset="2"/>
              </a:rPr>
              <a:t>on</a:t>
            </a:r>
            <a:r>
              <a:rPr kumimoji="0" lang="en-US" altLang="zh-CN" sz="2500" i="1" smtClean="0">
                <a:sym typeface="Wingdings" pitchFamily="2" charset="2"/>
              </a:rPr>
              <a:t> </a:t>
            </a:r>
            <a:r>
              <a:rPr kumimoji="0" lang="en-US" altLang="zh-CN" sz="2500" smtClean="0">
                <a:sym typeface="Wingdings" pitchFamily="2" charset="2"/>
              </a:rPr>
              <a:t>attribute X if and only if there is no proper subset W of X such that WY</a:t>
            </a:r>
          </a:p>
          <a:p>
            <a:pPr eaLnBrk="1" hangingPunct="1">
              <a:defRPr/>
            </a:pPr>
            <a:r>
              <a:rPr kumimoji="0" lang="en-US" altLang="zh-CN" sz="2500" smtClean="0">
                <a:sym typeface="Wingdings" pitchFamily="2" charset="2"/>
              </a:rPr>
              <a:t>If there is a proper subset W of X such that WY then attribute Y is said to be </a:t>
            </a:r>
            <a:r>
              <a:rPr kumimoji="0" lang="en-US" altLang="zh-CN" sz="2500" i="1" smtClean="0">
                <a:solidFill>
                  <a:srgbClr val="0000FF"/>
                </a:solidFill>
                <a:sym typeface="Wingdings" pitchFamily="2" charset="2"/>
              </a:rPr>
              <a:t>partially dependent on</a:t>
            </a:r>
            <a:r>
              <a:rPr kumimoji="0" lang="en-US" altLang="zh-CN" sz="2500" i="1" smtClean="0">
                <a:sym typeface="Wingdings" pitchFamily="2" charset="2"/>
              </a:rPr>
              <a:t> </a:t>
            </a:r>
            <a:r>
              <a:rPr kumimoji="0" lang="en-US" altLang="zh-CN" sz="2500" smtClean="0">
                <a:sym typeface="Wingdings" pitchFamily="2" charset="2"/>
              </a:rPr>
              <a:t>attribute X</a:t>
            </a:r>
            <a:endParaRPr kumimoji="0" lang="en-US" altLang="zh-CN" sz="2500" smtClean="0"/>
          </a:p>
        </p:txBody>
      </p:sp>
    </p:spTree>
  </p:cSld>
  <p:clrMapOvr>
    <a:masterClrMapping/>
  </p:clrMapOvr>
  <p:transition>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394C48-9F9A-4A08-A73C-2D584E54F983}" type="slidenum">
              <a:rPr kumimoji="0" lang="zh-CN" altLang="en-US" sz="1400" smtClean="0"/>
              <a:pPr>
                <a:spcBef>
                  <a:spcPct val="0"/>
                </a:spcBef>
                <a:buFontTx/>
                <a:buNone/>
              </a:pPr>
              <a:t>15</a:t>
            </a:fld>
            <a:endParaRPr kumimoji="0" lang="en-US" altLang="zh-CN" sz="1400" smtClean="0"/>
          </a:p>
        </p:txBody>
      </p:sp>
      <p:sp>
        <p:nvSpPr>
          <p:cNvPr id="18435" name="Rectangle 2"/>
          <p:cNvSpPr>
            <a:spLocks noGrp="1" noChangeArrowheads="1"/>
          </p:cNvSpPr>
          <p:nvPr>
            <p:ph type="title"/>
          </p:nvPr>
        </p:nvSpPr>
        <p:spPr/>
        <p:txBody>
          <a:bodyPr/>
          <a:lstStyle/>
          <a:p>
            <a:pPr eaLnBrk="1" hangingPunct="1">
              <a:defRPr/>
            </a:pPr>
            <a:r>
              <a:rPr kumimoji="0" lang="en-US" altLang="zh-CN"/>
              <a:t>Partial Dependency (Cont.)</a:t>
            </a:r>
          </a:p>
        </p:txBody>
      </p:sp>
      <p:sp>
        <p:nvSpPr>
          <p:cNvPr id="18436" name="Rectangle 3"/>
          <p:cNvSpPr>
            <a:spLocks noGrp="1" noChangeArrowheads="1"/>
          </p:cNvSpPr>
          <p:nvPr>
            <p:ph type="body" idx="1"/>
          </p:nvPr>
        </p:nvSpPr>
        <p:spPr/>
        <p:txBody>
          <a:bodyPr/>
          <a:lstStyle/>
          <a:p>
            <a:pPr eaLnBrk="1" hangingPunct="1">
              <a:defRPr/>
            </a:pPr>
            <a:r>
              <a:rPr kumimoji="0" lang="en-US" altLang="zh-CN"/>
              <a:t>For example, a relation Project-Employee with attributes (Proj-ID, Emp-ID, Emp-Name, Emp-Dpt, Emp-Hrly-Rate, Total-Hours) shows which employees are assigned to what project</a:t>
            </a:r>
          </a:p>
        </p:txBody>
      </p:sp>
      <p:sp>
        <p:nvSpPr>
          <p:cNvPr id="18437" name="Rectangle 4"/>
          <p:cNvSpPr>
            <a:spLocks noChangeArrowheads="1"/>
          </p:cNvSpPr>
          <p:nvPr/>
        </p:nvSpPr>
        <p:spPr bwMode="auto">
          <a:xfrm>
            <a:off x="1116013" y="3200400"/>
            <a:ext cx="1727200" cy="1800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sp>
        <p:nvSpPr>
          <p:cNvPr id="18438" name="Text Box 5"/>
          <p:cNvSpPr txBox="1">
            <a:spLocks noChangeArrowheads="1"/>
          </p:cNvSpPr>
          <p:nvPr/>
        </p:nvSpPr>
        <p:spPr bwMode="auto">
          <a:xfrm>
            <a:off x="1403350" y="3560763"/>
            <a:ext cx="115252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eaLnBrk="1" hangingPunct="1">
              <a:spcBef>
                <a:spcPct val="50000"/>
              </a:spcBef>
              <a:defRPr/>
            </a:pPr>
            <a:r>
              <a:rPr lang="en-US" altLang="zh-CN" smtClean="0">
                <a:latin typeface="Arial" charset="0"/>
              </a:rPr>
              <a:t>Proj-ID</a:t>
            </a:r>
          </a:p>
        </p:txBody>
      </p:sp>
      <p:sp>
        <p:nvSpPr>
          <p:cNvPr id="18439" name="Text Box 6"/>
          <p:cNvSpPr txBox="1">
            <a:spLocks noChangeArrowheads="1"/>
          </p:cNvSpPr>
          <p:nvPr/>
        </p:nvSpPr>
        <p:spPr bwMode="auto">
          <a:xfrm>
            <a:off x="1403350" y="4208463"/>
            <a:ext cx="115252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eaLnBrk="1" hangingPunct="1">
              <a:spcBef>
                <a:spcPct val="50000"/>
              </a:spcBef>
              <a:defRPr/>
            </a:pPr>
            <a:r>
              <a:rPr lang="en-US" altLang="zh-CN" smtClean="0">
                <a:latin typeface="Arial" charset="0"/>
              </a:rPr>
              <a:t>Emp-ID</a:t>
            </a:r>
          </a:p>
        </p:txBody>
      </p:sp>
      <p:sp>
        <p:nvSpPr>
          <p:cNvPr id="18440" name="Text Box 7"/>
          <p:cNvSpPr txBox="1">
            <a:spLocks noChangeArrowheads="1"/>
          </p:cNvSpPr>
          <p:nvPr/>
        </p:nvSpPr>
        <p:spPr bwMode="auto">
          <a:xfrm>
            <a:off x="1690688" y="5073650"/>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mtClean="0">
                <a:solidFill>
                  <a:srgbClr val="0000FF"/>
                </a:solidFill>
                <a:latin typeface="Arial" charset="0"/>
              </a:rPr>
              <a:t>Key</a:t>
            </a:r>
          </a:p>
        </p:txBody>
      </p:sp>
      <p:sp>
        <p:nvSpPr>
          <p:cNvPr id="18441" name="Text Box 8"/>
          <p:cNvSpPr txBox="1">
            <a:spLocks noChangeArrowheads="1"/>
          </p:cNvSpPr>
          <p:nvPr/>
        </p:nvSpPr>
        <p:spPr bwMode="auto">
          <a:xfrm>
            <a:off x="4427538" y="3905250"/>
            <a:ext cx="2016125" cy="3762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eaLnBrk="1" hangingPunct="1">
              <a:spcBef>
                <a:spcPct val="50000"/>
              </a:spcBef>
              <a:defRPr/>
            </a:pPr>
            <a:r>
              <a:rPr lang="en-US" altLang="zh-CN" smtClean="0">
                <a:latin typeface="Arial" charset="0"/>
              </a:rPr>
              <a:t>Emp-Name</a:t>
            </a:r>
          </a:p>
        </p:txBody>
      </p:sp>
      <p:sp>
        <p:nvSpPr>
          <p:cNvPr id="18442" name="Text Box 9"/>
          <p:cNvSpPr txBox="1">
            <a:spLocks noChangeArrowheads="1"/>
          </p:cNvSpPr>
          <p:nvPr/>
        </p:nvSpPr>
        <p:spPr bwMode="auto">
          <a:xfrm>
            <a:off x="4427538" y="4408488"/>
            <a:ext cx="2016125" cy="37623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eaLnBrk="1" hangingPunct="1">
              <a:spcBef>
                <a:spcPct val="50000"/>
              </a:spcBef>
              <a:defRPr/>
            </a:pPr>
            <a:r>
              <a:rPr lang="en-US" altLang="zh-CN" smtClean="0">
                <a:latin typeface="Arial" charset="0"/>
              </a:rPr>
              <a:t>Emp-Dpt</a:t>
            </a:r>
          </a:p>
        </p:txBody>
      </p:sp>
      <p:sp>
        <p:nvSpPr>
          <p:cNvPr id="18443" name="Text Box 10"/>
          <p:cNvSpPr txBox="1">
            <a:spLocks noChangeArrowheads="1"/>
          </p:cNvSpPr>
          <p:nvPr/>
        </p:nvSpPr>
        <p:spPr bwMode="auto">
          <a:xfrm>
            <a:off x="4427538" y="4913313"/>
            <a:ext cx="2016125" cy="37623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eaLnBrk="1" hangingPunct="1">
              <a:spcBef>
                <a:spcPct val="50000"/>
              </a:spcBef>
              <a:defRPr/>
            </a:pPr>
            <a:r>
              <a:rPr lang="en-US" altLang="zh-CN" smtClean="0">
                <a:latin typeface="Arial" charset="0"/>
              </a:rPr>
              <a:t>Emp-Hrly-Rate</a:t>
            </a:r>
          </a:p>
        </p:txBody>
      </p:sp>
      <p:sp>
        <p:nvSpPr>
          <p:cNvPr id="18444" name="Line 11"/>
          <p:cNvSpPr>
            <a:spLocks noChangeShapeType="1"/>
          </p:cNvSpPr>
          <p:nvPr/>
        </p:nvSpPr>
        <p:spPr bwMode="auto">
          <a:xfrm flipV="1">
            <a:off x="2555875" y="4064000"/>
            <a:ext cx="1871663" cy="288925"/>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18445" name="Line 12"/>
          <p:cNvSpPr>
            <a:spLocks noChangeShapeType="1"/>
          </p:cNvSpPr>
          <p:nvPr/>
        </p:nvSpPr>
        <p:spPr bwMode="auto">
          <a:xfrm>
            <a:off x="2555875" y="4424363"/>
            <a:ext cx="1871663" cy="21590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18446" name="Line 13"/>
          <p:cNvSpPr>
            <a:spLocks noChangeShapeType="1"/>
          </p:cNvSpPr>
          <p:nvPr/>
        </p:nvSpPr>
        <p:spPr bwMode="auto">
          <a:xfrm>
            <a:off x="2555875" y="4497388"/>
            <a:ext cx="1871663" cy="576262"/>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18447" name="Text Box 14"/>
          <p:cNvSpPr txBox="1">
            <a:spLocks noChangeArrowheads="1"/>
          </p:cNvSpPr>
          <p:nvPr/>
        </p:nvSpPr>
        <p:spPr bwMode="auto">
          <a:xfrm>
            <a:off x="3708400" y="5354638"/>
            <a:ext cx="4176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b="1" i="1" smtClean="0">
                <a:solidFill>
                  <a:srgbClr val="0000FF"/>
                </a:solidFill>
                <a:latin typeface="Arial" charset="0"/>
              </a:rPr>
              <a:t>Partially dependent on Key</a:t>
            </a:r>
          </a:p>
        </p:txBody>
      </p:sp>
      <p:sp>
        <p:nvSpPr>
          <p:cNvPr id="18448" name="Text Box 15"/>
          <p:cNvSpPr txBox="1">
            <a:spLocks noChangeArrowheads="1"/>
          </p:cNvSpPr>
          <p:nvPr/>
        </p:nvSpPr>
        <p:spPr bwMode="auto">
          <a:xfrm>
            <a:off x="6659563" y="3344863"/>
            <a:ext cx="2016125" cy="37623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eaLnBrk="1" hangingPunct="1">
              <a:spcBef>
                <a:spcPct val="50000"/>
              </a:spcBef>
              <a:defRPr/>
            </a:pPr>
            <a:r>
              <a:rPr lang="en-US" altLang="zh-CN" smtClean="0">
                <a:latin typeface="Arial" charset="0"/>
              </a:rPr>
              <a:t>Total-Hours</a:t>
            </a:r>
          </a:p>
        </p:txBody>
      </p:sp>
      <p:sp>
        <p:nvSpPr>
          <p:cNvPr id="18449" name="Line 16"/>
          <p:cNvSpPr>
            <a:spLocks noChangeShapeType="1"/>
          </p:cNvSpPr>
          <p:nvPr/>
        </p:nvSpPr>
        <p:spPr bwMode="auto">
          <a:xfrm>
            <a:off x="2843213" y="3489325"/>
            <a:ext cx="381635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18450" name="Text Box 17"/>
          <p:cNvSpPr txBox="1">
            <a:spLocks noChangeArrowheads="1"/>
          </p:cNvSpPr>
          <p:nvPr/>
        </p:nvSpPr>
        <p:spPr bwMode="auto">
          <a:xfrm>
            <a:off x="6804025" y="3776663"/>
            <a:ext cx="1873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b="1" i="1" smtClean="0">
                <a:solidFill>
                  <a:srgbClr val="0000FF"/>
                </a:solidFill>
                <a:latin typeface="Arial" charset="0"/>
              </a:rPr>
              <a:t>Fully dependent on Key</a:t>
            </a:r>
          </a:p>
        </p:txBody>
      </p:sp>
    </p:spTree>
  </p:cSld>
  <p:clrMapOvr>
    <a:masterClrMapping/>
  </p:clrMapOvr>
  <p:transition>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66EAC6-28FD-44E3-9DDF-BAB3BE32C749}" type="slidenum">
              <a:rPr kumimoji="0" lang="zh-CN" altLang="en-US" sz="1400" smtClean="0"/>
              <a:pPr>
                <a:spcBef>
                  <a:spcPct val="0"/>
                </a:spcBef>
                <a:buFontTx/>
                <a:buNone/>
              </a:pPr>
              <a:t>16</a:t>
            </a:fld>
            <a:endParaRPr kumimoji="0" lang="en-US" altLang="zh-CN" sz="1400" smtClean="0"/>
          </a:p>
        </p:txBody>
      </p:sp>
      <p:sp>
        <p:nvSpPr>
          <p:cNvPr id="19459" name="Rectangle 2"/>
          <p:cNvSpPr>
            <a:spLocks noGrp="1" noChangeArrowheads="1"/>
          </p:cNvSpPr>
          <p:nvPr>
            <p:ph type="title"/>
          </p:nvPr>
        </p:nvSpPr>
        <p:spPr/>
        <p:txBody>
          <a:bodyPr/>
          <a:lstStyle/>
          <a:p>
            <a:pPr eaLnBrk="1" hangingPunct="1">
              <a:defRPr/>
            </a:pPr>
            <a:r>
              <a:rPr kumimoji="0" lang="en-US" altLang="zh-CN"/>
              <a:t>Second Normal Form</a:t>
            </a:r>
          </a:p>
        </p:txBody>
      </p:sp>
      <p:sp>
        <p:nvSpPr>
          <p:cNvPr id="19460" name="Rectangle 3"/>
          <p:cNvSpPr>
            <a:spLocks noGrp="1" noChangeArrowheads="1"/>
          </p:cNvSpPr>
          <p:nvPr>
            <p:ph type="body" idx="1"/>
          </p:nvPr>
        </p:nvSpPr>
        <p:spPr/>
        <p:txBody>
          <a:bodyPr/>
          <a:lstStyle/>
          <a:p>
            <a:pPr eaLnBrk="1" hangingPunct="1">
              <a:lnSpc>
                <a:spcPct val="90000"/>
              </a:lnSpc>
              <a:defRPr/>
            </a:pPr>
            <a:r>
              <a:rPr kumimoji="0" lang="en-US" altLang="zh-CN" sz="2500"/>
              <a:t>A is a </a:t>
            </a:r>
            <a:r>
              <a:rPr kumimoji="0" lang="en-US" altLang="zh-CN" sz="2500">
                <a:solidFill>
                  <a:srgbClr val="0000FF"/>
                </a:solidFill>
              </a:rPr>
              <a:t>prime attribute</a:t>
            </a:r>
            <a:r>
              <a:rPr kumimoji="0" lang="en-US" altLang="zh-CN" sz="2500"/>
              <a:t> if A is an attribute in the candidate key of relational schema R, else a nonprime attribute</a:t>
            </a:r>
          </a:p>
          <a:p>
            <a:pPr eaLnBrk="1" hangingPunct="1">
              <a:lnSpc>
                <a:spcPct val="90000"/>
              </a:lnSpc>
              <a:defRPr/>
            </a:pPr>
            <a:r>
              <a:rPr kumimoji="0" lang="en-US" altLang="zh-CN" sz="2500"/>
              <a:t>A relational schema R is in Second Normal Form (2NF) if and only if the following two conditions are met simultaneously:</a:t>
            </a:r>
          </a:p>
          <a:p>
            <a:pPr lvl="1" eaLnBrk="1" hangingPunct="1">
              <a:lnSpc>
                <a:spcPct val="90000"/>
              </a:lnSpc>
              <a:defRPr/>
            </a:pPr>
            <a:r>
              <a:rPr kumimoji="0" lang="en-US" altLang="zh-CN" sz="2400"/>
              <a:t>R is already in 1NF</a:t>
            </a:r>
          </a:p>
          <a:p>
            <a:pPr lvl="1" eaLnBrk="1" hangingPunct="1">
              <a:lnSpc>
                <a:spcPct val="90000"/>
              </a:lnSpc>
              <a:defRPr/>
            </a:pPr>
            <a:r>
              <a:rPr kumimoji="0" lang="en-US" altLang="zh-CN" sz="2400"/>
              <a:t>Each nonprime attribute in R is </a:t>
            </a:r>
            <a:r>
              <a:rPr kumimoji="0" lang="en-US" altLang="zh-CN" sz="2400">
                <a:solidFill>
                  <a:srgbClr val="0000FF"/>
                </a:solidFill>
              </a:rPr>
              <a:t>fully dependent</a:t>
            </a:r>
            <a:r>
              <a:rPr kumimoji="0" lang="en-US" altLang="zh-CN" sz="2400"/>
              <a:t> upon every candidate keys </a:t>
            </a:r>
            <a:br>
              <a:rPr kumimoji="0" lang="en-US" altLang="zh-CN" sz="2400"/>
            </a:br>
            <a:r>
              <a:rPr kumimoji="0" lang="en-US" altLang="zh-CN" sz="2400"/>
              <a:t>(i.e. no nonprime attribute is partially dependent upon any candidate keys)</a:t>
            </a:r>
          </a:p>
          <a:p>
            <a:pPr eaLnBrk="1" hangingPunct="1">
              <a:lnSpc>
                <a:spcPct val="90000"/>
              </a:lnSpc>
              <a:defRPr/>
            </a:pPr>
            <a:r>
              <a:rPr kumimoji="0" lang="en-US" altLang="zh-CN" sz="2500"/>
              <a:t>We say a database is in 2NF if all relational schemas are in 2NF</a:t>
            </a:r>
          </a:p>
        </p:txBody>
      </p:sp>
    </p:spTree>
  </p:cSld>
  <p:clrMapOvr>
    <a:masterClrMapping/>
  </p:clrMapOvr>
  <p:transition>
    <p:pull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C75451-C543-4BCE-8B94-73375CF7724F}" type="slidenum">
              <a:rPr kumimoji="0" lang="zh-CN" altLang="en-US" sz="1400" smtClean="0"/>
              <a:pPr>
                <a:spcBef>
                  <a:spcPct val="0"/>
                </a:spcBef>
                <a:buFontTx/>
                <a:buNone/>
              </a:pPr>
              <a:t>17</a:t>
            </a:fld>
            <a:endParaRPr kumimoji="0" lang="en-US" altLang="zh-CN" sz="1400" smtClean="0"/>
          </a:p>
        </p:txBody>
      </p:sp>
      <p:sp>
        <p:nvSpPr>
          <p:cNvPr id="20483" name="Rectangle 2"/>
          <p:cNvSpPr>
            <a:spLocks noGrp="1" noChangeArrowheads="1"/>
          </p:cNvSpPr>
          <p:nvPr>
            <p:ph type="title"/>
          </p:nvPr>
        </p:nvSpPr>
        <p:spPr/>
        <p:txBody>
          <a:bodyPr/>
          <a:lstStyle/>
          <a:p>
            <a:pPr eaLnBrk="1" hangingPunct="1">
              <a:defRPr/>
            </a:pPr>
            <a:r>
              <a:rPr kumimoji="0" lang="en-US" altLang="zh-CN"/>
              <a:t>Conversion to 2NF</a:t>
            </a:r>
          </a:p>
        </p:txBody>
      </p:sp>
      <p:sp>
        <p:nvSpPr>
          <p:cNvPr id="20484" name="Rectangle 3"/>
          <p:cNvSpPr>
            <a:spLocks noGrp="1" noChangeArrowheads="1"/>
          </p:cNvSpPr>
          <p:nvPr>
            <p:ph type="body" idx="1"/>
          </p:nvPr>
        </p:nvSpPr>
        <p:spPr/>
        <p:txBody>
          <a:bodyPr/>
          <a:lstStyle/>
          <a:p>
            <a:pPr eaLnBrk="1" hangingPunct="1">
              <a:defRPr/>
            </a:pPr>
            <a:r>
              <a:rPr kumimoji="0" lang="en-US" altLang="zh-CN" sz="2500"/>
              <a:t>In the following diagram, the prime attributes are indicated with asterisks and functional dependencies with arrows. The composite key is indicated with a broken line:</a:t>
            </a:r>
          </a:p>
        </p:txBody>
      </p:sp>
      <p:sp>
        <p:nvSpPr>
          <p:cNvPr id="20485" name="Text Box 4"/>
          <p:cNvSpPr txBox="1">
            <a:spLocks noChangeArrowheads="1"/>
          </p:cNvSpPr>
          <p:nvPr/>
        </p:nvSpPr>
        <p:spPr bwMode="auto">
          <a:xfrm>
            <a:off x="755650" y="32131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A*</a:t>
            </a:r>
          </a:p>
        </p:txBody>
      </p:sp>
      <p:sp>
        <p:nvSpPr>
          <p:cNvPr id="20486" name="Text Box 5"/>
          <p:cNvSpPr txBox="1">
            <a:spLocks noChangeArrowheads="1"/>
          </p:cNvSpPr>
          <p:nvPr/>
        </p:nvSpPr>
        <p:spPr bwMode="auto">
          <a:xfrm>
            <a:off x="75565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B*</a:t>
            </a:r>
          </a:p>
        </p:txBody>
      </p:sp>
      <p:sp>
        <p:nvSpPr>
          <p:cNvPr id="20487" name="Text Box 6"/>
          <p:cNvSpPr txBox="1">
            <a:spLocks noChangeArrowheads="1"/>
          </p:cNvSpPr>
          <p:nvPr/>
        </p:nvSpPr>
        <p:spPr bwMode="auto">
          <a:xfrm>
            <a:off x="755650" y="448468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C</a:t>
            </a:r>
          </a:p>
        </p:txBody>
      </p:sp>
      <p:sp>
        <p:nvSpPr>
          <p:cNvPr id="20488" name="Text Box 7"/>
          <p:cNvSpPr txBox="1">
            <a:spLocks noChangeArrowheads="1"/>
          </p:cNvSpPr>
          <p:nvPr/>
        </p:nvSpPr>
        <p:spPr bwMode="auto">
          <a:xfrm>
            <a:off x="755650" y="513238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D</a:t>
            </a:r>
          </a:p>
        </p:txBody>
      </p:sp>
      <p:sp>
        <p:nvSpPr>
          <p:cNvPr id="37897" name="Freeform 8"/>
          <p:cNvSpPr>
            <a:spLocks/>
          </p:cNvSpPr>
          <p:nvPr/>
        </p:nvSpPr>
        <p:spPr bwMode="auto">
          <a:xfrm>
            <a:off x="1187450" y="3429000"/>
            <a:ext cx="576263" cy="647700"/>
          </a:xfrm>
          <a:custGeom>
            <a:avLst/>
            <a:gdLst>
              <a:gd name="T0" fmla="*/ 0 w 363"/>
              <a:gd name="T1" fmla="*/ 0 h 408"/>
              <a:gd name="T2" fmla="*/ 2147483646 w 363"/>
              <a:gd name="T3" fmla="*/ 2147483646 h 408"/>
              <a:gd name="T4" fmla="*/ 0 w 363"/>
              <a:gd name="T5" fmla="*/ 2147483646 h 408"/>
              <a:gd name="T6" fmla="*/ 0 60000 65536"/>
              <a:gd name="T7" fmla="*/ 0 60000 65536"/>
              <a:gd name="T8" fmla="*/ 0 60000 65536"/>
            </a:gdLst>
            <a:ahLst/>
            <a:cxnLst>
              <a:cxn ang="T6">
                <a:pos x="T0" y="T1"/>
              </a:cxn>
              <a:cxn ang="T7">
                <a:pos x="T2" y="T3"/>
              </a:cxn>
              <a:cxn ang="T8">
                <a:pos x="T4" y="T5"/>
              </a:cxn>
            </a:cxnLst>
            <a:rect l="0" t="0" r="r" b="b"/>
            <a:pathLst>
              <a:path w="363" h="408">
                <a:moveTo>
                  <a:pt x="0" y="0"/>
                </a:moveTo>
                <a:lnTo>
                  <a:pt x="363" y="227"/>
                </a:lnTo>
                <a:lnTo>
                  <a:pt x="0" y="408"/>
                </a:ln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8" name="Freeform 9"/>
          <p:cNvSpPr>
            <a:spLocks/>
          </p:cNvSpPr>
          <p:nvPr/>
        </p:nvSpPr>
        <p:spPr bwMode="auto">
          <a:xfrm>
            <a:off x="1114425" y="3789363"/>
            <a:ext cx="1081088" cy="935037"/>
          </a:xfrm>
          <a:custGeom>
            <a:avLst/>
            <a:gdLst>
              <a:gd name="T0" fmla="*/ 2147483646 w 545"/>
              <a:gd name="T1" fmla="*/ 0 h 544"/>
              <a:gd name="T2" fmla="*/ 2147483646 w 545"/>
              <a:gd name="T3" fmla="*/ 0 h 544"/>
              <a:gd name="T4" fmla="*/ 2147483646 w 545"/>
              <a:gd name="T5" fmla="*/ 2147483646 h 544"/>
              <a:gd name="T6" fmla="*/ 0 w 545"/>
              <a:gd name="T7" fmla="*/ 2147483646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5" h="544">
                <a:moveTo>
                  <a:pt x="363" y="0"/>
                </a:moveTo>
                <a:lnTo>
                  <a:pt x="545" y="0"/>
                </a:lnTo>
                <a:lnTo>
                  <a:pt x="545" y="544"/>
                </a:lnTo>
                <a:lnTo>
                  <a:pt x="0" y="544"/>
                </a:lnTo>
              </a:path>
            </a:pathLst>
          </a:custGeom>
          <a:noFill/>
          <a:ln w="9525">
            <a:solidFill>
              <a:schemeClr val="tx2"/>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9" name="Freeform 10"/>
          <p:cNvSpPr>
            <a:spLocks/>
          </p:cNvSpPr>
          <p:nvPr/>
        </p:nvSpPr>
        <p:spPr bwMode="auto">
          <a:xfrm>
            <a:off x="1116013" y="3789363"/>
            <a:ext cx="1584325" cy="1511300"/>
          </a:xfrm>
          <a:custGeom>
            <a:avLst/>
            <a:gdLst>
              <a:gd name="T0" fmla="*/ 2147483646 w 998"/>
              <a:gd name="T1" fmla="*/ 0 h 952"/>
              <a:gd name="T2" fmla="*/ 2147483646 w 998"/>
              <a:gd name="T3" fmla="*/ 0 h 952"/>
              <a:gd name="T4" fmla="*/ 2147483646 w 998"/>
              <a:gd name="T5" fmla="*/ 2147483646 h 952"/>
              <a:gd name="T6" fmla="*/ 0 w 998"/>
              <a:gd name="T7" fmla="*/ 2147483646 h 9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8" h="952">
                <a:moveTo>
                  <a:pt x="726" y="0"/>
                </a:moveTo>
                <a:lnTo>
                  <a:pt x="998" y="0"/>
                </a:lnTo>
                <a:lnTo>
                  <a:pt x="998" y="952"/>
                </a:lnTo>
                <a:lnTo>
                  <a:pt x="0" y="952"/>
                </a:lnTo>
              </a:path>
            </a:pathLst>
          </a:custGeom>
          <a:noFill/>
          <a:ln w="9525">
            <a:solidFill>
              <a:schemeClr val="tx2"/>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0" name="Freeform 11"/>
          <p:cNvSpPr>
            <a:spLocks/>
          </p:cNvSpPr>
          <p:nvPr/>
        </p:nvSpPr>
        <p:spPr bwMode="auto">
          <a:xfrm>
            <a:off x="1331913" y="3429000"/>
            <a:ext cx="1944687" cy="1871663"/>
          </a:xfrm>
          <a:custGeom>
            <a:avLst/>
            <a:gdLst>
              <a:gd name="T0" fmla="*/ 0 w 1225"/>
              <a:gd name="T1" fmla="*/ 0 h 1179"/>
              <a:gd name="T2" fmla="*/ 2147483646 w 1225"/>
              <a:gd name="T3" fmla="*/ 0 h 1179"/>
              <a:gd name="T4" fmla="*/ 2147483646 w 1225"/>
              <a:gd name="T5" fmla="*/ 0 h 1179"/>
              <a:gd name="T6" fmla="*/ 2147483646 w 1225"/>
              <a:gd name="T7" fmla="*/ 2147483646 h 1179"/>
              <a:gd name="T8" fmla="*/ 2147483646 w 1225"/>
              <a:gd name="T9" fmla="*/ 2147483646 h 1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5" h="1179">
                <a:moveTo>
                  <a:pt x="0" y="0"/>
                </a:moveTo>
                <a:lnTo>
                  <a:pt x="1043" y="0"/>
                </a:lnTo>
                <a:lnTo>
                  <a:pt x="1225" y="0"/>
                </a:lnTo>
                <a:lnTo>
                  <a:pt x="1225" y="1179"/>
                </a:lnTo>
                <a:lnTo>
                  <a:pt x="952" y="1179"/>
                </a:lnTo>
              </a:path>
            </a:pathLst>
          </a:custGeom>
          <a:noFill/>
          <a:ln w="9525">
            <a:solidFill>
              <a:srgbClr val="FF0000"/>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3" name="AutoShape 12"/>
          <p:cNvSpPr>
            <a:spLocks noChangeArrowheads="1"/>
          </p:cNvSpPr>
          <p:nvPr/>
        </p:nvSpPr>
        <p:spPr bwMode="auto">
          <a:xfrm>
            <a:off x="3490913" y="3860800"/>
            <a:ext cx="1296987" cy="1081088"/>
          </a:xfrm>
          <a:prstGeom prst="rightArrow">
            <a:avLst>
              <a:gd name="adj1" fmla="val 50000"/>
              <a:gd name="adj2" fmla="val 2999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latin typeface="Arial" charset="0"/>
                <a:ea typeface="宋体" charset="0"/>
                <a:cs typeface="宋体" charset="0"/>
              </a:rPr>
              <a:t>Convert to</a:t>
            </a:r>
          </a:p>
        </p:txBody>
      </p:sp>
      <p:sp>
        <p:nvSpPr>
          <p:cNvPr id="20494" name="Text Box 13"/>
          <p:cNvSpPr txBox="1">
            <a:spLocks noChangeArrowheads="1"/>
          </p:cNvSpPr>
          <p:nvPr/>
        </p:nvSpPr>
        <p:spPr bwMode="auto">
          <a:xfrm>
            <a:off x="4933950" y="32845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A*</a:t>
            </a:r>
          </a:p>
        </p:txBody>
      </p:sp>
      <p:sp>
        <p:nvSpPr>
          <p:cNvPr id="20495" name="Text Box 14"/>
          <p:cNvSpPr txBox="1">
            <a:spLocks noChangeArrowheads="1"/>
          </p:cNvSpPr>
          <p:nvPr/>
        </p:nvSpPr>
        <p:spPr bwMode="auto">
          <a:xfrm>
            <a:off x="4933950" y="39322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B*</a:t>
            </a:r>
          </a:p>
        </p:txBody>
      </p:sp>
      <p:sp>
        <p:nvSpPr>
          <p:cNvPr id="37904" name="Freeform 15"/>
          <p:cNvSpPr>
            <a:spLocks/>
          </p:cNvSpPr>
          <p:nvPr/>
        </p:nvSpPr>
        <p:spPr bwMode="auto">
          <a:xfrm>
            <a:off x="5365750" y="3500438"/>
            <a:ext cx="576263" cy="647700"/>
          </a:xfrm>
          <a:custGeom>
            <a:avLst/>
            <a:gdLst>
              <a:gd name="T0" fmla="*/ 0 w 363"/>
              <a:gd name="T1" fmla="*/ 0 h 408"/>
              <a:gd name="T2" fmla="*/ 2147483646 w 363"/>
              <a:gd name="T3" fmla="*/ 2147483646 h 408"/>
              <a:gd name="T4" fmla="*/ 0 w 363"/>
              <a:gd name="T5" fmla="*/ 2147483646 h 408"/>
              <a:gd name="T6" fmla="*/ 0 60000 65536"/>
              <a:gd name="T7" fmla="*/ 0 60000 65536"/>
              <a:gd name="T8" fmla="*/ 0 60000 65536"/>
            </a:gdLst>
            <a:ahLst/>
            <a:cxnLst>
              <a:cxn ang="T6">
                <a:pos x="T0" y="T1"/>
              </a:cxn>
              <a:cxn ang="T7">
                <a:pos x="T2" y="T3"/>
              </a:cxn>
              <a:cxn ang="T8">
                <a:pos x="T4" y="T5"/>
              </a:cxn>
            </a:cxnLst>
            <a:rect l="0" t="0" r="r" b="b"/>
            <a:pathLst>
              <a:path w="363" h="408">
                <a:moveTo>
                  <a:pt x="0" y="0"/>
                </a:moveTo>
                <a:lnTo>
                  <a:pt x="363" y="227"/>
                </a:lnTo>
                <a:lnTo>
                  <a:pt x="0" y="40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5" name="Freeform 16"/>
          <p:cNvSpPr>
            <a:spLocks/>
          </p:cNvSpPr>
          <p:nvPr/>
        </p:nvSpPr>
        <p:spPr bwMode="auto">
          <a:xfrm>
            <a:off x="5292725" y="3860800"/>
            <a:ext cx="1081088" cy="935038"/>
          </a:xfrm>
          <a:custGeom>
            <a:avLst/>
            <a:gdLst>
              <a:gd name="T0" fmla="*/ 2147483646 w 545"/>
              <a:gd name="T1" fmla="*/ 0 h 544"/>
              <a:gd name="T2" fmla="*/ 2147483646 w 545"/>
              <a:gd name="T3" fmla="*/ 0 h 544"/>
              <a:gd name="T4" fmla="*/ 2147483646 w 545"/>
              <a:gd name="T5" fmla="*/ 2147483646 h 544"/>
              <a:gd name="T6" fmla="*/ 0 w 545"/>
              <a:gd name="T7" fmla="*/ 2147483646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5" h="544">
                <a:moveTo>
                  <a:pt x="363" y="0"/>
                </a:moveTo>
                <a:lnTo>
                  <a:pt x="545" y="0"/>
                </a:lnTo>
                <a:lnTo>
                  <a:pt x="545" y="544"/>
                </a:lnTo>
                <a:lnTo>
                  <a:pt x="0" y="544"/>
                </a:ln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8" name="Text Box 17"/>
          <p:cNvSpPr txBox="1">
            <a:spLocks noChangeArrowheads="1"/>
          </p:cNvSpPr>
          <p:nvPr/>
        </p:nvSpPr>
        <p:spPr bwMode="auto">
          <a:xfrm>
            <a:off x="4932363" y="45085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C</a:t>
            </a:r>
          </a:p>
        </p:txBody>
      </p:sp>
      <p:sp>
        <p:nvSpPr>
          <p:cNvPr id="20499" name="Text Box 18"/>
          <p:cNvSpPr txBox="1">
            <a:spLocks noChangeArrowheads="1"/>
          </p:cNvSpPr>
          <p:nvPr/>
        </p:nvSpPr>
        <p:spPr bwMode="auto">
          <a:xfrm>
            <a:off x="6659563" y="33575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A*</a:t>
            </a:r>
          </a:p>
        </p:txBody>
      </p:sp>
      <p:sp>
        <p:nvSpPr>
          <p:cNvPr id="20500" name="Text Box 19"/>
          <p:cNvSpPr txBox="1">
            <a:spLocks noChangeArrowheads="1"/>
          </p:cNvSpPr>
          <p:nvPr/>
        </p:nvSpPr>
        <p:spPr bwMode="auto">
          <a:xfrm>
            <a:off x="6659563" y="436562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D</a:t>
            </a:r>
          </a:p>
        </p:txBody>
      </p:sp>
      <p:sp>
        <p:nvSpPr>
          <p:cNvPr id="37909" name="Freeform 20"/>
          <p:cNvSpPr>
            <a:spLocks/>
          </p:cNvSpPr>
          <p:nvPr/>
        </p:nvSpPr>
        <p:spPr bwMode="auto">
          <a:xfrm>
            <a:off x="7092950" y="3573463"/>
            <a:ext cx="647700" cy="1008062"/>
          </a:xfrm>
          <a:custGeom>
            <a:avLst/>
            <a:gdLst>
              <a:gd name="T0" fmla="*/ 0 w 408"/>
              <a:gd name="T1" fmla="*/ 0 h 635"/>
              <a:gd name="T2" fmla="*/ 2147483646 w 408"/>
              <a:gd name="T3" fmla="*/ 0 h 635"/>
              <a:gd name="T4" fmla="*/ 2147483646 w 408"/>
              <a:gd name="T5" fmla="*/ 2147483646 h 635"/>
              <a:gd name="T6" fmla="*/ 0 w 408"/>
              <a:gd name="T7" fmla="*/ 2147483646 h 6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635">
                <a:moveTo>
                  <a:pt x="0" y="0"/>
                </a:moveTo>
                <a:lnTo>
                  <a:pt x="408" y="0"/>
                </a:lnTo>
                <a:lnTo>
                  <a:pt x="408" y="635"/>
                </a:lnTo>
                <a:lnTo>
                  <a:pt x="0" y="635"/>
                </a:ln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pull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7B7C9B4-9AE3-411D-BD6A-215CBB6EF1B1}" type="slidenum">
              <a:rPr kumimoji="0" lang="zh-CN" altLang="en-US" sz="1400" smtClean="0"/>
              <a:pPr>
                <a:spcBef>
                  <a:spcPct val="0"/>
                </a:spcBef>
                <a:buFontTx/>
                <a:buNone/>
              </a:pPr>
              <a:t>18</a:t>
            </a:fld>
            <a:endParaRPr kumimoji="0" lang="en-US" altLang="zh-CN" sz="1400" smtClean="0"/>
          </a:p>
        </p:txBody>
      </p:sp>
      <p:sp>
        <p:nvSpPr>
          <p:cNvPr id="21507" name="Rectangle 2"/>
          <p:cNvSpPr>
            <a:spLocks noGrp="1" noChangeArrowheads="1"/>
          </p:cNvSpPr>
          <p:nvPr>
            <p:ph type="title"/>
          </p:nvPr>
        </p:nvSpPr>
        <p:spPr/>
        <p:txBody>
          <a:bodyPr/>
          <a:lstStyle/>
          <a:p>
            <a:pPr eaLnBrk="1" hangingPunct="1">
              <a:defRPr/>
            </a:pPr>
            <a:r>
              <a:rPr kumimoji="0" lang="en-US" altLang="zh-CN"/>
              <a:t>Conversion to 2NF (Cont.)</a:t>
            </a:r>
          </a:p>
        </p:txBody>
      </p:sp>
      <p:sp>
        <p:nvSpPr>
          <p:cNvPr id="21508" name="Rectangle 3"/>
          <p:cNvSpPr>
            <a:spLocks noGrp="1" noChangeArrowheads="1"/>
          </p:cNvSpPr>
          <p:nvPr>
            <p:ph type="body" idx="1"/>
          </p:nvPr>
        </p:nvSpPr>
        <p:spPr/>
        <p:txBody>
          <a:bodyPr/>
          <a:lstStyle/>
          <a:p>
            <a:pPr eaLnBrk="1" hangingPunct="1">
              <a:defRPr/>
            </a:pPr>
            <a:r>
              <a:rPr kumimoji="0" lang="en-US" altLang="zh-CN"/>
              <a:t>Transform the Project-Employee relational schema into 2NF</a:t>
            </a:r>
          </a:p>
          <a:p>
            <a:pPr lvl="1" eaLnBrk="1" hangingPunct="1">
              <a:defRPr/>
            </a:pPr>
            <a:r>
              <a:rPr kumimoji="0" lang="en-US" altLang="zh-CN"/>
              <a:t>Hours-Assigned(</a:t>
            </a:r>
            <a:r>
              <a:rPr kumimoji="0" lang="en-US" altLang="zh-CN" u="sng"/>
              <a:t>Proj-ID, Emp-ID</a:t>
            </a:r>
            <a:r>
              <a:rPr kumimoji="0" lang="en-US" altLang="zh-CN"/>
              <a:t>, Total-Hours)</a:t>
            </a:r>
          </a:p>
          <a:p>
            <a:pPr lvl="1" eaLnBrk="1" hangingPunct="1">
              <a:defRPr/>
            </a:pPr>
            <a:r>
              <a:rPr kumimoji="0" lang="en-US" altLang="zh-CN"/>
              <a:t>Employee(</a:t>
            </a:r>
            <a:r>
              <a:rPr kumimoji="0" lang="en-US" altLang="zh-CN" u="sng"/>
              <a:t>Emp-ID</a:t>
            </a:r>
            <a:r>
              <a:rPr kumimoji="0" lang="en-US" altLang="zh-CN"/>
              <a:t>, Emp-Name, Emp-Dpt, Emp-Hrly-Rate)</a:t>
            </a:r>
          </a:p>
        </p:txBody>
      </p:sp>
    </p:spTree>
  </p:cSld>
  <p:clrMapOvr>
    <a:masterClrMapping/>
  </p:clrMapOvr>
  <p:transition>
    <p:pull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A069D0-39CF-4F5F-8F0D-F8C14319B284}" type="slidenum">
              <a:rPr kumimoji="0" lang="zh-CN" altLang="en-US" sz="1400" smtClean="0"/>
              <a:pPr>
                <a:spcBef>
                  <a:spcPct val="0"/>
                </a:spcBef>
                <a:buFontTx/>
                <a:buNone/>
              </a:pPr>
              <a:t>19</a:t>
            </a:fld>
            <a:endParaRPr kumimoji="0" lang="en-US" altLang="zh-CN" sz="1400" smtClean="0"/>
          </a:p>
        </p:txBody>
      </p:sp>
      <p:sp>
        <p:nvSpPr>
          <p:cNvPr id="22531" name="Rectangle 2"/>
          <p:cNvSpPr>
            <a:spLocks noGrp="1" noChangeArrowheads="1"/>
          </p:cNvSpPr>
          <p:nvPr>
            <p:ph type="title"/>
          </p:nvPr>
        </p:nvSpPr>
        <p:spPr/>
        <p:txBody>
          <a:bodyPr/>
          <a:lstStyle/>
          <a:p>
            <a:pPr eaLnBrk="1" hangingPunct="1">
              <a:defRPr/>
            </a:pPr>
            <a:r>
              <a:rPr kumimoji="0" lang="en-US" altLang="zh-CN"/>
              <a:t>Data Anomalies in 2NF Relations</a:t>
            </a:r>
          </a:p>
        </p:txBody>
      </p:sp>
      <p:sp>
        <p:nvSpPr>
          <p:cNvPr id="517123" name="Rectangle 3"/>
          <p:cNvSpPr>
            <a:spLocks noGrp="1" noChangeArrowheads="1"/>
          </p:cNvSpPr>
          <p:nvPr>
            <p:ph type="body" idx="1"/>
          </p:nvPr>
        </p:nvSpPr>
        <p:spPr>
          <a:xfrm>
            <a:off x="250825" y="1125538"/>
            <a:ext cx="8642350" cy="5327650"/>
          </a:xfrm>
        </p:spPr>
        <p:txBody>
          <a:bodyPr/>
          <a:lstStyle/>
          <a:p>
            <a:pPr eaLnBrk="1" hangingPunct="1">
              <a:lnSpc>
                <a:spcPct val="80000"/>
              </a:lnSpc>
              <a:defRPr/>
            </a:pPr>
            <a:r>
              <a:rPr kumimoji="0" lang="en-US" altLang="zh-CN" smtClean="0"/>
              <a:t>Let’s assume there is a reasonable FD: </a:t>
            </a:r>
            <a:br>
              <a:rPr kumimoji="0" lang="en-US" altLang="zh-CN" smtClean="0"/>
            </a:br>
            <a:r>
              <a:rPr kumimoji="0" lang="en-US" altLang="zh-CN" smtClean="0"/>
              <a:t>Emp-Dpt</a:t>
            </a:r>
            <a:r>
              <a:rPr kumimoji="0" lang="en-US" altLang="zh-CN" smtClean="0">
                <a:sym typeface="Wingdings" pitchFamily="2" charset="2"/>
              </a:rPr>
              <a:t>Emp-Hrly-Rate</a:t>
            </a:r>
          </a:p>
          <a:p>
            <a:pPr eaLnBrk="1" hangingPunct="1">
              <a:lnSpc>
                <a:spcPct val="80000"/>
              </a:lnSpc>
              <a:defRPr/>
            </a:pPr>
            <a:r>
              <a:rPr kumimoji="0" lang="en-US" altLang="zh-CN" b="1" i="1" smtClean="0">
                <a:sym typeface="Wingdings" pitchFamily="2" charset="2"/>
              </a:rPr>
              <a:t>Insertion anomalies</a:t>
            </a:r>
            <a:r>
              <a:rPr kumimoji="0" lang="en-US" altLang="zh-CN" smtClean="0">
                <a:sym typeface="Wingdings" pitchFamily="2" charset="2"/>
              </a:rPr>
              <a:t> occur in the Employee. For example, we can not insert the rate of a newly set up department without any employee. Note that the rate that a department charges is independent of whether or not it has employees</a:t>
            </a:r>
          </a:p>
          <a:p>
            <a:pPr eaLnBrk="1" hangingPunct="1">
              <a:lnSpc>
                <a:spcPct val="80000"/>
              </a:lnSpc>
              <a:defRPr/>
            </a:pPr>
            <a:r>
              <a:rPr kumimoji="0" lang="en-US" altLang="zh-CN" b="1" i="1" smtClean="0"/>
              <a:t>Deletion anomalies</a:t>
            </a:r>
            <a:r>
              <a:rPr kumimoji="0" lang="en-US" altLang="zh-CN" smtClean="0"/>
              <a:t> occurs whenever we delete the tuple of an employee who happens to be the last one employee left in a department. In this case, we will lose the information about the rate that the department charges</a:t>
            </a:r>
          </a:p>
          <a:p>
            <a:pPr eaLnBrk="1" hangingPunct="1">
              <a:lnSpc>
                <a:spcPct val="80000"/>
              </a:lnSpc>
              <a:defRPr/>
            </a:pPr>
            <a:r>
              <a:rPr kumimoji="0" lang="en-US" altLang="zh-CN" b="1" i="1" smtClean="0"/>
              <a:t>Update anomalies</a:t>
            </a:r>
            <a:r>
              <a:rPr kumimoji="0" lang="en-US" altLang="zh-CN" smtClean="0"/>
              <a:t> will occur because there may be several employees from the same department working on different projects. If the department rate changes, we need to make sure that the corresponding rate is changed for all employees that work for that department. Otherwise, the database may end up in an inconsistent state</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blinds(horizontal)">
                                      <p:cBhvr>
                                        <p:cTn id="7" dur="500"/>
                                        <p:tgtEl>
                                          <p:spTgt spid="517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7123">
                                            <p:txEl>
                                              <p:pRg st="2" end="2"/>
                                            </p:txEl>
                                          </p:spTgt>
                                        </p:tgtEl>
                                        <p:attrNameLst>
                                          <p:attrName>style.visibility</p:attrName>
                                        </p:attrNameLst>
                                      </p:cBhvr>
                                      <p:to>
                                        <p:strVal val="visible"/>
                                      </p:to>
                                    </p:set>
                                    <p:animEffect transition="in" filter="blinds(horizontal)">
                                      <p:cBhvr>
                                        <p:cTn id="12" dur="500"/>
                                        <p:tgtEl>
                                          <p:spTgt spid="517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7123">
                                            <p:txEl>
                                              <p:pRg st="3" end="3"/>
                                            </p:txEl>
                                          </p:spTgt>
                                        </p:tgtEl>
                                        <p:attrNameLst>
                                          <p:attrName>style.visibility</p:attrName>
                                        </p:attrNameLst>
                                      </p:cBhvr>
                                      <p:to>
                                        <p:strVal val="visible"/>
                                      </p:to>
                                    </p:set>
                                    <p:animEffect transition="in" filter="blinds(horizontal)">
                                      <p:cBhvr>
                                        <p:cTn id="17" dur="500"/>
                                        <p:tgtEl>
                                          <p:spTgt spid="517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7AC383-AE8C-44DF-ACF6-E11CEF48E3DB}" type="slidenum">
              <a:rPr kumimoji="0" lang="zh-CN" altLang="en-US" sz="1400" smtClean="0"/>
              <a:pPr>
                <a:spcBef>
                  <a:spcPct val="0"/>
                </a:spcBef>
                <a:buFontTx/>
                <a:buNone/>
              </a:pPr>
              <a:t>2</a:t>
            </a:fld>
            <a:endParaRPr kumimoji="0" lang="en-US" altLang="zh-CN" sz="1400" smtClean="0"/>
          </a:p>
        </p:txBody>
      </p:sp>
      <p:sp>
        <p:nvSpPr>
          <p:cNvPr id="5123" name="Rectangle 2"/>
          <p:cNvSpPr>
            <a:spLocks noGrp="1" noChangeArrowheads="1"/>
          </p:cNvSpPr>
          <p:nvPr>
            <p:ph type="title"/>
          </p:nvPr>
        </p:nvSpPr>
        <p:spPr/>
        <p:txBody>
          <a:bodyPr/>
          <a:lstStyle/>
          <a:p>
            <a:pPr eaLnBrk="1" hangingPunct="1">
              <a:defRPr/>
            </a:pPr>
            <a:r>
              <a:rPr kumimoji="0" lang="en-US" altLang="zh-CN"/>
              <a:t>Outline</a:t>
            </a:r>
          </a:p>
        </p:txBody>
      </p:sp>
      <p:sp>
        <p:nvSpPr>
          <p:cNvPr id="5124" name="Rectangle 3"/>
          <p:cNvSpPr>
            <a:spLocks noGrp="1" noChangeArrowheads="1"/>
          </p:cNvSpPr>
          <p:nvPr>
            <p:ph type="body" idx="1"/>
          </p:nvPr>
        </p:nvSpPr>
        <p:spPr/>
        <p:txBody>
          <a:bodyPr/>
          <a:lstStyle/>
          <a:p>
            <a:pPr eaLnBrk="1" hangingPunct="1">
              <a:defRPr/>
            </a:pPr>
            <a:r>
              <a:rPr kumimoji="0" lang="en-US" altLang="zh-CN" smtClean="0">
                <a:solidFill>
                  <a:srgbClr val="92ADB0"/>
                </a:solidFill>
              </a:rPr>
              <a:t>Features of Good Relational Design</a:t>
            </a:r>
          </a:p>
          <a:p>
            <a:pPr eaLnBrk="1" hangingPunct="1">
              <a:defRPr/>
            </a:pPr>
            <a:r>
              <a:rPr kumimoji="0" lang="en-US" altLang="zh-CN" smtClean="0">
                <a:solidFill>
                  <a:srgbClr val="92ADB0"/>
                </a:solidFill>
              </a:rPr>
              <a:t>Atomic Domains and First Normal Form</a:t>
            </a:r>
          </a:p>
          <a:p>
            <a:pPr eaLnBrk="1" hangingPunct="1">
              <a:defRPr/>
            </a:pPr>
            <a:r>
              <a:rPr kumimoji="0" lang="en-US" altLang="zh-CN" smtClean="0">
                <a:solidFill>
                  <a:srgbClr val="92ADB0"/>
                </a:solidFill>
              </a:rPr>
              <a:t>Decomposition Using Functional Dependencies</a:t>
            </a:r>
          </a:p>
          <a:p>
            <a:pPr eaLnBrk="1" hangingPunct="1">
              <a:defRPr/>
            </a:pPr>
            <a:r>
              <a:rPr kumimoji="0" lang="en-US" altLang="zh-CN" smtClean="0">
                <a:solidFill>
                  <a:srgbClr val="92ADB0"/>
                </a:solidFill>
              </a:rPr>
              <a:t>Functional Dependency Theory</a:t>
            </a:r>
          </a:p>
          <a:p>
            <a:pPr eaLnBrk="1" hangingPunct="1">
              <a:defRPr/>
            </a:pPr>
            <a:r>
              <a:rPr kumimoji="0" lang="en-US" altLang="zh-CN" smtClean="0">
                <a:solidFill>
                  <a:srgbClr val="92ADB0"/>
                </a:solidFill>
              </a:rPr>
              <a:t>Algorithms for Decomposition</a:t>
            </a:r>
          </a:p>
          <a:p>
            <a:pPr eaLnBrk="1" hangingPunct="1">
              <a:defRPr/>
            </a:pPr>
            <a:r>
              <a:rPr kumimoji="0" lang="en-US" altLang="zh-CN" smtClean="0"/>
              <a:t>Overall Database Design Process</a:t>
            </a:r>
          </a:p>
          <a:p>
            <a:pPr eaLnBrk="1" hangingPunct="1">
              <a:defRPr/>
            </a:pPr>
            <a:r>
              <a:rPr kumimoji="0" lang="en-US" altLang="zh-CN" smtClean="0"/>
              <a:t>Modeling Temporal Data</a:t>
            </a:r>
          </a:p>
          <a:p>
            <a:pPr eaLnBrk="1" hangingPunct="1">
              <a:defRPr/>
            </a:pPr>
            <a:r>
              <a:rPr kumimoji="0" lang="en-US" altLang="zh-CN" smtClean="0"/>
              <a:t>Normalization Process</a:t>
            </a:r>
          </a:p>
          <a:p>
            <a:pPr eaLnBrk="1" hangingPunct="1">
              <a:defRPr/>
            </a:pPr>
            <a:r>
              <a:rPr kumimoji="0" lang="en-US" altLang="zh-CN" smtClean="0"/>
              <a:t>Decomposition Using Multivalued Dependencies </a:t>
            </a:r>
          </a:p>
          <a:p>
            <a:pPr eaLnBrk="1" hangingPunct="1">
              <a:defRPr/>
            </a:pPr>
            <a:r>
              <a:rPr kumimoji="0" lang="en-US" altLang="zh-CN" smtClean="0"/>
              <a:t>More Normal Forms</a:t>
            </a:r>
          </a:p>
          <a:p>
            <a:pPr eaLnBrk="1" hangingPunct="1">
              <a:defRPr/>
            </a:pPr>
            <a:endParaRPr kumimoji="0" lang="en-US" altLang="zh-CN" smtClean="0"/>
          </a:p>
        </p:txBody>
      </p:sp>
    </p:spTree>
  </p:cSld>
  <p:clrMapOvr>
    <a:masterClrMapping/>
  </p:clrMapOvr>
  <p:transition>
    <p:pull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38AD11-C329-4124-A2F2-E78BE8DA5872}" type="slidenum">
              <a:rPr kumimoji="0" lang="zh-CN" altLang="en-US" sz="1400" smtClean="0"/>
              <a:pPr>
                <a:spcBef>
                  <a:spcPct val="0"/>
                </a:spcBef>
                <a:buFontTx/>
                <a:buNone/>
              </a:pPr>
              <a:t>20</a:t>
            </a:fld>
            <a:endParaRPr kumimoji="0" lang="en-US" altLang="zh-CN" sz="1400" smtClean="0"/>
          </a:p>
        </p:txBody>
      </p:sp>
      <p:sp>
        <p:nvSpPr>
          <p:cNvPr id="23555" name="Rectangle 2"/>
          <p:cNvSpPr>
            <a:spLocks noGrp="1" noChangeArrowheads="1"/>
          </p:cNvSpPr>
          <p:nvPr>
            <p:ph type="ctrTitle"/>
          </p:nvPr>
        </p:nvSpPr>
        <p:spPr/>
        <p:txBody>
          <a:bodyPr/>
          <a:lstStyle/>
          <a:p>
            <a:pPr eaLnBrk="1" hangingPunct="1">
              <a:defRPr/>
            </a:pPr>
            <a:r>
              <a:rPr kumimoji="0" lang="en-US" altLang="zh-CN" b="1" i="1"/>
              <a:t>Next is 3NF</a:t>
            </a:r>
          </a:p>
        </p:txBody>
      </p:sp>
      <p:sp>
        <p:nvSpPr>
          <p:cNvPr id="23556" name="Rectangle 3"/>
          <p:cNvSpPr>
            <a:spLocks noGrp="1" noChangeArrowheads="1"/>
          </p:cNvSpPr>
          <p:nvPr>
            <p:ph type="subTitle" idx="1"/>
          </p:nvPr>
        </p:nvSpPr>
        <p:spPr/>
        <p:txBody>
          <a:bodyPr/>
          <a:lstStyle/>
          <a:p>
            <a:pPr eaLnBrk="1" hangingPunct="1">
              <a:defRPr/>
            </a:pPr>
            <a:endParaRPr kumimoji="0" lang="zh-CN" altLang="en-US"/>
          </a:p>
        </p:txBody>
      </p:sp>
    </p:spTree>
  </p:cSld>
  <p:clrMapOvr>
    <a:masterClrMapping/>
  </p:clrMapOvr>
  <p:transition>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94D05F-4975-48A2-948C-C1929F50F83F}" type="slidenum">
              <a:rPr kumimoji="0" lang="zh-CN" altLang="en-US" sz="1400" smtClean="0"/>
              <a:pPr>
                <a:spcBef>
                  <a:spcPct val="0"/>
                </a:spcBef>
                <a:buFontTx/>
                <a:buNone/>
              </a:pPr>
              <a:t>21</a:t>
            </a:fld>
            <a:endParaRPr kumimoji="0" lang="en-US" altLang="zh-CN" sz="1400" smtClean="0"/>
          </a:p>
        </p:txBody>
      </p:sp>
      <p:sp>
        <p:nvSpPr>
          <p:cNvPr id="24579" name="Rectangle 2"/>
          <p:cNvSpPr>
            <a:spLocks noGrp="1" noChangeArrowheads="1"/>
          </p:cNvSpPr>
          <p:nvPr>
            <p:ph type="title"/>
          </p:nvPr>
        </p:nvSpPr>
        <p:spPr/>
        <p:txBody>
          <a:bodyPr/>
          <a:lstStyle/>
          <a:p>
            <a:pPr eaLnBrk="1" hangingPunct="1">
              <a:defRPr/>
            </a:pPr>
            <a:r>
              <a:rPr kumimoji="0" lang="en-US" altLang="zh-CN"/>
              <a:t>Transitive Dependency</a:t>
            </a:r>
          </a:p>
        </p:txBody>
      </p:sp>
      <p:sp>
        <p:nvSpPr>
          <p:cNvPr id="24580" name="Rectangle 3"/>
          <p:cNvSpPr>
            <a:spLocks noGrp="1" noChangeArrowheads="1"/>
          </p:cNvSpPr>
          <p:nvPr>
            <p:ph type="body" idx="1"/>
          </p:nvPr>
        </p:nvSpPr>
        <p:spPr>
          <a:xfrm>
            <a:off x="814388" y="836613"/>
            <a:ext cx="7935912" cy="5160962"/>
          </a:xfrm>
        </p:spPr>
        <p:txBody>
          <a:bodyPr/>
          <a:lstStyle/>
          <a:p>
            <a:pPr eaLnBrk="1" hangingPunct="1">
              <a:defRPr/>
            </a:pPr>
            <a:r>
              <a:rPr kumimoji="0" lang="en-US" altLang="zh-CN" smtClean="0"/>
              <a:t>Assume that A, B and C are the set of attributes of a relational schema R. If the following functional dependencies are satisfied simultaneously: A</a:t>
            </a:r>
            <a:r>
              <a:rPr kumimoji="0" lang="en-US" altLang="zh-CN" smtClean="0">
                <a:sym typeface="Wingdings" pitchFamily="2" charset="2"/>
              </a:rPr>
              <a:t>B, BA, BC, and C  A, we will say that attribute </a:t>
            </a:r>
            <a:r>
              <a:rPr kumimoji="0" lang="en-US" altLang="zh-CN" i="1" smtClean="0">
                <a:sym typeface="Wingdings" pitchFamily="2" charset="2"/>
              </a:rPr>
              <a:t>C is transitively dependent on attribute A</a:t>
            </a:r>
            <a:endParaRPr kumimoji="0" lang="en-US" altLang="zh-CN" smtClean="0">
              <a:sym typeface="Wingdings" pitchFamily="2" charset="2"/>
            </a:endParaRPr>
          </a:p>
          <a:p>
            <a:pPr eaLnBrk="1" hangingPunct="1">
              <a:defRPr/>
            </a:pPr>
            <a:r>
              <a:rPr kumimoji="0" lang="en-US" altLang="zh-CN" smtClean="0">
                <a:sym typeface="Wingdings" pitchFamily="2" charset="2"/>
              </a:rPr>
              <a:t>If any of these FDs are not satisfied then attribute C is not transitively dependent on attribute A</a:t>
            </a:r>
          </a:p>
        </p:txBody>
      </p:sp>
      <p:sp>
        <p:nvSpPr>
          <p:cNvPr id="24581" name="Text Box 4"/>
          <p:cNvSpPr txBox="1">
            <a:spLocks noChangeArrowheads="1"/>
          </p:cNvSpPr>
          <p:nvPr/>
        </p:nvSpPr>
        <p:spPr bwMode="auto">
          <a:xfrm>
            <a:off x="2320925" y="3716338"/>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eaLnBrk="1" hangingPunct="1">
              <a:spcBef>
                <a:spcPct val="50000"/>
              </a:spcBef>
              <a:defRPr/>
            </a:pPr>
            <a:r>
              <a:rPr lang="en-US" altLang="zh-CN" smtClean="0">
                <a:solidFill>
                  <a:srgbClr val="0000FF"/>
                </a:solidFill>
                <a:latin typeface="Arial" charset="0"/>
              </a:rPr>
              <a:t>A</a:t>
            </a:r>
          </a:p>
        </p:txBody>
      </p:sp>
      <p:sp>
        <p:nvSpPr>
          <p:cNvPr id="24582" name="Text Box 5"/>
          <p:cNvSpPr txBox="1">
            <a:spLocks noChangeArrowheads="1"/>
          </p:cNvSpPr>
          <p:nvPr/>
        </p:nvSpPr>
        <p:spPr bwMode="auto">
          <a:xfrm>
            <a:off x="2339975" y="4575175"/>
            <a:ext cx="503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eaLnBrk="1" hangingPunct="1">
              <a:spcBef>
                <a:spcPct val="50000"/>
              </a:spcBef>
              <a:defRPr/>
            </a:pPr>
            <a:r>
              <a:rPr lang="en-US" altLang="zh-CN" smtClean="0">
                <a:solidFill>
                  <a:srgbClr val="0000FF"/>
                </a:solidFill>
                <a:latin typeface="Arial" charset="0"/>
              </a:rPr>
              <a:t>B</a:t>
            </a:r>
          </a:p>
        </p:txBody>
      </p:sp>
      <p:sp>
        <p:nvSpPr>
          <p:cNvPr id="24583" name="Text Box 6"/>
          <p:cNvSpPr txBox="1">
            <a:spLocks noChangeArrowheads="1"/>
          </p:cNvSpPr>
          <p:nvPr/>
        </p:nvSpPr>
        <p:spPr bwMode="auto">
          <a:xfrm>
            <a:off x="2339975" y="5516563"/>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algn="ctr" eaLnBrk="1" hangingPunct="1">
              <a:spcBef>
                <a:spcPct val="50000"/>
              </a:spcBef>
              <a:defRPr/>
            </a:pPr>
            <a:r>
              <a:rPr lang="en-US" altLang="zh-CN" smtClean="0">
                <a:solidFill>
                  <a:srgbClr val="0000FF"/>
                </a:solidFill>
                <a:latin typeface="Arial" charset="0"/>
              </a:rPr>
              <a:t>C</a:t>
            </a:r>
          </a:p>
        </p:txBody>
      </p:sp>
      <p:sp>
        <p:nvSpPr>
          <p:cNvPr id="24584" name="Line 7"/>
          <p:cNvSpPr>
            <a:spLocks noChangeShapeType="1"/>
          </p:cNvSpPr>
          <p:nvPr/>
        </p:nvSpPr>
        <p:spPr bwMode="auto">
          <a:xfrm>
            <a:off x="2574925" y="4043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24585" name="Line 8"/>
          <p:cNvSpPr>
            <a:spLocks noChangeShapeType="1"/>
          </p:cNvSpPr>
          <p:nvPr/>
        </p:nvSpPr>
        <p:spPr bwMode="auto">
          <a:xfrm>
            <a:off x="2574925" y="49403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46090" name="Freeform 9"/>
          <p:cNvSpPr>
            <a:spLocks/>
          </p:cNvSpPr>
          <p:nvPr/>
        </p:nvSpPr>
        <p:spPr bwMode="auto">
          <a:xfrm>
            <a:off x="1619250" y="3933825"/>
            <a:ext cx="792163" cy="1800225"/>
          </a:xfrm>
          <a:custGeom>
            <a:avLst/>
            <a:gdLst>
              <a:gd name="T0" fmla="*/ 2147483646 w 499"/>
              <a:gd name="T1" fmla="*/ 0 h 1134"/>
              <a:gd name="T2" fmla="*/ 0 w 499"/>
              <a:gd name="T3" fmla="*/ 0 h 1134"/>
              <a:gd name="T4" fmla="*/ 0 w 499"/>
              <a:gd name="T5" fmla="*/ 2147483646 h 1134"/>
              <a:gd name="T6" fmla="*/ 2147483646 w 499"/>
              <a:gd name="T7" fmla="*/ 2147483646 h 11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1134">
                <a:moveTo>
                  <a:pt x="499" y="0"/>
                </a:moveTo>
                <a:lnTo>
                  <a:pt x="0" y="0"/>
                </a:lnTo>
                <a:lnTo>
                  <a:pt x="0" y="1134"/>
                </a:lnTo>
                <a:lnTo>
                  <a:pt x="499" y="1134"/>
                </a:lnTo>
              </a:path>
            </a:pathLst>
          </a:custGeom>
          <a:noFill/>
          <a:ln w="9525">
            <a:solidFill>
              <a:srgbClr val="FF0000"/>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1" name="Freeform 10"/>
          <p:cNvSpPr>
            <a:spLocks/>
          </p:cNvSpPr>
          <p:nvPr/>
        </p:nvSpPr>
        <p:spPr bwMode="auto">
          <a:xfrm>
            <a:off x="2700338" y="3937000"/>
            <a:ext cx="503237" cy="787400"/>
          </a:xfrm>
          <a:custGeom>
            <a:avLst/>
            <a:gdLst>
              <a:gd name="T0" fmla="*/ 0 w 317"/>
              <a:gd name="T1" fmla="*/ 2147483646 h 544"/>
              <a:gd name="T2" fmla="*/ 2147483646 w 317"/>
              <a:gd name="T3" fmla="*/ 2147483646 h 544"/>
              <a:gd name="T4" fmla="*/ 2147483646 w 317"/>
              <a:gd name="T5" fmla="*/ 0 h 544"/>
              <a:gd name="T6" fmla="*/ 0 w 317"/>
              <a:gd name="T7" fmla="*/ 0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7" h="544">
                <a:moveTo>
                  <a:pt x="0" y="544"/>
                </a:moveTo>
                <a:lnTo>
                  <a:pt x="317" y="544"/>
                </a:lnTo>
                <a:lnTo>
                  <a:pt x="317" y="0"/>
                </a:lnTo>
                <a:lnTo>
                  <a:pt x="0" y="0"/>
                </a:ln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8" name="Line 11"/>
          <p:cNvSpPr>
            <a:spLocks noChangeShapeType="1"/>
          </p:cNvSpPr>
          <p:nvPr/>
        </p:nvSpPr>
        <p:spPr bwMode="auto">
          <a:xfrm flipV="1">
            <a:off x="2987675" y="4221163"/>
            <a:ext cx="43180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46093" name="Freeform 12"/>
          <p:cNvSpPr>
            <a:spLocks/>
          </p:cNvSpPr>
          <p:nvPr/>
        </p:nvSpPr>
        <p:spPr bwMode="auto">
          <a:xfrm>
            <a:off x="2700338" y="3933825"/>
            <a:ext cx="1150937" cy="1800225"/>
          </a:xfrm>
          <a:custGeom>
            <a:avLst/>
            <a:gdLst>
              <a:gd name="T0" fmla="*/ 0 w 725"/>
              <a:gd name="T1" fmla="*/ 2147483646 h 1134"/>
              <a:gd name="T2" fmla="*/ 2147483646 w 725"/>
              <a:gd name="T3" fmla="*/ 2147483646 h 1134"/>
              <a:gd name="T4" fmla="*/ 2147483646 w 725"/>
              <a:gd name="T5" fmla="*/ 0 h 1134"/>
              <a:gd name="T6" fmla="*/ 2147483646 w 725"/>
              <a:gd name="T7" fmla="*/ 0 h 11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5" h="1134">
                <a:moveTo>
                  <a:pt x="0" y="1134"/>
                </a:moveTo>
                <a:lnTo>
                  <a:pt x="725" y="1134"/>
                </a:lnTo>
                <a:lnTo>
                  <a:pt x="725" y="0"/>
                </a:lnTo>
                <a:lnTo>
                  <a:pt x="408" y="0"/>
                </a:ln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0" name="Line 13"/>
          <p:cNvSpPr>
            <a:spLocks noChangeShapeType="1"/>
          </p:cNvSpPr>
          <p:nvPr/>
        </p:nvSpPr>
        <p:spPr bwMode="auto">
          <a:xfrm flipV="1">
            <a:off x="3635375" y="4581525"/>
            <a:ext cx="43180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24591" name="Text Box 14"/>
          <p:cNvSpPr txBox="1">
            <a:spLocks noChangeArrowheads="1"/>
          </p:cNvSpPr>
          <p:nvPr/>
        </p:nvSpPr>
        <p:spPr bwMode="auto">
          <a:xfrm>
            <a:off x="4932363" y="4508500"/>
            <a:ext cx="33115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mtClean="0">
                <a:solidFill>
                  <a:srgbClr val="0000FF"/>
                </a:solidFill>
                <a:latin typeface="Arial" charset="0"/>
              </a:rPr>
              <a:t>These are necessary to ensure that attributes B and C are nonprime attributes</a:t>
            </a:r>
          </a:p>
        </p:txBody>
      </p:sp>
      <p:sp>
        <p:nvSpPr>
          <p:cNvPr id="24592" name="Line 15"/>
          <p:cNvSpPr>
            <a:spLocks noChangeShapeType="1"/>
          </p:cNvSpPr>
          <p:nvPr/>
        </p:nvSpPr>
        <p:spPr bwMode="auto">
          <a:xfrm flipH="1" flipV="1">
            <a:off x="3203575" y="4076700"/>
            <a:ext cx="1800225" cy="576263"/>
          </a:xfrm>
          <a:prstGeom prst="line">
            <a:avLst/>
          </a:prstGeom>
          <a:noFill/>
          <a:ln w="952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24593" name="Line 16"/>
          <p:cNvSpPr>
            <a:spLocks noChangeShapeType="1"/>
          </p:cNvSpPr>
          <p:nvPr/>
        </p:nvSpPr>
        <p:spPr bwMode="auto">
          <a:xfrm flipH="1">
            <a:off x="3851275" y="5013325"/>
            <a:ext cx="1081088" cy="144463"/>
          </a:xfrm>
          <a:prstGeom prst="line">
            <a:avLst/>
          </a:prstGeom>
          <a:noFill/>
          <a:ln w="952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24594" name="Line 17"/>
          <p:cNvSpPr>
            <a:spLocks noChangeShapeType="1"/>
          </p:cNvSpPr>
          <p:nvPr/>
        </p:nvSpPr>
        <p:spPr bwMode="auto">
          <a:xfrm flipH="1">
            <a:off x="1463675" y="2041525"/>
            <a:ext cx="134938" cy="268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sp>
        <p:nvSpPr>
          <p:cNvPr id="24595" name="Line 18"/>
          <p:cNvSpPr>
            <a:spLocks noChangeShapeType="1"/>
          </p:cNvSpPr>
          <p:nvPr/>
        </p:nvSpPr>
        <p:spPr bwMode="auto">
          <a:xfrm flipH="1">
            <a:off x="2921000" y="1908175"/>
            <a:ext cx="134938" cy="268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sp>
        <p:nvSpPr>
          <p:cNvPr id="24596" name="Line 19"/>
          <p:cNvSpPr>
            <a:spLocks noChangeShapeType="1"/>
          </p:cNvSpPr>
          <p:nvPr/>
        </p:nvSpPr>
        <p:spPr bwMode="auto">
          <a:xfrm flipH="1">
            <a:off x="3937000" y="2044700"/>
            <a:ext cx="134938" cy="268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spTree>
  </p:cSld>
  <p:clrMapOvr>
    <a:masterClrMapping/>
  </p:clrMapOvr>
  <p:transition>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76E9E9-7651-40ED-AC56-02139C7DB1EF}" type="slidenum">
              <a:rPr kumimoji="0" lang="zh-CN" altLang="en-US" sz="1400" smtClean="0"/>
              <a:pPr>
                <a:spcBef>
                  <a:spcPct val="0"/>
                </a:spcBef>
                <a:buFontTx/>
                <a:buNone/>
              </a:pPr>
              <a:t>22</a:t>
            </a:fld>
            <a:endParaRPr kumimoji="0" lang="en-US" altLang="zh-CN" sz="1400" smtClean="0"/>
          </a:p>
        </p:txBody>
      </p:sp>
      <p:sp>
        <p:nvSpPr>
          <p:cNvPr id="25603" name="Rectangle 2"/>
          <p:cNvSpPr>
            <a:spLocks noGrp="1" noChangeArrowheads="1"/>
          </p:cNvSpPr>
          <p:nvPr>
            <p:ph type="title"/>
          </p:nvPr>
        </p:nvSpPr>
        <p:spPr/>
        <p:txBody>
          <a:bodyPr/>
          <a:lstStyle/>
          <a:p>
            <a:pPr eaLnBrk="1" hangingPunct="1">
              <a:defRPr/>
            </a:pPr>
            <a:r>
              <a:rPr kumimoji="0" lang="en-US" altLang="zh-CN"/>
              <a:t>Third Normal Form</a:t>
            </a:r>
          </a:p>
        </p:txBody>
      </p:sp>
      <p:sp>
        <p:nvSpPr>
          <p:cNvPr id="520195" name="Rectangle 3"/>
          <p:cNvSpPr>
            <a:spLocks noGrp="1" noChangeArrowheads="1"/>
          </p:cNvSpPr>
          <p:nvPr>
            <p:ph type="body" idx="1"/>
          </p:nvPr>
        </p:nvSpPr>
        <p:spPr/>
        <p:txBody>
          <a:bodyPr/>
          <a:lstStyle/>
          <a:p>
            <a:pPr eaLnBrk="1" hangingPunct="1">
              <a:defRPr/>
            </a:pPr>
            <a:r>
              <a:rPr kumimoji="0" lang="en-US" altLang="zh-CN" dirty="0"/>
              <a:t>A relation schema </a:t>
            </a:r>
            <a:r>
              <a:rPr kumimoji="0" lang="en-US" altLang="zh-CN" i="1" dirty="0"/>
              <a:t>R</a:t>
            </a:r>
            <a:r>
              <a:rPr kumimoji="0" lang="en-US" altLang="zh-CN" dirty="0"/>
              <a:t> is in third normal form (3NF) if and only if</a:t>
            </a:r>
            <a:r>
              <a:rPr kumimoji="0" lang="en-US" altLang="zh-CN" dirty="0">
                <a:sym typeface="Monotype Sorts" charset="0"/>
              </a:rPr>
              <a:t> the following holds:</a:t>
            </a:r>
          </a:p>
          <a:p>
            <a:pPr lvl="1" eaLnBrk="1" hangingPunct="1">
              <a:defRPr/>
            </a:pPr>
            <a:r>
              <a:rPr kumimoji="0" lang="en-US" altLang="zh-CN" dirty="0">
                <a:sym typeface="Greek Symbols" charset="0"/>
              </a:rPr>
              <a:t>R is already in 2NF</a:t>
            </a:r>
          </a:p>
          <a:p>
            <a:pPr lvl="1" eaLnBrk="1" hangingPunct="1">
              <a:defRPr/>
            </a:pPr>
            <a:r>
              <a:rPr kumimoji="0" lang="en-US" altLang="zh-CN" dirty="0">
                <a:sym typeface="Greek Symbols" charset="0"/>
              </a:rPr>
              <a:t>No nonprime attribute is transitively dependent on </a:t>
            </a:r>
            <a:r>
              <a:rPr kumimoji="0" lang="en-US" altLang="zh-CN" dirty="0" smtClean="0">
                <a:sym typeface="Greek Symbols" charset="0"/>
              </a:rPr>
              <a:t>a candidate </a:t>
            </a:r>
            <a:r>
              <a:rPr kumimoji="0" lang="en-US" altLang="zh-CN" dirty="0">
                <a:sym typeface="Greek Symbols" charset="0"/>
              </a:rPr>
              <a:t>key</a:t>
            </a:r>
          </a:p>
          <a:p>
            <a:pPr eaLnBrk="1" hangingPunct="1">
              <a:defRPr/>
            </a:pPr>
            <a:r>
              <a:rPr kumimoji="0" lang="en-US" altLang="zh-CN" dirty="0"/>
              <a:t>Another way of expressing the conditions for 3NF is as follows:</a:t>
            </a:r>
          </a:p>
          <a:p>
            <a:pPr lvl="1" eaLnBrk="1" hangingPunct="1">
              <a:defRPr/>
            </a:pPr>
            <a:r>
              <a:rPr kumimoji="0" lang="en-US" altLang="zh-CN" dirty="0">
                <a:sym typeface="Greek Symbols" charset="0"/>
              </a:rPr>
              <a:t>R is already in 2NF</a:t>
            </a:r>
          </a:p>
          <a:p>
            <a:pPr lvl="1" eaLnBrk="1" hangingPunct="1">
              <a:defRPr/>
            </a:pPr>
            <a:r>
              <a:rPr kumimoji="0" lang="en-US" altLang="zh-CN" dirty="0">
                <a:sym typeface="Greek Symbols" charset="0"/>
              </a:rPr>
              <a:t>No nonprime attribute functionally determines any other nonprime attributes</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0195">
                                            <p:txEl>
                                              <p:pRg st="3" end="3"/>
                                            </p:txEl>
                                          </p:spTgt>
                                        </p:tgtEl>
                                        <p:attrNameLst>
                                          <p:attrName>style.visibility</p:attrName>
                                        </p:attrNameLst>
                                      </p:cBhvr>
                                      <p:to>
                                        <p:strVal val="visible"/>
                                      </p:to>
                                    </p:set>
                                    <p:animEffect transition="in" filter="blinds(horizontal)">
                                      <p:cBhvr>
                                        <p:cTn id="7" dur="500"/>
                                        <p:tgtEl>
                                          <p:spTgt spid="52019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0195">
                                            <p:txEl>
                                              <p:pRg st="4" end="4"/>
                                            </p:txEl>
                                          </p:spTgt>
                                        </p:tgtEl>
                                        <p:attrNameLst>
                                          <p:attrName>style.visibility</p:attrName>
                                        </p:attrNameLst>
                                      </p:cBhvr>
                                      <p:to>
                                        <p:strVal val="visible"/>
                                      </p:to>
                                    </p:set>
                                    <p:animEffect transition="in" filter="blinds(horizontal)">
                                      <p:cBhvr>
                                        <p:cTn id="10" dur="500"/>
                                        <p:tgtEl>
                                          <p:spTgt spid="52019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20195">
                                            <p:txEl>
                                              <p:pRg st="5" end="5"/>
                                            </p:txEl>
                                          </p:spTgt>
                                        </p:tgtEl>
                                        <p:attrNameLst>
                                          <p:attrName>style.visibility</p:attrName>
                                        </p:attrNameLst>
                                      </p:cBhvr>
                                      <p:to>
                                        <p:strVal val="visible"/>
                                      </p:to>
                                    </p:set>
                                    <p:animEffect transition="in" filter="blinds(horizontal)">
                                      <p:cBhvr>
                                        <p:cTn id="13" dur="500"/>
                                        <p:tgtEl>
                                          <p:spTgt spid="520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A436C5-3DF0-4DE7-896C-9F11F5AEC03A}" type="slidenum">
              <a:rPr kumimoji="0" lang="zh-CN" altLang="en-US" sz="1400" smtClean="0"/>
              <a:pPr>
                <a:spcBef>
                  <a:spcPct val="0"/>
                </a:spcBef>
                <a:buFontTx/>
                <a:buNone/>
              </a:pPr>
              <a:t>23</a:t>
            </a:fld>
            <a:endParaRPr kumimoji="0" lang="en-US" altLang="zh-CN" sz="1400" smtClean="0"/>
          </a:p>
        </p:txBody>
      </p:sp>
      <p:sp>
        <p:nvSpPr>
          <p:cNvPr id="26627" name="Rectangle 2"/>
          <p:cNvSpPr>
            <a:spLocks noGrp="1" noChangeArrowheads="1"/>
          </p:cNvSpPr>
          <p:nvPr>
            <p:ph type="title"/>
          </p:nvPr>
        </p:nvSpPr>
        <p:spPr/>
        <p:txBody>
          <a:bodyPr/>
          <a:lstStyle/>
          <a:p>
            <a:pPr eaLnBrk="1" hangingPunct="1">
              <a:defRPr/>
            </a:pPr>
            <a:r>
              <a:rPr kumimoji="0" lang="en-US" altLang="zh-CN"/>
              <a:t>3NF (Cont.)</a:t>
            </a:r>
          </a:p>
        </p:txBody>
      </p:sp>
      <p:sp>
        <p:nvSpPr>
          <p:cNvPr id="521219" name="Rectangle 3"/>
          <p:cNvSpPr>
            <a:spLocks noGrp="1" noChangeArrowheads="1"/>
          </p:cNvSpPr>
          <p:nvPr>
            <p:ph type="body" idx="1"/>
          </p:nvPr>
        </p:nvSpPr>
        <p:spPr/>
        <p:txBody>
          <a:bodyPr/>
          <a:lstStyle/>
          <a:p>
            <a:pPr eaLnBrk="1" hangingPunct="1">
              <a:defRPr/>
            </a:pPr>
            <a:r>
              <a:rPr kumimoji="0" lang="en-US" altLang="zh-CN"/>
              <a:t>Example</a:t>
            </a:r>
          </a:p>
          <a:p>
            <a:pPr lvl="1" eaLnBrk="1" hangingPunct="1">
              <a:defRPr/>
            </a:pPr>
            <a:r>
              <a:rPr kumimoji="0" lang="en-US" altLang="zh-CN" sz="2000" i="1"/>
              <a:t>R = (J, K, L)</a:t>
            </a:r>
            <a:br>
              <a:rPr kumimoji="0" lang="en-US" altLang="zh-CN" sz="2000" i="1"/>
            </a:br>
            <a:r>
              <a:rPr kumimoji="0" lang="en-US" altLang="zh-CN" sz="2000" i="1"/>
              <a:t>F = </a:t>
            </a:r>
            <a:r>
              <a:rPr kumimoji="0" lang="en-US" altLang="zh-CN" sz="2000"/>
              <a:t>{</a:t>
            </a:r>
            <a:r>
              <a:rPr kumimoji="0" lang="en-US" altLang="zh-CN" sz="2000" i="1"/>
              <a:t>J </a:t>
            </a:r>
            <a:r>
              <a:rPr kumimoji="0" lang="en-US" altLang="zh-CN" sz="2000">
                <a:sym typeface="Symbol" charset="0"/>
              </a:rPr>
              <a:t></a:t>
            </a:r>
            <a:r>
              <a:rPr kumimoji="0" lang="en-US" altLang="zh-CN" sz="2000">
                <a:sym typeface="Monotype Sorts" charset="0"/>
              </a:rPr>
              <a:t> </a:t>
            </a:r>
            <a:r>
              <a:rPr kumimoji="0" lang="en-US" altLang="zh-CN" sz="2000" i="1">
                <a:sym typeface="Monotype Sorts" charset="0"/>
              </a:rPr>
              <a:t>L, L </a:t>
            </a:r>
            <a:r>
              <a:rPr kumimoji="0" lang="en-US" altLang="zh-CN" sz="2000">
                <a:sym typeface="Symbol" charset="0"/>
              </a:rPr>
              <a:t></a:t>
            </a:r>
            <a:r>
              <a:rPr kumimoji="0" lang="en-US" altLang="zh-CN" sz="2000">
                <a:sym typeface="Monotype Sorts" charset="0"/>
              </a:rPr>
              <a:t> </a:t>
            </a:r>
            <a:r>
              <a:rPr kumimoji="0" lang="en-US" altLang="zh-CN" sz="2000" i="1">
                <a:sym typeface="Monotype Sorts" charset="0"/>
              </a:rPr>
              <a:t>K</a:t>
            </a:r>
            <a:r>
              <a:rPr kumimoji="0" lang="en-US" altLang="zh-CN" sz="2000">
                <a:sym typeface="Monotype Sorts" charset="0"/>
              </a:rPr>
              <a:t>}</a:t>
            </a:r>
          </a:p>
          <a:p>
            <a:pPr lvl="1" eaLnBrk="1" hangingPunct="1">
              <a:defRPr/>
            </a:pPr>
            <a:r>
              <a:rPr kumimoji="0" lang="en-US" altLang="zh-CN" sz="2000">
                <a:sym typeface="Monotype Sorts" charset="0"/>
              </a:rPr>
              <a:t>Candidate key: J</a:t>
            </a:r>
          </a:p>
          <a:p>
            <a:pPr lvl="1" eaLnBrk="1" hangingPunct="1">
              <a:defRPr/>
            </a:pPr>
            <a:r>
              <a:rPr kumimoji="0" lang="en-US" altLang="zh-CN" sz="2000">
                <a:sym typeface="Monotype Sorts" charset="0"/>
              </a:rPr>
              <a:t>Transitive dependency: </a:t>
            </a:r>
            <a:r>
              <a:rPr kumimoji="0" lang="en-US" altLang="zh-CN" sz="2000" i="1"/>
              <a:t>J </a:t>
            </a:r>
            <a:r>
              <a:rPr kumimoji="0" lang="en-US" altLang="zh-CN" sz="2000">
                <a:sym typeface="Symbol" charset="0"/>
              </a:rPr>
              <a:t></a:t>
            </a:r>
            <a:r>
              <a:rPr kumimoji="0" lang="en-US" altLang="zh-CN" sz="2000">
                <a:sym typeface="Monotype Sorts" charset="0"/>
              </a:rPr>
              <a:t>  </a:t>
            </a:r>
            <a:r>
              <a:rPr kumimoji="0" lang="en-US" altLang="zh-CN" sz="2000" i="1">
                <a:sym typeface="Monotype Sorts" charset="0"/>
              </a:rPr>
              <a:t>K, </a:t>
            </a:r>
            <a:r>
              <a:rPr kumimoji="0" lang="en-US" altLang="zh-CN" sz="2000">
                <a:sym typeface="Monotype Sorts" charset="0"/>
              </a:rPr>
              <a:t>R is not in 3NF</a:t>
            </a:r>
          </a:p>
          <a:p>
            <a:pPr eaLnBrk="1" hangingPunct="1">
              <a:defRPr/>
            </a:pPr>
            <a:r>
              <a:rPr kumimoji="0" lang="en-US" altLang="zh-CN">
                <a:sym typeface="Symbol" charset="0"/>
              </a:rPr>
              <a:t>Another example:</a:t>
            </a:r>
          </a:p>
          <a:p>
            <a:pPr lvl="1" eaLnBrk="1" hangingPunct="1">
              <a:buFontTx/>
              <a:buNone/>
              <a:defRPr/>
            </a:pPr>
            <a:r>
              <a:rPr kumimoji="0" lang="en-US" altLang="zh-CN" sz="2000">
                <a:sym typeface="Symbol" charset="0"/>
              </a:rPr>
              <a:t> </a:t>
            </a:r>
            <a:r>
              <a:rPr kumimoji="0" lang="en-US" altLang="zh-CN" sz="2000"/>
              <a:t>Employee(</a:t>
            </a:r>
            <a:r>
              <a:rPr kumimoji="0" lang="en-US" altLang="zh-CN" sz="2000" u="sng"/>
              <a:t>Emp-ID</a:t>
            </a:r>
            <a:r>
              <a:rPr kumimoji="0" lang="en-US" altLang="zh-CN" sz="2000"/>
              <a:t>, Emp-Name, Emp-Dpt, Emp-Hrly-Rate)</a:t>
            </a:r>
          </a:p>
          <a:p>
            <a:pPr lvl="1" eaLnBrk="1" hangingPunct="1">
              <a:buFontTx/>
              <a:buNone/>
              <a:defRPr/>
            </a:pPr>
            <a:r>
              <a:rPr kumimoji="0" lang="en-US" altLang="zh-CN" sz="2000"/>
              <a:t> F={Emp-ID</a:t>
            </a:r>
            <a:r>
              <a:rPr kumimoji="0" lang="en-US" altLang="zh-CN" sz="2000">
                <a:sym typeface="Wingdings" charset="0"/>
              </a:rPr>
              <a:t>Emp-Dpt, Emp-DptEmp-Hrly-Rate</a:t>
            </a:r>
            <a:r>
              <a:rPr kumimoji="0" lang="en-US" altLang="zh-CN" sz="2000"/>
              <a:t>}</a:t>
            </a:r>
          </a:p>
          <a:p>
            <a:pPr lvl="1" eaLnBrk="1" hangingPunct="1">
              <a:buFontTx/>
              <a:buNone/>
              <a:defRPr/>
            </a:pPr>
            <a:r>
              <a:rPr kumimoji="0" lang="en-US" altLang="zh-CN" sz="2000"/>
              <a:t> Emp-Hrly-Rate is transitively dependent on the key, it is not in 3NF </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1219">
                                            <p:txEl>
                                              <p:pRg st="4" end="4"/>
                                            </p:txEl>
                                          </p:spTgt>
                                        </p:tgtEl>
                                        <p:attrNameLst>
                                          <p:attrName>style.visibility</p:attrName>
                                        </p:attrNameLst>
                                      </p:cBhvr>
                                      <p:to>
                                        <p:strVal val="visible"/>
                                      </p:to>
                                    </p:set>
                                    <p:animEffect transition="in" filter="blinds(horizontal)">
                                      <p:cBhvr>
                                        <p:cTn id="7" dur="500"/>
                                        <p:tgtEl>
                                          <p:spTgt spid="52121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1219">
                                            <p:txEl>
                                              <p:pRg st="5" end="5"/>
                                            </p:txEl>
                                          </p:spTgt>
                                        </p:tgtEl>
                                        <p:attrNameLst>
                                          <p:attrName>style.visibility</p:attrName>
                                        </p:attrNameLst>
                                      </p:cBhvr>
                                      <p:to>
                                        <p:strVal val="visible"/>
                                      </p:to>
                                    </p:set>
                                    <p:animEffect transition="in" filter="blinds(horizontal)">
                                      <p:cBhvr>
                                        <p:cTn id="10" dur="500"/>
                                        <p:tgtEl>
                                          <p:spTgt spid="52121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21219">
                                            <p:txEl>
                                              <p:pRg st="6" end="6"/>
                                            </p:txEl>
                                          </p:spTgt>
                                        </p:tgtEl>
                                        <p:attrNameLst>
                                          <p:attrName>style.visibility</p:attrName>
                                        </p:attrNameLst>
                                      </p:cBhvr>
                                      <p:to>
                                        <p:strVal val="visible"/>
                                      </p:to>
                                    </p:set>
                                    <p:animEffect transition="in" filter="blinds(horizontal)">
                                      <p:cBhvr>
                                        <p:cTn id="13" dur="500"/>
                                        <p:tgtEl>
                                          <p:spTgt spid="52121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21219">
                                            <p:txEl>
                                              <p:pRg st="7" end="7"/>
                                            </p:txEl>
                                          </p:spTgt>
                                        </p:tgtEl>
                                        <p:attrNameLst>
                                          <p:attrName>style.visibility</p:attrName>
                                        </p:attrNameLst>
                                      </p:cBhvr>
                                      <p:to>
                                        <p:strVal val="visible"/>
                                      </p:to>
                                    </p:set>
                                    <p:animEffect transition="in" filter="blinds(horizontal)">
                                      <p:cBhvr>
                                        <p:cTn id="16" dur="500"/>
                                        <p:tgtEl>
                                          <p:spTgt spid="521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64DD12B-1273-4BC2-9448-16F81B1FF61D}" type="slidenum">
              <a:rPr kumimoji="0" lang="zh-CN" altLang="en-US" sz="1400" smtClean="0"/>
              <a:pPr>
                <a:spcBef>
                  <a:spcPct val="0"/>
                </a:spcBef>
                <a:buFontTx/>
                <a:buNone/>
              </a:pPr>
              <a:t>24</a:t>
            </a:fld>
            <a:endParaRPr kumimoji="0" lang="en-US" altLang="zh-CN" sz="1400" smtClean="0"/>
          </a:p>
        </p:txBody>
      </p:sp>
      <p:sp>
        <p:nvSpPr>
          <p:cNvPr id="27651" name="Rectangle 2"/>
          <p:cNvSpPr>
            <a:spLocks noGrp="1" noChangeArrowheads="1"/>
          </p:cNvSpPr>
          <p:nvPr>
            <p:ph type="title"/>
          </p:nvPr>
        </p:nvSpPr>
        <p:spPr/>
        <p:txBody>
          <a:bodyPr/>
          <a:lstStyle/>
          <a:p>
            <a:pPr eaLnBrk="1" hangingPunct="1">
              <a:defRPr/>
            </a:pPr>
            <a:r>
              <a:rPr kumimoji="0" lang="en-US" altLang="zh-CN"/>
              <a:t>Conversion to 3NF</a:t>
            </a:r>
          </a:p>
        </p:txBody>
      </p:sp>
      <p:sp>
        <p:nvSpPr>
          <p:cNvPr id="27652" name="Rectangle 3"/>
          <p:cNvSpPr>
            <a:spLocks noGrp="1" noChangeArrowheads="1"/>
          </p:cNvSpPr>
          <p:nvPr>
            <p:ph type="body" idx="1"/>
          </p:nvPr>
        </p:nvSpPr>
        <p:spPr>
          <a:xfrm>
            <a:off x="457200" y="1017588"/>
            <a:ext cx="8229600" cy="2795587"/>
          </a:xfrm>
        </p:spPr>
        <p:txBody>
          <a:bodyPr/>
          <a:lstStyle/>
          <a:p>
            <a:pPr eaLnBrk="1" hangingPunct="1">
              <a:lnSpc>
                <a:spcPct val="80000"/>
              </a:lnSpc>
              <a:defRPr/>
            </a:pPr>
            <a:r>
              <a:rPr kumimoji="0" lang="en-US" altLang="zh-CN" smtClean="0"/>
              <a:t>The objective of transforming relational schemas into 3NF is to remove all transitive dependencies</a:t>
            </a:r>
          </a:p>
          <a:p>
            <a:pPr eaLnBrk="1" hangingPunct="1">
              <a:lnSpc>
                <a:spcPct val="80000"/>
              </a:lnSpc>
              <a:defRPr/>
            </a:pPr>
            <a:r>
              <a:rPr kumimoji="0" lang="en-US" altLang="zh-CN" smtClean="0"/>
              <a:t>In the following figure, assume that any FD not implicitly indicated does not hold. An asterisk indicates the key attributes and the arrows denote functional dependencies. The dashed line indicates that A</a:t>
            </a:r>
            <a:r>
              <a:rPr kumimoji="0" lang="en-US" altLang="zh-CN" smtClean="0">
                <a:sym typeface="Wingdings" pitchFamily="2" charset="2"/>
              </a:rPr>
              <a:t>C may not be explicitly given but it is always present because it can be derived using the inference axioms</a:t>
            </a:r>
            <a:endParaRPr kumimoji="0" lang="en-US" altLang="zh-CN" smtClean="0"/>
          </a:p>
        </p:txBody>
      </p:sp>
      <p:sp>
        <p:nvSpPr>
          <p:cNvPr id="27653" name="Text Box 4"/>
          <p:cNvSpPr txBox="1">
            <a:spLocks noChangeArrowheads="1"/>
          </p:cNvSpPr>
          <p:nvPr/>
        </p:nvSpPr>
        <p:spPr bwMode="auto">
          <a:xfrm>
            <a:off x="971550" y="39798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A*</a:t>
            </a:r>
          </a:p>
        </p:txBody>
      </p:sp>
      <p:sp>
        <p:nvSpPr>
          <p:cNvPr id="27654" name="Text Box 5"/>
          <p:cNvSpPr txBox="1">
            <a:spLocks noChangeArrowheads="1"/>
          </p:cNvSpPr>
          <p:nvPr/>
        </p:nvSpPr>
        <p:spPr bwMode="auto">
          <a:xfrm>
            <a:off x="971550" y="46275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B</a:t>
            </a:r>
          </a:p>
        </p:txBody>
      </p:sp>
      <p:sp>
        <p:nvSpPr>
          <p:cNvPr id="27655" name="Text Box 6"/>
          <p:cNvSpPr txBox="1">
            <a:spLocks noChangeArrowheads="1"/>
          </p:cNvSpPr>
          <p:nvPr/>
        </p:nvSpPr>
        <p:spPr bwMode="auto">
          <a:xfrm>
            <a:off x="971550" y="525145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C</a:t>
            </a:r>
          </a:p>
        </p:txBody>
      </p:sp>
      <p:sp>
        <p:nvSpPr>
          <p:cNvPr id="52232" name="Freeform 7"/>
          <p:cNvSpPr>
            <a:spLocks/>
          </p:cNvSpPr>
          <p:nvPr/>
        </p:nvSpPr>
        <p:spPr bwMode="auto">
          <a:xfrm>
            <a:off x="1330325" y="4916488"/>
            <a:ext cx="1225550" cy="574675"/>
          </a:xfrm>
          <a:custGeom>
            <a:avLst/>
            <a:gdLst>
              <a:gd name="T0" fmla="*/ 2147483646 w 545"/>
              <a:gd name="T1" fmla="*/ 0 h 544"/>
              <a:gd name="T2" fmla="*/ 2147483646 w 545"/>
              <a:gd name="T3" fmla="*/ 0 h 544"/>
              <a:gd name="T4" fmla="*/ 2147483646 w 545"/>
              <a:gd name="T5" fmla="*/ 2147483646 h 544"/>
              <a:gd name="T6" fmla="*/ 0 w 545"/>
              <a:gd name="T7" fmla="*/ 2147483646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5" h="544">
                <a:moveTo>
                  <a:pt x="363" y="0"/>
                </a:moveTo>
                <a:lnTo>
                  <a:pt x="545" y="0"/>
                </a:lnTo>
                <a:lnTo>
                  <a:pt x="545" y="544"/>
                </a:lnTo>
                <a:lnTo>
                  <a:pt x="0" y="544"/>
                </a:ln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7" name="AutoShape 8"/>
          <p:cNvSpPr>
            <a:spLocks noChangeArrowheads="1"/>
          </p:cNvSpPr>
          <p:nvPr/>
        </p:nvSpPr>
        <p:spPr bwMode="auto">
          <a:xfrm>
            <a:off x="3706813" y="4627563"/>
            <a:ext cx="1296987" cy="1081087"/>
          </a:xfrm>
          <a:prstGeom prst="rightArrow">
            <a:avLst>
              <a:gd name="adj1" fmla="val 50000"/>
              <a:gd name="adj2" fmla="val 2999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latin typeface="Arial" charset="0"/>
                <a:ea typeface="宋体" charset="0"/>
                <a:cs typeface="宋体" charset="0"/>
              </a:rPr>
              <a:t>Convert to</a:t>
            </a:r>
          </a:p>
        </p:txBody>
      </p:sp>
      <p:sp>
        <p:nvSpPr>
          <p:cNvPr id="27658" name="Text Box 9"/>
          <p:cNvSpPr txBox="1">
            <a:spLocks noChangeArrowheads="1"/>
          </p:cNvSpPr>
          <p:nvPr/>
        </p:nvSpPr>
        <p:spPr bwMode="auto">
          <a:xfrm>
            <a:off x="5075238" y="438785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A*</a:t>
            </a:r>
          </a:p>
        </p:txBody>
      </p:sp>
      <p:sp>
        <p:nvSpPr>
          <p:cNvPr id="27659" name="Text Box 10"/>
          <p:cNvSpPr txBox="1">
            <a:spLocks noChangeArrowheads="1"/>
          </p:cNvSpPr>
          <p:nvPr/>
        </p:nvSpPr>
        <p:spPr bwMode="auto">
          <a:xfrm>
            <a:off x="5075238" y="532288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B</a:t>
            </a:r>
          </a:p>
        </p:txBody>
      </p:sp>
      <p:sp>
        <p:nvSpPr>
          <p:cNvPr id="27660" name="Text Box 11"/>
          <p:cNvSpPr txBox="1">
            <a:spLocks noChangeArrowheads="1"/>
          </p:cNvSpPr>
          <p:nvPr/>
        </p:nvSpPr>
        <p:spPr bwMode="auto">
          <a:xfrm>
            <a:off x="6875463" y="434022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B*</a:t>
            </a:r>
          </a:p>
        </p:txBody>
      </p:sp>
      <p:sp>
        <p:nvSpPr>
          <p:cNvPr id="27661" name="Text Box 12"/>
          <p:cNvSpPr txBox="1">
            <a:spLocks noChangeArrowheads="1"/>
          </p:cNvSpPr>
          <p:nvPr/>
        </p:nvSpPr>
        <p:spPr bwMode="auto">
          <a:xfrm>
            <a:off x="6875463" y="534828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400" smtClean="0">
                <a:solidFill>
                  <a:srgbClr val="0000FF"/>
                </a:solidFill>
                <a:latin typeface="Arial" charset="0"/>
              </a:rPr>
              <a:t>C</a:t>
            </a:r>
          </a:p>
        </p:txBody>
      </p:sp>
      <p:sp>
        <p:nvSpPr>
          <p:cNvPr id="52238" name="Freeform 13"/>
          <p:cNvSpPr>
            <a:spLocks/>
          </p:cNvSpPr>
          <p:nvPr/>
        </p:nvSpPr>
        <p:spPr bwMode="auto">
          <a:xfrm>
            <a:off x="7308850" y="4556125"/>
            <a:ext cx="647700" cy="1008063"/>
          </a:xfrm>
          <a:custGeom>
            <a:avLst/>
            <a:gdLst>
              <a:gd name="T0" fmla="*/ 0 w 408"/>
              <a:gd name="T1" fmla="*/ 0 h 635"/>
              <a:gd name="T2" fmla="*/ 2147483646 w 408"/>
              <a:gd name="T3" fmla="*/ 0 h 635"/>
              <a:gd name="T4" fmla="*/ 2147483646 w 408"/>
              <a:gd name="T5" fmla="*/ 2147483646 h 635"/>
              <a:gd name="T6" fmla="*/ 0 w 408"/>
              <a:gd name="T7" fmla="*/ 2147483646 h 6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635">
                <a:moveTo>
                  <a:pt x="0" y="0"/>
                </a:moveTo>
                <a:lnTo>
                  <a:pt x="408" y="0"/>
                </a:lnTo>
                <a:lnTo>
                  <a:pt x="408" y="635"/>
                </a:lnTo>
                <a:lnTo>
                  <a:pt x="0" y="635"/>
                </a:ln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9" name="Freeform 14"/>
          <p:cNvSpPr>
            <a:spLocks/>
          </p:cNvSpPr>
          <p:nvPr/>
        </p:nvSpPr>
        <p:spPr bwMode="auto">
          <a:xfrm>
            <a:off x="1331913" y="4195763"/>
            <a:ext cx="647700" cy="720725"/>
          </a:xfrm>
          <a:custGeom>
            <a:avLst/>
            <a:gdLst>
              <a:gd name="T0" fmla="*/ 2147483646 w 408"/>
              <a:gd name="T1" fmla="*/ 0 h 454"/>
              <a:gd name="T2" fmla="*/ 2147483646 w 408"/>
              <a:gd name="T3" fmla="*/ 0 h 454"/>
              <a:gd name="T4" fmla="*/ 2147483646 w 408"/>
              <a:gd name="T5" fmla="*/ 2147483646 h 454"/>
              <a:gd name="T6" fmla="*/ 0 w 408"/>
              <a:gd name="T7" fmla="*/ 2147483646 h 4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454">
                <a:moveTo>
                  <a:pt x="45" y="0"/>
                </a:moveTo>
                <a:lnTo>
                  <a:pt x="408" y="0"/>
                </a:lnTo>
                <a:lnTo>
                  <a:pt x="408" y="454"/>
                </a:lnTo>
                <a:lnTo>
                  <a:pt x="0" y="454"/>
                </a:ln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0" name="Freeform 15"/>
          <p:cNvSpPr>
            <a:spLocks/>
          </p:cNvSpPr>
          <p:nvPr/>
        </p:nvSpPr>
        <p:spPr bwMode="auto">
          <a:xfrm>
            <a:off x="2555875" y="4195763"/>
            <a:ext cx="647700" cy="1296987"/>
          </a:xfrm>
          <a:custGeom>
            <a:avLst/>
            <a:gdLst>
              <a:gd name="T0" fmla="*/ 0 w 408"/>
              <a:gd name="T1" fmla="*/ 0 h 817"/>
              <a:gd name="T2" fmla="*/ 2147483646 w 408"/>
              <a:gd name="T3" fmla="*/ 0 h 817"/>
              <a:gd name="T4" fmla="*/ 2147483646 w 408"/>
              <a:gd name="T5" fmla="*/ 2147483646 h 817"/>
              <a:gd name="T6" fmla="*/ 2147483646 w 408"/>
              <a:gd name="T7" fmla="*/ 2147483646 h 8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817">
                <a:moveTo>
                  <a:pt x="0" y="0"/>
                </a:moveTo>
                <a:lnTo>
                  <a:pt x="408" y="0"/>
                </a:lnTo>
                <a:lnTo>
                  <a:pt x="408" y="817"/>
                </a:lnTo>
                <a:lnTo>
                  <a:pt x="91" y="817"/>
                </a:lnTo>
              </a:path>
            </a:pathLst>
          </a:custGeom>
          <a:noFill/>
          <a:ln w="9525" cap="flat">
            <a:solidFill>
              <a:srgbClr val="FF0000"/>
            </a:solidFill>
            <a:prstDash val="dash"/>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1" name="Freeform 16"/>
          <p:cNvSpPr>
            <a:spLocks/>
          </p:cNvSpPr>
          <p:nvPr/>
        </p:nvSpPr>
        <p:spPr bwMode="auto">
          <a:xfrm>
            <a:off x="5580063" y="4581525"/>
            <a:ext cx="647700" cy="1008063"/>
          </a:xfrm>
          <a:custGeom>
            <a:avLst/>
            <a:gdLst>
              <a:gd name="T0" fmla="*/ 0 w 408"/>
              <a:gd name="T1" fmla="*/ 0 h 635"/>
              <a:gd name="T2" fmla="*/ 2147483646 w 408"/>
              <a:gd name="T3" fmla="*/ 0 h 635"/>
              <a:gd name="T4" fmla="*/ 2147483646 w 408"/>
              <a:gd name="T5" fmla="*/ 2147483646 h 635"/>
              <a:gd name="T6" fmla="*/ 0 w 408"/>
              <a:gd name="T7" fmla="*/ 2147483646 h 6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635">
                <a:moveTo>
                  <a:pt x="0" y="0"/>
                </a:moveTo>
                <a:lnTo>
                  <a:pt x="408" y="0"/>
                </a:lnTo>
                <a:lnTo>
                  <a:pt x="408" y="635"/>
                </a:lnTo>
                <a:lnTo>
                  <a:pt x="0" y="635"/>
                </a:lnTo>
              </a:path>
            </a:pathLst>
          </a:custGeom>
          <a:noFill/>
          <a:ln w="9525">
            <a:solidFill>
              <a:schemeClr val="tx1"/>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pull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AAF43F3-42A2-40AA-90B6-6393603CA8FA}" type="slidenum">
              <a:rPr kumimoji="0" lang="zh-CN" altLang="en-US" sz="1400" smtClean="0"/>
              <a:pPr>
                <a:spcBef>
                  <a:spcPct val="0"/>
                </a:spcBef>
                <a:buFontTx/>
                <a:buNone/>
              </a:pPr>
              <a:t>25</a:t>
            </a:fld>
            <a:endParaRPr kumimoji="0" lang="en-US" altLang="zh-CN" sz="1400" smtClean="0"/>
          </a:p>
        </p:txBody>
      </p:sp>
      <p:sp>
        <p:nvSpPr>
          <p:cNvPr id="28675" name="Rectangle 2"/>
          <p:cNvSpPr>
            <a:spLocks noGrp="1" noChangeArrowheads="1"/>
          </p:cNvSpPr>
          <p:nvPr>
            <p:ph type="title"/>
          </p:nvPr>
        </p:nvSpPr>
        <p:spPr/>
        <p:txBody>
          <a:bodyPr/>
          <a:lstStyle/>
          <a:p>
            <a:pPr eaLnBrk="1" hangingPunct="1">
              <a:defRPr/>
            </a:pPr>
            <a:r>
              <a:rPr kumimoji="0" lang="en-US" altLang="zh-CN"/>
              <a:t>Example</a:t>
            </a:r>
          </a:p>
        </p:txBody>
      </p:sp>
      <p:sp>
        <p:nvSpPr>
          <p:cNvPr id="28676" name="Rectangle 3"/>
          <p:cNvSpPr>
            <a:spLocks noGrp="1" noChangeArrowheads="1"/>
          </p:cNvSpPr>
          <p:nvPr>
            <p:ph type="body" idx="1"/>
          </p:nvPr>
        </p:nvSpPr>
        <p:spPr/>
        <p:txBody>
          <a:bodyPr/>
          <a:lstStyle/>
          <a:p>
            <a:pPr eaLnBrk="1" hangingPunct="1">
              <a:defRPr/>
            </a:pPr>
            <a:r>
              <a:rPr kumimoji="0" lang="en-US" altLang="zh-CN"/>
              <a:t>We can create two new relational schemas:</a:t>
            </a:r>
          </a:p>
          <a:p>
            <a:pPr lvl="1" eaLnBrk="1" hangingPunct="1">
              <a:defRPr/>
            </a:pPr>
            <a:r>
              <a:rPr kumimoji="0" lang="en-US" altLang="zh-CN"/>
              <a:t>Employee(</a:t>
            </a:r>
            <a:r>
              <a:rPr kumimoji="0" lang="en-US" altLang="zh-CN" u="sng"/>
              <a:t>Emp-ID</a:t>
            </a:r>
            <a:r>
              <a:rPr kumimoji="0" lang="en-US" altLang="zh-CN"/>
              <a:t>, Emp-Name, Emp-Dpt)</a:t>
            </a:r>
          </a:p>
          <a:p>
            <a:pPr lvl="1" eaLnBrk="1" hangingPunct="1">
              <a:defRPr/>
            </a:pPr>
            <a:r>
              <a:rPr kumimoji="0" lang="en-US" altLang="zh-CN"/>
              <a:t>Charges(</a:t>
            </a:r>
            <a:r>
              <a:rPr kumimoji="0" lang="en-US" altLang="zh-CN" u="sng"/>
              <a:t>Emp-Dpt</a:t>
            </a:r>
            <a:r>
              <a:rPr kumimoji="0" lang="en-US" altLang="zh-CN"/>
              <a:t>, Emp-Hrly-Rate)</a:t>
            </a:r>
          </a:p>
          <a:p>
            <a:pPr eaLnBrk="1" hangingPunct="1">
              <a:defRPr/>
            </a:pPr>
            <a:r>
              <a:rPr kumimoji="0" lang="en-US" altLang="zh-CN"/>
              <a:t>They are both in 3NF and will not exhibit any of the anomalies of the previous forms. That is, we can insert, delete and update tuples without any of the side effect that were present in 1NF and 2NF</a:t>
            </a:r>
          </a:p>
        </p:txBody>
      </p:sp>
    </p:spTree>
  </p:cSld>
  <p:clrMapOvr>
    <a:masterClrMapping/>
  </p:clrMapOvr>
  <p:transition>
    <p:pull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1EDE72-C0D1-4EC4-AC3F-A50213844534}" type="slidenum">
              <a:rPr kumimoji="0" lang="zh-CN" altLang="en-US" sz="1400" smtClean="0"/>
              <a:pPr>
                <a:spcBef>
                  <a:spcPct val="0"/>
                </a:spcBef>
                <a:buFontTx/>
                <a:buNone/>
              </a:pPr>
              <a:t>26</a:t>
            </a:fld>
            <a:endParaRPr kumimoji="0" lang="en-US" altLang="zh-CN" sz="1400" smtClean="0"/>
          </a:p>
        </p:txBody>
      </p:sp>
      <p:sp>
        <p:nvSpPr>
          <p:cNvPr id="29699" name="Rectangle 2"/>
          <p:cNvSpPr>
            <a:spLocks noGrp="1" noChangeArrowheads="1"/>
          </p:cNvSpPr>
          <p:nvPr>
            <p:ph type="title"/>
          </p:nvPr>
        </p:nvSpPr>
        <p:spPr/>
        <p:txBody>
          <a:bodyPr/>
          <a:lstStyle/>
          <a:p>
            <a:pPr eaLnBrk="1" hangingPunct="1">
              <a:defRPr/>
            </a:pPr>
            <a:r>
              <a:rPr kumimoji="0" lang="en-US" altLang="zh-CN"/>
              <a:t>Data Anomalies in 3NF Relations</a:t>
            </a:r>
          </a:p>
        </p:txBody>
      </p:sp>
      <p:sp>
        <p:nvSpPr>
          <p:cNvPr id="524291" name="Rectangle 3"/>
          <p:cNvSpPr>
            <a:spLocks noGrp="1" noChangeArrowheads="1"/>
          </p:cNvSpPr>
          <p:nvPr>
            <p:ph type="body" idx="1"/>
          </p:nvPr>
        </p:nvSpPr>
        <p:spPr>
          <a:xfrm>
            <a:off x="457200" y="1196975"/>
            <a:ext cx="8435975" cy="4525963"/>
          </a:xfrm>
        </p:spPr>
        <p:txBody>
          <a:bodyPr/>
          <a:lstStyle/>
          <a:p>
            <a:pPr eaLnBrk="1" hangingPunct="1">
              <a:lnSpc>
                <a:spcPct val="80000"/>
              </a:lnSpc>
              <a:defRPr/>
            </a:pPr>
            <a:r>
              <a:rPr kumimoji="0" lang="en-US" altLang="zh-CN" smtClean="0"/>
              <a:t>When a nonprime attribute functionally determines a prime attribute:</a:t>
            </a:r>
            <a:br>
              <a:rPr kumimoji="0" lang="en-US" altLang="zh-CN" smtClean="0"/>
            </a:br>
            <a:r>
              <a:rPr kumimoji="0" lang="en-US" altLang="zh-CN" smtClean="0"/>
              <a:t>R=(</a:t>
            </a:r>
            <a:r>
              <a:rPr kumimoji="0" lang="en-US" altLang="zh-CN" u="sng" smtClean="0"/>
              <a:t>Area, Course, Section</a:t>
            </a:r>
            <a:r>
              <a:rPr kumimoji="0" lang="en-US" altLang="zh-CN" smtClean="0"/>
              <a:t>, Time, Location)</a:t>
            </a:r>
          </a:p>
          <a:p>
            <a:pPr eaLnBrk="1" hangingPunct="1">
              <a:lnSpc>
                <a:spcPct val="80000"/>
              </a:lnSpc>
              <a:defRPr/>
            </a:pPr>
            <a:endParaRPr kumimoji="0" lang="en-US" altLang="zh-CN" smtClean="0"/>
          </a:p>
          <a:p>
            <a:pPr eaLnBrk="1" hangingPunct="1">
              <a:lnSpc>
                <a:spcPct val="80000"/>
              </a:lnSpc>
              <a:defRPr/>
            </a:pPr>
            <a:endParaRPr kumimoji="0" lang="en-US" altLang="zh-CN" smtClean="0"/>
          </a:p>
          <a:p>
            <a:pPr eaLnBrk="1" hangingPunct="1">
              <a:lnSpc>
                <a:spcPct val="80000"/>
              </a:lnSpc>
              <a:defRPr/>
            </a:pPr>
            <a:endParaRPr kumimoji="0" lang="en-US" altLang="zh-CN" smtClean="0"/>
          </a:p>
          <a:p>
            <a:pPr eaLnBrk="1" hangingPunct="1">
              <a:lnSpc>
                <a:spcPct val="80000"/>
              </a:lnSpc>
              <a:defRPr/>
            </a:pPr>
            <a:endParaRPr kumimoji="0" lang="en-US" altLang="zh-CN" smtClean="0"/>
          </a:p>
          <a:p>
            <a:pPr eaLnBrk="1" hangingPunct="1">
              <a:lnSpc>
                <a:spcPct val="80000"/>
              </a:lnSpc>
              <a:defRPr/>
            </a:pPr>
            <a:endParaRPr kumimoji="0" lang="en-US" altLang="zh-CN" smtClean="0"/>
          </a:p>
          <a:p>
            <a:pPr eaLnBrk="1" hangingPunct="1">
              <a:lnSpc>
                <a:spcPct val="80000"/>
              </a:lnSpc>
              <a:defRPr/>
            </a:pPr>
            <a:endParaRPr kumimoji="0" lang="en-US" altLang="zh-CN" sz="1700" smtClean="0"/>
          </a:p>
          <a:p>
            <a:pPr eaLnBrk="1" hangingPunct="1">
              <a:lnSpc>
                <a:spcPct val="80000"/>
              </a:lnSpc>
              <a:defRPr/>
            </a:pPr>
            <a:r>
              <a:rPr kumimoji="0" lang="en-US" altLang="zh-CN" sz="1900" smtClean="0"/>
              <a:t>It is in 3NF because neither of the nonprime attributes functionally determines the other nonprime attributes. </a:t>
            </a:r>
            <a:br>
              <a:rPr kumimoji="0" lang="en-US" altLang="zh-CN" sz="1900" smtClean="0"/>
            </a:br>
            <a:r>
              <a:rPr kumimoji="0" lang="en-US" altLang="zh-CN" sz="1900" smtClean="0"/>
              <a:t>However, if one instructional center can serve only one area, we will have </a:t>
            </a:r>
            <a:r>
              <a:rPr kumimoji="0" lang="en-US" altLang="zh-CN" sz="1900" smtClean="0">
                <a:solidFill>
                  <a:srgbClr val="FF0000"/>
                </a:solidFill>
              </a:rPr>
              <a:t>Location </a:t>
            </a:r>
            <a:r>
              <a:rPr kumimoji="0" lang="en-US" altLang="zh-CN" sz="1900" smtClean="0">
                <a:solidFill>
                  <a:srgbClr val="FF0000"/>
                </a:solidFill>
                <a:sym typeface="Wingdings" pitchFamily="2" charset="2"/>
              </a:rPr>
              <a:t> Area</a:t>
            </a:r>
            <a:r>
              <a:rPr kumimoji="0" lang="en-US" altLang="zh-CN" sz="1900" smtClean="0">
                <a:sym typeface="Wingdings" pitchFamily="2" charset="2"/>
              </a:rPr>
              <a:t>. This dependency does not violate the 3NF condition but there are some anomalies in the data. For example, assume that we have several courses instructed in </a:t>
            </a:r>
            <a:r>
              <a:rPr kumimoji="0" lang="en-US" altLang="zh-CN" sz="1700" smtClean="0"/>
              <a:t>Los Angles, </a:t>
            </a:r>
            <a:r>
              <a:rPr kumimoji="0" lang="en-US" altLang="zh-CN" sz="1900" smtClean="0"/>
              <a:t>then changing the area it serves may result in data inconsistency</a:t>
            </a:r>
            <a:endParaRPr kumimoji="0" lang="en-US" altLang="zh-CN" sz="1900" smtClean="0">
              <a:sym typeface="Wingdings" pitchFamily="2" charset="2"/>
            </a:endParaRPr>
          </a:p>
        </p:txBody>
      </p:sp>
      <p:graphicFrame>
        <p:nvGraphicFramePr>
          <p:cNvPr id="524364" name="Group 76"/>
          <p:cNvGraphicFramePr>
            <a:graphicFrameLocks noGrp="1"/>
          </p:cNvGraphicFramePr>
          <p:nvPr/>
        </p:nvGraphicFramePr>
        <p:xfrm>
          <a:off x="330200" y="2362200"/>
          <a:ext cx="8489950" cy="1519241"/>
        </p:xfrm>
        <a:graphic>
          <a:graphicData uri="http://schemas.openxmlformats.org/drawingml/2006/table">
            <a:tbl>
              <a:tblPr/>
              <a:tblGrid>
                <a:gridCol w="13652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454150">
                  <a:extLst>
                    <a:ext uri="{9D8B030D-6E8A-4147-A177-3AD203B41FA5}">
                      <a16:colId xmlns:a16="http://schemas.microsoft.com/office/drawing/2014/main" val="20002"/>
                    </a:ext>
                  </a:extLst>
                </a:gridCol>
                <a:gridCol w="1403350">
                  <a:extLst>
                    <a:ext uri="{9D8B030D-6E8A-4147-A177-3AD203B41FA5}">
                      <a16:colId xmlns:a16="http://schemas.microsoft.com/office/drawing/2014/main" val="20003"/>
                    </a:ext>
                  </a:extLst>
                </a:gridCol>
                <a:gridCol w="3181350">
                  <a:extLst>
                    <a:ext uri="{9D8B030D-6E8A-4147-A177-3AD203B41FA5}">
                      <a16:colId xmlns:a16="http://schemas.microsoft.com/office/drawing/2014/main" val="20004"/>
                    </a:ext>
                  </a:extLst>
                </a:gridCol>
              </a:tblGrid>
              <a:tr h="39615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Area</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Course</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Section</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Time</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Location</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7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East Coast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SQL 101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Introduction</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8:00-10:00</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Atlanta Educational Center</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1739">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East Coast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SQL 101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Intermediate</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10:00-12:00</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New York Educational Center</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7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West Coast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SQL 101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Advanced</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8:00-10:00</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Los Angles Education Center</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4291">
                                            <p:txEl>
                                              <p:pRg st="7" end="7"/>
                                            </p:txEl>
                                          </p:spTgt>
                                        </p:tgtEl>
                                        <p:attrNameLst>
                                          <p:attrName>style.visibility</p:attrName>
                                        </p:attrNameLst>
                                      </p:cBhvr>
                                      <p:to>
                                        <p:strVal val="visible"/>
                                      </p:to>
                                    </p:set>
                                    <p:animEffect transition="in" filter="blinds(horizontal)">
                                      <p:cBhvr>
                                        <p:cTn id="7" dur="500"/>
                                        <p:tgtEl>
                                          <p:spTgt spid="524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1827C5C-6077-46A0-BAF9-7C48FB8B87FA}" type="slidenum">
              <a:rPr kumimoji="0" lang="zh-CN" altLang="en-US" sz="1400" smtClean="0"/>
              <a:pPr>
                <a:spcBef>
                  <a:spcPct val="0"/>
                </a:spcBef>
                <a:buFontTx/>
                <a:buNone/>
              </a:pPr>
              <a:t>27</a:t>
            </a:fld>
            <a:endParaRPr kumimoji="0" lang="en-US" altLang="zh-CN" sz="1400" smtClean="0"/>
          </a:p>
        </p:txBody>
      </p:sp>
      <p:sp>
        <p:nvSpPr>
          <p:cNvPr id="30723" name="Rectangle 2"/>
          <p:cNvSpPr>
            <a:spLocks noGrp="1" noChangeArrowheads="1"/>
          </p:cNvSpPr>
          <p:nvPr>
            <p:ph type="ctrTitle"/>
          </p:nvPr>
        </p:nvSpPr>
        <p:spPr/>
        <p:txBody>
          <a:bodyPr/>
          <a:lstStyle/>
          <a:p>
            <a:pPr eaLnBrk="1" hangingPunct="1">
              <a:defRPr/>
            </a:pPr>
            <a:r>
              <a:rPr kumimoji="0" lang="en-US" altLang="zh-CN" b="1" i="1"/>
              <a:t>Next is BCNF</a:t>
            </a:r>
          </a:p>
        </p:txBody>
      </p:sp>
      <p:sp>
        <p:nvSpPr>
          <p:cNvPr id="30724" name="Rectangle 3"/>
          <p:cNvSpPr>
            <a:spLocks noGrp="1" noChangeArrowheads="1"/>
          </p:cNvSpPr>
          <p:nvPr>
            <p:ph type="subTitle" idx="1"/>
          </p:nvPr>
        </p:nvSpPr>
        <p:spPr/>
        <p:txBody>
          <a:bodyPr/>
          <a:lstStyle/>
          <a:p>
            <a:pPr eaLnBrk="1" hangingPunct="1">
              <a:defRPr/>
            </a:pPr>
            <a:endParaRPr kumimoji="0" lang="zh-CN" altLang="en-US"/>
          </a:p>
        </p:txBody>
      </p:sp>
    </p:spTree>
  </p:cSld>
  <p:clrMapOvr>
    <a:masterClrMapping/>
  </p:clrMapOvr>
  <p:transition>
    <p:pull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5431062-1EFE-4ECE-A76A-7D76800AE717}" type="slidenum">
              <a:rPr kumimoji="0" lang="zh-CN" altLang="en-US" sz="1400" smtClean="0"/>
              <a:pPr>
                <a:spcBef>
                  <a:spcPct val="0"/>
                </a:spcBef>
                <a:buFontTx/>
                <a:buNone/>
              </a:pPr>
              <a:t>28</a:t>
            </a:fld>
            <a:endParaRPr kumimoji="0" lang="en-US" altLang="zh-CN" sz="1400" smtClean="0"/>
          </a:p>
        </p:txBody>
      </p:sp>
      <p:sp>
        <p:nvSpPr>
          <p:cNvPr id="31747" name="Rectangle 2"/>
          <p:cNvSpPr>
            <a:spLocks noGrp="1" noChangeArrowheads="1"/>
          </p:cNvSpPr>
          <p:nvPr>
            <p:ph type="title"/>
          </p:nvPr>
        </p:nvSpPr>
        <p:spPr/>
        <p:txBody>
          <a:bodyPr/>
          <a:lstStyle/>
          <a:p>
            <a:pPr eaLnBrk="1" hangingPunct="1">
              <a:defRPr/>
            </a:pPr>
            <a:r>
              <a:rPr kumimoji="0" lang="en-US" altLang="zh-CN"/>
              <a:t>Boyce-Codd Normal Form</a:t>
            </a:r>
          </a:p>
        </p:txBody>
      </p:sp>
      <p:sp>
        <p:nvSpPr>
          <p:cNvPr id="526339" name="Rectangle 3"/>
          <p:cNvSpPr>
            <a:spLocks noGrp="1" noChangeArrowheads="1"/>
          </p:cNvSpPr>
          <p:nvPr>
            <p:ph type="body" idx="1"/>
          </p:nvPr>
        </p:nvSpPr>
        <p:spPr>
          <a:xfrm>
            <a:off x="323850" y="1052513"/>
            <a:ext cx="8229600" cy="4724400"/>
          </a:xfrm>
        </p:spPr>
        <p:txBody>
          <a:bodyPr/>
          <a:lstStyle/>
          <a:p>
            <a:pPr eaLnBrk="1" hangingPunct="1">
              <a:lnSpc>
                <a:spcPct val="80000"/>
              </a:lnSpc>
              <a:defRPr/>
            </a:pPr>
            <a:r>
              <a:rPr kumimoji="0" lang="en-US" altLang="zh-CN" dirty="0" smtClean="0"/>
              <a:t>To eliminate the data anomalies in 3NF relations, it is necessary to continue carrying out the normalization process to the next higher step, the Boyce-</a:t>
            </a:r>
            <a:r>
              <a:rPr kumimoji="0" lang="en-US" altLang="zh-CN" dirty="0" err="1" smtClean="0"/>
              <a:t>Codd</a:t>
            </a:r>
            <a:r>
              <a:rPr kumimoji="0" lang="en-US" altLang="zh-CN" dirty="0" smtClean="0"/>
              <a:t> Normal Form</a:t>
            </a:r>
          </a:p>
          <a:p>
            <a:pPr eaLnBrk="1" hangingPunct="1">
              <a:lnSpc>
                <a:spcPct val="80000"/>
              </a:lnSpc>
              <a:defRPr/>
            </a:pPr>
            <a:r>
              <a:rPr kumimoji="0" lang="en-US" altLang="zh-CN" dirty="0" smtClean="0"/>
              <a:t>A relation schema R is in BCNF if and only if</a:t>
            </a:r>
            <a:r>
              <a:rPr kumimoji="0" lang="en-US" altLang="zh-CN" dirty="0" smtClean="0">
                <a:sym typeface="Monotype Sorts" charset="2"/>
              </a:rPr>
              <a:t> the following holds:</a:t>
            </a:r>
          </a:p>
          <a:p>
            <a:pPr lvl="1" eaLnBrk="1" hangingPunct="1">
              <a:lnSpc>
                <a:spcPct val="80000"/>
              </a:lnSpc>
              <a:defRPr/>
            </a:pPr>
            <a:r>
              <a:rPr kumimoji="0" lang="en-US" altLang="zh-CN" sz="2400" dirty="0" smtClean="0">
                <a:sym typeface="Greek Symbols" pitchFamily="18" charset="2"/>
              </a:rPr>
              <a:t>R is already in 1NF</a:t>
            </a:r>
          </a:p>
          <a:p>
            <a:pPr lvl="1" eaLnBrk="1" hangingPunct="1">
              <a:lnSpc>
                <a:spcPct val="80000"/>
              </a:lnSpc>
              <a:defRPr/>
            </a:pPr>
            <a:r>
              <a:rPr kumimoji="0" lang="en-US" altLang="zh-CN" sz="2400" dirty="0" smtClean="0">
                <a:sym typeface="Greek Symbols" pitchFamily="18" charset="2"/>
              </a:rPr>
              <a:t>No attribute is transitively dependent on a candidate key</a:t>
            </a:r>
            <a:endParaRPr kumimoji="0" lang="en-US" altLang="zh-CN" sz="2400" dirty="0" smtClean="0"/>
          </a:p>
        </p:txBody>
      </p:sp>
      <p:sp>
        <p:nvSpPr>
          <p:cNvPr id="31749" name="Rectangle 4"/>
          <p:cNvSpPr>
            <a:spLocks noChangeArrowheads="1"/>
          </p:cNvSpPr>
          <p:nvPr/>
        </p:nvSpPr>
        <p:spPr bwMode="auto">
          <a:xfrm>
            <a:off x="5427663" y="5529263"/>
            <a:ext cx="304800" cy="304800"/>
          </a:xfrm>
          <a:prstGeom prst="rect">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sp>
        <p:nvSpPr>
          <p:cNvPr id="31750" name="Rectangle 5"/>
          <p:cNvSpPr>
            <a:spLocks noChangeArrowheads="1"/>
          </p:cNvSpPr>
          <p:nvPr/>
        </p:nvSpPr>
        <p:spPr bwMode="auto">
          <a:xfrm>
            <a:off x="5732463" y="5529263"/>
            <a:ext cx="304800" cy="304800"/>
          </a:xfrm>
          <a:prstGeom prst="rect">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sp>
        <p:nvSpPr>
          <p:cNvPr id="31751" name="Rectangle 6"/>
          <p:cNvSpPr>
            <a:spLocks noChangeArrowheads="1"/>
          </p:cNvSpPr>
          <p:nvPr/>
        </p:nvSpPr>
        <p:spPr bwMode="auto">
          <a:xfrm>
            <a:off x="6037263" y="5529263"/>
            <a:ext cx="304800" cy="304800"/>
          </a:xfrm>
          <a:prstGeom prst="rect">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sp>
        <p:nvSpPr>
          <p:cNvPr id="31752" name="Rectangle 7"/>
          <p:cNvSpPr>
            <a:spLocks noChangeArrowheads="1"/>
          </p:cNvSpPr>
          <p:nvPr/>
        </p:nvSpPr>
        <p:spPr bwMode="auto">
          <a:xfrm>
            <a:off x="6799263" y="5529263"/>
            <a:ext cx="304800" cy="304800"/>
          </a:xfrm>
          <a:prstGeom prst="rect">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sp>
        <p:nvSpPr>
          <p:cNvPr id="31753" name="Rectangle 8"/>
          <p:cNvSpPr>
            <a:spLocks noChangeArrowheads="1"/>
          </p:cNvSpPr>
          <p:nvPr/>
        </p:nvSpPr>
        <p:spPr bwMode="auto">
          <a:xfrm>
            <a:off x="7104063" y="5529263"/>
            <a:ext cx="304800" cy="304800"/>
          </a:xfrm>
          <a:prstGeom prst="rect">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latin typeface="Helvetica" charset="0"/>
              <a:ea typeface="宋体" charset="0"/>
              <a:cs typeface="宋体" charset="0"/>
            </a:endParaRPr>
          </a:p>
        </p:txBody>
      </p:sp>
      <p:sp>
        <p:nvSpPr>
          <p:cNvPr id="60426" name="Freeform 9"/>
          <p:cNvSpPr>
            <a:spLocks/>
          </p:cNvSpPr>
          <p:nvPr/>
        </p:nvSpPr>
        <p:spPr bwMode="auto">
          <a:xfrm>
            <a:off x="5580063" y="5884863"/>
            <a:ext cx="609600" cy="152400"/>
          </a:xfrm>
          <a:custGeom>
            <a:avLst/>
            <a:gdLst>
              <a:gd name="T0" fmla="*/ 0 w 384"/>
              <a:gd name="T1" fmla="*/ 0 h 96"/>
              <a:gd name="T2" fmla="*/ 0 w 384"/>
              <a:gd name="T3" fmla="*/ 2147483646 h 96"/>
              <a:gd name="T4" fmla="*/ 2147483646 w 384"/>
              <a:gd name="T5" fmla="*/ 2147483646 h 96"/>
              <a:gd name="T6" fmla="*/ 2147483646 w 384"/>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96">
                <a:moveTo>
                  <a:pt x="0" y="0"/>
                </a:moveTo>
                <a:lnTo>
                  <a:pt x="0" y="96"/>
                </a:lnTo>
                <a:lnTo>
                  <a:pt x="384" y="96"/>
                </a:lnTo>
                <a:lnTo>
                  <a:pt x="384" y="0"/>
                </a:lnTo>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7" name="Freeform 10"/>
          <p:cNvSpPr>
            <a:spLocks/>
          </p:cNvSpPr>
          <p:nvPr/>
        </p:nvSpPr>
        <p:spPr bwMode="auto">
          <a:xfrm>
            <a:off x="5884863" y="5884863"/>
            <a:ext cx="1219200" cy="304800"/>
          </a:xfrm>
          <a:custGeom>
            <a:avLst/>
            <a:gdLst>
              <a:gd name="T0" fmla="*/ 0 w 768"/>
              <a:gd name="T1" fmla="*/ 0 h 192"/>
              <a:gd name="T2" fmla="*/ 0 w 768"/>
              <a:gd name="T3" fmla="*/ 2147483646 h 192"/>
              <a:gd name="T4" fmla="*/ 0 w 768"/>
              <a:gd name="T5" fmla="*/ 2147483646 h 192"/>
              <a:gd name="T6" fmla="*/ 2147483646 w 768"/>
              <a:gd name="T7" fmla="*/ 2147483646 h 192"/>
              <a:gd name="T8" fmla="*/ 2147483646 w 768"/>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192">
                <a:moveTo>
                  <a:pt x="0" y="0"/>
                </a:moveTo>
                <a:lnTo>
                  <a:pt x="0" y="96"/>
                </a:lnTo>
                <a:lnTo>
                  <a:pt x="0" y="192"/>
                </a:lnTo>
                <a:lnTo>
                  <a:pt x="768" y="192"/>
                </a:lnTo>
                <a:lnTo>
                  <a:pt x="768" y="0"/>
                </a:lnTo>
              </a:path>
            </a:pathLst>
          </a:custGeom>
          <a:noFill/>
          <a:ln w="158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8" name="Freeform 11"/>
          <p:cNvSpPr>
            <a:spLocks/>
          </p:cNvSpPr>
          <p:nvPr/>
        </p:nvSpPr>
        <p:spPr bwMode="auto">
          <a:xfrm>
            <a:off x="5580063" y="5199063"/>
            <a:ext cx="1676400" cy="304800"/>
          </a:xfrm>
          <a:custGeom>
            <a:avLst/>
            <a:gdLst>
              <a:gd name="T0" fmla="*/ 2147483646 w 1056"/>
              <a:gd name="T1" fmla="*/ 2147483646 h 192"/>
              <a:gd name="T2" fmla="*/ 2147483646 w 1056"/>
              <a:gd name="T3" fmla="*/ 0 h 192"/>
              <a:gd name="T4" fmla="*/ 0 w 1056"/>
              <a:gd name="T5" fmla="*/ 0 h 192"/>
              <a:gd name="T6" fmla="*/ 0 w 1056"/>
              <a:gd name="T7" fmla="*/ 214748364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192">
                <a:moveTo>
                  <a:pt x="1056" y="192"/>
                </a:moveTo>
                <a:lnTo>
                  <a:pt x="1056" y="0"/>
                </a:lnTo>
                <a:lnTo>
                  <a:pt x="0" y="0"/>
                </a:lnTo>
                <a:lnTo>
                  <a:pt x="0" y="192"/>
                </a:lnTo>
              </a:path>
            </a:pathLst>
          </a:custGeom>
          <a:noFill/>
          <a:ln w="15875">
            <a:solidFill>
              <a:srgbClr val="FF0000"/>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Line 12"/>
          <p:cNvSpPr>
            <a:spLocks noChangeShapeType="1"/>
          </p:cNvSpPr>
          <p:nvPr/>
        </p:nvSpPr>
        <p:spPr bwMode="auto">
          <a:xfrm flipH="1">
            <a:off x="6418263" y="4995863"/>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31758" name="Line 13"/>
          <p:cNvSpPr>
            <a:spLocks noChangeShapeType="1"/>
          </p:cNvSpPr>
          <p:nvPr/>
        </p:nvSpPr>
        <p:spPr bwMode="auto">
          <a:xfrm>
            <a:off x="6418263" y="4995863"/>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Tree>
  </p:cSld>
  <p:clrMapOvr>
    <a:masterClrMapping/>
  </p:clrMapOvr>
  <p:transition>
    <p:pull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8A5B2E-0F73-4E3D-8667-18E5A6B4C160}" type="slidenum">
              <a:rPr kumimoji="0" lang="zh-CN" altLang="en-US" sz="1400" smtClean="0"/>
              <a:pPr>
                <a:spcBef>
                  <a:spcPct val="0"/>
                </a:spcBef>
                <a:buFontTx/>
                <a:buNone/>
              </a:pPr>
              <a:t>29</a:t>
            </a:fld>
            <a:endParaRPr kumimoji="0" lang="en-US" altLang="zh-CN" sz="1400" smtClean="0"/>
          </a:p>
        </p:txBody>
      </p:sp>
      <p:sp>
        <p:nvSpPr>
          <p:cNvPr id="32771" name="Rectangle 2"/>
          <p:cNvSpPr>
            <a:spLocks noGrp="1" noChangeArrowheads="1"/>
          </p:cNvSpPr>
          <p:nvPr>
            <p:ph type="title"/>
          </p:nvPr>
        </p:nvSpPr>
        <p:spPr/>
        <p:txBody>
          <a:bodyPr/>
          <a:lstStyle/>
          <a:p>
            <a:pPr eaLnBrk="1" hangingPunct="1">
              <a:defRPr/>
            </a:pPr>
            <a:r>
              <a:rPr kumimoji="0" lang="en-US" altLang="zh-CN"/>
              <a:t>Data Anomalies in BCNF Relations</a:t>
            </a:r>
          </a:p>
        </p:txBody>
      </p:sp>
      <p:sp>
        <p:nvSpPr>
          <p:cNvPr id="32772" name="Rectangle 3"/>
          <p:cNvSpPr>
            <a:spLocks noGrp="1" noChangeArrowheads="1"/>
          </p:cNvSpPr>
          <p:nvPr>
            <p:ph type="body" idx="1"/>
          </p:nvPr>
        </p:nvSpPr>
        <p:spPr/>
        <p:txBody>
          <a:bodyPr/>
          <a:lstStyle/>
          <a:p>
            <a:pPr eaLnBrk="1" hangingPunct="1">
              <a:lnSpc>
                <a:spcPct val="90000"/>
              </a:lnSpc>
              <a:defRPr/>
            </a:pPr>
            <a:r>
              <a:rPr kumimoji="0" lang="en-US" altLang="zh-CN" sz="2300" dirty="0" smtClean="0"/>
              <a:t>R = (B#, </a:t>
            </a:r>
            <a:r>
              <a:rPr kumimoji="0" lang="en-US" altLang="zh-CN" sz="2300" dirty="0" err="1" smtClean="0"/>
              <a:t>BName</a:t>
            </a:r>
            <a:r>
              <a:rPr kumimoji="0" lang="en-US" altLang="zh-CN" sz="2300" dirty="0" smtClean="0"/>
              <a:t>, Author)</a:t>
            </a:r>
            <a:br>
              <a:rPr kumimoji="0" lang="en-US" altLang="zh-CN" sz="2300" dirty="0" smtClean="0"/>
            </a:br>
            <a:r>
              <a:rPr kumimoji="0" lang="en-US" altLang="zh-CN" sz="2300" dirty="0" smtClean="0"/>
              <a:t>As a normal case, every book number has only one book name, but different book numbers may have the same book name. Every one book may be written by several authors, but every one author can not write more than one books with the same name. </a:t>
            </a:r>
          </a:p>
          <a:p>
            <a:pPr eaLnBrk="1" hangingPunct="1">
              <a:lnSpc>
                <a:spcPct val="90000"/>
              </a:lnSpc>
              <a:defRPr/>
            </a:pPr>
            <a:r>
              <a:rPr kumimoji="0" lang="en-US" altLang="zh-CN" sz="2300" dirty="0" smtClean="0"/>
              <a:t>So, we have: F = {B# </a:t>
            </a:r>
            <a:r>
              <a:rPr kumimoji="0" lang="en-US" altLang="zh-CN" sz="2300" dirty="0" smtClean="0">
                <a:sym typeface="Symbol" pitchFamily="18" charset="2"/>
              </a:rPr>
              <a:t></a:t>
            </a:r>
            <a:r>
              <a:rPr kumimoji="0" lang="en-US" altLang="zh-CN" sz="2300" dirty="0" smtClean="0">
                <a:sym typeface="Monotype Sorts" charset="2"/>
              </a:rPr>
              <a:t> </a:t>
            </a:r>
            <a:r>
              <a:rPr kumimoji="0" lang="en-US" altLang="zh-CN" sz="2300" dirty="0" err="1" smtClean="0">
                <a:sym typeface="Monotype Sorts" charset="2"/>
              </a:rPr>
              <a:t>BName</a:t>
            </a:r>
            <a:r>
              <a:rPr kumimoji="0" lang="en-US" altLang="zh-CN" sz="2300" dirty="0" smtClean="0">
                <a:sym typeface="Monotype Sorts" charset="2"/>
              </a:rPr>
              <a:t> </a:t>
            </a:r>
            <a:br>
              <a:rPr kumimoji="0" lang="en-US" altLang="zh-CN" sz="2300" dirty="0" smtClean="0">
                <a:sym typeface="Monotype Sorts" charset="2"/>
              </a:rPr>
            </a:br>
            <a:r>
              <a:rPr kumimoji="0" lang="en-US" altLang="zh-CN" sz="2300" dirty="0" smtClean="0">
                <a:sym typeface="Monotype Sorts" charset="2"/>
              </a:rPr>
              <a:t>        		Author,</a:t>
            </a:r>
            <a:r>
              <a:rPr kumimoji="0" lang="en-US" altLang="zh-CN" sz="2300" dirty="0" smtClean="0">
                <a:sym typeface="Symbol" pitchFamily="18" charset="2"/>
              </a:rPr>
              <a:t> </a:t>
            </a:r>
            <a:r>
              <a:rPr kumimoji="0" lang="en-US" altLang="zh-CN" sz="2300" dirty="0" err="1" smtClean="0">
                <a:sym typeface="Symbol" pitchFamily="18" charset="2"/>
              </a:rPr>
              <a:t>BName</a:t>
            </a:r>
            <a:r>
              <a:rPr kumimoji="0" lang="en-US" altLang="zh-CN" sz="2300" dirty="0" smtClean="0">
                <a:sym typeface="Symbol" pitchFamily="18" charset="2"/>
              </a:rPr>
              <a:t>  B#</a:t>
            </a:r>
            <a:r>
              <a:rPr kumimoji="0" lang="en-US" altLang="zh-CN" sz="2300" dirty="0" smtClean="0"/>
              <a:t>}</a:t>
            </a:r>
            <a:br>
              <a:rPr kumimoji="0" lang="en-US" altLang="zh-CN" sz="2300" dirty="0" smtClean="0"/>
            </a:br>
            <a:r>
              <a:rPr kumimoji="0" lang="en-US" altLang="zh-CN" sz="2300" dirty="0" smtClean="0"/>
              <a:t>The key is (</a:t>
            </a:r>
            <a:r>
              <a:rPr kumimoji="0" lang="en-US" altLang="zh-CN" sz="2300" dirty="0" err="1" smtClean="0"/>
              <a:t>BName</a:t>
            </a:r>
            <a:r>
              <a:rPr kumimoji="0" lang="en-US" altLang="zh-CN" sz="2300" dirty="0" smtClean="0"/>
              <a:t>, Author) or (B#, Author). Every attribute in R is prime attribute, it is in 3NF. But the left of B# </a:t>
            </a:r>
            <a:r>
              <a:rPr kumimoji="0" lang="en-US" altLang="zh-CN" sz="2300" dirty="0" smtClean="0">
                <a:sym typeface="Symbol" pitchFamily="18" charset="2"/>
              </a:rPr>
              <a:t></a:t>
            </a:r>
            <a:r>
              <a:rPr kumimoji="0" lang="en-US" altLang="zh-CN" sz="2300" dirty="0" smtClean="0">
                <a:sym typeface="Monotype Sorts" charset="2"/>
              </a:rPr>
              <a:t> </a:t>
            </a:r>
            <a:r>
              <a:rPr kumimoji="0" lang="en-US" altLang="zh-CN" sz="2300" dirty="0" err="1" smtClean="0">
                <a:sym typeface="Monotype Sorts" charset="2"/>
              </a:rPr>
              <a:t>BName</a:t>
            </a:r>
            <a:r>
              <a:rPr kumimoji="0" lang="en-US" altLang="zh-CN" sz="2300" dirty="0" smtClean="0">
                <a:sym typeface="Monotype Sorts" charset="2"/>
              </a:rPr>
              <a:t> does not contain a key, so it is not in BCNF. When a book is written by several authors, the relationship between B# and </a:t>
            </a:r>
            <a:r>
              <a:rPr kumimoji="0" lang="en-US" altLang="zh-CN" sz="2300" dirty="0" err="1" smtClean="0">
                <a:sym typeface="Monotype Sorts" charset="2"/>
              </a:rPr>
              <a:t>BName</a:t>
            </a:r>
            <a:r>
              <a:rPr kumimoji="0" lang="en-US" altLang="zh-CN" sz="2300" dirty="0" smtClean="0">
                <a:sym typeface="Monotype Sorts" charset="2"/>
              </a:rPr>
              <a:t> will occur many times, leading to data repetition and anomalies</a:t>
            </a:r>
          </a:p>
          <a:p>
            <a:pPr eaLnBrk="1" hangingPunct="1">
              <a:lnSpc>
                <a:spcPct val="90000"/>
              </a:lnSpc>
              <a:defRPr/>
            </a:pPr>
            <a:r>
              <a:rPr kumimoji="0" lang="en-US" altLang="zh-CN" sz="2300" dirty="0" smtClean="0">
                <a:sym typeface="Monotype Sorts" charset="2"/>
              </a:rPr>
              <a:t>Decompose R into R1=(</a:t>
            </a:r>
            <a:r>
              <a:rPr kumimoji="0" lang="en-US" altLang="zh-CN" sz="2300" dirty="0" err="1" smtClean="0">
                <a:sym typeface="Monotype Sorts" charset="2"/>
              </a:rPr>
              <a:t>BName</a:t>
            </a:r>
            <a:r>
              <a:rPr kumimoji="0" lang="en-US" altLang="zh-CN" sz="2300" dirty="0" smtClean="0">
                <a:sym typeface="Monotype Sorts" charset="2"/>
              </a:rPr>
              <a:t>, B#) and R2=(Author, B#), R1 and R2 are both in BCNF, but (Author,</a:t>
            </a:r>
            <a:r>
              <a:rPr kumimoji="0" lang="en-US" altLang="zh-CN" sz="2300" dirty="0" smtClean="0">
                <a:sym typeface="Symbol" pitchFamily="18" charset="2"/>
              </a:rPr>
              <a:t> </a:t>
            </a:r>
            <a:r>
              <a:rPr kumimoji="0" lang="en-US" altLang="zh-CN" sz="2300" dirty="0" err="1" smtClean="0">
                <a:sym typeface="Symbol" pitchFamily="18" charset="2"/>
              </a:rPr>
              <a:t>BName</a:t>
            </a:r>
            <a:r>
              <a:rPr kumimoji="0" lang="en-US" altLang="zh-CN" sz="2300" dirty="0" smtClean="0">
                <a:sym typeface="Symbol" pitchFamily="18" charset="2"/>
              </a:rPr>
              <a:t>)  B# is not preserved</a:t>
            </a:r>
            <a:r>
              <a:rPr kumimoji="0" lang="en-US" altLang="zh-CN" sz="2300" dirty="0" smtClean="0"/>
              <a:t>, possibly causing </a:t>
            </a:r>
            <a:r>
              <a:rPr kumimoji="0" lang="en-US" altLang="zh-CN" sz="2300" dirty="0" smtClean="0">
                <a:solidFill>
                  <a:srgbClr val="FF0000"/>
                </a:solidFill>
              </a:rPr>
              <a:t>semantic errors</a:t>
            </a:r>
            <a:r>
              <a:rPr kumimoji="0" lang="en-US" altLang="zh-CN" sz="2300" dirty="0" smtClean="0"/>
              <a:t>.</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animEffect transition="in" filter="fade">
                                      <p:cBhvr>
                                        <p:cTn id="7" dur="500"/>
                                        <p:tgtEl>
                                          <p:spTgt spid="327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2772">
                                            <p:txEl>
                                              <p:pRg st="2" end="2"/>
                                            </p:txEl>
                                          </p:spTgt>
                                        </p:tgtEl>
                                        <p:attrNameLst>
                                          <p:attrName>style.visibility</p:attrName>
                                        </p:attrNameLst>
                                      </p:cBhvr>
                                      <p:to>
                                        <p:strVal val="visible"/>
                                      </p:to>
                                    </p:set>
                                    <p:animEffect transition="in" filter="fade">
                                      <p:cBhvr>
                                        <p:cTn id="12" dur="500"/>
                                        <p:tgtEl>
                                          <p:spTgt spid="327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D39C564-A4A9-4FA5-9432-17A22562F5A7}" type="slidenum">
              <a:rPr kumimoji="0" lang="zh-CN" altLang="en-US" sz="1400" smtClean="0"/>
              <a:pPr>
                <a:spcBef>
                  <a:spcPct val="0"/>
                </a:spcBef>
                <a:buFontTx/>
                <a:buNone/>
              </a:pPr>
              <a:t>3</a:t>
            </a:fld>
            <a:endParaRPr kumimoji="0" lang="en-US" altLang="zh-CN" sz="1400" smtClean="0"/>
          </a:p>
        </p:txBody>
      </p:sp>
      <p:sp>
        <p:nvSpPr>
          <p:cNvPr id="6147" name="Rectangle 2"/>
          <p:cNvSpPr>
            <a:spLocks noGrp="1" noChangeArrowheads="1"/>
          </p:cNvSpPr>
          <p:nvPr>
            <p:ph type="title"/>
          </p:nvPr>
        </p:nvSpPr>
        <p:spPr/>
        <p:txBody>
          <a:bodyPr/>
          <a:lstStyle/>
          <a:p>
            <a:pPr eaLnBrk="1" hangingPunct="1">
              <a:defRPr/>
            </a:pPr>
            <a:r>
              <a:rPr kumimoji="0" lang="en-US" altLang="zh-CN" smtClean="0"/>
              <a:t>Design Goals</a:t>
            </a:r>
            <a:endParaRPr kumimoji="0" lang="zh-CN" altLang="en-US" smtClean="0"/>
          </a:p>
        </p:txBody>
      </p:sp>
      <p:sp>
        <p:nvSpPr>
          <p:cNvPr id="472067" name="Rectangle 3"/>
          <p:cNvSpPr>
            <a:spLocks noGrp="1" noChangeArrowheads="1"/>
          </p:cNvSpPr>
          <p:nvPr>
            <p:ph type="body" idx="1"/>
          </p:nvPr>
        </p:nvSpPr>
        <p:spPr>
          <a:xfrm>
            <a:off x="801688" y="1093788"/>
            <a:ext cx="7948612" cy="5429250"/>
          </a:xfrm>
        </p:spPr>
        <p:txBody>
          <a:bodyPr/>
          <a:lstStyle/>
          <a:p>
            <a:pPr eaLnBrk="1" hangingPunct="1">
              <a:lnSpc>
                <a:spcPct val="90000"/>
              </a:lnSpc>
              <a:defRPr/>
            </a:pPr>
            <a:r>
              <a:rPr kumimoji="0" lang="en-US" altLang="zh-CN" smtClean="0"/>
              <a:t>Goal for a relational database design is:</a:t>
            </a:r>
          </a:p>
          <a:p>
            <a:pPr lvl="1" eaLnBrk="1" hangingPunct="1">
              <a:lnSpc>
                <a:spcPct val="90000"/>
              </a:lnSpc>
              <a:defRPr/>
            </a:pPr>
            <a:r>
              <a:rPr kumimoji="0" lang="en-US" altLang="zh-CN" smtClean="0"/>
              <a:t>BCNF.</a:t>
            </a:r>
          </a:p>
          <a:p>
            <a:pPr lvl="1" eaLnBrk="1" hangingPunct="1">
              <a:lnSpc>
                <a:spcPct val="90000"/>
              </a:lnSpc>
              <a:defRPr/>
            </a:pPr>
            <a:r>
              <a:rPr kumimoji="0" lang="en-US" altLang="zh-CN" smtClean="0"/>
              <a:t>Lossless join.</a:t>
            </a:r>
          </a:p>
          <a:p>
            <a:pPr lvl="1" eaLnBrk="1" hangingPunct="1">
              <a:lnSpc>
                <a:spcPct val="90000"/>
              </a:lnSpc>
              <a:defRPr/>
            </a:pPr>
            <a:r>
              <a:rPr kumimoji="0" lang="en-US" altLang="zh-CN" smtClean="0"/>
              <a:t>Dependency preservation.</a:t>
            </a:r>
          </a:p>
          <a:p>
            <a:pPr eaLnBrk="1" hangingPunct="1">
              <a:lnSpc>
                <a:spcPct val="90000"/>
              </a:lnSpc>
              <a:defRPr/>
            </a:pPr>
            <a:r>
              <a:rPr kumimoji="0" lang="en-US" altLang="zh-CN" smtClean="0"/>
              <a:t>If we cannot achieve this, we accept one of</a:t>
            </a:r>
          </a:p>
          <a:p>
            <a:pPr lvl="1" eaLnBrk="1" hangingPunct="1">
              <a:lnSpc>
                <a:spcPct val="90000"/>
              </a:lnSpc>
              <a:defRPr/>
            </a:pPr>
            <a:r>
              <a:rPr kumimoji="0" lang="en-US" altLang="zh-CN" smtClean="0"/>
              <a:t>Lack of dependency preservation </a:t>
            </a:r>
          </a:p>
          <a:p>
            <a:pPr lvl="1" eaLnBrk="1" hangingPunct="1">
              <a:lnSpc>
                <a:spcPct val="90000"/>
              </a:lnSpc>
              <a:defRPr/>
            </a:pPr>
            <a:r>
              <a:rPr kumimoji="0" lang="en-US" altLang="zh-CN" smtClean="0"/>
              <a:t>Redundancy due to use of 3NF</a:t>
            </a:r>
          </a:p>
          <a:p>
            <a:pPr eaLnBrk="1" hangingPunct="1">
              <a:lnSpc>
                <a:spcPct val="90000"/>
              </a:lnSpc>
              <a:defRPr/>
            </a:pPr>
            <a:r>
              <a:rPr kumimoji="0" lang="en-US" altLang="zh-CN" smtClean="0"/>
              <a:t>Interestingly, SQL does not provide a direct way of specifying functional dependencies other than superkeys.</a:t>
            </a:r>
          </a:p>
          <a:p>
            <a:pPr lvl="1" eaLnBrk="1" hangingPunct="1">
              <a:lnSpc>
                <a:spcPct val="90000"/>
              </a:lnSpc>
              <a:defRPr/>
            </a:pPr>
            <a:r>
              <a:rPr kumimoji="0" lang="en-US" altLang="zh-CN" smtClean="0"/>
              <a:t>Can specify FDs using assertions, but they are expensive to test.</a:t>
            </a:r>
          </a:p>
          <a:p>
            <a:pPr lvl="1" eaLnBrk="1" hangingPunct="1">
              <a:lnSpc>
                <a:spcPct val="90000"/>
              </a:lnSpc>
              <a:defRPr/>
            </a:pPr>
            <a:r>
              <a:rPr kumimoji="0" lang="en-US" altLang="zh-CN" smtClean="0"/>
              <a:t>Even if we had a dependency preserving decomposition, using SQL we would not be able to efficiently test a functional dependency whose left hand side is not a key.</a:t>
            </a:r>
            <a:endParaRPr kumimoji="0" lang="zh-CN" altLang="en-US" smtClean="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2067">
                                            <p:txEl>
                                              <p:pRg st="4" end="4"/>
                                            </p:txEl>
                                          </p:spTgt>
                                        </p:tgtEl>
                                        <p:attrNameLst>
                                          <p:attrName>style.visibility</p:attrName>
                                        </p:attrNameLst>
                                      </p:cBhvr>
                                      <p:to>
                                        <p:strVal val="visible"/>
                                      </p:to>
                                    </p:set>
                                    <p:animEffect transition="in" filter="blinds(horizontal)">
                                      <p:cBhvr>
                                        <p:cTn id="7" dur="500"/>
                                        <p:tgtEl>
                                          <p:spTgt spid="47206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2067">
                                            <p:txEl>
                                              <p:pRg st="5" end="5"/>
                                            </p:txEl>
                                          </p:spTgt>
                                        </p:tgtEl>
                                        <p:attrNameLst>
                                          <p:attrName>style.visibility</p:attrName>
                                        </p:attrNameLst>
                                      </p:cBhvr>
                                      <p:to>
                                        <p:strVal val="visible"/>
                                      </p:to>
                                    </p:set>
                                    <p:animEffect transition="in" filter="blinds(horizontal)">
                                      <p:cBhvr>
                                        <p:cTn id="10" dur="500"/>
                                        <p:tgtEl>
                                          <p:spTgt spid="47206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2067">
                                            <p:txEl>
                                              <p:pRg st="6" end="6"/>
                                            </p:txEl>
                                          </p:spTgt>
                                        </p:tgtEl>
                                        <p:attrNameLst>
                                          <p:attrName>style.visibility</p:attrName>
                                        </p:attrNameLst>
                                      </p:cBhvr>
                                      <p:to>
                                        <p:strVal val="visible"/>
                                      </p:to>
                                    </p:set>
                                    <p:animEffect transition="in" filter="blinds(horizontal)">
                                      <p:cBhvr>
                                        <p:cTn id="13" dur="500"/>
                                        <p:tgtEl>
                                          <p:spTgt spid="472067">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72067">
                                            <p:txEl>
                                              <p:pRg st="7" end="7"/>
                                            </p:txEl>
                                          </p:spTgt>
                                        </p:tgtEl>
                                        <p:attrNameLst>
                                          <p:attrName>style.visibility</p:attrName>
                                        </p:attrNameLst>
                                      </p:cBhvr>
                                      <p:to>
                                        <p:strVal val="visible"/>
                                      </p:to>
                                    </p:set>
                                    <p:animEffect transition="in" filter="blinds(horizontal)">
                                      <p:cBhvr>
                                        <p:cTn id="18" dur="500"/>
                                        <p:tgtEl>
                                          <p:spTgt spid="472067">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72067">
                                            <p:txEl>
                                              <p:pRg st="8" end="8"/>
                                            </p:txEl>
                                          </p:spTgt>
                                        </p:tgtEl>
                                        <p:attrNameLst>
                                          <p:attrName>style.visibility</p:attrName>
                                        </p:attrNameLst>
                                      </p:cBhvr>
                                      <p:to>
                                        <p:strVal val="visible"/>
                                      </p:to>
                                    </p:set>
                                    <p:animEffect transition="in" filter="blinds(horizontal)">
                                      <p:cBhvr>
                                        <p:cTn id="23" dur="500"/>
                                        <p:tgtEl>
                                          <p:spTgt spid="472067">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72067">
                                            <p:txEl>
                                              <p:pRg st="9" end="9"/>
                                            </p:txEl>
                                          </p:spTgt>
                                        </p:tgtEl>
                                        <p:attrNameLst>
                                          <p:attrName>style.visibility</p:attrName>
                                        </p:attrNameLst>
                                      </p:cBhvr>
                                      <p:to>
                                        <p:strVal val="visible"/>
                                      </p:to>
                                    </p:set>
                                    <p:animEffect transition="in" filter="blinds(horizontal)">
                                      <p:cBhvr>
                                        <p:cTn id="26" dur="500"/>
                                        <p:tgtEl>
                                          <p:spTgt spid="4720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120650" y="4321175"/>
          <a:ext cx="3298825" cy="503238"/>
        </p:xfrm>
        <a:graphic>
          <a:graphicData uri="http://schemas.openxmlformats.org/drawingml/2006/table">
            <a:tbl>
              <a:tblPr/>
              <a:tblGrid>
                <a:gridCol w="693738">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182687">
                  <a:extLst>
                    <a:ext uri="{9D8B030D-6E8A-4147-A177-3AD203B41FA5}">
                      <a16:colId xmlns:a16="http://schemas.microsoft.com/office/drawing/2014/main" val="20002"/>
                    </a:ext>
                  </a:extLst>
                </a:gridCol>
              </a:tblGrid>
              <a:tr h="5032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Arial" charset="0"/>
                          <a:ea typeface="宋体" pitchFamily="2" charset="-122"/>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Arial" charset="0"/>
                          <a:ea typeface="宋体" pitchFamily="2" charset="-122"/>
                        </a:rPr>
                        <a:t>Linux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Arial" charset="0"/>
                          <a:ea typeface="宋体" pitchFamily="2" charset="-122"/>
                        </a:rPr>
                        <a:t>Zhang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4524" name="灯片编号占位符 4"/>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D1F7305-16F4-4FC7-9511-DEADAB526AFA}" type="slidenum">
              <a:rPr kumimoji="0" lang="zh-CN" altLang="en-US" sz="1400" smtClean="0"/>
              <a:pPr>
                <a:spcBef>
                  <a:spcPct val="0"/>
                </a:spcBef>
                <a:buFontTx/>
                <a:buNone/>
              </a:pPr>
              <a:t>30</a:t>
            </a:fld>
            <a:endParaRPr kumimoji="0" lang="en-US" altLang="zh-CN" sz="1400" smtClean="0"/>
          </a:p>
        </p:txBody>
      </p:sp>
      <p:sp>
        <p:nvSpPr>
          <p:cNvPr id="33805" name="Rectangle 2"/>
          <p:cNvSpPr>
            <a:spLocks noGrp="1" noChangeArrowheads="1"/>
          </p:cNvSpPr>
          <p:nvPr>
            <p:ph type="title"/>
          </p:nvPr>
        </p:nvSpPr>
        <p:spPr/>
        <p:txBody>
          <a:bodyPr/>
          <a:lstStyle/>
          <a:p>
            <a:pPr eaLnBrk="1" hangingPunct="1">
              <a:defRPr/>
            </a:pPr>
            <a:r>
              <a:rPr kumimoji="0" lang="en-US" altLang="zh-CN" sz="2800"/>
              <a:t>Data Anomalies in BCNF Relations (Cont.)</a:t>
            </a:r>
          </a:p>
        </p:txBody>
      </p:sp>
      <p:graphicFrame>
        <p:nvGraphicFramePr>
          <p:cNvPr id="528574" name="Group 190"/>
          <p:cNvGraphicFramePr>
            <a:graphicFrameLocks noGrp="1"/>
          </p:cNvGraphicFramePr>
          <p:nvPr/>
        </p:nvGraphicFramePr>
        <p:xfrm>
          <a:off x="120650" y="1966913"/>
          <a:ext cx="3298825" cy="2349501"/>
        </p:xfrm>
        <a:graphic>
          <a:graphicData uri="http://schemas.openxmlformats.org/drawingml/2006/table">
            <a:tbl>
              <a:tblPr/>
              <a:tblGrid>
                <a:gridCol w="693738">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182687">
                  <a:extLst>
                    <a:ext uri="{9D8B030D-6E8A-4147-A177-3AD203B41FA5}">
                      <a16:colId xmlns:a16="http://schemas.microsoft.com/office/drawing/2014/main" val="20002"/>
                    </a:ext>
                  </a:extLst>
                </a:gridCol>
              </a:tblGrid>
              <a:tr h="4318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Linux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Zhang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Linux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Windows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Zhang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Windows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28585" name="Group 201"/>
          <p:cNvGraphicFramePr>
            <a:graphicFrameLocks noGrp="1"/>
          </p:cNvGraphicFramePr>
          <p:nvPr>
            <p:extLst>
              <p:ext uri="{D42A27DB-BD31-4B8C-83A1-F6EECF244321}">
                <p14:modId xmlns:p14="http://schemas.microsoft.com/office/powerpoint/2010/main" val="1360776828"/>
              </p:ext>
            </p:extLst>
          </p:nvPr>
        </p:nvGraphicFramePr>
        <p:xfrm>
          <a:off x="4688681" y="1922566"/>
          <a:ext cx="2116137" cy="1416051"/>
        </p:xfrm>
        <a:graphic>
          <a:graphicData uri="http://schemas.openxmlformats.org/drawingml/2006/table">
            <a:tbl>
              <a:tblPr/>
              <a:tblGrid>
                <a:gridCol w="693737">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tblGrid>
              <a:tr h="4318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01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Linux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Windows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28607" name="Group 223"/>
          <p:cNvGraphicFramePr>
            <a:graphicFrameLocks noGrp="1"/>
          </p:cNvGraphicFramePr>
          <p:nvPr>
            <p:extLst>
              <p:ext uri="{D42A27DB-BD31-4B8C-83A1-F6EECF244321}">
                <p14:modId xmlns:p14="http://schemas.microsoft.com/office/powerpoint/2010/main" val="1695856340"/>
              </p:ext>
            </p:extLst>
          </p:nvPr>
        </p:nvGraphicFramePr>
        <p:xfrm>
          <a:off x="7015163" y="1916113"/>
          <a:ext cx="1876425" cy="2349501"/>
        </p:xfrm>
        <a:graphic>
          <a:graphicData uri="http://schemas.openxmlformats.org/drawingml/2006/table">
            <a:tbl>
              <a:tblPr/>
              <a:tblGrid>
                <a:gridCol w="693738">
                  <a:extLst>
                    <a:ext uri="{9D8B030D-6E8A-4147-A177-3AD203B41FA5}">
                      <a16:colId xmlns:a16="http://schemas.microsoft.com/office/drawing/2014/main" val="20000"/>
                    </a:ext>
                  </a:extLst>
                </a:gridCol>
                <a:gridCol w="1182687">
                  <a:extLst>
                    <a:ext uri="{9D8B030D-6E8A-4147-A177-3AD203B41FA5}">
                      <a16:colId xmlns:a16="http://schemas.microsoft.com/office/drawing/2014/main" val="20001"/>
                    </a:ext>
                  </a:extLst>
                </a:gridCol>
              </a:tblGrid>
              <a:tr h="4318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Zhang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Zhang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28453" name="AutoShape 69"/>
          <p:cNvSpPr>
            <a:spLocks noChangeArrowheads="1"/>
          </p:cNvSpPr>
          <p:nvPr/>
        </p:nvSpPr>
        <p:spPr bwMode="auto">
          <a:xfrm>
            <a:off x="3419475" y="2419350"/>
            <a:ext cx="1268413" cy="1368425"/>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600" dirty="0">
                <a:latin typeface="Arial" charset="0"/>
                <a:ea typeface="宋体" charset="0"/>
                <a:cs typeface="宋体" charset="0"/>
              </a:rPr>
              <a:t>Decompose</a:t>
            </a:r>
            <a:endParaRPr lang="en-US" altLang="zh-CN" sz="1600" dirty="0">
              <a:latin typeface="Arial" charset="0"/>
              <a:ea typeface="宋体" charset="0"/>
              <a:cs typeface="宋体" charset="0"/>
            </a:endParaRPr>
          </a:p>
        </p:txBody>
      </p:sp>
      <p:sp>
        <p:nvSpPr>
          <p:cNvPr id="528454" name="Text Box 70"/>
          <p:cNvSpPr txBox="1">
            <a:spLocks noChangeArrowheads="1"/>
          </p:cNvSpPr>
          <p:nvPr/>
        </p:nvSpPr>
        <p:spPr bwMode="auto">
          <a:xfrm>
            <a:off x="468313" y="5373688"/>
            <a:ext cx="7127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Helvetica" charset="0"/>
                <a:ea typeface="宋体" pitchFamily="2" charset="-122"/>
              </a:defRPr>
            </a:lvl1pPr>
            <a:lvl2pPr marL="742950" indent="-285750">
              <a:defRPr kumimoji="1" sz="2400">
                <a:solidFill>
                  <a:schemeClr val="tx1"/>
                </a:solidFill>
                <a:latin typeface="Helvetica" charset="0"/>
                <a:ea typeface="宋体" pitchFamily="2" charset="-122"/>
              </a:defRPr>
            </a:lvl2pPr>
            <a:lvl3pPr marL="1143000" indent="-228600">
              <a:defRPr kumimoji="1" sz="2400">
                <a:solidFill>
                  <a:schemeClr val="tx1"/>
                </a:solidFill>
                <a:latin typeface="Helvetica" charset="0"/>
                <a:ea typeface="宋体" pitchFamily="2" charset="-122"/>
              </a:defRPr>
            </a:lvl3pPr>
            <a:lvl4pPr marL="1600200" indent="-228600">
              <a:defRPr kumimoji="1" sz="2400">
                <a:solidFill>
                  <a:schemeClr val="tx1"/>
                </a:solidFill>
                <a:latin typeface="Helvetica" charset="0"/>
                <a:ea typeface="宋体" pitchFamily="2" charset="-122"/>
              </a:defRPr>
            </a:lvl4pPr>
            <a:lvl5pPr marL="2057400" indent="-228600">
              <a:defRPr kumimoji="1" sz="2400">
                <a:solidFill>
                  <a:schemeClr val="tx1"/>
                </a:solidFill>
                <a:latin typeface="Helvetica"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Helvetica"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Helvetica"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Helvetica"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Helvetica" charset="0"/>
                <a:ea typeface="宋体" pitchFamily="2" charset="-122"/>
              </a:defRPr>
            </a:lvl9pPr>
          </a:lstStyle>
          <a:p>
            <a:pPr eaLnBrk="1" hangingPunct="1">
              <a:spcBef>
                <a:spcPct val="50000"/>
              </a:spcBef>
              <a:defRPr/>
            </a:pPr>
            <a:r>
              <a:rPr kumimoji="0" lang="en-US" altLang="zh-CN" sz="2000" smtClean="0">
                <a:solidFill>
                  <a:srgbClr val="0000FF"/>
                </a:solidFill>
                <a:effectLst>
                  <a:outerShdw blurRad="38100" dist="38100" dir="2700000" algn="tl">
                    <a:srgbClr val="C0C0C0"/>
                  </a:outerShdw>
                </a:effectLst>
                <a:latin typeface="Arial" pitchFamily="34" charset="0"/>
              </a:rPr>
              <a:t>Valid rows but result in (Zhang, Linux)—001 and (Zhang, Linux)—003, violating the FD (Author, BName) </a:t>
            </a:r>
            <a:r>
              <a:rPr kumimoji="0" lang="en-US" altLang="zh-CN" sz="2000" smtClean="0">
                <a:solidFill>
                  <a:srgbClr val="0000FF"/>
                </a:solidFill>
                <a:effectLst>
                  <a:outerShdw blurRad="38100" dist="38100" dir="2700000" algn="tl">
                    <a:srgbClr val="C0C0C0"/>
                  </a:outerShdw>
                </a:effectLst>
                <a:latin typeface="Arial" pitchFamily="34" charset="0"/>
                <a:sym typeface="Symbol" pitchFamily="18" charset="2"/>
              </a:rPr>
              <a:t> B#</a:t>
            </a:r>
          </a:p>
        </p:txBody>
      </p:sp>
      <p:sp>
        <p:nvSpPr>
          <p:cNvPr id="528455" name="Line 71"/>
          <p:cNvSpPr>
            <a:spLocks noChangeShapeType="1"/>
          </p:cNvSpPr>
          <p:nvPr/>
        </p:nvSpPr>
        <p:spPr bwMode="auto">
          <a:xfrm flipV="1">
            <a:off x="3203575" y="3716338"/>
            <a:ext cx="1800225" cy="165735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sp>
        <p:nvSpPr>
          <p:cNvPr id="528456" name="Line 72"/>
          <p:cNvSpPr>
            <a:spLocks noChangeShapeType="1"/>
          </p:cNvSpPr>
          <p:nvPr/>
        </p:nvSpPr>
        <p:spPr bwMode="auto">
          <a:xfrm flipV="1">
            <a:off x="4211638" y="4597400"/>
            <a:ext cx="2930525" cy="847725"/>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latin typeface="Helvetica" charset="0"/>
              <a:ea typeface="宋体" charset="0"/>
              <a:cs typeface="宋体" charset="0"/>
            </a:endParaRPr>
          </a:p>
        </p:txBody>
      </p:sp>
      <p:graphicFrame>
        <p:nvGraphicFramePr>
          <p:cNvPr id="528588" name="Group 204"/>
          <p:cNvGraphicFramePr>
            <a:graphicFrameLocks noGrp="1"/>
          </p:cNvGraphicFramePr>
          <p:nvPr>
            <p:extLst>
              <p:ext uri="{D42A27DB-BD31-4B8C-83A1-F6EECF244321}">
                <p14:modId xmlns:p14="http://schemas.microsoft.com/office/powerpoint/2010/main" val="2442136531"/>
              </p:ext>
            </p:extLst>
          </p:nvPr>
        </p:nvGraphicFramePr>
        <p:xfrm>
          <a:off x="4687888" y="3336925"/>
          <a:ext cx="2116930" cy="452438"/>
        </p:xfrm>
        <a:graphic>
          <a:graphicData uri="http://schemas.openxmlformats.org/drawingml/2006/table">
            <a:tbl>
              <a:tblPr/>
              <a:tblGrid>
                <a:gridCol w="682076">
                  <a:extLst>
                    <a:ext uri="{9D8B030D-6E8A-4147-A177-3AD203B41FA5}">
                      <a16:colId xmlns:a16="http://schemas.microsoft.com/office/drawing/2014/main" val="20000"/>
                    </a:ext>
                  </a:extLst>
                </a:gridCol>
                <a:gridCol w="1434854">
                  <a:extLst>
                    <a:ext uri="{9D8B030D-6E8A-4147-A177-3AD203B41FA5}">
                      <a16:colId xmlns:a16="http://schemas.microsoft.com/office/drawing/2014/main" val="20001"/>
                    </a:ext>
                  </a:extLst>
                </a:gridCol>
              </a:tblGrid>
              <a:tr h="452438">
                <a:tc>
                  <a:txBody>
                    <a:bodyPr/>
                    <a:lstStyle>
                      <a:lvl1pPr algn="l">
                        <a:spcBef>
                          <a:spcPct val="20000"/>
                        </a:spcBef>
                        <a:defRPr kumimoji="1" sz="2000">
                          <a:solidFill>
                            <a:schemeClr val="tx1"/>
                          </a:solidFill>
                          <a:latin typeface="Arial" pitchFamily="34" charset="0"/>
                          <a:ea typeface="宋体" pitchFamily="2" charset="-122"/>
                        </a:defRPr>
                      </a:lvl1pPr>
                      <a:lvl2pPr marL="742950" indent="-285750" algn="l">
                        <a:spcBef>
                          <a:spcPct val="20000"/>
                        </a:spcBef>
                        <a:defRPr kumimoji="1" sz="2000">
                          <a:solidFill>
                            <a:schemeClr val="tx1"/>
                          </a:solidFill>
                          <a:latin typeface="Arial" pitchFamily="34" charset="0"/>
                          <a:ea typeface="宋体" pitchFamily="2" charset="-122"/>
                        </a:defRPr>
                      </a:lvl2pPr>
                      <a:lvl3pPr marL="1143000" indent="-228600" algn="l">
                        <a:spcBef>
                          <a:spcPct val="20000"/>
                        </a:spcBef>
                        <a:defRPr kumimoji="1">
                          <a:solidFill>
                            <a:schemeClr val="tx1"/>
                          </a:solidFill>
                          <a:latin typeface="Arial" pitchFamily="34" charset="0"/>
                          <a:ea typeface="宋体" pitchFamily="2" charset="-122"/>
                        </a:defRPr>
                      </a:lvl3pPr>
                      <a:lvl4pPr marL="1600200" indent="-228600" algn="l">
                        <a:spcBef>
                          <a:spcPct val="20000"/>
                        </a:spcBef>
                        <a:defRPr kumimoji="1">
                          <a:solidFill>
                            <a:schemeClr val="tx1"/>
                          </a:solidFill>
                          <a:latin typeface="Arial" pitchFamily="34" charset="0"/>
                          <a:ea typeface="宋体" pitchFamily="2" charset="-122"/>
                        </a:defRPr>
                      </a:lvl4pPr>
                      <a:lvl5pPr marL="2057400" indent="-228600" algn="l">
                        <a:spcBef>
                          <a:spcPct val="20000"/>
                        </a:spcBef>
                        <a:defRPr kumimoji="1">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kumimoji="1">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kumimoji="1">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kumimoji="1">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kumimoji="1">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pitchFamily="34" charset="0"/>
                          <a:ea typeface="宋体" pitchFamily="2" charset="-122"/>
                        </a:rPr>
                        <a:t>003</a:t>
                      </a:r>
                      <a:endParaRPr kumimoji="0" lang="zh-CN" altLang="en-US" sz="2000" b="0"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000">
                          <a:solidFill>
                            <a:schemeClr val="tx1"/>
                          </a:solidFill>
                          <a:latin typeface="Arial" pitchFamily="34" charset="0"/>
                          <a:ea typeface="宋体" pitchFamily="2" charset="-122"/>
                        </a:defRPr>
                      </a:lvl1pPr>
                      <a:lvl2pPr marL="742950" indent="-285750" algn="l">
                        <a:spcBef>
                          <a:spcPct val="20000"/>
                        </a:spcBef>
                        <a:defRPr kumimoji="1" sz="2000">
                          <a:solidFill>
                            <a:schemeClr val="tx1"/>
                          </a:solidFill>
                          <a:latin typeface="Arial" pitchFamily="34" charset="0"/>
                          <a:ea typeface="宋体" pitchFamily="2" charset="-122"/>
                        </a:defRPr>
                      </a:lvl2pPr>
                      <a:lvl3pPr marL="1143000" indent="-228600" algn="l">
                        <a:spcBef>
                          <a:spcPct val="20000"/>
                        </a:spcBef>
                        <a:defRPr kumimoji="1">
                          <a:solidFill>
                            <a:schemeClr val="tx1"/>
                          </a:solidFill>
                          <a:latin typeface="Arial" pitchFamily="34" charset="0"/>
                          <a:ea typeface="宋体" pitchFamily="2" charset="-122"/>
                        </a:defRPr>
                      </a:lvl3pPr>
                      <a:lvl4pPr marL="1600200" indent="-228600" algn="l">
                        <a:spcBef>
                          <a:spcPct val="20000"/>
                        </a:spcBef>
                        <a:defRPr kumimoji="1">
                          <a:solidFill>
                            <a:schemeClr val="tx1"/>
                          </a:solidFill>
                          <a:latin typeface="Arial" pitchFamily="34" charset="0"/>
                          <a:ea typeface="宋体" pitchFamily="2" charset="-122"/>
                        </a:defRPr>
                      </a:lvl4pPr>
                      <a:lvl5pPr marL="2057400" indent="-228600" algn="l">
                        <a:spcBef>
                          <a:spcPct val="20000"/>
                        </a:spcBef>
                        <a:defRPr kumimoji="1">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kumimoji="1">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kumimoji="1">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kumimoji="1">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kumimoji="1">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Arial" pitchFamily="34" charset="0"/>
                          <a:ea typeface="宋体" pitchFamily="2" charset="-122"/>
                        </a:rPr>
                        <a:t>Linux</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28610" name="Group 226"/>
          <p:cNvGraphicFramePr>
            <a:graphicFrameLocks noGrp="1"/>
          </p:cNvGraphicFramePr>
          <p:nvPr>
            <p:extLst>
              <p:ext uri="{D42A27DB-BD31-4B8C-83A1-F6EECF244321}">
                <p14:modId xmlns:p14="http://schemas.microsoft.com/office/powerpoint/2010/main" val="319578601"/>
              </p:ext>
            </p:extLst>
          </p:nvPr>
        </p:nvGraphicFramePr>
        <p:xfrm>
          <a:off x="7015162" y="4267200"/>
          <a:ext cx="1876425" cy="404813"/>
        </p:xfrm>
        <a:graphic>
          <a:graphicData uri="http://schemas.openxmlformats.org/drawingml/2006/table">
            <a:tbl>
              <a:tblPr/>
              <a:tblGrid>
                <a:gridCol w="686692">
                  <a:extLst>
                    <a:ext uri="{9D8B030D-6E8A-4147-A177-3AD203B41FA5}">
                      <a16:colId xmlns:a16="http://schemas.microsoft.com/office/drawing/2014/main" val="20000"/>
                    </a:ext>
                  </a:extLst>
                </a:gridCol>
                <a:gridCol w="1189733">
                  <a:extLst>
                    <a:ext uri="{9D8B030D-6E8A-4147-A177-3AD203B41FA5}">
                      <a16:colId xmlns:a16="http://schemas.microsoft.com/office/drawing/2014/main" val="20001"/>
                    </a:ext>
                  </a:extLst>
                </a:gridCol>
              </a:tblGrid>
              <a:tr h="40481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marL="857250" indent="57150" algn="l">
                        <a:spcBef>
                          <a:spcPct val="20000"/>
                        </a:spcBef>
                        <a:defRPr>
                          <a:solidFill>
                            <a:schemeClr val="tx1"/>
                          </a:solidFill>
                          <a:latin typeface="Arial" charset="0"/>
                          <a:ea typeface="宋体" pitchFamily="2" charset="-122"/>
                        </a:defRPr>
                      </a:lvl3pPr>
                      <a:lvl4pPr marL="1200150" indent="171450" algn="l">
                        <a:spcBef>
                          <a:spcPct val="20000"/>
                        </a:spcBef>
                        <a:defRPr>
                          <a:solidFill>
                            <a:schemeClr val="tx1"/>
                          </a:solidFill>
                          <a:latin typeface="Arial" charset="0"/>
                          <a:ea typeface="宋体" pitchFamily="2" charset="-122"/>
                        </a:defRPr>
                      </a:lvl4pPr>
                      <a:lvl5pPr marL="1543050" indent="285750" algn="l">
                        <a:spcBef>
                          <a:spcPct val="20000"/>
                        </a:spcBef>
                        <a:defRPr>
                          <a:solidFill>
                            <a:schemeClr val="tx1"/>
                          </a:solidFill>
                          <a:latin typeface="Arial" charset="0"/>
                          <a:ea typeface="宋体" pitchFamily="2" charset="-122"/>
                        </a:defRPr>
                      </a:lvl5pPr>
                      <a:lvl6pPr marL="2000250" indent="285750" fontAlgn="base">
                        <a:spcBef>
                          <a:spcPct val="20000"/>
                        </a:spcBef>
                        <a:spcAft>
                          <a:spcPct val="0"/>
                        </a:spcAft>
                        <a:defRPr>
                          <a:solidFill>
                            <a:schemeClr val="tx1"/>
                          </a:solidFill>
                          <a:latin typeface="Arial" charset="0"/>
                          <a:ea typeface="宋体" pitchFamily="2" charset="-122"/>
                        </a:defRPr>
                      </a:lvl6pPr>
                      <a:lvl7pPr marL="2457450" indent="285750" fontAlgn="base">
                        <a:spcBef>
                          <a:spcPct val="20000"/>
                        </a:spcBef>
                        <a:spcAft>
                          <a:spcPct val="0"/>
                        </a:spcAft>
                        <a:defRPr>
                          <a:solidFill>
                            <a:schemeClr val="tx1"/>
                          </a:solidFill>
                          <a:latin typeface="Arial" charset="0"/>
                          <a:ea typeface="宋体" pitchFamily="2" charset="-122"/>
                        </a:defRPr>
                      </a:lvl7pPr>
                      <a:lvl8pPr marL="2914650" indent="285750" fontAlgn="base">
                        <a:spcBef>
                          <a:spcPct val="20000"/>
                        </a:spcBef>
                        <a:spcAft>
                          <a:spcPct val="0"/>
                        </a:spcAft>
                        <a:defRPr>
                          <a:solidFill>
                            <a:schemeClr val="tx1"/>
                          </a:solidFill>
                          <a:latin typeface="Arial" charset="0"/>
                          <a:ea typeface="宋体" pitchFamily="2" charset="-122"/>
                        </a:defRPr>
                      </a:lvl8pPr>
                      <a:lvl9pPr marL="3371850" indent="285750"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marL="857250" indent="57150" algn="l">
                        <a:spcBef>
                          <a:spcPct val="20000"/>
                        </a:spcBef>
                        <a:defRPr>
                          <a:solidFill>
                            <a:schemeClr val="tx1"/>
                          </a:solidFill>
                          <a:latin typeface="Arial" charset="0"/>
                          <a:ea typeface="宋体" pitchFamily="2" charset="-122"/>
                        </a:defRPr>
                      </a:lvl3pPr>
                      <a:lvl4pPr marL="1200150" indent="171450" algn="l">
                        <a:spcBef>
                          <a:spcPct val="20000"/>
                        </a:spcBef>
                        <a:defRPr>
                          <a:solidFill>
                            <a:schemeClr val="tx1"/>
                          </a:solidFill>
                          <a:latin typeface="Arial" charset="0"/>
                          <a:ea typeface="宋体" pitchFamily="2" charset="-122"/>
                        </a:defRPr>
                      </a:lvl4pPr>
                      <a:lvl5pPr marL="1543050" indent="285750" algn="l">
                        <a:spcBef>
                          <a:spcPct val="20000"/>
                        </a:spcBef>
                        <a:defRPr>
                          <a:solidFill>
                            <a:schemeClr val="tx1"/>
                          </a:solidFill>
                          <a:latin typeface="Arial" charset="0"/>
                          <a:ea typeface="宋体" pitchFamily="2" charset="-122"/>
                        </a:defRPr>
                      </a:lvl5pPr>
                      <a:lvl6pPr marL="2000250" indent="285750" fontAlgn="base">
                        <a:spcBef>
                          <a:spcPct val="20000"/>
                        </a:spcBef>
                        <a:spcAft>
                          <a:spcPct val="0"/>
                        </a:spcAft>
                        <a:defRPr>
                          <a:solidFill>
                            <a:schemeClr val="tx1"/>
                          </a:solidFill>
                          <a:latin typeface="Arial" charset="0"/>
                          <a:ea typeface="宋体" pitchFamily="2" charset="-122"/>
                        </a:defRPr>
                      </a:lvl6pPr>
                      <a:lvl7pPr marL="2457450" indent="285750" fontAlgn="base">
                        <a:spcBef>
                          <a:spcPct val="20000"/>
                        </a:spcBef>
                        <a:spcAft>
                          <a:spcPct val="0"/>
                        </a:spcAft>
                        <a:defRPr>
                          <a:solidFill>
                            <a:schemeClr val="tx1"/>
                          </a:solidFill>
                          <a:latin typeface="Arial" charset="0"/>
                          <a:ea typeface="宋体" pitchFamily="2" charset="-122"/>
                        </a:defRPr>
                      </a:lvl7pPr>
                      <a:lvl8pPr marL="2914650" indent="285750" fontAlgn="base">
                        <a:spcBef>
                          <a:spcPct val="20000"/>
                        </a:spcBef>
                        <a:spcAft>
                          <a:spcPct val="0"/>
                        </a:spcAft>
                        <a:defRPr>
                          <a:solidFill>
                            <a:schemeClr val="tx1"/>
                          </a:solidFill>
                          <a:latin typeface="Arial" charset="0"/>
                          <a:ea typeface="宋体" pitchFamily="2" charset="-122"/>
                        </a:defRPr>
                      </a:lvl8pPr>
                      <a:lvl9pPr marL="3371850" indent="285750"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Arial" charset="0"/>
                          <a:ea typeface="宋体" pitchFamily="2" charset="-122"/>
                        </a:rPr>
                        <a:t>Zhang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 name="直接连接符 2"/>
          <p:cNvCxnSpPr>
            <a:cxnSpLocks noChangeShapeType="1"/>
          </p:cNvCxnSpPr>
          <p:nvPr/>
        </p:nvCxnSpPr>
        <p:spPr bwMode="auto">
          <a:xfrm flipV="1">
            <a:off x="128588" y="4340225"/>
            <a:ext cx="3281362" cy="461963"/>
          </a:xfrm>
          <a:prstGeom prst="line">
            <a:avLst/>
          </a:prstGeom>
          <a:noFill/>
          <a:ln w="1905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8" name="直接连接符 87"/>
          <p:cNvCxnSpPr>
            <a:cxnSpLocks noChangeShapeType="1"/>
          </p:cNvCxnSpPr>
          <p:nvPr/>
        </p:nvCxnSpPr>
        <p:spPr bwMode="auto">
          <a:xfrm>
            <a:off x="128588" y="4335463"/>
            <a:ext cx="3281362" cy="466725"/>
          </a:xfrm>
          <a:prstGeom prst="line">
            <a:avLst/>
          </a:prstGeom>
          <a:noFill/>
          <a:ln w="1905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fade">
                                      <p:cBhvr>
                                        <p:cTn id="15" dur="500"/>
                                        <p:tgtEl>
                                          <p:spTgt spid="8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28453"/>
                                        </p:tgtEl>
                                        <p:attrNameLst>
                                          <p:attrName>style.visibility</p:attrName>
                                        </p:attrNameLst>
                                      </p:cBhvr>
                                      <p:to>
                                        <p:strVal val="visible"/>
                                      </p:to>
                                    </p:set>
                                    <p:animEffect transition="in" filter="fade">
                                      <p:cBhvr>
                                        <p:cTn id="20" dur="500"/>
                                        <p:tgtEl>
                                          <p:spTgt spid="528453"/>
                                        </p:tgtEl>
                                      </p:cBhvr>
                                    </p:animEffect>
                                  </p:childTnLst>
                                </p:cTn>
                              </p:par>
                              <p:par>
                                <p:cTn id="21" presetID="10" presetClass="entr" presetSubtype="0" fill="hold" nodeType="withEffect">
                                  <p:stCondLst>
                                    <p:cond delay="0"/>
                                  </p:stCondLst>
                                  <p:childTnLst>
                                    <p:set>
                                      <p:cBhvr>
                                        <p:cTn id="22" dur="1" fill="hold">
                                          <p:stCondLst>
                                            <p:cond delay="0"/>
                                          </p:stCondLst>
                                        </p:cTn>
                                        <p:tgtEl>
                                          <p:spTgt spid="528585"/>
                                        </p:tgtEl>
                                        <p:attrNameLst>
                                          <p:attrName>style.visibility</p:attrName>
                                        </p:attrNameLst>
                                      </p:cBhvr>
                                      <p:to>
                                        <p:strVal val="visible"/>
                                      </p:to>
                                    </p:set>
                                    <p:animEffect transition="in" filter="fade">
                                      <p:cBhvr>
                                        <p:cTn id="23" dur="500"/>
                                        <p:tgtEl>
                                          <p:spTgt spid="528585"/>
                                        </p:tgtEl>
                                      </p:cBhvr>
                                    </p:animEffect>
                                  </p:childTnLst>
                                </p:cTn>
                              </p:par>
                              <p:par>
                                <p:cTn id="24" presetID="10" presetClass="entr" presetSubtype="0" fill="hold" nodeType="withEffect">
                                  <p:stCondLst>
                                    <p:cond delay="0"/>
                                  </p:stCondLst>
                                  <p:childTnLst>
                                    <p:set>
                                      <p:cBhvr>
                                        <p:cTn id="25" dur="1" fill="hold">
                                          <p:stCondLst>
                                            <p:cond delay="0"/>
                                          </p:stCondLst>
                                        </p:cTn>
                                        <p:tgtEl>
                                          <p:spTgt spid="528607"/>
                                        </p:tgtEl>
                                        <p:attrNameLst>
                                          <p:attrName>style.visibility</p:attrName>
                                        </p:attrNameLst>
                                      </p:cBhvr>
                                      <p:to>
                                        <p:strVal val="visible"/>
                                      </p:to>
                                    </p:set>
                                    <p:animEffect transition="in" filter="fade">
                                      <p:cBhvr>
                                        <p:cTn id="26" dur="500"/>
                                        <p:tgtEl>
                                          <p:spTgt spid="5286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528588"/>
                                        </p:tgtEl>
                                        <p:attrNameLst>
                                          <p:attrName>style.visibility</p:attrName>
                                        </p:attrNameLst>
                                      </p:cBhvr>
                                      <p:to>
                                        <p:strVal val="visible"/>
                                      </p:to>
                                    </p:set>
                                    <p:animEffect transition="in" filter="fade">
                                      <p:cBhvr>
                                        <p:cTn id="31" dur="500"/>
                                        <p:tgtEl>
                                          <p:spTgt spid="52858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528610"/>
                                        </p:tgtEl>
                                        <p:attrNameLst>
                                          <p:attrName>style.visibility</p:attrName>
                                        </p:attrNameLst>
                                      </p:cBhvr>
                                      <p:to>
                                        <p:strVal val="visible"/>
                                      </p:to>
                                    </p:set>
                                    <p:animEffect transition="in" filter="fade">
                                      <p:cBhvr>
                                        <p:cTn id="36" dur="500"/>
                                        <p:tgtEl>
                                          <p:spTgt spid="5286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28454"/>
                                        </p:tgtEl>
                                        <p:attrNameLst>
                                          <p:attrName>style.visibility</p:attrName>
                                        </p:attrNameLst>
                                      </p:cBhvr>
                                      <p:to>
                                        <p:strVal val="visible"/>
                                      </p:to>
                                    </p:set>
                                    <p:animEffect transition="in" filter="fade">
                                      <p:cBhvr>
                                        <p:cTn id="41" dur="500"/>
                                        <p:tgtEl>
                                          <p:spTgt spid="528454"/>
                                        </p:tgtEl>
                                      </p:cBhvr>
                                    </p:animEffect>
                                  </p:childTnLst>
                                </p:cTn>
                              </p:par>
                              <p:par>
                                <p:cTn id="42" presetID="10" presetClass="entr" presetSubtype="0" fill="hold" nodeType="withEffect">
                                  <p:stCondLst>
                                    <p:cond delay="0"/>
                                  </p:stCondLst>
                                  <p:childTnLst>
                                    <p:set>
                                      <p:cBhvr>
                                        <p:cTn id="43" dur="1" fill="hold">
                                          <p:stCondLst>
                                            <p:cond delay="0"/>
                                          </p:stCondLst>
                                        </p:cTn>
                                        <p:tgtEl>
                                          <p:spTgt spid="528456"/>
                                        </p:tgtEl>
                                        <p:attrNameLst>
                                          <p:attrName>style.visibility</p:attrName>
                                        </p:attrNameLst>
                                      </p:cBhvr>
                                      <p:to>
                                        <p:strVal val="visible"/>
                                      </p:to>
                                    </p:set>
                                    <p:animEffect transition="in" filter="fade">
                                      <p:cBhvr>
                                        <p:cTn id="44" dur="500"/>
                                        <p:tgtEl>
                                          <p:spTgt spid="528456"/>
                                        </p:tgtEl>
                                      </p:cBhvr>
                                    </p:animEffect>
                                  </p:childTnLst>
                                </p:cTn>
                              </p:par>
                              <p:par>
                                <p:cTn id="45" presetID="10" presetClass="entr" presetSubtype="0" fill="hold" nodeType="withEffect">
                                  <p:stCondLst>
                                    <p:cond delay="0"/>
                                  </p:stCondLst>
                                  <p:childTnLst>
                                    <p:set>
                                      <p:cBhvr>
                                        <p:cTn id="46" dur="1" fill="hold">
                                          <p:stCondLst>
                                            <p:cond delay="0"/>
                                          </p:stCondLst>
                                        </p:cTn>
                                        <p:tgtEl>
                                          <p:spTgt spid="528455"/>
                                        </p:tgtEl>
                                        <p:attrNameLst>
                                          <p:attrName>style.visibility</p:attrName>
                                        </p:attrNameLst>
                                      </p:cBhvr>
                                      <p:to>
                                        <p:strVal val="visible"/>
                                      </p:to>
                                    </p:set>
                                    <p:animEffect transition="in" filter="fade">
                                      <p:cBhvr>
                                        <p:cTn id="47" dur="500"/>
                                        <p:tgtEl>
                                          <p:spTgt spid="52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453" grpId="0" animBg="1"/>
      <p:bldP spid="5284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9272B44-448C-46D2-A9C7-3FCCCAD5DA27}" type="slidenum">
              <a:rPr kumimoji="0" lang="zh-CN" altLang="en-US" sz="1400" smtClean="0"/>
              <a:pPr>
                <a:spcBef>
                  <a:spcPct val="0"/>
                </a:spcBef>
                <a:buFontTx/>
                <a:buNone/>
              </a:pPr>
              <a:t>31</a:t>
            </a:fld>
            <a:endParaRPr kumimoji="0" lang="en-US" altLang="zh-CN" sz="1400" smtClean="0"/>
          </a:p>
        </p:txBody>
      </p:sp>
      <p:sp>
        <p:nvSpPr>
          <p:cNvPr id="34819" name="Rectangle 2"/>
          <p:cNvSpPr>
            <a:spLocks noGrp="1" noChangeArrowheads="1"/>
          </p:cNvSpPr>
          <p:nvPr>
            <p:ph type="title"/>
          </p:nvPr>
        </p:nvSpPr>
        <p:spPr/>
        <p:txBody>
          <a:bodyPr/>
          <a:lstStyle/>
          <a:p>
            <a:pPr eaLnBrk="1" hangingPunct="1">
              <a:defRPr/>
            </a:pPr>
            <a:r>
              <a:rPr kumimoji="0" lang="en-US" altLang="zh-CN"/>
              <a:t>Multivalued Dependencies</a:t>
            </a:r>
          </a:p>
        </p:txBody>
      </p:sp>
      <p:sp>
        <p:nvSpPr>
          <p:cNvPr id="34820" name="Rectangle 3"/>
          <p:cNvSpPr>
            <a:spLocks noGrp="1" noChangeArrowheads="1"/>
          </p:cNvSpPr>
          <p:nvPr>
            <p:ph type="body" idx="1"/>
          </p:nvPr>
        </p:nvSpPr>
        <p:spPr/>
        <p:txBody>
          <a:bodyPr/>
          <a:lstStyle/>
          <a:p>
            <a:pPr eaLnBrk="1" hangingPunct="1">
              <a:defRPr/>
            </a:pPr>
            <a:r>
              <a:rPr kumimoji="0" lang="en-US" altLang="zh-CN" smtClean="0"/>
              <a:t>Let </a:t>
            </a:r>
            <a:r>
              <a:rPr kumimoji="0" lang="en-US" altLang="zh-CN" i="1" smtClean="0"/>
              <a:t>R</a:t>
            </a:r>
            <a:r>
              <a:rPr kumimoji="0" lang="en-US" altLang="zh-CN" smtClean="0"/>
              <a:t> be a relation schema and let </a:t>
            </a:r>
            <a:r>
              <a:rPr kumimoji="0" lang="en-US" altLang="zh-CN" smtClean="0">
                <a:sym typeface="Symbol" pitchFamily="18" charset="2"/>
              </a:rPr>
              <a:t>  </a:t>
            </a:r>
            <a:r>
              <a:rPr kumimoji="0" lang="en-US" altLang="zh-CN" i="1" smtClean="0">
                <a:sym typeface="Symbol" pitchFamily="18" charset="2"/>
              </a:rPr>
              <a:t>R</a:t>
            </a:r>
            <a:r>
              <a:rPr kumimoji="0" lang="en-US" altLang="zh-CN" smtClean="0">
                <a:sym typeface="Symbol" pitchFamily="18" charset="2"/>
              </a:rPr>
              <a:t> and </a:t>
            </a:r>
            <a:r>
              <a:rPr kumimoji="0" lang="en-US" altLang="zh-CN" smtClean="0">
                <a:sym typeface="Greek Symbols" pitchFamily="18" charset="2"/>
              </a:rPr>
              <a:t> </a:t>
            </a:r>
            <a:r>
              <a:rPr kumimoji="0" lang="en-US" altLang="zh-CN" smtClean="0">
                <a:sym typeface="Symbol" pitchFamily="18" charset="2"/>
              </a:rPr>
              <a:t> </a:t>
            </a:r>
            <a:r>
              <a:rPr kumimoji="0" lang="en-US" altLang="zh-CN" i="1" smtClean="0">
                <a:sym typeface="Symbol" pitchFamily="18" charset="2"/>
              </a:rPr>
              <a:t>R. </a:t>
            </a:r>
            <a:r>
              <a:rPr kumimoji="0" lang="en-US" altLang="zh-CN" smtClean="0">
                <a:sym typeface="Symbol" pitchFamily="18" charset="2"/>
              </a:rPr>
              <a:t> </a:t>
            </a:r>
            <a:br>
              <a:rPr kumimoji="0" lang="en-US" altLang="zh-CN" smtClean="0">
                <a:sym typeface="Symbol" pitchFamily="18" charset="2"/>
              </a:rPr>
            </a:br>
            <a:r>
              <a:rPr kumimoji="0" lang="en-US" altLang="zh-CN" smtClean="0">
                <a:sym typeface="Symbol" pitchFamily="18" charset="2"/>
              </a:rPr>
              <a:t>The </a:t>
            </a:r>
            <a:r>
              <a:rPr kumimoji="0" lang="en-US" altLang="zh-CN" b="1" smtClean="0">
                <a:solidFill>
                  <a:srgbClr val="0000FF"/>
                </a:solidFill>
                <a:sym typeface="Symbol" pitchFamily="18" charset="2"/>
              </a:rPr>
              <a:t>multivalued dependency</a:t>
            </a:r>
            <a:r>
              <a:rPr kumimoji="0" lang="en-US" altLang="zh-CN" smtClean="0">
                <a:sym typeface="Symbol" pitchFamily="18" charset="2"/>
              </a:rPr>
              <a:t> </a:t>
            </a:r>
            <a:endParaRPr kumimoji="0" lang="en-US" altLang="zh-CN" smtClean="0"/>
          </a:p>
          <a:p>
            <a:pPr eaLnBrk="1" hangingPunct="1">
              <a:buFontTx/>
              <a:buNone/>
              <a:defRPr/>
            </a:pPr>
            <a:r>
              <a:rPr kumimoji="0" lang="en-US" altLang="zh-CN" smtClean="0">
                <a:sym typeface="Greek Symbols" pitchFamily="18" charset="2"/>
              </a:rPr>
              <a:t>			</a:t>
            </a:r>
            <a:r>
              <a:rPr kumimoji="0" lang="en-US" altLang="zh-CN" smtClean="0">
                <a:sym typeface="Symbol" pitchFamily="18" charset="2"/>
              </a:rPr>
              <a:t></a:t>
            </a:r>
            <a:r>
              <a:rPr kumimoji="0" lang="en-US" altLang="zh-CN" smtClean="0">
                <a:sym typeface="Greek Symbols" pitchFamily="18" charset="2"/>
              </a:rPr>
              <a:t> </a:t>
            </a:r>
            <a:r>
              <a:rPr kumimoji="0" lang="en-US" altLang="zh-CN" b="1" smtClean="0">
                <a:sym typeface="Symbol" pitchFamily="18" charset="2"/>
              </a:rPr>
              <a:t></a:t>
            </a:r>
            <a:r>
              <a:rPr kumimoji="0" lang="en-US" altLang="zh-CN" smtClean="0">
                <a:sym typeface="Monotype Sorts" charset="2"/>
              </a:rPr>
              <a:t> </a:t>
            </a:r>
            <a:r>
              <a:rPr kumimoji="0" lang="en-US" altLang="zh-CN" smtClean="0">
                <a:sym typeface="Symbol" pitchFamily="18" charset="2"/>
              </a:rPr>
              <a:t></a:t>
            </a:r>
            <a:endParaRPr kumimoji="0" lang="en-US" altLang="zh-CN" i="1" smtClean="0">
              <a:sym typeface="Greek Symbols" pitchFamily="18" charset="2"/>
            </a:endParaRPr>
          </a:p>
          <a:p>
            <a:pPr eaLnBrk="1" hangingPunct="1">
              <a:buFontTx/>
              <a:buNone/>
              <a:defRPr/>
            </a:pPr>
            <a:r>
              <a:rPr kumimoji="0" lang="en-US" altLang="zh-CN" i="1" smtClean="0">
                <a:sym typeface="Greek Symbols" pitchFamily="18" charset="2"/>
              </a:rPr>
              <a:t>	</a:t>
            </a:r>
            <a:r>
              <a:rPr kumimoji="0" lang="en-US" altLang="zh-CN" smtClean="0">
                <a:sym typeface="Greek Symbols" pitchFamily="18" charset="2"/>
              </a:rPr>
              <a:t>holds on </a:t>
            </a:r>
            <a:r>
              <a:rPr kumimoji="0" lang="en-US" altLang="zh-CN" i="1" smtClean="0">
                <a:sym typeface="Greek Symbols" pitchFamily="18" charset="2"/>
              </a:rPr>
              <a:t>R</a:t>
            </a:r>
            <a:r>
              <a:rPr kumimoji="0" lang="en-US" altLang="zh-CN" smtClean="0">
                <a:sym typeface="Greek Symbols" pitchFamily="18" charset="2"/>
              </a:rPr>
              <a:t> if in any legal relation </a:t>
            </a:r>
            <a:r>
              <a:rPr kumimoji="0" lang="en-US" altLang="zh-CN" i="1" smtClean="0">
                <a:sym typeface="Greek Symbols" pitchFamily="18" charset="2"/>
              </a:rPr>
              <a:t>r(R),</a:t>
            </a:r>
            <a:r>
              <a:rPr kumimoji="0" lang="en-US" altLang="zh-CN" smtClean="0">
                <a:sym typeface="Greek Symbols" pitchFamily="18" charset="2"/>
              </a:rPr>
              <a:t> for all pairs for tuples </a:t>
            </a:r>
            <a:r>
              <a:rPr kumimoji="0" lang="en-US" altLang="zh-CN" i="1" smtClean="0">
                <a:sym typeface="Greek Symbols" pitchFamily="18" charset="2"/>
              </a:rPr>
              <a:t>t</a:t>
            </a:r>
            <a:r>
              <a:rPr kumimoji="0" lang="en-US" altLang="zh-CN" baseline="-25000" smtClean="0">
                <a:sym typeface="Greek Symbols" pitchFamily="18" charset="2"/>
              </a:rPr>
              <a:t>1 </a:t>
            </a:r>
            <a:r>
              <a:rPr kumimoji="0" lang="en-US" altLang="zh-CN" smtClean="0">
                <a:sym typeface="Greek Symbols" pitchFamily="18" charset="2"/>
              </a:rPr>
              <a:t>and </a:t>
            </a:r>
            <a:r>
              <a:rPr kumimoji="0" lang="en-US" altLang="zh-CN" i="1" smtClean="0">
                <a:sym typeface="Greek Symbols" pitchFamily="18" charset="2"/>
              </a:rPr>
              <a:t>t</a:t>
            </a:r>
            <a:r>
              <a:rPr kumimoji="0" lang="en-US" altLang="zh-CN" i="1" baseline="-25000" smtClean="0">
                <a:sym typeface="Greek Symbols" pitchFamily="18" charset="2"/>
              </a:rPr>
              <a:t>2</a:t>
            </a:r>
            <a:r>
              <a:rPr kumimoji="0" lang="en-US" altLang="zh-CN" smtClean="0">
                <a:sym typeface="Greek Symbols" pitchFamily="18" charset="2"/>
              </a:rPr>
              <a:t> in </a:t>
            </a:r>
            <a:r>
              <a:rPr kumimoji="0" lang="en-US" altLang="zh-CN" i="1" smtClean="0">
                <a:sym typeface="Greek Symbols" pitchFamily="18" charset="2"/>
              </a:rPr>
              <a:t>r</a:t>
            </a:r>
            <a:r>
              <a:rPr kumimoji="0" lang="en-US" altLang="zh-CN" smtClean="0">
                <a:sym typeface="Greek Symbols" pitchFamily="18" charset="2"/>
              </a:rPr>
              <a:t> such that </a:t>
            </a:r>
            <a:r>
              <a:rPr kumimoji="0" lang="en-US" altLang="zh-CN" i="1" smtClean="0">
                <a:sym typeface="Greek Symbols" pitchFamily="18" charset="2"/>
              </a:rPr>
              <a:t>t</a:t>
            </a:r>
            <a:r>
              <a:rPr kumimoji="0" lang="en-US" altLang="zh-CN" baseline="-25000" smtClean="0">
                <a:sym typeface="Greek Symbols" pitchFamily="18" charset="2"/>
              </a:rPr>
              <a:t>1</a:t>
            </a:r>
            <a:r>
              <a:rPr kumimoji="0" lang="en-US" altLang="zh-CN" smtClean="0">
                <a:sym typeface="Greek Symbols" pitchFamily="18" charset="2"/>
              </a:rPr>
              <a:t>[</a:t>
            </a:r>
            <a:r>
              <a:rPr kumimoji="0" lang="en-US" altLang="zh-CN" smtClean="0">
                <a:sym typeface="Symbol" pitchFamily="18" charset="2"/>
              </a:rPr>
              <a:t></a:t>
            </a:r>
            <a:r>
              <a:rPr kumimoji="0" lang="en-US" altLang="zh-CN" smtClean="0">
                <a:sym typeface="Greek Symbols" pitchFamily="18" charset="2"/>
              </a:rPr>
              <a:t>] = </a:t>
            </a:r>
            <a:r>
              <a:rPr kumimoji="0" lang="en-US" altLang="zh-CN" i="1" smtClean="0">
                <a:sym typeface="Greek Symbols" pitchFamily="18" charset="2"/>
              </a:rPr>
              <a:t>t</a:t>
            </a:r>
            <a:r>
              <a:rPr kumimoji="0" lang="en-US" altLang="zh-CN" i="1" baseline="-25000" smtClean="0">
                <a:sym typeface="Greek Symbols" pitchFamily="18" charset="2"/>
              </a:rPr>
              <a:t>2 </a:t>
            </a:r>
            <a:r>
              <a:rPr kumimoji="0" lang="en-US" altLang="zh-CN" smtClean="0">
                <a:sym typeface="Greek Symbols" pitchFamily="18" charset="2"/>
              </a:rPr>
              <a:t>[</a:t>
            </a:r>
            <a:r>
              <a:rPr kumimoji="0" lang="en-US" altLang="zh-CN" smtClean="0">
                <a:sym typeface="Symbol" pitchFamily="18" charset="2"/>
              </a:rPr>
              <a:t></a:t>
            </a:r>
            <a:r>
              <a:rPr kumimoji="0" lang="en-US" altLang="zh-CN" smtClean="0">
                <a:sym typeface="Greek Symbols" pitchFamily="18" charset="2"/>
              </a:rPr>
              <a:t>], there exist tuples </a:t>
            </a:r>
            <a:r>
              <a:rPr kumimoji="0" lang="en-US" altLang="zh-CN" i="1" smtClean="0">
                <a:sym typeface="Greek Symbols" pitchFamily="18" charset="2"/>
              </a:rPr>
              <a:t>t</a:t>
            </a:r>
            <a:r>
              <a:rPr kumimoji="0" lang="en-US" altLang="zh-CN" i="1" baseline="-25000" smtClean="0">
                <a:sym typeface="Greek Symbols" pitchFamily="18" charset="2"/>
              </a:rPr>
              <a:t>3</a:t>
            </a:r>
            <a:r>
              <a:rPr kumimoji="0" lang="en-US" altLang="zh-CN" smtClean="0">
                <a:sym typeface="Greek Symbols" pitchFamily="18" charset="2"/>
              </a:rPr>
              <a:t> and </a:t>
            </a:r>
            <a:r>
              <a:rPr kumimoji="0" lang="en-US" altLang="zh-CN" i="1" smtClean="0">
                <a:sym typeface="Greek Symbols" pitchFamily="18" charset="2"/>
              </a:rPr>
              <a:t>t</a:t>
            </a:r>
            <a:r>
              <a:rPr kumimoji="0" lang="en-US" altLang="zh-CN" baseline="-25000" smtClean="0">
                <a:sym typeface="Greek Symbols" pitchFamily="18" charset="2"/>
              </a:rPr>
              <a:t>4</a:t>
            </a:r>
            <a:r>
              <a:rPr kumimoji="0" lang="en-US" altLang="zh-CN" smtClean="0">
                <a:sym typeface="Greek Symbols" pitchFamily="18" charset="2"/>
              </a:rPr>
              <a:t> in </a:t>
            </a:r>
            <a:r>
              <a:rPr kumimoji="0" lang="en-US" altLang="zh-CN" i="1" smtClean="0">
                <a:sym typeface="Greek Symbols" pitchFamily="18" charset="2"/>
              </a:rPr>
              <a:t>r </a:t>
            </a:r>
            <a:r>
              <a:rPr kumimoji="0" lang="en-US" altLang="zh-CN" smtClean="0">
                <a:sym typeface="Greek Symbols" pitchFamily="18" charset="2"/>
              </a:rPr>
              <a:t>such that: </a:t>
            </a:r>
          </a:p>
          <a:p>
            <a:pPr eaLnBrk="1" hangingPunct="1">
              <a:buFontTx/>
              <a:buNone/>
              <a:defRPr/>
            </a:pPr>
            <a:r>
              <a:rPr kumimoji="0" lang="en-US" altLang="zh-CN" smtClean="0">
                <a:sym typeface="Greek Symbols" pitchFamily="18" charset="2"/>
              </a:rPr>
              <a:t>		 </a:t>
            </a:r>
            <a:r>
              <a:rPr kumimoji="0" lang="en-US" altLang="zh-CN" i="1" smtClean="0">
                <a:sym typeface="Greek Symbols" pitchFamily="18" charset="2"/>
              </a:rPr>
              <a:t>t</a:t>
            </a:r>
            <a:r>
              <a:rPr kumimoji="0" lang="en-US" altLang="zh-CN" baseline="-25000" smtClean="0">
                <a:sym typeface="Greek Symbols" pitchFamily="18" charset="2"/>
              </a:rPr>
              <a:t>1</a:t>
            </a:r>
            <a:r>
              <a:rPr kumimoji="0" lang="en-US" altLang="zh-CN" smtClean="0">
                <a:sym typeface="Greek Symbols" pitchFamily="18" charset="2"/>
              </a:rPr>
              <a:t>[</a:t>
            </a:r>
            <a:r>
              <a:rPr kumimoji="0" lang="en-US" altLang="zh-CN" smtClean="0">
                <a:sym typeface="Symbol" pitchFamily="18" charset="2"/>
              </a:rPr>
              <a:t></a:t>
            </a:r>
            <a:r>
              <a:rPr kumimoji="0" lang="en-US" altLang="zh-CN" smtClean="0">
                <a:sym typeface="Greek Symbols" pitchFamily="18" charset="2"/>
              </a:rPr>
              <a:t>] = </a:t>
            </a:r>
            <a:r>
              <a:rPr kumimoji="0" lang="en-US" altLang="zh-CN" i="1" smtClean="0">
                <a:sym typeface="Greek Symbols" pitchFamily="18" charset="2"/>
              </a:rPr>
              <a:t>t</a:t>
            </a:r>
            <a:r>
              <a:rPr kumimoji="0" lang="en-US" altLang="zh-CN" i="1" baseline="-25000" smtClean="0">
                <a:sym typeface="Greek Symbols" pitchFamily="18" charset="2"/>
              </a:rPr>
              <a:t>2 </a:t>
            </a:r>
            <a:r>
              <a:rPr kumimoji="0" lang="en-US" altLang="zh-CN" smtClean="0">
                <a:sym typeface="Greek Symbols" pitchFamily="18" charset="2"/>
              </a:rPr>
              <a:t>[</a:t>
            </a:r>
            <a:r>
              <a:rPr kumimoji="0" lang="en-US" altLang="zh-CN" smtClean="0">
                <a:sym typeface="Symbol" pitchFamily="18" charset="2"/>
              </a:rPr>
              <a:t></a:t>
            </a:r>
            <a:r>
              <a:rPr kumimoji="0" lang="en-US" altLang="zh-CN" smtClean="0">
                <a:sym typeface="Greek Symbols" pitchFamily="18" charset="2"/>
              </a:rPr>
              <a:t>] = </a:t>
            </a:r>
            <a:r>
              <a:rPr kumimoji="0" lang="en-US" altLang="zh-CN" i="1" smtClean="0">
                <a:sym typeface="Greek Symbols" pitchFamily="18" charset="2"/>
              </a:rPr>
              <a:t>t</a:t>
            </a:r>
            <a:r>
              <a:rPr kumimoji="0" lang="en-US" altLang="zh-CN" baseline="-25000" smtClean="0">
                <a:sym typeface="Greek Symbols" pitchFamily="18" charset="2"/>
              </a:rPr>
              <a:t>3</a:t>
            </a:r>
            <a:r>
              <a:rPr kumimoji="0" lang="en-US" altLang="zh-CN" smtClean="0">
                <a:sym typeface="Greek Symbols" pitchFamily="18" charset="2"/>
              </a:rPr>
              <a:t> [</a:t>
            </a:r>
            <a:r>
              <a:rPr kumimoji="0" lang="en-US" altLang="zh-CN" smtClean="0">
                <a:sym typeface="Symbol" pitchFamily="18" charset="2"/>
              </a:rPr>
              <a:t></a:t>
            </a:r>
            <a:r>
              <a:rPr kumimoji="0" lang="en-US" altLang="zh-CN" smtClean="0">
                <a:sym typeface="Greek Symbols" pitchFamily="18" charset="2"/>
              </a:rPr>
              <a:t>] = </a:t>
            </a:r>
            <a:r>
              <a:rPr kumimoji="0" lang="en-US" altLang="zh-CN" i="1" smtClean="0">
                <a:sym typeface="Greek Symbols" pitchFamily="18" charset="2"/>
              </a:rPr>
              <a:t>t</a:t>
            </a:r>
            <a:r>
              <a:rPr kumimoji="0" lang="en-US" altLang="zh-CN" baseline="-25000" smtClean="0">
                <a:sym typeface="Greek Symbols" pitchFamily="18" charset="2"/>
              </a:rPr>
              <a:t>4</a:t>
            </a:r>
            <a:r>
              <a:rPr kumimoji="0" lang="en-US" altLang="zh-CN" i="1" baseline="-25000" smtClean="0">
                <a:sym typeface="Greek Symbols" pitchFamily="18" charset="2"/>
              </a:rPr>
              <a:t> </a:t>
            </a:r>
            <a:r>
              <a:rPr kumimoji="0" lang="en-US" altLang="zh-CN" smtClean="0">
                <a:sym typeface="Greek Symbols" pitchFamily="18" charset="2"/>
              </a:rPr>
              <a:t>[</a:t>
            </a:r>
            <a:r>
              <a:rPr kumimoji="0" lang="en-US" altLang="zh-CN" smtClean="0">
                <a:sym typeface="Symbol" pitchFamily="18" charset="2"/>
              </a:rPr>
              <a:t></a:t>
            </a:r>
            <a:r>
              <a:rPr kumimoji="0" lang="en-US" altLang="zh-CN" smtClean="0">
                <a:sym typeface="Greek Symbols" pitchFamily="18" charset="2"/>
              </a:rPr>
              <a:t>] </a:t>
            </a:r>
            <a:br>
              <a:rPr kumimoji="0" lang="en-US" altLang="zh-CN" smtClean="0">
                <a:sym typeface="Greek Symbols" pitchFamily="18" charset="2"/>
              </a:rPr>
            </a:br>
            <a:r>
              <a:rPr kumimoji="0" lang="en-US" altLang="zh-CN" smtClean="0">
                <a:sym typeface="Greek Symbols" pitchFamily="18" charset="2"/>
              </a:rPr>
              <a:t>	 </a:t>
            </a:r>
            <a:r>
              <a:rPr kumimoji="0" lang="en-US" altLang="zh-CN" i="1" smtClean="0">
                <a:sym typeface="Greek Symbols" pitchFamily="18" charset="2"/>
              </a:rPr>
              <a:t>t</a:t>
            </a:r>
            <a:r>
              <a:rPr kumimoji="0" lang="en-US" altLang="zh-CN" baseline="-25000" smtClean="0">
                <a:sym typeface="Greek Symbols" pitchFamily="18" charset="2"/>
              </a:rPr>
              <a:t>3</a:t>
            </a:r>
            <a:r>
              <a:rPr kumimoji="0" lang="en-US" altLang="zh-CN" smtClean="0">
                <a:sym typeface="Greek Symbols" pitchFamily="18" charset="2"/>
              </a:rPr>
              <a:t>[</a:t>
            </a:r>
            <a:r>
              <a:rPr kumimoji="0" lang="en-US" altLang="zh-CN" smtClean="0">
                <a:sym typeface="Symbol" pitchFamily="18" charset="2"/>
              </a:rPr>
              <a:t></a:t>
            </a:r>
            <a:r>
              <a:rPr kumimoji="0" lang="en-US" altLang="zh-CN" smtClean="0">
                <a:sym typeface="Greek Symbols" pitchFamily="18" charset="2"/>
              </a:rPr>
              <a:t>]         =  </a:t>
            </a:r>
            <a:r>
              <a:rPr kumimoji="0" lang="en-US" altLang="zh-CN" i="1" smtClean="0">
                <a:sym typeface="Greek Symbols" pitchFamily="18" charset="2"/>
              </a:rPr>
              <a:t>t</a:t>
            </a:r>
            <a:r>
              <a:rPr kumimoji="0" lang="en-US" altLang="zh-CN" baseline="-25000" smtClean="0">
                <a:sym typeface="Greek Symbols" pitchFamily="18" charset="2"/>
              </a:rPr>
              <a:t>1 </a:t>
            </a:r>
            <a:r>
              <a:rPr kumimoji="0" lang="en-US" altLang="zh-CN" smtClean="0">
                <a:sym typeface="Greek Symbols" pitchFamily="18" charset="2"/>
              </a:rPr>
              <a:t>[</a:t>
            </a:r>
            <a:r>
              <a:rPr kumimoji="0" lang="en-US" altLang="zh-CN" smtClean="0">
                <a:sym typeface="Symbol" pitchFamily="18" charset="2"/>
              </a:rPr>
              <a:t></a:t>
            </a:r>
            <a:r>
              <a:rPr kumimoji="0" lang="en-US" altLang="zh-CN" smtClean="0">
                <a:sym typeface="Greek Symbols" pitchFamily="18" charset="2"/>
              </a:rPr>
              <a:t>] </a:t>
            </a:r>
            <a:br>
              <a:rPr kumimoji="0" lang="en-US" altLang="zh-CN" smtClean="0">
                <a:sym typeface="Greek Symbols" pitchFamily="18" charset="2"/>
              </a:rPr>
            </a:br>
            <a:r>
              <a:rPr kumimoji="0" lang="en-US" altLang="zh-CN" smtClean="0">
                <a:sym typeface="Greek Symbols" pitchFamily="18" charset="2"/>
              </a:rPr>
              <a:t>	 </a:t>
            </a:r>
            <a:r>
              <a:rPr kumimoji="0" lang="en-US" altLang="zh-CN" i="1" smtClean="0">
                <a:sym typeface="Greek Symbols" pitchFamily="18" charset="2"/>
              </a:rPr>
              <a:t>t</a:t>
            </a:r>
            <a:r>
              <a:rPr kumimoji="0" lang="en-US" altLang="zh-CN" baseline="-25000" smtClean="0">
                <a:sym typeface="Greek Symbols" pitchFamily="18" charset="2"/>
              </a:rPr>
              <a:t>3</a:t>
            </a:r>
            <a:r>
              <a:rPr kumimoji="0" lang="en-US" altLang="zh-CN" smtClean="0">
                <a:sym typeface="Greek Symbols" pitchFamily="18" charset="2"/>
              </a:rPr>
              <a:t>[</a:t>
            </a:r>
            <a:r>
              <a:rPr kumimoji="0" lang="en-US" altLang="zh-CN" i="1" smtClean="0">
                <a:sym typeface="Greek Symbols" pitchFamily="18" charset="2"/>
              </a:rPr>
              <a:t>R  – </a:t>
            </a:r>
            <a:r>
              <a:rPr kumimoji="0" lang="en-US" altLang="zh-CN" smtClean="0">
                <a:sym typeface="Symbol" pitchFamily="18" charset="2"/>
              </a:rPr>
              <a:t></a:t>
            </a:r>
            <a:r>
              <a:rPr kumimoji="0" lang="en-US" altLang="zh-CN" smtClean="0">
                <a:sym typeface="Greek Symbols" pitchFamily="18" charset="2"/>
              </a:rPr>
              <a:t>] =  </a:t>
            </a:r>
            <a:r>
              <a:rPr kumimoji="0" lang="en-US" altLang="zh-CN" i="1" smtClean="0">
                <a:sym typeface="Greek Symbols" pitchFamily="18" charset="2"/>
              </a:rPr>
              <a:t>t</a:t>
            </a:r>
            <a:r>
              <a:rPr kumimoji="0" lang="en-US" altLang="zh-CN" baseline="-25000" smtClean="0">
                <a:sym typeface="Greek Symbols" pitchFamily="18" charset="2"/>
              </a:rPr>
              <a:t>2</a:t>
            </a:r>
            <a:r>
              <a:rPr kumimoji="0" lang="en-US" altLang="zh-CN" smtClean="0">
                <a:sym typeface="Greek Symbols" pitchFamily="18" charset="2"/>
              </a:rPr>
              <a:t>[</a:t>
            </a:r>
            <a:r>
              <a:rPr kumimoji="0" lang="en-US" altLang="zh-CN" i="1" smtClean="0">
                <a:sym typeface="Greek Symbols" pitchFamily="18" charset="2"/>
              </a:rPr>
              <a:t>R  – </a:t>
            </a:r>
            <a:r>
              <a:rPr kumimoji="0" lang="en-US" altLang="zh-CN" smtClean="0">
                <a:sym typeface="Symbol" pitchFamily="18" charset="2"/>
              </a:rPr>
              <a:t></a:t>
            </a:r>
            <a:r>
              <a:rPr kumimoji="0" lang="en-US" altLang="zh-CN" smtClean="0">
                <a:sym typeface="Greek Symbols" pitchFamily="18" charset="2"/>
              </a:rPr>
              <a:t>] </a:t>
            </a:r>
            <a:br>
              <a:rPr kumimoji="0" lang="en-US" altLang="zh-CN" smtClean="0">
                <a:sym typeface="Greek Symbols" pitchFamily="18" charset="2"/>
              </a:rPr>
            </a:br>
            <a:r>
              <a:rPr kumimoji="0" lang="en-US" altLang="zh-CN" smtClean="0">
                <a:sym typeface="Greek Symbols" pitchFamily="18" charset="2"/>
              </a:rPr>
              <a:t>	 </a:t>
            </a:r>
            <a:r>
              <a:rPr kumimoji="0" lang="en-US" altLang="zh-CN" i="1" smtClean="0">
                <a:sym typeface="Greek Symbols" pitchFamily="18" charset="2"/>
              </a:rPr>
              <a:t>t</a:t>
            </a:r>
            <a:r>
              <a:rPr kumimoji="0" lang="en-US" altLang="zh-CN" baseline="-25000" smtClean="0">
                <a:sym typeface="Greek Symbols" pitchFamily="18" charset="2"/>
              </a:rPr>
              <a:t>4 </a:t>
            </a:r>
            <a:r>
              <a:rPr kumimoji="0" lang="en-US" altLang="zh-CN" smtClean="0">
                <a:sym typeface="Greek Symbols" pitchFamily="18" charset="2"/>
              </a:rPr>
              <a:t>[</a:t>
            </a:r>
            <a:r>
              <a:rPr kumimoji="0" lang="en-US" altLang="zh-CN" smtClean="0">
                <a:sym typeface="Symbol" pitchFamily="18" charset="2"/>
              </a:rPr>
              <a:t></a:t>
            </a:r>
            <a:r>
              <a:rPr kumimoji="0" lang="en-US" altLang="zh-CN" smtClean="0">
                <a:sym typeface="Greek Symbols" pitchFamily="18" charset="2"/>
              </a:rPr>
              <a:t>]         =  </a:t>
            </a:r>
            <a:r>
              <a:rPr kumimoji="0" lang="en-US" altLang="zh-CN" i="1" smtClean="0">
                <a:sym typeface="Greek Symbols" pitchFamily="18" charset="2"/>
              </a:rPr>
              <a:t>t</a:t>
            </a:r>
            <a:r>
              <a:rPr kumimoji="0" lang="en-US" altLang="zh-CN" baseline="-25000" smtClean="0">
                <a:sym typeface="Greek Symbols" pitchFamily="18" charset="2"/>
              </a:rPr>
              <a:t>2</a:t>
            </a:r>
            <a:r>
              <a:rPr kumimoji="0" lang="en-US" altLang="zh-CN" smtClean="0">
                <a:sym typeface="Greek Symbols" pitchFamily="18" charset="2"/>
              </a:rPr>
              <a:t>[</a:t>
            </a:r>
            <a:r>
              <a:rPr kumimoji="0" lang="en-US" altLang="zh-CN" smtClean="0">
                <a:sym typeface="Symbol" pitchFamily="18" charset="2"/>
              </a:rPr>
              <a:t></a:t>
            </a:r>
            <a:r>
              <a:rPr kumimoji="0" lang="en-US" altLang="zh-CN" smtClean="0">
                <a:sym typeface="Greek Symbols" pitchFamily="18" charset="2"/>
              </a:rPr>
              <a:t>] </a:t>
            </a:r>
            <a:br>
              <a:rPr kumimoji="0" lang="en-US" altLang="zh-CN" smtClean="0">
                <a:sym typeface="Greek Symbols" pitchFamily="18" charset="2"/>
              </a:rPr>
            </a:br>
            <a:r>
              <a:rPr kumimoji="0" lang="en-US" altLang="zh-CN" smtClean="0">
                <a:sym typeface="Greek Symbols" pitchFamily="18" charset="2"/>
              </a:rPr>
              <a:t>	 </a:t>
            </a:r>
            <a:r>
              <a:rPr kumimoji="0" lang="en-US" altLang="zh-CN" i="1" smtClean="0">
                <a:sym typeface="Greek Symbols" pitchFamily="18" charset="2"/>
              </a:rPr>
              <a:t>t</a:t>
            </a:r>
            <a:r>
              <a:rPr kumimoji="0" lang="en-US" altLang="zh-CN" baseline="-25000" smtClean="0">
                <a:sym typeface="Greek Symbols" pitchFamily="18" charset="2"/>
              </a:rPr>
              <a:t>4</a:t>
            </a:r>
            <a:r>
              <a:rPr kumimoji="0" lang="en-US" altLang="zh-CN" smtClean="0">
                <a:sym typeface="Greek Symbols" pitchFamily="18" charset="2"/>
              </a:rPr>
              <a:t>[</a:t>
            </a:r>
            <a:r>
              <a:rPr kumimoji="0" lang="en-US" altLang="zh-CN" i="1" smtClean="0">
                <a:sym typeface="Greek Symbols" pitchFamily="18" charset="2"/>
              </a:rPr>
              <a:t>R  – </a:t>
            </a:r>
            <a:r>
              <a:rPr kumimoji="0" lang="en-US" altLang="zh-CN" smtClean="0">
                <a:sym typeface="Symbol" pitchFamily="18" charset="2"/>
              </a:rPr>
              <a:t></a:t>
            </a:r>
            <a:r>
              <a:rPr kumimoji="0" lang="en-US" altLang="zh-CN" smtClean="0">
                <a:sym typeface="Greek Symbols" pitchFamily="18" charset="2"/>
              </a:rPr>
              <a:t>] =  </a:t>
            </a:r>
            <a:r>
              <a:rPr kumimoji="0" lang="en-US" altLang="zh-CN" i="1" smtClean="0">
                <a:sym typeface="Greek Symbols" pitchFamily="18" charset="2"/>
              </a:rPr>
              <a:t>t</a:t>
            </a:r>
            <a:r>
              <a:rPr kumimoji="0" lang="en-US" altLang="zh-CN" baseline="-25000" smtClean="0">
                <a:sym typeface="Greek Symbols" pitchFamily="18" charset="2"/>
              </a:rPr>
              <a:t>1</a:t>
            </a:r>
            <a:r>
              <a:rPr kumimoji="0" lang="en-US" altLang="zh-CN" smtClean="0">
                <a:sym typeface="Greek Symbols" pitchFamily="18" charset="2"/>
              </a:rPr>
              <a:t>[</a:t>
            </a:r>
            <a:r>
              <a:rPr kumimoji="0" lang="en-US" altLang="zh-CN" i="1" smtClean="0">
                <a:sym typeface="Greek Symbols" pitchFamily="18" charset="2"/>
              </a:rPr>
              <a:t>R  – </a:t>
            </a:r>
            <a:r>
              <a:rPr kumimoji="0" lang="en-US" altLang="zh-CN" smtClean="0">
                <a:sym typeface="Symbol" pitchFamily="18" charset="2"/>
              </a:rPr>
              <a:t></a:t>
            </a:r>
            <a:r>
              <a:rPr kumimoji="0" lang="en-US" altLang="zh-CN" smtClean="0">
                <a:sym typeface="Greek Symbols" pitchFamily="18" charset="2"/>
              </a:rPr>
              <a:t>] </a:t>
            </a:r>
            <a:br>
              <a:rPr kumimoji="0" lang="en-US" altLang="zh-CN" smtClean="0">
                <a:sym typeface="Greek Symbols" pitchFamily="18" charset="2"/>
              </a:rPr>
            </a:br>
            <a:endParaRPr kumimoji="0" lang="zh-CN" altLang="en-US" smtClean="0">
              <a:sym typeface="Greek Symbols" pitchFamily="18" charset="2"/>
            </a:endParaRPr>
          </a:p>
        </p:txBody>
      </p:sp>
    </p:spTree>
  </p:cSld>
  <p:clrMapOvr>
    <a:masterClrMapping/>
  </p:clrMapOvr>
  <p:transition>
    <p:pull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B29D42-487C-43A6-97D8-7C6D0A57756F}" type="slidenum">
              <a:rPr kumimoji="0" lang="zh-CN" altLang="en-US" sz="1400" smtClean="0"/>
              <a:pPr>
                <a:spcBef>
                  <a:spcPct val="0"/>
                </a:spcBef>
                <a:buFontTx/>
                <a:buNone/>
              </a:pPr>
              <a:t>32</a:t>
            </a:fld>
            <a:endParaRPr kumimoji="0" lang="en-US" altLang="zh-CN" sz="1400" smtClean="0"/>
          </a:p>
        </p:txBody>
      </p:sp>
      <p:sp>
        <p:nvSpPr>
          <p:cNvPr id="35843" name="Rectangle 2"/>
          <p:cNvSpPr>
            <a:spLocks noGrp="1" noChangeArrowheads="1"/>
          </p:cNvSpPr>
          <p:nvPr>
            <p:ph type="title"/>
          </p:nvPr>
        </p:nvSpPr>
        <p:spPr/>
        <p:txBody>
          <a:bodyPr/>
          <a:lstStyle/>
          <a:p>
            <a:pPr eaLnBrk="1" hangingPunct="1">
              <a:defRPr/>
            </a:pPr>
            <a:r>
              <a:rPr kumimoji="0" lang="en-US" altLang="zh-CN" smtClean="0"/>
              <a:t>Multivalued Dependencies</a:t>
            </a:r>
            <a:endParaRPr kumimoji="0" lang="zh-CN" altLang="en-US" smtClean="0"/>
          </a:p>
        </p:txBody>
      </p:sp>
      <p:sp>
        <p:nvSpPr>
          <p:cNvPr id="35844" name="Rectangle 3"/>
          <p:cNvSpPr>
            <a:spLocks noGrp="1" noChangeArrowheads="1"/>
          </p:cNvSpPr>
          <p:nvPr>
            <p:ph type="body" idx="1"/>
          </p:nvPr>
        </p:nvSpPr>
        <p:spPr/>
        <p:txBody>
          <a:bodyPr/>
          <a:lstStyle/>
          <a:p>
            <a:pPr eaLnBrk="1" hangingPunct="1">
              <a:defRPr/>
            </a:pPr>
            <a:r>
              <a:rPr kumimoji="0" lang="en-US" altLang="zh-CN" smtClean="0"/>
              <a:t>Tabular representation of </a:t>
            </a:r>
            <a:r>
              <a:rPr kumimoji="0" lang="en-US" altLang="zh-CN" smtClean="0">
                <a:sym typeface="Symbol" pitchFamily="18" charset="2"/>
              </a:rPr>
              <a:t></a:t>
            </a:r>
            <a:r>
              <a:rPr kumimoji="0" lang="en-US" altLang="zh-CN" smtClean="0">
                <a:sym typeface="Greek Symbols" pitchFamily="18" charset="2"/>
              </a:rPr>
              <a:t> </a:t>
            </a:r>
            <a:r>
              <a:rPr kumimoji="0" lang="en-US" altLang="zh-CN" sz="1800" b="1" smtClean="0">
                <a:sym typeface="Symbol" pitchFamily="18" charset="2"/>
              </a:rPr>
              <a:t></a:t>
            </a:r>
            <a:r>
              <a:rPr kumimoji="0" lang="en-US" altLang="zh-CN" i="1" smtClean="0">
                <a:sym typeface="Monotype Sorts" charset="2"/>
              </a:rPr>
              <a:t> </a:t>
            </a:r>
            <a:r>
              <a:rPr kumimoji="0" lang="en-US" altLang="zh-CN" smtClean="0">
                <a:sym typeface="Symbol" pitchFamily="18" charset="2"/>
              </a:rPr>
              <a:t></a:t>
            </a:r>
          </a:p>
          <a:p>
            <a:pPr eaLnBrk="1" hangingPunct="1">
              <a:defRPr/>
            </a:pPr>
            <a:endParaRPr kumimoji="0" lang="zh-CN" altLang="en-US" smtClean="0"/>
          </a:p>
        </p:txBody>
      </p:sp>
      <p:pic>
        <p:nvPicPr>
          <p:cNvPr id="35845" name="Picture 5"/>
          <p:cNvPicPr>
            <a:picLocks noChangeAspect="1" noChangeArrowheads="1"/>
          </p:cNvPicPr>
          <p:nvPr/>
        </p:nvPicPr>
        <p:blipFill>
          <a:blip r:embed="rId3"/>
          <a:srcRect l="591" t="26529" r="1402" b="26775"/>
          <a:stretch>
            <a:fillRect/>
          </a:stretch>
        </p:blipFill>
        <p:spPr bwMode="auto">
          <a:xfrm>
            <a:off x="1377950" y="1824038"/>
            <a:ext cx="6215063" cy="222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pull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2C518A-A791-4BF3-960D-382B93FC02DF}" type="slidenum">
              <a:rPr kumimoji="0" lang="zh-CN" altLang="en-US" sz="1400" smtClean="0"/>
              <a:pPr>
                <a:spcBef>
                  <a:spcPct val="0"/>
                </a:spcBef>
                <a:buFontTx/>
                <a:buNone/>
              </a:pPr>
              <a:t>33</a:t>
            </a:fld>
            <a:endParaRPr kumimoji="0" lang="en-US" altLang="zh-CN" sz="1400" smtClean="0"/>
          </a:p>
        </p:txBody>
      </p:sp>
      <p:sp>
        <p:nvSpPr>
          <p:cNvPr id="36867" name="Rectangle 2"/>
          <p:cNvSpPr>
            <a:spLocks noGrp="1" noChangeArrowheads="1"/>
          </p:cNvSpPr>
          <p:nvPr>
            <p:ph type="title"/>
          </p:nvPr>
        </p:nvSpPr>
        <p:spPr/>
        <p:txBody>
          <a:bodyPr/>
          <a:lstStyle/>
          <a:p>
            <a:pPr eaLnBrk="1" hangingPunct="1">
              <a:defRPr/>
            </a:pPr>
            <a:r>
              <a:rPr kumimoji="0" lang="en-US" altLang="zh-CN"/>
              <a:t>MVD Example</a:t>
            </a:r>
          </a:p>
        </p:txBody>
      </p:sp>
      <p:sp>
        <p:nvSpPr>
          <p:cNvPr id="476163" name="Rectangle 3"/>
          <p:cNvSpPr>
            <a:spLocks noGrp="1" noChangeArrowheads="1"/>
          </p:cNvSpPr>
          <p:nvPr>
            <p:ph type="body" idx="1"/>
          </p:nvPr>
        </p:nvSpPr>
        <p:spPr>
          <a:xfrm>
            <a:off x="303213" y="1093788"/>
            <a:ext cx="8609012" cy="5375275"/>
          </a:xfrm>
        </p:spPr>
        <p:txBody>
          <a:bodyPr/>
          <a:lstStyle/>
          <a:p>
            <a:pPr eaLnBrk="1" hangingPunct="1">
              <a:defRPr/>
            </a:pPr>
            <a:r>
              <a:rPr kumimoji="0" lang="en-US" altLang="zh-CN"/>
              <a:t>Non-BCNF schema:</a:t>
            </a:r>
          </a:p>
          <a:p>
            <a:pPr eaLnBrk="1" hangingPunct="1">
              <a:buFontTx/>
              <a:buNone/>
              <a:defRPr/>
            </a:pPr>
            <a:r>
              <a:rPr kumimoji="0" lang="en-US" altLang="zh-CN" sz="2000" i="1"/>
              <a:t>cust_loan</a:t>
            </a:r>
            <a:r>
              <a:rPr kumimoji="0" lang="en-US" altLang="zh-CN" sz="2000"/>
              <a:t> = (</a:t>
            </a:r>
            <a:r>
              <a:rPr kumimoji="0" lang="en-US" altLang="zh-CN" sz="2000" i="1" u="sng"/>
              <a:t>loan_number</a:t>
            </a:r>
            <a:r>
              <a:rPr kumimoji="0" lang="en-US" altLang="zh-CN" sz="2000" u="sng"/>
              <a:t>, </a:t>
            </a:r>
            <a:r>
              <a:rPr kumimoji="0" lang="en-US" altLang="zh-CN" sz="2000" i="1" u="sng"/>
              <a:t>customer_id</a:t>
            </a:r>
            <a:r>
              <a:rPr kumimoji="0" lang="en-US" altLang="zh-CN" sz="2000"/>
              <a:t>, </a:t>
            </a:r>
            <a:r>
              <a:rPr kumimoji="0" lang="en-US" altLang="zh-CN" sz="2000" i="1"/>
              <a:t>customer_name</a:t>
            </a:r>
            <a:r>
              <a:rPr kumimoji="0" lang="en-US" altLang="zh-CN" sz="2000"/>
              <a:t>, </a:t>
            </a:r>
            <a:r>
              <a:rPr kumimoji="0" lang="en-US" altLang="zh-CN" sz="2000" i="1"/>
              <a:t>customer_street</a:t>
            </a:r>
            <a:r>
              <a:rPr kumimoji="0" lang="en-US" altLang="zh-CN" sz="2000"/>
              <a:t>, </a:t>
            </a:r>
            <a:r>
              <a:rPr kumimoji="0" lang="en-US" altLang="zh-CN" sz="2000" i="1"/>
              <a:t>customer_city</a:t>
            </a:r>
            <a:r>
              <a:rPr kumimoji="0" lang="en-US" altLang="zh-CN" sz="2000"/>
              <a:t>)</a:t>
            </a:r>
          </a:p>
          <a:p>
            <a:pPr eaLnBrk="1" hangingPunct="1">
              <a:buFontTx/>
              <a:buNone/>
              <a:defRPr/>
            </a:pPr>
            <a:r>
              <a:rPr kumimoji="0" lang="en-US" altLang="zh-CN"/>
              <a:t>Because FD </a:t>
            </a:r>
            <a:r>
              <a:rPr kumimoji="0" lang="en-US" altLang="zh-CN" i="1"/>
              <a:t>customer_id</a:t>
            </a:r>
            <a:r>
              <a:rPr kumimoji="0" lang="en-US" altLang="zh-CN"/>
              <a:t> </a:t>
            </a:r>
            <a:r>
              <a:rPr kumimoji="0" lang="en-US" altLang="zh-CN" sz="1800" b="1">
                <a:sym typeface="Symbol" charset="0"/>
              </a:rPr>
              <a:t></a:t>
            </a:r>
            <a:r>
              <a:rPr kumimoji="0" lang="en-US" altLang="zh-CN"/>
              <a:t> </a:t>
            </a:r>
            <a:r>
              <a:rPr kumimoji="0" lang="en-US" altLang="zh-CN" i="1"/>
              <a:t>customer_name</a:t>
            </a:r>
            <a:r>
              <a:rPr kumimoji="0" lang="en-US" altLang="zh-CN"/>
              <a:t>, </a:t>
            </a:r>
            <a:r>
              <a:rPr kumimoji="0" lang="en-US" altLang="zh-CN" i="1"/>
              <a:t>customer_street</a:t>
            </a:r>
            <a:r>
              <a:rPr kumimoji="0" lang="en-US" altLang="zh-CN"/>
              <a:t>, </a:t>
            </a:r>
            <a:r>
              <a:rPr kumimoji="0" lang="en-US" altLang="zh-CN" i="1"/>
              <a:t>customer_city</a:t>
            </a:r>
            <a:r>
              <a:rPr kumimoji="0" lang="en-US" altLang="zh-CN"/>
              <a:t> violates BCNF.</a:t>
            </a:r>
          </a:p>
          <a:p>
            <a:pPr eaLnBrk="1" hangingPunct="1">
              <a:defRPr/>
            </a:pPr>
            <a:r>
              <a:rPr kumimoji="0" lang="en-US" altLang="zh-CN"/>
              <a:t>Alternative: a customer may have several addresses.</a:t>
            </a:r>
            <a:br>
              <a:rPr kumimoji="0" lang="en-US" altLang="zh-CN"/>
            </a:br>
            <a:r>
              <a:rPr kumimoji="0" lang="en-US" altLang="zh-CN"/>
              <a:t>The above FD is changed to </a:t>
            </a:r>
            <a:r>
              <a:rPr kumimoji="0" lang="en-US" altLang="zh-CN" i="1"/>
              <a:t>customer_id</a:t>
            </a:r>
            <a:r>
              <a:rPr kumimoji="0" lang="en-US" altLang="zh-CN"/>
              <a:t> </a:t>
            </a:r>
            <a:r>
              <a:rPr kumimoji="0" lang="en-US" altLang="zh-CN" sz="1800" b="1">
                <a:sym typeface="Symbol" charset="0"/>
              </a:rPr>
              <a:t></a:t>
            </a:r>
            <a:r>
              <a:rPr kumimoji="0" lang="en-US" altLang="zh-CN"/>
              <a:t> </a:t>
            </a:r>
            <a:r>
              <a:rPr kumimoji="0" lang="en-US" altLang="zh-CN" i="1"/>
              <a:t>customer_name</a:t>
            </a:r>
            <a:r>
              <a:rPr kumimoji="0" lang="en-US" altLang="zh-CN"/>
              <a:t>.</a:t>
            </a:r>
          </a:p>
          <a:p>
            <a:pPr eaLnBrk="1" hangingPunct="1">
              <a:buFontTx/>
              <a:buNone/>
              <a:defRPr/>
            </a:pPr>
            <a:r>
              <a:rPr kumimoji="0" lang="en-US" altLang="zh-CN" sz="2000" i="1"/>
              <a:t>R1</a:t>
            </a:r>
            <a:r>
              <a:rPr kumimoji="0" lang="en-US" altLang="zh-CN" sz="2000"/>
              <a:t> = (</a:t>
            </a:r>
            <a:r>
              <a:rPr kumimoji="0" lang="en-US" altLang="zh-CN" sz="2000" i="1" u="sng"/>
              <a:t>customer_id</a:t>
            </a:r>
            <a:r>
              <a:rPr kumimoji="0" lang="en-US" altLang="zh-CN" sz="2000"/>
              <a:t>, </a:t>
            </a:r>
            <a:r>
              <a:rPr kumimoji="0" lang="en-US" altLang="zh-CN" sz="2000" i="1"/>
              <a:t>customer_name</a:t>
            </a:r>
            <a:r>
              <a:rPr kumimoji="0" lang="en-US" altLang="zh-CN" sz="2000"/>
              <a:t>)</a:t>
            </a:r>
          </a:p>
          <a:p>
            <a:pPr eaLnBrk="1" hangingPunct="1">
              <a:buFontTx/>
              <a:buNone/>
              <a:defRPr/>
            </a:pPr>
            <a:r>
              <a:rPr kumimoji="0" lang="en-US" altLang="zh-CN" sz="2000" i="1"/>
              <a:t>R2</a:t>
            </a:r>
            <a:r>
              <a:rPr kumimoji="0" lang="en-US" altLang="zh-CN" sz="2000"/>
              <a:t> = (</a:t>
            </a:r>
            <a:r>
              <a:rPr kumimoji="0" lang="en-US" altLang="zh-CN" sz="2000" i="1" u="sng"/>
              <a:t>loan_number, customer_id</a:t>
            </a:r>
            <a:r>
              <a:rPr kumimoji="0" lang="en-US" altLang="zh-CN" sz="2000"/>
              <a:t>, </a:t>
            </a:r>
            <a:r>
              <a:rPr kumimoji="0" lang="en-US" altLang="zh-CN" sz="2000" i="1"/>
              <a:t>customer_street</a:t>
            </a:r>
            <a:r>
              <a:rPr kumimoji="0" lang="en-US" altLang="zh-CN" sz="2000"/>
              <a:t>, </a:t>
            </a:r>
            <a:r>
              <a:rPr kumimoji="0" lang="en-US" altLang="zh-CN" sz="2000" i="1"/>
              <a:t>customer_city</a:t>
            </a:r>
            <a:r>
              <a:rPr kumimoji="0" lang="en-US" altLang="zh-CN" sz="2000"/>
              <a:t>)</a:t>
            </a:r>
          </a:p>
          <a:p>
            <a:pPr eaLnBrk="1" hangingPunct="1">
              <a:buFontTx/>
              <a:buNone/>
              <a:defRPr/>
            </a:pPr>
            <a:r>
              <a:rPr kumimoji="0" lang="en-US" altLang="zh-CN"/>
              <a:t>Both R1 and R2 are in BCNF, but there is still redundancy in R2.</a:t>
            </a:r>
          </a:p>
          <a:p>
            <a:pPr lvl="1" eaLnBrk="1" hangingPunct="1">
              <a:defRPr/>
            </a:pPr>
            <a:r>
              <a:rPr kumimoji="0" lang="en-US" altLang="zh-CN"/>
              <a:t>We have to repeat the address for each </a:t>
            </a:r>
            <a:r>
              <a:rPr kumimoji="0" lang="en-US" altLang="zh-CN" i="1"/>
              <a:t>loan</a:t>
            </a:r>
            <a:r>
              <a:rPr kumimoji="0" lang="en-US" altLang="zh-CN"/>
              <a:t>/</a:t>
            </a:r>
            <a:r>
              <a:rPr kumimoji="0" lang="en-US" altLang="zh-CN" i="1"/>
              <a:t>customer</a:t>
            </a:r>
            <a:r>
              <a:rPr kumimoji="0" lang="en-US" altLang="zh-CN"/>
              <a:t> pair.</a:t>
            </a:r>
          </a:p>
          <a:p>
            <a:pPr lvl="1" eaLnBrk="1" hangingPunct="1">
              <a:defRPr/>
            </a:pPr>
            <a:r>
              <a:rPr kumimoji="0" lang="en-US" altLang="zh-CN"/>
              <a:t>Examples in the next slide</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7" dur="500"/>
                                        <p:tgtEl>
                                          <p:spTgt spid="4761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12" dur="500"/>
                                        <p:tgtEl>
                                          <p:spTgt spid="4761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6163">
                                            <p:txEl>
                                              <p:pRg st="4" end="4"/>
                                            </p:txEl>
                                          </p:spTgt>
                                        </p:tgtEl>
                                        <p:attrNameLst>
                                          <p:attrName>style.visibility</p:attrName>
                                        </p:attrNameLst>
                                      </p:cBhvr>
                                      <p:to>
                                        <p:strVal val="visible"/>
                                      </p:to>
                                    </p:set>
                                    <p:animEffect transition="in" filter="blinds(horizontal)">
                                      <p:cBhvr>
                                        <p:cTn id="17" dur="500"/>
                                        <p:tgtEl>
                                          <p:spTgt spid="47616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76163">
                                            <p:txEl>
                                              <p:pRg st="5" end="5"/>
                                            </p:txEl>
                                          </p:spTgt>
                                        </p:tgtEl>
                                        <p:attrNameLst>
                                          <p:attrName>style.visibility</p:attrName>
                                        </p:attrNameLst>
                                      </p:cBhvr>
                                      <p:to>
                                        <p:strVal val="visible"/>
                                      </p:to>
                                    </p:set>
                                    <p:animEffect transition="in" filter="blinds(horizontal)">
                                      <p:cBhvr>
                                        <p:cTn id="20" dur="500"/>
                                        <p:tgtEl>
                                          <p:spTgt spid="476163">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76163">
                                            <p:txEl>
                                              <p:pRg st="6" end="6"/>
                                            </p:txEl>
                                          </p:spTgt>
                                        </p:tgtEl>
                                        <p:attrNameLst>
                                          <p:attrName>style.visibility</p:attrName>
                                        </p:attrNameLst>
                                      </p:cBhvr>
                                      <p:to>
                                        <p:strVal val="visible"/>
                                      </p:to>
                                    </p:set>
                                    <p:animEffect transition="in" filter="blinds(horizontal)">
                                      <p:cBhvr>
                                        <p:cTn id="25" dur="500"/>
                                        <p:tgtEl>
                                          <p:spTgt spid="47616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76163">
                                            <p:txEl>
                                              <p:pRg st="7" end="7"/>
                                            </p:txEl>
                                          </p:spTgt>
                                        </p:tgtEl>
                                        <p:attrNameLst>
                                          <p:attrName>style.visibility</p:attrName>
                                        </p:attrNameLst>
                                      </p:cBhvr>
                                      <p:to>
                                        <p:strVal val="visible"/>
                                      </p:to>
                                    </p:set>
                                    <p:animEffect transition="in" filter="blinds(horizontal)">
                                      <p:cBhvr>
                                        <p:cTn id="28" dur="500"/>
                                        <p:tgtEl>
                                          <p:spTgt spid="47616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76163">
                                            <p:txEl>
                                              <p:pRg st="8" end="8"/>
                                            </p:txEl>
                                          </p:spTgt>
                                        </p:tgtEl>
                                        <p:attrNameLst>
                                          <p:attrName>style.visibility</p:attrName>
                                        </p:attrNameLst>
                                      </p:cBhvr>
                                      <p:to>
                                        <p:strVal val="visible"/>
                                      </p:to>
                                    </p:set>
                                    <p:animEffect transition="in" filter="blinds(horizontal)">
                                      <p:cBhvr>
                                        <p:cTn id="31" dur="500"/>
                                        <p:tgtEl>
                                          <p:spTgt spid="476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3C7D648-903E-4ED2-AC42-05A82A259470}" type="slidenum">
              <a:rPr kumimoji="0" lang="zh-CN" altLang="en-US" sz="1400" smtClean="0"/>
              <a:pPr>
                <a:spcBef>
                  <a:spcPct val="0"/>
                </a:spcBef>
                <a:buFontTx/>
                <a:buNone/>
              </a:pPr>
              <a:t>34</a:t>
            </a:fld>
            <a:endParaRPr kumimoji="0" lang="en-US" altLang="zh-CN" sz="1400" smtClean="0"/>
          </a:p>
        </p:txBody>
      </p:sp>
      <p:sp>
        <p:nvSpPr>
          <p:cNvPr id="37891" name="Rectangle 2"/>
          <p:cNvSpPr>
            <a:spLocks noGrp="1" noChangeArrowheads="1"/>
          </p:cNvSpPr>
          <p:nvPr>
            <p:ph type="title"/>
          </p:nvPr>
        </p:nvSpPr>
        <p:spPr/>
        <p:txBody>
          <a:bodyPr/>
          <a:lstStyle/>
          <a:p>
            <a:pPr eaLnBrk="1" hangingPunct="1">
              <a:defRPr/>
            </a:pPr>
            <a:r>
              <a:rPr kumimoji="0" lang="en-US" altLang="zh-CN"/>
              <a:t>MVD Example</a:t>
            </a:r>
          </a:p>
        </p:txBody>
      </p:sp>
      <p:sp>
        <p:nvSpPr>
          <p:cNvPr id="478211" name="Rectangle 3"/>
          <p:cNvSpPr>
            <a:spLocks noGrp="1" noChangeArrowheads="1"/>
          </p:cNvSpPr>
          <p:nvPr>
            <p:ph type="body" idx="1"/>
          </p:nvPr>
        </p:nvSpPr>
        <p:spPr>
          <a:xfrm>
            <a:off x="814388" y="1093788"/>
            <a:ext cx="7935912" cy="5427662"/>
          </a:xfrm>
        </p:spPr>
        <p:txBody>
          <a:bodyPr/>
          <a:lstStyle/>
          <a:p>
            <a:pPr eaLnBrk="1" hangingPunct="1">
              <a:defRPr/>
            </a:pPr>
            <a:r>
              <a:rPr kumimoji="0" lang="en-US" altLang="zh-CN" smtClean="0"/>
              <a:t>A legal relation </a:t>
            </a:r>
            <a:r>
              <a:rPr kumimoji="0" lang="en-US" altLang="zh-CN" i="1" smtClean="0"/>
              <a:t>R2 </a:t>
            </a:r>
            <a:r>
              <a:rPr kumimoji="0" lang="en-US" altLang="zh-CN" smtClean="0"/>
              <a:t>showing redundancy</a:t>
            </a:r>
            <a:endParaRPr kumimoji="0" lang="en-US" altLang="zh-CN" i="1" smtClean="0"/>
          </a:p>
          <a:p>
            <a:pPr eaLnBrk="1" hangingPunct="1">
              <a:defRPr/>
            </a:pPr>
            <a:endParaRPr kumimoji="0" lang="en-US" altLang="zh-CN" i="1" smtClean="0"/>
          </a:p>
          <a:p>
            <a:pPr eaLnBrk="1" hangingPunct="1">
              <a:defRPr/>
            </a:pPr>
            <a:endParaRPr kumimoji="0" lang="en-US" altLang="zh-CN" i="1" smtClean="0"/>
          </a:p>
          <a:p>
            <a:pPr eaLnBrk="1" hangingPunct="1">
              <a:defRPr/>
            </a:pPr>
            <a:endParaRPr kumimoji="0" lang="en-US" altLang="zh-CN" i="1" smtClean="0"/>
          </a:p>
          <a:p>
            <a:pPr eaLnBrk="1" hangingPunct="1">
              <a:defRPr/>
            </a:pPr>
            <a:endParaRPr kumimoji="0" lang="en-US" altLang="zh-CN" i="1" smtClean="0"/>
          </a:p>
          <a:p>
            <a:pPr eaLnBrk="1" hangingPunct="1">
              <a:defRPr/>
            </a:pPr>
            <a:r>
              <a:rPr kumimoji="0" lang="en-US" altLang="zh-CN" smtClean="0"/>
              <a:t>An illegal relation </a:t>
            </a:r>
            <a:r>
              <a:rPr kumimoji="0" lang="en-US" altLang="zh-CN" i="1" smtClean="0"/>
              <a:t>R2</a:t>
            </a:r>
          </a:p>
          <a:p>
            <a:pPr eaLnBrk="1" hangingPunct="1">
              <a:defRPr/>
            </a:pPr>
            <a:endParaRPr kumimoji="0" lang="en-US" altLang="zh-CN" i="1" smtClean="0"/>
          </a:p>
          <a:p>
            <a:pPr eaLnBrk="1" hangingPunct="1">
              <a:defRPr/>
            </a:pPr>
            <a:endParaRPr kumimoji="0" lang="en-US" altLang="zh-CN" i="1" smtClean="0"/>
          </a:p>
          <a:p>
            <a:pPr eaLnBrk="1" hangingPunct="1">
              <a:defRPr/>
            </a:pPr>
            <a:endParaRPr kumimoji="0" lang="en-US" altLang="zh-CN" i="1" smtClean="0"/>
          </a:p>
          <a:p>
            <a:pPr eaLnBrk="1" hangingPunct="1">
              <a:defRPr/>
            </a:pPr>
            <a:r>
              <a:rPr kumimoji="0" lang="en-US" altLang="zh-CN" smtClean="0"/>
              <a:t>What we want is a multivalued dependency</a:t>
            </a:r>
            <a:br>
              <a:rPr kumimoji="0" lang="en-US" altLang="zh-CN" smtClean="0"/>
            </a:br>
            <a:r>
              <a:rPr kumimoji="0" lang="en-US" altLang="zh-CN" smtClean="0"/>
              <a:t> </a:t>
            </a:r>
            <a:r>
              <a:rPr kumimoji="0" lang="en-US" altLang="zh-CN" i="1" smtClean="0"/>
              <a:t>customer_id </a:t>
            </a:r>
            <a:r>
              <a:rPr kumimoji="0" lang="en-US" altLang="zh-CN" sz="1800" b="1" smtClean="0">
                <a:sym typeface="Symbol" pitchFamily="18" charset="2"/>
              </a:rPr>
              <a:t></a:t>
            </a:r>
            <a:r>
              <a:rPr kumimoji="0" lang="en-US" altLang="zh-CN" smtClean="0">
                <a:sym typeface="Monotype Sorts" charset="2"/>
              </a:rPr>
              <a:t> </a:t>
            </a:r>
            <a:r>
              <a:rPr kumimoji="0" lang="en-US" altLang="zh-CN" i="1" smtClean="0">
                <a:sym typeface="Monotype Sorts" charset="2"/>
              </a:rPr>
              <a:t>customer_street, customer_city </a:t>
            </a:r>
          </a:p>
        </p:txBody>
      </p:sp>
      <p:pic>
        <p:nvPicPr>
          <p:cNvPr id="37893" name="Picture 4"/>
          <p:cNvPicPr>
            <a:picLocks noChangeAspect="1" noChangeArrowheads="1"/>
          </p:cNvPicPr>
          <p:nvPr/>
        </p:nvPicPr>
        <p:blipFill>
          <a:blip r:embed="rId3"/>
          <a:srcRect l="517" t="37701" r="775" b="37701"/>
          <a:stretch>
            <a:fillRect/>
          </a:stretch>
        </p:blipFill>
        <p:spPr bwMode="auto">
          <a:xfrm>
            <a:off x="639763" y="1674813"/>
            <a:ext cx="81089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7894" name="Picture 5"/>
          <p:cNvPicPr>
            <a:picLocks noChangeAspect="1" noChangeArrowheads="1"/>
          </p:cNvPicPr>
          <p:nvPr/>
        </p:nvPicPr>
        <p:blipFill>
          <a:blip r:embed="rId4"/>
          <a:srcRect l="627" t="40605" r="443" b="41196"/>
          <a:stretch>
            <a:fillRect/>
          </a:stretch>
        </p:blipFill>
        <p:spPr bwMode="auto">
          <a:xfrm>
            <a:off x="671513" y="3922713"/>
            <a:ext cx="81153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8211">
                                            <p:txEl>
                                              <p:pRg st="9" end="9"/>
                                            </p:txEl>
                                          </p:spTgt>
                                        </p:tgtEl>
                                        <p:attrNameLst>
                                          <p:attrName>style.visibility</p:attrName>
                                        </p:attrNameLst>
                                      </p:cBhvr>
                                      <p:to>
                                        <p:strVal val="visible"/>
                                      </p:to>
                                    </p:set>
                                    <p:animEffect transition="in" filter="blinds(horizontal)">
                                      <p:cBhvr>
                                        <p:cTn id="7" dur="500"/>
                                        <p:tgtEl>
                                          <p:spTgt spid="478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98243E5-C003-4A9C-8004-202AC47BC7ED}" type="slidenum">
              <a:rPr kumimoji="0" lang="zh-CN" altLang="en-US" sz="1400" smtClean="0"/>
              <a:pPr>
                <a:spcBef>
                  <a:spcPct val="0"/>
                </a:spcBef>
                <a:buFontTx/>
                <a:buNone/>
              </a:pPr>
              <a:t>35</a:t>
            </a:fld>
            <a:endParaRPr kumimoji="0" lang="en-US" altLang="zh-CN" sz="1400" smtClean="0"/>
          </a:p>
        </p:txBody>
      </p:sp>
      <p:sp>
        <p:nvSpPr>
          <p:cNvPr id="38915" name="Rectangle 2"/>
          <p:cNvSpPr>
            <a:spLocks noGrp="1" noChangeArrowheads="1"/>
          </p:cNvSpPr>
          <p:nvPr>
            <p:ph type="title"/>
          </p:nvPr>
        </p:nvSpPr>
        <p:spPr/>
        <p:txBody>
          <a:bodyPr/>
          <a:lstStyle/>
          <a:p>
            <a:pPr eaLnBrk="1" hangingPunct="1">
              <a:defRPr/>
            </a:pPr>
            <a:r>
              <a:rPr kumimoji="0" lang="en-US" altLang="zh-CN" smtClean="0"/>
              <a:t>Multivalued Dependencies</a:t>
            </a:r>
            <a:endParaRPr kumimoji="0" lang="zh-CN" altLang="en-US" smtClean="0"/>
          </a:p>
        </p:txBody>
      </p:sp>
      <p:sp>
        <p:nvSpPr>
          <p:cNvPr id="38916" name="Rectangle 3"/>
          <p:cNvSpPr>
            <a:spLocks noGrp="1" noChangeArrowheads="1"/>
          </p:cNvSpPr>
          <p:nvPr>
            <p:ph type="body" idx="1"/>
          </p:nvPr>
        </p:nvSpPr>
        <p:spPr>
          <a:xfrm>
            <a:off x="814388" y="1093788"/>
            <a:ext cx="7935912" cy="5414962"/>
          </a:xfrm>
        </p:spPr>
        <p:txBody>
          <a:bodyPr/>
          <a:lstStyle/>
          <a:p>
            <a:pPr eaLnBrk="1" hangingPunct="1">
              <a:defRPr/>
            </a:pPr>
            <a:r>
              <a:rPr kumimoji="0" lang="en-US" altLang="zh-CN" smtClean="0"/>
              <a:t>Let </a:t>
            </a:r>
            <a:r>
              <a:rPr kumimoji="0" lang="en-US" altLang="zh-CN" i="1" smtClean="0"/>
              <a:t>R</a:t>
            </a:r>
            <a:r>
              <a:rPr kumimoji="0" lang="en-US" altLang="zh-CN" smtClean="0"/>
              <a:t> be a relation schema with a set of attributes that are partitioned into 3 non-empty subsets.</a:t>
            </a:r>
          </a:p>
          <a:p>
            <a:pPr eaLnBrk="1" hangingPunct="1">
              <a:buFontTx/>
              <a:buNone/>
              <a:defRPr/>
            </a:pPr>
            <a:r>
              <a:rPr kumimoji="0" lang="en-US" altLang="zh-CN" smtClean="0"/>
              <a:t>			</a:t>
            </a:r>
            <a:r>
              <a:rPr kumimoji="0" lang="en-US" altLang="zh-CN" i="1" smtClean="0"/>
              <a:t>Y, Z, W</a:t>
            </a:r>
          </a:p>
          <a:p>
            <a:pPr eaLnBrk="1" hangingPunct="1">
              <a:defRPr/>
            </a:pPr>
            <a:r>
              <a:rPr kumimoji="0" lang="en-US" altLang="zh-CN" smtClean="0"/>
              <a:t>We say that </a:t>
            </a:r>
            <a:r>
              <a:rPr kumimoji="0" lang="en-US" altLang="zh-CN" i="1" smtClean="0"/>
              <a:t>Y </a:t>
            </a:r>
            <a:r>
              <a:rPr kumimoji="0" lang="en-US" altLang="zh-CN" sz="1800" b="1" smtClean="0">
                <a:sym typeface="Symbol" pitchFamily="18" charset="2"/>
              </a:rPr>
              <a:t></a:t>
            </a:r>
            <a:r>
              <a:rPr kumimoji="0" lang="en-US" altLang="zh-CN" smtClean="0">
                <a:sym typeface="Monotype Sorts" charset="2"/>
              </a:rPr>
              <a:t> </a:t>
            </a:r>
            <a:r>
              <a:rPr kumimoji="0" lang="en-US" altLang="zh-CN" i="1" smtClean="0">
                <a:sym typeface="Monotype Sorts" charset="2"/>
              </a:rPr>
              <a:t>Z </a:t>
            </a:r>
            <a:r>
              <a:rPr kumimoji="0" lang="en-US" altLang="zh-CN" smtClean="0">
                <a:sym typeface="Monotype Sorts" charset="2"/>
              </a:rPr>
              <a:t>(</a:t>
            </a:r>
            <a:r>
              <a:rPr kumimoji="0" lang="en-US" altLang="zh-CN" i="1" smtClean="0">
                <a:sym typeface="Monotype Sorts" charset="2"/>
              </a:rPr>
              <a:t>Y</a:t>
            </a:r>
            <a:r>
              <a:rPr kumimoji="0" lang="en-US" altLang="zh-CN" smtClean="0">
                <a:sym typeface="Monotype Sorts" charset="2"/>
              </a:rPr>
              <a:t> multidetermines </a:t>
            </a:r>
            <a:r>
              <a:rPr kumimoji="0" lang="en-US" altLang="zh-CN" i="1" smtClean="0">
                <a:sym typeface="Monotype Sorts" charset="2"/>
              </a:rPr>
              <a:t>Z </a:t>
            </a:r>
            <a:r>
              <a:rPr kumimoji="0" lang="en-US" altLang="zh-CN" smtClean="0">
                <a:sym typeface="Monotype Sorts" charset="2"/>
              </a:rPr>
              <a:t>)</a:t>
            </a:r>
            <a:r>
              <a:rPr kumimoji="0" lang="en-US" altLang="zh-CN" i="1" smtClean="0">
                <a:sym typeface="Monotype Sorts" charset="2"/>
              </a:rPr>
              <a:t/>
            </a:r>
            <a:br>
              <a:rPr kumimoji="0" lang="en-US" altLang="zh-CN" i="1" smtClean="0">
                <a:sym typeface="Monotype Sorts" charset="2"/>
              </a:rPr>
            </a:br>
            <a:r>
              <a:rPr kumimoji="0" lang="en-US" altLang="zh-CN" smtClean="0">
                <a:sym typeface="Monotype Sorts" charset="2"/>
              </a:rPr>
              <a:t>if and only if for all possible relations </a:t>
            </a:r>
            <a:r>
              <a:rPr kumimoji="0" lang="en-US" altLang="zh-CN" i="1" smtClean="0">
                <a:sym typeface="Monotype Sorts" charset="2"/>
              </a:rPr>
              <a:t>r </a:t>
            </a:r>
            <a:r>
              <a:rPr kumimoji="0" lang="en-US" altLang="zh-CN" smtClean="0">
                <a:sym typeface="Monotype Sorts" charset="2"/>
              </a:rPr>
              <a:t>(</a:t>
            </a:r>
            <a:r>
              <a:rPr kumimoji="0" lang="en-US" altLang="zh-CN" i="1" smtClean="0">
                <a:sym typeface="Monotype Sorts" charset="2"/>
              </a:rPr>
              <a:t>R </a:t>
            </a:r>
            <a:r>
              <a:rPr kumimoji="0" lang="en-US" altLang="zh-CN" smtClean="0">
                <a:sym typeface="Monotype Sorts" charset="2"/>
              </a:rPr>
              <a:t>)</a:t>
            </a:r>
            <a:endParaRPr kumimoji="0" lang="en-US" altLang="zh-CN" i="1" smtClean="0">
              <a:sym typeface="Monotype Sorts" charset="2"/>
            </a:endParaRPr>
          </a:p>
          <a:p>
            <a:pPr eaLnBrk="1" hangingPunct="1">
              <a:buFontTx/>
              <a:buNone/>
              <a:defRPr/>
            </a:pPr>
            <a:r>
              <a:rPr kumimoji="0" lang="en-US" altLang="zh-CN" smtClean="0">
                <a:sym typeface="Monotype Sorts" charset="2"/>
              </a:rPr>
              <a:t>		&lt; </a:t>
            </a:r>
            <a:r>
              <a:rPr kumimoji="0" lang="en-US" altLang="zh-CN" i="1" smtClean="0">
                <a:sym typeface="Monotype Sorts" charset="2"/>
              </a:rPr>
              <a:t>y</a:t>
            </a:r>
            <a:r>
              <a:rPr kumimoji="0" lang="en-US" altLang="zh-CN" baseline="-25000" smtClean="0">
                <a:sym typeface="Monotype Sorts" charset="2"/>
              </a:rPr>
              <a:t>1</a:t>
            </a:r>
            <a:r>
              <a:rPr kumimoji="0" lang="en-US" altLang="zh-CN" smtClean="0">
                <a:sym typeface="Monotype Sorts" charset="2"/>
              </a:rPr>
              <a:t>, </a:t>
            </a:r>
            <a:r>
              <a:rPr kumimoji="0" lang="en-US" altLang="zh-CN" i="1" smtClean="0">
                <a:sym typeface="Monotype Sorts" charset="2"/>
              </a:rPr>
              <a:t>z</a:t>
            </a:r>
            <a:r>
              <a:rPr kumimoji="0" lang="en-US" altLang="zh-CN" baseline="-25000" smtClean="0">
                <a:sym typeface="Monotype Sorts" charset="2"/>
              </a:rPr>
              <a:t>1</a:t>
            </a:r>
            <a:r>
              <a:rPr kumimoji="0" lang="en-US" altLang="zh-CN" smtClean="0">
                <a:sym typeface="Monotype Sorts" charset="2"/>
              </a:rPr>
              <a:t>, </a:t>
            </a:r>
            <a:r>
              <a:rPr kumimoji="0" lang="en-US" altLang="zh-CN" i="1" smtClean="0">
                <a:sym typeface="Monotype Sorts" charset="2"/>
              </a:rPr>
              <a:t>w</a:t>
            </a:r>
            <a:r>
              <a:rPr kumimoji="0" lang="en-US" altLang="zh-CN" baseline="-25000" smtClean="0">
                <a:sym typeface="Monotype Sorts" charset="2"/>
              </a:rPr>
              <a:t>1</a:t>
            </a:r>
            <a:r>
              <a:rPr kumimoji="0" lang="en-US" altLang="zh-CN" smtClean="0">
                <a:sym typeface="Monotype Sorts" charset="2"/>
              </a:rPr>
              <a:t> &gt; </a:t>
            </a:r>
            <a:r>
              <a:rPr kumimoji="0" lang="en-US" altLang="zh-CN" smtClean="0">
                <a:sym typeface="Symbol" pitchFamily="18" charset="2"/>
              </a:rPr>
              <a:t> </a:t>
            </a:r>
            <a:r>
              <a:rPr kumimoji="0" lang="en-US" altLang="zh-CN" i="1" smtClean="0">
                <a:sym typeface="Symbol" pitchFamily="18" charset="2"/>
              </a:rPr>
              <a:t>r</a:t>
            </a:r>
            <a:r>
              <a:rPr kumimoji="0" lang="en-US" altLang="zh-CN" smtClean="0">
                <a:sym typeface="Symbol" pitchFamily="18" charset="2"/>
              </a:rPr>
              <a:t> and &lt; </a:t>
            </a:r>
            <a:r>
              <a:rPr kumimoji="0" lang="en-US" altLang="zh-CN" i="1" smtClean="0">
                <a:sym typeface="Monotype Sorts" charset="2"/>
              </a:rPr>
              <a:t>y</a:t>
            </a:r>
            <a:r>
              <a:rPr kumimoji="0" lang="en-US" altLang="zh-CN" baseline="-25000" smtClean="0">
                <a:sym typeface="Monotype Sorts" charset="2"/>
              </a:rPr>
              <a:t>2</a:t>
            </a:r>
            <a:r>
              <a:rPr kumimoji="0" lang="en-US" altLang="zh-CN" smtClean="0">
                <a:sym typeface="Monotype Sorts" charset="2"/>
              </a:rPr>
              <a:t>, </a:t>
            </a:r>
            <a:r>
              <a:rPr kumimoji="0" lang="en-US" altLang="zh-CN" i="1" smtClean="0">
                <a:sym typeface="Monotype Sorts" charset="2"/>
              </a:rPr>
              <a:t>z</a:t>
            </a:r>
            <a:r>
              <a:rPr kumimoji="0" lang="en-US" altLang="zh-CN" baseline="-25000" smtClean="0">
                <a:sym typeface="Monotype Sorts" charset="2"/>
              </a:rPr>
              <a:t>2</a:t>
            </a:r>
            <a:r>
              <a:rPr kumimoji="0" lang="en-US" altLang="zh-CN" smtClean="0">
                <a:sym typeface="Monotype Sorts" charset="2"/>
              </a:rPr>
              <a:t>, </a:t>
            </a:r>
            <a:r>
              <a:rPr kumimoji="0" lang="en-US" altLang="zh-CN" i="1" smtClean="0">
                <a:sym typeface="Monotype Sorts" charset="2"/>
              </a:rPr>
              <a:t>w</a:t>
            </a:r>
            <a:r>
              <a:rPr kumimoji="0" lang="en-US" altLang="zh-CN" baseline="-25000" smtClean="0">
                <a:sym typeface="Monotype Sorts" charset="2"/>
              </a:rPr>
              <a:t>2</a:t>
            </a:r>
            <a:r>
              <a:rPr kumimoji="0" lang="en-US" altLang="zh-CN" smtClean="0">
                <a:sym typeface="Monotype Sorts" charset="2"/>
              </a:rPr>
              <a:t> &gt; </a:t>
            </a:r>
            <a:r>
              <a:rPr kumimoji="0" lang="en-US" altLang="zh-CN" smtClean="0">
                <a:sym typeface="Symbol" pitchFamily="18" charset="2"/>
              </a:rPr>
              <a:t> </a:t>
            </a:r>
            <a:r>
              <a:rPr kumimoji="0" lang="en-US" altLang="zh-CN" i="1" smtClean="0">
                <a:sym typeface="Symbol" pitchFamily="18" charset="2"/>
              </a:rPr>
              <a:t>r</a:t>
            </a:r>
            <a:endParaRPr kumimoji="0" lang="en-US" altLang="zh-CN" smtClean="0">
              <a:sym typeface="Symbol" pitchFamily="18" charset="2"/>
            </a:endParaRPr>
          </a:p>
          <a:p>
            <a:pPr eaLnBrk="1" hangingPunct="1">
              <a:buFontTx/>
              <a:buNone/>
              <a:defRPr/>
            </a:pPr>
            <a:r>
              <a:rPr kumimoji="0" lang="en-US" altLang="zh-CN" smtClean="0">
                <a:sym typeface="Symbol" pitchFamily="18" charset="2"/>
              </a:rPr>
              <a:t>	then</a:t>
            </a:r>
          </a:p>
          <a:p>
            <a:pPr eaLnBrk="1" hangingPunct="1">
              <a:buFontTx/>
              <a:buNone/>
              <a:defRPr/>
            </a:pPr>
            <a:r>
              <a:rPr kumimoji="0" lang="en-US" altLang="zh-CN" smtClean="0">
                <a:sym typeface="Symbol" pitchFamily="18" charset="2"/>
              </a:rPr>
              <a:t>		</a:t>
            </a:r>
            <a:r>
              <a:rPr kumimoji="0" lang="en-US" altLang="zh-CN" smtClean="0">
                <a:sym typeface="Monotype Sorts" charset="2"/>
              </a:rPr>
              <a:t>&lt; </a:t>
            </a:r>
            <a:r>
              <a:rPr kumimoji="0" lang="en-US" altLang="zh-CN" i="1" smtClean="0">
                <a:sym typeface="Monotype Sorts" charset="2"/>
              </a:rPr>
              <a:t>y</a:t>
            </a:r>
            <a:r>
              <a:rPr kumimoji="0" lang="en-US" altLang="zh-CN" baseline="-25000" smtClean="0">
                <a:sym typeface="Monotype Sorts" charset="2"/>
              </a:rPr>
              <a:t>1</a:t>
            </a:r>
            <a:r>
              <a:rPr kumimoji="0" lang="en-US" altLang="zh-CN" smtClean="0">
                <a:sym typeface="Monotype Sorts" charset="2"/>
              </a:rPr>
              <a:t>, </a:t>
            </a:r>
            <a:r>
              <a:rPr kumimoji="0" lang="en-US" altLang="zh-CN" i="1" smtClean="0">
                <a:sym typeface="Monotype Sorts" charset="2"/>
              </a:rPr>
              <a:t>z</a:t>
            </a:r>
            <a:r>
              <a:rPr kumimoji="0" lang="en-US" altLang="zh-CN" baseline="-25000" smtClean="0">
                <a:sym typeface="Monotype Sorts" charset="2"/>
              </a:rPr>
              <a:t>1</a:t>
            </a:r>
            <a:r>
              <a:rPr kumimoji="0" lang="en-US" altLang="zh-CN" smtClean="0">
                <a:sym typeface="Monotype Sorts" charset="2"/>
              </a:rPr>
              <a:t>, </a:t>
            </a:r>
            <a:r>
              <a:rPr kumimoji="0" lang="en-US" altLang="zh-CN" i="1" smtClean="0">
                <a:sym typeface="Monotype Sorts" charset="2"/>
              </a:rPr>
              <a:t>w</a:t>
            </a:r>
            <a:r>
              <a:rPr kumimoji="0" lang="en-US" altLang="zh-CN" baseline="-25000" smtClean="0">
                <a:sym typeface="Monotype Sorts" charset="2"/>
              </a:rPr>
              <a:t>2</a:t>
            </a:r>
            <a:r>
              <a:rPr kumimoji="0" lang="en-US" altLang="zh-CN" smtClean="0">
                <a:sym typeface="Monotype Sorts" charset="2"/>
              </a:rPr>
              <a:t> &gt; </a:t>
            </a:r>
            <a:r>
              <a:rPr kumimoji="0" lang="en-US" altLang="zh-CN" smtClean="0">
                <a:sym typeface="Symbol" pitchFamily="18" charset="2"/>
              </a:rPr>
              <a:t> </a:t>
            </a:r>
            <a:r>
              <a:rPr kumimoji="0" lang="en-US" altLang="zh-CN" i="1" smtClean="0">
                <a:sym typeface="Symbol" pitchFamily="18" charset="2"/>
              </a:rPr>
              <a:t>r</a:t>
            </a:r>
            <a:r>
              <a:rPr kumimoji="0" lang="en-US" altLang="zh-CN" smtClean="0">
                <a:sym typeface="Symbol" pitchFamily="18" charset="2"/>
              </a:rPr>
              <a:t> and &lt; </a:t>
            </a:r>
            <a:r>
              <a:rPr kumimoji="0" lang="en-US" altLang="zh-CN" i="1" smtClean="0">
                <a:sym typeface="Monotype Sorts" charset="2"/>
              </a:rPr>
              <a:t>y</a:t>
            </a:r>
            <a:r>
              <a:rPr kumimoji="0" lang="en-US" altLang="zh-CN" baseline="-25000" smtClean="0">
                <a:sym typeface="Monotype Sorts" charset="2"/>
              </a:rPr>
              <a:t>2</a:t>
            </a:r>
            <a:r>
              <a:rPr kumimoji="0" lang="en-US" altLang="zh-CN" smtClean="0">
                <a:sym typeface="Monotype Sorts" charset="2"/>
              </a:rPr>
              <a:t>, </a:t>
            </a:r>
            <a:r>
              <a:rPr kumimoji="0" lang="en-US" altLang="zh-CN" i="1" smtClean="0">
                <a:sym typeface="Monotype Sorts" charset="2"/>
              </a:rPr>
              <a:t>z</a:t>
            </a:r>
            <a:r>
              <a:rPr kumimoji="0" lang="en-US" altLang="zh-CN" baseline="-25000" smtClean="0">
                <a:sym typeface="Monotype Sorts" charset="2"/>
              </a:rPr>
              <a:t>2</a:t>
            </a:r>
            <a:r>
              <a:rPr kumimoji="0" lang="en-US" altLang="zh-CN" smtClean="0">
                <a:sym typeface="Monotype Sorts" charset="2"/>
              </a:rPr>
              <a:t>, </a:t>
            </a:r>
            <a:r>
              <a:rPr kumimoji="0" lang="en-US" altLang="zh-CN" i="1" smtClean="0">
                <a:sym typeface="Monotype Sorts" charset="2"/>
              </a:rPr>
              <a:t>w</a:t>
            </a:r>
            <a:r>
              <a:rPr kumimoji="0" lang="en-US" altLang="zh-CN" baseline="-25000" smtClean="0">
                <a:sym typeface="Monotype Sorts" charset="2"/>
              </a:rPr>
              <a:t>1</a:t>
            </a:r>
            <a:r>
              <a:rPr kumimoji="0" lang="en-US" altLang="zh-CN" smtClean="0">
                <a:sym typeface="Monotype Sorts" charset="2"/>
              </a:rPr>
              <a:t> &gt; </a:t>
            </a:r>
            <a:r>
              <a:rPr kumimoji="0" lang="en-US" altLang="zh-CN" smtClean="0">
                <a:sym typeface="Symbol" pitchFamily="18" charset="2"/>
              </a:rPr>
              <a:t> </a:t>
            </a:r>
            <a:r>
              <a:rPr kumimoji="0" lang="en-US" altLang="zh-CN" i="1" smtClean="0">
                <a:sym typeface="Symbol" pitchFamily="18" charset="2"/>
              </a:rPr>
              <a:t>r</a:t>
            </a:r>
          </a:p>
          <a:p>
            <a:pPr eaLnBrk="1" hangingPunct="1">
              <a:defRPr/>
            </a:pPr>
            <a:r>
              <a:rPr kumimoji="0" lang="en-US" altLang="zh-CN" smtClean="0">
                <a:sym typeface="Symbol" pitchFamily="18" charset="2"/>
              </a:rPr>
              <a:t>Note that since the behavior of </a:t>
            </a:r>
            <a:r>
              <a:rPr kumimoji="0" lang="en-US" altLang="zh-CN" i="1" smtClean="0">
                <a:sym typeface="Symbol" pitchFamily="18" charset="2"/>
              </a:rPr>
              <a:t>Z</a:t>
            </a:r>
            <a:r>
              <a:rPr kumimoji="0" lang="en-US" altLang="zh-CN" smtClean="0">
                <a:sym typeface="Symbol" pitchFamily="18" charset="2"/>
              </a:rPr>
              <a:t> and </a:t>
            </a:r>
            <a:r>
              <a:rPr kumimoji="0" lang="en-US" altLang="zh-CN" i="1" smtClean="0">
                <a:sym typeface="Symbol" pitchFamily="18" charset="2"/>
              </a:rPr>
              <a:t>W</a:t>
            </a:r>
            <a:r>
              <a:rPr kumimoji="0" lang="en-US" altLang="zh-CN" smtClean="0">
                <a:sym typeface="Symbol" pitchFamily="18" charset="2"/>
              </a:rPr>
              <a:t> are identical it follows that </a:t>
            </a:r>
            <a:br>
              <a:rPr kumimoji="0" lang="en-US" altLang="zh-CN" smtClean="0">
                <a:sym typeface="Symbol" pitchFamily="18" charset="2"/>
              </a:rPr>
            </a:br>
            <a:r>
              <a:rPr kumimoji="0" lang="en-US" altLang="zh-CN" smtClean="0">
                <a:sym typeface="Symbol" pitchFamily="18" charset="2"/>
              </a:rPr>
              <a:t>		</a:t>
            </a:r>
            <a:r>
              <a:rPr kumimoji="0" lang="en-US" altLang="zh-CN" i="1" smtClean="0">
                <a:sym typeface="Symbol" pitchFamily="18" charset="2"/>
              </a:rPr>
              <a:t>Y </a:t>
            </a:r>
            <a:r>
              <a:rPr kumimoji="0" lang="en-US" altLang="zh-CN" sz="1800" b="1" smtClean="0">
                <a:sym typeface="Symbol" pitchFamily="18" charset="2"/>
              </a:rPr>
              <a:t></a:t>
            </a:r>
            <a:r>
              <a:rPr kumimoji="0" lang="en-US" altLang="zh-CN" smtClean="0">
                <a:sym typeface="Monotype Sorts" charset="2"/>
              </a:rPr>
              <a:t> </a:t>
            </a:r>
            <a:r>
              <a:rPr kumimoji="0" lang="en-US" altLang="zh-CN" i="1" smtClean="0">
                <a:sym typeface="Monotype Sorts" charset="2"/>
              </a:rPr>
              <a:t>Z </a:t>
            </a:r>
            <a:r>
              <a:rPr kumimoji="0" lang="en-US" altLang="zh-CN" smtClean="0">
                <a:sym typeface="Monotype Sorts" charset="2"/>
              </a:rPr>
              <a:t>if </a:t>
            </a:r>
            <a:r>
              <a:rPr kumimoji="0" lang="en-US" altLang="zh-CN" i="1" smtClean="0">
                <a:sym typeface="Monotype Sorts" charset="2"/>
              </a:rPr>
              <a:t>Y</a:t>
            </a:r>
            <a:r>
              <a:rPr kumimoji="0" lang="en-US" altLang="zh-CN" smtClean="0">
                <a:sym typeface="Monotype Sorts" charset="2"/>
              </a:rPr>
              <a:t> </a:t>
            </a:r>
            <a:r>
              <a:rPr kumimoji="0" lang="en-US" altLang="zh-CN" sz="1800" b="1" smtClean="0">
                <a:sym typeface="Symbol" pitchFamily="18" charset="2"/>
              </a:rPr>
              <a:t></a:t>
            </a:r>
            <a:r>
              <a:rPr kumimoji="0" lang="en-US" altLang="zh-CN" smtClean="0">
                <a:sym typeface="Monotype Sorts" charset="2"/>
              </a:rPr>
              <a:t> </a:t>
            </a:r>
            <a:r>
              <a:rPr kumimoji="0" lang="en-US" altLang="zh-CN" i="1" smtClean="0">
                <a:sym typeface="Monotype Sorts" charset="2"/>
              </a:rPr>
              <a:t>W </a:t>
            </a:r>
          </a:p>
          <a:p>
            <a:pPr lvl="1" eaLnBrk="1" hangingPunct="1">
              <a:defRPr/>
            </a:pPr>
            <a:r>
              <a:rPr kumimoji="0" lang="en-US" altLang="zh-CN" smtClean="0"/>
              <a:t>e.g. </a:t>
            </a:r>
            <a:r>
              <a:rPr kumimoji="0" lang="en-US" altLang="zh-CN" i="1" smtClean="0"/>
              <a:t>customer_id </a:t>
            </a:r>
            <a:r>
              <a:rPr kumimoji="0" lang="en-US" altLang="zh-CN" sz="1800" b="1" smtClean="0">
                <a:sym typeface="Symbol" pitchFamily="18" charset="2"/>
              </a:rPr>
              <a:t></a:t>
            </a:r>
            <a:r>
              <a:rPr kumimoji="0" lang="en-US" altLang="zh-CN" smtClean="0">
                <a:sym typeface="Monotype Sorts" charset="2"/>
              </a:rPr>
              <a:t> </a:t>
            </a:r>
            <a:r>
              <a:rPr kumimoji="0" lang="en-US" altLang="zh-CN" i="1" smtClean="0">
                <a:sym typeface="Monotype Sorts" charset="2"/>
              </a:rPr>
              <a:t>customer_street, customer_city </a:t>
            </a:r>
            <a:r>
              <a:rPr kumimoji="0" lang="en-US" altLang="zh-CN" smtClean="0">
                <a:sym typeface="Monotype Sorts" charset="2"/>
              </a:rPr>
              <a:t>is equivalent to </a:t>
            </a:r>
            <a:r>
              <a:rPr kumimoji="0" lang="en-US" altLang="zh-CN" i="1" smtClean="0"/>
              <a:t>customer_id </a:t>
            </a:r>
            <a:r>
              <a:rPr kumimoji="0" lang="en-US" altLang="zh-CN" sz="1800" b="1" smtClean="0">
                <a:sym typeface="Symbol" pitchFamily="18" charset="2"/>
              </a:rPr>
              <a:t></a:t>
            </a:r>
            <a:r>
              <a:rPr kumimoji="0" lang="en-US" altLang="zh-CN" smtClean="0">
                <a:sym typeface="Monotype Sorts" charset="2"/>
              </a:rPr>
              <a:t> </a:t>
            </a:r>
            <a:r>
              <a:rPr kumimoji="0" lang="en-US" altLang="zh-CN" i="1" smtClean="0">
                <a:sym typeface="Monotype Sorts" charset="2"/>
              </a:rPr>
              <a:t>loan_number</a:t>
            </a:r>
          </a:p>
        </p:txBody>
      </p:sp>
    </p:spTree>
  </p:cSld>
  <p:clrMapOvr>
    <a:masterClrMapping/>
  </p:clrMapOvr>
  <p:transition>
    <p:pull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B707E5D-7AC5-4F4C-BB68-19C9CC1DF6AE}" type="slidenum">
              <a:rPr kumimoji="0" lang="zh-CN" altLang="en-US" sz="1400" smtClean="0"/>
              <a:pPr>
                <a:spcBef>
                  <a:spcPct val="0"/>
                </a:spcBef>
                <a:buFontTx/>
                <a:buNone/>
              </a:pPr>
              <a:t>36</a:t>
            </a:fld>
            <a:endParaRPr kumimoji="0" lang="en-US" altLang="zh-CN" sz="1400" smtClean="0"/>
          </a:p>
        </p:txBody>
      </p:sp>
      <p:sp>
        <p:nvSpPr>
          <p:cNvPr id="39939" name="Rectangle 2"/>
          <p:cNvSpPr>
            <a:spLocks noGrp="1" noChangeArrowheads="1"/>
          </p:cNvSpPr>
          <p:nvPr>
            <p:ph type="title"/>
          </p:nvPr>
        </p:nvSpPr>
        <p:spPr/>
        <p:txBody>
          <a:bodyPr/>
          <a:lstStyle/>
          <a:p>
            <a:pPr eaLnBrk="1" hangingPunct="1">
              <a:defRPr/>
            </a:pPr>
            <a:r>
              <a:rPr kumimoji="0" lang="en-US" altLang="zh-CN" smtClean="0"/>
              <a:t>Use of Multivalued Dependencies</a:t>
            </a:r>
            <a:endParaRPr kumimoji="0" lang="zh-CN" altLang="en-US" smtClean="0"/>
          </a:p>
        </p:txBody>
      </p:sp>
      <p:sp>
        <p:nvSpPr>
          <p:cNvPr id="39940" name="Rectangle 3"/>
          <p:cNvSpPr>
            <a:spLocks noGrp="1" noChangeArrowheads="1"/>
          </p:cNvSpPr>
          <p:nvPr>
            <p:ph type="body" idx="1"/>
          </p:nvPr>
        </p:nvSpPr>
        <p:spPr/>
        <p:txBody>
          <a:bodyPr/>
          <a:lstStyle/>
          <a:p>
            <a:pPr eaLnBrk="1" hangingPunct="1">
              <a:defRPr/>
            </a:pPr>
            <a:r>
              <a:rPr kumimoji="0" lang="en-US" altLang="zh-CN" smtClean="0"/>
              <a:t>We use multivalued dependencies in two ways: </a:t>
            </a:r>
          </a:p>
          <a:p>
            <a:pPr lvl="1" eaLnBrk="1" hangingPunct="1">
              <a:buFontTx/>
              <a:buNone/>
              <a:defRPr/>
            </a:pPr>
            <a:r>
              <a:rPr kumimoji="0" lang="en-US" altLang="zh-CN" smtClean="0"/>
              <a:t>1.	To test relations to </a:t>
            </a:r>
            <a:r>
              <a:rPr kumimoji="0" lang="en-US" altLang="zh-CN" smtClean="0">
                <a:solidFill>
                  <a:srgbClr val="0000FF"/>
                </a:solidFill>
              </a:rPr>
              <a:t>determine</a:t>
            </a:r>
            <a:r>
              <a:rPr kumimoji="0" lang="en-US" altLang="zh-CN" smtClean="0"/>
              <a:t> whether they are </a:t>
            </a:r>
            <a:r>
              <a:rPr kumimoji="0" lang="en-US" altLang="zh-CN" i="1" smtClean="0"/>
              <a:t>legal</a:t>
            </a:r>
            <a:r>
              <a:rPr kumimoji="0" lang="en-US" altLang="zh-CN" smtClean="0"/>
              <a:t> under a given set of functional and multivalued dependencies</a:t>
            </a:r>
          </a:p>
          <a:p>
            <a:pPr lvl="1" eaLnBrk="1" hangingPunct="1">
              <a:buFontTx/>
              <a:buNone/>
              <a:defRPr/>
            </a:pPr>
            <a:r>
              <a:rPr kumimoji="0" lang="en-US" altLang="zh-CN" smtClean="0"/>
              <a:t>2.	To specify </a:t>
            </a:r>
            <a:r>
              <a:rPr kumimoji="0" lang="en-US" altLang="zh-CN" smtClean="0">
                <a:solidFill>
                  <a:srgbClr val="0000FF"/>
                </a:solidFill>
              </a:rPr>
              <a:t>constraints</a:t>
            </a:r>
            <a:r>
              <a:rPr kumimoji="0" lang="en-US" altLang="zh-CN" smtClean="0"/>
              <a:t> on the set of legal relations.  We shall thus concern ourselves </a:t>
            </a:r>
            <a:r>
              <a:rPr kumimoji="0" lang="en-US" altLang="zh-CN" i="1" smtClean="0"/>
              <a:t>only</a:t>
            </a:r>
            <a:r>
              <a:rPr kumimoji="0" lang="en-US" altLang="zh-CN" smtClean="0"/>
              <a:t> with relations that satisfy a given set of functional and multivalued dependencies.</a:t>
            </a:r>
          </a:p>
          <a:p>
            <a:pPr eaLnBrk="1" hangingPunct="1">
              <a:defRPr/>
            </a:pPr>
            <a:r>
              <a:rPr kumimoji="0" lang="en-US" altLang="zh-CN" smtClean="0"/>
              <a:t>If a relation </a:t>
            </a:r>
            <a:r>
              <a:rPr kumimoji="0" lang="en-US" altLang="zh-CN" i="1" smtClean="0"/>
              <a:t>r</a:t>
            </a:r>
            <a:r>
              <a:rPr kumimoji="0" lang="en-US" altLang="zh-CN" smtClean="0"/>
              <a:t> fails to satisfy a given multivalued dependency, we can construct a relations </a:t>
            </a:r>
            <a:r>
              <a:rPr kumimoji="0" lang="en-US" altLang="zh-CN" i="1" smtClean="0"/>
              <a:t>r</a:t>
            </a:r>
            <a:r>
              <a:rPr kumimoji="0" lang="en-US" altLang="zh-CN" i="1" smtClean="0">
                <a:sym typeface="Symbol" pitchFamily="18" charset="2"/>
              </a:rPr>
              <a:t></a:t>
            </a:r>
            <a:r>
              <a:rPr kumimoji="0" lang="en-US" altLang="zh-CN" smtClean="0">
                <a:sym typeface="Symbol" pitchFamily="18" charset="2"/>
              </a:rPr>
              <a:t>  that does satisfy the multivalued dependency by adding tuples to </a:t>
            </a:r>
            <a:r>
              <a:rPr kumimoji="0" lang="en-US" altLang="zh-CN" i="1" smtClean="0">
                <a:sym typeface="Symbol" pitchFamily="18" charset="2"/>
              </a:rPr>
              <a:t>r. </a:t>
            </a:r>
            <a:endParaRPr kumimoji="0" lang="en-US" altLang="zh-CN" smtClean="0"/>
          </a:p>
          <a:p>
            <a:pPr eaLnBrk="1" hangingPunct="1">
              <a:defRPr/>
            </a:pPr>
            <a:endParaRPr kumimoji="0" lang="zh-CN" altLang="en-US" smtClean="0"/>
          </a:p>
        </p:txBody>
      </p:sp>
    </p:spTree>
  </p:cSld>
  <p:clrMapOvr>
    <a:masterClrMapping/>
  </p:clrMapOvr>
  <p:transition>
    <p:pull dir="l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1BD405-D4C6-40B7-8611-66B0CD5A73EC}" type="slidenum">
              <a:rPr kumimoji="0" lang="zh-CN" altLang="en-US" sz="1400" smtClean="0"/>
              <a:pPr>
                <a:spcBef>
                  <a:spcPct val="0"/>
                </a:spcBef>
                <a:buFontTx/>
                <a:buNone/>
              </a:pPr>
              <a:t>37</a:t>
            </a:fld>
            <a:endParaRPr kumimoji="0" lang="en-US" altLang="zh-CN" sz="1400" smtClean="0"/>
          </a:p>
        </p:txBody>
      </p:sp>
      <p:sp>
        <p:nvSpPr>
          <p:cNvPr id="40963" name="Rectangle 2"/>
          <p:cNvSpPr>
            <a:spLocks noGrp="1" noChangeArrowheads="1"/>
          </p:cNvSpPr>
          <p:nvPr>
            <p:ph type="title"/>
          </p:nvPr>
        </p:nvSpPr>
        <p:spPr/>
        <p:txBody>
          <a:bodyPr/>
          <a:lstStyle/>
          <a:p>
            <a:pPr eaLnBrk="1" hangingPunct="1">
              <a:defRPr/>
            </a:pPr>
            <a:r>
              <a:rPr kumimoji="0" lang="en-US" altLang="zh-CN" smtClean="0"/>
              <a:t>Theory of MVDs</a:t>
            </a:r>
            <a:endParaRPr kumimoji="0" lang="zh-CN" altLang="en-US" smtClean="0"/>
          </a:p>
        </p:txBody>
      </p:sp>
      <p:sp>
        <p:nvSpPr>
          <p:cNvPr id="40964" name="Rectangle 3"/>
          <p:cNvSpPr>
            <a:spLocks noGrp="1" noChangeArrowheads="1"/>
          </p:cNvSpPr>
          <p:nvPr>
            <p:ph type="body" idx="1"/>
          </p:nvPr>
        </p:nvSpPr>
        <p:spPr>
          <a:xfrm>
            <a:off x="814388" y="1093788"/>
            <a:ext cx="7935912" cy="5468937"/>
          </a:xfrm>
        </p:spPr>
        <p:txBody>
          <a:bodyPr/>
          <a:lstStyle/>
          <a:p>
            <a:pPr eaLnBrk="1" hangingPunct="1">
              <a:defRPr/>
            </a:pPr>
            <a:r>
              <a:rPr kumimoji="0" lang="en-US" altLang="zh-CN" smtClean="0"/>
              <a:t>From the definition of multivalued dependency, we can derive the following rule:</a:t>
            </a:r>
          </a:p>
          <a:p>
            <a:pPr lvl="1" eaLnBrk="1" hangingPunct="1">
              <a:defRPr/>
            </a:pPr>
            <a:r>
              <a:rPr kumimoji="0" lang="en-US" altLang="zh-CN" smtClean="0"/>
              <a:t>If </a:t>
            </a:r>
            <a:r>
              <a:rPr kumimoji="0" lang="en-US" altLang="zh-CN" smtClean="0">
                <a:sym typeface="Symbol" pitchFamily="18" charset="2"/>
              </a:rPr>
              <a:t>  </a:t>
            </a:r>
            <a:r>
              <a:rPr kumimoji="0" lang="en-US" altLang="zh-CN" smtClean="0"/>
              <a:t>, then </a:t>
            </a:r>
            <a:r>
              <a:rPr kumimoji="0" lang="en-US" altLang="zh-CN" smtClean="0">
                <a:sym typeface="Symbol" pitchFamily="18" charset="2"/>
              </a:rPr>
              <a:t> </a:t>
            </a:r>
            <a:r>
              <a:rPr kumimoji="0" lang="en-US" altLang="zh-CN" sz="2000" b="1" smtClean="0">
                <a:sym typeface="Symbol" pitchFamily="18" charset="2"/>
              </a:rPr>
              <a:t></a:t>
            </a:r>
            <a:r>
              <a:rPr kumimoji="0" lang="en-US" altLang="zh-CN" smtClean="0">
                <a:sym typeface="Symbol" pitchFamily="18" charset="2"/>
              </a:rPr>
              <a:t> </a:t>
            </a:r>
            <a:endParaRPr kumimoji="0" lang="en-US" altLang="zh-CN" smtClean="0"/>
          </a:p>
          <a:p>
            <a:pPr eaLnBrk="1" hangingPunct="1">
              <a:defRPr/>
            </a:pPr>
            <a:r>
              <a:rPr kumimoji="0" lang="en-US" altLang="zh-CN" smtClean="0"/>
              <a:t>The </a:t>
            </a:r>
            <a:r>
              <a:rPr kumimoji="0" lang="en-US" altLang="zh-CN" b="1" smtClean="0">
                <a:solidFill>
                  <a:srgbClr val="0000FF"/>
                </a:solidFill>
              </a:rPr>
              <a:t>closure</a:t>
            </a:r>
            <a:r>
              <a:rPr kumimoji="0" lang="en-US" altLang="zh-CN" smtClean="0"/>
              <a:t> </a:t>
            </a:r>
            <a:r>
              <a:rPr kumimoji="0" lang="en-US" altLang="zh-CN" i="1" smtClean="0"/>
              <a:t>D</a:t>
            </a:r>
            <a:r>
              <a:rPr kumimoji="0" lang="en-US" altLang="zh-CN" baseline="30000" smtClean="0"/>
              <a:t>+</a:t>
            </a:r>
            <a:r>
              <a:rPr kumimoji="0" lang="en-US" altLang="zh-CN" smtClean="0"/>
              <a:t> of </a:t>
            </a:r>
            <a:r>
              <a:rPr kumimoji="0" lang="en-US" altLang="zh-CN" i="1" smtClean="0"/>
              <a:t>D</a:t>
            </a:r>
            <a:r>
              <a:rPr kumimoji="0" lang="en-US" altLang="zh-CN" smtClean="0"/>
              <a:t> is the set of all functional and multivalued dependencies logically implied by </a:t>
            </a:r>
            <a:r>
              <a:rPr kumimoji="0" lang="en-US" altLang="zh-CN" i="1" smtClean="0"/>
              <a:t>D</a:t>
            </a:r>
            <a:r>
              <a:rPr kumimoji="0" lang="en-US" altLang="zh-CN" smtClean="0"/>
              <a:t>. </a:t>
            </a:r>
          </a:p>
          <a:p>
            <a:pPr lvl="1" eaLnBrk="1" hangingPunct="1">
              <a:defRPr/>
            </a:pPr>
            <a:r>
              <a:rPr kumimoji="0" lang="en-US" altLang="zh-CN" smtClean="0"/>
              <a:t>We can compute </a:t>
            </a:r>
            <a:r>
              <a:rPr kumimoji="0" lang="en-US" altLang="zh-CN" i="1" smtClean="0"/>
              <a:t>D</a:t>
            </a:r>
            <a:r>
              <a:rPr kumimoji="0" lang="en-US" altLang="zh-CN" baseline="30000" smtClean="0"/>
              <a:t>+</a:t>
            </a:r>
            <a:r>
              <a:rPr kumimoji="0" lang="en-US" altLang="zh-CN" smtClean="0"/>
              <a:t> from </a:t>
            </a:r>
            <a:r>
              <a:rPr kumimoji="0" lang="en-US" altLang="zh-CN" i="1" smtClean="0"/>
              <a:t>D</a:t>
            </a:r>
            <a:r>
              <a:rPr kumimoji="0" lang="en-US" altLang="zh-CN" smtClean="0"/>
              <a:t>, using the formal definitions of functional dependencies and multivalued dependencies.</a:t>
            </a:r>
          </a:p>
          <a:p>
            <a:pPr lvl="1" eaLnBrk="1" hangingPunct="1">
              <a:defRPr/>
            </a:pPr>
            <a:r>
              <a:rPr kumimoji="0" lang="en-US" altLang="zh-CN" smtClean="0"/>
              <a:t>We can manage with such reasoning for very simple multivalued dependencies, which seem to be most common in practice.</a:t>
            </a:r>
          </a:p>
          <a:p>
            <a:pPr lvl="1" eaLnBrk="1" hangingPunct="1">
              <a:defRPr/>
            </a:pPr>
            <a:r>
              <a:rPr kumimoji="0" lang="en-US" altLang="zh-CN" smtClean="0"/>
              <a:t>For complex dependencies, it is better to reason about sets of dependencies using a system of inference rules (see Appendix C).</a:t>
            </a:r>
            <a:endParaRPr kumimoji="0" lang="zh-CN" altLang="en-US" smtClean="0"/>
          </a:p>
        </p:txBody>
      </p:sp>
    </p:spTree>
  </p:cSld>
  <p:clrMapOvr>
    <a:masterClrMapping/>
  </p:clrMapOvr>
  <p:transition>
    <p:pull dir="l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63506B-CB9A-44DE-ABE1-6F67E2566B1A}" type="slidenum">
              <a:rPr kumimoji="0" lang="zh-CN" altLang="en-US" sz="1400" smtClean="0"/>
              <a:pPr>
                <a:spcBef>
                  <a:spcPct val="0"/>
                </a:spcBef>
                <a:buFontTx/>
                <a:buNone/>
              </a:pPr>
              <a:t>38</a:t>
            </a:fld>
            <a:endParaRPr kumimoji="0" lang="en-US" altLang="zh-CN" sz="1400" smtClean="0"/>
          </a:p>
        </p:txBody>
      </p:sp>
      <p:sp>
        <p:nvSpPr>
          <p:cNvPr id="41987" name="Rectangle 2"/>
          <p:cNvSpPr>
            <a:spLocks noGrp="1" noChangeArrowheads="1"/>
          </p:cNvSpPr>
          <p:nvPr>
            <p:ph type="title"/>
          </p:nvPr>
        </p:nvSpPr>
        <p:spPr/>
        <p:txBody>
          <a:bodyPr/>
          <a:lstStyle/>
          <a:p>
            <a:pPr eaLnBrk="1" hangingPunct="1">
              <a:defRPr/>
            </a:pPr>
            <a:r>
              <a:rPr kumimoji="0" lang="en-US" altLang="zh-CN" smtClean="0"/>
              <a:t>Fourth Normal Form</a:t>
            </a:r>
            <a:endParaRPr kumimoji="0" lang="zh-CN" altLang="en-US" smtClean="0"/>
          </a:p>
        </p:txBody>
      </p:sp>
      <p:sp>
        <p:nvSpPr>
          <p:cNvPr id="41988" name="Rectangle 3"/>
          <p:cNvSpPr>
            <a:spLocks noGrp="1" noChangeArrowheads="1"/>
          </p:cNvSpPr>
          <p:nvPr>
            <p:ph type="body" idx="1"/>
          </p:nvPr>
        </p:nvSpPr>
        <p:spPr/>
        <p:txBody>
          <a:bodyPr/>
          <a:lstStyle/>
          <a:p>
            <a:pPr eaLnBrk="1" hangingPunct="1">
              <a:defRPr/>
            </a:pPr>
            <a:r>
              <a:rPr kumimoji="0" lang="en-US" altLang="zh-CN" smtClean="0"/>
              <a:t>A relation schema </a:t>
            </a:r>
            <a:r>
              <a:rPr kumimoji="0" lang="en-US" altLang="zh-CN" i="1" smtClean="0"/>
              <a:t>R</a:t>
            </a:r>
            <a:r>
              <a:rPr kumimoji="0" lang="en-US" altLang="zh-CN" smtClean="0"/>
              <a:t> is in 4NF with respect to a set </a:t>
            </a:r>
            <a:r>
              <a:rPr kumimoji="0" lang="en-US" altLang="zh-CN" i="1" smtClean="0"/>
              <a:t>D</a:t>
            </a:r>
            <a:r>
              <a:rPr kumimoji="0" lang="en-US" altLang="zh-CN" smtClean="0"/>
              <a:t> of functional and multivalued dependencies if for all multivalued dependencies in </a:t>
            </a:r>
            <a:r>
              <a:rPr kumimoji="0" lang="en-US" altLang="zh-CN" i="1" smtClean="0"/>
              <a:t>D</a:t>
            </a:r>
            <a:r>
              <a:rPr kumimoji="0" lang="en-US" altLang="zh-CN" baseline="30000" smtClean="0"/>
              <a:t>+</a:t>
            </a:r>
            <a:r>
              <a:rPr kumimoji="0" lang="en-US" altLang="zh-CN" smtClean="0"/>
              <a:t> of the form </a:t>
            </a:r>
            <a:r>
              <a:rPr kumimoji="0" lang="en-US" altLang="zh-CN" smtClean="0">
                <a:sym typeface="Symbol" pitchFamily="18" charset="2"/>
              </a:rPr>
              <a:t></a:t>
            </a:r>
            <a:r>
              <a:rPr kumimoji="0" lang="en-US" altLang="zh-CN" smtClean="0">
                <a:sym typeface="Greek Symbols" pitchFamily="18" charset="2"/>
              </a:rPr>
              <a:t> </a:t>
            </a:r>
            <a:r>
              <a:rPr kumimoji="0" lang="en-US" altLang="zh-CN" sz="1800" b="1" smtClean="0">
                <a:sym typeface="Symbol" pitchFamily="18" charset="2"/>
              </a:rPr>
              <a:t></a:t>
            </a:r>
            <a:r>
              <a:rPr kumimoji="0" lang="en-US" altLang="zh-CN" i="1" smtClean="0">
                <a:sym typeface="Monotype Sorts" charset="2"/>
              </a:rPr>
              <a:t> </a:t>
            </a:r>
            <a:r>
              <a:rPr kumimoji="0" lang="en-US" altLang="zh-CN" smtClean="0">
                <a:sym typeface="Symbol" pitchFamily="18" charset="2"/>
              </a:rPr>
              <a:t></a:t>
            </a:r>
            <a:r>
              <a:rPr kumimoji="0" lang="en-US" altLang="zh-CN" smtClean="0">
                <a:sym typeface="Greek Symbols" pitchFamily="18" charset="2"/>
              </a:rPr>
              <a:t>, where </a:t>
            </a:r>
            <a:r>
              <a:rPr kumimoji="0" lang="en-US" altLang="zh-CN" smtClean="0">
                <a:sym typeface="Symbol" pitchFamily="18" charset="2"/>
              </a:rPr>
              <a:t></a:t>
            </a:r>
            <a:r>
              <a:rPr kumimoji="0" lang="en-US" altLang="zh-CN" smtClean="0">
                <a:sym typeface="Greek Symbols" pitchFamily="18" charset="2"/>
              </a:rPr>
              <a:t> </a:t>
            </a:r>
            <a:r>
              <a:rPr kumimoji="0" lang="en-US" altLang="zh-CN" smtClean="0">
                <a:sym typeface="Symbol" pitchFamily="18" charset="2"/>
              </a:rPr>
              <a:t> </a:t>
            </a:r>
            <a:r>
              <a:rPr kumimoji="0" lang="en-US" altLang="zh-CN" i="1" smtClean="0">
                <a:sym typeface="Symbol" pitchFamily="18" charset="2"/>
              </a:rPr>
              <a:t>R</a:t>
            </a:r>
            <a:r>
              <a:rPr kumimoji="0" lang="en-US" altLang="zh-CN" smtClean="0">
                <a:sym typeface="Symbol" pitchFamily="18" charset="2"/>
              </a:rPr>
              <a:t> and </a:t>
            </a:r>
            <a:r>
              <a:rPr kumimoji="0" lang="en-US" altLang="zh-CN" i="1" smtClean="0">
                <a:sym typeface="Greek Symbols" pitchFamily="18" charset="2"/>
              </a:rPr>
              <a:t> </a:t>
            </a:r>
            <a:r>
              <a:rPr kumimoji="0" lang="en-US" altLang="zh-CN" smtClean="0">
                <a:sym typeface="Symbol" pitchFamily="18" charset="2"/>
              </a:rPr>
              <a:t> </a:t>
            </a:r>
            <a:r>
              <a:rPr kumimoji="0" lang="en-US" altLang="zh-CN" i="1" smtClean="0">
                <a:sym typeface="Symbol" pitchFamily="18" charset="2"/>
              </a:rPr>
              <a:t>R, </a:t>
            </a:r>
            <a:r>
              <a:rPr kumimoji="0" lang="en-US" altLang="zh-CN" smtClean="0">
                <a:sym typeface="Symbol" pitchFamily="18" charset="2"/>
              </a:rPr>
              <a:t>at least one of the following hold:</a:t>
            </a:r>
          </a:p>
          <a:p>
            <a:pPr lvl="1" eaLnBrk="1" hangingPunct="1">
              <a:defRPr/>
            </a:pPr>
            <a:r>
              <a:rPr kumimoji="0" lang="en-US" altLang="zh-CN" smtClean="0">
                <a:sym typeface="Symbol" pitchFamily="18" charset="2"/>
              </a:rPr>
              <a:t></a:t>
            </a:r>
            <a:r>
              <a:rPr kumimoji="0" lang="en-US" altLang="zh-CN" smtClean="0">
                <a:sym typeface="Greek Symbols" pitchFamily="18" charset="2"/>
              </a:rPr>
              <a:t> </a:t>
            </a:r>
            <a:r>
              <a:rPr kumimoji="0" lang="en-US" altLang="zh-CN" sz="1800" b="1" smtClean="0">
                <a:sym typeface="Symbol" pitchFamily="18" charset="2"/>
              </a:rPr>
              <a:t></a:t>
            </a:r>
            <a:r>
              <a:rPr kumimoji="0" lang="en-US" altLang="zh-CN" i="1" smtClean="0">
                <a:sym typeface="Monotype Sorts" charset="2"/>
              </a:rPr>
              <a:t> </a:t>
            </a:r>
            <a:r>
              <a:rPr kumimoji="0" lang="en-US" altLang="zh-CN" smtClean="0">
                <a:sym typeface="Symbol" pitchFamily="18" charset="2"/>
              </a:rPr>
              <a:t></a:t>
            </a:r>
            <a:r>
              <a:rPr kumimoji="0" lang="en-US" altLang="zh-CN" smtClean="0">
                <a:sym typeface="Greek Symbols" pitchFamily="18" charset="2"/>
              </a:rPr>
              <a:t> is trivial (i.e., </a:t>
            </a:r>
            <a:r>
              <a:rPr kumimoji="0" lang="en-US" altLang="zh-CN" smtClean="0">
                <a:sym typeface="Symbol" pitchFamily="18" charset="2"/>
              </a:rPr>
              <a:t></a:t>
            </a:r>
            <a:r>
              <a:rPr kumimoji="0" lang="en-US" altLang="zh-CN" i="1" smtClean="0">
                <a:sym typeface="Greek Symbols" pitchFamily="18" charset="2"/>
              </a:rPr>
              <a:t> </a:t>
            </a:r>
            <a:r>
              <a:rPr kumimoji="0" lang="en-US" altLang="zh-CN" smtClean="0">
                <a:sym typeface="Symbol" pitchFamily="18" charset="2"/>
              </a:rPr>
              <a:t> </a:t>
            </a:r>
            <a:r>
              <a:rPr kumimoji="0" lang="en-US" altLang="zh-CN" smtClean="0">
                <a:sym typeface="Greek Symbols" pitchFamily="18" charset="2"/>
              </a:rPr>
              <a:t> or </a:t>
            </a:r>
            <a:r>
              <a:rPr kumimoji="0" lang="en-US" altLang="zh-CN" smtClean="0">
                <a:sym typeface="Symbol" pitchFamily="18" charset="2"/>
              </a:rPr>
              <a:t></a:t>
            </a:r>
            <a:r>
              <a:rPr kumimoji="0" lang="en-US" altLang="zh-CN" smtClean="0">
                <a:sym typeface="Greek Symbols" pitchFamily="18" charset="2"/>
              </a:rPr>
              <a:t> </a:t>
            </a:r>
            <a:r>
              <a:rPr kumimoji="0" lang="en-US" altLang="zh-CN" smtClean="0">
                <a:sym typeface="Symbol" pitchFamily="18" charset="2"/>
              </a:rPr>
              <a:t> </a:t>
            </a:r>
            <a:r>
              <a:rPr kumimoji="0" lang="en-US" altLang="zh-CN" i="1" smtClean="0">
                <a:sym typeface="Greek Symbols" pitchFamily="18" charset="2"/>
              </a:rPr>
              <a:t> = R)</a:t>
            </a:r>
          </a:p>
          <a:p>
            <a:pPr lvl="1" eaLnBrk="1" hangingPunct="1">
              <a:defRPr/>
            </a:pPr>
            <a:r>
              <a:rPr kumimoji="0" lang="en-US" altLang="zh-CN" smtClean="0">
                <a:sym typeface="Symbol" pitchFamily="18" charset="2"/>
              </a:rPr>
              <a:t></a:t>
            </a:r>
            <a:r>
              <a:rPr kumimoji="0" lang="en-US" altLang="zh-CN" smtClean="0">
                <a:sym typeface="Greek Symbols" pitchFamily="18" charset="2"/>
              </a:rPr>
              <a:t> is a superkey for schema </a:t>
            </a:r>
            <a:r>
              <a:rPr kumimoji="0" lang="en-US" altLang="zh-CN" i="1" smtClean="0">
                <a:sym typeface="Greek Symbols" pitchFamily="18" charset="2"/>
              </a:rPr>
              <a:t>R</a:t>
            </a:r>
          </a:p>
          <a:p>
            <a:pPr eaLnBrk="1" hangingPunct="1">
              <a:defRPr/>
            </a:pPr>
            <a:r>
              <a:rPr kumimoji="0" lang="en-US" altLang="zh-CN" smtClean="0">
                <a:sym typeface="Greek Symbols" pitchFamily="18" charset="2"/>
              </a:rPr>
              <a:t>If a relation is in 4NF it is in BCNF.</a:t>
            </a:r>
            <a:endParaRPr kumimoji="0" lang="zh-CN" altLang="en-US" smtClean="0"/>
          </a:p>
        </p:txBody>
      </p:sp>
    </p:spTree>
  </p:cSld>
  <p:clrMapOvr>
    <a:masterClrMapping/>
  </p:clrMapOvr>
  <p:transition>
    <p:pull dir="l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0A32C9F-19A5-415B-BA2D-C01A4EA551B3}" type="slidenum">
              <a:rPr kumimoji="0" lang="zh-CN" altLang="en-US" sz="1400" smtClean="0"/>
              <a:pPr>
                <a:spcBef>
                  <a:spcPct val="0"/>
                </a:spcBef>
                <a:buFontTx/>
                <a:buNone/>
              </a:pPr>
              <a:t>39</a:t>
            </a:fld>
            <a:endParaRPr kumimoji="0" lang="en-US" altLang="zh-CN" sz="1400" smtClean="0"/>
          </a:p>
        </p:txBody>
      </p:sp>
      <p:sp>
        <p:nvSpPr>
          <p:cNvPr id="43011" name="Rectangle 2"/>
          <p:cNvSpPr>
            <a:spLocks noGrp="1" noChangeArrowheads="1"/>
          </p:cNvSpPr>
          <p:nvPr>
            <p:ph type="title"/>
          </p:nvPr>
        </p:nvSpPr>
        <p:spPr/>
        <p:txBody>
          <a:bodyPr/>
          <a:lstStyle/>
          <a:p>
            <a:pPr eaLnBrk="1" hangingPunct="1">
              <a:defRPr/>
            </a:pPr>
            <a:r>
              <a:rPr kumimoji="0" lang="en-US" altLang="zh-CN" smtClean="0"/>
              <a:t>Restriction of Multivalued Dependencies</a:t>
            </a:r>
            <a:endParaRPr kumimoji="0" lang="zh-CN" altLang="en-US" smtClean="0"/>
          </a:p>
        </p:txBody>
      </p:sp>
      <p:sp>
        <p:nvSpPr>
          <p:cNvPr id="43012" name="Rectangle 3"/>
          <p:cNvSpPr>
            <a:spLocks noGrp="1" noChangeArrowheads="1"/>
          </p:cNvSpPr>
          <p:nvPr>
            <p:ph type="body" idx="1"/>
          </p:nvPr>
        </p:nvSpPr>
        <p:spPr/>
        <p:txBody>
          <a:bodyPr/>
          <a:lstStyle/>
          <a:p>
            <a:pPr eaLnBrk="1" hangingPunct="1">
              <a:defRPr/>
            </a:pPr>
            <a:r>
              <a:rPr kumimoji="0" lang="en-US" altLang="zh-CN" smtClean="0"/>
              <a:t>The </a:t>
            </a:r>
            <a:r>
              <a:rPr kumimoji="0" lang="en-US" altLang="zh-CN" smtClean="0">
                <a:solidFill>
                  <a:srgbClr val="0000FF"/>
                </a:solidFill>
              </a:rPr>
              <a:t>restriction</a:t>
            </a:r>
            <a:r>
              <a:rPr kumimoji="0" lang="en-US" altLang="zh-CN" smtClean="0"/>
              <a:t> of </a:t>
            </a:r>
            <a:r>
              <a:rPr kumimoji="0" lang="en-US" altLang="zh-CN" i="1" smtClean="0"/>
              <a:t>D</a:t>
            </a:r>
            <a:r>
              <a:rPr kumimoji="0" lang="en-US" altLang="zh-CN" smtClean="0"/>
              <a:t> to R</a:t>
            </a:r>
            <a:r>
              <a:rPr kumimoji="0" lang="en-US" altLang="zh-CN" sz="2800" baseline="-25000" smtClean="0"/>
              <a:t>i</a:t>
            </a:r>
            <a:r>
              <a:rPr kumimoji="0" lang="en-US" altLang="zh-CN" smtClean="0"/>
              <a:t> is the set </a:t>
            </a:r>
            <a:r>
              <a:rPr kumimoji="0" lang="en-US" altLang="zh-CN" i="1" smtClean="0"/>
              <a:t>D</a:t>
            </a:r>
            <a:r>
              <a:rPr kumimoji="0" lang="en-US" altLang="zh-CN" sz="2800" baseline="-25000" smtClean="0"/>
              <a:t>i</a:t>
            </a:r>
            <a:r>
              <a:rPr kumimoji="0" lang="en-US" altLang="zh-CN" smtClean="0"/>
              <a:t> consisting of</a:t>
            </a:r>
          </a:p>
          <a:p>
            <a:pPr lvl="1" eaLnBrk="1" hangingPunct="1">
              <a:defRPr/>
            </a:pPr>
            <a:r>
              <a:rPr kumimoji="0" lang="en-US" altLang="zh-CN" smtClean="0"/>
              <a:t>All </a:t>
            </a:r>
            <a:r>
              <a:rPr kumimoji="0" lang="en-US" altLang="zh-CN" i="1" smtClean="0"/>
              <a:t>functional </a:t>
            </a:r>
            <a:r>
              <a:rPr kumimoji="0" lang="en-US" altLang="zh-CN" smtClean="0"/>
              <a:t>dependencies in </a:t>
            </a:r>
            <a:r>
              <a:rPr kumimoji="0" lang="en-US" altLang="zh-CN" i="1" smtClean="0"/>
              <a:t>D</a:t>
            </a:r>
            <a:r>
              <a:rPr kumimoji="0" lang="en-US" altLang="zh-CN" sz="2600" baseline="30000" smtClean="0"/>
              <a:t>+</a:t>
            </a:r>
            <a:r>
              <a:rPr kumimoji="0" lang="en-US" altLang="zh-CN" smtClean="0"/>
              <a:t> that include only attributes of R</a:t>
            </a:r>
            <a:r>
              <a:rPr kumimoji="0" lang="en-US" altLang="zh-CN" sz="2600" baseline="-25000" smtClean="0"/>
              <a:t>i</a:t>
            </a:r>
          </a:p>
          <a:p>
            <a:pPr lvl="1" eaLnBrk="1" hangingPunct="1">
              <a:defRPr/>
            </a:pPr>
            <a:r>
              <a:rPr kumimoji="0" lang="en-US" altLang="zh-CN" smtClean="0"/>
              <a:t>All </a:t>
            </a:r>
            <a:r>
              <a:rPr kumimoji="0" lang="en-US" altLang="zh-CN" i="1" smtClean="0"/>
              <a:t>multivalued </a:t>
            </a:r>
            <a:r>
              <a:rPr kumimoji="0" lang="en-US" altLang="zh-CN" smtClean="0"/>
              <a:t>dependencies of the form</a:t>
            </a:r>
          </a:p>
          <a:p>
            <a:pPr lvl="2" eaLnBrk="1" hangingPunct="1">
              <a:buFontTx/>
              <a:buNone/>
              <a:defRPr/>
            </a:pPr>
            <a:r>
              <a:rPr kumimoji="0" lang="en-US" altLang="zh-CN" smtClean="0">
                <a:sym typeface="Symbol" pitchFamily="18" charset="2"/>
              </a:rPr>
              <a:t>   </a:t>
            </a:r>
            <a:r>
              <a:rPr kumimoji="0" lang="en-US" altLang="zh-CN" smtClean="0">
                <a:sym typeface="Greek Symbols" pitchFamily="18" charset="2"/>
              </a:rPr>
              <a:t> </a:t>
            </a:r>
            <a:r>
              <a:rPr kumimoji="0" lang="en-US" altLang="zh-CN" sz="1600" b="1" smtClean="0">
                <a:sym typeface="Symbol" pitchFamily="18" charset="2"/>
              </a:rPr>
              <a:t></a:t>
            </a:r>
            <a:r>
              <a:rPr kumimoji="0" lang="en-US" altLang="zh-CN" i="1" smtClean="0">
                <a:sym typeface="Monotype Sorts" charset="2"/>
              </a:rPr>
              <a:t> (</a:t>
            </a:r>
            <a:r>
              <a:rPr kumimoji="0" lang="en-US" altLang="zh-CN" smtClean="0">
                <a:sym typeface="Symbol" pitchFamily="18" charset="2"/>
              </a:rPr>
              <a:t> </a:t>
            </a:r>
            <a:r>
              <a:rPr kumimoji="0" lang="en-US" altLang="zh-CN" smtClean="0">
                <a:sym typeface="Greek Symbols" pitchFamily="18" charset="2"/>
              </a:rPr>
              <a:t> </a:t>
            </a:r>
            <a:r>
              <a:rPr kumimoji="0" lang="en-US" altLang="zh-CN" smtClean="0"/>
              <a:t>R</a:t>
            </a:r>
            <a:r>
              <a:rPr kumimoji="0" lang="en-US" altLang="zh-CN" sz="2800" baseline="-25000" smtClean="0"/>
              <a:t>i</a:t>
            </a:r>
            <a:r>
              <a:rPr kumimoji="0" lang="en-US" altLang="zh-CN" sz="2400" smtClean="0"/>
              <a:t>)</a:t>
            </a:r>
            <a:endParaRPr kumimoji="0" lang="en-US" altLang="zh-CN" sz="2400" baseline="-25000" smtClean="0"/>
          </a:p>
          <a:p>
            <a:pPr lvl="1" eaLnBrk="1" hangingPunct="1">
              <a:buFontTx/>
              <a:buNone/>
              <a:defRPr/>
            </a:pPr>
            <a:r>
              <a:rPr kumimoji="0" lang="en-US" altLang="zh-CN" smtClean="0"/>
              <a:t>    where </a:t>
            </a:r>
            <a:r>
              <a:rPr kumimoji="0" lang="en-US" altLang="zh-CN" smtClean="0">
                <a:sym typeface="Symbol" pitchFamily="18" charset="2"/>
              </a:rPr>
              <a:t></a:t>
            </a:r>
            <a:r>
              <a:rPr kumimoji="0" lang="en-US" altLang="zh-CN" smtClean="0"/>
              <a:t> </a:t>
            </a:r>
            <a:r>
              <a:rPr kumimoji="0" lang="en-US" altLang="zh-CN" smtClean="0">
                <a:sym typeface="Symbol" pitchFamily="18" charset="2"/>
              </a:rPr>
              <a:t></a:t>
            </a:r>
            <a:r>
              <a:rPr kumimoji="0" lang="en-US" altLang="zh-CN" smtClean="0"/>
              <a:t> R</a:t>
            </a:r>
            <a:r>
              <a:rPr kumimoji="0" lang="en-US" altLang="zh-CN" sz="2600" baseline="-25000" smtClean="0"/>
              <a:t>i </a:t>
            </a:r>
            <a:r>
              <a:rPr kumimoji="0" lang="en-US" altLang="zh-CN" smtClean="0"/>
              <a:t> and  </a:t>
            </a:r>
            <a:r>
              <a:rPr kumimoji="0" lang="en-US" altLang="zh-CN" smtClean="0">
                <a:sym typeface="Symbol" pitchFamily="18" charset="2"/>
              </a:rPr>
              <a:t></a:t>
            </a:r>
            <a:r>
              <a:rPr kumimoji="0" lang="en-US" altLang="zh-CN" smtClean="0"/>
              <a:t> </a:t>
            </a:r>
            <a:r>
              <a:rPr kumimoji="0" lang="en-US" altLang="zh-CN" sz="1800" b="1" smtClean="0">
                <a:sym typeface="Symbol" pitchFamily="18" charset="2"/>
              </a:rPr>
              <a:t></a:t>
            </a:r>
            <a:r>
              <a:rPr kumimoji="0" lang="en-US" altLang="zh-CN" smtClean="0"/>
              <a:t> </a:t>
            </a:r>
            <a:r>
              <a:rPr kumimoji="0" lang="en-US" altLang="zh-CN" smtClean="0">
                <a:sym typeface="Symbol" pitchFamily="18" charset="2"/>
              </a:rPr>
              <a:t></a:t>
            </a:r>
            <a:r>
              <a:rPr kumimoji="0" lang="en-US" altLang="zh-CN" smtClean="0"/>
              <a:t> is in </a:t>
            </a:r>
            <a:r>
              <a:rPr kumimoji="0" lang="en-US" altLang="zh-CN" i="1" smtClean="0"/>
              <a:t>D</a:t>
            </a:r>
            <a:r>
              <a:rPr kumimoji="0" lang="en-US" altLang="zh-CN" sz="2600" baseline="30000" smtClean="0"/>
              <a:t>+</a:t>
            </a:r>
            <a:r>
              <a:rPr kumimoji="0" lang="en-US" altLang="zh-CN" smtClean="0"/>
              <a:t> </a:t>
            </a:r>
          </a:p>
          <a:p>
            <a:pPr eaLnBrk="1" hangingPunct="1">
              <a:defRPr/>
            </a:pPr>
            <a:endParaRPr kumimoji="0" lang="zh-CN" altLang="en-US" smtClean="0"/>
          </a:p>
        </p:txBody>
      </p:sp>
    </p:spTree>
  </p:cSld>
  <p:clrMapOvr>
    <a:masterClrMapping/>
  </p:clrMapOvr>
  <p:transition>
    <p:pull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AF3D9B8-C357-45CB-A3BB-2B232C3DE746}" type="slidenum">
              <a:rPr kumimoji="0" lang="zh-CN" altLang="en-US" sz="1400" smtClean="0"/>
              <a:pPr>
                <a:spcBef>
                  <a:spcPct val="0"/>
                </a:spcBef>
                <a:buFontTx/>
                <a:buNone/>
              </a:pPr>
              <a:t>4</a:t>
            </a:fld>
            <a:endParaRPr kumimoji="0" lang="en-US" altLang="zh-CN" sz="1400" smtClean="0"/>
          </a:p>
        </p:txBody>
      </p:sp>
      <p:sp>
        <p:nvSpPr>
          <p:cNvPr id="7171" name="Rectangle 2"/>
          <p:cNvSpPr>
            <a:spLocks noGrp="1" noChangeArrowheads="1"/>
          </p:cNvSpPr>
          <p:nvPr>
            <p:ph type="title"/>
          </p:nvPr>
        </p:nvSpPr>
        <p:spPr/>
        <p:txBody>
          <a:bodyPr/>
          <a:lstStyle/>
          <a:p>
            <a:pPr eaLnBrk="1" hangingPunct="1">
              <a:defRPr/>
            </a:pPr>
            <a:r>
              <a:rPr kumimoji="0" lang="en-US" altLang="zh-CN" smtClean="0"/>
              <a:t>Overall Database Design Process</a:t>
            </a:r>
            <a:endParaRPr kumimoji="0" lang="zh-CN" altLang="en-US" smtClean="0"/>
          </a:p>
        </p:txBody>
      </p:sp>
      <p:sp>
        <p:nvSpPr>
          <p:cNvPr id="499715" name="Rectangle 3"/>
          <p:cNvSpPr>
            <a:spLocks noGrp="1" noChangeArrowheads="1"/>
          </p:cNvSpPr>
          <p:nvPr>
            <p:ph type="body" idx="1"/>
          </p:nvPr>
        </p:nvSpPr>
        <p:spPr/>
        <p:txBody>
          <a:bodyPr/>
          <a:lstStyle/>
          <a:p>
            <a:pPr eaLnBrk="1" hangingPunct="1">
              <a:defRPr/>
            </a:pPr>
            <a:r>
              <a:rPr kumimoji="0" lang="en-US" altLang="zh-CN" smtClean="0"/>
              <a:t>We have assumed schema </a:t>
            </a:r>
            <a:r>
              <a:rPr kumimoji="0" lang="en-US" altLang="zh-CN" i="1" smtClean="0"/>
              <a:t>R</a:t>
            </a:r>
            <a:r>
              <a:rPr kumimoji="0" lang="en-US" altLang="zh-CN" smtClean="0"/>
              <a:t> is given</a:t>
            </a:r>
          </a:p>
          <a:p>
            <a:pPr lvl="1" eaLnBrk="1" hangingPunct="1">
              <a:defRPr/>
            </a:pPr>
            <a:r>
              <a:rPr kumimoji="0" lang="en-US" altLang="zh-CN" i="1" smtClean="0"/>
              <a:t>R</a:t>
            </a:r>
            <a:r>
              <a:rPr kumimoji="0" lang="en-US" altLang="zh-CN" smtClean="0"/>
              <a:t> could have been generated when converting E-R diagram to a set of tables.</a:t>
            </a:r>
          </a:p>
          <a:p>
            <a:pPr lvl="1" eaLnBrk="1" hangingPunct="1">
              <a:defRPr/>
            </a:pPr>
            <a:r>
              <a:rPr kumimoji="0" lang="en-US" altLang="zh-CN" i="1" smtClean="0"/>
              <a:t>R</a:t>
            </a:r>
            <a:r>
              <a:rPr kumimoji="0" lang="en-US" altLang="zh-CN" smtClean="0"/>
              <a:t> could have been a single relation containing </a:t>
            </a:r>
            <a:r>
              <a:rPr kumimoji="0" lang="en-US" altLang="zh-CN" i="1" smtClean="0"/>
              <a:t>all</a:t>
            </a:r>
            <a:r>
              <a:rPr kumimoji="0" lang="en-US" altLang="zh-CN" smtClean="0"/>
              <a:t> attributes that are of interest (called </a:t>
            </a:r>
            <a:r>
              <a:rPr kumimoji="0" lang="en-US" altLang="zh-CN" b="1" smtClean="0"/>
              <a:t>universal relation</a:t>
            </a:r>
            <a:r>
              <a:rPr kumimoji="0" lang="en-US" altLang="zh-CN" smtClean="0"/>
              <a:t>). </a:t>
            </a:r>
            <a:br>
              <a:rPr kumimoji="0" lang="en-US" altLang="zh-CN" smtClean="0"/>
            </a:br>
            <a:r>
              <a:rPr kumimoji="0" lang="en-US" altLang="zh-CN" smtClean="0"/>
              <a:t>Normalization breaks </a:t>
            </a:r>
            <a:r>
              <a:rPr kumimoji="0" lang="en-US" altLang="zh-CN" i="1" smtClean="0"/>
              <a:t>R</a:t>
            </a:r>
            <a:r>
              <a:rPr kumimoji="0" lang="en-US" altLang="zh-CN" smtClean="0"/>
              <a:t> into smaller relations.</a:t>
            </a:r>
          </a:p>
          <a:p>
            <a:pPr lvl="1" eaLnBrk="1" hangingPunct="1">
              <a:defRPr/>
            </a:pPr>
            <a:r>
              <a:rPr kumimoji="0" lang="en-US" altLang="zh-CN" i="1" smtClean="0"/>
              <a:t>R</a:t>
            </a:r>
            <a:r>
              <a:rPr kumimoji="0" lang="en-US" altLang="zh-CN" smtClean="0"/>
              <a:t> could have been the result of some </a:t>
            </a:r>
            <a:r>
              <a:rPr kumimoji="0" lang="en-US" altLang="zh-CN" i="1" smtClean="0"/>
              <a:t>ad hoc</a:t>
            </a:r>
            <a:r>
              <a:rPr kumimoji="0" lang="en-US" altLang="zh-CN" smtClean="0"/>
              <a:t> design of relations, which we then test against/convert to normal forms.</a:t>
            </a:r>
          </a:p>
          <a:p>
            <a:pPr eaLnBrk="1" hangingPunct="1">
              <a:defRPr/>
            </a:pPr>
            <a:endParaRPr kumimoji="0" lang="zh-CN" altLang="en-US" smtClean="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9715">
                                            <p:txEl>
                                              <p:pRg st="1" end="1"/>
                                            </p:txEl>
                                          </p:spTgt>
                                        </p:tgtEl>
                                        <p:attrNameLst>
                                          <p:attrName>style.visibility</p:attrName>
                                        </p:attrNameLst>
                                      </p:cBhvr>
                                      <p:to>
                                        <p:strVal val="visible"/>
                                      </p:to>
                                    </p:set>
                                    <p:animEffect transition="in" filter="blinds(horizontal)">
                                      <p:cBhvr>
                                        <p:cTn id="7" dur="500"/>
                                        <p:tgtEl>
                                          <p:spTgt spid="499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9715">
                                            <p:txEl>
                                              <p:pRg st="2" end="2"/>
                                            </p:txEl>
                                          </p:spTgt>
                                        </p:tgtEl>
                                        <p:attrNameLst>
                                          <p:attrName>style.visibility</p:attrName>
                                        </p:attrNameLst>
                                      </p:cBhvr>
                                      <p:to>
                                        <p:strVal val="visible"/>
                                      </p:to>
                                    </p:set>
                                    <p:animEffect transition="in" filter="blinds(horizontal)">
                                      <p:cBhvr>
                                        <p:cTn id="12" dur="500"/>
                                        <p:tgtEl>
                                          <p:spTgt spid="499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9715">
                                            <p:txEl>
                                              <p:pRg st="3" end="3"/>
                                            </p:txEl>
                                          </p:spTgt>
                                        </p:tgtEl>
                                        <p:attrNameLst>
                                          <p:attrName>style.visibility</p:attrName>
                                        </p:attrNameLst>
                                      </p:cBhvr>
                                      <p:to>
                                        <p:strVal val="visible"/>
                                      </p:to>
                                    </p:set>
                                    <p:animEffect transition="in" filter="blinds(horizontal)">
                                      <p:cBhvr>
                                        <p:cTn id="17" dur="500"/>
                                        <p:tgtEl>
                                          <p:spTgt spid="499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09B9957-96A4-4CDF-AE78-2B7A14C9CB4E}" type="slidenum">
              <a:rPr kumimoji="0" lang="zh-CN" altLang="en-US" sz="1400" smtClean="0"/>
              <a:pPr>
                <a:spcBef>
                  <a:spcPct val="0"/>
                </a:spcBef>
                <a:buFontTx/>
                <a:buNone/>
              </a:pPr>
              <a:t>40</a:t>
            </a:fld>
            <a:endParaRPr kumimoji="0" lang="en-US" altLang="zh-CN" sz="1400" smtClean="0"/>
          </a:p>
        </p:txBody>
      </p:sp>
      <p:sp>
        <p:nvSpPr>
          <p:cNvPr id="44035" name="Rectangle 2"/>
          <p:cNvSpPr>
            <a:spLocks noGrp="1" noChangeArrowheads="1"/>
          </p:cNvSpPr>
          <p:nvPr>
            <p:ph type="title"/>
          </p:nvPr>
        </p:nvSpPr>
        <p:spPr/>
        <p:txBody>
          <a:bodyPr/>
          <a:lstStyle/>
          <a:p>
            <a:pPr eaLnBrk="1" hangingPunct="1">
              <a:defRPr/>
            </a:pPr>
            <a:r>
              <a:rPr kumimoji="0" lang="en-US" altLang="zh-CN" smtClean="0"/>
              <a:t>4NF Decomposition Algorithm</a:t>
            </a:r>
            <a:endParaRPr kumimoji="0" lang="zh-CN" altLang="en-US" smtClean="0"/>
          </a:p>
        </p:txBody>
      </p:sp>
      <p:sp>
        <p:nvSpPr>
          <p:cNvPr id="44036" name="Rectangle 3"/>
          <p:cNvSpPr>
            <a:spLocks noGrp="1" noChangeArrowheads="1"/>
          </p:cNvSpPr>
          <p:nvPr>
            <p:ph type="body" idx="1"/>
          </p:nvPr>
        </p:nvSpPr>
        <p:spPr>
          <a:xfrm>
            <a:off x="814388" y="946150"/>
            <a:ext cx="7935912" cy="5603875"/>
          </a:xfrm>
        </p:spPr>
        <p:txBody>
          <a:bodyPr/>
          <a:lstStyle/>
          <a:p>
            <a:pPr eaLnBrk="1" hangingPunct="1">
              <a:buFontTx/>
              <a:buNone/>
              <a:defRPr/>
            </a:pPr>
            <a:r>
              <a:rPr kumimoji="0" lang="en-US" altLang="zh-CN" i="1" smtClean="0"/>
              <a:t>	</a:t>
            </a:r>
            <a:r>
              <a:rPr kumimoji="0" lang="en-US" altLang="zh-CN" sz="2000" i="1" smtClean="0"/>
              <a:t>result:</a:t>
            </a:r>
            <a:r>
              <a:rPr kumimoji="0" lang="en-US" altLang="zh-CN" sz="2000" smtClean="0"/>
              <a:t> = {</a:t>
            </a:r>
            <a:r>
              <a:rPr kumimoji="0" lang="en-US" altLang="zh-CN" sz="2000" i="1" smtClean="0"/>
              <a:t>R</a:t>
            </a:r>
            <a:r>
              <a:rPr kumimoji="0" lang="en-US" altLang="zh-CN" sz="2000" smtClean="0"/>
              <a:t>};</a:t>
            </a:r>
            <a:br>
              <a:rPr kumimoji="0" lang="en-US" altLang="zh-CN" sz="2000" smtClean="0"/>
            </a:br>
            <a:r>
              <a:rPr kumimoji="0" lang="en-US" altLang="zh-CN" sz="2000" i="1" smtClean="0"/>
              <a:t>done</a:t>
            </a:r>
            <a:r>
              <a:rPr kumimoji="0" lang="en-US" altLang="zh-CN" sz="2000" smtClean="0"/>
              <a:t> := false;</a:t>
            </a:r>
            <a:br>
              <a:rPr kumimoji="0" lang="en-US" altLang="zh-CN" sz="2000" smtClean="0"/>
            </a:br>
            <a:r>
              <a:rPr kumimoji="0" lang="en-US" altLang="zh-CN" sz="2000" i="1" smtClean="0"/>
              <a:t>compute D</a:t>
            </a:r>
            <a:r>
              <a:rPr kumimoji="0" lang="en-US" altLang="zh-CN" sz="2000" baseline="30000" smtClean="0"/>
              <a:t>+</a:t>
            </a:r>
            <a:r>
              <a:rPr kumimoji="0" lang="en-US" altLang="zh-CN" sz="2000" smtClean="0"/>
              <a:t>;</a:t>
            </a:r>
            <a:br>
              <a:rPr kumimoji="0" lang="en-US" altLang="zh-CN" sz="2000" smtClean="0"/>
            </a:br>
            <a:r>
              <a:rPr kumimoji="0" lang="en-US" altLang="zh-CN" sz="2000" smtClean="0"/>
              <a:t>Let D</a:t>
            </a:r>
            <a:r>
              <a:rPr kumimoji="0" lang="en-US" altLang="zh-CN" baseline="-25000" smtClean="0"/>
              <a:t>i</a:t>
            </a:r>
            <a:r>
              <a:rPr kumimoji="0" lang="en-US" altLang="zh-CN" sz="2000" smtClean="0"/>
              <a:t> denote the restriction of D</a:t>
            </a:r>
            <a:r>
              <a:rPr kumimoji="0" lang="en-US" altLang="zh-CN" sz="2000" baseline="30000" smtClean="0"/>
              <a:t>+</a:t>
            </a:r>
            <a:r>
              <a:rPr kumimoji="0" lang="en-US" altLang="zh-CN" sz="2000" smtClean="0"/>
              <a:t> to R</a:t>
            </a:r>
            <a:r>
              <a:rPr kumimoji="0" lang="en-US" altLang="zh-CN" baseline="-25000" smtClean="0"/>
              <a:t>i</a:t>
            </a:r>
          </a:p>
          <a:p>
            <a:pPr eaLnBrk="1" hangingPunct="1">
              <a:buFontTx/>
              <a:buNone/>
              <a:defRPr/>
            </a:pPr>
            <a:r>
              <a:rPr kumimoji="0" lang="en-US" altLang="zh-CN" sz="2000" b="1" smtClean="0"/>
              <a:t>    while </a:t>
            </a:r>
            <a:r>
              <a:rPr kumimoji="0" lang="en-US" altLang="zh-CN" sz="2000" smtClean="0"/>
              <a:t>(</a:t>
            </a:r>
            <a:r>
              <a:rPr kumimoji="0" lang="en-US" altLang="zh-CN" sz="2000" b="1" smtClean="0"/>
              <a:t>not </a:t>
            </a:r>
            <a:r>
              <a:rPr kumimoji="0" lang="en-US" altLang="zh-CN" sz="2000" i="1" smtClean="0"/>
              <a:t>done</a:t>
            </a:r>
            <a:r>
              <a:rPr kumimoji="0" lang="en-US" altLang="zh-CN" sz="2000" smtClean="0"/>
              <a:t>) </a:t>
            </a:r>
            <a:br>
              <a:rPr kumimoji="0" lang="en-US" altLang="zh-CN" sz="2000" smtClean="0"/>
            </a:br>
            <a:r>
              <a:rPr kumimoji="0" lang="en-US" altLang="zh-CN" sz="2000" smtClean="0"/>
              <a:t>    </a:t>
            </a:r>
            <a:r>
              <a:rPr kumimoji="0" lang="en-US" altLang="zh-CN" sz="2000" b="1" smtClean="0"/>
              <a:t>if </a:t>
            </a:r>
            <a:r>
              <a:rPr kumimoji="0" lang="en-US" altLang="zh-CN" sz="2000" smtClean="0"/>
              <a:t>(there is a schema </a:t>
            </a:r>
            <a:r>
              <a:rPr kumimoji="0" lang="en-US" altLang="zh-CN" sz="2000" b="1" smtClean="0"/>
              <a:t>R</a:t>
            </a:r>
            <a:r>
              <a:rPr kumimoji="0" lang="en-US" altLang="zh-CN" sz="2000" baseline="-25000" smtClean="0"/>
              <a:t>i</a:t>
            </a:r>
            <a:r>
              <a:rPr kumimoji="0" lang="en-US" altLang="zh-CN" sz="2000" smtClean="0"/>
              <a:t> in </a:t>
            </a:r>
            <a:r>
              <a:rPr kumimoji="0" lang="en-US" altLang="zh-CN" sz="2000" i="1" smtClean="0"/>
              <a:t>result </a:t>
            </a:r>
            <a:r>
              <a:rPr kumimoji="0" lang="en-US" altLang="zh-CN" sz="2000" smtClean="0"/>
              <a:t>that is not in 4NF) </a:t>
            </a:r>
            <a:r>
              <a:rPr kumimoji="0" lang="en-US" altLang="zh-CN" sz="2000" b="1" smtClean="0"/>
              <a:t>then</a:t>
            </a:r>
            <a:br>
              <a:rPr kumimoji="0" lang="en-US" altLang="zh-CN" sz="2000" b="1" smtClean="0"/>
            </a:br>
            <a:r>
              <a:rPr kumimoji="0" lang="en-US" altLang="zh-CN" sz="2000" b="1" smtClean="0"/>
              <a:t>       begin</a:t>
            </a:r>
            <a:endParaRPr kumimoji="0" lang="en-US" altLang="zh-CN" sz="2000" smtClean="0"/>
          </a:p>
          <a:p>
            <a:pPr eaLnBrk="1" hangingPunct="1">
              <a:buFontTx/>
              <a:buNone/>
              <a:defRPr/>
            </a:pPr>
            <a:r>
              <a:rPr kumimoji="0" lang="en-US" altLang="zh-CN" sz="2000" smtClean="0"/>
              <a:t>		 let </a:t>
            </a:r>
            <a:r>
              <a:rPr kumimoji="0" lang="en-US" altLang="zh-CN" sz="2000" smtClean="0">
                <a:sym typeface="Symbol" pitchFamily="18" charset="2"/>
              </a:rPr>
              <a:t> </a:t>
            </a:r>
            <a:r>
              <a:rPr kumimoji="0" lang="en-US" altLang="zh-CN" sz="1600" b="1" smtClean="0">
                <a:sym typeface="Symbol" pitchFamily="18" charset="2"/>
              </a:rPr>
              <a:t></a:t>
            </a:r>
            <a:r>
              <a:rPr kumimoji="0" lang="en-US" altLang="zh-CN" sz="2000" smtClean="0">
                <a:sym typeface="Symbol" pitchFamily="18" charset="2"/>
              </a:rPr>
              <a:t>  be a nontrivial multivalued dependency that holds</a:t>
            </a:r>
            <a:br>
              <a:rPr kumimoji="0" lang="en-US" altLang="zh-CN" sz="2000" smtClean="0">
                <a:sym typeface="Symbol" pitchFamily="18" charset="2"/>
              </a:rPr>
            </a:br>
            <a:r>
              <a:rPr kumimoji="0" lang="en-US" altLang="zh-CN" sz="2000" smtClean="0">
                <a:sym typeface="Symbol" pitchFamily="18" charset="2"/>
              </a:rPr>
              <a:t>            on </a:t>
            </a:r>
            <a:r>
              <a:rPr kumimoji="0" lang="en-US" altLang="zh-CN" sz="2000" i="1" smtClean="0">
                <a:sym typeface="Symbol" pitchFamily="18" charset="2"/>
              </a:rPr>
              <a:t>R</a:t>
            </a:r>
            <a:r>
              <a:rPr kumimoji="0" lang="en-US" altLang="zh-CN" sz="2000" baseline="-25000" smtClean="0">
                <a:sym typeface="Symbol" pitchFamily="18" charset="2"/>
              </a:rPr>
              <a:t>i</a:t>
            </a:r>
            <a:r>
              <a:rPr kumimoji="0" lang="en-US" altLang="zh-CN" sz="2000" smtClean="0">
                <a:sym typeface="Symbol" pitchFamily="18" charset="2"/>
              </a:rPr>
              <a:t> such that   </a:t>
            </a:r>
            <a:r>
              <a:rPr kumimoji="0" lang="en-US" altLang="zh-CN" sz="2000" i="1" smtClean="0">
                <a:sym typeface="Symbol" pitchFamily="18" charset="2"/>
              </a:rPr>
              <a:t>R</a:t>
            </a:r>
            <a:r>
              <a:rPr kumimoji="0" lang="en-US" altLang="zh-CN" sz="2000" i="1" baseline="-25000" smtClean="0">
                <a:sym typeface="Symbol" pitchFamily="18" charset="2"/>
              </a:rPr>
              <a:t>i  </a:t>
            </a:r>
            <a:r>
              <a:rPr kumimoji="0" lang="en-US" altLang="zh-CN" sz="2000" smtClean="0">
                <a:sym typeface="Symbol" pitchFamily="18" charset="2"/>
              </a:rPr>
              <a:t>is not in </a:t>
            </a:r>
            <a:r>
              <a:rPr kumimoji="0" lang="en-US" altLang="zh-CN" sz="2000" i="1" smtClean="0"/>
              <a:t>D</a:t>
            </a:r>
            <a:r>
              <a:rPr kumimoji="0" lang="en-US" altLang="zh-CN" baseline="-25000" smtClean="0"/>
              <a:t>i</a:t>
            </a:r>
            <a:r>
              <a:rPr kumimoji="0" lang="en-US" altLang="zh-CN" sz="2000" smtClean="0"/>
              <a:t>, and </a:t>
            </a:r>
            <a:r>
              <a:rPr kumimoji="0" lang="en-US" altLang="zh-CN" sz="2000" smtClean="0">
                <a:sym typeface="Symbol" pitchFamily="18" charset="2"/>
              </a:rPr>
              <a:t>; </a:t>
            </a:r>
            <a:br>
              <a:rPr kumimoji="0" lang="en-US" altLang="zh-CN" sz="2000" smtClean="0">
                <a:sym typeface="Symbol" pitchFamily="18" charset="2"/>
              </a:rPr>
            </a:br>
            <a:r>
              <a:rPr kumimoji="0" lang="en-US" altLang="zh-CN" sz="2000" smtClean="0">
                <a:sym typeface="Symbol" pitchFamily="18" charset="2"/>
              </a:rPr>
              <a:t>          </a:t>
            </a:r>
            <a:r>
              <a:rPr kumimoji="0" lang="en-US" altLang="zh-CN" sz="2000" i="1" smtClean="0">
                <a:sym typeface="Symbol" pitchFamily="18" charset="2"/>
              </a:rPr>
              <a:t>result </a:t>
            </a:r>
            <a:r>
              <a:rPr kumimoji="0" lang="en-US" altLang="zh-CN" sz="2000" smtClean="0">
                <a:sym typeface="Symbol" pitchFamily="18" charset="2"/>
              </a:rPr>
              <a:t>:=  (</a:t>
            </a:r>
            <a:r>
              <a:rPr kumimoji="0" lang="en-US" altLang="zh-CN" sz="2000" i="1" smtClean="0">
                <a:sym typeface="Symbol" pitchFamily="18" charset="2"/>
              </a:rPr>
              <a:t>result </a:t>
            </a:r>
            <a:r>
              <a:rPr kumimoji="0" lang="en-US" altLang="zh-CN" sz="2000" smtClean="0">
                <a:sym typeface="Symbol" pitchFamily="18" charset="2"/>
              </a:rPr>
              <a:t>- </a:t>
            </a:r>
            <a:r>
              <a:rPr kumimoji="0" lang="en-US" altLang="zh-CN" sz="2000" i="1" smtClean="0">
                <a:sym typeface="Symbol" pitchFamily="18" charset="2"/>
              </a:rPr>
              <a:t>R</a:t>
            </a:r>
            <a:r>
              <a:rPr kumimoji="0" lang="en-US" altLang="zh-CN" sz="2000" i="1" baseline="-25000" smtClean="0">
                <a:sym typeface="Symbol" pitchFamily="18" charset="2"/>
              </a:rPr>
              <a:t>i</a:t>
            </a:r>
            <a:r>
              <a:rPr kumimoji="0" lang="en-US" altLang="zh-CN" sz="2000" smtClean="0">
                <a:sym typeface="Symbol" pitchFamily="18" charset="2"/>
              </a:rPr>
              <a:t>)  (</a:t>
            </a:r>
            <a:r>
              <a:rPr kumimoji="0" lang="en-US" altLang="zh-CN" sz="2000" i="1" smtClean="0">
                <a:sym typeface="Symbol" pitchFamily="18" charset="2"/>
              </a:rPr>
              <a:t>R</a:t>
            </a:r>
            <a:r>
              <a:rPr kumimoji="0" lang="en-US" altLang="zh-CN" sz="2000" i="1" baseline="-25000" smtClean="0">
                <a:sym typeface="Symbol" pitchFamily="18" charset="2"/>
              </a:rPr>
              <a:t>i</a:t>
            </a:r>
            <a:r>
              <a:rPr kumimoji="0" lang="en-US" altLang="zh-CN" sz="2000" baseline="-25000" smtClean="0">
                <a:sym typeface="Symbol" pitchFamily="18" charset="2"/>
              </a:rPr>
              <a:t> </a:t>
            </a:r>
            <a:r>
              <a:rPr kumimoji="0" lang="en-US" altLang="zh-CN" sz="2000" smtClean="0">
                <a:sym typeface="Symbol" pitchFamily="18" charset="2"/>
              </a:rPr>
              <a:t>- )   (, ); </a:t>
            </a:r>
            <a:br>
              <a:rPr kumimoji="0" lang="en-US" altLang="zh-CN" sz="2000" smtClean="0">
                <a:sym typeface="Symbol" pitchFamily="18" charset="2"/>
              </a:rPr>
            </a:br>
            <a:r>
              <a:rPr kumimoji="0" lang="en-US" altLang="zh-CN" sz="2000" b="1" smtClean="0">
                <a:sym typeface="Symbol" pitchFamily="18" charset="2"/>
              </a:rPr>
              <a:t>       end</a:t>
            </a:r>
            <a:r>
              <a:rPr kumimoji="0" lang="en-US" altLang="zh-CN" sz="2000" smtClean="0">
                <a:sym typeface="Symbol" pitchFamily="18" charset="2"/>
              </a:rPr>
              <a:t/>
            </a:r>
            <a:br>
              <a:rPr kumimoji="0" lang="en-US" altLang="zh-CN" sz="2000" smtClean="0">
                <a:sym typeface="Symbol" pitchFamily="18" charset="2"/>
              </a:rPr>
            </a:br>
            <a:r>
              <a:rPr kumimoji="0" lang="en-US" altLang="zh-CN" sz="2000" b="1" smtClean="0">
                <a:sym typeface="Symbol" pitchFamily="18" charset="2"/>
              </a:rPr>
              <a:t>    else </a:t>
            </a:r>
            <a:r>
              <a:rPr kumimoji="0" lang="en-US" altLang="zh-CN" sz="2000" i="1" smtClean="0">
                <a:sym typeface="Symbol" pitchFamily="18" charset="2"/>
              </a:rPr>
              <a:t>done</a:t>
            </a:r>
            <a:r>
              <a:rPr kumimoji="0" lang="en-US" altLang="zh-CN" sz="2000" smtClean="0">
                <a:sym typeface="Symbol" pitchFamily="18" charset="2"/>
              </a:rPr>
              <a:t>:= true;</a:t>
            </a:r>
          </a:p>
          <a:p>
            <a:pPr eaLnBrk="1" hangingPunct="1">
              <a:buFontTx/>
              <a:buNone/>
              <a:defRPr/>
            </a:pPr>
            <a:endParaRPr kumimoji="0" lang="en-US" altLang="zh-CN" sz="2000" smtClean="0">
              <a:sym typeface="Symbol" pitchFamily="18" charset="2"/>
            </a:endParaRPr>
          </a:p>
          <a:p>
            <a:pPr eaLnBrk="1" hangingPunct="1">
              <a:buFontTx/>
              <a:buNone/>
              <a:defRPr/>
            </a:pPr>
            <a:r>
              <a:rPr kumimoji="0" lang="en-US" altLang="zh-CN" smtClean="0">
                <a:sym typeface="Symbol" pitchFamily="18" charset="2"/>
              </a:rPr>
              <a:t>Note: each </a:t>
            </a:r>
            <a:r>
              <a:rPr kumimoji="0" lang="en-US" altLang="zh-CN" i="1" smtClean="0">
                <a:sym typeface="Symbol" pitchFamily="18" charset="2"/>
              </a:rPr>
              <a:t>R</a:t>
            </a:r>
            <a:r>
              <a:rPr kumimoji="0" lang="en-US" altLang="zh-CN" i="1" baseline="-25000" smtClean="0">
                <a:sym typeface="Symbol" pitchFamily="18" charset="2"/>
              </a:rPr>
              <a:t>i</a:t>
            </a:r>
            <a:r>
              <a:rPr kumimoji="0" lang="en-US" altLang="zh-CN" i="1" smtClean="0">
                <a:sym typeface="Symbol" pitchFamily="18" charset="2"/>
              </a:rPr>
              <a:t> </a:t>
            </a:r>
            <a:r>
              <a:rPr kumimoji="0" lang="en-US" altLang="zh-CN" smtClean="0">
                <a:sym typeface="Symbol" pitchFamily="18" charset="2"/>
              </a:rPr>
              <a:t>is in 4NF, and decomposition is lossless-join</a:t>
            </a:r>
            <a:endParaRPr kumimoji="0" lang="zh-CN" altLang="en-US" smtClean="0">
              <a:sym typeface="Symbol" pitchFamily="18" charset="2"/>
            </a:endParaRPr>
          </a:p>
        </p:txBody>
      </p:sp>
    </p:spTree>
  </p:cSld>
  <p:clrMapOvr>
    <a:masterClrMapping/>
  </p:clrMapOvr>
  <p:transition>
    <p:pull dir="l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768C33-2EB0-4C50-87BE-8AD245E58569}" type="slidenum">
              <a:rPr kumimoji="0" lang="zh-CN" altLang="en-US" sz="1400" smtClean="0"/>
              <a:pPr>
                <a:spcBef>
                  <a:spcPct val="0"/>
                </a:spcBef>
                <a:buFontTx/>
                <a:buNone/>
              </a:pPr>
              <a:t>41</a:t>
            </a:fld>
            <a:endParaRPr kumimoji="0" lang="en-US" altLang="zh-CN" sz="1400" smtClean="0"/>
          </a:p>
        </p:txBody>
      </p:sp>
      <p:sp>
        <p:nvSpPr>
          <p:cNvPr id="45059" name="Rectangle 2"/>
          <p:cNvSpPr>
            <a:spLocks noGrp="1" noChangeArrowheads="1"/>
          </p:cNvSpPr>
          <p:nvPr>
            <p:ph type="title"/>
          </p:nvPr>
        </p:nvSpPr>
        <p:spPr/>
        <p:txBody>
          <a:bodyPr/>
          <a:lstStyle/>
          <a:p>
            <a:pPr eaLnBrk="1" hangingPunct="1">
              <a:defRPr/>
            </a:pPr>
            <a:r>
              <a:rPr kumimoji="0" lang="en-US" altLang="zh-CN"/>
              <a:t>Lossless Decomposition</a:t>
            </a:r>
          </a:p>
        </p:txBody>
      </p:sp>
      <p:sp>
        <p:nvSpPr>
          <p:cNvPr id="45060" name="Rectangle 3"/>
          <p:cNvSpPr>
            <a:spLocks noGrp="1" noChangeArrowheads="1"/>
          </p:cNvSpPr>
          <p:nvPr>
            <p:ph type="body" idx="1"/>
          </p:nvPr>
        </p:nvSpPr>
        <p:spPr/>
        <p:txBody>
          <a:bodyPr/>
          <a:lstStyle/>
          <a:p>
            <a:pPr eaLnBrk="1" hangingPunct="1">
              <a:defRPr/>
            </a:pPr>
            <a:r>
              <a:rPr kumimoji="0" lang="en-US" altLang="zh-CN"/>
              <a:t>Let </a:t>
            </a:r>
            <a:r>
              <a:rPr kumimoji="0" lang="en-US" altLang="zh-CN" i="1"/>
              <a:t>R</a:t>
            </a:r>
            <a:r>
              <a:rPr kumimoji="0" lang="en-US" altLang="zh-CN"/>
              <a:t> be a relation schema.</a:t>
            </a:r>
          </a:p>
          <a:p>
            <a:pPr eaLnBrk="1" hangingPunct="1">
              <a:defRPr/>
            </a:pPr>
            <a:r>
              <a:rPr kumimoji="0" lang="en-US" altLang="zh-CN"/>
              <a:t>Let </a:t>
            </a:r>
            <a:r>
              <a:rPr kumimoji="0" lang="en-US" altLang="zh-CN" i="1"/>
              <a:t>D</a:t>
            </a:r>
            <a:r>
              <a:rPr kumimoji="0" lang="en-US" altLang="zh-CN"/>
              <a:t> be a set of functional and multivalued dependencies on R.</a:t>
            </a:r>
          </a:p>
          <a:p>
            <a:pPr eaLnBrk="1" hangingPunct="1">
              <a:defRPr/>
            </a:pPr>
            <a:r>
              <a:rPr kumimoji="0" lang="en-US" altLang="zh-CN"/>
              <a:t>A decomposition of </a:t>
            </a:r>
            <a:r>
              <a:rPr kumimoji="0" lang="en-US" altLang="zh-CN" i="1"/>
              <a:t>R</a:t>
            </a:r>
            <a:r>
              <a:rPr kumimoji="0" lang="en-US" altLang="zh-CN"/>
              <a:t> into </a:t>
            </a:r>
            <a:r>
              <a:rPr kumimoji="0" lang="en-US" altLang="zh-CN" i="1"/>
              <a:t>R</a:t>
            </a:r>
            <a:r>
              <a:rPr kumimoji="0" lang="en-US" altLang="zh-CN" baseline="-25000"/>
              <a:t>1</a:t>
            </a:r>
            <a:r>
              <a:rPr kumimoji="0" lang="en-US" altLang="zh-CN"/>
              <a:t> and </a:t>
            </a:r>
            <a:r>
              <a:rPr kumimoji="0" lang="en-US" altLang="zh-CN" i="1"/>
              <a:t>R</a:t>
            </a:r>
            <a:r>
              <a:rPr kumimoji="0" lang="en-US" altLang="zh-CN" baseline="-25000"/>
              <a:t>2</a:t>
            </a:r>
            <a:r>
              <a:rPr kumimoji="0" lang="en-US" altLang="zh-CN"/>
              <a:t> is lossless of </a:t>
            </a:r>
            <a:r>
              <a:rPr kumimoji="0" lang="en-US" altLang="zh-CN" i="1"/>
              <a:t>R</a:t>
            </a:r>
            <a:r>
              <a:rPr kumimoji="0" lang="en-US" altLang="zh-CN"/>
              <a:t> if and only if at least one of the following multivalued dependencies is in </a:t>
            </a:r>
            <a:r>
              <a:rPr kumimoji="0" lang="en-US" altLang="zh-CN" i="1"/>
              <a:t>D</a:t>
            </a:r>
            <a:r>
              <a:rPr kumimoji="0" lang="en-US" altLang="zh-CN" sz="2800" baseline="30000"/>
              <a:t>+</a:t>
            </a:r>
            <a:r>
              <a:rPr kumimoji="0" lang="en-US" altLang="zh-CN"/>
              <a:t>:</a:t>
            </a:r>
          </a:p>
          <a:p>
            <a:pPr lvl="1" eaLnBrk="1" hangingPunct="1">
              <a:defRPr/>
            </a:pPr>
            <a:r>
              <a:rPr kumimoji="0" lang="en-US" altLang="zh-CN" i="1"/>
              <a:t>R</a:t>
            </a:r>
            <a:r>
              <a:rPr kumimoji="0" lang="en-US" altLang="zh-CN" baseline="-25000"/>
              <a:t>1</a:t>
            </a:r>
            <a:r>
              <a:rPr kumimoji="0" lang="en-US" altLang="zh-CN"/>
              <a:t> </a:t>
            </a:r>
            <a:r>
              <a:rPr kumimoji="0" lang="en-US" altLang="zh-CN">
                <a:sym typeface="Symbol" charset="0"/>
              </a:rPr>
              <a:t> </a:t>
            </a:r>
            <a:r>
              <a:rPr kumimoji="0" lang="en-US" altLang="zh-CN" i="1"/>
              <a:t>R</a:t>
            </a:r>
            <a:r>
              <a:rPr kumimoji="0" lang="en-US" altLang="zh-CN" baseline="-25000"/>
              <a:t>2</a:t>
            </a:r>
            <a:r>
              <a:rPr kumimoji="0" lang="en-US" altLang="zh-CN"/>
              <a:t> </a:t>
            </a:r>
            <a:r>
              <a:rPr kumimoji="0" lang="en-US" altLang="zh-CN">
                <a:sym typeface="Symbol" charset="0"/>
              </a:rPr>
              <a:t></a:t>
            </a:r>
            <a:r>
              <a:rPr kumimoji="0" lang="en-US" altLang="zh-CN">
                <a:sym typeface="Monotype Sorts" charset="0"/>
              </a:rPr>
              <a:t> </a:t>
            </a:r>
            <a:r>
              <a:rPr kumimoji="0" lang="en-US" altLang="zh-CN" i="1"/>
              <a:t>R</a:t>
            </a:r>
            <a:r>
              <a:rPr kumimoji="0" lang="en-US" altLang="zh-CN" baseline="-25000"/>
              <a:t>1</a:t>
            </a:r>
          </a:p>
          <a:p>
            <a:pPr lvl="1" eaLnBrk="1" hangingPunct="1">
              <a:defRPr/>
            </a:pPr>
            <a:r>
              <a:rPr kumimoji="0" lang="en-US" altLang="zh-CN" i="1"/>
              <a:t>R</a:t>
            </a:r>
            <a:r>
              <a:rPr kumimoji="0" lang="en-US" altLang="zh-CN" baseline="-25000"/>
              <a:t>1</a:t>
            </a:r>
            <a:r>
              <a:rPr kumimoji="0" lang="en-US" altLang="zh-CN"/>
              <a:t> </a:t>
            </a:r>
            <a:r>
              <a:rPr kumimoji="0" lang="en-US" altLang="zh-CN">
                <a:sym typeface="Symbol" charset="0"/>
              </a:rPr>
              <a:t> </a:t>
            </a:r>
            <a:r>
              <a:rPr kumimoji="0" lang="en-US" altLang="zh-CN" i="1"/>
              <a:t>R</a:t>
            </a:r>
            <a:r>
              <a:rPr kumimoji="0" lang="en-US" altLang="zh-CN" baseline="-25000"/>
              <a:t>2</a:t>
            </a:r>
            <a:r>
              <a:rPr kumimoji="0" lang="en-US" altLang="zh-CN"/>
              <a:t> </a:t>
            </a:r>
            <a:r>
              <a:rPr kumimoji="0" lang="en-US" altLang="zh-CN">
                <a:sym typeface="Symbol" charset="0"/>
              </a:rPr>
              <a:t></a:t>
            </a:r>
            <a:r>
              <a:rPr kumimoji="0" lang="en-US" altLang="zh-CN">
                <a:sym typeface="Monotype Sorts" charset="0"/>
              </a:rPr>
              <a:t> </a:t>
            </a:r>
            <a:r>
              <a:rPr kumimoji="0" lang="en-US" altLang="zh-CN" i="1"/>
              <a:t>R</a:t>
            </a:r>
            <a:r>
              <a:rPr kumimoji="0" lang="en-US" altLang="zh-CN" baseline="-25000"/>
              <a:t>2</a:t>
            </a:r>
          </a:p>
          <a:p>
            <a:pPr eaLnBrk="1" hangingPunct="1">
              <a:defRPr/>
            </a:pPr>
            <a:r>
              <a:rPr kumimoji="0" lang="en-US" altLang="zh-CN"/>
              <a:t>This is a more general statement about losslessness. </a:t>
            </a:r>
          </a:p>
          <a:p>
            <a:pPr lvl="1" eaLnBrk="1" hangingPunct="1">
              <a:defRPr/>
            </a:pPr>
            <a:r>
              <a:rPr kumimoji="0" lang="en-US" altLang="zh-CN"/>
              <a:t>Recall BCNF and 3NF decomposition algorithms</a:t>
            </a:r>
          </a:p>
        </p:txBody>
      </p:sp>
    </p:spTree>
  </p:cSld>
  <p:clrMapOvr>
    <a:masterClrMapping/>
  </p:clrMapOvr>
  <p:transition>
    <p:pull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97627B-6712-41C9-BE8B-C8F50FCDADE8}" type="slidenum">
              <a:rPr kumimoji="0" lang="zh-CN" altLang="en-US" sz="1400" smtClean="0"/>
              <a:pPr>
                <a:spcBef>
                  <a:spcPct val="0"/>
                </a:spcBef>
                <a:buFontTx/>
                <a:buNone/>
              </a:pPr>
              <a:t>42</a:t>
            </a:fld>
            <a:endParaRPr kumimoji="0" lang="en-US" altLang="zh-CN" sz="1400" smtClean="0"/>
          </a:p>
        </p:txBody>
      </p:sp>
      <p:sp>
        <p:nvSpPr>
          <p:cNvPr id="46083" name="Rectangle 2"/>
          <p:cNvSpPr>
            <a:spLocks noGrp="1" noChangeArrowheads="1"/>
          </p:cNvSpPr>
          <p:nvPr>
            <p:ph type="title"/>
          </p:nvPr>
        </p:nvSpPr>
        <p:spPr/>
        <p:txBody>
          <a:bodyPr/>
          <a:lstStyle/>
          <a:p>
            <a:pPr eaLnBrk="1" hangingPunct="1">
              <a:defRPr/>
            </a:pPr>
            <a:r>
              <a:rPr kumimoji="0" lang="en-US" altLang="zh-CN" smtClean="0"/>
              <a:t>Example</a:t>
            </a:r>
            <a:endParaRPr kumimoji="0" lang="zh-CN" altLang="en-US" smtClean="0"/>
          </a:p>
        </p:txBody>
      </p:sp>
      <p:sp>
        <p:nvSpPr>
          <p:cNvPr id="46084" name="Rectangle 3"/>
          <p:cNvSpPr>
            <a:spLocks noGrp="1" noChangeArrowheads="1"/>
          </p:cNvSpPr>
          <p:nvPr>
            <p:ph type="body" idx="1"/>
          </p:nvPr>
        </p:nvSpPr>
        <p:spPr>
          <a:xfrm>
            <a:off x="827088" y="933450"/>
            <a:ext cx="7935912" cy="5495925"/>
          </a:xfrm>
        </p:spPr>
        <p:txBody>
          <a:bodyPr/>
          <a:lstStyle/>
          <a:p>
            <a:pPr eaLnBrk="1" hangingPunct="1">
              <a:defRPr/>
            </a:pPr>
            <a:r>
              <a:rPr kumimoji="0" lang="en-US" altLang="zh-CN" sz="2000" i="1" smtClean="0"/>
              <a:t>R</a:t>
            </a:r>
            <a:r>
              <a:rPr kumimoji="0" lang="en-US" altLang="zh-CN" sz="2000" smtClean="0"/>
              <a:t> =(</a:t>
            </a:r>
            <a:r>
              <a:rPr kumimoji="0" lang="en-US" altLang="zh-CN" sz="2000" i="1" smtClean="0"/>
              <a:t>A, B, C, G, H, I</a:t>
            </a:r>
            <a:r>
              <a:rPr kumimoji="0" lang="en-US" altLang="zh-CN" sz="2000" smtClean="0"/>
              <a:t>)</a:t>
            </a:r>
          </a:p>
          <a:p>
            <a:pPr eaLnBrk="1" hangingPunct="1">
              <a:buFontTx/>
              <a:buNone/>
              <a:defRPr/>
            </a:pPr>
            <a:r>
              <a:rPr kumimoji="0" lang="en-US" altLang="zh-CN" sz="2000" i="1" smtClean="0"/>
              <a:t>	F </a:t>
            </a:r>
            <a:r>
              <a:rPr kumimoji="0" lang="en-US" altLang="zh-CN" sz="2000" smtClean="0"/>
              <a:t>={ </a:t>
            </a:r>
            <a:r>
              <a:rPr kumimoji="0" lang="en-US" altLang="zh-CN" sz="2000" i="1" smtClean="0"/>
              <a:t>A </a:t>
            </a:r>
            <a:r>
              <a:rPr kumimoji="0" lang="en-US" altLang="zh-CN" sz="1600" b="1" smtClean="0">
                <a:sym typeface="Symbol" pitchFamily="18" charset="2"/>
              </a:rPr>
              <a:t></a:t>
            </a:r>
            <a:r>
              <a:rPr kumimoji="0" lang="en-US" altLang="zh-CN" sz="2100" smtClean="0">
                <a:sym typeface="Symbol" pitchFamily="18" charset="2"/>
              </a:rPr>
              <a:t> </a:t>
            </a:r>
            <a:r>
              <a:rPr kumimoji="0" lang="en-US" altLang="zh-CN" sz="2000" i="1" smtClean="0"/>
              <a:t>B</a:t>
            </a:r>
            <a:endParaRPr kumimoji="0" lang="en-US" altLang="zh-CN" sz="2000" smtClean="0"/>
          </a:p>
          <a:p>
            <a:pPr eaLnBrk="1" hangingPunct="1">
              <a:buFontTx/>
              <a:buNone/>
              <a:defRPr/>
            </a:pPr>
            <a:r>
              <a:rPr kumimoji="0" lang="en-US" altLang="zh-CN" sz="2000" i="1" smtClean="0"/>
              <a:t>		B</a:t>
            </a:r>
            <a:r>
              <a:rPr kumimoji="0" lang="en-US" altLang="zh-CN" sz="2000" smtClean="0"/>
              <a:t> </a:t>
            </a:r>
            <a:r>
              <a:rPr kumimoji="0" lang="en-US" altLang="zh-CN" sz="1600" b="1" smtClean="0">
                <a:sym typeface="Symbol" pitchFamily="18" charset="2"/>
              </a:rPr>
              <a:t></a:t>
            </a:r>
            <a:r>
              <a:rPr kumimoji="0" lang="en-US" altLang="zh-CN" sz="2000" smtClean="0"/>
              <a:t> </a:t>
            </a:r>
            <a:r>
              <a:rPr kumimoji="0" lang="en-US" altLang="zh-CN" sz="2000" i="1" smtClean="0"/>
              <a:t>HI</a:t>
            </a:r>
            <a:endParaRPr kumimoji="0" lang="en-US" altLang="zh-CN" sz="2000" smtClean="0"/>
          </a:p>
          <a:p>
            <a:pPr eaLnBrk="1" hangingPunct="1">
              <a:buFontTx/>
              <a:buNone/>
              <a:defRPr/>
            </a:pPr>
            <a:r>
              <a:rPr kumimoji="0" lang="en-US" altLang="zh-CN" sz="2000" i="1" smtClean="0"/>
              <a:t>		CG </a:t>
            </a:r>
            <a:r>
              <a:rPr kumimoji="0" lang="en-US" altLang="zh-CN" sz="1600" b="1" smtClean="0">
                <a:sym typeface="Symbol" pitchFamily="18" charset="2"/>
              </a:rPr>
              <a:t></a:t>
            </a:r>
            <a:r>
              <a:rPr kumimoji="0" lang="en-US" altLang="zh-CN" sz="2000" smtClean="0">
                <a:sym typeface="Symbol" pitchFamily="18" charset="2"/>
              </a:rPr>
              <a:t> </a:t>
            </a:r>
            <a:r>
              <a:rPr kumimoji="0" lang="en-US" altLang="zh-CN" sz="2000" i="1" smtClean="0"/>
              <a:t>H</a:t>
            </a:r>
            <a:r>
              <a:rPr kumimoji="0" lang="en-US" altLang="zh-CN" sz="2000" smtClean="0"/>
              <a:t> }</a:t>
            </a:r>
          </a:p>
          <a:p>
            <a:pPr eaLnBrk="1" hangingPunct="1">
              <a:defRPr/>
            </a:pPr>
            <a:r>
              <a:rPr kumimoji="0" lang="en-US" altLang="zh-CN" sz="2000" i="1" smtClean="0"/>
              <a:t>R</a:t>
            </a:r>
            <a:r>
              <a:rPr kumimoji="0" lang="en-US" altLang="zh-CN" sz="2000" smtClean="0"/>
              <a:t> is not in 4NF since </a:t>
            </a:r>
            <a:r>
              <a:rPr kumimoji="0" lang="en-US" altLang="zh-CN" sz="2000" i="1" smtClean="0"/>
              <a:t>A</a:t>
            </a:r>
            <a:r>
              <a:rPr kumimoji="0" lang="en-US" altLang="zh-CN" sz="2000" smtClean="0"/>
              <a:t> </a:t>
            </a:r>
            <a:r>
              <a:rPr kumimoji="0" lang="en-US" altLang="zh-CN" sz="1400" b="1" smtClean="0">
                <a:sym typeface="Symbol" pitchFamily="18" charset="2"/>
              </a:rPr>
              <a:t></a:t>
            </a:r>
            <a:r>
              <a:rPr kumimoji="0" lang="en-US" altLang="zh-CN" sz="2000" smtClean="0"/>
              <a:t> </a:t>
            </a:r>
            <a:r>
              <a:rPr kumimoji="0" lang="en-US" altLang="zh-CN" sz="2000" i="1" smtClean="0"/>
              <a:t>B</a:t>
            </a:r>
            <a:r>
              <a:rPr kumimoji="0" lang="en-US" altLang="zh-CN" sz="2000" smtClean="0"/>
              <a:t> and </a:t>
            </a:r>
            <a:r>
              <a:rPr kumimoji="0" lang="en-US" altLang="zh-CN" sz="2000" i="1" smtClean="0"/>
              <a:t>A</a:t>
            </a:r>
            <a:r>
              <a:rPr kumimoji="0" lang="en-US" altLang="zh-CN" sz="2000" smtClean="0"/>
              <a:t> is not a superkey for </a:t>
            </a:r>
            <a:r>
              <a:rPr kumimoji="0" lang="en-US" altLang="zh-CN" sz="2000" i="1" smtClean="0"/>
              <a:t>R</a:t>
            </a:r>
            <a:endParaRPr kumimoji="0" lang="en-US" altLang="zh-CN" sz="2000" smtClean="0"/>
          </a:p>
          <a:p>
            <a:pPr eaLnBrk="1" hangingPunct="1">
              <a:defRPr/>
            </a:pPr>
            <a:r>
              <a:rPr kumimoji="0" lang="en-US" altLang="zh-CN" sz="2000" smtClean="0"/>
              <a:t>Decomposition</a:t>
            </a:r>
          </a:p>
          <a:p>
            <a:pPr eaLnBrk="1" hangingPunct="1">
              <a:buFontTx/>
              <a:buNone/>
              <a:defRPr/>
            </a:pPr>
            <a:r>
              <a:rPr kumimoji="0" lang="en-US" altLang="zh-CN" sz="2000" smtClean="0"/>
              <a:t>	a) </a:t>
            </a:r>
            <a:r>
              <a:rPr kumimoji="0" lang="en-US" altLang="zh-CN" sz="2000" i="1" smtClean="0"/>
              <a:t>R</a:t>
            </a:r>
            <a:r>
              <a:rPr kumimoji="0" lang="en-US" altLang="zh-CN" sz="2000" i="1" baseline="-25000" smtClean="0"/>
              <a:t>1</a:t>
            </a:r>
            <a:r>
              <a:rPr kumimoji="0" lang="en-US" altLang="zh-CN" sz="2000" smtClean="0"/>
              <a:t> = (</a:t>
            </a:r>
            <a:r>
              <a:rPr kumimoji="0" lang="en-US" altLang="zh-CN" sz="2000" i="1" smtClean="0"/>
              <a:t>A, B</a:t>
            </a:r>
            <a:r>
              <a:rPr kumimoji="0" lang="en-US" altLang="zh-CN" sz="2000" smtClean="0"/>
              <a:t>) 		(</a:t>
            </a:r>
            <a:r>
              <a:rPr kumimoji="0" lang="en-US" altLang="zh-CN" sz="2000" i="1" smtClean="0"/>
              <a:t>R</a:t>
            </a:r>
            <a:r>
              <a:rPr kumimoji="0" lang="en-US" altLang="zh-CN" sz="2000" i="1" baseline="-25000" smtClean="0"/>
              <a:t>1</a:t>
            </a:r>
            <a:r>
              <a:rPr kumimoji="0" lang="en-US" altLang="zh-CN" sz="2000" smtClean="0"/>
              <a:t> is in 4NF)</a:t>
            </a:r>
          </a:p>
          <a:p>
            <a:pPr eaLnBrk="1" hangingPunct="1">
              <a:buFontTx/>
              <a:buNone/>
              <a:defRPr/>
            </a:pPr>
            <a:r>
              <a:rPr kumimoji="0" lang="en-US" altLang="zh-CN" sz="2000" smtClean="0"/>
              <a:t>	b) </a:t>
            </a:r>
            <a:r>
              <a:rPr kumimoji="0" lang="en-US" altLang="zh-CN" sz="2000" i="1" smtClean="0"/>
              <a:t>R</a:t>
            </a:r>
            <a:r>
              <a:rPr kumimoji="0" lang="en-US" altLang="zh-CN" sz="2000" baseline="-25000" smtClean="0"/>
              <a:t>2</a:t>
            </a:r>
            <a:r>
              <a:rPr kumimoji="0" lang="en-US" altLang="zh-CN" sz="2000" smtClean="0"/>
              <a:t> = (</a:t>
            </a:r>
            <a:r>
              <a:rPr kumimoji="0" lang="en-US" altLang="zh-CN" sz="2000" i="1" smtClean="0"/>
              <a:t>A, C, G, H, I</a:t>
            </a:r>
            <a:r>
              <a:rPr kumimoji="0" lang="en-US" altLang="zh-CN" sz="2000" smtClean="0"/>
              <a:t>)  	(</a:t>
            </a:r>
            <a:r>
              <a:rPr kumimoji="0" lang="en-US" altLang="zh-CN" sz="2000" i="1" smtClean="0"/>
              <a:t>R</a:t>
            </a:r>
            <a:r>
              <a:rPr kumimoji="0" lang="en-US" altLang="zh-CN" sz="2000" i="1" baseline="-25000" smtClean="0"/>
              <a:t>2</a:t>
            </a:r>
            <a:r>
              <a:rPr kumimoji="0" lang="en-US" altLang="zh-CN" sz="2000" smtClean="0"/>
              <a:t> is not in 4NF)</a:t>
            </a:r>
          </a:p>
          <a:p>
            <a:pPr eaLnBrk="1" hangingPunct="1">
              <a:buFontTx/>
              <a:buNone/>
              <a:defRPr/>
            </a:pPr>
            <a:r>
              <a:rPr kumimoji="0" lang="en-US" altLang="zh-CN" sz="2000" smtClean="0"/>
              <a:t>	c) </a:t>
            </a:r>
            <a:r>
              <a:rPr kumimoji="0" lang="en-US" altLang="zh-CN" sz="2000" i="1" smtClean="0"/>
              <a:t>R</a:t>
            </a:r>
            <a:r>
              <a:rPr kumimoji="0" lang="en-US" altLang="zh-CN" sz="2000" baseline="-25000" smtClean="0"/>
              <a:t>3</a:t>
            </a:r>
            <a:r>
              <a:rPr kumimoji="0" lang="en-US" altLang="zh-CN" sz="2000" smtClean="0"/>
              <a:t> = (</a:t>
            </a:r>
            <a:r>
              <a:rPr kumimoji="0" lang="en-US" altLang="zh-CN" sz="2000" i="1" smtClean="0"/>
              <a:t>C, G, H</a:t>
            </a:r>
            <a:r>
              <a:rPr kumimoji="0" lang="en-US" altLang="zh-CN" sz="2000" smtClean="0"/>
              <a:t>) 		(</a:t>
            </a:r>
            <a:r>
              <a:rPr kumimoji="0" lang="en-US" altLang="zh-CN" sz="2000" i="1" smtClean="0"/>
              <a:t>R</a:t>
            </a:r>
            <a:r>
              <a:rPr kumimoji="0" lang="en-US" altLang="zh-CN" sz="2000" baseline="-25000" smtClean="0"/>
              <a:t>3</a:t>
            </a:r>
            <a:r>
              <a:rPr kumimoji="0" lang="en-US" altLang="zh-CN" sz="2000" smtClean="0"/>
              <a:t> is in 4NF)</a:t>
            </a:r>
          </a:p>
          <a:p>
            <a:pPr eaLnBrk="1" hangingPunct="1">
              <a:buFontTx/>
              <a:buNone/>
              <a:defRPr/>
            </a:pPr>
            <a:r>
              <a:rPr kumimoji="0" lang="en-US" altLang="zh-CN" sz="2000" smtClean="0"/>
              <a:t>	d) </a:t>
            </a:r>
            <a:r>
              <a:rPr kumimoji="0" lang="en-US" altLang="zh-CN" sz="2000" i="1" smtClean="0"/>
              <a:t>R</a:t>
            </a:r>
            <a:r>
              <a:rPr kumimoji="0" lang="en-US" altLang="zh-CN" sz="2000" i="1" baseline="-25000" smtClean="0"/>
              <a:t>4</a:t>
            </a:r>
            <a:r>
              <a:rPr kumimoji="0" lang="en-US" altLang="zh-CN" sz="2000" smtClean="0"/>
              <a:t> = (</a:t>
            </a:r>
            <a:r>
              <a:rPr kumimoji="0" lang="en-US" altLang="zh-CN" sz="2000" i="1" smtClean="0"/>
              <a:t>A, C, G, I</a:t>
            </a:r>
            <a:r>
              <a:rPr kumimoji="0" lang="en-US" altLang="zh-CN" sz="2000" smtClean="0"/>
              <a:t>)  		(</a:t>
            </a:r>
            <a:r>
              <a:rPr kumimoji="0" lang="en-US" altLang="zh-CN" sz="2000" i="1" smtClean="0"/>
              <a:t>R</a:t>
            </a:r>
            <a:r>
              <a:rPr kumimoji="0" lang="en-US" altLang="zh-CN" sz="2000" i="1" baseline="-25000" smtClean="0"/>
              <a:t>4</a:t>
            </a:r>
            <a:r>
              <a:rPr kumimoji="0" lang="en-US" altLang="zh-CN" sz="2000" smtClean="0"/>
              <a:t> is not in 4NF)</a:t>
            </a:r>
          </a:p>
          <a:p>
            <a:pPr eaLnBrk="1" hangingPunct="1">
              <a:defRPr/>
            </a:pPr>
            <a:r>
              <a:rPr kumimoji="0" lang="en-US" altLang="zh-CN" sz="2000" smtClean="0"/>
              <a:t>Since </a:t>
            </a:r>
            <a:r>
              <a:rPr kumimoji="0" lang="en-US" altLang="zh-CN" sz="2000" i="1" smtClean="0"/>
              <a:t>A</a:t>
            </a:r>
            <a:r>
              <a:rPr kumimoji="0" lang="en-US" altLang="zh-CN" sz="2000" smtClean="0"/>
              <a:t> </a:t>
            </a:r>
            <a:r>
              <a:rPr kumimoji="0" lang="en-US" altLang="zh-CN" sz="1400" b="1" smtClean="0">
                <a:sym typeface="Symbol" pitchFamily="18" charset="2"/>
              </a:rPr>
              <a:t></a:t>
            </a:r>
            <a:r>
              <a:rPr kumimoji="0" lang="en-US" altLang="zh-CN" sz="2000" smtClean="0">
                <a:sym typeface="Symbol" pitchFamily="18" charset="2"/>
              </a:rPr>
              <a:t> </a:t>
            </a:r>
            <a:r>
              <a:rPr kumimoji="0" lang="en-US" altLang="zh-CN" sz="2000" i="1" smtClean="0"/>
              <a:t>B</a:t>
            </a:r>
            <a:r>
              <a:rPr kumimoji="0" lang="en-US" altLang="zh-CN" sz="2000" smtClean="0"/>
              <a:t> and </a:t>
            </a:r>
            <a:r>
              <a:rPr kumimoji="0" lang="en-US" altLang="zh-CN" sz="2000" i="1" smtClean="0"/>
              <a:t>B</a:t>
            </a:r>
            <a:r>
              <a:rPr kumimoji="0" lang="en-US" altLang="zh-CN" sz="2000" smtClean="0"/>
              <a:t> </a:t>
            </a:r>
            <a:r>
              <a:rPr kumimoji="0" lang="en-US" altLang="zh-CN" sz="1400" b="1" smtClean="0">
                <a:sym typeface="Symbol" pitchFamily="18" charset="2"/>
              </a:rPr>
              <a:t></a:t>
            </a:r>
            <a:r>
              <a:rPr kumimoji="0" lang="en-US" altLang="zh-CN" sz="2000" smtClean="0"/>
              <a:t> </a:t>
            </a:r>
            <a:r>
              <a:rPr kumimoji="0" lang="en-US" altLang="zh-CN" sz="2000" i="1" smtClean="0"/>
              <a:t>HI</a:t>
            </a:r>
            <a:r>
              <a:rPr kumimoji="0" lang="en-US" altLang="zh-CN" sz="2000" smtClean="0"/>
              <a:t>, </a:t>
            </a:r>
            <a:r>
              <a:rPr kumimoji="0" lang="en-US" altLang="zh-CN" sz="2000" i="1" smtClean="0"/>
              <a:t>A</a:t>
            </a:r>
            <a:r>
              <a:rPr kumimoji="0" lang="en-US" altLang="zh-CN" sz="2000" smtClean="0"/>
              <a:t> </a:t>
            </a:r>
            <a:r>
              <a:rPr kumimoji="0" lang="en-US" altLang="zh-CN" sz="1400" b="1" smtClean="0">
                <a:sym typeface="Symbol" pitchFamily="18" charset="2"/>
              </a:rPr>
              <a:t></a:t>
            </a:r>
            <a:r>
              <a:rPr kumimoji="0" lang="en-US" altLang="zh-CN" sz="2000" smtClean="0">
                <a:sym typeface="Symbol" pitchFamily="18" charset="2"/>
              </a:rPr>
              <a:t> </a:t>
            </a:r>
            <a:r>
              <a:rPr kumimoji="0" lang="en-US" altLang="zh-CN" sz="2000" i="1" smtClean="0"/>
              <a:t>HI</a:t>
            </a:r>
            <a:r>
              <a:rPr kumimoji="0" lang="en-US" altLang="zh-CN" sz="2000" smtClean="0"/>
              <a:t>, </a:t>
            </a:r>
            <a:r>
              <a:rPr kumimoji="0" lang="en-US" altLang="zh-CN" sz="2000" i="1" smtClean="0"/>
              <a:t>A</a:t>
            </a:r>
            <a:r>
              <a:rPr kumimoji="0" lang="en-US" altLang="zh-CN" sz="2000" smtClean="0"/>
              <a:t> </a:t>
            </a:r>
            <a:r>
              <a:rPr kumimoji="0" lang="en-US" altLang="zh-CN" sz="1400" b="1" smtClean="0">
                <a:sym typeface="Symbol" pitchFamily="18" charset="2"/>
              </a:rPr>
              <a:t></a:t>
            </a:r>
            <a:r>
              <a:rPr kumimoji="0" lang="en-US" altLang="zh-CN" sz="2000" smtClean="0">
                <a:sym typeface="Symbol" pitchFamily="18" charset="2"/>
              </a:rPr>
              <a:t> </a:t>
            </a:r>
            <a:r>
              <a:rPr kumimoji="0" lang="en-US" altLang="zh-CN" sz="2000" i="1" smtClean="0"/>
              <a:t>I</a:t>
            </a:r>
            <a:endParaRPr kumimoji="0" lang="en-US" altLang="zh-CN" sz="2000" smtClean="0"/>
          </a:p>
          <a:p>
            <a:pPr eaLnBrk="1" hangingPunct="1">
              <a:buFontTx/>
              <a:buNone/>
              <a:defRPr/>
            </a:pPr>
            <a:r>
              <a:rPr kumimoji="0" lang="en-US" altLang="zh-CN" sz="2000" smtClean="0"/>
              <a:t>	e) </a:t>
            </a:r>
            <a:r>
              <a:rPr kumimoji="0" lang="en-US" altLang="zh-CN" sz="2000" i="1" smtClean="0"/>
              <a:t>R</a:t>
            </a:r>
            <a:r>
              <a:rPr kumimoji="0" lang="en-US" altLang="zh-CN" sz="2000" i="1" baseline="-25000" smtClean="0"/>
              <a:t>5</a:t>
            </a:r>
            <a:r>
              <a:rPr kumimoji="0" lang="en-US" altLang="zh-CN" sz="2000" smtClean="0"/>
              <a:t> = (</a:t>
            </a:r>
            <a:r>
              <a:rPr kumimoji="0" lang="en-US" altLang="zh-CN" sz="2000" i="1" smtClean="0"/>
              <a:t>A, I</a:t>
            </a:r>
            <a:r>
              <a:rPr kumimoji="0" lang="en-US" altLang="zh-CN" sz="2000" smtClean="0"/>
              <a:t>)  		(</a:t>
            </a:r>
            <a:r>
              <a:rPr kumimoji="0" lang="en-US" altLang="zh-CN" sz="2000" i="1" smtClean="0"/>
              <a:t>R</a:t>
            </a:r>
            <a:r>
              <a:rPr kumimoji="0" lang="en-US" altLang="zh-CN" sz="2000" i="1" baseline="-25000" smtClean="0"/>
              <a:t>5</a:t>
            </a:r>
            <a:r>
              <a:rPr kumimoji="0" lang="en-US" altLang="zh-CN" sz="2000" smtClean="0"/>
              <a:t> is in 4NF)</a:t>
            </a:r>
          </a:p>
          <a:p>
            <a:pPr eaLnBrk="1" hangingPunct="1">
              <a:buFontTx/>
              <a:buNone/>
              <a:defRPr/>
            </a:pPr>
            <a:r>
              <a:rPr kumimoji="0" lang="en-US" altLang="zh-CN" sz="2000" smtClean="0"/>
              <a:t>	f)</a:t>
            </a:r>
            <a:r>
              <a:rPr kumimoji="0" lang="en-US" altLang="zh-CN" sz="2000" i="1" smtClean="0"/>
              <a:t>R</a:t>
            </a:r>
            <a:r>
              <a:rPr kumimoji="0" lang="en-US" altLang="zh-CN" sz="2000" i="1" baseline="-25000" smtClean="0"/>
              <a:t>6</a:t>
            </a:r>
            <a:r>
              <a:rPr kumimoji="0" lang="en-US" altLang="zh-CN" sz="2000" smtClean="0"/>
              <a:t> = (A, C, G)  		(R</a:t>
            </a:r>
            <a:r>
              <a:rPr kumimoji="0" lang="en-US" altLang="zh-CN" sz="2000" baseline="-25000" smtClean="0"/>
              <a:t>6</a:t>
            </a:r>
            <a:r>
              <a:rPr kumimoji="0" lang="en-US" altLang="zh-CN" sz="2000" smtClean="0"/>
              <a:t> is in  4NF)</a:t>
            </a:r>
            <a:endParaRPr kumimoji="0" lang="zh-CN" altLang="en-US" sz="2000" smtClean="0"/>
          </a:p>
        </p:txBody>
      </p:sp>
    </p:spTree>
  </p:cSld>
  <p:clrMapOvr>
    <a:masterClrMapping/>
  </p:clrMapOvr>
  <p:transition>
    <p:pull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5F5CD21-F6F2-4BD7-9549-2087A8D27BB3}" type="slidenum">
              <a:rPr kumimoji="0" lang="zh-CN" altLang="en-US" sz="1400" smtClean="0"/>
              <a:pPr>
                <a:spcBef>
                  <a:spcPct val="0"/>
                </a:spcBef>
                <a:buFontTx/>
                <a:buNone/>
              </a:pPr>
              <a:t>43</a:t>
            </a:fld>
            <a:endParaRPr kumimoji="0" lang="en-US" altLang="zh-CN" sz="1400" smtClean="0"/>
          </a:p>
        </p:txBody>
      </p:sp>
      <p:sp>
        <p:nvSpPr>
          <p:cNvPr id="47107" name="Rectangle 2"/>
          <p:cNvSpPr>
            <a:spLocks noGrp="1" noChangeArrowheads="1"/>
          </p:cNvSpPr>
          <p:nvPr>
            <p:ph type="title"/>
          </p:nvPr>
        </p:nvSpPr>
        <p:spPr/>
        <p:txBody>
          <a:bodyPr/>
          <a:lstStyle/>
          <a:p>
            <a:pPr eaLnBrk="1" hangingPunct="1">
              <a:defRPr/>
            </a:pPr>
            <a:r>
              <a:rPr kumimoji="0" lang="en-US" altLang="zh-CN" smtClean="0"/>
              <a:t>Further Normal Forms</a:t>
            </a:r>
            <a:endParaRPr kumimoji="0" lang="zh-CN" altLang="en-US" smtClean="0"/>
          </a:p>
        </p:txBody>
      </p:sp>
      <p:sp>
        <p:nvSpPr>
          <p:cNvPr id="47108" name="Rectangle 3"/>
          <p:cNvSpPr>
            <a:spLocks noGrp="1" noChangeArrowheads="1"/>
          </p:cNvSpPr>
          <p:nvPr>
            <p:ph type="body" idx="1"/>
          </p:nvPr>
        </p:nvSpPr>
        <p:spPr/>
        <p:txBody>
          <a:bodyPr/>
          <a:lstStyle/>
          <a:p>
            <a:pPr eaLnBrk="1" hangingPunct="1">
              <a:defRPr/>
            </a:pPr>
            <a:r>
              <a:rPr kumimoji="0" lang="en-US" altLang="zh-CN" b="1" smtClean="0"/>
              <a:t>Join dependencies</a:t>
            </a:r>
            <a:r>
              <a:rPr kumimoji="0" lang="en-US" altLang="zh-CN" smtClean="0"/>
              <a:t> generalize multivalued dependencies</a:t>
            </a:r>
          </a:p>
          <a:p>
            <a:pPr lvl="1" eaLnBrk="1" hangingPunct="1">
              <a:defRPr/>
            </a:pPr>
            <a:r>
              <a:rPr kumimoji="0" lang="en-US" altLang="zh-CN" smtClean="0"/>
              <a:t>lead to </a:t>
            </a:r>
            <a:r>
              <a:rPr kumimoji="0" lang="en-US" altLang="zh-CN" b="1" smtClean="0"/>
              <a:t>project-join normal form (</a:t>
            </a:r>
            <a:r>
              <a:rPr kumimoji="0" lang="en-US" altLang="zh-CN" smtClean="0"/>
              <a:t>PJNF) (also called </a:t>
            </a:r>
            <a:r>
              <a:rPr kumimoji="0" lang="en-US" altLang="zh-CN" b="1" smtClean="0"/>
              <a:t>fifth normal form</a:t>
            </a:r>
            <a:r>
              <a:rPr kumimoji="0" lang="en-US" altLang="zh-CN" smtClean="0"/>
              <a:t>)</a:t>
            </a:r>
          </a:p>
          <a:p>
            <a:pPr eaLnBrk="1" hangingPunct="1">
              <a:defRPr/>
            </a:pPr>
            <a:r>
              <a:rPr kumimoji="0" lang="en-US" altLang="zh-CN" smtClean="0"/>
              <a:t>A class of even more general constraints, leads to a normal form called </a:t>
            </a:r>
            <a:r>
              <a:rPr kumimoji="0" lang="en-US" altLang="zh-CN" b="1" smtClean="0"/>
              <a:t>domain-key normal form</a:t>
            </a:r>
            <a:r>
              <a:rPr kumimoji="0" lang="en-US" altLang="zh-CN" smtClean="0"/>
              <a:t>.</a:t>
            </a:r>
          </a:p>
          <a:p>
            <a:pPr eaLnBrk="1" hangingPunct="1">
              <a:defRPr/>
            </a:pPr>
            <a:r>
              <a:rPr kumimoji="0" lang="en-US" altLang="zh-CN" smtClean="0"/>
              <a:t>Problem with these generalized constraints:  are hard to reason with, and no set of sound and complete set of inference rules exists.</a:t>
            </a:r>
          </a:p>
          <a:p>
            <a:pPr eaLnBrk="1" hangingPunct="1">
              <a:defRPr/>
            </a:pPr>
            <a:r>
              <a:rPr kumimoji="0" lang="en-US" altLang="zh-CN" smtClean="0"/>
              <a:t>Hence rarely used</a:t>
            </a:r>
            <a:endParaRPr kumimoji="0" lang="zh-CN" altLang="en-US" smtClean="0"/>
          </a:p>
        </p:txBody>
      </p:sp>
    </p:spTree>
  </p:cSld>
  <p:clrMapOvr>
    <a:masterClrMapping/>
  </p:clrMapOvr>
  <p:transition>
    <p:pull dir="l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E621BB-048D-41C2-A6B9-C514FF5B6EC8}" type="slidenum">
              <a:rPr kumimoji="0" lang="zh-CN" altLang="en-US" sz="1400" smtClean="0"/>
              <a:pPr>
                <a:spcBef>
                  <a:spcPct val="0"/>
                </a:spcBef>
                <a:buFontTx/>
                <a:buNone/>
              </a:pPr>
              <a:t>44</a:t>
            </a:fld>
            <a:endParaRPr kumimoji="0" lang="en-US" altLang="zh-CN" sz="1400" smtClean="0"/>
          </a:p>
        </p:txBody>
      </p:sp>
      <p:sp>
        <p:nvSpPr>
          <p:cNvPr id="48131" name="Rectangle 2"/>
          <p:cNvSpPr>
            <a:spLocks noGrp="1" noChangeArrowheads="1"/>
          </p:cNvSpPr>
          <p:nvPr>
            <p:ph type="ctrTitle"/>
          </p:nvPr>
        </p:nvSpPr>
        <p:spPr/>
        <p:txBody>
          <a:bodyPr/>
          <a:lstStyle/>
          <a:p>
            <a:pPr eaLnBrk="1" hangingPunct="1">
              <a:defRPr/>
            </a:pPr>
            <a:r>
              <a:rPr kumimoji="0" lang="en-US" altLang="zh-CN" dirty="0"/>
              <a:t>End of</a:t>
            </a:r>
            <a:br>
              <a:rPr kumimoji="0" lang="en-US" altLang="zh-CN" dirty="0"/>
            </a:br>
            <a:r>
              <a:rPr kumimoji="0" lang="en-US" altLang="zh-CN" dirty="0"/>
              <a:t>Lecture 8</a:t>
            </a:r>
          </a:p>
        </p:txBody>
      </p:sp>
    </p:spTree>
  </p:cSld>
  <p:clrMapOvr>
    <a:masterClrMapping/>
  </p:clrMapOvr>
  <p:transition>
    <p:pull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A757B2-6E03-4569-8F08-F26204BBF70C}" type="slidenum">
              <a:rPr kumimoji="0" lang="zh-CN" altLang="en-US" sz="1400" smtClean="0"/>
              <a:pPr>
                <a:spcBef>
                  <a:spcPct val="0"/>
                </a:spcBef>
                <a:buFontTx/>
                <a:buNone/>
              </a:pPr>
              <a:t>45</a:t>
            </a:fld>
            <a:endParaRPr kumimoji="0" lang="en-US" altLang="zh-CN" sz="1400" smtClean="0"/>
          </a:p>
        </p:txBody>
      </p:sp>
      <p:sp>
        <p:nvSpPr>
          <p:cNvPr id="49155" name="Rectangle 2"/>
          <p:cNvSpPr>
            <a:spLocks noGrp="1" noChangeArrowheads="1"/>
          </p:cNvSpPr>
          <p:nvPr>
            <p:ph type="ctrTitle"/>
          </p:nvPr>
        </p:nvSpPr>
        <p:spPr>
          <a:xfrm>
            <a:off x="633413" y="1885950"/>
            <a:ext cx="7772400" cy="2082800"/>
          </a:xfrm>
        </p:spPr>
        <p:txBody>
          <a:bodyPr/>
          <a:lstStyle/>
          <a:p>
            <a:pPr eaLnBrk="1" hangingPunct="1">
              <a:defRPr/>
            </a:pPr>
            <a:r>
              <a:rPr kumimoji="0" lang="en-US" altLang="zh-CN" sz="2800"/>
              <a:t>Supplementary</a:t>
            </a:r>
            <a:br>
              <a:rPr kumimoji="0" lang="en-US" altLang="zh-CN" sz="2800"/>
            </a:br>
            <a:r>
              <a:rPr kumimoji="0" lang="en-US" altLang="zh-CN"/>
              <a:t/>
            </a:r>
            <a:br>
              <a:rPr kumimoji="0" lang="en-US" altLang="zh-CN"/>
            </a:br>
            <a:r>
              <a:rPr kumimoji="0" lang="en-US" altLang="zh-CN"/>
              <a:t>Chase Procedure</a:t>
            </a:r>
            <a:br>
              <a:rPr kumimoji="0" lang="en-US" altLang="zh-CN"/>
            </a:br>
            <a:r>
              <a:rPr kumimoji="0" lang="en-US" altLang="zh-CN"/>
              <a:t>Test for Lossless Decomposition</a:t>
            </a:r>
          </a:p>
        </p:txBody>
      </p:sp>
    </p:spTree>
  </p:cSld>
  <p:clrMapOvr>
    <a:masterClrMapping/>
  </p:clrMapOvr>
  <p:transition>
    <p:pull dir="l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421FF9-0679-479C-B7D2-EBD356451421}" type="slidenum">
              <a:rPr kumimoji="0" lang="zh-CN" altLang="en-US" sz="1400" smtClean="0"/>
              <a:pPr>
                <a:spcBef>
                  <a:spcPct val="0"/>
                </a:spcBef>
                <a:buFontTx/>
                <a:buNone/>
              </a:pPr>
              <a:t>46</a:t>
            </a:fld>
            <a:endParaRPr kumimoji="0" lang="en-US" altLang="zh-CN" sz="1400" smtClean="0"/>
          </a:p>
        </p:txBody>
      </p:sp>
      <p:sp>
        <p:nvSpPr>
          <p:cNvPr id="50179" name="Rectangle 2"/>
          <p:cNvSpPr>
            <a:spLocks noGrp="1" noChangeArrowheads="1"/>
          </p:cNvSpPr>
          <p:nvPr>
            <p:ph type="title"/>
          </p:nvPr>
        </p:nvSpPr>
        <p:spPr/>
        <p:txBody>
          <a:bodyPr/>
          <a:lstStyle/>
          <a:p>
            <a:pPr eaLnBrk="1" hangingPunct="1">
              <a:defRPr/>
            </a:pPr>
            <a:r>
              <a:rPr kumimoji="0" lang="en-US" altLang="zh-CN"/>
              <a:t>Chase Procedure</a:t>
            </a:r>
          </a:p>
        </p:txBody>
      </p:sp>
      <p:sp>
        <p:nvSpPr>
          <p:cNvPr id="50180" name="Rectangle 3"/>
          <p:cNvSpPr>
            <a:spLocks noGrp="1" noChangeArrowheads="1"/>
          </p:cNvSpPr>
          <p:nvPr>
            <p:ph type="body" idx="1"/>
          </p:nvPr>
        </p:nvSpPr>
        <p:spPr>
          <a:xfrm>
            <a:off x="457200" y="981075"/>
            <a:ext cx="8229600" cy="5472113"/>
          </a:xfrm>
        </p:spPr>
        <p:txBody>
          <a:bodyPr/>
          <a:lstStyle/>
          <a:p>
            <a:pPr eaLnBrk="1" hangingPunct="1">
              <a:lnSpc>
                <a:spcPct val="90000"/>
              </a:lnSpc>
              <a:defRPr/>
            </a:pPr>
            <a:r>
              <a:rPr kumimoji="0" lang="en-US" altLang="zh-CN" smtClean="0"/>
              <a:t>We have a relational schema </a:t>
            </a:r>
            <a:r>
              <a:rPr kumimoji="0" lang="en-US" altLang="zh-CN" i="1" smtClean="0"/>
              <a:t>R = A</a:t>
            </a:r>
            <a:r>
              <a:rPr kumimoji="0" lang="en-US" altLang="zh-CN" i="1" baseline="-25000" smtClean="0"/>
              <a:t>1</a:t>
            </a:r>
            <a:r>
              <a:rPr kumimoji="0" lang="en-US" altLang="zh-CN" i="1" smtClean="0"/>
              <a:t>A</a:t>
            </a:r>
            <a:r>
              <a:rPr kumimoji="0" lang="en-US" altLang="zh-CN" i="1" baseline="-25000" smtClean="0"/>
              <a:t>2</a:t>
            </a:r>
            <a:r>
              <a:rPr kumimoji="0" lang="en-US" altLang="zh-CN" i="1" smtClean="0"/>
              <a:t>…A</a:t>
            </a:r>
            <a:r>
              <a:rPr kumimoji="0" lang="en-US" altLang="zh-CN" i="1" baseline="-25000" smtClean="0"/>
              <a:t>n</a:t>
            </a:r>
            <a:r>
              <a:rPr kumimoji="0" lang="en-US" altLang="zh-CN" smtClean="0"/>
              <a:t>, and </a:t>
            </a:r>
            <a:r>
              <a:rPr kumimoji="0" lang="en-US" altLang="zh-CN" i="1" smtClean="0"/>
              <a:t>F</a:t>
            </a:r>
            <a:r>
              <a:rPr kumimoji="0" lang="en-US" altLang="zh-CN" smtClean="0"/>
              <a:t>, a set of functional dependencies that hold on </a:t>
            </a:r>
            <a:r>
              <a:rPr kumimoji="0" lang="en-US" altLang="zh-CN" i="1" smtClean="0"/>
              <a:t>R</a:t>
            </a:r>
            <a:r>
              <a:rPr kumimoji="0" lang="en-US" altLang="zh-CN" smtClean="0"/>
              <a:t>, and </a:t>
            </a:r>
            <a:r>
              <a:rPr kumimoji="0" lang="el-GR" altLang="zh-CN" i="1" smtClean="0">
                <a:cs typeface="Times New Roman" pitchFamily="18" charset="0"/>
              </a:rPr>
              <a:t>ρ</a:t>
            </a:r>
            <a:r>
              <a:rPr kumimoji="0" lang="en-US" altLang="zh-CN" smtClean="0">
                <a:latin typeface="Times New Roman" pitchFamily="18" charset="0"/>
                <a:cs typeface="Times New Roman" pitchFamily="18" charset="0"/>
              </a:rPr>
              <a:t>, </a:t>
            </a:r>
            <a:r>
              <a:rPr kumimoji="0" lang="en-US" altLang="zh-CN" smtClean="0"/>
              <a:t>a decomposition of </a:t>
            </a:r>
            <a:r>
              <a:rPr kumimoji="0" lang="en-US" altLang="zh-CN" i="1" smtClean="0"/>
              <a:t>R, </a:t>
            </a:r>
            <a:r>
              <a:rPr kumimoji="0" lang="el-GR" altLang="zh-CN" i="1" smtClean="0">
                <a:cs typeface="Times New Roman" pitchFamily="18" charset="0"/>
              </a:rPr>
              <a:t>ρ</a:t>
            </a:r>
            <a:r>
              <a:rPr kumimoji="0" lang="en-US" altLang="zh-CN" i="1" smtClean="0">
                <a:cs typeface="Times New Roman" pitchFamily="18" charset="0"/>
              </a:rPr>
              <a:t> = </a:t>
            </a:r>
            <a:r>
              <a:rPr kumimoji="0" lang="en-US" altLang="zh-CN" smtClean="0"/>
              <a:t>{</a:t>
            </a:r>
            <a:r>
              <a:rPr kumimoji="0" lang="en-US" altLang="zh-CN" i="1" smtClean="0"/>
              <a:t>R</a:t>
            </a:r>
            <a:r>
              <a:rPr kumimoji="0" lang="en-US" altLang="zh-CN" i="1" baseline="-25000" smtClean="0"/>
              <a:t>1</a:t>
            </a:r>
            <a:r>
              <a:rPr kumimoji="0" lang="en-US" altLang="zh-CN" i="1" smtClean="0"/>
              <a:t>, R</a:t>
            </a:r>
            <a:r>
              <a:rPr kumimoji="0" lang="en-US" altLang="zh-CN" i="1" baseline="-25000" smtClean="0"/>
              <a:t>2</a:t>
            </a:r>
            <a:r>
              <a:rPr kumimoji="0" lang="en-US" altLang="zh-CN" i="1" smtClean="0"/>
              <a:t>, …, R</a:t>
            </a:r>
            <a:r>
              <a:rPr kumimoji="0" lang="en-US" altLang="zh-CN" i="1" baseline="-25000" smtClean="0"/>
              <a:t>k</a:t>
            </a:r>
            <a:r>
              <a:rPr kumimoji="0" lang="en-US" altLang="zh-CN" smtClean="0"/>
              <a:t>}. To judge </a:t>
            </a:r>
            <a:r>
              <a:rPr kumimoji="0" lang="en-US" altLang="zh-CN" b="1" smtClean="0"/>
              <a:t>whether </a:t>
            </a:r>
            <a:r>
              <a:rPr kumimoji="0" lang="el-GR" altLang="zh-CN" b="1" i="1" smtClean="0">
                <a:cs typeface="Times New Roman" pitchFamily="18" charset="0"/>
              </a:rPr>
              <a:t>ρ</a:t>
            </a:r>
            <a:r>
              <a:rPr kumimoji="0" lang="en-US" altLang="zh-CN" b="1" smtClean="0"/>
              <a:t> is lossless-join</a:t>
            </a:r>
            <a:r>
              <a:rPr kumimoji="0" lang="en-US" altLang="zh-CN" smtClean="0"/>
              <a:t>: </a:t>
            </a:r>
          </a:p>
          <a:p>
            <a:pPr lvl="1" eaLnBrk="1" hangingPunct="1">
              <a:lnSpc>
                <a:spcPct val="90000"/>
              </a:lnSpc>
              <a:defRPr/>
            </a:pPr>
            <a:r>
              <a:rPr kumimoji="0" lang="en-US" altLang="zh-CN" smtClean="0"/>
              <a:t>Construct a table with </a:t>
            </a:r>
            <a:r>
              <a:rPr kumimoji="0" lang="en-US" altLang="zh-CN" i="1" smtClean="0"/>
              <a:t>k</a:t>
            </a:r>
            <a:r>
              <a:rPr kumimoji="0" lang="en-US" altLang="zh-CN" smtClean="0"/>
              <a:t> rows corresponding every schema in </a:t>
            </a:r>
            <a:r>
              <a:rPr kumimoji="0" lang="el-GR" altLang="zh-CN" i="1" smtClean="0">
                <a:cs typeface="Times New Roman" pitchFamily="18" charset="0"/>
              </a:rPr>
              <a:t>ρ</a:t>
            </a:r>
            <a:r>
              <a:rPr kumimoji="0" lang="en-US" altLang="zh-CN" smtClean="0"/>
              <a:t> and </a:t>
            </a:r>
            <a:r>
              <a:rPr kumimoji="0" lang="en-US" altLang="zh-CN" i="1" smtClean="0"/>
              <a:t>n</a:t>
            </a:r>
            <a:r>
              <a:rPr kumimoji="0" lang="en-US" altLang="zh-CN" smtClean="0"/>
              <a:t> columns corresponding every attribute in </a:t>
            </a:r>
            <a:r>
              <a:rPr kumimoji="0" lang="en-US" altLang="zh-CN" i="1" smtClean="0"/>
              <a:t>R</a:t>
            </a:r>
            <a:r>
              <a:rPr kumimoji="0" lang="en-US" altLang="zh-CN" smtClean="0"/>
              <a:t>. If </a:t>
            </a:r>
            <a:r>
              <a:rPr kumimoji="0" lang="en-US" altLang="zh-CN" i="1" smtClean="0"/>
              <a:t>A</a:t>
            </a:r>
            <a:r>
              <a:rPr kumimoji="0" lang="en-US" altLang="zh-CN" i="1" baseline="-25000" smtClean="0"/>
              <a:t>j</a:t>
            </a:r>
            <a:r>
              <a:rPr kumimoji="0" lang="en-US" altLang="zh-CN" i="1" smtClean="0"/>
              <a:t> </a:t>
            </a:r>
            <a:r>
              <a:rPr kumimoji="0" lang="en-US" altLang="zh-CN" i="1" smtClean="0">
                <a:sym typeface="Symbol" pitchFamily="18" charset="2"/>
              </a:rPr>
              <a:t> </a:t>
            </a:r>
            <a:r>
              <a:rPr kumimoji="0" lang="en-US" altLang="zh-CN" i="1" smtClean="0"/>
              <a:t>R</a:t>
            </a:r>
            <a:r>
              <a:rPr kumimoji="0" lang="en-US" altLang="zh-CN" i="1" baseline="-25000" smtClean="0"/>
              <a:t>i</a:t>
            </a:r>
            <a:r>
              <a:rPr kumimoji="0" lang="en-US" altLang="zh-CN" smtClean="0"/>
              <a:t>, fill the cell of </a:t>
            </a:r>
            <a:r>
              <a:rPr kumimoji="0" lang="en-US" altLang="zh-CN" i="1" smtClean="0"/>
              <a:t>i</a:t>
            </a:r>
            <a:r>
              <a:rPr kumimoji="0" lang="en-US" altLang="zh-CN" smtClean="0"/>
              <a:t>th row and </a:t>
            </a:r>
            <a:r>
              <a:rPr kumimoji="0" lang="en-US" altLang="zh-CN" i="1" smtClean="0"/>
              <a:t>j</a:t>
            </a:r>
            <a:r>
              <a:rPr kumimoji="0" lang="en-US" altLang="zh-CN" smtClean="0"/>
              <a:t>th column with </a:t>
            </a:r>
            <a:r>
              <a:rPr kumimoji="0" lang="en-US" altLang="zh-CN" i="1" smtClean="0"/>
              <a:t>a</a:t>
            </a:r>
            <a:r>
              <a:rPr kumimoji="0" lang="en-US" altLang="zh-CN" i="1" baseline="-25000" smtClean="0"/>
              <a:t>j</a:t>
            </a:r>
            <a:r>
              <a:rPr kumimoji="0" lang="en-US" altLang="zh-CN" smtClean="0"/>
              <a:t>, else </a:t>
            </a:r>
            <a:r>
              <a:rPr kumimoji="0" lang="en-US" altLang="zh-CN" i="1" smtClean="0"/>
              <a:t>b</a:t>
            </a:r>
            <a:r>
              <a:rPr kumimoji="0" lang="en-US" altLang="zh-CN" i="1" baseline="-25000" smtClean="0"/>
              <a:t>ij</a:t>
            </a:r>
          </a:p>
          <a:p>
            <a:pPr lvl="1" eaLnBrk="1" hangingPunct="1">
              <a:lnSpc>
                <a:spcPct val="90000"/>
              </a:lnSpc>
              <a:defRPr/>
            </a:pPr>
            <a:r>
              <a:rPr kumimoji="0" lang="en-US" altLang="zh-CN" smtClean="0"/>
              <a:t>Check the table for every FD</a:t>
            </a:r>
            <a:r>
              <a:rPr kumimoji="0" lang="en-US" altLang="zh-CN" i="1" smtClean="0"/>
              <a:t> X</a:t>
            </a:r>
            <a:r>
              <a:rPr kumimoji="0" lang="en-US" altLang="zh-CN" smtClean="0">
                <a:sym typeface="Wingdings" pitchFamily="2" charset="2"/>
              </a:rPr>
              <a:t></a:t>
            </a:r>
            <a:r>
              <a:rPr kumimoji="0" lang="en-US" altLang="zh-CN" i="1" smtClean="0">
                <a:sym typeface="Wingdings" pitchFamily="2" charset="2"/>
              </a:rPr>
              <a:t>Y</a:t>
            </a:r>
            <a:r>
              <a:rPr kumimoji="0" lang="en-US" altLang="zh-CN" smtClean="0">
                <a:sym typeface="Wingdings" pitchFamily="2" charset="2"/>
              </a:rPr>
              <a:t> in </a:t>
            </a:r>
            <a:r>
              <a:rPr kumimoji="0" lang="en-US" altLang="zh-CN" i="1" smtClean="0">
                <a:sym typeface="Wingdings" pitchFamily="2" charset="2"/>
              </a:rPr>
              <a:t>F</a:t>
            </a:r>
            <a:r>
              <a:rPr kumimoji="0" lang="en-US" altLang="zh-CN" smtClean="0">
                <a:sym typeface="Wingdings" pitchFamily="2" charset="2"/>
              </a:rPr>
              <a:t>, if there are two rows equal to each other at </a:t>
            </a:r>
            <a:r>
              <a:rPr kumimoji="0" lang="en-US" altLang="zh-CN" i="1" smtClean="0">
                <a:sym typeface="Wingdings" pitchFamily="2" charset="2"/>
              </a:rPr>
              <a:t>X </a:t>
            </a:r>
            <a:r>
              <a:rPr kumimoji="0" lang="en-US" altLang="zh-CN" smtClean="0">
                <a:sym typeface="Wingdings" pitchFamily="2" charset="2"/>
              </a:rPr>
              <a:t>(i.e. all attributes in </a:t>
            </a:r>
            <a:r>
              <a:rPr kumimoji="0" lang="en-US" altLang="zh-CN" i="1" smtClean="0">
                <a:sym typeface="Wingdings" pitchFamily="2" charset="2"/>
              </a:rPr>
              <a:t>X</a:t>
            </a:r>
            <a:r>
              <a:rPr kumimoji="0" lang="en-US" altLang="zh-CN" smtClean="0">
                <a:sym typeface="Wingdings" pitchFamily="2" charset="2"/>
              </a:rPr>
              <a:t>) but not equal at </a:t>
            </a:r>
            <a:r>
              <a:rPr kumimoji="0" lang="en-US" altLang="zh-CN" i="1" smtClean="0">
                <a:sym typeface="Wingdings" pitchFamily="2" charset="2"/>
              </a:rPr>
              <a:t>Y</a:t>
            </a:r>
            <a:r>
              <a:rPr kumimoji="0" lang="en-US" altLang="zh-CN" smtClean="0">
                <a:sym typeface="Wingdings" pitchFamily="2" charset="2"/>
              </a:rPr>
              <a:t>, then modify the value of </a:t>
            </a:r>
            <a:r>
              <a:rPr kumimoji="0" lang="en-US" altLang="zh-CN" i="1" smtClean="0">
                <a:sym typeface="Wingdings" pitchFamily="2" charset="2"/>
              </a:rPr>
              <a:t>Y</a:t>
            </a:r>
            <a:r>
              <a:rPr kumimoji="0" lang="en-US" altLang="zh-CN" smtClean="0">
                <a:sym typeface="Wingdings" pitchFamily="2" charset="2"/>
              </a:rPr>
              <a:t> to make them equal. If one row at </a:t>
            </a:r>
            <a:r>
              <a:rPr kumimoji="0" lang="en-US" altLang="zh-CN" i="1" smtClean="0">
                <a:sym typeface="Wingdings" pitchFamily="2" charset="2"/>
              </a:rPr>
              <a:t>Y</a:t>
            </a:r>
            <a:r>
              <a:rPr kumimoji="0" lang="en-US" altLang="zh-CN" smtClean="0">
                <a:sym typeface="Wingdings" pitchFamily="2" charset="2"/>
              </a:rPr>
              <a:t> is </a:t>
            </a:r>
            <a:r>
              <a:rPr kumimoji="0" lang="en-US" altLang="zh-CN" i="1" smtClean="0"/>
              <a:t>a</a:t>
            </a:r>
            <a:r>
              <a:rPr kumimoji="0" lang="en-US" altLang="zh-CN" i="1" baseline="-25000" smtClean="0"/>
              <a:t>j</a:t>
            </a:r>
            <a:r>
              <a:rPr kumimoji="0" lang="en-US" altLang="zh-CN" smtClean="0"/>
              <a:t>, change the other to </a:t>
            </a:r>
            <a:r>
              <a:rPr kumimoji="0" lang="en-US" altLang="zh-CN" i="1" smtClean="0"/>
              <a:t>a</a:t>
            </a:r>
            <a:r>
              <a:rPr kumimoji="0" lang="en-US" altLang="zh-CN" i="1" baseline="-25000" smtClean="0"/>
              <a:t>j</a:t>
            </a:r>
            <a:r>
              <a:rPr kumimoji="0" lang="en-US" altLang="zh-CN" smtClean="0"/>
              <a:t>; else replace the other one with the smaller </a:t>
            </a:r>
            <a:r>
              <a:rPr kumimoji="0" lang="en-US" altLang="zh-CN" i="1" smtClean="0"/>
              <a:t>b</a:t>
            </a:r>
            <a:r>
              <a:rPr kumimoji="0" lang="en-US" altLang="zh-CN" i="1" baseline="-25000" smtClean="0"/>
              <a:t>ij</a:t>
            </a:r>
            <a:r>
              <a:rPr kumimoji="0" lang="en-US" altLang="zh-CN" smtClean="0"/>
              <a:t>. </a:t>
            </a:r>
            <a:r>
              <a:rPr kumimoji="0" lang="en-US" altLang="zh-CN" smtClean="0">
                <a:sym typeface="Wingdings" pitchFamily="2" charset="2"/>
              </a:rPr>
              <a:t>Repeat this operation until the table can not be changed any more.</a:t>
            </a:r>
          </a:p>
          <a:p>
            <a:pPr lvl="1" eaLnBrk="1" hangingPunct="1">
              <a:lnSpc>
                <a:spcPct val="90000"/>
              </a:lnSpc>
              <a:defRPr/>
            </a:pPr>
            <a:r>
              <a:rPr kumimoji="0" lang="en-US" altLang="zh-CN" smtClean="0"/>
              <a:t>If there is a row in the table which form is </a:t>
            </a:r>
            <a:r>
              <a:rPr kumimoji="0" lang="en-US" altLang="zh-CN" i="1" smtClean="0"/>
              <a:t>a</a:t>
            </a:r>
            <a:r>
              <a:rPr kumimoji="0" lang="en-US" altLang="zh-CN" i="1" baseline="-25000" smtClean="0"/>
              <a:t>1</a:t>
            </a:r>
            <a:r>
              <a:rPr kumimoji="0" lang="en-US" altLang="zh-CN" i="1" smtClean="0"/>
              <a:t>a</a:t>
            </a:r>
            <a:r>
              <a:rPr kumimoji="0" lang="en-US" altLang="zh-CN" i="1" baseline="-25000" smtClean="0"/>
              <a:t>2</a:t>
            </a:r>
            <a:r>
              <a:rPr kumimoji="0" lang="en-US" altLang="zh-CN" i="1" smtClean="0"/>
              <a:t>…a</a:t>
            </a:r>
            <a:r>
              <a:rPr kumimoji="0" lang="en-US" altLang="zh-CN" i="1" baseline="-25000" smtClean="0"/>
              <a:t>n</a:t>
            </a:r>
            <a:r>
              <a:rPr kumimoji="0" lang="en-US" altLang="zh-CN" smtClean="0"/>
              <a:t>, then the decomposition is lossless-join</a:t>
            </a:r>
          </a:p>
        </p:txBody>
      </p:sp>
    </p:spTree>
  </p:cSld>
  <p:clrMapOvr>
    <a:masterClrMapping/>
  </p:clrMapOvr>
  <p:transition>
    <p:pull dir="l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4F6A566-FF67-4C52-9D17-341D450E25EA}" type="slidenum">
              <a:rPr kumimoji="0" lang="zh-CN" altLang="en-US" sz="1400" smtClean="0"/>
              <a:pPr>
                <a:spcBef>
                  <a:spcPct val="0"/>
                </a:spcBef>
                <a:buFontTx/>
                <a:buNone/>
              </a:pPr>
              <a:t>47</a:t>
            </a:fld>
            <a:endParaRPr kumimoji="0" lang="en-US" altLang="zh-CN" sz="1400" smtClean="0"/>
          </a:p>
        </p:txBody>
      </p:sp>
      <p:sp>
        <p:nvSpPr>
          <p:cNvPr id="51203" name="Rectangle 2"/>
          <p:cNvSpPr>
            <a:spLocks noGrp="1" noChangeArrowheads="1"/>
          </p:cNvSpPr>
          <p:nvPr>
            <p:ph type="title"/>
          </p:nvPr>
        </p:nvSpPr>
        <p:spPr>
          <a:xfrm>
            <a:off x="457200" y="188913"/>
            <a:ext cx="8229600" cy="558800"/>
          </a:xfrm>
        </p:spPr>
        <p:txBody>
          <a:bodyPr/>
          <a:lstStyle/>
          <a:p>
            <a:pPr eaLnBrk="1" hangingPunct="1">
              <a:defRPr/>
            </a:pPr>
            <a:r>
              <a:rPr kumimoji="0" lang="en-US" altLang="zh-CN" sz="2800"/>
              <a:t>Example</a:t>
            </a:r>
          </a:p>
        </p:txBody>
      </p:sp>
      <p:sp>
        <p:nvSpPr>
          <p:cNvPr id="51204" name="Rectangle 3"/>
          <p:cNvSpPr>
            <a:spLocks noGrp="1" noChangeArrowheads="1"/>
          </p:cNvSpPr>
          <p:nvPr>
            <p:ph type="body" idx="1"/>
          </p:nvPr>
        </p:nvSpPr>
        <p:spPr>
          <a:xfrm>
            <a:off x="457200" y="765175"/>
            <a:ext cx="8229600" cy="720725"/>
          </a:xfrm>
        </p:spPr>
        <p:txBody>
          <a:bodyPr/>
          <a:lstStyle/>
          <a:p>
            <a:pPr eaLnBrk="1" hangingPunct="1">
              <a:lnSpc>
                <a:spcPct val="90000"/>
              </a:lnSpc>
              <a:defRPr/>
            </a:pPr>
            <a:r>
              <a:rPr kumimoji="0" lang="en-US" altLang="zh-CN" sz="1800" i="1" smtClean="0"/>
              <a:t>R</a:t>
            </a:r>
            <a:r>
              <a:rPr kumimoji="0" lang="en-US" altLang="zh-CN" sz="1800" smtClean="0"/>
              <a:t>=(</a:t>
            </a:r>
            <a:r>
              <a:rPr kumimoji="0" lang="en-US" altLang="zh-CN" sz="1800" i="1" smtClean="0"/>
              <a:t>ABCDE</a:t>
            </a:r>
            <a:r>
              <a:rPr kumimoji="0" lang="en-US" altLang="zh-CN" sz="1800" smtClean="0"/>
              <a:t>), </a:t>
            </a:r>
            <a:r>
              <a:rPr kumimoji="0" lang="en-US" altLang="zh-CN" sz="1800" i="1" smtClean="0"/>
              <a:t>F</a:t>
            </a:r>
            <a:r>
              <a:rPr kumimoji="0" lang="en-US" altLang="zh-CN" sz="1800" smtClean="0"/>
              <a:t>={</a:t>
            </a:r>
            <a:r>
              <a:rPr kumimoji="0" lang="en-US" altLang="zh-CN" sz="1800" i="1" smtClean="0"/>
              <a:t>A</a:t>
            </a:r>
            <a:r>
              <a:rPr kumimoji="0" lang="en-US" altLang="zh-CN" sz="1800" i="1" smtClean="0">
                <a:sym typeface="Wingdings" pitchFamily="2" charset="2"/>
              </a:rPr>
              <a:t>C, BC, CD, DEC, CDA</a:t>
            </a:r>
            <a:r>
              <a:rPr kumimoji="0" lang="en-US" altLang="zh-CN" sz="1800" smtClean="0"/>
              <a:t>}, </a:t>
            </a:r>
            <a:r>
              <a:rPr kumimoji="0" lang="el-GR" altLang="zh-CN" sz="1800" i="1" smtClean="0">
                <a:cs typeface="Times New Roman" pitchFamily="18" charset="0"/>
              </a:rPr>
              <a:t>ρ</a:t>
            </a:r>
            <a:r>
              <a:rPr kumimoji="0" lang="en-US" altLang="zh-CN" sz="1800" smtClean="0">
                <a:cs typeface="Times New Roman" pitchFamily="18" charset="0"/>
              </a:rPr>
              <a:t>={</a:t>
            </a:r>
            <a:r>
              <a:rPr kumimoji="0" lang="en-US" altLang="zh-CN" sz="1800" i="1" smtClean="0">
                <a:cs typeface="Times New Roman" pitchFamily="18" charset="0"/>
              </a:rPr>
              <a:t>AD, AB, BE, CDE, AE</a:t>
            </a:r>
            <a:r>
              <a:rPr kumimoji="0" lang="en-US" altLang="zh-CN" sz="1800" smtClean="0">
                <a:cs typeface="Times New Roman" pitchFamily="18" charset="0"/>
              </a:rPr>
              <a:t>}</a:t>
            </a:r>
            <a:endParaRPr kumimoji="0" lang="el-GR" altLang="zh-CN" sz="1800" smtClean="0">
              <a:cs typeface="Times New Roman" pitchFamily="18" charset="0"/>
            </a:endParaRPr>
          </a:p>
        </p:txBody>
      </p:sp>
      <p:graphicFrame>
        <p:nvGraphicFramePr>
          <p:cNvPr id="530615" name="Group 183"/>
          <p:cNvGraphicFramePr>
            <a:graphicFrameLocks noGrp="1"/>
          </p:cNvGraphicFramePr>
          <p:nvPr/>
        </p:nvGraphicFramePr>
        <p:xfrm>
          <a:off x="179388" y="1628775"/>
          <a:ext cx="3744912" cy="2736851"/>
        </p:xfrm>
        <a:graphic>
          <a:graphicData uri="http://schemas.openxmlformats.org/drawingml/2006/table">
            <a:tbl>
              <a:tblPr/>
              <a:tblGrid>
                <a:gridCol w="714375">
                  <a:extLst>
                    <a:ext uri="{9D8B030D-6E8A-4147-A177-3AD203B41FA5}">
                      <a16:colId xmlns:a16="http://schemas.microsoft.com/office/drawing/2014/main" val="20000"/>
                    </a:ext>
                  </a:extLst>
                </a:gridCol>
                <a:gridCol w="606425">
                  <a:extLst>
                    <a:ext uri="{9D8B030D-6E8A-4147-A177-3AD203B41FA5}">
                      <a16:colId xmlns:a16="http://schemas.microsoft.com/office/drawing/2014/main" val="20001"/>
                    </a:ext>
                  </a:extLst>
                </a:gridCol>
                <a:gridCol w="606425">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604837">
                  <a:extLst>
                    <a:ext uri="{9D8B030D-6E8A-4147-A177-3AD203B41FA5}">
                      <a16:colId xmlns:a16="http://schemas.microsoft.com/office/drawing/2014/main" val="20004"/>
                    </a:ext>
                  </a:extLst>
                </a:gridCol>
                <a:gridCol w="606425">
                  <a:extLst>
                    <a:ext uri="{9D8B030D-6E8A-4147-A177-3AD203B41FA5}">
                      <a16:colId xmlns:a16="http://schemas.microsoft.com/office/drawing/2014/main" val="20005"/>
                    </a:ext>
                  </a:extLst>
                </a:gridCol>
              </a:tblGrid>
              <a:tr h="51435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625">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6575">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1256" name="Text Box 55"/>
          <p:cNvSpPr txBox="1">
            <a:spLocks noChangeArrowheads="1"/>
          </p:cNvSpPr>
          <p:nvPr/>
        </p:nvSpPr>
        <p:spPr bwMode="auto">
          <a:xfrm>
            <a:off x="4067175" y="2495550"/>
            <a:ext cx="5003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z="2000" dirty="0" smtClean="0">
                <a:solidFill>
                  <a:srgbClr val="0000FF"/>
                </a:solidFill>
                <a:latin typeface="Arial" charset="0"/>
              </a:rPr>
              <a:t>From A</a:t>
            </a:r>
            <a:r>
              <a:rPr lang="en-US" altLang="zh-CN" sz="2000" dirty="0" smtClean="0">
                <a:solidFill>
                  <a:srgbClr val="0000FF"/>
                </a:solidFill>
                <a:latin typeface="Arial" charset="0"/>
                <a:sym typeface="Wingdings" charset="0"/>
              </a:rPr>
              <a:t>C, replace b23 and b53 with b13;</a:t>
            </a:r>
          </a:p>
          <a:p>
            <a:pPr eaLnBrk="1" hangingPunct="1">
              <a:spcBef>
                <a:spcPct val="50000"/>
              </a:spcBef>
              <a:defRPr/>
            </a:pPr>
            <a:r>
              <a:rPr lang="en-US" altLang="zh-CN" sz="2000" dirty="0" smtClean="0">
                <a:solidFill>
                  <a:srgbClr val="00B050"/>
                </a:solidFill>
                <a:latin typeface="Arial" charset="0"/>
              </a:rPr>
              <a:t>From B</a:t>
            </a:r>
            <a:r>
              <a:rPr lang="en-US" altLang="zh-CN" sz="2000" dirty="0" smtClean="0">
                <a:solidFill>
                  <a:srgbClr val="00B050"/>
                </a:solidFill>
                <a:latin typeface="Arial" charset="0"/>
                <a:sym typeface="Wingdings" charset="0"/>
              </a:rPr>
              <a:t>C, replace b33 with b13;</a:t>
            </a:r>
          </a:p>
        </p:txBody>
      </p:sp>
      <p:graphicFrame>
        <p:nvGraphicFramePr>
          <p:cNvPr id="530686" name="Group 254"/>
          <p:cNvGraphicFramePr>
            <a:graphicFrameLocks noGrp="1"/>
          </p:cNvGraphicFramePr>
          <p:nvPr>
            <p:extLst>
              <p:ext uri="{D42A27DB-BD31-4B8C-83A1-F6EECF244321}">
                <p14:modId xmlns:p14="http://schemas.microsoft.com/office/powerpoint/2010/main" val="2650008735"/>
              </p:ext>
            </p:extLst>
          </p:nvPr>
        </p:nvGraphicFramePr>
        <p:xfrm>
          <a:off x="4211638" y="3500438"/>
          <a:ext cx="3960812" cy="2520952"/>
        </p:xfrm>
        <a:graphic>
          <a:graphicData uri="http://schemas.openxmlformats.org/drawingml/2006/table">
            <a:tbl>
              <a:tblPr/>
              <a:tblGrid>
                <a:gridCol w="755650">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41350">
                  <a:extLst>
                    <a:ext uri="{9D8B030D-6E8A-4147-A177-3AD203B41FA5}">
                      <a16:colId xmlns:a16="http://schemas.microsoft.com/office/drawing/2014/main" val="20003"/>
                    </a:ext>
                  </a:extLst>
                </a:gridCol>
                <a:gridCol w="639762">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53975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81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FF"/>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FF"/>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B050"/>
                          </a:solidFill>
                          <a:effectLst/>
                          <a:latin typeface="Arial"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FF"/>
                          </a:solidFill>
                          <a:effectLst/>
                          <a:latin typeface="Arial" charset="0"/>
                          <a:ea typeface="宋体" pitchFamily="2" charset="-122"/>
                        </a:rPr>
                        <a:t>b13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B050"/>
                          </a:solidFill>
                          <a:effectLst/>
                          <a:latin typeface="Arial"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B050"/>
                          </a:solidFill>
                          <a:effectLst/>
                          <a:latin typeface="Arial" charset="0"/>
                          <a:ea typeface="宋体" pitchFamily="2" charset="-122"/>
                        </a:rPr>
                        <a:t>b13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9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FF"/>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FF"/>
                          </a:solidFill>
                          <a:effectLst/>
                          <a:latin typeface="Arial" charset="0"/>
                          <a:ea typeface="宋体" pitchFamily="2" charset="-122"/>
                        </a:rPr>
                        <a:t>b13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1308" name="Text Box 107"/>
          <p:cNvSpPr txBox="1">
            <a:spLocks noChangeArrowheads="1"/>
          </p:cNvSpPr>
          <p:nvPr/>
        </p:nvSpPr>
        <p:spPr bwMode="auto">
          <a:xfrm>
            <a:off x="1763713" y="4508500"/>
            <a:ext cx="576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mtClean="0">
                <a:solidFill>
                  <a:schemeClr val="bg1"/>
                </a:solidFill>
                <a:latin typeface="Arial" charset="0"/>
              </a:rPr>
              <a:t>(a)</a:t>
            </a:r>
          </a:p>
        </p:txBody>
      </p:sp>
      <p:sp>
        <p:nvSpPr>
          <p:cNvPr id="51309" name="Text Box 108"/>
          <p:cNvSpPr txBox="1">
            <a:spLocks noChangeArrowheads="1"/>
          </p:cNvSpPr>
          <p:nvPr/>
        </p:nvSpPr>
        <p:spPr bwMode="auto">
          <a:xfrm>
            <a:off x="6300788" y="6092825"/>
            <a:ext cx="576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mtClean="0">
                <a:solidFill>
                  <a:schemeClr val="bg1"/>
                </a:solidFill>
                <a:latin typeface="Arial" charset="0"/>
              </a:rPr>
              <a:t>(b)</a:t>
            </a:r>
          </a:p>
        </p:txBody>
      </p:sp>
    </p:spTree>
  </p:cSld>
  <p:clrMapOvr>
    <a:masterClrMapping/>
  </p:clrMapOvr>
  <p:transition>
    <p:pull dir="l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7600C61-F68B-442E-BF3E-8CB65C14C361}" type="slidenum">
              <a:rPr kumimoji="0" lang="zh-CN" altLang="en-US" sz="1400" smtClean="0"/>
              <a:pPr>
                <a:spcBef>
                  <a:spcPct val="0"/>
                </a:spcBef>
                <a:buFontTx/>
                <a:buNone/>
              </a:pPr>
              <a:t>48</a:t>
            </a:fld>
            <a:endParaRPr kumimoji="0" lang="en-US" altLang="zh-CN" sz="1400" smtClean="0"/>
          </a:p>
        </p:txBody>
      </p:sp>
      <p:sp>
        <p:nvSpPr>
          <p:cNvPr id="52227" name="Rectangle 2"/>
          <p:cNvSpPr>
            <a:spLocks noGrp="1" noChangeArrowheads="1"/>
          </p:cNvSpPr>
          <p:nvPr>
            <p:ph type="title"/>
          </p:nvPr>
        </p:nvSpPr>
        <p:spPr/>
        <p:txBody>
          <a:bodyPr/>
          <a:lstStyle/>
          <a:p>
            <a:pPr eaLnBrk="1" hangingPunct="1">
              <a:defRPr/>
            </a:pPr>
            <a:endParaRPr kumimoji="0" lang="zh-CN" altLang="en-US"/>
          </a:p>
        </p:txBody>
      </p:sp>
      <p:sp>
        <p:nvSpPr>
          <p:cNvPr id="52228" name="Text Box 3"/>
          <p:cNvSpPr txBox="1">
            <a:spLocks noChangeArrowheads="1"/>
          </p:cNvSpPr>
          <p:nvPr/>
        </p:nvSpPr>
        <p:spPr bwMode="auto">
          <a:xfrm>
            <a:off x="539750" y="1557338"/>
            <a:ext cx="5003800"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mtClean="0">
                <a:solidFill>
                  <a:srgbClr val="0000FF"/>
                </a:solidFill>
                <a:latin typeface="Arial" charset="0"/>
              </a:rPr>
              <a:t>From C</a:t>
            </a:r>
            <a:r>
              <a:rPr lang="en-US" altLang="zh-CN" smtClean="0">
                <a:solidFill>
                  <a:srgbClr val="0000FF"/>
                </a:solidFill>
                <a:latin typeface="Arial" charset="0"/>
                <a:sym typeface="Wingdings" charset="0"/>
              </a:rPr>
              <a:t>D, replace b24, b34 and b54 with a4;</a:t>
            </a:r>
          </a:p>
          <a:p>
            <a:pPr eaLnBrk="1" hangingPunct="1">
              <a:spcBef>
                <a:spcPct val="50000"/>
              </a:spcBef>
              <a:defRPr/>
            </a:pPr>
            <a:r>
              <a:rPr lang="en-US" altLang="zh-CN" smtClean="0">
                <a:solidFill>
                  <a:srgbClr val="0000FF"/>
                </a:solidFill>
                <a:latin typeface="Arial" charset="0"/>
              </a:rPr>
              <a:t>From DE</a:t>
            </a:r>
            <a:r>
              <a:rPr lang="en-US" altLang="zh-CN" smtClean="0">
                <a:solidFill>
                  <a:srgbClr val="0000FF"/>
                </a:solidFill>
                <a:latin typeface="Arial" charset="0"/>
                <a:sym typeface="Wingdings" charset="0"/>
              </a:rPr>
              <a:t>C, replace b13 with a3;</a:t>
            </a:r>
          </a:p>
          <a:p>
            <a:pPr eaLnBrk="1" hangingPunct="1">
              <a:spcBef>
                <a:spcPct val="50000"/>
              </a:spcBef>
              <a:defRPr/>
            </a:pPr>
            <a:r>
              <a:rPr lang="en-US" altLang="zh-CN" smtClean="0">
                <a:solidFill>
                  <a:srgbClr val="0000FF"/>
                </a:solidFill>
                <a:latin typeface="Arial" charset="0"/>
                <a:sym typeface="Wingdings" charset="0"/>
              </a:rPr>
              <a:t>From CEA, replace b41 and b31 with a1</a:t>
            </a:r>
          </a:p>
        </p:txBody>
      </p:sp>
      <p:graphicFrame>
        <p:nvGraphicFramePr>
          <p:cNvPr id="531585" name="Group 129"/>
          <p:cNvGraphicFramePr>
            <a:graphicFrameLocks noGrp="1"/>
          </p:cNvGraphicFramePr>
          <p:nvPr/>
        </p:nvGraphicFramePr>
        <p:xfrm>
          <a:off x="611188" y="2924175"/>
          <a:ext cx="3816350" cy="2520952"/>
        </p:xfrm>
        <a:graphic>
          <a:graphicData uri="http://schemas.openxmlformats.org/drawingml/2006/table">
            <a:tbl>
              <a:tblPr/>
              <a:tblGrid>
                <a:gridCol w="728662">
                  <a:extLst>
                    <a:ext uri="{9D8B030D-6E8A-4147-A177-3AD203B41FA5}">
                      <a16:colId xmlns:a16="http://schemas.microsoft.com/office/drawing/2014/main" val="20000"/>
                    </a:ext>
                  </a:extLst>
                </a:gridCol>
                <a:gridCol w="617538">
                  <a:extLst>
                    <a:ext uri="{9D8B030D-6E8A-4147-A177-3AD203B41FA5}">
                      <a16:colId xmlns:a16="http://schemas.microsoft.com/office/drawing/2014/main" val="20001"/>
                    </a:ext>
                  </a:extLst>
                </a:gridCol>
                <a:gridCol w="615950">
                  <a:extLst>
                    <a:ext uri="{9D8B030D-6E8A-4147-A177-3AD203B41FA5}">
                      <a16:colId xmlns:a16="http://schemas.microsoft.com/office/drawing/2014/main" val="20002"/>
                    </a:ext>
                  </a:extLst>
                </a:gridCol>
                <a:gridCol w="617537">
                  <a:extLst>
                    <a:ext uri="{9D8B030D-6E8A-4147-A177-3AD203B41FA5}">
                      <a16:colId xmlns:a16="http://schemas.microsoft.com/office/drawing/2014/main" val="20003"/>
                    </a:ext>
                  </a:extLst>
                </a:gridCol>
                <a:gridCol w="617538">
                  <a:extLst>
                    <a:ext uri="{9D8B030D-6E8A-4147-A177-3AD203B41FA5}">
                      <a16:colId xmlns:a16="http://schemas.microsoft.com/office/drawing/2014/main" val="20004"/>
                    </a:ext>
                  </a:extLst>
                </a:gridCol>
                <a:gridCol w="619125">
                  <a:extLst>
                    <a:ext uri="{9D8B030D-6E8A-4147-A177-3AD203B41FA5}">
                      <a16:colId xmlns:a16="http://schemas.microsoft.com/office/drawing/2014/main" val="20005"/>
                    </a:ext>
                  </a:extLst>
                </a:gridCol>
              </a:tblGrid>
              <a:tr h="53975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81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93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charset="0"/>
                          <a:ea typeface="宋体" pitchFamily="2" charset="-122"/>
                        </a:defRPr>
                      </a:lvl1pPr>
                      <a:lvl2pPr algn="l">
                        <a:spcBef>
                          <a:spcPct val="20000"/>
                        </a:spcBef>
                        <a:defRPr sz="2000">
                          <a:solidFill>
                            <a:schemeClr val="tx1"/>
                          </a:solidFill>
                          <a:latin typeface="Arial" charset="0"/>
                          <a:ea typeface="宋体" pitchFamily="2" charset="-122"/>
                        </a:defRPr>
                      </a:lvl2pPr>
                      <a:lvl3pPr algn="l">
                        <a:spcBef>
                          <a:spcPct val="20000"/>
                        </a:spcBef>
                        <a:defRPr>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2280" name="Text Box 55"/>
          <p:cNvSpPr txBox="1">
            <a:spLocks noChangeArrowheads="1"/>
          </p:cNvSpPr>
          <p:nvPr/>
        </p:nvSpPr>
        <p:spPr bwMode="auto">
          <a:xfrm>
            <a:off x="1979613" y="5445125"/>
            <a:ext cx="576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Helvetica" charset="0"/>
                <a:ea typeface="宋体" charset="0"/>
                <a:cs typeface="宋体" charset="0"/>
              </a:defRPr>
            </a:lvl1pPr>
            <a:lvl2pPr marL="742950" indent="-285750">
              <a:defRPr>
                <a:solidFill>
                  <a:schemeClr val="tx1"/>
                </a:solidFill>
                <a:latin typeface="Helvetica" charset="0"/>
                <a:ea typeface="宋体" charset="0"/>
              </a:defRPr>
            </a:lvl2pPr>
            <a:lvl3pPr marL="1143000" indent="-228600">
              <a:defRPr>
                <a:solidFill>
                  <a:schemeClr val="tx1"/>
                </a:solidFill>
                <a:latin typeface="Helvetica" charset="0"/>
                <a:ea typeface="宋体" charset="0"/>
              </a:defRPr>
            </a:lvl3pPr>
            <a:lvl4pPr marL="1600200" indent="-228600">
              <a:defRPr>
                <a:solidFill>
                  <a:schemeClr val="tx1"/>
                </a:solidFill>
                <a:latin typeface="Helvetica" charset="0"/>
                <a:ea typeface="宋体" charset="0"/>
              </a:defRPr>
            </a:lvl4pPr>
            <a:lvl5pPr marL="2057400" indent="-228600">
              <a:defRPr>
                <a:solidFill>
                  <a:schemeClr val="tx1"/>
                </a:solidFill>
                <a:latin typeface="Helvetica" charset="0"/>
                <a:ea typeface="宋体" charset="0"/>
              </a:defRPr>
            </a:lvl5pPr>
            <a:lvl6pPr marL="2514600" indent="-228600" algn="ctr" eaLnBrk="0" fontAlgn="base" hangingPunct="0">
              <a:spcBef>
                <a:spcPct val="0"/>
              </a:spcBef>
              <a:spcAft>
                <a:spcPct val="0"/>
              </a:spcAft>
              <a:defRPr>
                <a:solidFill>
                  <a:schemeClr val="tx1"/>
                </a:solidFill>
                <a:latin typeface="Helvetica" charset="0"/>
                <a:ea typeface="宋体" charset="0"/>
              </a:defRPr>
            </a:lvl6pPr>
            <a:lvl7pPr marL="2971800" indent="-228600" algn="ctr" eaLnBrk="0" fontAlgn="base" hangingPunct="0">
              <a:spcBef>
                <a:spcPct val="0"/>
              </a:spcBef>
              <a:spcAft>
                <a:spcPct val="0"/>
              </a:spcAft>
              <a:defRPr>
                <a:solidFill>
                  <a:schemeClr val="tx1"/>
                </a:solidFill>
                <a:latin typeface="Helvetica" charset="0"/>
                <a:ea typeface="宋体" charset="0"/>
              </a:defRPr>
            </a:lvl7pPr>
            <a:lvl8pPr marL="3429000" indent="-228600" algn="ctr" eaLnBrk="0" fontAlgn="base" hangingPunct="0">
              <a:spcBef>
                <a:spcPct val="0"/>
              </a:spcBef>
              <a:spcAft>
                <a:spcPct val="0"/>
              </a:spcAft>
              <a:defRPr>
                <a:solidFill>
                  <a:schemeClr val="tx1"/>
                </a:solidFill>
                <a:latin typeface="Helvetica" charset="0"/>
                <a:ea typeface="宋体" charset="0"/>
              </a:defRPr>
            </a:lvl8pPr>
            <a:lvl9pPr marL="3886200" indent="-228600" algn="ctr" eaLnBrk="0" fontAlgn="base" hangingPunct="0">
              <a:spcBef>
                <a:spcPct val="0"/>
              </a:spcBef>
              <a:spcAft>
                <a:spcPct val="0"/>
              </a:spcAft>
              <a:defRPr>
                <a:solidFill>
                  <a:schemeClr val="tx1"/>
                </a:solidFill>
                <a:latin typeface="Helvetica" charset="0"/>
                <a:ea typeface="宋体" charset="0"/>
              </a:defRPr>
            </a:lvl9pPr>
          </a:lstStyle>
          <a:p>
            <a:pPr eaLnBrk="1" hangingPunct="1">
              <a:spcBef>
                <a:spcPct val="50000"/>
              </a:spcBef>
              <a:defRPr/>
            </a:pPr>
            <a:r>
              <a:rPr lang="en-US" altLang="zh-CN" smtClean="0">
                <a:solidFill>
                  <a:schemeClr val="bg1"/>
                </a:solidFill>
                <a:latin typeface="Arial" charset="0"/>
              </a:rPr>
              <a:t>(c)</a:t>
            </a:r>
          </a:p>
        </p:txBody>
      </p:sp>
      <p:sp>
        <p:nvSpPr>
          <p:cNvPr id="52281" name="Text Box 56"/>
          <p:cNvSpPr txBox="1">
            <a:spLocks noChangeArrowheads="1"/>
          </p:cNvSpPr>
          <p:nvPr/>
        </p:nvSpPr>
        <p:spPr bwMode="auto">
          <a:xfrm>
            <a:off x="4716463" y="3429000"/>
            <a:ext cx="39703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Helvetica" charset="0"/>
                <a:ea typeface="宋体" pitchFamily="2" charset="-122"/>
              </a:defRPr>
            </a:lvl1pPr>
            <a:lvl2pPr marL="742950" indent="-285750">
              <a:defRPr kumimoji="1" sz="2400">
                <a:solidFill>
                  <a:schemeClr val="tx1"/>
                </a:solidFill>
                <a:latin typeface="Helvetica" charset="0"/>
                <a:ea typeface="宋体" pitchFamily="2" charset="-122"/>
              </a:defRPr>
            </a:lvl2pPr>
            <a:lvl3pPr marL="1143000" indent="-228600">
              <a:defRPr kumimoji="1" sz="2400">
                <a:solidFill>
                  <a:schemeClr val="tx1"/>
                </a:solidFill>
                <a:latin typeface="Helvetica" charset="0"/>
                <a:ea typeface="宋体" pitchFamily="2" charset="-122"/>
              </a:defRPr>
            </a:lvl3pPr>
            <a:lvl4pPr marL="1600200" indent="-228600">
              <a:defRPr kumimoji="1" sz="2400">
                <a:solidFill>
                  <a:schemeClr val="tx1"/>
                </a:solidFill>
                <a:latin typeface="Helvetica" charset="0"/>
                <a:ea typeface="宋体" pitchFamily="2" charset="-122"/>
              </a:defRPr>
            </a:lvl4pPr>
            <a:lvl5pPr marL="2057400" indent="-228600">
              <a:defRPr kumimoji="1" sz="2400">
                <a:solidFill>
                  <a:schemeClr val="tx1"/>
                </a:solidFill>
                <a:latin typeface="Helvetica"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Helvetica"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Helvetica"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Helvetica"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Helvetica" charset="0"/>
                <a:ea typeface="宋体" pitchFamily="2" charset="-122"/>
              </a:defRPr>
            </a:lvl9pPr>
          </a:lstStyle>
          <a:p>
            <a:pPr eaLnBrk="1" hangingPunct="1">
              <a:spcBef>
                <a:spcPct val="50000"/>
              </a:spcBef>
              <a:defRPr/>
            </a:pPr>
            <a:r>
              <a:rPr kumimoji="0" lang="en-US" altLang="zh-CN" sz="1800" dirty="0" smtClean="0">
                <a:solidFill>
                  <a:srgbClr val="0000FF"/>
                </a:solidFill>
                <a:latin typeface="Arial" pitchFamily="34" charset="0"/>
              </a:rPr>
              <a:t>Now </a:t>
            </a:r>
            <a:r>
              <a:rPr kumimoji="0" lang="en-US" altLang="zh-CN" sz="1800" dirty="0" smtClean="0">
                <a:solidFill>
                  <a:srgbClr val="0000FF"/>
                </a:solidFill>
                <a:latin typeface="Arial" pitchFamily="34" charset="0"/>
              </a:rPr>
              <a:t>that cells in the 3rd </a:t>
            </a:r>
            <a:r>
              <a:rPr kumimoji="0" lang="en-US" altLang="zh-CN" sz="1800" dirty="0" smtClean="0">
                <a:solidFill>
                  <a:srgbClr val="0000FF"/>
                </a:solidFill>
                <a:latin typeface="Arial" pitchFamily="34" charset="0"/>
              </a:rPr>
              <a:t>row </a:t>
            </a:r>
            <a:r>
              <a:rPr kumimoji="0" lang="en-US" altLang="zh-CN" sz="1800" dirty="0" smtClean="0">
                <a:solidFill>
                  <a:srgbClr val="0000FF"/>
                </a:solidFill>
                <a:latin typeface="Arial" pitchFamily="34" charset="0"/>
              </a:rPr>
              <a:t>are all valued “a”, </a:t>
            </a:r>
            <a:r>
              <a:rPr kumimoji="0" lang="en-US" altLang="zh-CN" sz="1800" dirty="0" smtClean="0">
                <a:solidFill>
                  <a:srgbClr val="0000FF"/>
                </a:solidFill>
                <a:latin typeface="Arial" pitchFamily="34" charset="0"/>
              </a:rPr>
              <a:t>the decomposition is lossless-join.</a:t>
            </a:r>
            <a:endParaRPr kumimoji="0" lang="en-US" altLang="zh-CN" sz="1800" dirty="0" smtClean="0">
              <a:solidFill>
                <a:srgbClr val="0000FF"/>
              </a:solidFill>
              <a:latin typeface="Arial" pitchFamily="34" charset="0"/>
              <a:sym typeface="Wingdings" pitchFamily="2" charset="2"/>
            </a:endParaRPr>
          </a:p>
        </p:txBody>
      </p:sp>
    </p:spTree>
  </p:cSld>
  <p:clrMapOvr>
    <a:masterClrMapping/>
  </p:clrMapOvr>
  <p:transition>
    <p:pull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92ECFB-FC94-4A99-9219-65732ADD3273}" type="slidenum">
              <a:rPr kumimoji="0" lang="zh-CN" altLang="en-US" sz="1400" smtClean="0"/>
              <a:pPr>
                <a:spcBef>
                  <a:spcPct val="0"/>
                </a:spcBef>
                <a:buFontTx/>
                <a:buNone/>
              </a:pPr>
              <a:t>49</a:t>
            </a:fld>
            <a:endParaRPr kumimoji="0" lang="en-US" altLang="zh-CN" sz="1400" smtClean="0"/>
          </a:p>
        </p:txBody>
      </p:sp>
      <p:sp>
        <p:nvSpPr>
          <p:cNvPr id="53251" name="Rectangle 2"/>
          <p:cNvSpPr>
            <a:spLocks noGrp="1" noChangeArrowheads="1"/>
          </p:cNvSpPr>
          <p:nvPr>
            <p:ph type="title"/>
          </p:nvPr>
        </p:nvSpPr>
        <p:spPr/>
        <p:txBody>
          <a:bodyPr/>
          <a:lstStyle/>
          <a:p>
            <a:pPr eaLnBrk="1" hangingPunct="1">
              <a:defRPr/>
            </a:pPr>
            <a:r>
              <a:rPr kumimoji="0" lang="en-US" altLang="zh-CN"/>
              <a:t>Exercise</a:t>
            </a:r>
          </a:p>
        </p:txBody>
      </p:sp>
      <p:sp>
        <p:nvSpPr>
          <p:cNvPr id="532483" name="Rectangle 3"/>
          <p:cNvSpPr>
            <a:spLocks noGrp="1" noChangeArrowheads="1"/>
          </p:cNvSpPr>
          <p:nvPr>
            <p:ph type="body" idx="1"/>
          </p:nvPr>
        </p:nvSpPr>
        <p:spPr/>
        <p:txBody>
          <a:bodyPr/>
          <a:lstStyle/>
          <a:p>
            <a:pPr eaLnBrk="1" hangingPunct="1">
              <a:defRPr/>
            </a:pPr>
            <a:r>
              <a:rPr kumimoji="0" lang="en-US" altLang="zh-CN" smtClean="0"/>
              <a:t>R=(ABCD), F={</a:t>
            </a:r>
            <a:r>
              <a:rPr kumimoji="0" lang="en-US" altLang="zh-CN" smtClean="0">
                <a:sym typeface="Wingdings" pitchFamily="2" charset="2"/>
              </a:rPr>
              <a:t>BC, DB</a:t>
            </a:r>
            <a:r>
              <a:rPr kumimoji="0" lang="en-US" altLang="zh-CN" smtClean="0"/>
              <a:t>}, </a:t>
            </a:r>
            <a:r>
              <a:rPr kumimoji="0" lang="el-GR" altLang="zh-CN" smtClean="0">
                <a:cs typeface="Times New Roman" pitchFamily="18" charset="0"/>
              </a:rPr>
              <a:t>ρ</a:t>
            </a:r>
            <a:r>
              <a:rPr kumimoji="0" lang="en-US" altLang="zh-CN" smtClean="0">
                <a:cs typeface="Times New Roman" pitchFamily="18" charset="0"/>
              </a:rPr>
              <a:t>={AD, BC, BD}</a:t>
            </a:r>
            <a:endParaRPr kumimoji="0" lang="el-GR" altLang="zh-CN" smtClean="0">
              <a:cs typeface="Times New Roman" pitchFamily="18" charset="0"/>
            </a:endParaRPr>
          </a:p>
          <a:p>
            <a:pPr eaLnBrk="1" hangingPunct="1">
              <a:defRPr/>
            </a:pPr>
            <a:r>
              <a:rPr kumimoji="0" lang="en-US" altLang="zh-CN" smtClean="0"/>
              <a:t>According to F, is </a:t>
            </a:r>
            <a:r>
              <a:rPr kumimoji="0" lang="el-GR" altLang="zh-CN" smtClean="0">
                <a:cs typeface="Times New Roman" pitchFamily="18" charset="0"/>
              </a:rPr>
              <a:t>ρ</a:t>
            </a:r>
            <a:r>
              <a:rPr kumimoji="0" lang="en-US" altLang="zh-CN" smtClean="0">
                <a:cs typeface="Times New Roman" pitchFamily="18" charset="0"/>
              </a:rPr>
              <a:t> lossless-join?</a:t>
            </a:r>
          </a:p>
          <a:p>
            <a:pPr lvl="1" eaLnBrk="1" hangingPunct="1">
              <a:defRPr/>
            </a:pPr>
            <a:r>
              <a:rPr kumimoji="0" lang="en-US" altLang="zh-CN" smtClean="0">
                <a:cs typeface="Times New Roman" pitchFamily="18" charset="0"/>
              </a:rPr>
              <a:t>Use chase procedure</a:t>
            </a:r>
          </a:p>
          <a:p>
            <a:pPr lvl="1" eaLnBrk="1" hangingPunct="1">
              <a:defRPr/>
            </a:pPr>
            <a:endParaRPr kumimoji="0" lang="en-US" altLang="zh-CN" smtClean="0">
              <a:cs typeface="Times New Roman" pitchFamily="18" charset="0"/>
            </a:endParaRPr>
          </a:p>
          <a:p>
            <a:pPr eaLnBrk="1" hangingPunct="1">
              <a:defRPr/>
            </a:pPr>
            <a:r>
              <a:rPr kumimoji="0" lang="en-US" altLang="zh-CN" smtClean="0">
                <a:cs typeface="Times New Roman" pitchFamily="18" charset="0"/>
              </a:rPr>
              <a:t>What is the nature of chase procedure?</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483">
                                            <p:txEl>
                                              <p:pRg st="4" end="4"/>
                                            </p:txEl>
                                          </p:spTgt>
                                        </p:tgtEl>
                                        <p:attrNameLst>
                                          <p:attrName>style.visibility</p:attrName>
                                        </p:attrNameLst>
                                      </p:cBhvr>
                                      <p:to>
                                        <p:strVal val="visible"/>
                                      </p:to>
                                    </p:set>
                                    <p:animEffect transition="in" filter="blinds(horizontal)">
                                      <p:cBhvr>
                                        <p:cTn id="7" dur="500"/>
                                        <p:tgtEl>
                                          <p:spTgt spid="532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215634-9EB5-482C-8E77-D8DE80C42B54}" type="slidenum">
              <a:rPr kumimoji="0" lang="zh-CN" altLang="en-US" sz="1400" smtClean="0"/>
              <a:pPr>
                <a:spcBef>
                  <a:spcPct val="0"/>
                </a:spcBef>
                <a:buFontTx/>
                <a:buNone/>
              </a:pPr>
              <a:t>5</a:t>
            </a:fld>
            <a:endParaRPr kumimoji="0" lang="en-US" altLang="zh-CN" sz="1400" smtClean="0"/>
          </a:p>
        </p:txBody>
      </p:sp>
      <p:sp>
        <p:nvSpPr>
          <p:cNvPr id="8195" name="Rectangle 2"/>
          <p:cNvSpPr>
            <a:spLocks noGrp="1" noChangeArrowheads="1"/>
          </p:cNvSpPr>
          <p:nvPr>
            <p:ph type="title"/>
          </p:nvPr>
        </p:nvSpPr>
        <p:spPr/>
        <p:txBody>
          <a:bodyPr/>
          <a:lstStyle/>
          <a:p>
            <a:pPr eaLnBrk="1" hangingPunct="1">
              <a:defRPr/>
            </a:pPr>
            <a:r>
              <a:rPr kumimoji="0" lang="en-US" altLang="zh-CN" smtClean="0"/>
              <a:t>ER Model and Normalization</a:t>
            </a:r>
            <a:endParaRPr kumimoji="0" lang="zh-CN" altLang="en-US" smtClean="0"/>
          </a:p>
        </p:txBody>
      </p:sp>
      <p:sp>
        <p:nvSpPr>
          <p:cNvPr id="500739" name="Rectangle 3"/>
          <p:cNvSpPr>
            <a:spLocks noGrp="1" noChangeArrowheads="1"/>
          </p:cNvSpPr>
          <p:nvPr>
            <p:ph type="body" idx="1"/>
          </p:nvPr>
        </p:nvSpPr>
        <p:spPr/>
        <p:txBody>
          <a:bodyPr/>
          <a:lstStyle/>
          <a:p>
            <a:pPr eaLnBrk="1" hangingPunct="1">
              <a:lnSpc>
                <a:spcPct val="90000"/>
              </a:lnSpc>
              <a:defRPr/>
            </a:pPr>
            <a:r>
              <a:rPr kumimoji="0" lang="en-US" altLang="zh-CN" dirty="0" smtClean="0"/>
              <a:t>When an E-R diagram is carefully designed, identifying all entities correctly, the tables generated from the E-R diagram should not need further normalization.</a:t>
            </a:r>
          </a:p>
          <a:p>
            <a:pPr eaLnBrk="1" hangingPunct="1">
              <a:lnSpc>
                <a:spcPct val="90000"/>
              </a:lnSpc>
              <a:defRPr/>
            </a:pPr>
            <a:r>
              <a:rPr kumimoji="0" lang="en-US" altLang="zh-CN" dirty="0" smtClean="0"/>
              <a:t>However, in a real (imperfect) design, there can be functional dependencies from non-key attributes of an entity to other attributes of the entity</a:t>
            </a:r>
          </a:p>
          <a:p>
            <a:pPr lvl="1" eaLnBrk="1" hangingPunct="1">
              <a:lnSpc>
                <a:spcPct val="90000"/>
              </a:lnSpc>
              <a:defRPr/>
            </a:pPr>
            <a:r>
              <a:rPr kumimoji="0" lang="en-US" altLang="zh-CN" dirty="0" smtClean="0"/>
              <a:t>Example: an </a:t>
            </a:r>
            <a:r>
              <a:rPr kumimoji="0" lang="en-US" altLang="zh-CN" i="1" dirty="0" smtClean="0"/>
              <a:t>employee</a:t>
            </a:r>
            <a:r>
              <a:rPr kumimoji="0" lang="en-US" altLang="zh-CN" dirty="0" smtClean="0"/>
              <a:t> entity with attributes </a:t>
            </a:r>
            <a:r>
              <a:rPr kumimoji="0" lang="en-US" altLang="zh-CN" i="1" dirty="0" err="1" smtClean="0"/>
              <a:t>department_number</a:t>
            </a:r>
            <a:r>
              <a:rPr kumimoji="0" lang="en-US" altLang="zh-CN" i="1" dirty="0" smtClean="0"/>
              <a:t>  </a:t>
            </a:r>
            <a:r>
              <a:rPr kumimoji="0" lang="en-US" altLang="zh-CN" dirty="0" smtClean="0"/>
              <a:t>and </a:t>
            </a:r>
            <a:r>
              <a:rPr kumimoji="0" lang="en-US" altLang="zh-CN" i="1" dirty="0" err="1" smtClean="0"/>
              <a:t>work_address</a:t>
            </a:r>
            <a:endParaRPr kumimoji="0" lang="en-US" altLang="zh-CN" dirty="0"/>
          </a:p>
          <a:p>
            <a:pPr lvl="1" eaLnBrk="1" hangingPunct="1">
              <a:lnSpc>
                <a:spcPct val="90000"/>
              </a:lnSpc>
              <a:defRPr/>
            </a:pPr>
            <a:r>
              <a:rPr kumimoji="0" lang="en-US" altLang="zh-CN" dirty="0" smtClean="0"/>
              <a:t>We might have a functional dependency </a:t>
            </a:r>
            <a:r>
              <a:rPr kumimoji="0" lang="en-US" altLang="zh-CN" i="1" dirty="0" err="1" smtClean="0"/>
              <a:t>department_number</a:t>
            </a:r>
            <a:r>
              <a:rPr kumimoji="0" lang="en-US" altLang="zh-CN" i="1" dirty="0" smtClean="0"/>
              <a:t> </a:t>
            </a:r>
            <a:r>
              <a:rPr kumimoji="0" lang="en-US" altLang="zh-CN" i="1" dirty="0" smtClean="0">
                <a:sym typeface="Symbol" pitchFamily="18" charset="2"/>
              </a:rPr>
              <a:t> </a:t>
            </a:r>
            <a:r>
              <a:rPr kumimoji="0" lang="en-US" altLang="zh-CN" i="1" dirty="0" err="1" smtClean="0"/>
              <a:t>work_address</a:t>
            </a:r>
            <a:endParaRPr kumimoji="0" lang="en-US" altLang="zh-CN" i="1" dirty="0"/>
          </a:p>
          <a:p>
            <a:pPr lvl="2" eaLnBrk="1" hangingPunct="1">
              <a:lnSpc>
                <a:spcPct val="90000"/>
              </a:lnSpc>
              <a:defRPr/>
            </a:pPr>
            <a:r>
              <a:rPr kumimoji="0" lang="en-US" altLang="zh-CN" i="1" dirty="0" err="1"/>
              <a:t>w</a:t>
            </a:r>
            <a:r>
              <a:rPr kumimoji="0" lang="en-US" altLang="zh-CN" i="1" dirty="0" err="1" smtClean="0"/>
              <a:t>ork_address</a:t>
            </a:r>
            <a:r>
              <a:rPr kumimoji="0" lang="en-US" altLang="zh-CN" i="1" smtClean="0"/>
              <a:t> </a:t>
            </a:r>
            <a:r>
              <a:rPr kumimoji="0" lang="en-US" altLang="zh-CN" smtClean="0"/>
              <a:t>may actually be</a:t>
            </a:r>
            <a:r>
              <a:rPr kumimoji="0" lang="en-US" altLang="zh-CN" i="1" smtClean="0"/>
              <a:t> </a:t>
            </a:r>
            <a:r>
              <a:rPr kumimoji="0" lang="en-US" altLang="zh-CN" i="1" dirty="0" err="1" smtClean="0"/>
              <a:t>department_address</a:t>
            </a:r>
            <a:endParaRPr kumimoji="0" lang="en-US" altLang="zh-CN" i="1" dirty="0" smtClean="0"/>
          </a:p>
          <a:p>
            <a:pPr lvl="1" eaLnBrk="1" hangingPunct="1">
              <a:lnSpc>
                <a:spcPct val="90000"/>
              </a:lnSpc>
              <a:defRPr/>
            </a:pPr>
            <a:r>
              <a:rPr kumimoji="0" lang="en-US" altLang="zh-CN" dirty="0" smtClean="0"/>
              <a:t>Good design would have made department an entity</a:t>
            </a:r>
          </a:p>
          <a:p>
            <a:pPr eaLnBrk="1" hangingPunct="1">
              <a:lnSpc>
                <a:spcPct val="90000"/>
              </a:lnSpc>
              <a:defRPr/>
            </a:pPr>
            <a:r>
              <a:rPr kumimoji="0" lang="en-US" altLang="zh-CN" dirty="0" smtClean="0"/>
              <a:t>Functional dependencies from non-key attributes of a relationship set are possible, but rare</a:t>
            </a:r>
            <a:endParaRPr kumimoji="0" lang="zh-CN" altLang="en-US" dirty="0" smtClean="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blinds(horizontal)">
                                      <p:cBhvr>
                                        <p:cTn id="7" dur="500"/>
                                        <p:tgtEl>
                                          <p:spTgt spid="5007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0739">
                                            <p:txEl>
                                              <p:pRg st="2" end="2"/>
                                            </p:txEl>
                                          </p:spTgt>
                                        </p:tgtEl>
                                        <p:attrNameLst>
                                          <p:attrName>style.visibility</p:attrName>
                                        </p:attrNameLst>
                                      </p:cBhvr>
                                      <p:to>
                                        <p:strVal val="visible"/>
                                      </p:to>
                                    </p:set>
                                    <p:animEffect transition="in" filter="blinds(horizontal)">
                                      <p:cBhvr>
                                        <p:cTn id="10" dur="500"/>
                                        <p:tgtEl>
                                          <p:spTgt spid="50073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animEffect transition="in" filter="blinds(horizontal)">
                                      <p:cBhvr>
                                        <p:cTn id="15" dur="500"/>
                                        <p:tgtEl>
                                          <p:spTgt spid="50073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00739">
                                            <p:txEl>
                                              <p:pRg st="4" end="4"/>
                                            </p:txEl>
                                          </p:spTgt>
                                        </p:tgtEl>
                                        <p:attrNameLst>
                                          <p:attrName>style.visibility</p:attrName>
                                        </p:attrNameLst>
                                      </p:cBhvr>
                                      <p:to>
                                        <p:strVal val="visible"/>
                                      </p:to>
                                    </p:set>
                                    <p:animEffect transition="in" filter="blinds(horizontal)">
                                      <p:cBhvr>
                                        <p:cTn id="20" dur="500"/>
                                        <p:tgtEl>
                                          <p:spTgt spid="50073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00739">
                                            <p:txEl>
                                              <p:pRg st="5" end="5"/>
                                            </p:txEl>
                                          </p:spTgt>
                                        </p:tgtEl>
                                        <p:attrNameLst>
                                          <p:attrName>style.visibility</p:attrName>
                                        </p:attrNameLst>
                                      </p:cBhvr>
                                      <p:to>
                                        <p:strVal val="visible"/>
                                      </p:to>
                                    </p:set>
                                    <p:animEffect transition="in" filter="blinds(horizontal)">
                                      <p:cBhvr>
                                        <p:cTn id="25" dur="500"/>
                                        <p:tgtEl>
                                          <p:spTgt spid="500739">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00739">
                                            <p:txEl>
                                              <p:pRg st="6" end="6"/>
                                            </p:txEl>
                                          </p:spTgt>
                                        </p:tgtEl>
                                        <p:attrNameLst>
                                          <p:attrName>style.visibility</p:attrName>
                                        </p:attrNameLst>
                                      </p:cBhvr>
                                      <p:to>
                                        <p:strVal val="visible"/>
                                      </p:to>
                                    </p:set>
                                    <p:animEffect transition="in" filter="blinds(horizontal)">
                                      <p:cBhvr>
                                        <p:cTn id="30" dur="500"/>
                                        <p:tgtEl>
                                          <p:spTgt spid="500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B2376F9-5026-4919-A154-6FF30BA6386E}" type="slidenum">
              <a:rPr kumimoji="0" lang="zh-CN" altLang="en-US" sz="1400" smtClean="0"/>
              <a:pPr>
                <a:spcBef>
                  <a:spcPct val="0"/>
                </a:spcBef>
                <a:buFontTx/>
                <a:buNone/>
              </a:pPr>
              <a:t>50</a:t>
            </a:fld>
            <a:endParaRPr kumimoji="0" lang="en-US" altLang="zh-CN" sz="1400" smtClean="0"/>
          </a:p>
        </p:txBody>
      </p:sp>
      <p:sp>
        <p:nvSpPr>
          <p:cNvPr id="54275" name="Rectangle 2"/>
          <p:cNvSpPr>
            <a:spLocks noGrp="1" noChangeArrowheads="1"/>
          </p:cNvSpPr>
          <p:nvPr>
            <p:ph type="ctrTitle"/>
          </p:nvPr>
        </p:nvSpPr>
        <p:spPr>
          <a:xfrm>
            <a:off x="633413" y="1885950"/>
            <a:ext cx="7772400" cy="2082800"/>
          </a:xfrm>
        </p:spPr>
        <p:txBody>
          <a:bodyPr/>
          <a:lstStyle/>
          <a:p>
            <a:pPr eaLnBrk="1" hangingPunct="1">
              <a:defRPr/>
            </a:pPr>
            <a:r>
              <a:rPr kumimoji="0" lang="en-US" altLang="zh-CN" sz="2800"/>
              <a:t>Appendix</a:t>
            </a:r>
            <a:br>
              <a:rPr kumimoji="0" lang="en-US" altLang="zh-CN" sz="2800"/>
            </a:br>
            <a:r>
              <a:rPr kumimoji="0" lang="en-US" altLang="zh-CN"/>
              <a:t/>
            </a:r>
            <a:br>
              <a:rPr kumimoji="0" lang="en-US" altLang="zh-CN"/>
            </a:br>
            <a:r>
              <a:rPr kumimoji="0" lang="en-US" altLang="zh-CN"/>
              <a:t>Proof of Correctness of 3NF Decomposition Algorithm</a:t>
            </a:r>
          </a:p>
        </p:txBody>
      </p:sp>
    </p:spTree>
  </p:cSld>
  <p:clrMapOvr>
    <a:masterClrMapping/>
  </p:clrMapOvr>
  <p:transition>
    <p:pull dir="l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5BC747-6B13-475F-A5E9-97514A94D1C6}" type="slidenum">
              <a:rPr kumimoji="0" lang="zh-CN" altLang="en-US" sz="1400" smtClean="0"/>
              <a:pPr>
                <a:spcBef>
                  <a:spcPct val="0"/>
                </a:spcBef>
                <a:buFontTx/>
                <a:buNone/>
              </a:pPr>
              <a:t>51</a:t>
            </a:fld>
            <a:endParaRPr kumimoji="0" lang="en-US" altLang="zh-CN" sz="1400" smtClean="0"/>
          </a:p>
        </p:txBody>
      </p:sp>
      <p:sp>
        <p:nvSpPr>
          <p:cNvPr id="107523" name="Rectangle 2"/>
          <p:cNvSpPr>
            <a:spLocks noGrp="1" noChangeArrowheads="1"/>
          </p:cNvSpPr>
          <p:nvPr>
            <p:ph type="title"/>
          </p:nvPr>
        </p:nvSpPr>
        <p:spPr>
          <a:xfrm>
            <a:off x="533400" y="144463"/>
            <a:ext cx="8077200" cy="603250"/>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eaLnBrk="1" hangingPunct="1"/>
            <a:r>
              <a:rPr kumimoji="0" lang="en-US" altLang="zh-CN" sz="2800" smtClean="0"/>
              <a:t>Correctness of 3NF Decomposition Algorithm</a:t>
            </a:r>
          </a:p>
        </p:txBody>
      </p:sp>
      <p:sp>
        <p:nvSpPr>
          <p:cNvPr id="55300" name="Rectangle 3"/>
          <p:cNvSpPr>
            <a:spLocks noGrp="1" noChangeArrowheads="1"/>
          </p:cNvSpPr>
          <p:nvPr>
            <p:ph type="body" idx="1"/>
          </p:nvPr>
        </p:nvSpPr>
        <p:spPr>
          <a:xfrm>
            <a:off x="927100" y="1163638"/>
            <a:ext cx="7848600" cy="2743200"/>
          </a:xfrm>
        </p:spPr>
        <p:txBody>
          <a:bodyPr/>
          <a:lstStyle/>
          <a:p>
            <a:pPr eaLnBrk="1" hangingPunct="1">
              <a:defRPr/>
            </a:pPr>
            <a:r>
              <a:rPr kumimoji="0" lang="en-US" altLang="zh-CN" smtClean="0"/>
              <a:t>3NF decomposition algorithm is dependency preserving (since there is a relation for every FD in </a:t>
            </a:r>
            <a:r>
              <a:rPr kumimoji="0" lang="en-US" altLang="zh-CN" i="1" smtClean="0"/>
              <a:t>F</a:t>
            </a:r>
            <a:r>
              <a:rPr kumimoji="0" lang="en-US" altLang="zh-CN" i="1" baseline="-25000" smtClean="0"/>
              <a:t>c</a:t>
            </a:r>
            <a:r>
              <a:rPr kumimoji="0" lang="en-US" altLang="zh-CN" smtClean="0"/>
              <a:t>)</a:t>
            </a:r>
          </a:p>
          <a:p>
            <a:pPr eaLnBrk="1" hangingPunct="1">
              <a:defRPr/>
            </a:pPr>
            <a:r>
              <a:rPr kumimoji="0" lang="en-US" altLang="zh-CN" smtClean="0"/>
              <a:t>Decomposition is lossless</a:t>
            </a:r>
          </a:p>
          <a:p>
            <a:pPr lvl="1" eaLnBrk="1" hangingPunct="1">
              <a:defRPr/>
            </a:pPr>
            <a:r>
              <a:rPr kumimoji="0" lang="en-US" altLang="zh-CN" smtClean="0"/>
              <a:t>A candidate key (</a:t>
            </a:r>
            <a:r>
              <a:rPr kumimoji="0" lang="en-US" altLang="zh-CN" i="1" smtClean="0"/>
              <a:t>C </a:t>
            </a:r>
            <a:r>
              <a:rPr kumimoji="0" lang="en-US" altLang="zh-CN" smtClean="0"/>
              <a:t>) is in one of the relations </a:t>
            </a:r>
            <a:r>
              <a:rPr kumimoji="0" lang="en-US" altLang="zh-CN" i="1" smtClean="0"/>
              <a:t>R</a:t>
            </a:r>
            <a:r>
              <a:rPr kumimoji="0" lang="en-US" altLang="zh-CN" i="1" baseline="-25000" smtClean="0"/>
              <a:t>i</a:t>
            </a:r>
            <a:r>
              <a:rPr kumimoji="0" lang="en-US" altLang="zh-CN" smtClean="0"/>
              <a:t> in decomposition</a:t>
            </a:r>
          </a:p>
          <a:p>
            <a:pPr lvl="1" eaLnBrk="1" hangingPunct="1">
              <a:defRPr/>
            </a:pPr>
            <a:r>
              <a:rPr kumimoji="0" lang="en-US" altLang="zh-CN" smtClean="0"/>
              <a:t>Closure of candidate key under </a:t>
            </a:r>
            <a:r>
              <a:rPr kumimoji="0" lang="en-US" altLang="zh-CN" i="1" smtClean="0"/>
              <a:t>F</a:t>
            </a:r>
            <a:r>
              <a:rPr kumimoji="0" lang="en-US" altLang="zh-CN" i="1" baseline="-25000" smtClean="0"/>
              <a:t>c</a:t>
            </a:r>
            <a:r>
              <a:rPr kumimoji="0" lang="en-US" altLang="zh-CN" smtClean="0"/>
              <a:t> must contain all attributes in </a:t>
            </a:r>
            <a:r>
              <a:rPr kumimoji="0" lang="en-US" altLang="zh-CN" i="1" smtClean="0"/>
              <a:t>R</a:t>
            </a:r>
            <a:r>
              <a:rPr kumimoji="0" lang="en-US" altLang="zh-CN" smtClean="0"/>
              <a:t>.  </a:t>
            </a:r>
          </a:p>
          <a:p>
            <a:pPr lvl="1" eaLnBrk="1" hangingPunct="1">
              <a:defRPr/>
            </a:pPr>
            <a:r>
              <a:rPr kumimoji="0" lang="en-US" altLang="zh-CN" smtClean="0"/>
              <a:t>Follow the steps of attribute closure algorithm to show there is only one tuple in the join result for each tuple in</a:t>
            </a:r>
            <a:r>
              <a:rPr kumimoji="0" lang="en-US" altLang="zh-CN" i="1" smtClean="0"/>
              <a:t> R</a:t>
            </a:r>
            <a:r>
              <a:rPr kumimoji="0" lang="en-US" altLang="zh-CN" i="1" baseline="-25000" smtClean="0"/>
              <a:t>i</a:t>
            </a:r>
            <a:endParaRPr kumimoji="0" lang="en-US" altLang="zh-CN" smtClean="0"/>
          </a:p>
        </p:txBody>
      </p:sp>
    </p:spTree>
  </p:cSld>
  <p:clrMapOvr>
    <a:masterClrMapping/>
  </p:clrMapOvr>
  <p:transition>
    <p:pull dir="l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A42AF9-BA49-4D5A-813F-8250D1ADDB28}" type="slidenum">
              <a:rPr kumimoji="0" lang="zh-CN" altLang="en-US" sz="1400" smtClean="0"/>
              <a:pPr>
                <a:spcBef>
                  <a:spcPct val="0"/>
                </a:spcBef>
                <a:buFontTx/>
                <a:buNone/>
              </a:pPr>
              <a:t>52</a:t>
            </a:fld>
            <a:endParaRPr kumimoji="0" lang="en-US" altLang="zh-CN" sz="1400" smtClean="0"/>
          </a:p>
        </p:txBody>
      </p:sp>
      <p:sp>
        <p:nvSpPr>
          <p:cNvPr id="109571" name="Rectangle 2"/>
          <p:cNvSpPr>
            <a:spLocks noGrp="1" noChangeArrowheads="1"/>
          </p:cNvSpPr>
          <p:nvPr>
            <p:ph type="title"/>
          </p:nvPr>
        </p:nvSpPr>
        <p:spPr>
          <a:xfrm>
            <a:off x="139700" y="0"/>
            <a:ext cx="8629650" cy="654050"/>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eaLnBrk="1" hangingPunct="1"/>
            <a:r>
              <a:rPr kumimoji="0" lang="en-US" altLang="zh-CN" sz="2800" smtClean="0"/>
              <a:t>Correctness of 3NF Decomposition (Cont’d.)</a:t>
            </a:r>
          </a:p>
        </p:txBody>
      </p:sp>
      <p:sp>
        <p:nvSpPr>
          <p:cNvPr id="56324" name="Rectangle 3"/>
          <p:cNvSpPr>
            <a:spLocks noGrp="1" noChangeArrowheads="1"/>
          </p:cNvSpPr>
          <p:nvPr>
            <p:ph type="body" idx="1"/>
          </p:nvPr>
        </p:nvSpPr>
        <p:spPr>
          <a:xfrm>
            <a:off x="307975" y="1163638"/>
            <a:ext cx="8509000" cy="3352800"/>
          </a:xfrm>
        </p:spPr>
        <p:txBody>
          <a:bodyPr/>
          <a:lstStyle/>
          <a:p>
            <a:pPr eaLnBrk="1" hangingPunct="1">
              <a:buFontTx/>
              <a:buNone/>
              <a:defRPr/>
            </a:pPr>
            <a:r>
              <a:rPr kumimoji="0" lang="en-US" altLang="zh-CN" sz="2000" smtClean="0"/>
              <a:t>Claim: if a relation </a:t>
            </a:r>
            <a:r>
              <a:rPr kumimoji="0" lang="en-US" altLang="zh-CN" sz="2000" i="1" smtClean="0"/>
              <a:t>R</a:t>
            </a:r>
            <a:r>
              <a:rPr kumimoji="0" lang="en-US" altLang="zh-CN" sz="2000" i="1" baseline="-25000" smtClean="0"/>
              <a:t>i</a:t>
            </a:r>
            <a:r>
              <a:rPr kumimoji="0" lang="en-US" altLang="zh-CN" sz="2000" smtClean="0"/>
              <a:t> is in the decomposition generated by the </a:t>
            </a:r>
          </a:p>
          <a:p>
            <a:pPr eaLnBrk="1" hangingPunct="1">
              <a:buFontTx/>
              <a:buNone/>
              <a:defRPr/>
            </a:pPr>
            <a:r>
              <a:rPr kumimoji="0" lang="en-US" altLang="zh-CN" sz="2000" smtClean="0"/>
              <a:t>above algorithm, then </a:t>
            </a:r>
            <a:r>
              <a:rPr kumimoji="0" lang="en-US" altLang="zh-CN" sz="2000" i="1" smtClean="0"/>
              <a:t>R</a:t>
            </a:r>
            <a:r>
              <a:rPr kumimoji="0" lang="en-US" altLang="zh-CN" sz="2000" i="1" baseline="-25000" smtClean="0"/>
              <a:t>i</a:t>
            </a:r>
            <a:r>
              <a:rPr kumimoji="0" lang="en-US" altLang="zh-CN" sz="2000" smtClean="0"/>
              <a:t> satisfies 3NF.</a:t>
            </a:r>
          </a:p>
          <a:p>
            <a:pPr eaLnBrk="1" hangingPunct="1">
              <a:defRPr/>
            </a:pPr>
            <a:r>
              <a:rPr kumimoji="0" lang="en-US" altLang="zh-CN" sz="2000" smtClean="0"/>
              <a:t>Let </a:t>
            </a:r>
            <a:r>
              <a:rPr kumimoji="0" lang="en-US" altLang="zh-CN" sz="2000" i="1" smtClean="0"/>
              <a:t>R</a:t>
            </a:r>
            <a:r>
              <a:rPr kumimoji="0" lang="en-US" altLang="zh-CN" sz="2000" i="1" baseline="-25000" smtClean="0"/>
              <a:t>i</a:t>
            </a:r>
            <a:r>
              <a:rPr kumimoji="0" lang="en-US" altLang="zh-CN" sz="2000" smtClean="0"/>
              <a:t> be generated from the dependency </a:t>
            </a:r>
            <a:r>
              <a:rPr kumimoji="0" lang="en-US" altLang="zh-CN" sz="2000" smtClean="0">
                <a:sym typeface="Symbol" pitchFamily="18" charset="2"/>
              </a:rPr>
              <a:t>  </a:t>
            </a:r>
            <a:endParaRPr kumimoji="0" lang="en-US" altLang="zh-CN" sz="2000" smtClean="0"/>
          </a:p>
          <a:p>
            <a:pPr eaLnBrk="1" hangingPunct="1">
              <a:defRPr/>
            </a:pPr>
            <a:r>
              <a:rPr kumimoji="0" lang="en-US" altLang="zh-CN" sz="2000" smtClean="0"/>
              <a:t>Let </a:t>
            </a:r>
            <a:r>
              <a:rPr kumimoji="0" lang="en-US" altLang="zh-CN" sz="2000" smtClean="0">
                <a:sym typeface="Symbol" pitchFamily="18" charset="2"/>
              </a:rPr>
              <a:t>  B </a:t>
            </a:r>
            <a:r>
              <a:rPr kumimoji="0" lang="en-US" altLang="zh-CN" sz="2000" smtClean="0"/>
              <a:t>be any non-trivial functional dependency on </a:t>
            </a:r>
            <a:r>
              <a:rPr kumimoji="0" lang="en-US" altLang="zh-CN" sz="2000" i="1" smtClean="0"/>
              <a:t>R</a:t>
            </a:r>
            <a:r>
              <a:rPr kumimoji="0" lang="en-US" altLang="zh-CN" sz="2000" i="1" baseline="-25000" smtClean="0"/>
              <a:t>i</a:t>
            </a:r>
            <a:r>
              <a:rPr kumimoji="0" lang="en-US" altLang="zh-CN" sz="2000" smtClean="0"/>
              <a:t>. (We need only consider FDs whose right-hand side is a single attribute.)</a:t>
            </a:r>
          </a:p>
          <a:p>
            <a:pPr eaLnBrk="1" hangingPunct="1">
              <a:defRPr/>
            </a:pPr>
            <a:r>
              <a:rPr kumimoji="0" lang="en-US" altLang="zh-CN" sz="2000" smtClean="0"/>
              <a:t>Now, </a:t>
            </a:r>
            <a:r>
              <a:rPr kumimoji="0" lang="en-US" altLang="zh-CN" sz="2000" i="1" smtClean="0"/>
              <a:t>B</a:t>
            </a:r>
            <a:r>
              <a:rPr kumimoji="0" lang="en-US" altLang="zh-CN" sz="2000" smtClean="0"/>
              <a:t> can be in either </a:t>
            </a:r>
            <a:r>
              <a:rPr kumimoji="0" lang="en-US" altLang="zh-CN" sz="2000" smtClean="0">
                <a:sym typeface="Symbol" pitchFamily="18" charset="2"/>
              </a:rPr>
              <a:t> </a:t>
            </a:r>
            <a:r>
              <a:rPr kumimoji="0" lang="en-US" altLang="zh-CN" sz="2000" smtClean="0"/>
              <a:t>or </a:t>
            </a:r>
            <a:r>
              <a:rPr kumimoji="0" lang="en-US" altLang="zh-CN" sz="2000" smtClean="0">
                <a:sym typeface="Symbol" pitchFamily="18" charset="2"/>
              </a:rPr>
              <a:t> </a:t>
            </a:r>
            <a:r>
              <a:rPr kumimoji="0" lang="en-US" altLang="zh-CN" sz="2000" smtClean="0"/>
              <a:t>but not in both. Consider each case separately.</a:t>
            </a:r>
          </a:p>
        </p:txBody>
      </p:sp>
    </p:spTree>
  </p:cSld>
  <p:clrMapOvr>
    <a:masterClrMapping/>
  </p:clrMapOvr>
  <p:transition>
    <p:pull dir="l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A23846-B868-4AC9-B31C-0AC8243FC658}" type="slidenum">
              <a:rPr kumimoji="0" lang="zh-CN" altLang="en-US" sz="1400" smtClean="0"/>
              <a:pPr>
                <a:spcBef>
                  <a:spcPct val="0"/>
                </a:spcBef>
                <a:buFontTx/>
                <a:buNone/>
              </a:pPr>
              <a:t>53</a:t>
            </a:fld>
            <a:endParaRPr kumimoji="0" lang="en-US" altLang="zh-CN" sz="1400" smtClean="0"/>
          </a:p>
        </p:txBody>
      </p:sp>
      <p:sp>
        <p:nvSpPr>
          <p:cNvPr id="111619" name="Rectangle 2"/>
          <p:cNvSpPr>
            <a:spLocks noGrp="1" noChangeArrowheads="1"/>
          </p:cNvSpPr>
          <p:nvPr>
            <p:ph type="title"/>
          </p:nvPr>
        </p:nvSpPr>
        <p:spPr>
          <a:xfrm>
            <a:off x="139700" y="25400"/>
            <a:ext cx="8682038" cy="654050"/>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eaLnBrk="1" hangingPunct="1"/>
            <a:r>
              <a:rPr kumimoji="0" lang="en-US" altLang="zh-CN" sz="2800" smtClean="0"/>
              <a:t>Correctness of 3NF Decomposition (Cont’d.)</a:t>
            </a:r>
          </a:p>
        </p:txBody>
      </p:sp>
      <p:sp>
        <p:nvSpPr>
          <p:cNvPr id="57348" name="Rectangle 3"/>
          <p:cNvSpPr>
            <a:spLocks noGrp="1" noChangeArrowheads="1"/>
          </p:cNvSpPr>
          <p:nvPr>
            <p:ph type="body" idx="1"/>
          </p:nvPr>
        </p:nvSpPr>
        <p:spPr>
          <a:xfrm>
            <a:off x="387350" y="763588"/>
            <a:ext cx="8362950" cy="5765800"/>
          </a:xfrm>
        </p:spPr>
        <p:txBody>
          <a:bodyPr/>
          <a:lstStyle/>
          <a:p>
            <a:pPr eaLnBrk="1" hangingPunct="1">
              <a:defRPr/>
            </a:pPr>
            <a:r>
              <a:rPr kumimoji="0" lang="en-US" altLang="zh-CN" smtClean="0"/>
              <a:t>Case 1: If </a:t>
            </a:r>
            <a:r>
              <a:rPr kumimoji="0" lang="en-US" altLang="zh-CN" i="1" smtClean="0"/>
              <a:t>B</a:t>
            </a:r>
            <a:r>
              <a:rPr kumimoji="0" lang="en-US" altLang="zh-CN" smtClean="0"/>
              <a:t> in </a:t>
            </a:r>
            <a:r>
              <a:rPr kumimoji="0" lang="en-US" altLang="zh-CN" smtClean="0">
                <a:sym typeface="Symbol" pitchFamily="18" charset="2"/>
              </a:rPr>
              <a:t></a:t>
            </a:r>
            <a:r>
              <a:rPr kumimoji="0" lang="en-US" altLang="zh-CN" smtClean="0"/>
              <a:t>:</a:t>
            </a:r>
          </a:p>
          <a:p>
            <a:pPr lvl="1" eaLnBrk="1" hangingPunct="1">
              <a:defRPr/>
            </a:pPr>
            <a:r>
              <a:rPr kumimoji="0" lang="en-US" altLang="zh-CN" smtClean="0"/>
              <a:t>If </a:t>
            </a:r>
            <a:r>
              <a:rPr kumimoji="0" lang="en-US" altLang="zh-CN" smtClean="0">
                <a:sym typeface="Symbol" pitchFamily="18" charset="2"/>
              </a:rPr>
              <a:t></a:t>
            </a:r>
            <a:r>
              <a:rPr kumimoji="0" lang="en-US" altLang="zh-CN" smtClean="0"/>
              <a:t> is a superkey, the 2nd condition of 3NF is satisfied</a:t>
            </a:r>
          </a:p>
          <a:p>
            <a:pPr lvl="1" eaLnBrk="1" hangingPunct="1">
              <a:defRPr/>
            </a:pPr>
            <a:r>
              <a:rPr kumimoji="0" lang="en-US" altLang="zh-CN" smtClean="0"/>
              <a:t>Otherwise </a:t>
            </a:r>
            <a:r>
              <a:rPr kumimoji="0" lang="en-US" altLang="zh-CN" smtClean="0">
                <a:sym typeface="Symbol" pitchFamily="18" charset="2"/>
              </a:rPr>
              <a:t></a:t>
            </a:r>
            <a:r>
              <a:rPr kumimoji="0" lang="en-US" altLang="zh-CN" smtClean="0"/>
              <a:t> must contain some attribute not in </a:t>
            </a:r>
            <a:r>
              <a:rPr kumimoji="0" lang="en-US" altLang="zh-CN" smtClean="0">
                <a:sym typeface="Symbol" pitchFamily="18" charset="2"/>
              </a:rPr>
              <a:t></a:t>
            </a:r>
            <a:endParaRPr kumimoji="0" lang="en-US" altLang="zh-CN" smtClean="0"/>
          </a:p>
          <a:p>
            <a:pPr lvl="1" eaLnBrk="1" hangingPunct="1">
              <a:defRPr/>
            </a:pPr>
            <a:r>
              <a:rPr kumimoji="0" lang="en-US" altLang="zh-CN" smtClean="0"/>
              <a:t>Since </a:t>
            </a:r>
            <a:r>
              <a:rPr kumimoji="0" lang="en-US" altLang="zh-CN" smtClean="0">
                <a:sym typeface="Symbol" pitchFamily="18" charset="2"/>
              </a:rPr>
              <a:t></a:t>
            </a:r>
            <a:r>
              <a:rPr kumimoji="0" lang="en-US" altLang="zh-CN" smtClean="0"/>
              <a:t> </a:t>
            </a:r>
            <a:r>
              <a:rPr kumimoji="0" lang="en-US" altLang="zh-CN" smtClean="0">
                <a:sym typeface="Symbol" pitchFamily="18" charset="2"/>
              </a:rPr>
              <a:t></a:t>
            </a:r>
            <a:r>
              <a:rPr kumimoji="0" lang="en-US" altLang="zh-CN" smtClean="0"/>
              <a:t> </a:t>
            </a:r>
            <a:r>
              <a:rPr kumimoji="0" lang="en-US" altLang="zh-CN" i="1" smtClean="0"/>
              <a:t>B</a:t>
            </a:r>
            <a:r>
              <a:rPr kumimoji="0" lang="en-US" altLang="zh-CN" smtClean="0"/>
              <a:t> is in </a:t>
            </a:r>
            <a:r>
              <a:rPr kumimoji="0" lang="en-US" altLang="zh-CN" i="1" smtClean="0"/>
              <a:t>F</a:t>
            </a:r>
            <a:r>
              <a:rPr kumimoji="0" lang="en-US" altLang="zh-CN" i="1" baseline="30000" smtClean="0"/>
              <a:t>+</a:t>
            </a:r>
            <a:r>
              <a:rPr kumimoji="0" lang="en-US" altLang="zh-CN" smtClean="0"/>
              <a:t> it must be derivable from </a:t>
            </a:r>
            <a:r>
              <a:rPr kumimoji="0" lang="en-US" altLang="zh-CN" i="1" smtClean="0"/>
              <a:t>F</a:t>
            </a:r>
            <a:r>
              <a:rPr kumimoji="0" lang="en-US" altLang="zh-CN" i="1" baseline="-25000" smtClean="0"/>
              <a:t>c</a:t>
            </a:r>
            <a:r>
              <a:rPr kumimoji="0" lang="en-US" altLang="zh-CN" smtClean="0"/>
              <a:t>, by using attribute closure on </a:t>
            </a:r>
            <a:r>
              <a:rPr kumimoji="0" lang="en-US" altLang="zh-CN" smtClean="0">
                <a:sym typeface="Symbol" pitchFamily="18" charset="2"/>
              </a:rPr>
              <a:t></a:t>
            </a:r>
            <a:r>
              <a:rPr kumimoji="0" lang="en-US" altLang="zh-CN" smtClean="0"/>
              <a:t>.</a:t>
            </a:r>
          </a:p>
          <a:p>
            <a:pPr lvl="1" eaLnBrk="1" hangingPunct="1">
              <a:defRPr/>
            </a:pPr>
            <a:r>
              <a:rPr kumimoji="0" lang="en-US" altLang="zh-CN" smtClean="0"/>
              <a:t>Attribute closure not have used </a:t>
            </a:r>
            <a:r>
              <a:rPr kumimoji="0" lang="en-US" altLang="zh-CN" smtClean="0">
                <a:sym typeface="Symbol" pitchFamily="18" charset="2"/>
              </a:rPr>
              <a:t> .  If </a:t>
            </a:r>
            <a:r>
              <a:rPr kumimoji="0" lang="en-US" altLang="zh-CN" smtClean="0"/>
              <a:t>it had been used, </a:t>
            </a:r>
            <a:r>
              <a:rPr kumimoji="0" lang="en-US" altLang="zh-CN" smtClean="0">
                <a:sym typeface="Symbol" pitchFamily="18" charset="2"/>
              </a:rPr>
              <a:t></a:t>
            </a:r>
            <a:r>
              <a:rPr kumimoji="0" lang="en-US" altLang="zh-CN" smtClean="0"/>
              <a:t> must be contained in the attribute closure of </a:t>
            </a:r>
            <a:r>
              <a:rPr kumimoji="0" lang="en-US" altLang="zh-CN" smtClean="0">
                <a:sym typeface="Symbol" pitchFamily="18" charset="2"/>
              </a:rPr>
              <a:t></a:t>
            </a:r>
            <a:r>
              <a:rPr kumimoji="0" lang="en-US" altLang="zh-CN" smtClean="0"/>
              <a:t>, which is not possible, since we assumed </a:t>
            </a:r>
            <a:r>
              <a:rPr kumimoji="0" lang="en-US" altLang="zh-CN" smtClean="0">
                <a:sym typeface="Symbol" pitchFamily="18" charset="2"/>
              </a:rPr>
              <a:t></a:t>
            </a:r>
            <a:r>
              <a:rPr kumimoji="0" lang="en-US" altLang="zh-CN" smtClean="0"/>
              <a:t> is not a superkey.</a:t>
            </a:r>
          </a:p>
          <a:p>
            <a:pPr lvl="1" eaLnBrk="1" hangingPunct="1">
              <a:defRPr/>
            </a:pPr>
            <a:r>
              <a:rPr kumimoji="0" lang="en-US" altLang="zh-CN" smtClean="0"/>
              <a:t>Now, using </a:t>
            </a:r>
            <a:r>
              <a:rPr kumimoji="0" lang="en-US" altLang="zh-CN" smtClean="0">
                <a:sym typeface="Symbol" pitchFamily="18" charset="2"/>
              </a:rPr>
              <a:t></a:t>
            </a:r>
            <a:r>
              <a:rPr kumimoji="0" lang="en-US" altLang="zh-CN" smtClean="0"/>
              <a:t>  (</a:t>
            </a:r>
            <a:r>
              <a:rPr kumimoji="0" lang="en-US" altLang="zh-CN" smtClean="0">
                <a:sym typeface="Symbol" pitchFamily="18" charset="2"/>
              </a:rPr>
              <a:t></a:t>
            </a:r>
            <a:r>
              <a:rPr kumimoji="0" lang="en-US" altLang="zh-CN" smtClean="0"/>
              <a:t>- {B}) and </a:t>
            </a:r>
            <a:r>
              <a:rPr kumimoji="0" lang="en-US" altLang="zh-CN" smtClean="0">
                <a:sym typeface="Symbol" pitchFamily="18" charset="2"/>
              </a:rPr>
              <a:t></a:t>
            </a:r>
            <a:r>
              <a:rPr kumimoji="0" lang="en-US" altLang="zh-CN" smtClean="0"/>
              <a:t> </a:t>
            </a:r>
            <a:r>
              <a:rPr kumimoji="0" lang="en-US" altLang="zh-CN" smtClean="0">
                <a:sym typeface="Symbol" pitchFamily="18" charset="2"/>
              </a:rPr>
              <a:t></a:t>
            </a:r>
            <a:r>
              <a:rPr kumimoji="0" lang="en-US" altLang="zh-CN" smtClean="0"/>
              <a:t> </a:t>
            </a:r>
            <a:r>
              <a:rPr kumimoji="0" lang="en-US" altLang="zh-CN" i="1" smtClean="0"/>
              <a:t>B</a:t>
            </a:r>
            <a:r>
              <a:rPr kumimoji="0" lang="en-US" altLang="zh-CN" smtClean="0"/>
              <a:t>, we can derive </a:t>
            </a:r>
            <a:r>
              <a:rPr kumimoji="0" lang="en-US" altLang="zh-CN" smtClean="0">
                <a:sym typeface="Symbol" pitchFamily="18" charset="2"/>
              </a:rPr>
              <a:t> </a:t>
            </a:r>
            <a:r>
              <a:rPr kumimoji="0" lang="en-US" altLang="zh-CN" i="1" smtClean="0">
                <a:sym typeface="Symbol" pitchFamily="18" charset="2"/>
              </a:rPr>
              <a:t>B</a:t>
            </a:r>
            <a:endParaRPr kumimoji="0" lang="en-US" altLang="zh-CN" i="1" smtClean="0"/>
          </a:p>
          <a:p>
            <a:pPr lvl="1" eaLnBrk="1" hangingPunct="1">
              <a:buFontTx/>
              <a:buNone/>
              <a:defRPr/>
            </a:pPr>
            <a:r>
              <a:rPr kumimoji="0" lang="en-US" altLang="zh-CN" smtClean="0"/>
              <a:t>	(since </a:t>
            </a:r>
            <a:r>
              <a:rPr kumimoji="0" lang="en-US" altLang="zh-CN" smtClean="0">
                <a:sym typeface="Symbol" pitchFamily="18" charset="2"/>
              </a:rPr>
              <a:t>   , and B   since  </a:t>
            </a:r>
            <a:r>
              <a:rPr kumimoji="0" lang="en-US" altLang="zh-CN" smtClean="0"/>
              <a:t> </a:t>
            </a:r>
            <a:r>
              <a:rPr kumimoji="0" lang="en-US" altLang="zh-CN" i="1" smtClean="0"/>
              <a:t>B</a:t>
            </a:r>
            <a:r>
              <a:rPr kumimoji="0" lang="en-US" altLang="zh-CN" smtClean="0"/>
              <a:t> is non-trivial)</a:t>
            </a:r>
          </a:p>
          <a:p>
            <a:pPr lvl="1" eaLnBrk="1" hangingPunct="1">
              <a:defRPr/>
            </a:pPr>
            <a:r>
              <a:rPr kumimoji="0" lang="en-US" altLang="zh-CN" smtClean="0"/>
              <a:t>Then, </a:t>
            </a:r>
            <a:r>
              <a:rPr kumimoji="0" lang="en-US" altLang="zh-CN" i="1" smtClean="0"/>
              <a:t>B</a:t>
            </a:r>
            <a:r>
              <a:rPr kumimoji="0" lang="en-US" altLang="zh-CN" smtClean="0"/>
              <a:t> is extraneous in the right-hand side of </a:t>
            </a:r>
            <a:r>
              <a:rPr kumimoji="0" lang="en-US" altLang="zh-CN" smtClean="0">
                <a:sym typeface="Symbol" pitchFamily="18" charset="2"/>
              </a:rPr>
              <a:t> ;</a:t>
            </a:r>
            <a:r>
              <a:rPr kumimoji="0" lang="en-US" altLang="zh-CN" smtClean="0"/>
              <a:t> which is not possible since </a:t>
            </a:r>
            <a:r>
              <a:rPr kumimoji="0" lang="en-US" altLang="zh-CN" smtClean="0">
                <a:sym typeface="Symbol" pitchFamily="18" charset="2"/>
              </a:rPr>
              <a:t> </a:t>
            </a:r>
            <a:r>
              <a:rPr kumimoji="0" lang="en-US" altLang="zh-CN" smtClean="0"/>
              <a:t> is in F</a:t>
            </a:r>
            <a:r>
              <a:rPr kumimoji="0" lang="en-US" altLang="zh-CN" baseline="-25000" smtClean="0"/>
              <a:t>c</a:t>
            </a:r>
            <a:r>
              <a:rPr kumimoji="0" lang="en-US" altLang="zh-CN" smtClean="0"/>
              <a:t>.</a:t>
            </a:r>
          </a:p>
          <a:p>
            <a:pPr lvl="1" eaLnBrk="1" hangingPunct="1">
              <a:defRPr/>
            </a:pPr>
            <a:r>
              <a:rPr kumimoji="0" lang="en-US" altLang="zh-CN" smtClean="0"/>
              <a:t>Thus, if </a:t>
            </a:r>
            <a:r>
              <a:rPr kumimoji="0" lang="en-US" altLang="zh-CN" i="1" smtClean="0"/>
              <a:t>B</a:t>
            </a:r>
            <a:r>
              <a:rPr kumimoji="0" lang="en-US" altLang="zh-CN" smtClean="0"/>
              <a:t> is in </a:t>
            </a:r>
            <a:r>
              <a:rPr kumimoji="0" lang="en-US" altLang="zh-CN" smtClean="0">
                <a:sym typeface="Symbol" pitchFamily="18" charset="2"/>
              </a:rPr>
              <a:t></a:t>
            </a:r>
            <a:r>
              <a:rPr kumimoji="0" lang="en-US" altLang="zh-CN" smtClean="0"/>
              <a:t> then </a:t>
            </a:r>
            <a:r>
              <a:rPr kumimoji="0" lang="en-US" altLang="zh-CN" smtClean="0">
                <a:sym typeface="Symbol" pitchFamily="18" charset="2"/>
              </a:rPr>
              <a:t></a:t>
            </a:r>
            <a:r>
              <a:rPr kumimoji="0" lang="en-US" altLang="zh-CN" smtClean="0"/>
              <a:t>  must be a superkey, and the second condition of 3NF must be satisfied.</a:t>
            </a:r>
          </a:p>
        </p:txBody>
      </p:sp>
    </p:spTree>
  </p:cSld>
  <p:clrMapOvr>
    <a:masterClrMapping/>
  </p:clrMapOvr>
  <p:transition>
    <p:pull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C76547B-0D3A-44F2-8FCA-AB35AFCF0D1E}" type="slidenum">
              <a:rPr kumimoji="0" lang="zh-CN" altLang="en-US" sz="1400" smtClean="0"/>
              <a:pPr>
                <a:spcBef>
                  <a:spcPct val="0"/>
                </a:spcBef>
                <a:buFontTx/>
                <a:buNone/>
              </a:pPr>
              <a:t>54</a:t>
            </a:fld>
            <a:endParaRPr kumimoji="0" lang="en-US" altLang="zh-CN" sz="1400" smtClean="0"/>
          </a:p>
        </p:txBody>
      </p:sp>
      <p:sp>
        <p:nvSpPr>
          <p:cNvPr id="58371" name="Rectangle 2"/>
          <p:cNvSpPr>
            <a:spLocks noGrp="1" noChangeArrowheads="1"/>
          </p:cNvSpPr>
          <p:nvPr>
            <p:ph type="body" idx="1"/>
          </p:nvPr>
        </p:nvSpPr>
        <p:spPr>
          <a:xfrm>
            <a:off x="927100" y="1163638"/>
            <a:ext cx="7848600" cy="2820987"/>
          </a:xfrm>
        </p:spPr>
        <p:txBody>
          <a:bodyPr/>
          <a:lstStyle/>
          <a:p>
            <a:pPr eaLnBrk="1" hangingPunct="1">
              <a:defRPr/>
            </a:pPr>
            <a:r>
              <a:rPr kumimoji="0" lang="en-US" altLang="zh-CN" smtClean="0"/>
              <a:t>Case 2:  </a:t>
            </a:r>
            <a:r>
              <a:rPr kumimoji="0" lang="en-US" altLang="zh-CN" i="1" smtClean="0"/>
              <a:t>B</a:t>
            </a:r>
            <a:r>
              <a:rPr kumimoji="0" lang="en-US" altLang="zh-CN" smtClean="0"/>
              <a:t> is in </a:t>
            </a:r>
            <a:r>
              <a:rPr kumimoji="0" lang="en-US" altLang="zh-CN" smtClean="0">
                <a:sym typeface="Symbol" pitchFamily="18" charset="2"/>
              </a:rPr>
              <a:t>.</a:t>
            </a:r>
            <a:endParaRPr kumimoji="0" lang="en-US" altLang="zh-CN" smtClean="0"/>
          </a:p>
          <a:p>
            <a:pPr lvl="1" eaLnBrk="1" hangingPunct="1">
              <a:defRPr/>
            </a:pPr>
            <a:r>
              <a:rPr kumimoji="0" lang="en-US" altLang="zh-CN" smtClean="0"/>
              <a:t>Since </a:t>
            </a:r>
            <a:r>
              <a:rPr kumimoji="0" lang="en-US" altLang="zh-CN" smtClean="0">
                <a:sym typeface="Symbol" pitchFamily="18" charset="2"/>
              </a:rPr>
              <a:t></a:t>
            </a:r>
            <a:r>
              <a:rPr kumimoji="0" lang="en-US" altLang="zh-CN" smtClean="0"/>
              <a:t>  is a candidate key, the third alternative in the definition of 3NF is trivially satisfied.</a:t>
            </a:r>
          </a:p>
          <a:p>
            <a:pPr lvl="1" eaLnBrk="1" hangingPunct="1">
              <a:defRPr/>
            </a:pPr>
            <a:r>
              <a:rPr kumimoji="0" lang="en-US" altLang="zh-CN" smtClean="0"/>
              <a:t>In fact, we cannot show that </a:t>
            </a:r>
            <a:r>
              <a:rPr kumimoji="0" lang="en-US" altLang="zh-CN" smtClean="0">
                <a:sym typeface="Symbol" pitchFamily="18" charset="2"/>
              </a:rPr>
              <a:t> </a:t>
            </a:r>
            <a:r>
              <a:rPr kumimoji="0" lang="en-US" altLang="zh-CN" smtClean="0"/>
              <a:t>is a superkey.</a:t>
            </a:r>
          </a:p>
          <a:p>
            <a:pPr lvl="1" eaLnBrk="1" hangingPunct="1">
              <a:defRPr/>
            </a:pPr>
            <a:r>
              <a:rPr kumimoji="0" lang="en-US" altLang="zh-CN" smtClean="0"/>
              <a:t>This shows exactly why the third alternative is present in the definition of 3NF.</a:t>
            </a:r>
          </a:p>
          <a:p>
            <a:pPr eaLnBrk="1" hangingPunct="1">
              <a:buFontTx/>
              <a:buNone/>
              <a:defRPr/>
            </a:pPr>
            <a:r>
              <a:rPr kumimoji="0" lang="en-US" altLang="zh-CN" smtClean="0"/>
              <a:t>Q.E.D.</a:t>
            </a:r>
          </a:p>
        </p:txBody>
      </p:sp>
      <p:sp>
        <p:nvSpPr>
          <p:cNvPr id="58372" name="Rectangle 3"/>
          <p:cNvSpPr>
            <a:spLocks noGrp="1" noChangeArrowheads="1"/>
          </p:cNvSpPr>
          <p:nvPr>
            <p:ph type="title"/>
          </p:nvPr>
        </p:nvSpPr>
        <p:spPr>
          <a:xfrm>
            <a:off x="228600" y="206375"/>
            <a:ext cx="8077200" cy="609600"/>
          </a:xfrm>
        </p:spPr>
        <p:txBody>
          <a:bodyPr anchor="b"/>
          <a:lstStyle/>
          <a:p>
            <a:pPr eaLnBrk="1" hangingPunct="1">
              <a:defRPr/>
            </a:pPr>
            <a:r>
              <a:rPr kumimoji="0" lang="en-US" altLang="zh-CN" sz="2800" smtClean="0"/>
              <a:t>Correctness of 3NF Decomposition (Cont’d.)</a:t>
            </a:r>
          </a:p>
        </p:txBody>
      </p:sp>
    </p:spTree>
  </p:cSld>
  <p:clrMapOvr>
    <a:masterClrMapping/>
  </p:clrMapOvr>
  <p:transition>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4767FA2-3E32-4EAA-9FCE-2367809713C5}" type="slidenum">
              <a:rPr kumimoji="0" lang="zh-CN" altLang="en-US" sz="1400" smtClean="0"/>
              <a:pPr>
                <a:spcBef>
                  <a:spcPct val="0"/>
                </a:spcBef>
                <a:buFontTx/>
                <a:buNone/>
              </a:pPr>
              <a:t>6</a:t>
            </a:fld>
            <a:endParaRPr kumimoji="0" lang="en-US" altLang="zh-CN" sz="1400" smtClean="0"/>
          </a:p>
        </p:txBody>
      </p:sp>
      <p:sp>
        <p:nvSpPr>
          <p:cNvPr id="9219" name="Rectangle 2"/>
          <p:cNvSpPr>
            <a:spLocks noGrp="1" noChangeArrowheads="1"/>
          </p:cNvSpPr>
          <p:nvPr>
            <p:ph type="title"/>
          </p:nvPr>
        </p:nvSpPr>
        <p:spPr/>
        <p:txBody>
          <a:bodyPr/>
          <a:lstStyle/>
          <a:p>
            <a:pPr eaLnBrk="1" hangingPunct="1">
              <a:defRPr/>
            </a:pPr>
            <a:r>
              <a:rPr kumimoji="0" lang="en-US" altLang="zh-CN" smtClean="0"/>
              <a:t>Denormalization for Performance</a:t>
            </a:r>
            <a:endParaRPr kumimoji="0" lang="zh-CN" altLang="en-US" smtClean="0"/>
          </a:p>
        </p:txBody>
      </p:sp>
      <p:sp>
        <p:nvSpPr>
          <p:cNvPr id="501763" name="Rectangle 3"/>
          <p:cNvSpPr>
            <a:spLocks noGrp="1" noChangeArrowheads="1"/>
          </p:cNvSpPr>
          <p:nvPr>
            <p:ph type="body" idx="1"/>
          </p:nvPr>
        </p:nvSpPr>
        <p:spPr/>
        <p:txBody>
          <a:bodyPr/>
          <a:lstStyle/>
          <a:p>
            <a:pPr eaLnBrk="1" hangingPunct="1">
              <a:defRPr/>
            </a:pPr>
            <a:r>
              <a:rPr kumimoji="0" lang="en-US" altLang="zh-CN" dirty="0"/>
              <a:t>May want to use non-normalized schema for performance</a:t>
            </a:r>
          </a:p>
          <a:p>
            <a:pPr lvl="1" eaLnBrk="1" hangingPunct="1">
              <a:defRPr/>
            </a:pPr>
            <a:r>
              <a:rPr kumimoji="0" lang="en-US" altLang="zh-CN" dirty="0"/>
              <a:t>For example, displaying </a:t>
            </a:r>
            <a:r>
              <a:rPr kumimoji="0" lang="en-US" altLang="zh-CN" i="1" dirty="0" err="1" smtClean="0"/>
              <a:t>instructor_name</a:t>
            </a:r>
            <a:r>
              <a:rPr kumimoji="0" lang="en-US" altLang="zh-CN" dirty="0" smtClean="0"/>
              <a:t> </a:t>
            </a:r>
            <a:r>
              <a:rPr kumimoji="0" lang="en-US" altLang="zh-CN" dirty="0"/>
              <a:t>along with </a:t>
            </a:r>
            <a:r>
              <a:rPr kumimoji="0" lang="en-US" altLang="zh-CN" i="1" dirty="0" smtClean="0"/>
              <a:t>building</a:t>
            </a:r>
            <a:r>
              <a:rPr kumimoji="0" lang="en-US" altLang="zh-CN" dirty="0" smtClean="0"/>
              <a:t> requires </a:t>
            </a:r>
            <a:r>
              <a:rPr kumimoji="0" lang="en-US" altLang="zh-CN" dirty="0"/>
              <a:t>join of </a:t>
            </a:r>
            <a:r>
              <a:rPr kumimoji="0" lang="en-US" altLang="zh-CN" i="1" dirty="0" smtClean="0"/>
              <a:t>department</a:t>
            </a:r>
            <a:r>
              <a:rPr kumimoji="0" lang="en-US" altLang="zh-CN" dirty="0" smtClean="0"/>
              <a:t> </a:t>
            </a:r>
            <a:r>
              <a:rPr kumimoji="0" lang="en-US" altLang="zh-CN" dirty="0"/>
              <a:t>with </a:t>
            </a:r>
            <a:r>
              <a:rPr kumimoji="0" lang="en-US" altLang="zh-CN" i="1" dirty="0" smtClean="0"/>
              <a:t>instructor</a:t>
            </a:r>
            <a:endParaRPr kumimoji="0" lang="en-US" altLang="zh-CN" i="1" dirty="0"/>
          </a:p>
          <a:p>
            <a:pPr eaLnBrk="1" hangingPunct="1">
              <a:defRPr/>
            </a:pPr>
            <a:r>
              <a:rPr kumimoji="0" lang="en-US" altLang="zh-CN" dirty="0"/>
              <a:t>Alternative 1:  Use </a:t>
            </a:r>
            <a:r>
              <a:rPr kumimoji="0" lang="en-US" altLang="zh-CN" dirty="0" err="1"/>
              <a:t>denormalized</a:t>
            </a:r>
            <a:r>
              <a:rPr kumimoji="0" lang="en-US" altLang="zh-CN" dirty="0"/>
              <a:t> relation containing attributes of </a:t>
            </a:r>
            <a:r>
              <a:rPr kumimoji="0" lang="en-US" altLang="zh-CN" i="1" dirty="0" smtClean="0"/>
              <a:t>department</a:t>
            </a:r>
            <a:r>
              <a:rPr kumimoji="0" lang="en-US" altLang="zh-CN" dirty="0" smtClean="0"/>
              <a:t> </a:t>
            </a:r>
            <a:r>
              <a:rPr kumimoji="0" lang="en-US" altLang="zh-CN" dirty="0"/>
              <a:t>as well as </a:t>
            </a:r>
            <a:r>
              <a:rPr kumimoji="0" lang="en-US" altLang="zh-CN" i="1" dirty="0" smtClean="0"/>
              <a:t>instructor</a:t>
            </a:r>
            <a:r>
              <a:rPr kumimoji="0" lang="en-US" altLang="zh-CN" dirty="0" smtClean="0"/>
              <a:t> </a:t>
            </a:r>
            <a:r>
              <a:rPr kumimoji="0" lang="en-US" altLang="zh-CN" dirty="0"/>
              <a:t>with all above attributes</a:t>
            </a:r>
          </a:p>
          <a:p>
            <a:pPr lvl="1" eaLnBrk="1" hangingPunct="1">
              <a:defRPr/>
            </a:pPr>
            <a:r>
              <a:rPr kumimoji="0" lang="en-US" altLang="zh-CN" dirty="0"/>
              <a:t>faster lookup</a:t>
            </a:r>
          </a:p>
          <a:p>
            <a:pPr lvl="1" eaLnBrk="1" hangingPunct="1">
              <a:defRPr/>
            </a:pPr>
            <a:r>
              <a:rPr kumimoji="0" lang="en-US" altLang="zh-CN" dirty="0"/>
              <a:t>extra space and extra execution time for updates</a:t>
            </a:r>
          </a:p>
          <a:p>
            <a:pPr lvl="1" eaLnBrk="1" hangingPunct="1">
              <a:defRPr/>
            </a:pPr>
            <a:r>
              <a:rPr kumimoji="0" lang="en-US" altLang="zh-CN" dirty="0"/>
              <a:t>extra coding work for programmer and possibility of error in extra code</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63">
                                            <p:txEl>
                                              <p:pRg st="2" end="2"/>
                                            </p:txEl>
                                          </p:spTgt>
                                        </p:tgtEl>
                                        <p:attrNameLst>
                                          <p:attrName>style.visibility</p:attrName>
                                        </p:attrNameLst>
                                      </p:cBhvr>
                                      <p:to>
                                        <p:strVal val="visible"/>
                                      </p:to>
                                    </p:set>
                                    <p:animEffect transition="in" filter="blinds(horizontal)">
                                      <p:cBhvr>
                                        <p:cTn id="7" dur="500"/>
                                        <p:tgtEl>
                                          <p:spTgt spid="50176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63">
                                            <p:txEl>
                                              <p:pRg st="3" end="3"/>
                                            </p:txEl>
                                          </p:spTgt>
                                        </p:tgtEl>
                                        <p:attrNameLst>
                                          <p:attrName>style.visibility</p:attrName>
                                        </p:attrNameLst>
                                      </p:cBhvr>
                                      <p:to>
                                        <p:strVal val="visible"/>
                                      </p:to>
                                    </p:set>
                                    <p:animEffect transition="in" filter="blinds(horizontal)">
                                      <p:cBhvr>
                                        <p:cTn id="10" dur="500"/>
                                        <p:tgtEl>
                                          <p:spTgt spid="50176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1763">
                                            <p:txEl>
                                              <p:pRg st="4" end="4"/>
                                            </p:txEl>
                                          </p:spTgt>
                                        </p:tgtEl>
                                        <p:attrNameLst>
                                          <p:attrName>style.visibility</p:attrName>
                                        </p:attrNameLst>
                                      </p:cBhvr>
                                      <p:to>
                                        <p:strVal val="visible"/>
                                      </p:to>
                                    </p:set>
                                    <p:animEffect transition="in" filter="blinds(horizontal)">
                                      <p:cBhvr>
                                        <p:cTn id="13" dur="500"/>
                                        <p:tgtEl>
                                          <p:spTgt spid="50176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01763">
                                            <p:txEl>
                                              <p:pRg st="5" end="5"/>
                                            </p:txEl>
                                          </p:spTgt>
                                        </p:tgtEl>
                                        <p:attrNameLst>
                                          <p:attrName>style.visibility</p:attrName>
                                        </p:attrNameLst>
                                      </p:cBhvr>
                                      <p:to>
                                        <p:strVal val="visible"/>
                                      </p:to>
                                    </p:set>
                                    <p:animEffect transition="in" filter="blinds(horizontal)">
                                      <p:cBhvr>
                                        <p:cTn id="16" dur="500"/>
                                        <p:tgtEl>
                                          <p:spTgt spid="501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B91233-F49D-47C7-BCCF-1AFFDDA4EE95}" type="slidenum">
              <a:rPr kumimoji="0" lang="zh-CN" altLang="en-US" sz="1400" smtClean="0"/>
              <a:pPr>
                <a:spcBef>
                  <a:spcPct val="0"/>
                </a:spcBef>
                <a:buFontTx/>
                <a:buNone/>
              </a:pPr>
              <a:t>7</a:t>
            </a:fld>
            <a:endParaRPr kumimoji="0" lang="en-US" altLang="zh-CN" sz="1400" smtClean="0"/>
          </a:p>
        </p:txBody>
      </p:sp>
      <p:sp>
        <p:nvSpPr>
          <p:cNvPr id="10243" name="Rectangle 2"/>
          <p:cNvSpPr>
            <a:spLocks noGrp="1" noChangeArrowheads="1"/>
          </p:cNvSpPr>
          <p:nvPr>
            <p:ph type="title"/>
          </p:nvPr>
        </p:nvSpPr>
        <p:spPr/>
        <p:txBody>
          <a:bodyPr/>
          <a:lstStyle/>
          <a:p>
            <a:pPr eaLnBrk="1" hangingPunct="1">
              <a:defRPr/>
            </a:pPr>
            <a:r>
              <a:rPr kumimoji="0" lang="en-US" altLang="zh-CN" smtClean="0"/>
              <a:t>Denormalization for Performance</a:t>
            </a:r>
            <a:endParaRPr kumimoji="0" lang="zh-CN" altLang="en-US" smtClean="0"/>
          </a:p>
        </p:txBody>
      </p:sp>
      <p:sp>
        <p:nvSpPr>
          <p:cNvPr id="10244" name="Rectangle 3"/>
          <p:cNvSpPr>
            <a:spLocks noGrp="1" noChangeArrowheads="1"/>
          </p:cNvSpPr>
          <p:nvPr>
            <p:ph type="body" idx="1"/>
          </p:nvPr>
        </p:nvSpPr>
        <p:spPr/>
        <p:txBody>
          <a:bodyPr/>
          <a:lstStyle/>
          <a:p>
            <a:pPr eaLnBrk="1" hangingPunct="1">
              <a:defRPr/>
            </a:pPr>
            <a:r>
              <a:rPr kumimoji="0" lang="en-US" altLang="zh-CN" dirty="0" smtClean="0"/>
              <a:t>Alternative 2: use a </a:t>
            </a:r>
            <a:r>
              <a:rPr kumimoji="0" lang="en-US" altLang="zh-CN" b="1" i="1" dirty="0" smtClean="0"/>
              <a:t>materialized view </a:t>
            </a:r>
            <a:r>
              <a:rPr kumimoji="0" lang="en-US" altLang="zh-CN" dirty="0" smtClean="0"/>
              <a:t>defined as</a:t>
            </a:r>
            <a:br>
              <a:rPr kumimoji="0" lang="en-US" altLang="zh-CN" dirty="0" smtClean="0"/>
            </a:br>
            <a:r>
              <a:rPr kumimoji="0" lang="en-US" altLang="zh-CN" dirty="0" smtClean="0"/>
              <a:t>          instructor      department</a:t>
            </a:r>
          </a:p>
          <a:p>
            <a:pPr lvl="1" eaLnBrk="1" hangingPunct="1">
              <a:defRPr/>
            </a:pPr>
            <a:r>
              <a:rPr kumimoji="0" lang="en-US" altLang="zh-CN" dirty="0" smtClean="0"/>
              <a:t>Benefits and drawbacks same as above, except no extra coding work for programmer and avoids possible errors</a:t>
            </a:r>
            <a:endParaRPr kumimoji="0" lang="zh-CN" altLang="en-US" dirty="0" smtClean="0"/>
          </a:p>
        </p:txBody>
      </p:sp>
      <p:sp>
        <p:nvSpPr>
          <p:cNvPr id="17413" name="Freeform 4"/>
          <p:cNvSpPr>
            <a:spLocks/>
          </p:cNvSpPr>
          <p:nvPr/>
        </p:nvSpPr>
        <p:spPr bwMode="auto">
          <a:xfrm>
            <a:off x="3119438" y="1546225"/>
            <a:ext cx="241300" cy="168275"/>
          </a:xfrm>
          <a:custGeom>
            <a:avLst/>
            <a:gdLst>
              <a:gd name="T0" fmla="*/ 0 w 182"/>
              <a:gd name="T1" fmla="*/ 0 h 182"/>
              <a:gd name="T2" fmla="*/ 0 w 182"/>
              <a:gd name="T3" fmla="*/ 2147483646 h 182"/>
              <a:gd name="T4" fmla="*/ 2147483646 w 182"/>
              <a:gd name="T5" fmla="*/ 0 h 182"/>
              <a:gd name="T6" fmla="*/ 2147483646 w 182"/>
              <a:gd name="T7" fmla="*/ 2147483646 h 182"/>
              <a:gd name="T8" fmla="*/ 0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lnTo>
                  <a:pt x="0" y="182"/>
                </a:lnTo>
                <a:lnTo>
                  <a:pt x="182" y="0"/>
                </a:lnTo>
                <a:lnTo>
                  <a:pt x="182" y="182"/>
                </a:lnTo>
                <a:lnTo>
                  <a:pt x="0" y="0"/>
                </a:lnTo>
                <a:close/>
              </a:path>
            </a:pathLst>
          </a:custGeom>
          <a:noFill/>
          <a:ln w="19050">
            <a:solidFill>
              <a:schemeClr val="tx2"/>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zh-CN" altLang="en-US"/>
          </a:p>
        </p:txBody>
      </p:sp>
    </p:spTree>
  </p:cSld>
  <p:clrMapOvr>
    <a:masterClrMapping/>
  </p:clrMapOvr>
  <p:transition>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262FCBE-CCAF-46E9-B2B1-00022D7232EC}" type="slidenum">
              <a:rPr kumimoji="0" lang="zh-CN" altLang="en-US" sz="1400" smtClean="0"/>
              <a:pPr>
                <a:spcBef>
                  <a:spcPct val="0"/>
                </a:spcBef>
                <a:buFontTx/>
                <a:buNone/>
              </a:pPr>
              <a:t>8</a:t>
            </a:fld>
            <a:endParaRPr kumimoji="0" lang="en-US" altLang="zh-CN" sz="1400" smtClean="0"/>
          </a:p>
        </p:txBody>
      </p:sp>
      <p:sp>
        <p:nvSpPr>
          <p:cNvPr id="11267" name="Rectangle 2"/>
          <p:cNvSpPr>
            <a:spLocks noGrp="1" noChangeArrowheads="1"/>
          </p:cNvSpPr>
          <p:nvPr>
            <p:ph type="title"/>
          </p:nvPr>
        </p:nvSpPr>
        <p:spPr/>
        <p:txBody>
          <a:bodyPr/>
          <a:lstStyle/>
          <a:p>
            <a:pPr eaLnBrk="1" hangingPunct="1">
              <a:defRPr/>
            </a:pPr>
            <a:r>
              <a:rPr kumimoji="0" lang="en-US" altLang="zh-CN" smtClean="0"/>
              <a:t>Other Design Issues</a:t>
            </a:r>
            <a:endParaRPr kumimoji="0" lang="zh-CN" altLang="en-US" smtClean="0"/>
          </a:p>
        </p:txBody>
      </p:sp>
      <p:sp>
        <p:nvSpPr>
          <p:cNvPr id="503811" name="Rectangle 3"/>
          <p:cNvSpPr>
            <a:spLocks noGrp="1" noChangeArrowheads="1"/>
          </p:cNvSpPr>
          <p:nvPr>
            <p:ph type="body" idx="1"/>
          </p:nvPr>
        </p:nvSpPr>
        <p:spPr>
          <a:xfrm>
            <a:off x="304800" y="1093788"/>
            <a:ext cx="8445500" cy="5627687"/>
          </a:xfrm>
        </p:spPr>
        <p:txBody>
          <a:bodyPr/>
          <a:lstStyle/>
          <a:p>
            <a:pPr eaLnBrk="1" hangingPunct="1">
              <a:lnSpc>
                <a:spcPct val="90000"/>
              </a:lnSpc>
              <a:defRPr/>
            </a:pPr>
            <a:r>
              <a:rPr kumimoji="0" lang="en-US" altLang="zh-CN" dirty="0" smtClean="0"/>
              <a:t>Some aspects of database design are not caught by normalization</a:t>
            </a:r>
          </a:p>
          <a:p>
            <a:pPr eaLnBrk="1" hangingPunct="1">
              <a:lnSpc>
                <a:spcPct val="90000"/>
              </a:lnSpc>
              <a:defRPr/>
            </a:pPr>
            <a:r>
              <a:rPr kumimoji="0" lang="en-US" altLang="zh-CN" dirty="0" smtClean="0"/>
              <a:t>Examples of bad database design, to be avoided: </a:t>
            </a:r>
          </a:p>
          <a:p>
            <a:pPr eaLnBrk="1" hangingPunct="1">
              <a:lnSpc>
                <a:spcPct val="90000"/>
              </a:lnSpc>
              <a:buFontTx/>
              <a:buNone/>
              <a:defRPr/>
            </a:pPr>
            <a:r>
              <a:rPr kumimoji="0" lang="en-US" altLang="zh-CN" dirty="0" smtClean="0"/>
              <a:t>	Instead of </a:t>
            </a:r>
            <a:r>
              <a:rPr kumimoji="0" lang="en-US" altLang="zh-CN" i="1" dirty="0" smtClean="0"/>
              <a:t>earnings </a:t>
            </a:r>
            <a:r>
              <a:rPr kumimoji="0" lang="en-US" altLang="zh-CN" dirty="0" smtClean="0"/>
              <a:t>(</a:t>
            </a:r>
            <a:r>
              <a:rPr kumimoji="0" lang="en-US" altLang="zh-CN" i="1" dirty="0" err="1" smtClean="0"/>
              <a:t>company_id</a:t>
            </a:r>
            <a:r>
              <a:rPr kumimoji="0" lang="en-US" altLang="zh-CN" i="1" dirty="0" smtClean="0"/>
              <a:t>, year, amount </a:t>
            </a:r>
            <a:r>
              <a:rPr kumimoji="0" lang="en-US" altLang="zh-CN" dirty="0" smtClean="0"/>
              <a:t>), use </a:t>
            </a:r>
          </a:p>
          <a:p>
            <a:pPr lvl="1" eaLnBrk="1" hangingPunct="1">
              <a:lnSpc>
                <a:spcPct val="90000"/>
              </a:lnSpc>
              <a:defRPr/>
            </a:pPr>
            <a:r>
              <a:rPr kumimoji="0" lang="en-US" altLang="zh-CN" sz="2400" i="1" dirty="0" smtClean="0"/>
              <a:t>earnings_2000, earnings_2001, earnings_2002</a:t>
            </a:r>
            <a:r>
              <a:rPr kumimoji="0" lang="en-US" altLang="zh-CN" sz="2400" dirty="0" smtClean="0"/>
              <a:t>, etc., all on the schema (</a:t>
            </a:r>
            <a:r>
              <a:rPr kumimoji="0" lang="en-US" altLang="zh-CN" sz="2400" i="1" dirty="0" err="1" smtClean="0"/>
              <a:t>company_id</a:t>
            </a:r>
            <a:r>
              <a:rPr kumimoji="0" lang="en-US" altLang="zh-CN" sz="2400" i="1" dirty="0" smtClean="0"/>
              <a:t>, earnings</a:t>
            </a:r>
            <a:r>
              <a:rPr kumimoji="0" lang="en-US" altLang="zh-CN" sz="2400" dirty="0" smtClean="0"/>
              <a:t>).</a:t>
            </a:r>
          </a:p>
          <a:p>
            <a:pPr lvl="2" eaLnBrk="1" hangingPunct="1">
              <a:lnSpc>
                <a:spcPct val="90000"/>
              </a:lnSpc>
              <a:defRPr/>
            </a:pPr>
            <a:r>
              <a:rPr kumimoji="0" lang="en-US" altLang="zh-CN" dirty="0" smtClean="0"/>
              <a:t>Above are in BCNF, but make querying across years difficult and needs new table each year</a:t>
            </a:r>
          </a:p>
          <a:p>
            <a:pPr lvl="1" eaLnBrk="1" hangingPunct="1">
              <a:lnSpc>
                <a:spcPct val="90000"/>
              </a:lnSpc>
              <a:defRPr/>
            </a:pPr>
            <a:r>
              <a:rPr kumimoji="0" lang="en-US" altLang="zh-CN" sz="2400" i="1" dirty="0" err="1" smtClean="0"/>
              <a:t>company_year</a:t>
            </a:r>
            <a:r>
              <a:rPr kumimoji="0" lang="en-US" altLang="zh-CN" sz="2400" dirty="0" smtClean="0"/>
              <a:t>(</a:t>
            </a:r>
            <a:r>
              <a:rPr kumimoji="0" lang="en-US" altLang="zh-CN" sz="2400" i="1" dirty="0" err="1" smtClean="0"/>
              <a:t>company_id</a:t>
            </a:r>
            <a:r>
              <a:rPr kumimoji="0" lang="en-US" altLang="zh-CN" sz="2400" i="1" dirty="0" smtClean="0"/>
              <a:t>, earnings_2000, earnings_2001, earnings_2002</a:t>
            </a:r>
            <a:r>
              <a:rPr kumimoji="0" lang="en-US" altLang="zh-CN" sz="2400" dirty="0" smtClean="0"/>
              <a:t>)</a:t>
            </a:r>
          </a:p>
          <a:p>
            <a:pPr lvl="2" eaLnBrk="1" hangingPunct="1">
              <a:lnSpc>
                <a:spcPct val="90000"/>
              </a:lnSpc>
              <a:defRPr/>
            </a:pPr>
            <a:r>
              <a:rPr kumimoji="0" lang="en-US" altLang="zh-CN" dirty="0" smtClean="0"/>
              <a:t>Also in BCNF, but also makes querying across years difficult and requires new attribute each year.</a:t>
            </a:r>
          </a:p>
          <a:p>
            <a:pPr lvl="2" eaLnBrk="1" hangingPunct="1">
              <a:lnSpc>
                <a:spcPct val="90000"/>
              </a:lnSpc>
              <a:defRPr/>
            </a:pPr>
            <a:r>
              <a:rPr kumimoji="0" lang="en-US" altLang="zh-CN" dirty="0" smtClean="0"/>
              <a:t>Is an example of a </a:t>
            </a:r>
            <a:r>
              <a:rPr kumimoji="0" lang="en-US" altLang="zh-CN" b="1" dirty="0" smtClean="0"/>
              <a:t>crosstab</a:t>
            </a:r>
            <a:r>
              <a:rPr kumimoji="0" lang="en-US" altLang="zh-CN" dirty="0" smtClean="0"/>
              <a:t>, where values for one attribute become column names</a:t>
            </a:r>
          </a:p>
          <a:p>
            <a:pPr lvl="2" eaLnBrk="1" hangingPunct="1">
              <a:lnSpc>
                <a:spcPct val="90000"/>
              </a:lnSpc>
              <a:defRPr/>
            </a:pPr>
            <a:r>
              <a:rPr kumimoji="0" lang="en-US" altLang="zh-CN" dirty="0" smtClean="0"/>
              <a:t>Used in spreadsheets, and in data analysis tools</a:t>
            </a:r>
            <a:endParaRPr kumimoji="0" lang="zh-CN" altLang="en-US" dirty="0" smtClean="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3811">
                                            <p:txEl>
                                              <p:pRg st="3" end="3"/>
                                            </p:txEl>
                                          </p:spTgt>
                                        </p:tgtEl>
                                        <p:attrNameLst>
                                          <p:attrName>style.visibility</p:attrName>
                                        </p:attrNameLst>
                                      </p:cBhvr>
                                      <p:to>
                                        <p:strVal val="visible"/>
                                      </p:to>
                                    </p:set>
                                    <p:animEffect transition="in" filter="blinds(horizontal)">
                                      <p:cBhvr>
                                        <p:cTn id="7" dur="500"/>
                                        <p:tgtEl>
                                          <p:spTgt spid="5038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3811">
                                            <p:txEl>
                                              <p:pRg st="4" end="4"/>
                                            </p:txEl>
                                          </p:spTgt>
                                        </p:tgtEl>
                                        <p:attrNameLst>
                                          <p:attrName>style.visibility</p:attrName>
                                        </p:attrNameLst>
                                      </p:cBhvr>
                                      <p:to>
                                        <p:strVal val="visible"/>
                                      </p:to>
                                    </p:set>
                                    <p:animEffect transition="in" filter="blinds(horizontal)">
                                      <p:cBhvr>
                                        <p:cTn id="12" dur="500"/>
                                        <p:tgtEl>
                                          <p:spTgt spid="50381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3811">
                                            <p:txEl>
                                              <p:pRg st="5" end="5"/>
                                            </p:txEl>
                                          </p:spTgt>
                                        </p:tgtEl>
                                        <p:attrNameLst>
                                          <p:attrName>style.visibility</p:attrName>
                                        </p:attrNameLst>
                                      </p:cBhvr>
                                      <p:to>
                                        <p:strVal val="visible"/>
                                      </p:to>
                                    </p:set>
                                    <p:animEffect transition="in" filter="blinds(horizontal)">
                                      <p:cBhvr>
                                        <p:cTn id="17" dur="500"/>
                                        <p:tgtEl>
                                          <p:spTgt spid="50381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3811">
                                            <p:txEl>
                                              <p:pRg st="6" end="6"/>
                                            </p:txEl>
                                          </p:spTgt>
                                        </p:tgtEl>
                                        <p:attrNameLst>
                                          <p:attrName>style.visibility</p:attrName>
                                        </p:attrNameLst>
                                      </p:cBhvr>
                                      <p:to>
                                        <p:strVal val="visible"/>
                                      </p:to>
                                    </p:set>
                                    <p:animEffect transition="in" filter="blinds(horizontal)">
                                      <p:cBhvr>
                                        <p:cTn id="22" dur="500"/>
                                        <p:tgtEl>
                                          <p:spTgt spid="503811">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03811">
                                            <p:txEl>
                                              <p:pRg st="7" end="7"/>
                                            </p:txEl>
                                          </p:spTgt>
                                        </p:tgtEl>
                                        <p:attrNameLst>
                                          <p:attrName>style.visibility</p:attrName>
                                        </p:attrNameLst>
                                      </p:cBhvr>
                                      <p:to>
                                        <p:strVal val="visible"/>
                                      </p:to>
                                    </p:set>
                                    <p:animEffect transition="in" filter="blinds(horizontal)">
                                      <p:cBhvr>
                                        <p:cTn id="25" dur="500"/>
                                        <p:tgtEl>
                                          <p:spTgt spid="503811">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03811">
                                            <p:txEl>
                                              <p:pRg st="8" end="8"/>
                                            </p:txEl>
                                          </p:spTgt>
                                        </p:tgtEl>
                                        <p:attrNameLst>
                                          <p:attrName>style.visibility</p:attrName>
                                        </p:attrNameLst>
                                      </p:cBhvr>
                                      <p:to>
                                        <p:strVal val="visible"/>
                                      </p:to>
                                    </p:set>
                                    <p:animEffect transition="in" filter="blinds(horizontal)">
                                      <p:cBhvr>
                                        <p:cTn id="28" dur="500"/>
                                        <p:tgtEl>
                                          <p:spTgt spid="5038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a:spcBef>
                <a:spcPct val="20000"/>
              </a:spcBef>
              <a:buChar char="•"/>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D42B1F5-628D-424B-B179-AC07A483584D}" type="slidenum">
              <a:rPr kumimoji="0" lang="zh-CN" altLang="en-US" sz="1400" smtClean="0"/>
              <a:pPr>
                <a:spcBef>
                  <a:spcPct val="0"/>
                </a:spcBef>
                <a:buFontTx/>
                <a:buNone/>
              </a:pPr>
              <a:t>9</a:t>
            </a:fld>
            <a:endParaRPr kumimoji="0" lang="en-US" altLang="zh-CN" sz="1400" smtClean="0"/>
          </a:p>
        </p:txBody>
      </p:sp>
      <p:sp>
        <p:nvSpPr>
          <p:cNvPr id="12291" name="Rectangle 2"/>
          <p:cNvSpPr>
            <a:spLocks noGrp="1" noChangeArrowheads="1"/>
          </p:cNvSpPr>
          <p:nvPr>
            <p:ph type="title"/>
          </p:nvPr>
        </p:nvSpPr>
        <p:spPr/>
        <p:txBody>
          <a:bodyPr/>
          <a:lstStyle/>
          <a:p>
            <a:pPr eaLnBrk="1" hangingPunct="1">
              <a:defRPr/>
            </a:pPr>
            <a:r>
              <a:rPr kumimoji="0" lang="en-US" altLang="zh-CN" smtClean="0"/>
              <a:t>Modeling Temporal Data</a:t>
            </a:r>
            <a:endParaRPr kumimoji="0" lang="zh-CN" altLang="en-US" smtClean="0"/>
          </a:p>
        </p:txBody>
      </p:sp>
      <p:sp>
        <p:nvSpPr>
          <p:cNvPr id="504835" name="Rectangle 3"/>
          <p:cNvSpPr>
            <a:spLocks noGrp="1" noChangeArrowheads="1"/>
          </p:cNvSpPr>
          <p:nvPr>
            <p:ph type="body" idx="1"/>
          </p:nvPr>
        </p:nvSpPr>
        <p:spPr/>
        <p:txBody>
          <a:bodyPr/>
          <a:lstStyle/>
          <a:p>
            <a:pPr eaLnBrk="1" hangingPunct="1">
              <a:defRPr/>
            </a:pPr>
            <a:r>
              <a:rPr kumimoji="0" lang="en-US" altLang="zh-CN" i="1" dirty="0" smtClean="0"/>
              <a:t>Temporal data</a:t>
            </a:r>
            <a:r>
              <a:rPr kumimoji="0" lang="en-US" altLang="zh-CN" dirty="0" smtClean="0"/>
              <a:t> have an association time interval during which the data are </a:t>
            </a:r>
            <a:r>
              <a:rPr kumimoji="0" lang="en-US" altLang="zh-CN" i="1" dirty="0" smtClean="0"/>
              <a:t>valid.</a:t>
            </a:r>
            <a:endParaRPr kumimoji="0" lang="en-US" altLang="zh-CN" dirty="0" smtClean="0"/>
          </a:p>
          <a:p>
            <a:pPr eaLnBrk="1" hangingPunct="1">
              <a:defRPr/>
            </a:pPr>
            <a:r>
              <a:rPr kumimoji="0" lang="en-US" altLang="zh-CN" dirty="0" smtClean="0"/>
              <a:t>A </a:t>
            </a:r>
            <a:r>
              <a:rPr kumimoji="0" lang="en-US" altLang="zh-CN" i="1" dirty="0" smtClean="0"/>
              <a:t>snapshot</a:t>
            </a:r>
            <a:r>
              <a:rPr kumimoji="0" lang="en-US" altLang="zh-CN" dirty="0" smtClean="0"/>
              <a:t> is the value of the data at a particular point in time.</a:t>
            </a:r>
          </a:p>
          <a:p>
            <a:pPr eaLnBrk="1" hangingPunct="1">
              <a:defRPr/>
            </a:pPr>
            <a:r>
              <a:rPr kumimoji="0" lang="en-US" altLang="zh-CN" dirty="0" smtClean="0"/>
              <a:t>Adding a temporal component results in functional dependencies like</a:t>
            </a:r>
          </a:p>
          <a:p>
            <a:pPr eaLnBrk="1" hangingPunct="1">
              <a:buFontTx/>
              <a:buNone/>
              <a:defRPr/>
            </a:pPr>
            <a:r>
              <a:rPr kumimoji="0" lang="en-US" altLang="zh-CN" i="1" dirty="0" smtClean="0"/>
              <a:t>		</a:t>
            </a:r>
            <a:r>
              <a:rPr kumimoji="0" lang="en-US" altLang="zh-CN" i="1" dirty="0" err="1" smtClean="0"/>
              <a:t>customer_id</a:t>
            </a:r>
            <a:r>
              <a:rPr kumimoji="0" lang="en-US" altLang="zh-CN" i="1" dirty="0" smtClean="0"/>
              <a:t> </a:t>
            </a:r>
            <a:r>
              <a:rPr kumimoji="0" lang="en-US" altLang="zh-CN" dirty="0" smtClean="0">
                <a:sym typeface="Symbol" pitchFamily="18" charset="2"/>
              </a:rPr>
              <a:t></a:t>
            </a:r>
            <a:r>
              <a:rPr kumimoji="0" lang="en-US" altLang="zh-CN" i="1" dirty="0" smtClean="0"/>
              <a:t> </a:t>
            </a:r>
            <a:r>
              <a:rPr kumimoji="0" lang="en-US" altLang="zh-CN" i="1" dirty="0" err="1" smtClean="0"/>
              <a:t>customer_street</a:t>
            </a:r>
            <a:r>
              <a:rPr kumimoji="0" lang="en-US" altLang="zh-CN" i="1" dirty="0" smtClean="0"/>
              <a:t>, </a:t>
            </a:r>
            <a:r>
              <a:rPr kumimoji="0" lang="en-US" altLang="zh-CN" i="1" dirty="0" err="1" smtClean="0"/>
              <a:t>customer_city</a:t>
            </a:r>
            <a:endParaRPr kumimoji="0" lang="en-US" altLang="zh-CN" i="1" dirty="0" smtClean="0"/>
          </a:p>
          <a:p>
            <a:pPr eaLnBrk="1" hangingPunct="1">
              <a:buFontTx/>
              <a:buNone/>
              <a:defRPr/>
            </a:pPr>
            <a:r>
              <a:rPr kumimoji="0" lang="en-US" altLang="zh-CN" dirty="0" smtClean="0"/>
              <a:t>	not to hold, because the address varies over time</a:t>
            </a:r>
          </a:p>
          <a:p>
            <a:pPr eaLnBrk="1" hangingPunct="1">
              <a:defRPr/>
            </a:pPr>
            <a:r>
              <a:rPr kumimoji="0" lang="en-US" altLang="zh-CN" dirty="0" smtClean="0"/>
              <a:t>A </a:t>
            </a:r>
            <a:r>
              <a:rPr kumimoji="0" lang="en-US" altLang="zh-CN" i="1" dirty="0" smtClean="0"/>
              <a:t>temporal functional dependency </a:t>
            </a:r>
            <a:r>
              <a:rPr kumimoji="0" lang="en-US" altLang="zh-CN" dirty="0" smtClean="0"/>
              <a:t>holds on schema </a:t>
            </a:r>
            <a:r>
              <a:rPr kumimoji="0" lang="en-US" altLang="zh-CN" i="1" dirty="0" smtClean="0"/>
              <a:t>R</a:t>
            </a:r>
            <a:r>
              <a:rPr kumimoji="0" lang="en-US" altLang="zh-CN" dirty="0" smtClean="0"/>
              <a:t> if the corresponding functional dependency holds on all snapshots for all legal </a:t>
            </a:r>
            <a:r>
              <a:rPr kumimoji="0" lang="en-US" altLang="zh-CN" smtClean="0"/>
              <a:t>instances </a:t>
            </a:r>
            <a:r>
              <a:rPr kumimoji="0" lang="en-US" altLang="zh-CN" i="1" smtClean="0"/>
              <a:t>r</a:t>
            </a:r>
            <a:r>
              <a:rPr kumimoji="0" lang="en-US" altLang="zh-CN" smtClean="0"/>
              <a:t>(</a:t>
            </a:r>
            <a:r>
              <a:rPr kumimoji="0" lang="en-US" altLang="zh-CN" i="1" smtClean="0"/>
              <a:t>R</a:t>
            </a:r>
            <a:r>
              <a:rPr kumimoji="0" lang="en-US" altLang="zh-CN" smtClean="0"/>
              <a:t>)</a:t>
            </a:r>
            <a:endParaRPr kumimoji="0" lang="en-US" altLang="zh-CN" dirty="0" smtClean="0"/>
          </a:p>
          <a:p>
            <a:pPr eaLnBrk="1" hangingPunct="1">
              <a:defRPr/>
            </a:pPr>
            <a:endParaRPr kumimoji="0" lang="zh-CN" altLang="en-US" dirty="0" smtClean="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4835">
                                            <p:txEl>
                                              <p:pRg st="2" end="2"/>
                                            </p:txEl>
                                          </p:spTgt>
                                        </p:tgtEl>
                                        <p:attrNameLst>
                                          <p:attrName>style.visibility</p:attrName>
                                        </p:attrNameLst>
                                      </p:cBhvr>
                                      <p:to>
                                        <p:strVal val="visible"/>
                                      </p:to>
                                    </p:set>
                                    <p:animEffect transition="in" filter="blinds(horizontal)">
                                      <p:cBhvr>
                                        <p:cTn id="7" dur="500"/>
                                        <p:tgtEl>
                                          <p:spTgt spid="50483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4835">
                                            <p:txEl>
                                              <p:pRg st="3" end="3"/>
                                            </p:txEl>
                                          </p:spTgt>
                                        </p:tgtEl>
                                        <p:attrNameLst>
                                          <p:attrName>style.visibility</p:attrName>
                                        </p:attrNameLst>
                                      </p:cBhvr>
                                      <p:to>
                                        <p:strVal val="visible"/>
                                      </p:to>
                                    </p:set>
                                    <p:animEffect transition="in" filter="blinds(horizontal)">
                                      <p:cBhvr>
                                        <p:cTn id="10" dur="500"/>
                                        <p:tgtEl>
                                          <p:spTgt spid="50483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4835">
                                            <p:txEl>
                                              <p:pRg st="4" end="4"/>
                                            </p:txEl>
                                          </p:spTgt>
                                        </p:tgtEl>
                                        <p:attrNameLst>
                                          <p:attrName>style.visibility</p:attrName>
                                        </p:attrNameLst>
                                      </p:cBhvr>
                                      <p:to>
                                        <p:strVal val="visible"/>
                                      </p:to>
                                    </p:set>
                                    <p:animEffect transition="in" filter="blinds(horizontal)">
                                      <p:cBhvr>
                                        <p:cTn id="13" dur="500"/>
                                        <p:tgtEl>
                                          <p:spTgt spid="504835">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04835">
                                            <p:txEl>
                                              <p:pRg st="5" end="5"/>
                                            </p:txEl>
                                          </p:spTgt>
                                        </p:tgtEl>
                                        <p:attrNameLst>
                                          <p:attrName>style.visibility</p:attrName>
                                        </p:attrNameLst>
                                      </p:cBhvr>
                                      <p:to>
                                        <p:strVal val="visible"/>
                                      </p:to>
                                    </p:set>
                                    <p:animEffect transition="in" filter="blinds(horizontal)">
                                      <p:cBhvr>
                                        <p:cTn id="18" dur="500"/>
                                        <p:tgtEl>
                                          <p:spTgt spid="5048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宋体"/>
        <a:cs typeface=""/>
      </a:majorFont>
      <a:minorFont>
        <a:latin typeface="Helvetic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alpha val="25000"/>
          </a:srgbClr>
        </a:solidFill>
        <a:ln>
          <a:noFill/>
        </a:ln>
        <a:effectLst/>
        <a:extLst>
          <a:ext uri="{91240B29-F687-4F45-9708-019B960494DF}">
            <a14:hiddenLine xmlns:a14="http://schemas.microsoft.com/office/drawing/2010/main" w="9525" cap="flat" cmpd="sng" algn="ctr">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rgbClr val="FF0000">
            <a:alpha val="25000"/>
          </a:srgbClr>
        </a:solidFill>
        <a:ln>
          <a:noFill/>
        </a:ln>
        <a:effectLst/>
        <a:extLst>
          <a:ext uri="{91240B29-F687-4F45-9708-019B960494DF}">
            <a14:hiddenLine xmlns:a14="http://schemas.microsoft.com/office/drawing/2010/main" w="9525" cap="flat" cmpd="sng" algn="ctr">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alpha val="25000"/>
          </a:srgbClr>
        </a:solidFill>
        <a:ln>
          <a:noFill/>
        </a:ln>
        <a:effectLst/>
        <a:extLst>
          <a:ext uri="{91240B29-F687-4F45-9708-019B960494DF}">
            <a14:hiddenLine xmlns:a14="http://schemas.microsoft.com/office/drawing/2010/main" w="9525" cap="flat" cmpd="sng" algn="ctr">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rgbClr val="FF0000">
            <a:alpha val="25000"/>
          </a:srgbClr>
        </a:solidFill>
        <a:ln>
          <a:noFill/>
        </a:ln>
        <a:effectLst/>
        <a:extLst>
          <a:ext uri="{91240B29-F687-4F45-9708-019B960494DF}">
            <a14:hiddenLine xmlns:a14="http://schemas.microsoft.com/office/drawing/2010/main" w="9525" cap="flat" cmpd="sng" algn="ctr">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charset="0"/>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1470095512</TotalTime>
  <Words>2703</Words>
  <Application>Microsoft Office PowerPoint</Application>
  <PresentationFormat>全屏显示(4:3)</PresentationFormat>
  <Paragraphs>588</Paragraphs>
  <Slides>54</Slides>
  <Notes>54</Notes>
  <HiddenSlides>9</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66" baseType="lpstr">
      <vt:lpstr>Helvetica</vt:lpstr>
      <vt:lpstr>宋体</vt:lpstr>
      <vt:lpstr>Arial</vt:lpstr>
      <vt:lpstr>Monotype Sorts</vt:lpstr>
      <vt:lpstr>Webdings</vt:lpstr>
      <vt:lpstr>Times New Roman</vt:lpstr>
      <vt:lpstr>Symbol</vt:lpstr>
      <vt:lpstr>Wingdings</vt:lpstr>
      <vt:lpstr>Greek Symbols</vt:lpstr>
      <vt:lpstr>1_db-5-grey</vt:lpstr>
      <vt:lpstr>默认设计模板</vt:lpstr>
      <vt:lpstr>Microsoft Clip Gallery</vt:lpstr>
      <vt:lpstr>Lecture 8  Relational-Database Design (continued)</vt:lpstr>
      <vt:lpstr>Outline</vt:lpstr>
      <vt:lpstr>Design Goals</vt:lpstr>
      <vt:lpstr>Overall Database Design Process</vt:lpstr>
      <vt:lpstr>ER Model and Normalization</vt:lpstr>
      <vt:lpstr>Denormalization for Performance</vt:lpstr>
      <vt:lpstr>Denormalization for Performance</vt:lpstr>
      <vt:lpstr>Other Design Issues</vt:lpstr>
      <vt:lpstr>Modeling Temporal Data</vt:lpstr>
      <vt:lpstr>The Normalization Process</vt:lpstr>
      <vt:lpstr>Non-1NF to 1NF</vt:lpstr>
      <vt:lpstr>Data Anomaly in 1NF Relations</vt:lpstr>
      <vt:lpstr>Next is 2NF</vt:lpstr>
      <vt:lpstr>Partial Dependency</vt:lpstr>
      <vt:lpstr>Partial Dependency (Cont.)</vt:lpstr>
      <vt:lpstr>Second Normal Form</vt:lpstr>
      <vt:lpstr>Conversion to 2NF</vt:lpstr>
      <vt:lpstr>Conversion to 2NF (Cont.)</vt:lpstr>
      <vt:lpstr>Data Anomalies in 2NF Relations</vt:lpstr>
      <vt:lpstr>Next is 3NF</vt:lpstr>
      <vt:lpstr>Transitive Dependency</vt:lpstr>
      <vt:lpstr>Third Normal Form</vt:lpstr>
      <vt:lpstr>3NF (Cont.)</vt:lpstr>
      <vt:lpstr>Conversion to 3NF</vt:lpstr>
      <vt:lpstr>Example</vt:lpstr>
      <vt:lpstr>Data Anomalies in 3NF Relations</vt:lpstr>
      <vt:lpstr>Next is BCNF</vt:lpstr>
      <vt:lpstr>Boyce-Codd Normal Form</vt:lpstr>
      <vt:lpstr>Data Anomalies in BCNF Relations</vt:lpstr>
      <vt:lpstr>Data Anomalies in BCNF Relations (Cont.)</vt:lpstr>
      <vt:lpstr>Multivalued Dependencies</vt:lpstr>
      <vt:lpstr>Multivalued Dependencies</vt:lpstr>
      <vt:lpstr>MVD Example</vt:lpstr>
      <vt:lpstr>MVD Example</vt:lpstr>
      <vt:lpstr>Multivalued Dependencies</vt:lpstr>
      <vt:lpstr>Use of Multivalued Dependencies</vt:lpstr>
      <vt:lpstr>Theory of MVDs</vt:lpstr>
      <vt:lpstr>Fourth Normal Form</vt:lpstr>
      <vt:lpstr>Restriction of Multivalued Dependencies</vt:lpstr>
      <vt:lpstr>4NF Decomposition Algorithm</vt:lpstr>
      <vt:lpstr>Lossless Decomposition</vt:lpstr>
      <vt:lpstr>Example</vt:lpstr>
      <vt:lpstr>Further Normal Forms</vt:lpstr>
      <vt:lpstr>End of Lecture 8</vt:lpstr>
      <vt:lpstr>Supplementary  Chase Procedure Test for Lossless Decomposition</vt:lpstr>
      <vt:lpstr>Chase Procedure</vt:lpstr>
      <vt:lpstr>Example</vt:lpstr>
      <vt:lpstr>PowerPoint 演示文稿</vt:lpstr>
      <vt:lpstr>Exercise</vt:lpstr>
      <vt:lpstr>Appendix  Proof of Correctness of 3NF Decomposition Algorithm</vt:lpstr>
      <vt:lpstr>Correctness of 3NF Decomposition Algorithm</vt:lpstr>
      <vt:lpstr>Correctness of 3NF Decomposition (Cont’d.)</vt:lpstr>
      <vt:lpstr>Correctness of 3NF Decomposition (Cont’d.)</vt:lpstr>
      <vt:lpstr>Correctness of 3NF Decomposition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Wu Yijian</dc:creator>
  <cp:lastModifiedBy>Wu Yijian</cp:lastModifiedBy>
  <cp:revision>447</cp:revision>
  <cp:lastPrinted>1999-12-01T19:45:26Z</cp:lastPrinted>
  <dcterms:created xsi:type="dcterms:W3CDTF">1999-12-01T16:48:44Z</dcterms:created>
  <dcterms:modified xsi:type="dcterms:W3CDTF">2018-11-26T02:50:07Z</dcterms:modified>
</cp:coreProperties>
</file>