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320" r:id="rId3"/>
    <p:sldId id="342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84628"/>
    <a:srgbClr val="5F5F5F"/>
    <a:srgbClr val="808080"/>
    <a:srgbClr val="000000"/>
    <a:srgbClr val="CC0000"/>
    <a:srgbClr val="78A4BC"/>
    <a:srgbClr val="9DBD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1" autoAdjust="0"/>
    <p:restoredTop sz="76809" autoAdjust="0"/>
  </p:normalViewPr>
  <p:slideViewPr>
    <p:cSldViewPr>
      <p:cViewPr>
        <p:scale>
          <a:sx n="48" d="100"/>
          <a:sy n="48" d="100"/>
        </p:scale>
        <p:origin x="-185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A821D8B-8376-46CE-9774-8B55BD6968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DBAB56-0580-4F06-9323-CE216B179326}" type="slidenum">
              <a:rPr lang="zh-CN" alt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90AC13-6EAB-4AB5-9B70-D6F28DA1A07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F4888-7EEF-469C-B064-C0278C57A2E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7"/>
          <p:cNvGraphicFramePr>
            <a:graphicFrameLocks noChangeAspect="1"/>
          </p:cNvGraphicFramePr>
          <p:nvPr/>
        </p:nvGraphicFramePr>
        <p:xfrm>
          <a:off x="0" y="0"/>
          <a:ext cx="9144000" cy="3124200"/>
        </p:xfrm>
        <a:graphic>
          <a:graphicData uri="http://schemas.openxmlformats.org/presentationml/2006/ole">
            <p:oleObj spid="_x0000_s199682" name="Image" r:id="rId3" imgW="2438198" imgH="1657835" progId="">
              <p:embed/>
            </p:oleObj>
          </a:graphicData>
        </a:graphic>
      </p:graphicFrame>
      <p:sp>
        <p:nvSpPr>
          <p:cNvPr id="5" name="AutoShape 35"/>
          <p:cNvSpPr>
            <a:spLocks noChangeArrowheads="1"/>
          </p:cNvSpPr>
          <p:nvPr/>
        </p:nvSpPr>
        <p:spPr bwMode="gray">
          <a:xfrm>
            <a:off x="6684963" y="3438525"/>
            <a:ext cx="2001837" cy="1238250"/>
          </a:xfrm>
          <a:prstGeom prst="diamond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gray">
          <a:xfrm>
            <a:off x="4724400" y="2201863"/>
            <a:ext cx="2047875" cy="1260475"/>
          </a:xfrm>
          <a:prstGeom prst="diamond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gray">
          <a:xfrm>
            <a:off x="5741988" y="1752600"/>
            <a:ext cx="1908175" cy="1263650"/>
          </a:xfrm>
          <a:prstGeom prst="diamond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8" name="Freeform 39" descr="F"/>
          <p:cNvSpPr>
            <a:spLocks/>
          </p:cNvSpPr>
          <p:nvPr/>
        </p:nvSpPr>
        <p:spPr bwMode="gray">
          <a:xfrm>
            <a:off x="6686550" y="4054475"/>
            <a:ext cx="1028700" cy="1692275"/>
          </a:xfrm>
          <a:custGeom>
            <a:avLst/>
            <a:gdLst/>
            <a:ahLst/>
            <a:cxnLst>
              <a:cxn ang="0">
                <a:pos x="648" y="1066"/>
              </a:cxn>
              <a:cxn ang="0">
                <a:pos x="641" y="389"/>
              </a:cxn>
              <a:cxn ang="0">
                <a:pos x="0" y="0"/>
              </a:cxn>
              <a:cxn ang="0">
                <a:pos x="2" y="681"/>
              </a:cxn>
              <a:cxn ang="0">
                <a:pos x="648" y="1066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Freeform 40" descr="d"/>
          <p:cNvSpPr>
            <a:spLocks/>
          </p:cNvSpPr>
          <p:nvPr/>
        </p:nvSpPr>
        <p:spPr bwMode="gray">
          <a:xfrm>
            <a:off x="4725988" y="2819400"/>
            <a:ext cx="1027112" cy="1733550"/>
          </a:xfrm>
          <a:custGeom>
            <a:avLst/>
            <a:gdLst/>
            <a:ahLst/>
            <a:cxnLst>
              <a:cxn ang="0">
                <a:pos x="626" y="991"/>
              </a:cxn>
              <a:cxn ang="0">
                <a:pos x="626" y="362"/>
              </a:cxn>
              <a:cxn ang="0">
                <a:pos x="0" y="0"/>
              </a:cxn>
              <a:cxn ang="0">
                <a:pos x="2" y="617"/>
              </a:cxn>
              <a:cxn ang="0">
                <a:pos x="626" y="991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Freeform 41"/>
          <p:cNvSpPr>
            <a:spLocks/>
          </p:cNvSpPr>
          <p:nvPr/>
        </p:nvSpPr>
        <p:spPr bwMode="gray">
          <a:xfrm>
            <a:off x="5749925" y="4537075"/>
            <a:ext cx="939800" cy="1635125"/>
          </a:xfrm>
          <a:custGeom>
            <a:avLst/>
            <a:gdLst/>
            <a:ahLst/>
            <a:cxnLst>
              <a:cxn ang="0">
                <a:pos x="592" y="1030"/>
              </a:cxn>
              <a:cxn ang="0">
                <a:pos x="592" y="371"/>
              </a:cxn>
              <a:cxn ang="0">
                <a:pos x="1" y="0"/>
              </a:cxn>
              <a:cxn ang="0">
                <a:pos x="0" y="662"/>
              </a:cxn>
              <a:cxn ang="0">
                <a:pos x="592" y="1030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Freeform 42" descr="b"/>
          <p:cNvSpPr>
            <a:spLocks/>
          </p:cNvSpPr>
          <p:nvPr/>
        </p:nvSpPr>
        <p:spPr bwMode="gray">
          <a:xfrm>
            <a:off x="5741988" y="2382838"/>
            <a:ext cx="962025" cy="1671637"/>
          </a:xfrm>
          <a:custGeom>
            <a:avLst/>
            <a:gdLst/>
            <a:ahLst/>
            <a:cxnLst>
              <a:cxn ang="0">
                <a:pos x="589" y="1053"/>
              </a:cxn>
              <a:cxn ang="0">
                <a:pos x="598" y="394"/>
              </a:cxn>
              <a:cxn ang="0">
                <a:pos x="0" y="0"/>
              </a:cxn>
              <a:cxn ang="0">
                <a:pos x="1" y="675"/>
              </a:cxn>
              <a:cxn ang="0">
                <a:pos x="589" y="1053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90" y="3143248"/>
            <a:ext cx="421481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5072074"/>
            <a:ext cx="3690934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29375"/>
            <a:ext cx="2438400" cy="35242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29375"/>
            <a:ext cx="3048000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429375"/>
            <a:ext cx="2438400" cy="352425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72A80-4B38-4294-812F-57892A71D3A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9DBB6-3753-4D5C-87E0-FBEF39545F5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200706" name="Image" r:id="rId3" imgW="2438198" imgH="1657835" progId="">
              <p:embed/>
            </p:oleObj>
          </a:graphicData>
        </a:graphic>
      </p:graphicFrame>
      <p:sp>
        <p:nvSpPr>
          <p:cNvPr id="5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7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4" name="Rectangle 4"/>
          <p:cNvSpPr txBox="1">
            <a:spLocks noChangeArrowheads="1"/>
          </p:cNvSpPr>
          <p:nvPr userDrawn="1"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4313" y="6286500"/>
            <a:ext cx="12144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A821F-9FAE-455F-81C4-925F6CABC5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13A4D-E1BB-4250-8021-945F62A830C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201730" name="Image" r:id="rId3" imgW="2438198" imgH="1657835" progId="">
              <p:embed/>
            </p:oleObj>
          </a:graphicData>
        </a:graphic>
      </p:graphicFrame>
      <p:sp>
        <p:nvSpPr>
          <p:cNvPr id="6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8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1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 userDrawn="1"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733800" cy="4700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733800" cy="4700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4313" y="6286500"/>
            <a:ext cx="12144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B8769-DC7F-49E6-B26A-F1B3BF13E9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DFCF0-6423-4363-9A14-33A9FF4C3BA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C2253-7A76-48B0-AAB6-EEE5DD175E7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EADB8-8337-4B7F-BB3D-033F3F3538D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A1BFB-9906-4C04-8843-B4BC959A3F7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98BA1-7B15-4FE0-B16D-87BABBFAAF0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1026" name="Image" r:id="rId14" imgW="2438198" imgH="1657835" progId="">
              <p:embed/>
            </p:oleObj>
          </a:graphicData>
        </a:graphic>
      </p:graphicFrame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066800" y="1371600"/>
            <a:ext cx="76200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438525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14313" y="6357938"/>
            <a:ext cx="1214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b="0" baseline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BAAEBEC-214C-489E-BA8A-7A3613EDEA92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457200"/>
            <a:ext cx="7086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1033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1083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4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5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6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7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8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9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6" name="Rectangle 4"/>
          <p:cNvSpPr txBox="1">
            <a:spLocks noChangeArrowheads="1"/>
          </p:cNvSpPr>
          <p:nvPr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53" r:id="rId3"/>
    <p:sldLayoutId id="214748406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7188" y="2571750"/>
            <a:ext cx="2928937" cy="1790700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多媒体数据压缩技术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	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0063" y="5072063"/>
            <a:ext cx="3690937" cy="381000"/>
          </a:xfrm>
        </p:spPr>
        <p:txBody>
          <a:bodyPr/>
          <a:lstStyle/>
          <a:p>
            <a:r>
              <a:rPr lang="zh-CN" altLang="en-US" sz="2000" dirty="0" smtClean="0">
                <a:ea typeface="宋体" pitchFamily="2" charset="-122"/>
              </a:rPr>
              <a:t>软件学院 </a:t>
            </a:r>
            <a:r>
              <a:rPr lang="en-US" altLang="zh-CN" sz="2000" smtClean="0">
                <a:ea typeface="宋体" pitchFamily="2" charset="-122"/>
              </a:rPr>
              <a:t>	</a:t>
            </a:r>
            <a:r>
              <a:rPr lang="zh-CN" altLang="en-US" sz="2000" smtClean="0">
                <a:ea typeface="宋体" pitchFamily="2" charset="-122"/>
              </a:rPr>
              <a:t>姜秀艳</a:t>
            </a:r>
            <a:endParaRPr lang="en-US" altLang="zh-CN" sz="2000" dirty="0" smtClean="0">
              <a:ea typeface="宋体" pitchFamily="2" charset="-122"/>
            </a:endParaRPr>
          </a:p>
        </p:txBody>
      </p:sp>
      <p:grpSp>
        <p:nvGrpSpPr>
          <p:cNvPr id="21508" name="Group 27"/>
          <p:cNvGrpSpPr>
            <a:grpSpLocks/>
          </p:cNvGrpSpPr>
          <p:nvPr/>
        </p:nvGrpSpPr>
        <p:grpSpPr bwMode="auto">
          <a:xfrm>
            <a:off x="685800" y="785813"/>
            <a:ext cx="3429000" cy="1190625"/>
            <a:chOff x="432" y="2034"/>
            <a:chExt cx="2160" cy="750"/>
          </a:xfrm>
        </p:grpSpPr>
        <p:sp>
          <p:nvSpPr>
            <p:cNvPr id="100375" name="Freeform 23"/>
            <p:cNvSpPr>
              <a:spLocks/>
            </p:cNvSpPr>
            <p:nvPr/>
          </p:nvSpPr>
          <p:spPr bwMode="gray">
            <a:xfrm rot="-409519">
              <a:off x="452" y="2473"/>
              <a:ext cx="1618" cy="309"/>
            </a:xfrm>
            <a:custGeom>
              <a:avLst/>
              <a:gdLst/>
              <a:ahLst/>
              <a:cxnLst>
                <a:cxn ang="0">
                  <a:pos x="3" y="145"/>
                </a:cxn>
                <a:cxn ang="0">
                  <a:pos x="987" y="16"/>
                </a:cxn>
                <a:cxn ang="0">
                  <a:pos x="2232" y="168"/>
                </a:cxn>
                <a:cxn ang="0">
                  <a:pos x="3211" y="130"/>
                </a:cxn>
                <a:cxn ang="0">
                  <a:pos x="2251" y="194"/>
                </a:cxn>
                <a:cxn ang="0">
                  <a:pos x="987" y="62"/>
                </a:cxn>
                <a:cxn ang="0">
                  <a:pos x="3" y="145"/>
                </a:cxn>
              </a:cxnLst>
              <a:rect l="0" t="0" r="r" b="b"/>
              <a:pathLst>
                <a:path w="3214" h="205">
                  <a:moveTo>
                    <a:pt x="3" y="145"/>
                  </a:moveTo>
                  <a:cubicBezTo>
                    <a:pt x="0" y="144"/>
                    <a:pt x="557" y="0"/>
                    <a:pt x="987" y="16"/>
                  </a:cubicBezTo>
                  <a:cubicBezTo>
                    <a:pt x="1417" y="33"/>
                    <a:pt x="1861" y="149"/>
                    <a:pt x="2232" y="168"/>
                  </a:cubicBezTo>
                  <a:cubicBezTo>
                    <a:pt x="2603" y="187"/>
                    <a:pt x="3208" y="126"/>
                    <a:pt x="3211" y="130"/>
                  </a:cubicBezTo>
                  <a:cubicBezTo>
                    <a:pt x="3214" y="134"/>
                    <a:pt x="2622" y="205"/>
                    <a:pt x="2251" y="194"/>
                  </a:cubicBezTo>
                  <a:cubicBezTo>
                    <a:pt x="1880" y="183"/>
                    <a:pt x="1362" y="70"/>
                    <a:pt x="987" y="62"/>
                  </a:cubicBezTo>
                  <a:cubicBezTo>
                    <a:pt x="384" y="54"/>
                    <a:pt x="168" y="144"/>
                    <a:pt x="3" y="14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378" name="Freeform 26"/>
            <p:cNvSpPr>
              <a:spLocks/>
            </p:cNvSpPr>
            <p:nvPr/>
          </p:nvSpPr>
          <p:spPr bwMode="gray">
            <a:xfrm>
              <a:off x="432" y="2034"/>
              <a:ext cx="2160" cy="750"/>
            </a:xfrm>
            <a:custGeom>
              <a:avLst/>
              <a:gdLst/>
              <a:ahLst/>
              <a:cxnLst>
                <a:cxn ang="0">
                  <a:pos x="3" y="565"/>
                </a:cxn>
                <a:cxn ang="0">
                  <a:pos x="460" y="237"/>
                </a:cxn>
                <a:cxn ang="0">
                  <a:pos x="1104" y="305"/>
                </a:cxn>
                <a:cxn ang="0">
                  <a:pos x="1731" y="6"/>
                </a:cxn>
                <a:cxn ang="0">
                  <a:pos x="1124" y="344"/>
                </a:cxn>
                <a:cxn ang="0">
                  <a:pos x="456" y="313"/>
                </a:cxn>
                <a:cxn ang="0">
                  <a:pos x="3" y="565"/>
                </a:cxn>
              </a:cxnLst>
              <a:rect l="0" t="0" r="r" b="b"/>
              <a:pathLst>
                <a:path w="1731" h="565">
                  <a:moveTo>
                    <a:pt x="3" y="565"/>
                  </a:moveTo>
                  <a:cubicBezTo>
                    <a:pt x="0" y="563"/>
                    <a:pt x="215" y="289"/>
                    <a:pt x="460" y="237"/>
                  </a:cubicBezTo>
                  <a:cubicBezTo>
                    <a:pt x="704" y="187"/>
                    <a:pt x="892" y="343"/>
                    <a:pt x="1104" y="305"/>
                  </a:cubicBezTo>
                  <a:cubicBezTo>
                    <a:pt x="1316" y="267"/>
                    <a:pt x="1728" y="0"/>
                    <a:pt x="1731" y="6"/>
                  </a:cubicBezTo>
                  <a:cubicBezTo>
                    <a:pt x="1654" y="53"/>
                    <a:pt x="1362" y="291"/>
                    <a:pt x="1124" y="344"/>
                  </a:cubicBezTo>
                  <a:cubicBezTo>
                    <a:pt x="886" y="397"/>
                    <a:pt x="650" y="265"/>
                    <a:pt x="456" y="313"/>
                  </a:cubicBezTo>
                  <a:cubicBezTo>
                    <a:pt x="115" y="402"/>
                    <a:pt x="94" y="537"/>
                    <a:pt x="3" y="56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Haffman</a:t>
            </a:r>
            <a:r>
              <a:rPr lang="zh-CN" altLang="en-US" dirty="0" smtClean="0">
                <a:ea typeface="宋体" pitchFamily="2" charset="-122"/>
              </a:rPr>
              <a:t>编码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357188" y="1143000"/>
            <a:ext cx="8329612" cy="4929188"/>
          </a:xfrm>
        </p:spPr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将下图中的数据按</a:t>
            </a:r>
            <a:r>
              <a:rPr lang="en-US" altLang="zh-CN" dirty="0" err="1" smtClean="0">
                <a:ea typeface="宋体" pitchFamily="2" charset="-122"/>
              </a:rPr>
              <a:t>Haffman</a:t>
            </a:r>
            <a:r>
              <a:rPr lang="zh-CN" altLang="en-US" dirty="0" smtClean="0">
                <a:ea typeface="宋体" pitchFamily="2" charset="-122"/>
              </a:rPr>
              <a:t>规则编码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ea typeface="宋体" pitchFamily="2" charset="-122"/>
              </a:rPr>
              <a:t>  写出其码树、码长，并计算平均码长和编码总长度、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编码效率、压缩比、冗余度</a:t>
            </a:r>
            <a:endParaRPr lang="zh-CN" altLang="en-US" dirty="0" smtClean="0">
              <a:ea typeface="宋体" pitchFamily="2" charset="-12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  <p:pic>
        <p:nvPicPr>
          <p:cNvPr id="48133" name="Picture 4" descr="色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2786063"/>
            <a:ext cx="3686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Rot="1" noChangeArrowheads="1"/>
          </p:cNvSpPr>
          <p:nvPr/>
        </p:nvSpPr>
        <p:spPr bwMode="auto">
          <a:xfrm>
            <a:off x="5343525" y="2724150"/>
            <a:ext cx="1371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solidFill>
                  <a:schemeClr val="tx2"/>
                </a:solidFill>
              </a:rPr>
              <a:t>数据量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/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绿：</a:t>
            </a:r>
            <a:r>
              <a:rPr lang="en-US" altLang="zh-CN">
                <a:solidFill>
                  <a:schemeClr val="tx2"/>
                </a:solidFill>
              </a:rPr>
              <a:t>85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青：</a:t>
            </a:r>
            <a:r>
              <a:rPr lang="en-US" altLang="zh-CN">
                <a:solidFill>
                  <a:schemeClr val="tx2"/>
                </a:solidFill>
              </a:rPr>
              <a:t>53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红：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紫：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黄：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橙：</a:t>
            </a:r>
            <a:r>
              <a:rPr lang="en-US" altLang="zh-CN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7" name="Rectangle 6"/>
          <p:cNvSpPr>
            <a:spLocks noRot="1" noChangeArrowheads="1"/>
          </p:cNvSpPr>
          <p:nvPr/>
        </p:nvSpPr>
        <p:spPr bwMode="auto">
          <a:xfrm>
            <a:off x="6772275" y="2724150"/>
            <a:ext cx="15859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>
                <a:solidFill>
                  <a:schemeClr val="tx2"/>
                </a:solidFill>
              </a:rPr>
              <a:t>概率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/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0.405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0.251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  <a:br>
              <a:rPr lang="en-US" altLang="zh-CN">
                <a:solidFill>
                  <a:schemeClr val="tx2"/>
                </a:solidFill>
              </a:rPr>
            </a:br>
            <a:r>
              <a:rPr lang="en-US" altLang="zh-CN">
                <a:solidFill>
                  <a:schemeClr val="tx2"/>
                </a:solidFill>
              </a:rPr>
              <a:t>0.086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算术编码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28625" y="1371600"/>
            <a:ext cx="8258175" cy="4700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假设有</a:t>
            </a:r>
            <a:r>
              <a:rPr lang="en-US" altLang="zh-CN" sz="2800" smtClean="0">
                <a:ea typeface="宋体" pitchFamily="2" charset="-122"/>
              </a:rPr>
              <a:t>4 </a:t>
            </a:r>
            <a:r>
              <a:rPr lang="zh-CN" altLang="en-US" sz="2800" smtClean="0">
                <a:ea typeface="宋体" pitchFamily="2" charset="-122"/>
              </a:rPr>
              <a:t>个符号的信源，它们的概率如下表所示</a:t>
            </a: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smtClean="0">
                <a:ea typeface="宋体" pitchFamily="2" charset="-122"/>
              </a:rPr>
              <a:t>输入序列为</a:t>
            </a:r>
            <a:r>
              <a:rPr lang="en-US" altLang="zh-CN" sz="2800" smtClean="0">
                <a:ea typeface="宋体" pitchFamily="2" charset="-122"/>
              </a:rPr>
              <a:t>A2A1A3</a:t>
            </a:r>
            <a:r>
              <a:rPr lang="zh-CN" altLang="en-US" sz="2800" smtClean="0">
                <a:ea typeface="宋体" pitchFamily="2" charset="-122"/>
              </a:rPr>
              <a:t>，说明其编码过程和编码结果</a:t>
            </a:r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多媒体技术基础</a:t>
            </a:r>
            <a:endParaRPr lang="en-US" altLang="zh-CN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1928813"/>
          <a:ext cx="8215370" cy="175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45"/>
                <a:gridCol w="1321603"/>
                <a:gridCol w="1500198"/>
                <a:gridCol w="1714512"/>
                <a:gridCol w="1714512"/>
              </a:tblGrid>
              <a:tr h="546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信源符号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A4</a:t>
                      </a:r>
                      <a:endParaRPr lang="zh-CN" altLang="en-US" dirty="0"/>
                    </a:p>
                  </a:txBody>
                  <a:tcPr/>
                </a:tc>
              </a:tr>
              <a:tr h="66717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0.125</a:t>
                      </a:r>
                      <a:endParaRPr lang="zh-CN" altLang="en-US" dirty="0"/>
                    </a:p>
                  </a:txBody>
                  <a:tcPr/>
                </a:tc>
              </a:tr>
              <a:tr h="5460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初始编码间隔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[0, 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[0.5, 0.75)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[0.75, 0.875)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[0.875, 1)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34TGp_report_light_v2">
  <a:themeElements>
    <a:clrScheme name="234TGp_report_light_v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234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34TGp_report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4TGp_report_light_v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4TGp_report_light_v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234TGp_report_light_v2</Template>
  <TotalTime>7573</TotalTime>
  <Words>112</Words>
  <Application>Microsoft Office PowerPoint</Application>
  <PresentationFormat>全屏显示(4:3)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234TGp_report_light_v2</vt:lpstr>
      <vt:lpstr>Image</vt:lpstr>
      <vt:lpstr>多媒体数据压缩技术  </vt:lpstr>
      <vt:lpstr>Haffman编码</vt:lpstr>
      <vt:lpstr>算术编码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Alex.Chen</dc:creator>
  <cp:lastModifiedBy>admin</cp:lastModifiedBy>
  <cp:revision>937</cp:revision>
  <dcterms:created xsi:type="dcterms:W3CDTF">2007-11-04T08:07:40Z</dcterms:created>
  <dcterms:modified xsi:type="dcterms:W3CDTF">2015-10-20T23:20:39Z</dcterms:modified>
</cp:coreProperties>
</file>