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5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69" r:id="rId13"/>
    <p:sldId id="256" r:id="rId14"/>
    <p:sldId id="271" r:id="rId15"/>
    <p:sldId id="258" r:id="rId16"/>
    <p:sldId id="272" r:id="rId17"/>
    <p:sldId id="273" r:id="rId18"/>
    <p:sldId id="274" r:id="rId19"/>
    <p:sldId id="275" r:id="rId20"/>
    <p:sldId id="25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4532" autoAdjust="0"/>
  </p:normalViewPr>
  <p:slideViewPr>
    <p:cSldViewPr snapToGrid="0">
      <p:cViewPr varScale="1">
        <p:scale>
          <a:sx n="64" d="100"/>
          <a:sy n="64" d="100"/>
        </p:scale>
        <p:origin x="12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A555E-250E-458C-86EF-6656DC1D24F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D9D51-BE19-413D-A552-E5FCBB243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agenda </a:t>
            </a:r>
            <a:r>
              <a:rPr lang="zh-CN" altLang="en-US" dirty="0"/>
              <a:t>再</a:t>
            </a:r>
            <a:r>
              <a:rPr lang="en-US" altLang="zh-CN" dirty="0"/>
              <a:t>assert agenda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D9D51-BE19-413D-A552-E5FCBB243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2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运行？</a:t>
            </a:r>
            <a:r>
              <a:rPr kumimoji="1" lang="en-US" altLang="zh-CN" dirty="0"/>
              <a:t>-</a:t>
            </a:r>
            <a:r>
              <a:rPr lang="es-ES" altLang="zh-CN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descend</a:t>
            </a:r>
            <a:r>
              <a:rPr lang="es-ES" altLang="zh-CN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(X,Y)</a:t>
            </a:r>
            <a:r>
              <a:rPr lang="zh-CN" alt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返回的</a:t>
            </a:r>
            <a:r>
              <a:rPr lang="en-US" altLang="zh-CN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X</a:t>
            </a:r>
            <a:r>
              <a:rPr lang="zh-CN" alt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和</a:t>
            </a:r>
            <a:r>
              <a:rPr lang="en-US" altLang="zh-CN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Y</a:t>
            </a:r>
            <a:r>
              <a:rPr lang="zh-CN" alt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不同。</a:t>
            </a:r>
            <a:r>
              <a:rPr lang="en-US" altLang="zh-CN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3</a:t>
            </a:r>
            <a:r>
              <a:rPr lang="zh-CN" alt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运行</a:t>
            </a:r>
            <a:r>
              <a:rPr lang="en-US" altLang="zh-CN" dirty="0">
                <a:effectLst/>
              </a:rPr>
              <a:t>?- descend(</a:t>
            </a:r>
            <a:r>
              <a:rPr lang="en-US" altLang="zh-CN" dirty="0" err="1">
                <a:effectLst/>
              </a:rPr>
              <a:t>anne,emily</a:t>
            </a:r>
            <a:r>
              <a:rPr lang="en-US" altLang="zh-CN" dirty="0">
                <a:effectLst/>
              </a:rPr>
              <a:t>).</a:t>
            </a:r>
            <a:r>
              <a:rPr lang="zh-CN" altLang="en-US" dirty="0">
                <a:effectLst/>
              </a:rPr>
              <a:t>会报错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C83E7-1DB3-4840-8818-A55E1367F1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93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Q1:</a:t>
            </a:r>
            <a:r>
              <a:rPr kumimoji="1" lang="zh-CN" altLang="en-US" dirty="0"/>
              <a:t>特殊，既没有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也没有</a:t>
            </a:r>
            <a:r>
              <a:rPr kumimoji="1" lang="en-US" altLang="zh-CN" dirty="0"/>
              <a:t>tail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Q2:</a:t>
            </a:r>
            <a:r>
              <a:rPr lang="en-US" altLang="zh-CN" dirty="0">
                <a:effectLst/>
              </a:rPr>
              <a:t>?- [Head1,Head2 | Tail]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C83E7-1DB3-4840-8818-A55E1367F1D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1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Q1:</a:t>
            </a:r>
            <a:r>
              <a:rPr kumimoji="1" lang="zh-CN" altLang="en-US" dirty="0"/>
              <a:t>错误；</a:t>
            </a:r>
            <a:r>
              <a:rPr kumimoji="1" lang="en-US" altLang="zh-CN" dirty="0"/>
              <a:t>Q2</a:t>
            </a:r>
            <a:r>
              <a:rPr kumimoji="1" lang="zh-CN" altLang="en-US" dirty="0"/>
              <a:t>：错误；</a:t>
            </a:r>
            <a:r>
              <a:rPr kumimoji="1" lang="en-US" altLang="zh-CN" dirty="0"/>
              <a:t>Q3</a:t>
            </a:r>
            <a:r>
              <a:rPr kumimoji="1" lang="zh-CN" altLang="en-US" dirty="0"/>
              <a:t>：可以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C83E7-1DB3-4840-8818-A55E1367F1D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9*9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C83E7-1DB3-4840-8818-A55E1367F1D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69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388A-7C7E-499E-A5C1-BA5101BA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438FC-E0A7-418D-A65C-853795DA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A7A57-1BA3-4500-A500-15C317AC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E4D35-EDCB-4CF0-BA45-E5D10428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71350-E32D-4BA6-A6A2-E7E7628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9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6720F-CAFF-46B0-A063-794E7CA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543C6-4F4D-49B5-99EB-A7BBD944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AC357-2DF0-43D2-83C9-AAB75BA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8F8BC-E0A9-42EF-96C1-F7629DC5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CC0A4-51BC-4B52-AD46-2059C8A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D7F5B7-4452-4C3C-B0AD-95B0B2685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037CD-ADE7-4D1A-BCD1-6856ECD3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13E8-DDB4-417C-9FB0-77A3F90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5F952-5266-4F8F-BEA8-8DAE845A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FD49-BC56-4CB7-9C1F-4C6AD0E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EB2CE-7596-44B7-9994-542F8764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40BBF-21FA-4CDC-AB9A-AC1C2E63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49595-BE5B-4BAE-8985-46FE4A60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B1BD6-9785-4E7B-A78B-6E504555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E6BE-E053-4723-AD84-6FDE033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2341-7CB3-4268-BF01-59A88E14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19FD1-FBC3-46C6-94EF-883C42D8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93624-CCD6-44D8-824C-45BE30FB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0806C-90B0-462A-B804-06B2C867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FA25F-909A-4595-8253-B6880844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1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98913-AEB5-42B3-9BD8-604B9DA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ED75A-C27E-4690-B31B-AE3045E6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B49FB-A837-4C79-8BF6-5D1FA2A0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DB84A-6C2B-49D5-85C9-3D9F45D1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C399C-7EBF-4B97-BF59-85CF60DA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BCD23-B4EB-40FB-AB6C-AAA8BD7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8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2C68-29D8-443C-ACEC-2E6B6F6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CC172-6D8B-4C77-B3FB-ADD48A19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49FEB-42DE-4C04-A554-A031D538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F3F934-FE84-438E-A8B0-19E2D39A9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0B1A09-AA2D-4C3F-A614-FF006B6BA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C7A050-7F82-45B9-AE43-DD6F9C5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9A4BF-99C6-4384-A61D-CC31121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68820D-0393-43D4-A2E9-1005F64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1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C17E-E094-4C66-A95F-EC5FD0B6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5F52ED-00FB-4271-AF6B-43AA7F68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C1800-3C9C-4515-903D-C3D53F40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0D743-222B-46E0-8910-7DD39F4B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1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82CBD-F5B6-400F-B7D4-9CB6FD6C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539181-B5C5-4718-9CB2-0DD8DA9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E706A-7649-4D2B-AD36-FD2890F7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7D87-3675-4068-8058-B3E67066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D7C0C-0CDB-4943-9A97-DCA5270C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D67C1-371E-42C0-A4DE-8F682A16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8FDB4-A3D9-4CB9-8A63-5EF59CCF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F2B76-30F2-4EB6-8660-FD72AD2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B3667-453D-47E7-9069-37430E58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F2A1-F38F-4916-8517-8511A533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C6ED29-E1DE-41EB-98DE-9D6D8217D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E6469-BE74-4703-B874-04718358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49110-527E-4AF4-8468-6EA269DC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C2F63-F346-4D2D-AEE9-816DADE7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CF877-1F3D-4806-9D39-104FBE8B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7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2C7C89-183A-46B1-AE62-C531E7A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7E96E-1F5F-4E64-9B09-EA94EBC0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A36F-871D-4395-B49E-E01F490D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E793-3E7F-4EF0-AC00-399CA24CFE0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91EEB-E238-4827-8456-2919FC22C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F4B5A-477B-4362-8554-5EC41C6C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212A-0931-4865-9070-2BBB0F366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lipsrules/files/CLIPS/6.31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download/stabl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C6E90-4BA4-46B7-A492-0960FF6E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87764-6B71-4D22-ABBF-DB5D4E32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https://sourceforge.net/projects/clipsrules/files/CLIPS/6.31/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找到适合自己的操作系统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103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DE5C-2FE4-4D04-B77D-7453D1C0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b="1" dirty="0"/>
              <a:t>variable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5A9EB6-12C3-4083-BC13-5CD011ED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4922" r="13432" b="15784"/>
          <a:stretch/>
        </p:blipFill>
        <p:spPr>
          <a:xfrm>
            <a:off x="671011" y="1690688"/>
            <a:ext cx="5715000" cy="26888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99DD3C-2191-4334-B50E-D74FE7A4D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36"/>
          <a:stretch/>
        </p:blipFill>
        <p:spPr>
          <a:xfrm>
            <a:off x="6438774" y="982663"/>
            <a:ext cx="4862262" cy="5486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1E1F9C-9596-4969-A615-0C3B501967CC}"/>
              </a:ext>
            </a:extLst>
          </p:cNvPr>
          <p:cNvSpPr/>
          <p:nvPr/>
        </p:nvSpPr>
        <p:spPr>
          <a:xfrm>
            <a:off x="10527632" y="4259179"/>
            <a:ext cx="993357" cy="12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C5859-610E-4AE6-A15C-8529964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126BB-AC35-4AF1-BC84-334C109E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825625"/>
            <a:ext cx="1183706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deffunction</a:t>
            </a:r>
            <a:r>
              <a:rPr lang="en-US" altLang="zh-CN" dirty="0">
                <a:latin typeface="Consolas" panose="020B0609020204030204" pitchFamily="49" charset="0"/>
              </a:rPr>
              <a:t> hypotenuse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(?a ?b)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(sqrt (+ (* ?a ?a)(* ?b ?b)))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(defrule calculate-hypotenuse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(dimensions ?base ?height)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=&gt;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(printout t "Hypotenuse = " (hypotenuse ?base ?height) </a:t>
            </a:r>
            <a:r>
              <a:rPr lang="en-US" altLang="zh-CN" dirty="0" err="1">
                <a:latin typeface="Consolas" panose="020B0609020204030204" pitchFamily="49" charset="0"/>
              </a:rPr>
              <a:t>crlf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4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0C9A4-6780-4B60-94BA-CE2DA0F8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6C36A-DFE8-4D66-BA51-E05C383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Construct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AC31AC-7F81-49C2-883F-6A1273BBF3B3}"/>
              </a:ext>
            </a:extLst>
          </p:cNvPr>
          <p:cNvSpPr/>
          <p:nvPr/>
        </p:nvSpPr>
        <p:spPr>
          <a:xfrm>
            <a:off x="6501062" y="6810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(deftemplate prospect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(slot name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?DERIVE))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(slot assets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rich))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(slot age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80))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 define the rule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(defrule </a:t>
            </a:r>
            <a:r>
              <a:rPr lang="en-US" altLang="zh-CN" dirty="0" err="1">
                <a:latin typeface="Consolas" panose="020B0609020204030204" pitchFamily="49" charset="0"/>
              </a:rPr>
              <a:t>matrimonial_candidate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(prospect (name ?name)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(assets ?</a:t>
            </a:r>
            <a:r>
              <a:rPr lang="en-US" altLang="zh-CN" dirty="0" err="1">
                <a:latin typeface="Consolas" panose="020B0609020204030204" pitchFamily="49" charset="0"/>
              </a:rPr>
              <a:t>net_worth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(age ?months))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=&gt;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(printout t "Prospect:"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?name </a:t>
            </a:r>
            <a:r>
              <a:rPr lang="en-US" altLang="zh-CN" dirty="0" err="1">
                <a:latin typeface="Consolas" panose="020B0609020204030204" pitchFamily="49" charset="0"/>
              </a:rPr>
              <a:t>crlf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?</a:t>
            </a:r>
            <a:r>
              <a:rPr lang="en-US" altLang="zh-CN" dirty="0" err="1">
                <a:latin typeface="Consolas" panose="020B0609020204030204" pitchFamily="49" charset="0"/>
              </a:rPr>
              <a:t>net_worth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crlf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?months " months old" </a:t>
            </a:r>
            <a:r>
              <a:rPr lang="en-US" altLang="zh-CN" dirty="0" err="1">
                <a:latin typeface="Consolas" panose="020B0609020204030204" pitchFamily="49" charset="0"/>
              </a:rPr>
              <a:t>crlf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1CD160-3F60-4C2A-993C-0F9F7FDE40A5}"/>
              </a:ext>
            </a:extLst>
          </p:cNvPr>
          <p:cNvSpPr/>
          <p:nvPr/>
        </p:nvSpPr>
        <p:spPr>
          <a:xfrm>
            <a:off x="1062789" y="25225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deftemplate people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</a:t>
            </a:r>
            <a:r>
              <a:rPr lang="en-US" altLang="zh-CN" dirty="0" err="1">
                <a:latin typeface="Consolas" panose="020B0609020204030204" pitchFamily="49" charset="0"/>
              </a:rPr>
              <a:t>multislot</a:t>
            </a:r>
            <a:r>
              <a:rPr lang="en-US" altLang="zh-CN" dirty="0">
                <a:latin typeface="Consolas" panose="020B0609020204030204" pitchFamily="49" charset="0"/>
              </a:rPr>
              <a:t> name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(type SYMBOL)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?DERIVE))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(slot assets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(type SYMBOL)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(allowed-symbols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poor rich wealthy loaded)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rich))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(slot age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(type INTEGER)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(range 80 ?VARIABLE)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(default 80))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7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22EE-63A9-42ED-A589-FE4A879C1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Prolog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182C4-1302-4246-B461-B5A4E6CC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6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4E88B6-8314-CD4C-AEEA-310DD3ED5F21}"/>
              </a:ext>
            </a:extLst>
          </p:cNvPr>
          <p:cNvSpPr txBox="1"/>
          <p:nvPr/>
        </p:nvSpPr>
        <p:spPr>
          <a:xfrm>
            <a:off x="942975" y="500063"/>
            <a:ext cx="2747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Kaiti SC" panose="02010600040101010101" pitchFamily="2" charset="-122"/>
                <a:ea typeface="Kaiti SC" panose="02010600040101010101" pitchFamily="2" charset="-122"/>
              </a:rPr>
              <a:t>swi</a:t>
            </a:r>
            <a:r>
              <a:rPr kumimoji="1" lang="en-US" altLang="zh-CN" sz="2800" dirty="0">
                <a:latin typeface="Kaiti SC" panose="02010600040101010101" pitchFamily="2" charset="-122"/>
                <a:ea typeface="Kaiti SC" panose="02010600040101010101" pitchFamily="2" charset="-122"/>
              </a:rPr>
              <a:t>-prolog</a:t>
            </a: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D5822-4719-064D-9ACE-17E428258C4D}"/>
              </a:ext>
            </a:extLst>
          </p:cNvPr>
          <p:cNvSpPr txBox="1"/>
          <p:nvPr/>
        </p:nvSpPr>
        <p:spPr>
          <a:xfrm>
            <a:off x="942975" y="1328738"/>
            <a:ext cx="9763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Windows</a:t>
            </a:r>
          </a:p>
          <a:p>
            <a:r>
              <a:rPr lang="en-US" altLang="zh-CN" sz="2400" dirty="0">
                <a:hlinkClick r:id="rId2"/>
              </a:rPr>
              <a:t>https://www.swi-prolog.org/download/stable</a:t>
            </a:r>
            <a:r>
              <a:rPr lang="en-US" altLang="zh-CN" sz="2400" dirty="0"/>
              <a:t>  </a:t>
            </a:r>
            <a:r>
              <a:rPr lang="zh-CN" altLang="en-US" sz="2400" dirty="0"/>
              <a:t>安装时勾选添加环境变量</a:t>
            </a:r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Linux</a:t>
            </a:r>
          </a:p>
          <a:p>
            <a:r>
              <a:rPr lang="en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sudo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add-apt-repository </a:t>
            </a:r>
            <a:r>
              <a:rPr lang="en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ppa:swi-prolog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/stable</a:t>
            </a:r>
          </a:p>
          <a:p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sudo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apt-get update</a:t>
            </a:r>
          </a:p>
          <a:p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sudo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apt-get install 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swi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-prolog</a:t>
            </a:r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Mac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port install 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swi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-prolog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endParaRPr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or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brew install 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swi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-prolog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7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62E8-53F6-4665-A7FB-492B9089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Getting started quickly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3610D-FD6C-4071-8F43-214D55EC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命令行键入 </a:t>
            </a:r>
            <a:r>
              <a:rPr lang="en-US" altLang="zh-CN" dirty="0" err="1"/>
              <a:t>swipl</a:t>
            </a:r>
            <a:endParaRPr lang="en-US" altLang="zh-CN" dirty="0"/>
          </a:p>
          <a:p>
            <a:r>
              <a:rPr lang="zh-CN" altLang="en-US" dirty="0"/>
              <a:t>或者打开</a:t>
            </a:r>
            <a:r>
              <a:rPr lang="en-US" altLang="zh-CN" dirty="0"/>
              <a:t>SWI-prolog(console)</a:t>
            </a:r>
          </a:p>
          <a:p>
            <a:r>
              <a:rPr lang="zh-CN" altLang="en-US" dirty="0"/>
              <a:t>或者打开</a:t>
            </a:r>
            <a:r>
              <a:rPr lang="en-US" altLang="zh-CN" dirty="0"/>
              <a:t>prolog </a:t>
            </a:r>
            <a:r>
              <a:rPr lang="zh-CN" altLang="en-US" dirty="0"/>
              <a:t>应用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命令行操作</a:t>
            </a:r>
            <a:endParaRPr lang="en-US" altLang="zh-CN" dirty="0"/>
          </a:p>
          <a:p>
            <a:r>
              <a:rPr lang="zh-CN" altLang="en-US" dirty="0"/>
              <a:t>文件读入操作</a:t>
            </a:r>
            <a:endParaRPr lang="en-US" altLang="zh-CN" dirty="0"/>
          </a:p>
          <a:p>
            <a:r>
              <a:rPr lang="zh-CN" altLang="en-US" dirty="0"/>
              <a:t>自定义规则</a:t>
            </a:r>
          </a:p>
        </p:txBody>
      </p:sp>
    </p:spTree>
    <p:extLst>
      <p:ext uri="{BB962C8B-B14F-4D97-AF65-F5344CB8AC3E}">
        <p14:creationId xmlns:p14="http://schemas.microsoft.com/office/powerpoint/2010/main" val="2022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EE91BC-A0C5-1841-B166-8B19F85F8F0D}"/>
              </a:ext>
            </a:extLst>
          </p:cNvPr>
          <p:cNvSpPr txBox="1"/>
          <p:nvPr/>
        </p:nvSpPr>
        <p:spPr>
          <a:xfrm>
            <a:off x="1028961" y="0"/>
            <a:ext cx="89582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Syntax</a:t>
            </a:r>
          </a:p>
          <a:p>
            <a:endParaRPr kumimoji="1" lang="en-US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Atoms</a:t>
            </a:r>
          </a:p>
          <a:p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A string of characters:</a:t>
            </a:r>
            <a:r>
              <a:rPr lang="zh-CN" altLang="en-US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butch , </a:t>
            </a:r>
            <a:r>
              <a:rPr lang="en" altLang="zh-CN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big_kahuna_burger</a:t>
            </a:r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 , listens2Music and </a:t>
            </a:r>
            <a:r>
              <a:rPr lang="en" altLang="zh-CN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playsAirGuitar</a:t>
            </a:r>
            <a:endParaRPr lang="en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An arbitrary sequence of characters enclosed in single quotes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:</a:t>
            </a:r>
            <a:r>
              <a:rPr lang="zh-CN" altLang="en-US" dirty="0">
                <a:latin typeface="Consolas" panose="020B0609020204030204" pitchFamily="49" charset="0"/>
                <a:cs typeface="Sukhumvit Set Text" panose="02000506000000020004" pitchFamily="2" charset="-34"/>
              </a:rPr>
              <a:t> ’ 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&amp;^%&amp;#@$  &amp;* ’</a:t>
            </a:r>
          </a:p>
          <a:p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A string of special characters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:</a:t>
            </a:r>
            <a:r>
              <a:rPr lang="zh-CN" altLang="en-US" dirty="0">
                <a:latin typeface="Consolas" panose="020B0609020204030204" pitchFamily="49" charset="0"/>
                <a:cs typeface="Sukhumvit Set Text" panose="02000506000000020004" pitchFamily="2" charset="-34"/>
              </a:rPr>
              <a:t>  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:-</a:t>
            </a:r>
          </a:p>
          <a:p>
            <a:endParaRPr kumimoji="1" lang="en-US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Numbers</a:t>
            </a:r>
          </a:p>
          <a:p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most Prolog implementations do support floating point numbers or floats</a:t>
            </a:r>
          </a:p>
          <a:p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23 , 1001 , 0 , -365</a:t>
            </a:r>
          </a:p>
          <a:p>
            <a:endParaRPr kumimoji="1" lang="en-US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Variables</a:t>
            </a:r>
          </a:p>
          <a:p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starts either with an upper-case letter or with an underscore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:</a:t>
            </a:r>
            <a:r>
              <a:rPr lang="zh-CN" altLang="en-US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X , Y , Variable , _tag</a:t>
            </a:r>
            <a:endParaRPr lang="en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_ :anonymous variable</a:t>
            </a:r>
            <a:endParaRPr kumimoji="1" lang="en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Complex</a:t>
            </a:r>
            <a:r>
              <a:rPr kumimoji="1" lang="zh-CN" altLang="en-US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terms</a:t>
            </a:r>
          </a:p>
          <a:p>
            <a:r>
              <a:rPr lang="en" altLang="zh-CN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functor</a:t>
            </a:r>
            <a:r>
              <a:rPr lang="en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 followed by a sequence of arguments</a:t>
            </a:r>
          </a:p>
          <a:p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programmer(</a:t>
            </a:r>
            <a:r>
              <a:rPr lang="en-US" altLang="zh-CN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linux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father(father(</a:t>
            </a:r>
            <a:r>
              <a:rPr lang="en-US" altLang="zh-CN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fahter</a:t>
            </a:r>
            <a:r>
              <a:rPr lang="en-US" altLang="zh-CN" dirty="0">
                <a:latin typeface="Consolas" panose="020B0609020204030204" pitchFamily="49" charset="0"/>
                <a:cs typeface="Sukhumvit Set Text" panose="02000506000000020004" pitchFamily="2" charset="-34"/>
              </a:rPr>
              <a:t>(john))).</a:t>
            </a:r>
            <a:endParaRPr lang="en" altLang="zh-CN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141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49BB9-E166-184E-8909-A27003A61504}"/>
              </a:ext>
            </a:extLst>
          </p:cNvPr>
          <p:cNvSpPr txBox="1"/>
          <p:nvPr/>
        </p:nvSpPr>
        <p:spPr>
          <a:xfrm>
            <a:off x="687100" y="950848"/>
            <a:ext cx="8722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Facts</a:t>
            </a:r>
          </a:p>
          <a:p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father(tom,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john). </a:t>
            </a:r>
          </a:p>
          <a:p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father(john,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ive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Rules</a:t>
            </a:r>
          </a:p>
          <a:p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grandfather(X,Z):-father(X,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Y),</a:t>
            </a:r>
          </a:p>
          <a:p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             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father(Y,</a:t>
            </a:r>
            <a:r>
              <a:rPr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Z).</a:t>
            </a:r>
          </a:p>
          <a:p>
            <a:endParaRPr kumimoji="1" lang="en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4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Queries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programmer(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linux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programmer(bill). 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designer(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jonathan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endParaRPr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94A1BB-FA13-4821-BFDC-1952C7A03953}"/>
              </a:ext>
            </a:extLst>
          </p:cNvPr>
          <p:cNvSpPr txBox="1"/>
          <p:nvPr/>
        </p:nvSpPr>
        <p:spPr>
          <a:xfrm>
            <a:off x="7913717" y="2826327"/>
            <a:ext cx="3225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?-</a:t>
            </a:r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 programmer(X).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</a:t>
            </a:r>
            <a:r>
              <a:rPr lang="en-US" altLang="zh-CN" sz="24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linux</a:t>
            </a:r>
            <a:endParaRPr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输入</a:t>
            </a:r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bill</a:t>
            </a:r>
          </a:p>
          <a:p>
            <a:r>
              <a:rPr kumimoji="1" lang="zh-CN" altLang="en-US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再次输入</a:t>
            </a:r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;</a:t>
            </a:r>
            <a:endParaRPr kumimoji="1" lang="en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no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8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A8E020-2FC4-2A48-B09B-41330A66E584}"/>
              </a:ext>
            </a:extLst>
          </p:cNvPr>
          <p:cNvSpPr txBox="1"/>
          <p:nvPr/>
        </p:nvSpPr>
        <p:spPr>
          <a:xfrm>
            <a:off x="513311" y="612844"/>
            <a:ext cx="7672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Recursion</a:t>
            </a:r>
          </a:p>
          <a:p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child(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anne,bridget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child(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bridget,caroline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child(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caroline,donna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child(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donna,emily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endParaRPr kumimoji="1" lang="en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Rule</a:t>
            </a:r>
            <a:r>
              <a:rPr kumimoji="1" lang="zh-CN" altLang="en-US" sz="20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Ordering</a:t>
            </a:r>
            <a:endParaRPr kumimoji="1" lang="en" altLang="zh-CN" sz="2000" b="1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pPr marL="342900" indent="-342900">
              <a:buAutoNum type="arabicPeriod"/>
            </a:pP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(X,Y). </a:t>
            </a:r>
          </a:p>
          <a:p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(X,Z),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(Z,Y).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?-</a:t>
            </a:r>
            <a:r>
              <a:rPr lang="es-E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s-ES" altLang="zh-CN" sz="2000" dirty="0" err="1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(X,Y)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.</a:t>
            </a:r>
          </a:p>
          <a:p>
            <a:endParaRPr kumimoji="1" lang="es-E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3.</a:t>
            </a:r>
            <a:r>
              <a:rPr kumimoji="1"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(Z,Y),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(X,Z). </a:t>
            </a:r>
          </a:p>
          <a:p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(X,Y).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descend(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anne,emily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B65CF-2C4D-B443-B77D-EF9164BB75FE}"/>
              </a:ext>
            </a:extLst>
          </p:cNvPr>
          <p:cNvSpPr txBox="1"/>
          <p:nvPr/>
        </p:nvSpPr>
        <p:spPr>
          <a:xfrm>
            <a:off x="513311" y="4215452"/>
            <a:ext cx="6391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2.</a:t>
            </a:r>
            <a:r>
              <a:rPr kumimoji="1"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(X,Z),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(Z,Y).</a:t>
            </a:r>
          </a:p>
          <a:p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descend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 :- </a:t>
            </a:r>
            <a:r>
              <a:rPr lang="es-E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child</a:t>
            </a:r>
            <a:r>
              <a:rPr lang="es-E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(X,Y).</a:t>
            </a:r>
          </a:p>
        </p:txBody>
      </p:sp>
    </p:spTree>
    <p:extLst>
      <p:ext uri="{BB962C8B-B14F-4D97-AF65-F5344CB8AC3E}">
        <p14:creationId xmlns:p14="http://schemas.microsoft.com/office/powerpoint/2010/main" val="277250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A7BB54-221A-0F42-941C-BAEAD9E07236}"/>
              </a:ext>
            </a:extLst>
          </p:cNvPr>
          <p:cNvSpPr txBox="1"/>
          <p:nvPr/>
        </p:nvSpPr>
        <p:spPr>
          <a:xfrm>
            <a:off x="985837" y="886540"/>
            <a:ext cx="47166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Exercise1:</a:t>
            </a:r>
          </a:p>
          <a:p>
            <a:endParaRPr kumimoji="1" lang="en-US" altLang="zh-CN" sz="22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byCar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auckland,hamilton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	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byCar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hamilton,raglan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byCar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valmont,saarbruecken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byCar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valmont,metz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byTrain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metz,frankfurt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byTrain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saarbruecken,frankfurt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byTrain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metz,paris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endParaRPr kumimoji="1" lang="en-US" altLang="zh-CN" sz="22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endParaRPr lang="en-US" altLang="zh-CN" sz="22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?- travel(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valmont,raglan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yes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81C5-1870-7948-AB92-0C19F8F19B7E}"/>
              </a:ext>
            </a:extLst>
          </p:cNvPr>
          <p:cNvSpPr txBox="1"/>
          <p:nvPr/>
        </p:nvSpPr>
        <p:spPr>
          <a:xfrm>
            <a:off x="6356759" y="1655432"/>
            <a:ext cx="484940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byTrain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saarbruecken,paris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frankfurt,bangkok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frankfurt,singapore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paris,losAngeles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bangkok,auckland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singapore,auckland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 </a:t>
            </a:r>
          </a:p>
          <a:p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byPlane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(</a:t>
            </a:r>
            <a:r>
              <a:rPr lang="en-US" altLang="zh-CN" sz="22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losAngeles,auckland</a:t>
            </a:r>
            <a:r>
              <a:rPr lang="en-US" altLang="zh-CN" sz="2200" dirty="0">
                <a:latin typeface="Consolas" panose="020B0609020204030204" pitchFamily="49" charset="0"/>
                <a:cs typeface="Sukhumvit Set Text" panose="02000506000000020004" pitchFamily="2" charset="-34"/>
              </a:rPr>
              <a:t>).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6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E6D3-42C4-456C-BBBC-594A56A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9AE26-4E62-404E-8C5F-C02962B4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添加事实</a:t>
            </a:r>
            <a:r>
              <a:rPr lang="en-US" altLang="zh-CN" dirty="0">
                <a:latin typeface="Consolas" panose="020B0609020204030204" pitchFamily="49" charset="0"/>
              </a:rPr>
              <a:t>Facts </a:t>
            </a:r>
            <a:r>
              <a:rPr lang="zh-CN" altLang="en-US" dirty="0">
                <a:latin typeface="Consolas" panose="020B0609020204030204" pitchFamily="49" charset="0"/>
              </a:rPr>
              <a:t>用关键字</a:t>
            </a:r>
            <a:r>
              <a:rPr lang="en-US" altLang="zh-CN" dirty="0">
                <a:latin typeface="Consolas" panose="020B0609020204030204" pitchFamily="49" charset="0"/>
              </a:rPr>
              <a:t>assert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(assert(duck))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(facts) </a:t>
            </a:r>
            <a:r>
              <a:rPr lang="zh-CN" altLang="en-US" dirty="0">
                <a:latin typeface="Consolas" panose="020B0609020204030204" pitchFamily="49" charset="0"/>
              </a:rPr>
              <a:t>查看所有的</a:t>
            </a:r>
            <a:r>
              <a:rPr lang="en-US" altLang="zh-CN" dirty="0">
                <a:latin typeface="Consolas" panose="020B0609020204030204" pitchFamily="49" charset="0"/>
              </a:rPr>
              <a:t>facts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清除事实用关键字 </a:t>
            </a:r>
            <a:r>
              <a:rPr lang="en-US" altLang="zh-CN" dirty="0">
                <a:latin typeface="Consolas" panose="020B0609020204030204" pitchFamily="49" charset="0"/>
              </a:rPr>
              <a:t>retract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(retract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清除所有数据用 </a:t>
            </a:r>
            <a:r>
              <a:rPr lang="en-US" altLang="zh-CN" dirty="0">
                <a:latin typeface="Consolas" panose="020B0609020204030204" pitchFamily="49" charset="0"/>
              </a:rPr>
              <a:t>clear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(clear)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A8E020-2FC4-2A48-B09B-41330A66E584}"/>
              </a:ext>
            </a:extLst>
          </p:cNvPr>
          <p:cNvSpPr txBox="1"/>
          <p:nvPr/>
        </p:nvSpPr>
        <p:spPr>
          <a:xfrm>
            <a:off x="1012075" y="333137"/>
            <a:ext cx="680085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List</a:t>
            </a:r>
          </a:p>
          <a:p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[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vincent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jules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yolanda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[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robber(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honey_bunny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), X, 2,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[</a:t>
            </a:r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[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[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vincent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jules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], [butch, girlfriend(butch)]]</a:t>
            </a:r>
          </a:p>
          <a:p>
            <a:endParaRPr kumimoji="1" lang="en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b="1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Head&amp;Tail</a:t>
            </a:r>
            <a:endParaRPr kumimoji="1" lang="en" altLang="zh-CN" sz="2000" b="1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[</a:t>
            </a:r>
            <a:r>
              <a:rPr lang="en" altLang="zh-CN" sz="20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Head|Tail</a:t>
            </a:r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] = [</a:t>
            </a:r>
            <a:r>
              <a:rPr lang="en" altLang="zh-CN" sz="20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vincent</a:t>
            </a:r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jules</a:t>
            </a:r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, </a:t>
            </a:r>
            <a:r>
              <a:rPr lang="en" altLang="zh-CN" sz="20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yolanda</a:t>
            </a:r>
            <a:r>
              <a:rPr lang="en" altLang="zh-CN" sz="20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].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Head = 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mia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Tail = [</a:t>
            </a:r>
            <a:r>
              <a:rPr lang="en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vincent,jules,yolanda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 </a:t>
            </a: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Q1: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How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about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[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]?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Q2: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How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to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get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first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two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elements?</a:t>
            </a:r>
          </a:p>
          <a:p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Sukhumvit Set Text" panose="02000506000000020004" pitchFamily="2" charset="-34"/>
              </a:rPr>
              <a:t>Recursive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member:</a:t>
            </a:r>
            <a:r>
              <a:rPr kumimoji="1"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whether something is an element of a list or not</a:t>
            </a:r>
            <a:endParaRPr kumimoji="1"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 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member(X,[X|T]). 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 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member(X,[H|T]) :- member(X,T).</a:t>
            </a:r>
          </a:p>
          <a:p>
            <a:endParaRPr kumimoji="1" lang="en-US" altLang="zh-CN" dirty="0">
              <a:solidFill>
                <a:srgbClr val="FF0000"/>
              </a:solidFill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42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A7BB54-221A-0F42-941C-BAEAD9E07236}"/>
              </a:ext>
            </a:extLst>
          </p:cNvPr>
          <p:cNvSpPr txBox="1"/>
          <p:nvPr/>
        </p:nvSpPr>
        <p:spPr>
          <a:xfrm>
            <a:off x="985838" y="886540"/>
            <a:ext cx="54521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Exercise2:</a:t>
            </a: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combine1([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a,b,c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],[1,2,3],X).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[a,1,b,2,c,3]</a:t>
            </a:r>
          </a:p>
          <a:p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combine2([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a,b,c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],[1,2,3],X).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[[a,1],[b,2],[c,3]] </a:t>
            </a:r>
            <a:b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</a:br>
            <a:endParaRPr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combine3([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a,b,c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],[1,2,3],X).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[j(a,1),j(b,2),j(c,3)] </a:t>
            </a:r>
            <a:endParaRPr kumimoji="1" lang="en-US" altLang="zh-CN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49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A8E020-2FC4-2A48-B09B-41330A66E584}"/>
              </a:ext>
            </a:extLst>
          </p:cNvPr>
          <p:cNvSpPr txBox="1"/>
          <p:nvPr/>
        </p:nvSpPr>
        <p:spPr>
          <a:xfrm>
            <a:off x="1028700" y="842963"/>
            <a:ext cx="63579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Arithmetic</a:t>
            </a:r>
          </a:p>
          <a:p>
            <a:endParaRPr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6 + 2 = 8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  <a:sym typeface="Wingdings" pitchFamily="2" charset="2"/>
              </a:rPr>
              <a:t>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8  is  6+2.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6 − 8 = − 2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  <a:sym typeface="Wingdings" pitchFamily="2" charset="2"/>
              </a:rPr>
              <a:t>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-2  is  6-8.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7 ÷ 2 = 3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  <a:sym typeface="Wingdings" pitchFamily="2" charset="2"/>
              </a:rPr>
              <a:t>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3  is  7/2.</a:t>
            </a:r>
          </a:p>
          <a:p>
            <a:endParaRPr lang="en-US" altLang="zh-CN" sz="20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add_3_and_double(X,Y) :- Y </a:t>
            </a:r>
            <a:r>
              <a:rPr lang="en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is</a:t>
            </a:r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(X+3)*2.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?- add_3_and_double(1,X). </a:t>
            </a:r>
          </a:p>
          <a:p>
            <a:r>
              <a:rPr lang="en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8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Q1: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How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about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?- 6+2 is X.</a:t>
            </a:r>
            <a:endParaRPr lang="en" altLang="zh-CN" sz="2000" dirty="0">
              <a:solidFill>
                <a:srgbClr val="FF0000"/>
              </a:solidFill>
              <a:effectLst/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Q2:How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about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?- add_3_and_double(X,12).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Q3:How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aout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Sukhumvit Set Text" panose="02000506000000020004" pitchFamily="2" charset="-34"/>
              </a:rPr>
              <a:t>?- is(X,+(3,2))</a:t>
            </a:r>
          </a:p>
          <a:p>
            <a:endParaRPr lang="en-US" altLang="zh-CN" sz="2000" dirty="0">
              <a:solidFill>
                <a:srgbClr val="FF0000"/>
              </a:solidFill>
              <a:effectLst/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Arithmetic and Lists</a:t>
            </a:r>
          </a:p>
          <a:p>
            <a:r>
              <a:rPr lang="en-U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([</a:t>
            </a:r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],0). </a:t>
            </a:r>
          </a:p>
          <a:p>
            <a:r>
              <a:rPr lang="en-U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([</a:t>
            </a:r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_|T</a:t>
            </a:r>
            <a:r>
              <a:rPr lang="zh-CN" altLang="en-US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],N) :- </a:t>
            </a:r>
            <a:r>
              <a:rPr lang="en-US" altLang="zh-CN" sz="2000" dirty="0" err="1">
                <a:latin typeface="Consolas" panose="020B0609020204030204" pitchFamily="49" charset="0"/>
                <a:cs typeface="Sukhumvit Set Text" panose="02000506000000020004" pitchFamily="2" charset="-34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  <a:cs typeface="Sukhumvit Set Text" panose="02000506000000020004" pitchFamily="2" charset="-34"/>
              </a:rPr>
              <a:t>(T,X), N is X+1.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B42FEA-4447-8F4A-9857-281EBD6CE8C0}"/>
              </a:ext>
            </a:extLst>
          </p:cNvPr>
          <p:cNvSpPr txBox="1"/>
          <p:nvPr/>
        </p:nvSpPr>
        <p:spPr>
          <a:xfrm>
            <a:off x="8932884" y="1868313"/>
            <a:ext cx="19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?- X = 3+2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Sukhumvit Set Text" panose="02000506000000020004" pitchFamily="2" charset="-34"/>
              </a:rPr>
              <a:t>X = 3+2</a:t>
            </a:r>
            <a:endParaRPr kumimoji="1" lang="zh-CN" altLang="en-US" sz="24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D9401B6-8494-B04E-83C8-F444C189F782}"/>
              </a:ext>
            </a:extLst>
          </p:cNvPr>
          <p:cNvSpPr/>
          <p:nvPr/>
        </p:nvSpPr>
        <p:spPr>
          <a:xfrm>
            <a:off x="8640752" y="1567874"/>
            <a:ext cx="2348673" cy="1352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53A1EFD6-56A1-AA4F-A530-914E722AE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4611" y="2244149"/>
            <a:ext cx="2176141" cy="91032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0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A7BB54-221A-0F42-941C-BAEAD9E07236}"/>
              </a:ext>
            </a:extLst>
          </p:cNvPr>
          <p:cNvSpPr txBox="1"/>
          <p:nvPr/>
        </p:nvSpPr>
        <p:spPr>
          <a:xfrm>
            <a:off x="985838" y="886540"/>
            <a:ext cx="7515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Sukhumvit Set Text" panose="02000506000000020004" pitchFamily="2" charset="-34"/>
              </a:rPr>
              <a:t>Exercise3:</a:t>
            </a:r>
          </a:p>
          <a:p>
            <a:endParaRPr kumimoji="1" lang="en-US" altLang="zh-CN" sz="28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8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scalarMult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(3,[2,7,4],Result).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Sukhumvit Set Text" panose="02000506000000020004" pitchFamily="2" charset="-34"/>
              </a:rPr>
              <a:t>Result = [6,21,12]</a:t>
            </a:r>
          </a:p>
          <a:p>
            <a:endParaRPr kumimoji="1" lang="en-US" altLang="zh-CN" sz="28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  <a:p>
            <a:r>
              <a:rPr lang="en-US" altLang="zh-CN" sz="2800" dirty="0">
                <a:effectLst/>
                <a:latin typeface="Consolas" panose="020B0609020204030204" pitchFamily="49" charset="0"/>
                <a:cs typeface="Sukhumvit Set Text" panose="02000506000000020004" pitchFamily="2" charset="-34"/>
              </a:rPr>
              <a:t>?- dot([2,5,6],[3,4,1],Result).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Sukhumvit Set Text" panose="02000506000000020004" pitchFamily="2" charset="-34"/>
              </a:rPr>
              <a:t>Result = 32</a:t>
            </a:r>
            <a:endParaRPr kumimoji="1" lang="en-US" altLang="zh-CN" sz="2800" dirty="0">
              <a:latin typeface="Consolas" panose="020B0609020204030204" pitchFamily="49" charset="0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593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F9EC4-D36D-2C46-9CB9-649203496E81}"/>
              </a:ext>
            </a:extLst>
          </p:cNvPr>
          <p:cNvSpPr txBox="1"/>
          <p:nvPr/>
        </p:nvSpPr>
        <p:spPr>
          <a:xfrm>
            <a:off x="885825" y="7143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数独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54DF3-DE1E-1E47-A6B9-A636B7A4D072}"/>
              </a:ext>
            </a:extLst>
          </p:cNvPr>
          <p:cNvSpPr txBox="1"/>
          <p:nvPr/>
        </p:nvSpPr>
        <p:spPr>
          <a:xfrm>
            <a:off x="885825" y="1840945"/>
            <a:ext cx="10310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数据结构表示数独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List!</a:t>
            </a:r>
          </a:p>
          <a:p>
            <a:pPr marL="342900" indent="-342900">
              <a:buAutoNum type="arabicPeriod"/>
            </a:pP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规则：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给定玩家一个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9×9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的盘面，玩家填充完所有的空格后最终的解仍然是这个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9×9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的盘面； 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填充完空格后，每一个空格内的数字均在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1~9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之内； （内置谓词：</a:t>
            </a:r>
            <a:r>
              <a:rPr lang="en-US" altLang="zh-CN" sz="2000" b="1" dirty="0" err="1"/>
              <a:t>fd_domain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填充完空格后，每一行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9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个数字各不相同； （内置谓词：</a:t>
            </a:r>
            <a:r>
              <a:rPr lang="en-US" altLang="zh-CN" sz="2000" b="1" dirty="0" err="1"/>
              <a:t>fd_all_different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填充完空格后，每一列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9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个数字各不相同；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填充完空格后，每一个宫格内的数字各不相同。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1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7D406B-ECD9-0B49-B01B-CEE740EFC132}"/>
              </a:ext>
            </a:extLst>
          </p:cNvPr>
          <p:cNvSpPr txBox="1"/>
          <p:nvPr/>
        </p:nvSpPr>
        <p:spPr>
          <a:xfrm>
            <a:off x="1019348" y="366623"/>
            <a:ext cx="7315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规则</a:t>
            </a:r>
            <a:r>
              <a:rPr kumimoji="1" lang="en-US" altLang="zh-CN" sz="2800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sudoku(</a:t>
            </a:r>
            <a:r>
              <a:rPr lang="fr" altLang="zh-CN" sz="28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Puzzle,Solution</a:t>
            </a:r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):- Solution = Puzzle.</a:t>
            </a:r>
          </a:p>
          <a:p>
            <a:endParaRPr kumimoji="1" lang="fr" altLang="zh-CN" sz="28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?- sudoku([1,2,3,4,5,6,7,8,9,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1,2,3,4,5,6,7,8,9, </a:t>
            </a:r>
          </a:p>
          <a:p>
            <a:r>
              <a:rPr lang="fr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1,2,3,4,5,6,7,8,9],Solution). </a:t>
            </a:r>
          </a:p>
          <a:p>
            <a:endParaRPr kumimoji="1" lang="fr" altLang="zh-CN" sz="28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en-US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Solution = [1,2,3,4,5,6,7,8,9,1,2,3,4,5,6,7,8,9,…]</a:t>
            </a:r>
            <a:endParaRPr kumimoji="1" lang="zh-CN" altLang="en-US" sz="28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424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7D406B-ECD9-0B49-B01B-CEE740EFC132}"/>
              </a:ext>
            </a:extLst>
          </p:cNvPr>
          <p:cNvSpPr txBox="1"/>
          <p:nvPr/>
        </p:nvSpPr>
        <p:spPr>
          <a:xfrm>
            <a:off x="1035974" y="582067"/>
            <a:ext cx="731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规则</a:t>
            </a:r>
            <a:r>
              <a:rPr kumimoji="1" lang="en-US" altLang="zh-CN" sz="2800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sudoku(</a:t>
            </a:r>
            <a:r>
              <a:rPr lang="en-US" altLang="zh-CN" sz="28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Puzzle,Solution</a:t>
            </a:r>
            <a:r>
              <a:rPr lang="en-US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):- Solution = Puzzle, </a:t>
            </a:r>
          </a:p>
          <a:p>
            <a:r>
              <a:rPr lang="en-US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Puzzle = [S11,S12,S13,S14,S15,S16,S17,S18,S19, S21,S22,S23,S24,S25,S26,S27,S28,S29, S31,S32,S33,S34,S35,S36,S37,S38,S39, S41,S42,S43,S44,S45,S46,S47,S48,S49, S51,S52,S53,S54,S55,S56,S57,S58,S59, S61,S62,S63,S64,S65,S66,S67,S68,S69, S71,S72,S73,S74,S75,S76,S77,S78,S79, S81,S82,S83,S84,S85,S86,S87,S88,S89, S91,S92,S93,S94,S95,S96,S97,S98,S99], </a:t>
            </a:r>
          </a:p>
          <a:p>
            <a:r>
              <a:rPr lang="en-US" altLang="zh-CN" sz="28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fd_domain</a:t>
            </a:r>
            <a:r>
              <a:rPr lang="en-US" altLang="zh-CN" sz="28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(Puzzle,1,9).</a:t>
            </a:r>
            <a:endParaRPr kumimoji="1" lang="en-US" altLang="zh-CN" sz="2800" dirty="0">
              <a:latin typeface="Sukhumvit Set Text" panose="02000506000000020004" pitchFamily="2" charset="-34"/>
              <a:ea typeface="Kaiti SC" panose="02010600040101010101" pitchFamily="2" charset="-122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930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7D406B-ECD9-0B49-B01B-CEE740EFC132}"/>
              </a:ext>
            </a:extLst>
          </p:cNvPr>
          <p:cNvSpPr txBox="1"/>
          <p:nvPr/>
        </p:nvSpPr>
        <p:spPr>
          <a:xfrm>
            <a:off x="1090615" y="0"/>
            <a:ext cx="7315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规则</a:t>
            </a:r>
            <a:r>
              <a:rPr kumimoji="1" lang="en-US" altLang="zh-CN" sz="2400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Row1 = [S11,S12,S13,S14,S15,S16,S17,S18,S19],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Row2 = [S21,S22,S23,S24,S25,S26,S27,S28,S29],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Row3 = [S31,S32,S33,S34,S35,S36,S37,S38,S39],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Row4 = [S41,S42,S43,S44,S45,S46,S47,S48,S49],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Row5 = [S51,S52,S53,S54,S55,S56,S57,S58,S59],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Row6 = [S61,S62,S63,S64,S65,S66,S67,S68,S69],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Row7 = [S71,S72,S73,S74,S75,S76,S77,S78,S79],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Row8 = [S81,S82,S83,S84,S85,S86,S87,S88,S89], </a:t>
            </a:r>
          </a:p>
          <a:p>
            <a:r>
              <a:rPr lang="en-US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Row9 = [S91,S92,S93,S94,S95,S96,S97,S98,S99],</a:t>
            </a:r>
          </a:p>
          <a:p>
            <a:endParaRPr kumimoji="1" lang="en-US" altLang="zh-CN" sz="2400" dirty="0">
              <a:latin typeface="Sukhumvit Set Text" panose="02000506000000020004" pitchFamily="2" charset="-34"/>
              <a:ea typeface="Kaiti SC" panose="02010600040101010101" pitchFamily="2" charset="-122"/>
              <a:cs typeface="Sukhumvit Set Text" panose="02000506000000020004" pitchFamily="2" charset="-34"/>
            </a:endParaRPr>
          </a:p>
          <a:p>
            <a:r>
              <a:rPr lang="en" altLang="zh-CN" sz="24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fd_all_different</a:t>
            </a:r>
            <a:r>
              <a:rPr lang="en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(Row1), </a:t>
            </a:r>
          </a:p>
          <a:p>
            <a:r>
              <a:rPr lang="en" altLang="zh-CN" sz="24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fd_all_different</a:t>
            </a:r>
            <a:r>
              <a:rPr lang="en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(Row2), </a:t>
            </a:r>
          </a:p>
          <a:p>
            <a:r>
              <a:rPr lang="en" altLang="zh-CN" sz="24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……</a:t>
            </a:r>
          </a:p>
          <a:p>
            <a:endParaRPr kumimoji="1" lang="en" altLang="zh-CN" sz="2400" dirty="0">
              <a:latin typeface="Sukhumvit Set Text" panose="02000506000000020004" pitchFamily="2" charset="-34"/>
              <a:ea typeface="Kaiti SC" panose="02010600040101010101" pitchFamily="2" charset="-122"/>
              <a:cs typeface="Sukhumvit Set Text" panose="02000506000000020004" pitchFamily="2" charset="-34"/>
            </a:endParaRPr>
          </a:p>
          <a:p>
            <a:r>
              <a:rPr kumimoji="1" lang="zh-CN" altLang="en-US" sz="2400" dirty="0">
                <a:latin typeface="Sukhumvit Set Text" panose="02000506000000020004" pitchFamily="2" charset="-34"/>
                <a:ea typeface="Kaiti SC" panose="02010600040101010101" pitchFamily="2" charset="-122"/>
                <a:cs typeface="Sukhumvit Set Text" panose="02000506000000020004" pitchFamily="2" charset="-34"/>
              </a:rPr>
              <a:t>完成规则</a:t>
            </a:r>
            <a:r>
              <a:rPr kumimoji="1" lang="en-US" altLang="zh-CN" sz="2400" dirty="0">
                <a:latin typeface="Sukhumvit Set Text" panose="02000506000000020004" pitchFamily="2" charset="-34"/>
                <a:ea typeface="Kaiti SC" panose="02010600040101010101" pitchFamily="2" charset="-122"/>
                <a:cs typeface="Sukhumvit Set Text" panose="02000506000000020004" pitchFamily="2" charset="-34"/>
              </a:rPr>
              <a:t>4</a:t>
            </a:r>
            <a:r>
              <a:rPr kumimoji="1" lang="zh-CN" altLang="en-US" sz="2400" dirty="0">
                <a:latin typeface="Sukhumvit Set Text" panose="02000506000000020004" pitchFamily="2" charset="-34"/>
                <a:ea typeface="Kaiti SC" panose="02010600040101010101" pitchFamily="2" charset="-122"/>
                <a:cs typeface="Sukhumvit Set Text" panose="02000506000000020004" pitchFamily="2" charset="-34"/>
              </a:rPr>
              <a:t>和</a:t>
            </a:r>
            <a:r>
              <a:rPr kumimoji="1" lang="en-US" altLang="zh-CN" sz="2400" dirty="0">
                <a:latin typeface="Sukhumvit Set Text" panose="02000506000000020004" pitchFamily="2" charset="-34"/>
                <a:ea typeface="Kaiti SC" panose="02010600040101010101" pitchFamily="2" charset="-122"/>
                <a:cs typeface="Sukhumvit Set Text" panose="02000506000000020004" pitchFamily="2" charset="-34"/>
              </a:rPr>
              <a:t>5</a:t>
            </a:r>
          </a:p>
          <a:p>
            <a:r>
              <a:rPr kumimoji="1" lang="zh-CN" altLang="en-US" sz="2400" dirty="0">
                <a:latin typeface="Sukhumvit Set Text" panose="02000506000000020004" pitchFamily="2" charset="-34"/>
                <a:ea typeface="Kaiti SC" panose="02010600040101010101" pitchFamily="2" charset="-122"/>
                <a:cs typeface="Sukhumvit Set Text" panose="02000506000000020004" pitchFamily="2" charset="-34"/>
              </a:rPr>
              <a:t>用递归优化</a:t>
            </a:r>
            <a:endParaRPr kumimoji="1" lang="en-US" altLang="zh-CN" sz="2400" dirty="0">
              <a:latin typeface="Sukhumvit Set Text" panose="02000506000000020004" pitchFamily="2" charset="-34"/>
              <a:ea typeface="Kaiti SC" panose="02010600040101010101" pitchFamily="2" charset="-122"/>
              <a:cs typeface="Sukhumvit Set Text" panose="02000506000000020004" pitchFamily="2" charset="-34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A7C43DF-87F3-9E43-9B27-4D122649DF3A}"/>
              </a:ext>
            </a:extLst>
          </p:cNvPr>
          <p:cNvSpPr/>
          <p:nvPr/>
        </p:nvSpPr>
        <p:spPr>
          <a:xfrm>
            <a:off x="411479" y="4132481"/>
            <a:ext cx="3305089" cy="1453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C8B50AB5-153E-BC4D-93A3-1F96734C7AA8}"/>
              </a:ext>
            </a:extLst>
          </p:cNvPr>
          <p:cNvCxnSpPr/>
          <p:nvPr/>
        </p:nvCxnSpPr>
        <p:spPr>
          <a:xfrm flipV="1">
            <a:off x="2687867" y="5129342"/>
            <a:ext cx="1028701" cy="700088"/>
          </a:xfrm>
          <a:prstGeom prst="curvedConnector3">
            <a:avLst>
              <a:gd name="adj1" fmla="val 13611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4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A5BC-D3B3-426A-85E2-6F25BCA6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Prolog</a:t>
            </a:r>
            <a:r>
              <a:rPr lang="zh-CN" altLang="en-US" dirty="0"/>
              <a:t>还可以做什么？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D672A-4CC3-4B25-AB8A-C7A0638E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文字冒险游戏</a:t>
            </a:r>
            <a:endParaRPr lang="en-US" altLang="zh-CN" dirty="0"/>
          </a:p>
          <a:p>
            <a:r>
              <a:rPr lang="zh-CN" altLang="en-US" dirty="0"/>
              <a:t>化学方程式配平</a:t>
            </a:r>
            <a:endParaRPr lang="en-US" altLang="zh-CN" dirty="0"/>
          </a:p>
          <a:p>
            <a:r>
              <a:rPr lang="zh-CN" altLang="en-US" dirty="0"/>
              <a:t>国际象棋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Minesweeper </a:t>
            </a:r>
            <a:r>
              <a:rPr lang="zh-CN" altLang="en-US"/>
              <a:t>（演示）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78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D09D-DA87-43C2-AE12-6403DD2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fact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B3189-3344-47AA-9D0D-538EACB5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deffacts</a:t>
            </a:r>
            <a:r>
              <a:rPr lang="en-US" altLang="zh-CN" dirty="0">
                <a:latin typeface="Consolas" panose="020B0609020204030204" pitchFamily="49" charset="0"/>
              </a:rPr>
              <a:t> walk (status walking) (walk-sign walk))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(reset)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removes existing facts from the fact-list, which may remove activated rules from the agenda.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asserts facts from existing (</a:t>
            </a:r>
            <a:r>
              <a:rPr lang="en-US" altLang="zh-CN" dirty="0" err="1">
                <a:latin typeface="Consolas" panose="020B0609020204030204" pitchFamily="49" charset="0"/>
              </a:rPr>
              <a:t>deffacts</a:t>
            </a:r>
            <a:r>
              <a:rPr lang="en-US" altLang="zh-CN" dirty="0">
                <a:latin typeface="Consolas" panose="020B0609020204030204" pitchFamily="49" charset="0"/>
              </a:rPr>
              <a:t>) statements.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3671-27E4-430E-993D-CB2AEBE9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322FB-6945-46DB-9D10-2173A35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外部</a:t>
            </a:r>
            <a:r>
              <a:rPr lang="en-US" altLang="zh-CN" dirty="0" err="1">
                <a:latin typeface="Consolas" panose="020B0609020204030204" pitchFamily="49" charset="0"/>
              </a:rPr>
              <a:t>clp</a:t>
            </a:r>
            <a:r>
              <a:rPr lang="zh-CN" altLang="en-US" dirty="0">
                <a:latin typeface="Consolas" panose="020B0609020204030204" pitchFamily="49" charset="0"/>
              </a:rPr>
              <a:t>文件 </a:t>
            </a:r>
            <a:r>
              <a:rPr lang="en-US" altLang="zh-CN" dirty="0">
                <a:latin typeface="Consolas" panose="020B0609020204030204" pitchFamily="49" charset="0"/>
              </a:rPr>
              <a:t>(save ***.</a:t>
            </a:r>
            <a:r>
              <a:rPr lang="en-US" altLang="zh-CN" dirty="0" err="1">
                <a:latin typeface="Consolas" panose="020B0609020204030204" pitchFamily="49" charset="0"/>
              </a:rPr>
              <a:t>clp</a:t>
            </a:r>
            <a:r>
              <a:rPr lang="en-US" altLang="zh-CN" dirty="0">
                <a:latin typeface="Consolas" panose="020B0609020204030204" pitchFamily="49" charset="0"/>
              </a:rPr>
              <a:t>) (load ***.</a:t>
            </a:r>
            <a:r>
              <a:rPr lang="en-US" altLang="zh-CN" dirty="0" err="1">
                <a:latin typeface="Consolas" panose="020B0609020204030204" pitchFamily="49" charset="0"/>
              </a:rPr>
              <a:t>clp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注释用 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空格不影响</a:t>
            </a:r>
            <a:r>
              <a:rPr lang="en-US" altLang="zh-CN" dirty="0">
                <a:latin typeface="Consolas" panose="020B0609020204030204" pitchFamily="49" charset="0"/>
              </a:rPr>
              <a:t>facts </a:t>
            </a:r>
            <a:r>
              <a:rPr lang="zh-CN" altLang="en-US" dirty="0">
                <a:latin typeface="Consolas" panose="020B0609020204030204" pitchFamily="49" charset="0"/>
              </a:rPr>
              <a:t>但空格在</a:t>
            </a: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zh-CN" altLang="en-US" dirty="0">
                <a:latin typeface="Consolas" panose="020B0609020204030204" pitchFamily="49" charset="0"/>
              </a:rPr>
              <a:t>里会影响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57036-E39C-4B77-91D8-3492C436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27" y="3567690"/>
            <a:ext cx="4544859" cy="28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4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938B-C59E-4D42-9FA2-5A7AA84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CBF9F-2719-4A64-BC64-01762D42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(assert (animal-is duck))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(defrule duck (animal-is duck)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=&gt;(assert (sound-is quack)))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打印 </a:t>
            </a:r>
            <a:r>
              <a:rPr lang="en-US" altLang="zh-CN" dirty="0">
                <a:latin typeface="Consolas" panose="020B0609020204030204" pitchFamily="49" charset="0"/>
              </a:rPr>
              <a:t>rule (</a:t>
            </a:r>
            <a:r>
              <a:rPr lang="en-US" altLang="zh-CN" dirty="0" err="1">
                <a:latin typeface="Consolas" panose="020B0609020204030204" pitchFamily="49" charset="0"/>
              </a:rPr>
              <a:t>ppdefrule</a:t>
            </a:r>
            <a:r>
              <a:rPr lang="en-US" altLang="zh-CN" dirty="0">
                <a:latin typeface="Consolas" panose="020B0609020204030204" pitchFamily="49" charset="0"/>
              </a:rPr>
              <a:t> duck)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(rules)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(agenda) to show which rules can be fired, and the order in which will be fired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没有（</a:t>
            </a:r>
            <a:r>
              <a:rPr lang="en-US" altLang="zh-CN" dirty="0">
                <a:latin typeface="Consolas" panose="020B0609020204030204" pitchFamily="49" charset="0"/>
              </a:rPr>
              <a:t>run</a:t>
            </a:r>
            <a:r>
              <a:rPr lang="zh-CN" altLang="en-US" dirty="0">
                <a:latin typeface="Consolas" panose="020B0609020204030204" pitchFamily="49" charset="0"/>
              </a:rPr>
              <a:t>）一条规则，</a:t>
            </a:r>
            <a:r>
              <a:rPr lang="en-US" altLang="zh-CN" dirty="0">
                <a:latin typeface="Consolas" panose="020B0609020204030204" pitchFamily="49" charset="0"/>
              </a:rPr>
              <a:t>(run)</a:t>
            </a:r>
            <a:r>
              <a:rPr lang="zh-CN" altLang="en-US" dirty="0">
                <a:latin typeface="Consolas" panose="020B0609020204030204" pitchFamily="49" charset="0"/>
              </a:rPr>
              <a:t>之后两条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printout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7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C4BB-44D6-4508-BD7B-618C36C8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/>
              <a:t>优先级问题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75ECC-4A34-4CF5-90B4-8E2DD124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3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rules </a:t>
            </a:r>
            <a:r>
              <a:rPr lang="zh-CN" altLang="en-US" dirty="0">
                <a:latin typeface="Consolas" panose="020B0609020204030204" pitchFamily="49" charset="0"/>
              </a:rPr>
              <a:t>的执行顺序不是说从上到下的，而是按照这个方法是否被触发而执行的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(declare (salience -100))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9142A-6FD0-4E2C-AE65-43C62DD27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14207" r="23107" b="13867"/>
          <a:stretch/>
        </p:blipFill>
        <p:spPr>
          <a:xfrm>
            <a:off x="994298" y="2789608"/>
            <a:ext cx="7271754" cy="38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7CA21-2381-4A8A-BAC6-BA884BB0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A1104-F2DC-4D58-8BA6-E6BD3FC5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rule</a:t>
            </a:r>
            <a:r>
              <a:rPr lang="zh-CN" altLang="en-US" dirty="0"/>
              <a:t>都要满足才触发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7D3A5B-BDAF-4466-96FD-F8BB04DDC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9" r="37485"/>
          <a:stretch/>
        </p:blipFill>
        <p:spPr>
          <a:xfrm>
            <a:off x="6360695" y="1690688"/>
            <a:ext cx="4287253" cy="20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D1EC1-BDF5-4515-B241-FC30F84E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7D3AF-33B4-4B56-A94B-3604BC6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(+ 3 4)          7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(= (+ 3 4) 7)   True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(+ ) (- ) (* ) (/ ) (mod ) (** 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(and ) (or ) (not 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(random ) (max ) (min )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(printout t "hello world" </a:t>
            </a:r>
            <a:r>
              <a:rPr lang="en-US" altLang="zh-CN" dirty="0" err="1">
                <a:latin typeface="Consolas" panose="020B0609020204030204" pitchFamily="49" charset="0"/>
              </a:rPr>
              <a:t>crlf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~ | &amp; (</a:t>
            </a:r>
            <a:r>
              <a:rPr lang="zh-CN" altLang="en-US" dirty="0">
                <a:latin typeface="Consolas" panose="020B0609020204030204" pitchFamily="49" charset="0"/>
              </a:rPr>
              <a:t>严格意义上是</a:t>
            </a:r>
            <a:r>
              <a:rPr lang="en-US" altLang="zh-CN" dirty="0">
                <a:latin typeface="Consolas" panose="020B0609020204030204" pitchFamily="49" charset="0"/>
              </a:rPr>
              <a:t>constraint)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640B-0835-4829-B7E0-19E4982F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variable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B3E5C-D583-4F40-A49C-82151B5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只要缓缓打出一个</a:t>
            </a:r>
            <a:r>
              <a:rPr lang="en-US" altLang="zh-CN" dirty="0">
                <a:latin typeface="Consolas" panose="020B0609020204030204" pitchFamily="49" charset="0"/>
              </a:rPr>
              <a:t>?</a:t>
            </a:r>
            <a:r>
              <a:rPr lang="zh-CN" altLang="en-US" dirty="0">
                <a:latin typeface="Consolas" panose="020B0609020204030204" pitchFamily="49" charset="0"/>
              </a:rPr>
              <a:t>，你就是个变量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(defrule make-quake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(duck-sound ?sound)=&gt;(assert (sound-is ?sound)))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(assert (duck-sound quack))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多个变量，一个萝卜一个坑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2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1679</Words>
  <Application>Microsoft Office PowerPoint</Application>
  <PresentationFormat>宽屏</PresentationFormat>
  <Paragraphs>318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Kaiti SC</vt:lpstr>
      <vt:lpstr>Sukhumvit Set Text</vt:lpstr>
      <vt:lpstr>等线</vt:lpstr>
      <vt:lpstr>等线 Light</vt:lpstr>
      <vt:lpstr>微软雅黑</vt:lpstr>
      <vt:lpstr>Arial</vt:lpstr>
      <vt:lpstr>Consolas</vt:lpstr>
      <vt:lpstr>Wingdings</vt:lpstr>
      <vt:lpstr>Office 主题​​</vt:lpstr>
      <vt:lpstr>CLIPS</vt:lpstr>
      <vt:lpstr>Facts</vt:lpstr>
      <vt:lpstr>多个fact</vt:lpstr>
      <vt:lpstr>外部文件</vt:lpstr>
      <vt:lpstr>Rules</vt:lpstr>
      <vt:lpstr>优先级问题</vt:lpstr>
      <vt:lpstr>多个rule</vt:lpstr>
      <vt:lpstr>运算</vt:lpstr>
      <vt:lpstr>variable</vt:lpstr>
      <vt:lpstr>删除variable</vt:lpstr>
      <vt:lpstr>function</vt:lpstr>
      <vt:lpstr>template</vt:lpstr>
      <vt:lpstr>Prolog</vt:lpstr>
      <vt:lpstr>PowerPoint 演示文稿</vt:lpstr>
      <vt:lpstr>Getting started quickly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Prolog还可以做什么？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Wang Lihao</dc:creator>
  <cp:lastModifiedBy>Wang Lihao</cp:lastModifiedBy>
  <cp:revision>24</cp:revision>
  <dcterms:created xsi:type="dcterms:W3CDTF">2019-11-04T08:18:16Z</dcterms:created>
  <dcterms:modified xsi:type="dcterms:W3CDTF">2019-11-05T13:01:22Z</dcterms:modified>
</cp:coreProperties>
</file>