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8.png"/><Relationship Id="rId3" Type="http://schemas.openxmlformats.org/officeDocument/2006/relationships/image" Target="../media/image69.jpg"/><Relationship Id="rId4" Type="http://schemas.openxmlformats.org/officeDocument/2006/relationships/image" Target="../media/image70.jpg"/><Relationship Id="rId5" Type="http://schemas.openxmlformats.org/officeDocument/2006/relationships/image" Target="../media/image71.jpg"/><Relationship Id="rId6" Type="http://schemas.openxmlformats.org/officeDocument/2006/relationships/image" Target="../media/image72.png"/><Relationship Id="rId7" Type="http://schemas.openxmlformats.org/officeDocument/2006/relationships/image" Target="../media/image73.png"/><Relationship Id="rId8" Type="http://schemas.openxmlformats.org/officeDocument/2006/relationships/image" Target="../media/image74.png"/><Relationship Id="rId9" Type="http://schemas.openxmlformats.org/officeDocument/2006/relationships/image" Target="../media/image75.png"/><Relationship Id="rId10" Type="http://schemas.openxmlformats.org/officeDocument/2006/relationships/image" Target="../media/image76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7.png"/><Relationship Id="rId3" Type="http://schemas.openxmlformats.org/officeDocument/2006/relationships/image" Target="../media/image78.jpg"/><Relationship Id="rId4" Type="http://schemas.openxmlformats.org/officeDocument/2006/relationships/image" Target="../media/image79.jpg"/><Relationship Id="rId5" Type="http://schemas.openxmlformats.org/officeDocument/2006/relationships/image" Target="../media/image80.png"/><Relationship Id="rId6" Type="http://schemas.openxmlformats.org/officeDocument/2006/relationships/image" Target="../media/image81.jpg"/><Relationship Id="rId7" Type="http://schemas.openxmlformats.org/officeDocument/2006/relationships/image" Target="../media/image82.png"/><Relationship Id="rId8" Type="http://schemas.openxmlformats.org/officeDocument/2006/relationships/image" Target="../media/image83.png"/><Relationship Id="rId9" Type="http://schemas.openxmlformats.org/officeDocument/2006/relationships/image" Target="../media/image84.jpg"/><Relationship Id="rId10" Type="http://schemas.openxmlformats.org/officeDocument/2006/relationships/image" Target="../media/image85.png"/><Relationship Id="rId11" Type="http://schemas.openxmlformats.org/officeDocument/2006/relationships/image" Target="../media/image86.png"/><Relationship Id="rId12" Type="http://schemas.openxmlformats.org/officeDocument/2006/relationships/image" Target="../media/image87.jpg"/><Relationship Id="rId13" Type="http://schemas.openxmlformats.org/officeDocument/2006/relationships/image" Target="../media/image88.jpg"/><Relationship Id="rId14" Type="http://schemas.openxmlformats.org/officeDocument/2006/relationships/image" Target="../media/image89.jpg"/><Relationship Id="rId15" Type="http://schemas.openxmlformats.org/officeDocument/2006/relationships/image" Target="../media/image90.jpg"/><Relationship Id="rId16" Type="http://schemas.openxmlformats.org/officeDocument/2006/relationships/image" Target="../media/image91.png"/><Relationship Id="rId17" Type="http://schemas.openxmlformats.org/officeDocument/2006/relationships/image" Target="../media/image92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3.png"/><Relationship Id="rId3" Type="http://schemas.openxmlformats.org/officeDocument/2006/relationships/image" Target="../media/image94.jpg"/><Relationship Id="rId4" Type="http://schemas.openxmlformats.org/officeDocument/2006/relationships/image" Target="../media/image95.jpg"/><Relationship Id="rId5" Type="http://schemas.openxmlformats.org/officeDocument/2006/relationships/image" Target="../media/image96.jpg"/><Relationship Id="rId6" Type="http://schemas.openxmlformats.org/officeDocument/2006/relationships/image" Target="../media/image97.jpg"/><Relationship Id="rId7" Type="http://schemas.openxmlformats.org/officeDocument/2006/relationships/image" Target="../media/image98.jpg"/><Relationship Id="rId8" Type="http://schemas.openxmlformats.org/officeDocument/2006/relationships/image" Target="../media/image99.jpg"/><Relationship Id="rId9" Type="http://schemas.openxmlformats.org/officeDocument/2006/relationships/image" Target="../media/image100.jpg"/><Relationship Id="rId10" Type="http://schemas.openxmlformats.org/officeDocument/2006/relationships/image" Target="../media/image101.jpg"/><Relationship Id="rId11" Type="http://schemas.openxmlformats.org/officeDocument/2006/relationships/image" Target="../media/image102.jpg"/><Relationship Id="rId12" Type="http://schemas.openxmlformats.org/officeDocument/2006/relationships/image" Target="../media/image103.jpg"/><Relationship Id="rId13" Type="http://schemas.openxmlformats.org/officeDocument/2006/relationships/image" Target="../media/image104.png"/><Relationship Id="rId14" Type="http://schemas.openxmlformats.org/officeDocument/2006/relationships/image" Target="../media/image105.jpg"/><Relationship Id="rId15" Type="http://schemas.openxmlformats.org/officeDocument/2006/relationships/image" Target="../media/image106.jpg"/><Relationship Id="rId16" Type="http://schemas.openxmlformats.org/officeDocument/2006/relationships/image" Target="../media/image107.jpg"/><Relationship Id="rId17" Type="http://schemas.openxmlformats.org/officeDocument/2006/relationships/image" Target="../media/image108.png"/><Relationship Id="rId18" Type="http://schemas.openxmlformats.org/officeDocument/2006/relationships/image" Target="../media/image109.png"/><Relationship Id="rId19" Type="http://schemas.openxmlformats.org/officeDocument/2006/relationships/image" Target="../media/image110.png"/><Relationship Id="rId20" Type="http://schemas.openxmlformats.org/officeDocument/2006/relationships/image" Target="../media/image111.jpg"/><Relationship Id="rId21" Type="http://schemas.openxmlformats.org/officeDocument/2006/relationships/image" Target="../media/image112.jpg"/><Relationship Id="rId22" Type="http://schemas.openxmlformats.org/officeDocument/2006/relationships/image" Target="../media/image113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4.png"/><Relationship Id="rId3" Type="http://schemas.openxmlformats.org/officeDocument/2006/relationships/image" Target="../media/image115.jpg"/><Relationship Id="rId4" Type="http://schemas.openxmlformats.org/officeDocument/2006/relationships/image" Target="../media/image116.png"/><Relationship Id="rId5" Type="http://schemas.openxmlformats.org/officeDocument/2006/relationships/image" Target="../media/image117.jpg"/><Relationship Id="rId6" Type="http://schemas.openxmlformats.org/officeDocument/2006/relationships/image" Target="../media/image118.jpg"/><Relationship Id="rId7" Type="http://schemas.openxmlformats.org/officeDocument/2006/relationships/image" Target="../media/image119.png"/><Relationship Id="rId8" Type="http://schemas.openxmlformats.org/officeDocument/2006/relationships/image" Target="../media/image120.jpg"/><Relationship Id="rId9" Type="http://schemas.openxmlformats.org/officeDocument/2006/relationships/image" Target="../media/image121.jpg"/><Relationship Id="rId10" Type="http://schemas.openxmlformats.org/officeDocument/2006/relationships/image" Target="../media/image122.png"/><Relationship Id="rId11" Type="http://schemas.openxmlformats.org/officeDocument/2006/relationships/image" Target="../media/image123.jpg"/><Relationship Id="rId12" Type="http://schemas.openxmlformats.org/officeDocument/2006/relationships/image" Target="../media/image124.jpg"/><Relationship Id="rId13" Type="http://schemas.openxmlformats.org/officeDocument/2006/relationships/image" Target="../media/image125.jpg"/><Relationship Id="rId14" Type="http://schemas.openxmlformats.org/officeDocument/2006/relationships/image" Target="../media/image126.jpg"/><Relationship Id="rId15" Type="http://schemas.openxmlformats.org/officeDocument/2006/relationships/image" Target="../media/image127.jpg"/><Relationship Id="rId16" Type="http://schemas.openxmlformats.org/officeDocument/2006/relationships/image" Target="../media/image128.jpg"/><Relationship Id="rId17" Type="http://schemas.openxmlformats.org/officeDocument/2006/relationships/image" Target="../media/image129.jpg"/><Relationship Id="rId18" Type="http://schemas.openxmlformats.org/officeDocument/2006/relationships/image" Target="../media/image130.jpg"/><Relationship Id="rId19" Type="http://schemas.openxmlformats.org/officeDocument/2006/relationships/image" Target="../media/image131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2.png"/><Relationship Id="rId3" Type="http://schemas.openxmlformats.org/officeDocument/2006/relationships/image" Target="../media/image133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4.png"/><Relationship Id="rId3" Type="http://schemas.openxmlformats.org/officeDocument/2006/relationships/image" Target="../media/image135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6.png"/><Relationship Id="rId3" Type="http://schemas.openxmlformats.org/officeDocument/2006/relationships/image" Target="../media/image137.jpg"/><Relationship Id="rId4" Type="http://schemas.openxmlformats.org/officeDocument/2006/relationships/image" Target="../media/image138.jpg"/><Relationship Id="rId5" Type="http://schemas.openxmlformats.org/officeDocument/2006/relationships/image" Target="../media/image139.jpg"/><Relationship Id="rId6" Type="http://schemas.openxmlformats.org/officeDocument/2006/relationships/image" Target="../media/image140.jpg"/><Relationship Id="rId7" Type="http://schemas.openxmlformats.org/officeDocument/2006/relationships/image" Target="../media/image141.jpg"/><Relationship Id="rId8" Type="http://schemas.openxmlformats.org/officeDocument/2006/relationships/image" Target="../media/image142.jpg"/><Relationship Id="rId9" Type="http://schemas.openxmlformats.org/officeDocument/2006/relationships/image" Target="../media/image143.jpg"/><Relationship Id="rId10" Type="http://schemas.openxmlformats.org/officeDocument/2006/relationships/image" Target="../media/image144.jpg"/><Relationship Id="rId11" Type="http://schemas.openxmlformats.org/officeDocument/2006/relationships/image" Target="../media/image145.jpg"/><Relationship Id="rId12" Type="http://schemas.openxmlformats.org/officeDocument/2006/relationships/image" Target="../media/image146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7.jpg"/><Relationship Id="rId3" Type="http://schemas.openxmlformats.org/officeDocument/2006/relationships/image" Target="../media/image148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5" Type="http://schemas.openxmlformats.org/officeDocument/2006/relationships/image" Target="../media/image8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jpg"/><Relationship Id="rId4" Type="http://schemas.openxmlformats.org/officeDocument/2006/relationships/image" Target="../media/image11.png"/><Relationship Id="rId5" Type="http://schemas.openxmlformats.org/officeDocument/2006/relationships/image" Target="../media/image12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14.jpg"/><Relationship Id="rId4" Type="http://schemas.openxmlformats.org/officeDocument/2006/relationships/image" Target="../media/image15.png"/><Relationship Id="rId5" Type="http://schemas.openxmlformats.org/officeDocument/2006/relationships/image" Target="../media/image16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3" Type="http://schemas.openxmlformats.org/officeDocument/2006/relationships/image" Target="../media/image18.jpg"/><Relationship Id="rId4" Type="http://schemas.openxmlformats.org/officeDocument/2006/relationships/image" Target="../media/image19.jpg"/><Relationship Id="rId5" Type="http://schemas.openxmlformats.org/officeDocument/2006/relationships/image" Target="../media/image20.png"/><Relationship Id="rId6" Type="http://schemas.openxmlformats.org/officeDocument/2006/relationships/image" Target="../media/image21.jpg"/><Relationship Id="rId7" Type="http://schemas.openxmlformats.org/officeDocument/2006/relationships/image" Target="../media/image22.jpg"/><Relationship Id="rId8" Type="http://schemas.openxmlformats.org/officeDocument/2006/relationships/image" Target="../media/image23.jpg"/><Relationship Id="rId9" Type="http://schemas.openxmlformats.org/officeDocument/2006/relationships/image" Target="../media/image24.jpg"/><Relationship Id="rId10" Type="http://schemas.openxmlformats.org/officeDocument/2006/relationships/image" Target="../media/image25.jpg"/><Relationship Id="rId11" Type="http://schemas.openxmlformats.org/officeDocument/2006/relationships/image" Target="../media/image26.jpg"/><Relationship Id="rId12" Type="http://schemas.openxmlformats.org/officeDocument/2006/relationships/image" Target="../media/image27.jpg"/><Relationship Id="rId13" Type="http://schemas.openxmlformats.org/officeDocument/2006/relationships/image" Target="../media/image28.jpg"/><Relationship Id="rId14" Type="http://schemas.openxmlformats.org/officeDocument/2006/relationships/image" Target="../media/image29.jpg"/><Relationship Id="rId15" Type="http://schemas.openxmlformats.org/officeDocument/2006/relationships/image" Target="../media/image30.jpg"/><Relationship Id="rId16" Type="http://schemas.openxmlformats.org/officeDocument/2006/relationships/image" Target="../media/image31.jpg"/><Relationship Id="rId17" Type="http://schemas.openxmlformats.org/officeDocument/2006/relationships/image" Target="../media/image32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png"/><Relationship Id="rId3" Type="http://schemas.openxmlformats.org/officeDocument/2006/relationships/image" Target="../media/image34.jpg"/><Relationship Id="rId4" Type="http://schemas.openxmlformats.org/officeDocument/2006/relationships/image" Target="../media/image35.jpg"/><Relationship Id="rId5" Type="http://schemas.openxmlformats.org/officeDocument/2006/relationships/image" Target="../media/image36.jp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jpg"/><Relationship Id="rId9" Type="http://schemas.openxmlformats.org/officeDocument/2006/relationships/image" Target="../media/image40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jpg"/><Relationship Id="rId6" Type="http://schemas.openxmlformats.org/officeDocument/2006/relationships/image" Target="../media/image45.jpg"/><Relationship Id="rId7" Type="http://schemas.openxmlformats.org/officeDocument/2006/relationships/image" Target="../media/image46.jpg"/><Relationship Id="rId8" Type="http://schemas.openxmlformats.org/officeDocument/2006/relationships/image" Target="../media/image47.jpg"/><Relationship Id="rId9" Type="http://schemas.openxmlformats.org/officeDocument/2006/relationships/image" Target="../media/image48.jpg"/><Relationship Id="rId10" Type="http://schemas.openxmlformats.org/officeDocument/2006/relationships/image" Target="../media/image49.jpg"/><Relationship Id="rId11" Type="http://schemas.openxmlformats.org/officeDocument/2006/relationships/image" Target="../media/image50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jpg"/><Relationship Id="rId6" Type="http://schemas.openxmlformats.org/officeDocument/2006/relationships/image" Target="../media/image55.jpg"/><Relationship Id="rId7" Type="http://schemas.openxmlformats.org/officeDocument/2006/relationships/image" Target="../media/image56.jpg"/><Relationship Id="rId8" Type="http://schemas.openxmlformats.org/officeDocument/2006/relationships/image" Target="../media/image57.jpg"/><Relationship Id="rId9" Type="http://schemas.openxmlformats.org/officeDocument/2006/relationships/image" Target="../media/image58.jpg"/><Relationship Id="rId10" Type="http://schemas.openxmlformats.org/officeDocument/2006/relationships/image" Target="../media/image59.jpg"/><Relationship Id="rId11" Type="http://schemas.openxmlformats.org/officeDocument/2006/relationships/image" Target="../media/image60.png"/><Relationship Id="rId12" Type="http://schemas.openxmlformats.org/officeDocument/2006/relationships/hyperlink" Target="http://grouplens.org/datasets/movielens/" TargetMode="Externa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00596" y="31231"/>
            <a:ext cx="787400" cy="2527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-55">
                <a:latin typeface="等线"/>
                <a:cs typeface="等线"/>
              </a:rPr>
              <a:t>2019/11/6</a:t>
            </a:r>
            <a:endParaRPr sz="1450">
              <a:latin typeface="等线"/>
              <a:cs typeface="等线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93519" y="1304541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4572000" h="3429000">
                <a:moveTo>
                  <a:pt x="0" y="3366516"/>
                </a:moveTo>
                <a:lnTo>
                  <a:pt x="0" y="3428999"/>
                </a:lnTo>
                <a:lnTo>
                  <a:pt x="64008" y="3428999"/>
                </a:lnTo>
                <a:lnTo>
                  <a:pt x="0" y="3366516"/>
                </a:lnTo>
                <a:close/>
              </a:path>
              <a:path w="4572000" h="3429000">
                <a:moveTo>
                  <a:pt x="4509516" y="0"/>
                </a:moveTo>
                <a:lnTo>
                  <a:pt x="64008" y="0"/>
                </a:lnTo>
                <a:lnTo>
                  <a:pt x="64008" y="3428999"/>
                </a:lnTo>
                <a:lnTo>
                  <a:pt x="4509516" y="3428999"/>
                </a:lnTo>
                <a:lnTo>
                  <a:pt x="4509516" y="0"/>
                </a:lnTo>
                <a:close/>
              </a:path>
              <a:path w="4572000" h="3429000">
                <a:moveTo>
                  <a:pt x="4572000" y="3366516"/>
                </a:moveTo>
                <a:lnTo>
                  <a:pt x="4509516" y="3428999"/>
                </a:lnTo>
                <a:lnTo>
                  <a:pt x="4572000" y="3428999"/>
                </a:lnTo>
                <a:lnTo>
                  <a:pt x="4572000" y="3366516"/>
                </a:lnTo>
                <a:close/>
              </a:path>
              <a:path w="4572000" h="3429000">
                <a:moveTo>
                  <a:pt x="64008" y="64007"/>
                </a:moveTo>
                <a:lnTo>
                  <a:pt x="0" y="64007"/>
                </a:lnTo>
                <a:lnTo>
                  <a:pt x="0" y="3366516"/>
                </a:lnTo>
                <a:lnTo>
                  <a:pt x="64008" y="3366516"/>
                </a:lnTo>
                <a:lnTo>
                  <a:pt x="64008" y="64007"/>
                </a:lnTo>
                <a:close/>
              </a:path>
              <a:path w="4572000" h="3429000">
                <a:moveTo>
                  <a:pt x="4572000" y="64007"/>
                </a:moveTo>
                <a:lnTo>
                  <a:pt x="4509516" y="64007"/>
                </a:lnTo>
                <a:lnTo>
                  <a:pt x="4509516" y="3366516"/>
                </a:lnTo>
                <a:lnTo>
                  <a:pt x="4572000" y="3366516"/>
                </a:lnTo>
                <a:lnTo>
                  <a:pt x="4572000" y="64007"/>
                </a:lnTo>
                <a:close/>
              </a:path>
              <a:path w="4572000" h="3429000">
                <a:moveTo>
                  <a:pt x="64008" y="0"/>
                </a:moveTo>
                <a:lnTo>
                  <a:pt x="0" y="0"/>
                </a:lnTo>
                <a:lnTo>
                  <a:pt x="0" y="64007"/>
                </a:lnTo>
                <a:lnTo>
                  <a:pt x="64008" y="0"/>
                </a:lnTo>
                <a:close/>
              </a:path>
              <a:path w="4572000" h="3429000">
                <a:moveTo>
                  <a:pt x="4572000" y="0"/>
                </a:moveTo>
                <a:lnTo>
                  <a:pt x="4509516" y="0"/>
                </a:lnTo>
                <a:lnTo>
                  <a:pt x="4572000" y="64007"/>
                </a:lnTo>
                <a:lnTo>
                  <a:pt x="4572000" y="0"/>
                </a:lnTo>
                <a:close/>
              </a:path>
            </a:pathLst>
          </a:custGeom>
          <a:solidFill>
            <a:srgbClr val="474F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477767" y="2238753"/>
            <a:ext cx="605155" cy="605155"/>
          </a:xfrm>
          <a:custGeom>
            <a:avLst/>
            <a:gdLst/>
            <a:ahLst/>
            <a:cxnLst/>
            <a:rect l="l" t="t" r="r" b="b"/>
            <a:pathLst>
              <a:path w="605154" h="605155">
                <a:moveTo>
                  <a:pt x="301752" y="0"/>
                </a:moveTo>
                <a:lnTo>
                  <a:pt x="252936" y="3965"/>
                </a:lnTo>
                <a:lnTo>
                  <a:pt x="206581" y="15447"/>
                </a:lnTo>
                <a:lnTo>
                  <a:pt x="163316" y="33823"/>
                </a:lnTo>
                <a:lnTo>
                  <a:pt x="123773" y="58472"/>
                </a:lnTo>
                <a:lnTo>
                  <a:pt x="88582" y="88773"/>
                </a:lnTo>
                <a:lnTo>
                  <a:pt x="58375" y="124102"/>
                </a:lnTo>
                <a:lnTo>
                  <a:pt x="33782" y="163839"/>
                </a:lnTo>
                <a:lnTo>
                  <a:pt x="15435" y="207361"/>
                </a:lnTo>
                <a:lnTo>
                  <a:pt x="3963" y="254047"/>
                </a:lnTo>
                <a:lnTo>
                  <a:pt x="0" y="303275"/>
                </a:lnTo>
                <a:lnTo>
                  <a:pt x="3963" y="352091"/>
                </a:lnTo>
                <a:lnTo>
                  <a:pt x="15435" y="398446"/>
                </a:lnTo>
                <a:lnTo>
                  <a:pt x="33782" y="441711"/>
                </a:lnTo>
                <a:lnTo>
                  <a:pt x="58375" y="481254"/>
                </a:lnTo>
                <a:lnTo>
                  <a:pt x="88582" y="516445"/>
                </a:lnTo>
                <a:lnTo>
                  <a:pt x="123773" y="546652"/>
                </a:lnTo>
                <a:lnTo>
                  <a:pt x="163316" y="571245"/>
                </a:lnTo>
                <a:lnTo>
                  <a:pt x="206581" y="589592"/>
                </a:lnTo>
                <a:lnTo>
                  <a:pt x="252936" y="601064"/>
                </a:lnTo>
                <a:lnTo>
                  <a:pt x="301752" y="605027"/>
                </a:lnTo>
                <a:lnTo>
                  <a:pt x="350980" y="601064"/>
                </a:lnTo>
                <a:lnTo>
                  <a:pt x="397666" y="589592"/>
                </a:lnTo>
                <a:lnTo>
                  <a:pt x="441188" y="571245"/>
                </a:lnTo>
                <a:lnTo>
                  <a:pt x="480925" y="546652"/>
                </a:lnTo>
                <a:lnTo>
                  <a:pt x="516255" y="516445"/>
                </a:lnTo>
                <a:lnTo>
                  <a:pt x="546555" y="481254"/>
                </a:lnTo>
                <a:lnTo>
                  <a:pt x="571204" y="441711"/>
                </a:lnTo>
                <a:lnTo>
                  <a:pt x="589580" y="398446"/>
                </a:lnTo>
                <a:lnTo>
                  <a:pt x="601062" y="352091"/>
                </a:lnTo>
                <a:lnTo>
                  <a:pt x="605028" y="303275"/>
                </a:lnTo>
                <a:lnTo>
                  <a:pt x="601062" y="254047"/>
                </a:lnTo>
                <a:lnTo>
                  <a:pt x="589580" y="207361"/>
                </a:lnTo>
                <a:lnTo>
                  <a:pt x="571204" y="163839"/>
                </a:lnTo>
                <a:lnTo>
                  <a:pt x="546555" y="124102"/>
                </a:lnTo>
                <a:lnTo>
                  <a:pt x="516255" y="88773"/>
                </a:lnTo>
                <a:lnTo>
                  <a:pt x="480925" y="58472"/>
                </a:lnTo>
                <a:lnTo>
                  <a:pt x="441188" y="33823"/>
                </a:lnTo>
                <a:lnTo>
                  <a:pt x="397666" y="15447"/>
                </a:lnTo>
                <a:lnTo>
                  <a:pt x="350980" y="3965"/>
                </a:lnTo>
                <a:lnTo>
                  <a:pt x="301752" y="0"/>
                </a:lnTo>
                <a:close/>
              </a:path>
            </a:pathLst>
          </a:custGeom>
          <a:solidFill>
            <a:srgbClr val="474F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512820" y="2276853"/>
            <a:ext cx="53340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62100" y="1365501"/>
            <a:ext cx="4442460" cy="15087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865376" y="2936745"/>
            <a:ext cx="3886200" cy="71374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9215" rIns="0" bIns="0" rtlCol="0" vert="horz">
            <a:spAutoFit/>
          </a:bodyPr>
          <a:lstStyle/>
          <a:p>
            <a:pPr marL="688340">
              <a:lnSpc>
                <a:spcPts val="2525"/>
              </a:lnSpc>
              <a:spcBef>
                <a:spcPts val="545"/>
              </a:spcBef>
            </a:pPr>
            <a:r>
              <a:rPr dirty="0" sz="2200" spc="-5">
                <a:solidFill>
                  <a:srgbClr val="474F52"/>
                </a:solidFill>
                <a:latin typeface="华文中宋"/>
                <a:cs typeface="华文中宋"/>
              </a:rPr>
              <a:t>智能系统原理与开发</a:t>
            </a:r>
            <a:endParaRPr sz="2200">
              <a:latin typeface="华文中宋"/>
              <a:cs typeface="华文中宋"/>
            </a:endParaRPr>
          </a:p>
          <a:p>
            <a:pPr marL="728345">
              <a:lnSpc>
                <a:spcPts val="2285"/>
              </a:lnSpc>
            </a:pPr>
            <a:r>
              <a:rPr dirty="0" sz="2000">
                <a:solidFill>
                  <a:srgbClr val="474F52"/>
                </a:solidFill>
                <a:latin typeface="华文中宋"/>
                <a:cs typeface="华文中宋"/>
              </a:rPr>
              <a:t>第09章</a:t>
            </a:r>
            <a:r>
              <a:rPr dirty="0" sz="2000" spc="-85">
                <a:solidFill>
                  <a:srgbClr val="474F52"/>
                </a:solidFill>
                <a:latin typeface="华文中宋"/>
                <a:cs typeface="华文中宋"/>
              </a:rPr>
              <a:t> </a:t>
            </a:r>
            <a:r>
              <a:rPr dirty="0" sz="2000">
                <a:solidFill>
                  <a:srgbClr val="474F52"/>
                </a:solidFill>
                <a:latin typeface="华文中宋"/>
                <a:cs typeface="华文中宋"/>
              </a:rPr>
              <a:t>智能推荐系统</a:t>
            </a:r>
            <a:endParaRPr sz="2000">
              <a:latin typeface="华文中宋"/>
              <a:cs typeface="华文中宋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99615" y="1310637"/>
            <a:ext cx="4558665" cy="3415665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4558283" y="0"/>
                </a:moveTo>
                <a:lnTo>
                  <a:pt x="0" y="0"/>
                </a:lnTo>
                <a:lnTo>
                  <a:pt x="0" y="3415283"/>
                </a:lnTo>
                <a:lnTo>
                  <a:pt x="4558283" y="3415283"/>
                </a:lnTo>
                <a:lnTo>
                  <a:pt x="45582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235196" y="6310881"/>
            <a:ext cx="1830324" cy="29199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493519" y="5954265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4572000" h="3429000">
                <a:moveTo>
                  <a:pt x="0" y="3366516"/>
                </a:moveTo>
                <a:lnTo>
                  <a:pt x="0" y="3429000"/>
                </a:lnTo>
                <a:lnTo>
                  <a:pt x="64008" y="3429000"/>
                </a:lnTo>
                <a:lnTo>
                  <a:pt x="0" y="3366516"/>
                </a:lnTo>
                <a:close/>
              </a:path>
              <a:path w="4572000" h="3429000">
                <a:moveTo>
                  <a:pt x="4509516" y="0"/>
                </a:moveTo>
                <a:lnTo>
                  <a:pt x="64008" y="0"/>
                </a:lnTo>
                <a:lnTo>
                  <a:pt x="64008" y="3429000"/>
                </a:lnTo>
                <a:lnTo>
                  <a:pt x="4509516" y="3429000"/>
                </a:lnTo>
                <a:lnTo>
                  <a:pt x="4509516" y="0"/>
                </a:lnTo>
                <a:close/>
              </a:path>
              <a:path w="4572000" h="3429000">
                <a:moveTo>
                  <a:pt x="4572000" y="3366516"/>
                </a:moveTo>
                <a:lnTo>
                  <a:pt x="4509516" y="3429000"/>
                </a:lnTo>
                <a:lnTo>
                  <a:pt x="4572000" y="3429000"/>
                </a:lnTo>
                <a:lnTo>
                  <a:pt x="4572000" y="3366516"/>
                </a:lnTo>
                <a:close/>
              </a:path>
              <a:path w="4572000" h="3429000">
                <a:moveTo>
                  <a:pt x="64008" y="64008"/>
                </a:moveTo>
                <a:lnTo>
                  <a:pt x="0" y="64008"/>
                </a:lnTo>
                <a:lnTo>
                  <a:pt x="0" y="3366516"/>
                </a:lnTo>
                <a:lnTo>
                  <a:pt x="64008" y="3366516"/>
                </a:lnTo>
                <a:lnTo>
                  <a:pt x="64008" y="64008"/>
                </a:lnTo>
                <a:close/>
              </a:path>
              <a:path w="4572000" h="3429000">
                <a:moveTo>
                  <a:pt x="4572000" y="64008"/>
                </a:moveTo>
                <a:lnTo>
                  <a:pt x="4509516" y="64008"/>
                </a:lnTo>
                <a:lnTo>
                  <a:pt x="4509516" y="3366516"/>
                </a:lnTo>
                <a:lnTo>
                  <a:pt x="4572000" y="3366516"/>
                </a:lnTo>
                <a:lnTo>
                  <a:pt x="4572000" y="64008"/>
                </a:lnTo>
                <a:close/>
              </a:path>
              <a:path w="4572000" h="3429000">
                <a:moveTo>
                  <a:pt x="64008" y="0"/>
                </a:moveTo>
                <a:lnTo>
                  <a:pt x="0" y="0"/>
                </a:lnTo>
                <a:lnTo>
                  <a:pt x="0" y="64008"/>
                </a:lnTo>
                <a:lnTo>
                  <a:pt x="64008" y="0"/>
                </a:lnTo>
                <a:close/>
              </a:path>
              <a:path w="4572000" h="3429000">
                <a:moveTo>
                  <a:pt x="4572000" y="0"/>
                </a:moveTo>
                <a:lnTo>
                  <a:pt x="4509516" y="0"/>
                </a:lnTo>
                <a:lnTo>
                  <a:pt x="4572000" y="64008"/>
                </a:lnTo>
                <a:lnTo>
                  <a:pt x="4572000" y="0"/>
                </a:lnTo>
                <a:close/>
              </a:path>
            </a:pathLst>
          </a:custGeom>
          <a:solidFill>
            <a:srgbClr val="474F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839467" y="6195057"/>
            <a:ext cx="0" cy="486409"/>
          </a:xfrm>
          <a:custGeom>
            <a:avLst/>
            <a:gdLst/>
            <a:ahLst/>
            <a:cxnLst/>
            <a:rect l="l" t="t" r="r" b="b"/>
            <a:pathLst>
              <a:path w="0" h="486409">
                <a:moveTo>
                  <a:pt x="0" y="0"/>
                </a:moveTo>
                <a:lnTo>
                  <a:pt x="0" y="486155"/>
                </a:lnTo>
              </a:path>
            </a:pathLst>
          </a:custGeom>
          <a:ln w="60960">
            <a:solidFill>
              <a:srgbClr val="474F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499615" y="5960360"/>
            <a:ext cx="4558665" cy="3415665"/>
          </a:xfrm>
          <a:prstGeom prst="rect">
            <a:avLst/>
          </a:prstGeom>
          <a:solidFill>
            <a:srgbClr val="474F52"/>
          </a:solidFill>
          <a:ln w="1219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504190" indent="-155575">
              <a:lnSpc>
                <a:spcPct val="100000"/>
              </a:lnSpc>
              <a:spcBef>
                <a:spcPts val="1130"/>
              </a:spcBef>
              <a:buFont typeface="Wingdings"/>
              <a:buChar char=""/>
              <a:tabLst>
                <a:tab pos="504825" algn="l"/>
              </a:tabLst>
            </a:pPr>
            <a:r>
              <a:rPr dirty="0" sz="1000" spc="-5">
                <a:latin typeface="华文中宋"/>
                <a:cs typeface="华文中宋"/>
              </a:rPr>
              <a:t>Search – Information</a:t>
            </a:r>
            <a:r>
              <a:rPr dirty="0" sz="1000" spc="10">
                <a:latin typeface="华文中宋"/>
                <a:cs typeface="华文中宋"/>
              </a:rPr>
              <a:t> </a:t>
            </a:r>
            <a:r>
              <a:rPr dirty="0" sz="1000" spc="-5">
                <a:latin typeface="华文中宋"/>
                <a:cs typeface="华文中宋"/>
              </a:rPr>
              <a:t>Retrieval</a:t>
            </a:r>
            <a:endParaRPr sz="1000">
              <a:latin typeface="华文中宋"/>
              <a:cs typeface="华文中宋"/>
            </a:endParaRPr>
          </a:p>
          <a:p>
            <a:pPr>
              <a:lnSpc>
                <a:spcPct val="100000"/>
              </a:lnSpc>
              <a:buFont typeface="Wingdings"/>
              <a:buChar char="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Wingdings"/>
              <a:buChar char="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Wingdings"/>
              <a:buChar char="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Wingdings"/>
              <a:buChar char="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Wingdings"/>
              <a:buChar char="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"/>
            </a:pPr>
            <a:endParaRPr sz="1800">
              <a:latin typeface="Times New Roman"/>
              <a:cs typeface="Times New Roman"/>
            </a:endParaRPr>
          </a:p>
          <a:p>
            <a:pPr lvl="1" marL="728345" indent="-151130">
              <a:lnSpc>
                <a:spcPct val="100000"/>
              </a:lnSpc>
              <a:buFont typeface="Wingdings"/>
              <a:buChar char=""/>
              <a:tabLst>
                <a:tab pos="728980" algn="l"/>
              </a:tabLst>
            </a:pPr>
            <a:r>
              <a:rPr dirty="0" sz="900" spc="-5">
                <a:latin typeface="华文中宋"/>
                <a:cs typeface="华文中宋"/>
              </a:rPr>
              <a:t>Know what you</a:t>
            </a:r>
            <a:r>
              <a:rPr dirty="0" sz="900" spc="-35">
                <a:latin typeface="华文中宋"/>
                <a:cs typeface="华文中宋"/>
              </a:rPr>
              <a:t> </a:t>
            </a:r>
            <a:r>
              <a:rPr dirty="0" sz="900" spc="-10">
                <a:latin typeface="华文中宋"/>
                <a:cs typeface="华文中宋"/>
              </a:rPr>
              <a:t>want</a:t>
            </a:r>
            <a:endParaRPr sz="900">
              <a:latin typeface="华文中宋"/>
              <a:cs typeface="华文中宋"/>
            </a:endParaRPr>
          </a:p>
          <a:p>
            <a:pPr lvl="1" marL="728345" indent="-151130">
              <a:lnSpc>
                <a:spcPct val="100000"/>
              </a:lnSpc>
              <a:spcBef>
                <a:spcPts val="250"/>
              </a:spcBef>
              <a:buFont typeface="Wingdings"/>
              <a:buChar char=""/>
              <a:tabLst>
                <a:tab pos="728980" algn="l"/>
              </a:tabLst>
            </a:pPr>
            <a:r>
              <a:rPr dirty="0" sz="900">
                <a:latin typeface="华文中宋"/>
                <a:cs typeface="华文中宋"/>
              </a:rPr>
              <a:t>Query </a:t>
            </a:r>
            <a:r>
              <a:rPr dirty="0" sz="900" spc="-5">
                <a:latin typeface="华文中宋"/>
                <a:cs typeface="华文中宋"/>
              </a:rPr>
              <a:t>using key</a:t>
            </a:r>
            <a:r>
              <a:rPr dirty="0" sz="900" spc="-65">
                <a:latin typeface="华文中宋"/>
                <a:cs typeface="华文中宋"/>
              </a:rPr>
              <a:t> </a:t>
            </a:r>
            <a:r>
              <a:rPr dirty="0" sz="900" spc="-5">
                <a:latin typeface="华文中宋"/>
                <a:cs typeface="华文中宋"/>
              </a:rPr>
              <a:t>words</a:t>
            </a:r>
            <a:endParaRPr sz="900">
              <a:latin typeface="华文中宋"/>
              <a:cs typeface="华文中宋"/>
            </a:endParaRPr>
          </a:p>
          <a:p>
            <a:pPr lvl="1" marL="728345" indent="-151130">
              <a:lnSpc>
                <a:spcPct val="100000"/>
              </a:lnSpc>
              <a:spcBef>
                <a:spcPts val="250"/>
              </a:spcBef>
              <a:buFont typeface="Wingdings"/>
              <a:buChar char=""/>
              <a:tabLst>
                <a:tab pos="728980" algn="l"/>
              </a:tabLst>
            </a:pPr>
            <a:r>
              <a:rPr dirty="0" sz="900">
                <a:latin typeface="华文中宋"/>
                <a:cs typeface="华文中宋"/>
              </a:rPr>
              <a:t>Return </a:t>
            </a:r>
            <a:r>
              <a:rPr dirty="0" sz="900" spc="-5">
                <a:latin typeface="华文中宋"/>
                <a:cs typeface="华文中宋"/>
              </a:rPr>
              <a:t>expected</a:t>
            </a:r>
            <a:r>
              <a:rPr dirty="0" sz="900" spc="-40">
                <a:latin typeface="华文中宋"/>
                <a:cs typeface="华文中宋"/>
              </a:rPr>
              <a:t> </a:t>
            </a:r>
            <a:r>
              <a:rPr dirty="0" sz="900" spc="-5">
                <a:latin typeface="华文中宋"/>
                <a:cs typeface="华文中宋"/>
              </a:rPr>
              <a:t>results</a:t>
            </a:r>
            <a:endParaRPr sz="900">
              <a:latin typeface="华文中宋"/>
              <a:cs typeface="华文中宋"/>
            </a:endParaRPr>
          </a:p>
          <a:p>
            <a:pPr lvl="1" marL="728345" indent="-151130">
              <a:lnSpc>
                <a:spcPct val="100000"/>
              </a:lnSpc>
              <a:spcBef>
                <a:spcPts val="240"/>
              </a:spcBef>
              <a:buFont typeface="Wingdings"/>
              <a:buChar char=""/>
              <a:tabLst>
                <a:tab pos="728980" algn="l"/>
              </a:tabLst>
            </a:pPr>
            <a:r>
              <a:rPr dirty="0" sz="900">
                <a:latin typeface="华文中宋"/>
                <a:cs typeface="华文中宋"/>
              </a:rPr>
              <a:t>You </a:t>
            </a:r>
            <a:r>
              <a:rPr dirty="0" sz="900" spc="-5">
                <a:latin typeface="华文中宋"/>
                <a:cs typeface="华文中宋"/>
              </a:rPr>
              <a:t>find</a:t>
            </a:r>
            <a:r>
              <a:rPr dirty="0" sz="900" spc="-85">
                <a:latin typeface="华文中宋"/>
                <a:cs typeface="华文中宋"/>
              </a:rPr>
              <a:t> </a:t>
            </a:r>
            <a:r>
              <a:rPr dirty="0" sz="900" spc="-5">
                <a:latin typeface="华文中宋"/>
                <a:cs typeface="华文中宋"/>
              </a:rPr>
              <a:t>something!</a:t>
            </a:r>
            <a:endParaRPr sz="900">
              <a:latin typeface="华文中宋"/>
              <a:cs typeface="华文中宋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979676" y="7092693"/>
            <a:ext cx="3657600" cy="10576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07470" y="7319003"/>
            <a:ext cx="2501900" cy="151765"/>
          </a:xfrm>
          <a:custGeom>
            <a:avLst/>
            <a:gdLst/>
            <a:ahLst/>
            <a:cxnLst/>
            <a:rect l="l" t="t" r="r" b="b"/>
            <a:pathLst>
              <a:path w="2501900" h="151765">
                <a:moveTo>
                  <a:pt x="2475003" y="0"/>
                </a:moveTo>
                <a:lnTo>
                  <a:pt x="26751" y="5"/>
                </a:lnTo>
                <a:lnTo>
                  <a:pt x="6687" y="33682"/>
                </a:lnTo>
                <a:lnTo>
                  <a:pt x="0" y="75670"/>
                </a:lnTo>
                <a:lnTo>
                  <a:pt x="6687" y="117658"/>
                </a:lnTo>
                <a:lnTo>
                  <a:pt x="26751" y="151335"/>
                </a:lnTo>
                <a:lnTo>
                  <a:pt x="2475003" y="151330"/>
                </a:lnTo>
                <a:lnTo>
                  <a:pt x="2495067" y="117653"/>
                </a:lnTo>
                <a:lnTo>
                  <a:pt x="2501755" y="75665"/>
                </a:lnTo>
                <a:lnTo>
                  <a:pt x="2495067" y="33677"/>
                </a:lnTo>
                <a:lnTo>
                  <a:pt x="2475003" y="0"/>
                </a:lnTo>
                <a:close/>
              </a:path>
            </a:pathLst>
          </a:custGeom>
          <a:solidFill>
            <a:srgbClr val="FFD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286780" y="2817440"/>
            <a:ext cx="739775" cy="151765"/>
          </a:xfrm>
          <a:custGeom>
            <a:avLst/>
            <a:gdLst/>
            <a:ahLst/>
            <a:cxnLst/>
            <a:rect l="l" t="t" r="r" b="b"/>
            <a:pathLst>
              <a:path w="739775" h="151764">
                <a:moveTo>
                  <a:pt x="712571" y="0"/>
                </a:moveTo>
                <a:lnTo>
                  <a:pt x="26771" y="0"/>
                </a:lnTo>
                <a:lnTo>
                  <a:pt x="6692" y="33702"/>
                </a:lnTo>
                <a:lnTo>
                  <a:pt x="0" y="75722"/>
                </a:lnTo>
                <a:lnTo>
                  <a:pt x="6692" y="117742"/>
                </a:lnTo>
                <a:lnTo>
                  <a:pt x="26771" y="151444"/>
                </a:lnTo>
                <a:lnTo>
                  <a:pt x="712571" y="151444"/>
                </a:lnTo>
                <a:lnTo>
                  <a:pt x="732650" y="117742"/>
                </a:lnTo>
                <a:lnTo>
                  <a:pt x="739343" y="75722"/>
                </a:lnTo>
                <a:lnTo>
                  <a:pt x="732650" y="33702"/>
                </a:lnTo>
                <a:lnTo>
                  <a:pt x="712571" y="0"/>
                </a:lnTo>
                <a:close/>
              </a:path>
            </a:pathLst>
          </a:custGeom>
          <a:solidFill>
            <a:srgbClr val="FFD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09062" y="2703940"/>
            <a:ext cx="2907030" cy="151765"/>
          </a:xfrm>
          <a:custGeom>
            <a:avLst/>
            <a:gdLst/>
            <a:ahLst/>
            <a:cxnLst/>
            <a:rect l="l" t="t" r="r" b="b"/>
            <a:pathLst>
              <a:path w="2907029" h="151764">
                <a:moveTo>
                  <a:pt x="2879695" y="0"/>
                </a:moveTo>
                <a:lnTo>
                  <a:pt x="26751" y="0"/>
                </a:lnTo>
                <a:lnTo>
                  <a:pt x="6687" y="33677"/>
                </a:lnTo>
                <a:lnTo>
                  <a:pt x="0" y="75665"/>
                </a:lnTo>
                <a:lnTo>
                  <a:pt x="6687" y="117653"/>
                </a:lnTo>
                <a:lnTo>
                  <a:pt x="26751" y="151330"/>
                </a:lnTo>
                <a:lnTo>
                  <a:pt x="2879695" y="151330"/>
                </a:lnTo>
                <a:lnTo>
                  <a:pt x="2899759" y="117653"/>
                </a:lnTo>
                <a:lnTo>
                  <a:pt x="2906447" y="75665"/>
                </a:lnTo>
                <a:lnTo>
                  <a:pt x="2899759" y="33677"/>
                </a:lnTo>
                <a:lnTo>
                  <a:pt x="2879695" y="0"/>
                </a:lnTo>
                <a:close/>
              </a:path>
            </a:pathLst>
          </a:custGeom>
          <a:solidFill>
            <a:srgbClr val="FFD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700596" y="31231"/>
            <a:ext cx="787400" cy="2527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-55">
                <a:latin typeface="等线"/>
                <a:cs typeface="等线"/>
              </a:rPr>
              <a:t>2019/11/6</a:t>
            </a:r>
            <a:endParaRPr sz="1450">
              <a:latin typeface="等线"/>
              <a:cs typeface="等线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35196" y="1661157"/>
            <a:ext cx="1830324" cy="2919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493519" y="1304541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4572000" h="3429000">
                <a:moveTo>
                  <a:pt x="64008" y="64007"/>
                </a:moveTo>
                <a:lnTo>
                  <a:pt x="0" y="64007"/>
                </a:lnTo>
                <a:lnTo>
                  <a:pt x="0" y="3428999"/>
                </a:lnTo>
                <a:lnTo>
                  <a:pt x="4572000" y="3428999"/>
                </a:lnTo>
                <a:lnTo>
                  <a:pt x="64008" y="3428999"/>
                </a:lnTo>
                <a:lnTo>
                  <a:pt x="0" y="3366515"/>
                </a:lnTo>
                <a:lnTo>
                  <a:pt x="64008" y="3366515"/>
                </a:lnTo>
                <a:lnTo>
                  <a:pt x="64008" y="64007"/>
                </a:lnTo>
                <a:close/>
              </a:path>
              <a:path w="4572000" h="3429000">
                <a:moveTo>
                  <a:pt x="4509516" y="0"/>
                </a:moveTo>
                <a:lnTo>
                  <a:pt x="64008" y="0"/>
                </a:lnTo>
                <a:lnTo>
                  <a:pt x="64008" y="3428999"/>
                </a:lnTo>
                <a:lnTo>
                  <a:pt x="4509516" y="3428999"/>
                </a:lnTo>
                <a:lnTo>
                  <a:pt x="4509516" y="0"/>
                </a:lnTo>
                <a:close/>
              </a:path>
              <a:path w="4572000" h="3429000">
                <a:moveTo>
                  <a:pt x="4572000" y="3366515"/>
                </a:moveTo>
                <a:lnTo>
                  <a:pt x="4509516" y="3428999"/>
                </a:lnTo>
                <a:lnTo>
                  <a:pt x="4572000" y="3428999"/>
                </a:lnTo>
                <a:lnTo>
                  <a:pt x="4572000" y="3366515"/>
                </a:lnTo>
                <a:close/>
              </a:path>
              <a:path w="4572000" h="3429000">
                <a:moveTo>
                  <a:pt x="4572000" y="64007"/>
                </a:moveTo>
                <a:lnTo>
                  <a:pt x="4509516" y="64007"/>
                </a:lnTo>
                <a:lnTo>
                  <a:pt x="4509516" y="3366515"/>
                </a:lnTo>
                <a:lnTo>
                  <a:pt x="4572000" y="3366515"/>
                </a:lnTo>
                <a:lnTo>
                  <a:pt x="4572000" y="64007"/>
                </a:lnTo>
                <a:close/>
              </a:path>
              <a:path w="4572000" h="3429000">
                <a:moveTo>
                  <a:pt x="64007" y="0"/>
                </a:moveTo>
                <a:lnTo>
                  <a:pt x="0" y="0"/>
                </a:lnTo>
                <a:lnTo>
                  <a:pt x="0" y="64007"/>
                </a:lnTo>
                <a:lnTo>
                  <a:pt x="64007" y="0"/>
                </a:lnTo>
                <a:close/>
              </a:path>
              <a:path w="4572000" h="3429000">
                <a:moveTo>
                  <a:pt x="4572000" y="0"/>
                </a:moveTo>
                <a:lnTo>
                  <a:pt x="4509516" y="0"/>
                </a:lnTo>
                <a:lnTo>
                  <a:pt x="4572000" y="64007"/>
                </a:lnTo>
                <a:lnTo>
                  <a:pt x="4572000" y="0"/>
                </a:lnTo>
                <a:close/>
              </a:path>
            </a:pathLst>
          </a:custGeom>
          <a:solidFill>
            <a:srgbClr val="474F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839467" y="1545333"/>
            <a:ext cx="0" cy="486409"/>
          </a:xfrm>
          <a:custGeom>
            <a:avLst/>
            <a:gdLst/>
            <a:ahLst/>
            <a:cxnLst/>
            <a:rect l="l" t="t" r="r" b="b"/>
            <a:pathLst>
              <a:path w="0" h="486410">
                <a:moveTo>
                  <a:pt x="0" y="0"/>
                </a:moveTo>
                <a:lnTo>
                  <a:pt x="0" y="486155"/>
                </a:lnTo>
              </a:path>
            </a:pathLst>
          </a:custGeom>
          <a:ln w="60960">
            <a:solidFill>
              <a:srgbClr val="474F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499616" y="1310637"/>
            <a:ext cx="4558665" cy="3415665"/>
          </a:xfrm>
          <a:prstGeom prst="rect">
            <a:avLst/>
          </a:prstGeom>
          <a:solidFill>
            <a:srgbClr val="474F52"/>
          </a:solidFill>
          <a:ln w="1219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505459" indent="-154940">
              <a:lnSpc>
                <a:spcPct val="100000"/>
              </a:lnSpc>
              <a:spcBef>
                <a:spcPts val="1150"/>
              </a:spcBef>
              <a:buFont typeface="Wingdings"/>
              <a:buChar char=""/>
              <a:tabLst>
                <a:tab pos="506095" algn="l"/>
              </a:tabLst>
            </a:pPr>
            <a:r>
              <a:rPr dirty="0" sz="1000" spc="-5">
                <a:latin typeface="华文中宋"/>
                <a:cs typeface="华文中宋"/>
              </a:rPr>
              <a:t>Data</a:t>
            </a:r>
            <a:r>
              <a:rPr dirty="0" sz="1000" spc="-55">
                <a:latin typeface="华文中宋"/>
                <a:cs typeface="华文中宋"/>
              </a:rPr>
              <a:t> </a:t>
            </a:r>
            <a:r>
              <a:rPr dirty="0" sz="1000" spc="-5">
                <a:latin typeface="华文中宋"/>
                <a:cs typeface="华文中宋"/>
              </a:rPr>
              <a:t>Perspective</a:t>
            </a:r>
            <a:endParaRPr sz="1000">
              <a:latin typeface="华文中宋"/>
              <a:cs typeface="华文中宋"/>
            </a:endParaRPr>
          </a:p>
          <a:p>
            <a:pPr lvl="1" marL="729615" indent="-150495">
              <a:lnSpc>
                <a:spcPct val="100000"/>
              </a:lnSpc>
              <a:spcBef>
                <a:spcPts val="145"/>
              </a:spcBef>
              <a:buFont typeface="Wingdings"/>
              <a:buChar char=""/>
              <a:tabLst>
                <a:tab pos="730250" algn="l"/>
              </a:tabLst>
            </a:pPr>
            <a:r>
              <a:rPr dirty="0" sz="900">
                <a:latin typeface="华文中宋"/>
                <a:cs typeface="华文中宋"/>
              </a:rPr>
              <a:t>Demography-based-基于人口统计的</a:t>
            </a:r>
            <a:r>
              <a:rPr dirty="0" sz="900" spc="-20">
                <a:latin typeface="华文中宋"/>
                <a:cs typeface="华文中宋"/>
              </a:rPr>
              <a:t> </a:t>
            </a:r>
            <a:r>
              <a:rPr dirty="0" sz="900">
                <a:latin typeface="华文中宋"/>
                <a:cs typeface="华文中宋"/>
              </a:rPr>
              <a:t>(rely</a:t>
            </a:r>
            <a:r>
              <a:rPr dirty="0" sz="900" spc="-20">
                <a:latin typeface="华文中宋"/>
                <a:cs typeface="华文中宋"/>
              </a:rPr>
              <a:t> </a:t>
            </a:r>
            <a:r>
              <a:rPr dirty="0" sz="900">
                <a:latin typeface="华文中宋"/>
                <a:cs typeface="华文中宋"/>
              </a:rPr>
              <a:t>on</a:t>
            </a:r>
            <a:r>
              <a:rPr dirty="0" sz="900" spc="-20">
                <a:latin typeface="华文中宋"/>
                <a:cs typeface="华文中宋"/>
              </a:rPr>
              <a:t> </a:t>
            </a:r>
            <a:r>
              <a:rPr dirty="0" sz="900">
                <a:latin typeface="华文中宋"/>
                <a:cs typeface="华文中宋"/>
              </a:rPr>
              <a:t>user</a:t>
            </a:r>
            <a:r>
              <a:rPr dirty="0" sz="900" spc="-20">
                <a:latin typeface="华文中宋"/>
                <a:cs typeface="华文中宋"/>
              </a:rPr>
              <a:t> </a:t>
            </a:r>
            <a:r>
              <a:rPr dirty="0" sz="900">
                <a:latin typeface="华文中宋"/>
                <a:cs typeface="华文中宋"/>
              </a:rPr>
              <a:t>profiles)</a:t>
            </a:r>
            <a:r>
              <a:rPr dirty="0" sz="900" spc="-20">
                <a:latin typeface="华文中宋"/>
                <a:cs typeface="华文中宋"/>
              </a:rPr>
              <a:t> </a:t>
            </a:r>
            <a:r>
              <a:rPr dirty="0" sz="900">
                <a:latin typeface="华文中宋"/>
                <a:cs typeface="华文中宋"/>
              </a:rPr>
              <a:t>☆</a:t>
            </a:r>
            <a:endParaRPr sz="900">
              <a:latin typeface="华文中宋"/>
              <a:cs typeface="华文中宋"/>
            </a:endParaRPr>
          </a:p>
          <a:p>
            <a:pPr lvl="1" marL="729615" indent="-150495">
              <a:lnSpc>
                <a:spcPct val="100000"/>
              </a:lnSpc>
              <a:spcBef>
                <a:spcPts val="145"/>
              </a:spcBef>
              <a:buFont typeface="Wingdings"/>
              <a:buChar char=""/>
              <a:tabLst>
                <a:tab pos="730250" algn="l"/>
              </a:tabLst>
            </a:pPr>
            <a:r>
              <a:rPr dirty="0" sz="900">
                <a:latin typeface="华文中宋"/>
                <a:cs typeface="华文中宋"/>
              </a:rPr>
              <a:t>Content-based-基于内容的</a:t>
            </a:r>
            <a:r>
              <a:rPr dirty="0" sz="900" spc="-25">
                <a:latin typeface="华文中宋"/>
                <a:cs typeface="华文中宋"/>
              </a:rPr>
              <a:t> </a:t>
            </a:r>
            <a:r>
              <a:rPr dirty="0" sz="900">
                <a:latin typeface="华文中宋"/>
                <a:cs typeface="华文中宋"/>
              </a:rPr>
              <a:t>(rely</a:t>
            </a:r>
            <a:r>
              <a:rPr dirty="0" sz="900" spc="-25">
                <a:latin typeface="华文中宋"/>
                <a:cs typeface="华文中宋"/>
              </a:rPr>
              <a:t> </a:t>
            </a:r>
            <a:r>
              <a:rPr dirty="0" sz="900">
                <a:latin typeface="华文中宋"/>
                <a:cs typeface="华文中宋"/>
              </a:rPr>
              <a:t>on</a:t>
            </a:r>
            <a:r>
              <a:rPr dirty="0" sz="900" spc="-25">
                <a:latin typeface="华文中宋"/>
                <a:cs typeface="华文中宋"/>
              </a:rPr>
              <a:t> </a:t>
            </a:r>
            <a:r>
              <a:rPr dirty="0" sz="900">
                <a:latin typeface="华文中宋"/>
                <a:cs typeface="华文中宋"/>
              </a:rPr>
              <a:t>item</a:t>
            </a:r>
            <a:r>
              <a:rPr dirty="0" sz="900" spc="-25">
                <a:latin typeface="华文中宋"/>
                <a:cs typeface="华文中宋"/>
              </a:rPr>
              <a:t> </a:t>
            </a:r>
            <a:r>
              <a:rPr dirty="0" sz="900">
                <a:latin typeface="华文中宋"/>
                <a:cs typeface="华文中宋"/>
              </a:rPr>
              <a:t>attributes)</a:t>
            </a:r>
            <a:r>
              <a:rPr dirty="0" sz="900" spc="-25">
                <a:latin typeface="华文中宋"/>
                <a:cs typeface="华文中宋"/>
              </a:rPr>
              <a:t> </a:t>
            </a:r>
            <a:r>
              <a:rPr dirty="0" sz="900">
                <a:latin typeface="华文中宋"/>
                <a:cs typeface="华文中宋"/>
              </a:rPr>
              <a:t>☆</a:t>
            </a:r>
            <a:endParaRPr sz="900">
              <a:latin typeface="华文中宋"/>
              <a:cs typeface="华文中宋"/>
            </a:endParaRPr>
          </a:p>
          <a:p>
            <a:pPr lvl="1" marL="729615" indent="-150495">
              <a:lnSpc>
                <a:spcPts val="985"/>
              </a:lnSpc>
              <a:spcBef>
                <a:spcPts val="145"/>
              </a:spcBef>
              <a:buFont typeface="Wingdings"/>
              <a:buChar char=""/>
              <a:tabLst>
                <a:tab pos="730250" algn="l"/>
              </a:tabLst>
            </a:pPr>
            <a:r>
              <a:rPr dirty="0" sz="900" spc="-5" b="1">
                <a:latin typeface="华文中宋"/>
                <a:cs typeface="华文中宋"/>
              </a:rPr>
              <a:t>Collaborative Filtering based (rely on preference)</a:t>
            </a:r>
            <a:r>
              <a:rPr dirty="0" sz="900" spc="75" b="1">
                <a:latin typeface="华文中宋"/>
                <a:cs typeface="华文中宋"/>
              </a:rPr>
              <a:t> </a:t>
            </a:r>
            <a:r>
              <a:rPr dirty="0" sz="900" spc="-5" b="1">
                <a:latin typeface="华文中宋"/>
                <a:cs typeface="华文中宋"/>
              </a:rPr>
              <a:t>★</a:t>
            </a:r>
            <a:endParaRPr sz="900">
              <a:latin typeface="华文中宋"/>
              <a:cs typeface="华文中宋"/>
            </a:endParaRPr>
          </a:p>
          <a:p>
            <a:pPr marL="807720">
              <a:lnSpc>
                <a:spcPts val="985"/>
              </a:lnSpc>
            </a:pPr>
            <a:r>
              <a:rPr dirty="0" sz="900" spc="-5" b="1">
                <a:latin typeface="华文中宋"/>
                <a:cs typeface="华文中宋"/>
              </a:rPr>
              <a:t>基于协同滤波</a:t>
            </a:r>
            <a:endParaRPr sz="900">
              <a:latin typeface="华文中宋"/>
              <a:cs typeface="华文中宋"/>
            </a:endParaRPr>
          </a:p>
          <a:p>
            <a:pPr lvl="1" marL="729615" indent="-150495">
              <a:lnSpc>
                <a:spcPct val="100000"/>
              </a:lnSpc>
              <a:spcBef>
                <a:spcPts val="330"/>
              </a:spcBef>
              <a:buFont typeface="Wingdings"/>
              <a:buChar char=""/>
              <a:tabLst>
                <a:tab pos="730250" algn="l"/>
              </a:tabLst>
            </a:pPr>
            <a:r>
              <a:rPr dirty="0" sz="900">
                <a:latin typeface="华文中宋"/>
                <a:cs typeface="华文中宋"/>
              </a:rPr>
              <a:t>Hybrid</a:t>
            </a:r>
            <a:endParaRPr sz="900">
              <a:latin typeface="华文中宋"/>
              <a:cs typeface="华文中宋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Wingdings"/>
              <a:buChar char=""/>
            </a:pPr>
            <a:endParaRPr sz="1650">
              <a:latin typeface="Times New Roman"/>
              <a:cs typeface="Times New Roman"/>
            </a:endParaRPr>
          </a:p>
          <a:p>
            <a:pPr marL="505459" indent="-154940">
              <a:lnSpc>
                <a:spcPct val="100000"/>
              </a:lnSpc>
              <a:buFont typeface="Wingdings"/>
              <a:buChar char=""/>
              <a:tabLst>
                <a:tab pos="506095" algn="l"/>
              </a:tabLst>
            </a:pPr>
            <a:r>
              <a:rPr dirty="0" sz="1000" spc="-5">
                <a:latin typeface="华文中宋"/>
                <a:cs typeface="华文中宋"/>
              </a:rPr>
              <a:t>Method</a:t>
            </a:r>
            <a:r>
              <a:rPr dirty="0" sz="1000" spc="-55">
                <a:latin typeface="华文中宋"/>
                <a:cs typeface="华文中宋"/>
              </a:rPr>
              <a:t> </a:t>
            </a:r>
            <a:r>
              <a:rPr dirty="0" sz="1000" spc="-5">
                <a:latin typeface="华文中宋"/>
                <a:cs typeface="华文中宋"/>
              </a:rPr>
              <a:t>Perspective</a:t>
            </a:r>
            <a:endParaRPr sz="1000">
              <a:latin typeface="华文中宋"/>
              <a:cs typeface="华文中宋"/>
            </a:endParaRPr>
          </a:p>
          <a:p>
            <a:pPr lvl="1" marL="729615" indent="-150495">
              <a:lnSpc>
                <a:spcPct val="100000"/>
              </a:lnSpc>
              <a:spcBef>
                <a:spcPts val="145"/>
              </a:spcBef>
              <a:buFont typeface="Wingdings"/>
              <a:buChar char=""/>
              <a:tabLst>
                <a:tab pos="730250" algn="l"/>
              </a:tabLst>
            </a:pPr>
            <a:r>
              <a:rPr dirty="0" sz="900">
                <a:latin typeface="华文中宋"/>
                <a:cs typeface="华文中宋"/>
              </a:rPr>
              <a:t>Rule-based (database</a:t>
            </a:r>
            <a:r>
              <a:rPr dirty="0" sz="900" spc="-50">
                <a:latin typeface="华文中宋"/>
                <a:cs typeface="华文中宋"/>
              </a:rPr>
              <a:t> </a:t>
            </a:r>
            <a:r>
              <a:rPr dirty="0" sz="900">
                <a:latin typeface="华文中宋"/>
                <a:cs typeface="华文中宋"/>
              </a:rPr>
              <a:t>approach)</a:t>
            </a:r>
            <a:endParaRPr sz="900">
              <a:latin typeface="华文中宋"/>
              <a:cs typeface="华文中宋"/>
            </a:endParaRPr>
          </a:p>
          <a:p>
            <a:pPr lvl="1" marL="729615" indent="-150495">
              <a:lnSpc>
                <a:spcPct val="100000"/>
              </a:lnSpc>
              <a:spcBef>
                <a:spcPts val="140"/>
              </a:spcBef>
              <a:buFont typeface="Wingdings"/>
              <a:buChar char=""/>
              <a:tabLst>
                <a:tab pos="730250" algn="l"/>
              </a:tabLst>
            </a:pPr>
            <a:r>
              <a:rPr dirty="0" sz="900" spc="-5" b="1">
                <a:latin typeface="华文中宋"/>
                <a:cs typeface="华文中宋"/>
              </a:rPr>
              <a:t>Memory-based (information retrieval approach)</a:t>
            </a:r>
            <a:r>
              <a:rPr dirty="0" sz="900" spc="65" b="1">
                <a:latin typeface="华文中宋"/>
                <a:cs typeface="华文中宋"/>
              </a:rPr>
              <a:t> </a:t>
            </a:r>
            <a:r>
              <a:rPr dirty="0" sz="900" spc="-5" b="1">
                <a:latin typeface="华文中宋"/>
                <a:cs typeface="华文中宋"/>
              </a:rPr>
              <a:t>★</a:t>
            </a:r>
            <a:endParaRPr sz="900">
              <a:latin typeface="华文中宋"/>
              <a:cs typeface="华文中宋"/>
            </a:endParaRPr>
          </a:p>
          <a:p>
            <a:pPr lvl="1" marL="729615" indent="-150495">
              <a:lnSpc>
                <a:spcPct val="100000"/>
              </a:lnSpc>
              <a:spcBef>
                <a:spcPts val="130"/>
              </a:spcBef>
              <a:buFont typeface="Wingdings"/>
              <a:buChar char=""/>
              <a:tabLst>
                <a:tab pos="730250" algn="l"/>
              </a:tabLst>
            </a:pPr>
            <a:r>
              <a:rPr dirty="0" sz="900" spc="-5" b="1">
                <a:latin typeface="华文中宋"/>
                <a:cs typeface="华文中宋"/>
              </a:rPr>
              <a:t>Model-based (machine learning approach)</a:t>
            </a:r>
            <a:r>
              <a:rPr dirty="0" sz="900" spc="40" b="1">
                <a:latin typeface="华文中宋"/>
                <a:cs typeface="华文中宋"/>
              </a:rPr>
              <a:t> </a:t>
            </a:r>
            <a:r>
              <a:rPr dirty="0" sz="900" spc="-5" b="1">
                <a:latin typeface="华文中宋"/>
                <a:cs typeface="华文中宋"/>
              </a:rPr>
              <a:t>★</a:t>
            </a:r>
            <a:endParaRPr sz="900">
              <a:latin typeface="华文中宋"/>
              <a:cs typeface="华文中宋"/>
            </a:endParaRPr>
          </a:p>
          <a:p>
            <a:pPr lvl="1" marL="729615" indent="-150495">
              <a:lnSpc>
                <a:spcPct val="100000"/>
              </a:lnSpc>
              <a:spcBef>
                <a:spcPts val="140"/>
              </a:spcBef>
              <a:buFont typeface="Wingdings"/>
              <a:buChar char=""/>
              <a:tabLst>
                <a:tab pos="730250" algn="l"/>
              </a:tabLst>
            </a:pPr>
            <a:r>
              <a:rPr dirty="0" sz="900">
                <a:latin typeface="华文中宋"/>
                <a:cs typeface="华文中宋"/>
              </a:rPr>
              <a:t>Hybrid</a:t>
            </a:r>
            <a:endParaRPr sz="900">
              <a:latin typeface="华文中宋"/>
              <a:cs typeface="华文中宋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35196" y="6310881"/>
            <a:ext cx="1830324" cy="29199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493519" y="5954265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4572000" h="3429000">
                <a:moveTo>
                  <a:pt x="64008" y="64007"/>
                </a:moveTo>
                <a:lnTo>
                  <a:pt x="0" y="64007"/>
                </a:lnTo>
                <a:lnTo>
                  <a:pt x="0" y="3429000"/>
                </a:lnTo>
                <a:lnTo>
                  <a:pt x="4572000" y="3429000"/>
                </a:lnTo>
                <a:lnTo>
                  <a:pt x="64008" y="3428999"/>
                </a:lnTo>
                <a:lnTo>
                  <a:pt x="0" y="3366515"/>
                </a:lnTo>
                <a:lnTo>
                  <a:pt x="64008" y="3366515"/>
                </a:lnTo>
                <a:lnTo>
                  <a:pt x="64008" y="64007"/>
                </a:lnTo>
                <a:close/>
              </a:path>
              <a:path w="4572000" h="3429000">
                <a:moveTo>
                  <a:pt x="4509516" y="0"/>
                </a:moveTo>
                <a:lnTo>
                  <a:pt x="64008" y="0"/>
                </a:lnTo>
                <a:lnTo>
                  <a:pt x="64008" y="3428999"/>
                </a:lnTo>
                <a:lnTo>
                  <a:pt x="4509516" y="3428999"/>
                </a:lnTo>
                <a:lnTo>
                  <a:pt x="4509516" y="0"/>
                </a:lnTo>
                <a:close/>
              </a:path>
              <a:path w="4572000" h="3429000">
                <a:moveTo>
                  <a:pt x="4572000" y="3366515"/>
                </a:moveTo>
                <a:lnTo>
                  <a:pt x="4509516" y="3428999"/>
                </a:lnTo>
                <a:lnTo>
                  <a:pt x="4572000" y="3428999"/>
                </a:lnTo>
                <a:lnTo>
                  <a:pt x="4572000" y="3366515"/>
                </a:lnTo>
                <a:close/>
              </a:path>
              <a:path w="4572000" h="3429000">
                <a:moveTo>
                  <a:pt x="4572000" y="64007"/>
                </a:moveTo>
                <a:lnTo>
                  <a:pt x="4509516" y="64007"/>
                </a:lnTo>
                <a:lnTo>
                  <a:pt x="4509516" y="3366515"/>
                </a:lnTo>
                <a:lnTo>
                  <a:pt x="4572000" y="3366515"/>
                </a:lnTo>
                <a:lnTo>
                  <a:pt x="4572000" y="64007"/>
                </a:lnTo>
                <a:close/>
              </a:path>
              <a:path w="4572000" h="3429000">
                <a:moveTo>
                  <a:pt x="64007" y="0"/>
                </a:moveTo>
                <a:lnTo>
                  <a:pt x="0" y="0"/>
                </a:lnTo>
                <a:lnTo>
                  <a:pt x="0" y="64007"/>
                </a:lnTo>
                <a:lnTo>
                  <a:pt x="64007" y="0"/>
                </a:lnTo>
                <a:close/>
              </a:path>
              <a:path w="4572000" h="3429000">
                <a:moveTo>
                  <a:pt x="4572000" y="0"/>
                </a:moveTo>
                <a:lnTo>
                  <a:pt x="4509516" y="0"/>
                </a:lnTo>
                <a:lnTo>
                  <a:pt x="4572000" y="64007"/>
                </a:lnTo>
                <a:lnTo>
                  <a:pt x="4572000" y="0"/>
                </a:lnTo>
                <a:close/>
              </a:path>
            </a:pathLst>
          </a:custGeom>
          <a:solidFill>
            <a:srgbClr val="474F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839467" y="6195057"/>
            <a:ext cx="0" cy="486409"/>
          </a:xfrm>
          <a:custGeom>
            <a:avLst/>
            <a:gdLst/>
            <a:ahLst/>
            <a:cxnLst/>
            <a:rect l="l" t="t" r="r" b="b"/>
            <a:pathLst>
              <a:path w="0" h="486409">
                <a:moveTo>
                  <a:pt x="0" y="0"/>
                </a:moveTo>
                <a:lnTo>
                  <a:pt x="0" y="486156"/>
                </a:lnTo>
              </a:path>
            </a:pathLst>
          </a:custGeom>
          <a:ln w="60960">
            <a:solidFill>
              <a:srgbClr val="474F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499616" y="5960360"/>
            <a:ext cx="4558665" cy="3415665"/>
          </a:xfrm>
          <a:prstGeom prst="rect">
            <a:avLst/>
          </a:prstGeom>
          <a:solidFill>
            <a:srgbClr val="474F52"/>
          </a:solidFill>
          <a:ln w="1219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504190" indent="-155575">
              <a:lnSpc>
                <a:spcPct val="100000"/>
              </a:lnSpc>
              <a:spcBef>
                <a:spcPts val="1130"/>
              </a:spcBef>
              <a:buFont typeface="Wingdings"/>
              <a:buChar char=""/>
              <a:tabLst>
                <a:tab pos="504825" algn="l"/>
              </a:tabLst>
            </a:pPr>
            <a:r>
              <a:rPr dirty="0" sz="1000" spc="-5">
                <a:latin typeface="华文中宋"/>
                <a:cs typeface="华文中宋"/>
              </a:rPr>
              <a:t>Real-world RSs are usually</a:t>
            </a:r>
            <a:r>
              <a:rPr dirty="0" sz="1000" spc="25">
                <a:latin typeface="华文中宋"/>
                <a:cs typeface="华文中宋"/>
              </a:rPr>
              <a:t> </a:t>
            </a:r>
            <a:r>
              <a:rPr dirty="0" sz="1000" spc="-5">
                <a:latin typeface="华文中宋"/>
                <a:cs typeface="华文中宋"/>
              </a:rPr>
              <a:t>Hybrid</a:t>
            </a:r>
            <a:endParaRPr sz="1000">
              <a:latin typeface="华文中宋"/>
              <a:cs typeface="华文中宋"/>
            </a:endParaRPr>
          </a:p>
          <a:p>
            <a:pPr lvl="1" marL="691515" marR="602615" indent="-114300">
              <a:lnSpc>
                <a:spcPts val="969"/>
              </a:lnSpc>
              <a:spcBef>
                <a:spcPts val="270"/>
              </a:spcBef>
              <a:buFont typeface="Wingdings"/>
              <a:buChar char=""/>
              <a:tabLst>
                <a:tab pos="728980" algn="l"/>
              </a:tabLst>
            </a:pPr>
            <a:r>
              <a:rPr dirty="0" sz="900">
                <a:latin typeface="华文中宋"/>
                <a:cs typeface="华文中宋"/>
              </a:rPr>
              <a:t>Combine multiple recommendation strategies in different  scenarios</a:t>
            </a:r>
            <a:endParaRPr sz="900">
              <a:latin typeface="华文中宋"/>
              <a:cs typeface="华文中宋"/>
            </a:endParaRPr>
          </a:p>
          <a:p>
            <a:pPr lvl="1" marL="691515" marR="444500" indent="-114300">
              <a:lnSpc>
                <a:spcPts val="969"/>
              </a:lnSpc>
              <a:spcBef>
                <a:spcPts val="254"/>
              </a:spcBef>
              <a:buFont typeface="Wingdings"/>
              <a:buChar char=""/>
              <a:tabLst>
                <a:tab pos="728980" algn="l"/>
              </a:tabLst>
            </a:pPr>
            <a:r>
              <a:rPr dirty="0" sz="900">
                <a:latin typeface="华文中宋"/>
                <a:cs typeface="华文中宋"/>
              </a:rPr>
              <a:t>Mainly based on</a:t>
            </a:r>
            <a:r>
              <a:rPr dirty="0" sz="900" spc="-25">
                <a:latin typeface="华文中宋"/>
                <a:cs typeface="华文中宋"/>
              </a:rPr>
              <a:t> </a:t>
            </a:r>
            <a:r>
              <a:rPr dirty="0" sz="900" spc="-5">
                <a:latin typeface="华文中宋"/>
                <a:cs typeface="华文中宋"/>
              </a:rPr>
              <a:t>CF（</a:t>
            </a:r>
            <a:r>
              <a:rPr dirty="0" sz="900">
                <a:latin typeface="华文中宋"/>
                <a:cs typeface="华文中宋"/>
              </a:rPr>
              <a:t>协同过滤）</a:t>
            </a:r>
            <a:r>
              <a:rPr dirty="0" sz="900" spc="-10">
                <a:latin typeface="华文中宋"/>
                <a:cs typeface="华文中宋"/>
              </a:rPr>
              <a:t> </a:t>
            </a:r>
            <a:r>
              <a:rPr dirty="0" sz="900">
                <a:latin typeface="华文中宋"/>
                <a:cs typeface="华文中宋"/>
              </a:rPr>
              <a:t>techniques</a:t>
            </a:r>
            <a:r>
              <a:rPr dirty="0" sz="900" spc="10">
                <a:latin typeface="华文中宋"/>
                <a:cs typeface="华文中宋"/>
              </a:rPr>
              <a:t> </a:t>
            </a:r>
            <a:r>
              <a:rPr dirty="0" sz="900">
                <a:latin typeface="华文中宋"/>
                <a:cs typeface="华文中宋"/>
              </a:rPr>
              <a:t>with rule-based  and content-based as complementary</a:t>
            </a:r>
            <a:r>
              <a:rPr dirty="0" sz="900" spc="-45">
                <a:latin typeface="华文中宋"/>
                <a:cs typeface="华文中宋"/>
              </a:rPr>
              <a:t> </a:t>
            </a:r>
            <a:r>
              <a:rPr dirty="0" sz="900">
                <a:latin typeface="华文中宋"/>
                <a:cs typeface="华文中宋"/>
              </a:rPr>
              <a:t>strategies</a:t>
            </a:r>
            <a:endParaRPr sz="900">
              <a:latin typeface="华文中宋"/>
              <a:cs typeface="华文中宋"/>
            </a:endParaRPr>
          </a:p>
          <a:p>
            <a:pPr lvl="1">
              <a:lnSpc>
                <a:spcPct val="100000"/>
              </a:lnSpc>
              <a:buFont typeface="Wingdings"/>
              <a:buChar char=""/>
            </a:pPr>
            <a:endParaRPr sz="1200">
              <a:latin typeface="Times New Roman"/>
              <a:cs typeface="Times New Roman"/>
            </a:endParaRPr>
          </a:p>
          <a:p>
            <a:pPr marL="504190" marR="377190" indent="-155575">
              <a:lnSpc>
                <a:spcPts val="1080"/>
              </a:lnSpc>
              <a:spcBef>
                <a:spcPts val="695"/>
              </a:spcBef>
              <a:buFont typeface="Wingdings"/>
              <a:buChar char=""/>
              <a:tabLst>
                <a:tab pos="504825" algn="l"/>
              </a:tabLst>
            </a:pPr>
            <a:r>
              <a:rPr dirty="0" sz="1000" spc="-5">
                <a:latin typeface="华文中宋"/>
                <a:cs typeface="华文中宋"/>
              </a:rPr>
              <a:t>Amazon combines demography-based, Content-based, and  CF-based</a:t>
            </a:r>
            <a:r>
              <a:rPr dirty="0" sz="1000" spc="-20">
                <a:latin typeface="华文中宋"/>
                <a:cs typeface="华文中宋"/>
              </a:rPr>
              <a:t> </a:t>
            </a:r>
            <a:r>
              <a:rPr dirty="0" sz="1000" spc="-5">
                <a:latin typeface="华文中宋"/>
                <a:cs typeface="华文中宋"/>
              </a:rPr>
              <a:t>strategies</a:t>
            </a:r>
            <a:endParaRPr sz="1000">
              <a:latin typeface="华文中宋"/>
              <a:cs typeface="华文中宋"/>
            </a:endParaRPr>
          </a:p>
          <a:p>
            <a:pPr lvl="1" marL="728345" indent="-151130">
              <a:lnSpc>
                <a:spcPct val="100000"/>
              </a:lnSpc>
              <a:spcBef>
                <a:spcPts val="130"/>
              </a:spcBef>
              <a:buFont typeface="Wingdings"/>
              <a:buChar char=""/>
              <a:tabLst>
                <a:tab pos="728980" algn="l"/>
              </a:tabLst>
            </a:pPr>
            <a:r>
              <a:rPr dirty="0" sz="900">
                <a:latin typeface="华文中宋"/>
                <a:cs typeface="华文中宋"/>
              </a:rPr>
              <a:t>User demographic</a:t>
            </a:r>
            <a:r>
              <a:rPr dirty="0" sz="900" spc="-60">
                <a:latin typeface="华文中宋"/>
                <a:cs typeface="华文中宋"/>
              </a:rPr>
              <a:t> </a:t>
            </a:r>
            <a:r>
              <a:rPr dirty="0" sz="900">
                <a:latin typeface="华文中宋"/>
                <a:cs typeface="华文中宋"/>
              </a:rPr>
              <a:t>info</a:t>
            </a:r>
            <a:endParaRPr sz="900">
              <a:latin typeface="华文中宋"/>
              <a:cs typeface="华文中宋"/>
            </a:endParaRPr>
          </a:p>
          <a:p>
            <a:pPr lvl="1" marL="728345" indent="-151130">
              <a:lnSpc>
                <a:spcPct val="100000"/>
              </a:lnSpc>
              <a:spcBef>
                <a:spcPts val="140"/>
              </a:spcBef>
              <a:buFont typeface="Wingdings"/>
              <a:buChar char=""/>
              <a:tabLst>
                <a:tab pos="728980" algn="l"/>
              </a:tabLst>
            </a:pPr>
            <a:r>
              <a:rPr dirty="0" sz="900">
                <a:latin typeface="华文中宋"/>
                <a:cs typeface="华文中宋"/>
              </a:rPr>
              <a:t>User purchased records, click-through histories,</a:t>
            </a:r>
            <a:r>
              <a:rPr dirty="0" sz="900" spc="-35">
                <a:latin typeface="华文中宋"/>
                <a:cs typeface="华文中宋"/>
              </a:rPr>
              <a:t> </a:t>
            </a:r>
            <a:r>
              <a:rPr dirty="0" sz="900">
                <a:latin typeface="华文中宋"/>
                <a:cs typeface="华文中宋"/>
              </a:rPr>
              <a:t>etc.</a:t>
            </a:r>
            <a:endParaRPr sz="900">
              <a:latin typeface="华文中宋"/>
              <a:cs typeface="华文中宋"/>
            </a:endParaRPr>
          </a:p>
          <a:p>
            <a:pPr lvl="1" marL="728345" indent="-151130">
              <a:lnSpc>
                <a:spcPct val="100000"/>
              </a:lnSpc>
              <a:spcBef>
                <a:spcPts val="140"/>
              </a:spcBef>
              <a:buFont typeface="Wingdings"/>
              <a:buChar char=""/>
              <a:tabLst>
                <a:tab pos="728980" algn="l"/>
              </a:tabLst>
            </a:pPr>
            <a:r>
              <a:rPr dirty="0" sz="900">
                <a:latin typeface="华文中宋"/>
                <a:cs typeface="华文中宋"/>
              </a:rPr>
              <a:t>Item attributes, item</a:t>
            </a:r>
            <a:r>
              <a:rPr dirty="0" sz="900" spc="-60">
                <a:latin typeface="华文中宋"/>
                <a:cs typeface="华文中宋"/>
              </a:rPr>
              <a:t> </a:t>
            </a:r>
            <a:r>
              <a:rPr dirty="0" sz="900">
                <a:latin typeface="华文中宋"/>
                <a:cs typeface="华文中宋"/>
              </a:rPr>
              <a:t>taxonomy</a:t>
            </a:r>
            <a:endParaRPr sz="900">
              <a:latin typeface="华文中宋"/>
              <a:cs typeface="华文中宋"/>
            </a:endParaRPr>
          </a:p>
          <a:p>
            <a:pPr lvl="1" marL="728345" indent="-151130">
              <a:lnSpc>
                <a:spcPct val="100000"/>
              </a:lnSpc>
              <a:spcBef>
                <a:spcPts val="140"/>
              </a:spcBef>
              <a:buFont typeface="Wingdings"/>
              <a:buChar char=""/>
              <a:tabLst>
                <a:tab pos="728980" algn="l"/>
              </a:tabLst>
            </a:pPr>
            <a:r>
              <a:rPr dirty="0" sz="900">
                <a:latin typeface="华文中宋"/>
                <a:cs typeface="华文中宋"/>
              </a:rPr>
              <a:t>Item</a:t>
            </a:r>
            <a:r>
              <a:rPr dirty="0" sz="900" spc="-100">
                <a:latin typeface="华文中宋"/>
                <a:cs typeface="华文中宋"/>
              </a:rPr>
              <a:t> </a:t>
            </a:r>
            <a:r>
              <a:rPr dirty="0" sz="900">
                <a:latin typeface="华文中宋"/>
                <a:cs typeface="华文中宋"/>
              </a:rPr>
              <a:t>popularities</a:t>
            </a:r>
            <a:endParaRPr sz="900">
              <a:latin typeface="华文中宋"/>
              <a:cs typeface="华文中宋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00596" y="31231"/>
            <a:ext cx="787400" cy="2527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-55">
                <a:latin typeface="等线"/>
                <a:cs typeface="等线"/>
              </a:rPr>
              <a:t>2019/11/6</a:t>
            </a:r>
            <a:endParaRPr sz="1450">
              <a:latin typeface="等线"/>
              <a:cs typeface="等线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35196" y="1661157"/>
            <a:ext cx="1830324" cy="2919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93519" y="1304541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4572000" h="3429000">
                <a:moveTo>
                  <a:pt x="0" y="3366516"/>
                </a:moveTo>
                <a:lnTo>
                  <a:pt x="0" y="3428999"/>
                </a:lnTo>
                <a:lnTo>
                  <a:pt x="64008" y="3428999"/>
                </a:lnTo>
                <a:lnTo>
                  <a:pt x="0" y="3366516"/>
                </a:lnTo>
                <a:close/>
              </a:path>
              <a:path w="4572000" h="3429000">
                <a:moveTo>
                  <a:pt x="4509516" y="0"/>
                </a:moveTo>
                <a:lnTo>
                  <a:pt x="64008" y="0"/>
                </a:lnTo>
                <a:lnTo>
                  <a:pt x="64008" y="3428999"/>
                </a:lnTo>
                <a:lnTo>
                  <a:pt x="4509516" y="3428999"/>
                </a:lnTo>
                <a:lnTo>
                  <a:pt x="4509516" y="0"/>
                </a:lnTo>
                <a:close/>
              </a:path>
              <a:path w="4572000" h="3429000">
                <a:moveTo>
                  <a:pt x="4572000" y="3366516"/>
                </a:moveTo>
                <a:lnTo>
                  <a:pt x="4509516" y="3428999"/>
                </a:lnTo>
                <a:lnTo>
                  <a:pt x="4572000" y="3428999"/>
                </a:lnTo>
                <a:lnTo>
                  <a:pt x="4572000" y="3366516"/>
                </a:lnTo>
                <a:close/>
              </a:path>
              <a:path w="4572000" h="3429000">
                <a:moveTo>
                  <a:pt x="64008" y="64007"/>
                </a:moveTo>
                <a:lnTo>
                  <a:pt x="0" y="64007"/>
                </a:lnTo>
                <a:lnTo>
                  <a:pt x="0" y="3366516"/>
                </a:lnTo>
                <a:lnTo>
                  <a:pt x="64008" y="3366516"/>
                </a:lnTo>
                <a:lnTo>
                  <a:pt x="64008" y="64007"/>
                </a:lnTo>
                <a:close/>
              </a:path>
              <a:path w="4572000" h="3429000">
                <a:moveTo>
                  <a:pt x="4572000" y="64007"/>
                </a:moveTo>
                <a:lnTo>
                  <a:pt x="4509516" y="64007"/>
                </a:lnTo>
                <a:lnTo>
                  <a:pt x="4509516" y="3366516"/>
                </a:lnTo>
                <a:lnTo>
                  <a:pt x="4572000" y="3366516"/>
                </a:lnTo>
                <a:lnTo>
                  <a:pt x="4572000" y="64007"/>
                </a:lnTo>
                <a:close/>
              </a:path>
              <a:path w="4572000" h="3429000">
                <a:moveTo>
                  <a:pt x="64008" y="0"/>
                </a:moveTo>
                <a:lnTo>
                  <a:pt x="0" y="0"/>
                </a:lnTo>
                <a:lnTo>
                  <a:pt x="0" y="64007"/>
                </a:lnTo>
                <a:lnTo>
                  <a:pt x="64008" y="0"/>
                </a:lnTo>
                <a:close/>
              </a:path>
              <a:path w="4572000" h="3429000">
                <a:moveTo>
                  <a:pt x="4572000" y="0"/>
                </a:moveTo>
                <a:lnTo>
                  <a:pt x="4509516" y="0"/>
                </a:lnTo>
                <a:lnTo>
                  <a:pt x="4572000" y="64007"/>
                </a:lnTo>
                <a:lnTo>
                  <a:pt x="4572000" y="0"/>
                </a:lnTo>
                <a:close/>
              </a:path>
            </a:pathLst>
          </a:custGeom>
          <a:solidFill>
            <a:srgbClr val="474F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39467" y="1545333"/>
            <a:ext cx="0" cy="486409"/>
          </a:xfrm>
          <a:custGeom>
            <a:avLst/>
            <a:gdLst/>
            <a:ahLst/>
            <a:cxnLst/>
            <a:rect l="l" t="t" r="r" b="b"/>
            <a:pathLst>
              <a:path w="0" h="486410">
                <a:moveTo>
                  <a:pt x="0" y="0"/>
                </a:moveTo>
                <a:lnTo>
                  <a:pt x="0" y="486156"/>
                </a:lnTo>
              </a:path>
            </a:pathLst>
          </a:custGeom>
          <a:ln w="60960">
            <a:solidFill>
              <a:srgbClr val="474F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434840" y="3019041"/>
            <a:ext cx="59690" cy="1045844"/>
          </a:xfrm>
          <a:custGeom>
            <a:avLst/>
            <a:gdLst/>
            <a:ahLst/>
            <a:cxnLst/>
            <a:rect l="l" t="t" r="r" b="b"/>
            <a:pathLst>
              <a:path w="59689" h="1045845">
                <a:moveTo>
                  <a:pt x="10668" y="987551"/>
                </a:moveTo>
                <a:lnTo>
                  <a:pt x="7620" y="987551"/>
                </a:lnTo>
                <a:lnTo>
                  <a:pt x="1524" y="990600"/>
                </a:lnTo>
                <a:lnTo>
                  <a:pt x="0" y="993648"/>
                </a:lnTo>
                <a:lnTo>
                  <a:pt x="1524" y="996695"/>
                </a:lnTo>
                <a:lnTo>
                  <a:pt x="28956" y="1045463"/>
                </a:lnTo>
                <a:lnTo>
                  <a:pt x="37099" y="1031748"/>
                </a:lnTo>
                <a:lnTo>
                  <a:pt x="22860" y="1031748"/>
                </a:lnTo>
                <a:lnTo>
                  <a:pt x="22860" y="1008379"/>
                </a:lnTo>
                <a:lnTo>
                  <a:pt x="12192" y="990600"/>
                </a:lnTo>
                <a:lnTo>
                  <a:pt x="10668" y="987551"/>
                </a:lnTo>
                <a:close/>
              </a:path>
              <a:path w="59689" h="1045845">
                <a:moveTo>
                  <a:pt x="22860" y="1008379"/>
                </a:moveTo>
                <a:lnTo>
                  <a:pt x="22860" y="1031748"/>
                </a:lnTo>
                <a:lnTo>
                  <a:pt x="36575" y="1031748"/>
                </a:lnTo>
                <a:lnTo>
                  <a:pt x="36575" y="1028700"/>
                </a:lnTo>
                <a:lnTo>
                  <a:pt x="24384" y="1028700"/>
                </a:lnTo>
                <a:lnTo>
                  <a:pt x="29534" y="1019503"/>
                </a:lnTo>
                <a:lnTo>
                  <a:pt x="22860" y="1008379"/>
                </a:lnTo>
                <a:close/>
              </a:path>
              <a:path w="59689" h="1045845">
                <a:moveTo>
                  <a:pt x="51815" y="987551"/>
                </a:moveTo>
                <a:lnTo>
                  <a:pt x="47244" y="987551"/>
                </a:lnTo>
                <a:lnTo>
                  <a:pt x="45720" y="990600"/>
                </a:lnTo>
                <a:lnTo>
                  <a:pt x="36575" y="1006928"/>
                </a:lnTo>
                <a:lnTo>
                  <a:pt x="36575" y="1031748"/>
                </a:lnTo>
                <a:lnTo>
                  <a:pt x="37099" y="1031748"/>
                </a:lnTo>
                <a:lnTo>
                  <a:pt x="57912" y="996695"/>
                </a:lnTo>
                <a:lnTo>
                  <a:pt x="59436" y="993648"/>
                </a:lnTo>
                <a:lnTo>
                  <a:pt x="57912" y="990600"/>
                </a:lnTo>
                <a:lnTo>
                  <a:pt x="51815" y="987551"/>
                </a:lnTo>
                <a:close/>
              </a:path>
              <a:path w="59689" h="1045845">
                <a:moveTo>
                  <a:pt x="29534" y="1019503"/>
                </a:moveTo>
                <a:lnTo>
                  <a:pt x="24384" y="1028700"/>
                </a:lnTo>
                <a:lnTo>
                  <a:pt x="35051" y="1028700"/>
                </a:lnTo>
                <a:lnTo>
                  <a:pt x="29534" y="1019503"/>
                </a:lnTo>
                <a:close/>
              </a:path>
              <a:path w="59689" h="1045845">
                <a:moveTo>
                  <a:pt x="36575" y="1006928"/>
                </a:moveTo>
                <a:lnTo>
                  <a:pt x="29534" y="1019503"/>
                </a:lnTo>
                <a:lnTo>
                  <a:pt x="35051" y="1028700"/>
                </a:lnTo>
                <a:lnTo>
                  <a:pt x="36575" y="1028700"/>
                </a:lnTo>
                <a:lnTo>
                  <a:pt x="36575" y="1006928"/>
                </a:lnTo>
                <a:close/>
              </a:path>
              <a:path w="59689" h="1045845">
                <a:moveTo>
                  <a:pt x="36575" y="0"/>
                </a:moveTo>
                <a:lnTo>
                  <a:pt x="22860" y="0"/>
                </a:lnTo>
                <a:lnTo>
                  <a:pt x="22860" y="1008379"/>
                </a:lnTo>
                <a:lnTo>
                  <a:pt x="29534" y="1019503"/>
                </a:lnTo>
                <a:lnTo>
                  <a:pt x="36575" y="1006928"/>
                </a:lnTo>
                <a:lnTo>
                  <a:pt x="36575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89732" y="2711193"/>
            <a:ext cx="266699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89732" y="3302505"/>
            <a:ext cx="266699" cy="381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89732" y="3934965"/>
            <a:ext cx="266699" cy="3809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933955" y="2613657"/>
            <a:ext cx="1168908" cy="18547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842052" y="2159810"/>
            <a:ext cx="3171825" cy="2183765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67640" indent="-154940">
              <a:lnSpc>
                <a:spcPct val="100000"/>
              </a:lnSpc>
              <a:spcBef>
                <a:spcPts val="484"/>
              </a:spcBef>
              <a:buFont typeface="Wingdings"/>
              <a:buChar char=""/>
              <a:tabLst>
                <a:tab pos="168275" algn="l"/>
              </a:tabLst>
            </a:pPr>
            <a:r>
              <a:rPr dirty="0" sz="1000" spc="-5">
                <a:latin typeface="华文中宋"/>
                <a:cs typeface="华文中宋"/>
              </a:rPr>
              <a:t>User correlation by comparing </a:t>
            </a:r>
            <a:r>
              <a:rPr dirty="0" sz="1000" spc="-10">
                <a:latin typeface="华文中宋"/>
                <a:cs typeface="华文中宋"/>
              </a:rPr>
              <a:t>demographic</a:t>
            </a:r>
            <a:r>
              <a:rPr dirty="0" sz="1000" spc="100">
                <a:latin typeface="华文中宋"/>
                <a:cs typeface="华文中宋"/>
              </a:rPr>
              <a:t> </a:t>
            </a:r>
            <a:r>
              <a:rPr dirty="0" sz="1000" spc="-5">
                <a:latin typeface="华文中宋"/>
                <a:cs typeface="华文中宋"/>
              </a:rPr>
              <a:t>info</a:t>
            </a:r>
            <a:endParaRPr sz="1000">
              <a:latin typeface="华文中宋"/>
              <a:cs typeface="华文中宋"/>
            </a:endParaRPr>
          </a:p>
          <a:p>
            <a:pPr marL="167640" indent="-154940">
              <a:lnSpc>
                <a:spcPct val="100000"/>
              </a:lnSpc>
              <a:spcBef>
                <a:spcPts val="384"/>
              </a:spcBef>
              <a:buFont typeface="Wingdings"/>
              <a:buChar char=""/>
              <a:tabLst>
                <a:tab pos="168275" algn="l"/>
              </a:tabLst>
            </a:pPr>
            <a:r>
              <a:rPr dirty="0" sz="1000" spc="-5">
                <a:latin typeface="华文中宋"/>
                <a:cs typeface="华文中宋"/>
              </a:rPr>
              <a:t>Recommend items from highly correlated</a:t>
            </a:r>
            <a:r>
              <a:rPr dirty="0" sz="1000" spc="25">
                <a:latin typeface="华文中宋"/>
                <a:cs typeface="华文中宋"/>
              </a:rPr>
              <a:t> </a:t>
            </a:r>
            <a:r>
              <a:rPr dirty="0" sz="1000" spc="-5">
                <a:latin typeface="华文中宋"/>
                <a:cs typeface="华文中宋"/>
              </a:rPr>
              <a:t>users</a:t>
            </a:r>
            <a:endParaRPr sz="1000">
              <a:latin typeface="华文中宋"/>
              <a:cs typeface="华文中宋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  <a:spcBef>
                <a:spcPts val="5"/>
              </a:spcBef>
            </a:pPr>
            <a:r>
              <a:rPr dirty="0" sz="800" spc="-5">
                <a:latin typeface="Calibri"/>
                <a:cs typeface="Calibri"/>
              </a:rPr>
              <a:t>Male</a:t>
            </a:r>
            <a:r>
              <a:rPr dirty="0" sz="800" spc="-90">
                <a:latin typeface="Calibri"/>
                <a:cs typeface="Calibri"/>
              </a:rPr>
              <a:t> </a:t>
            </a:r>
            <a:r>
              <a:rPr dirty="0" sz="800" b="1">
                <a:latin typeface="Calibri"/>
                <a:cs typeface="Calibri"/>
              </a:rPr>
              <a:t>28</a:t>
            </a:r>
            <a:endParaRPr sz="800">
              <a:latin typeface="Calibri"/>
              <a:cs typeface="Calibri"/>
            </a:endParaRPr>
          </a:p>
          <a:p>
            <a:pPr marL="224154" marR="2425700">
              <a:lnSpc>
                <a:spcPct val="100000"/>
              </a:lnSpc>
            </a:pPr>
            <a:r>
              <a:rPr dirty="0" sz="800" b="1">
                <a:latin typeface="Calibri"/>
                <a:cs typeface="Calibri"/>
              </a:rPr>
              <a:t>IT Engineer  US</a:t>
            </a:r>
            <a:r>
              <a:rPr dirty="0" sz="800" spc="-85" b="1">
                <a:latin typeface="Calibri"/>
                <a:cs typeface="Calibri"/>
              </a:rPr>
              <a:t> </a:t>
            </a:r>
            <a:r>
              <a:rPr dirty="0" sz="800" b="1">
                <a:latin typeface="Calibri"/>
                <a:cs typeface="Calibri"/>
              </a:rPr>
              <a:t>CA94035</a:t>
            </a: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50">
              <a:latin typeface="Times New Roman"/>
              <a:cs typeface="Times New Roman"/>
            </a:endParaRPr>
          </a:p>
          <a:p>
            <a:pPr marL="224154" marR="2383155">
              <a:lnSpc>
                <a:spcPct val="100000"/>
              </a:lnSpc>
            </a:pPr>
            <a:r>
              <a:rPr dirty="0" sz="800">
                <a:latin typeface="Calibri"/>
                <a:cs typeface="Calibri"/>
              </a:rPr>
              <a:t>Female 20  </a:t>
            </a:r>
            <a:r>
              <a:rPr dirty="0" sz="800" spc="-10">
                <a:latin typeface="Calibri"/>
                <a:cs typeface="Calibri"/>
              </a:rPr>
              <a:t>Accounting  </a:t>
            </a:r>
            <a:r>
              <a:rPr dirty="0" sz="800" spc="-5">
                <a:latin typeface="Calibri"/>
                <a:cs typeface="Calibri"/>
              </a:rPr>
              <a:t>AU</a:t>
            </a:r>
            <a:r>
              <a:rPr dirty="0" sz="800" spc="-95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NSW2007</a:t>
            </a: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dirty="0" sz="800">
                <a:latin typeface="Calibri"/>
                <a:cs typeface="Calibri"/>
              </a:rPr>
              <a:t>Female</a:t>
            </a:r>
            <a:r>
              <a:rPr dirty="0" sz="800" spc="-110">
                <a:latin typeface="Calibri"/>
                <a:cs typeface="Calibri"/>
              </a:rPr>
              <a:t> </a:t>
            </a:r>
            <a:r>
              <a:rPr dirty="0" sz="800" b="1">
                <a:latin typeface="Calibri"/>
                <a:cs typeface="Calibri"/>
              </a:rPr>
              <a:t>27</a:t>
            </a:r>
            <a:endParaRPr sz="800">
              <a:latin typeface="Calibri"/>
              <a:cs typeface="Calibri"/>
            </a:endParaRPr>
          </a:p>
          <a:p>
            <a:pPr marL="224154" marR="2392045">
              <a:lnSpc>
                <a:spcPct val="100000"/>
              </a:lnSpc>
            </a:pPr>
            <a:r>
              <a:rPr dirty="0" sz="800" b="1">
                <a:latin typeface="Calibri"/>
                <a:cs typeface="Calibri"/>
              </a:rPr>
              <a:t>IT</a:t>
            </a:r>
            <a:r>
              <a:rPr dirty="0" sz="800" spc="-50" b="1">
                <a:latin typeface="Calibri"/>
                <a:cs typeface="Calibri"/>
              </a:rPr>
              <a:t> </a:t>
            </a:r>
            <a:r>
              <a:rPr dirty="0" sz="800" spc="-5" b="1">
                <a:latin typeface="Calibri"/>
                <a:cs typeface="Calibri"/>
              </a:rPr>
              <a:t>Consulting  </a:t>
            </a:r>
            <a:r>
              <a:rPr dirty="0" sz="800" b="1">
                <a:latin typeface="Calibri"/>
                <a:cs typeface="Calibri"/>
              </a:rPr>
              <a:t>US</a:t>
            </a:r>
            <a:r>
              <a:rPr dirty="0" sz="800" spc="-85" b="1">
                <a:latin typeface="Calibri"/>
                <a:cs typeface="Calibri"/>
              </a:rPr>
              <a:t> </a:t>
            </a:r>
            <a:r>
              <a:rPr dirty="0" sz="800" b="1">
                <a:latin typeface="Calibri"/>
                <a:cs typeface="Calibri"/>
              </a:rPr>
              <a:t>CA94039</a:t>
            </a:r>
            <a:endParaRPr sz="80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525011" y="2727956"/>
          <a:ext cx="227711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7951"/>
                <a:gridCol w="377951"/>
                <a:gridCol w="377951"/>
                <a:gridCol w="377951"/>
                <a:gridCol w="377951"/>
                <a:gridCol w="377951"/>
              </a:tblGrid>
              <a:tr h="368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95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74F5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74F5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95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74F5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74F5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74F5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95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74F5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525011" y="3340605"/>
          <a:ext cx="227711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7951"/>
                <a:gridCol w="377951"/>
                <a:gridCol w="377951"/>
                <a:gridCol w="377951"/>
                <a:gridCol w="377951"/>
                <a:gridCol w="377951"/>
              </a:tblGrid>
              <a:tr h="368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74F5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95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74F5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95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74F5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74F5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95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74F5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74F5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3525011" y="3974589"/>
          <a:ext cx="227711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7951"/>
                <a:gridCol w="377951"/>
                <a:gridCol w="377951"/>
                <a:gridCol w="377951"/>
                <a:gridCol w="377951"/>
                <a:gridCol w="377951"/>
              </a:tblGrid>
              <a:tr h="368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95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74F5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74F5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600">
                          <a:solidFill>
                            <a:srgbClr val="5B9BD5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95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74F5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74F5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74F5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95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74F52"/>
                    </a:solidFill>
                  </a:tcPr>
                </a:tc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1793748" y="2977893"/>
            <a:ext cx="151130" cy="1201420"/>
          </a:xfrm>
          <a:custGeom>
            <a:avLst/>
            <a:gdLst/>
            <a:ahLst/>
            <a:cxnLst/>
            <a:rect l="l" t="t" r="r" b="b"/>
            <a:pathLst>
              <a:path w="151130" h="1201420">
                <a:moveTo>
                  <a:pt x="150875" y="0"/>
                </a:moveTo>
                <a:lnTo>
                  <a:pt x="94487" y="0"/>
                </a:lnTo>
                <a:lnTo>
                  <a:pt x="80771" y="1524"/>
                </a:lnTo>
                <a:lnTo>
                  <a:pt x="57912" y="1524"/>
                </a:lnTo>
                <a:lnTo>
                  <a:pt x="47243" y="3048"/>
                </a:lnTo>
                <a:lnTo>
                  <a:pt x="38100" y="4572"/>
                </a:lnTo>
                <a:lnTo>
                  <a:pt x="30479" y="4572"/>
                </a:lnTo>
                <a:lnTo>
                  <a:pt x="22859" y="6096"/>
                </a:lnTo>
                <a:lnTo>
                  <a:pt x="16763" y="7620"/>
                </a:lnTo>
                <a:lnTo>
                  <a:pt x="10668" y="7620"/>
                </a:lnTo>
                <a:lnTo>
                  <a:pt x="6095" y="9143"/>
                </a:lnTo>
                <a:lnTo>
                  <a:pt x="3047" y="12191"/>
                </a:lnTo>
                <a:lnTo>
                  <a:pt x="0" y="16763"/>
                </a:lnTo>
                <a:lnTo>
                  <a:pt x="0" y="1184148"/>
                </a:lnTo>
                <a:lnTo>
                  <a:pt x="3047" y="1188720"/>
                </a:lnTo>
                <a:lnTo>
                  <a:pt x="6095" y="1190243"/>
                </a:lnTo>
                <a:lnTo>
                  <a:pt x="10668" y="1191767"/>
                </a:lnTo>
                <a:lnTo>
                  <a:pt x="16763" y="1193291"/>
                </a:lnTo>
                <a:lnTo>
                  <a:pt x="22859" y="1193291"/>
                </a:lnTo>
                <a:lnTo>
                  <a:pt x="38100" y="1196339"/>
                </a:lnTo>
                <a:lnTo>
                  <a:pt x="47243" y="1196339"/>
                </a:lnTo>
                <a:lnTo>
                  <a:pt x="57912" y="1197863"/>
                </a:lnTo>
                <a:lnTo>
                  <a:pt x="70103" y="1197863"/>
                </a:lnTo>
                <a:lnTo>
                  <a:pt x="80771" y="1199387"/>
                </a:lnTo>
                <a:lnTo>
                  <a:pt x="120395" y="1199387"/>
                </a:lnTo>
                <a:lnTo>
                  <a:pt x="150875" y="1200911"/>
                </a:lnTo>
                <a:lnTo>
                  <a:pt x="150875" y="1187196"/>
                </a:lnTo>
                <a:lnTo>
                  <a:pt x="94487" y="1187196"/>
                </a:lnTo>
                <a:lnTo>
                  <a:pt x="82295" y="1185672"/>
                </a:lnTo>
                <a:lnTo>
                  <a:pt x="59435" y="1185672"/>
                </a:lnTo>
                <a:lnTo>
                  <a:pt x="48768" y="1184148"/>
                </a:lnTo>
                <a:lnTo>
                  <a:pt x="39624" y="1182624"/>
                </a:lnTo>
                <a:lnTo>
                  <a:pt x="12191" y="1182624"/>
                </a:lnTo>
                <a:lnTo>
                  <a:pt x="12191" y="1179576"/>
                </a:lnTo>
                <a:lnTo>
                  <a:pt x="10668" y="1178052"/>
                </a:lnTo>
                <a:lnTo>
                  <a:pt x="12191" y="1178052"/>
                </a:lnTo>
                <a:lnTo>
                  <a:pt x="12191" y="22859"/>
                </a:lnTo>
                <a:lnTo>
                  <a:pt x="10668" y="22859"/>
                </a:lnTo>
                <a:lnTo>
                  <a:pt x="11429" y="21335"/>
                </a:lnTo>
                <a:lnTo>
                  <a:pt x="10668" y="21335"/>
                </a:lnTo>
                <a:lnTo>
                  <a:pt x="11582" y="21031"/>
                </a:lnTo>
                <a:lnTo>
                  <a:pt x="12191" y="19811"/>
                </a:lnTo>
                <a:lnTo>
                  <a:pt x="12191" y="18287"/>
                </a:lnTo>
                <a:lnTo>
                  <a:pt x="24383" y="18287"/>
                </a:lnTo>
                <a:lnTo>
                  <a:pt x="32003" y="16763"/>
                </a:lnTo>
                <a:lnTo>
                  <a:pt x="39624" y="16763"/>
                </a:lnTo>
                <a:lnTo>
                  <a:pt x="48768" y="15239"/>
                </a:lnTo>
                <a:lnTo>
                  <a:pt x="59435" y="15239"/>
                </a:lnTo>
                <a:lnTo>
                  <a:pt x="70103" y="13715"/>
                </a:lnTo>
                <a:lnTo>
                  <a:pt x="94487" y="13715"/>
                </a:lnTo>
                <a:lnTo>
                  <a:pt x="108203" y="12191"/>
                </a:lnTo>
                <a:lnTo>
                  <a:pt x="150875" y="12191"/>
                </a:lnTo>
                <a:lnTo>
                  <a:pt x="150875" y="0"/>
                </a:lnTo>
                <a:close/>
              </a:path>
              <a:path w="151130" h="1201420">
                <a:moveTo>
                  <a:pt x="59435" y="1184148"/>
                </a:moveTo>
                <a:lnTo>
                  <a:pt x="59435" y="1185672"/>
                </a:lnTo>
                <a:lnTo>
                  <a:pt x="70103" y="1185672"/>
                </a:lnTo>
                <a:lnTo>
                  <a:pt x="59435" y="1184148"/>
                </a:lnTo>
                <a:close/>
              </a:path>
              <a:path w="151130" h="1201420">
                <a:moveTo>
                  <a:pt x="12191" y="1178559"/>
                </a:moveTo>
                <a:lnTo>
                  <a:pt x="12191" y="1182624"/>
                </a:lnTo>
                <a:lnTo>
                  <a:pt x="32003" y="1182624"/>
                </a:lnTo>
                <a:lnTo>
                  <a:pt x="24383" y="1181100"/>
                </a:lnTo>
                <a:lnTo>
                  <a:pt x="18287" y="1181100"/>
                </a:lnTo>
                <a:lnTo>
                  <a:pt x="13715" y="1179576"/>
                </a:lnTo>
                <a:lnTo>
                  <a:pt x="15239" y="1179576"/>
                </a:lnTo>
                <a:lnTo>
                  <a:pt x="12191" y="1178559"/>
                </a:lnTo>
                <a:close/>
              </a:path>
              <a:path w="151130" h="1201420">
                <a:moveTo>
                  <a:pt x="10668" y="1178052"/>
                </a:moveTo>
                <a:lnTo>
                  <a:pt x="12191" y="1179576"/>
                </a:lnTo>
                <a:lnTo>
                  <a:pt x="12191" y="1178559"/>
                </a:lnTo>
                <a:lnTo>
                  <a:pt x="10668" y="1178052"/>
                </a:lnTo>
                <a:close/>
              </a:path>
              <a:path w="151130" h="1201420">
                <a:moveTo>
                  <a:pt x="12191" y="1178052"/>
                </a:moveTo>
                <a:lnTo>
                  <a:pt x="10668" y="1178052"/>
                </a:lnTo>
                <a:lnTo>
                  <a:pt x="12191" y="1178559"/>
                </a:lnTo>
                <a:lnTo>
                  <a:pt x="12191" y="1178052"/>
                </a:lnTo>
                <a:close/>
              </a:path>
              <a:path w="151130" h="1201420">
                <a:moveTo>
                  <a:pt x="12191" y="20827"/>
                </a:moveTo>
                <a:lnTo>
                  <a:pt x="11582" y="21031"/>
                </a:lnTo>
                <a:lnTo>
                  <a:pt x="10668" y="22859"/>
                </a:lnTo>
                <a:lnTo>
                  <a:pt x="12191" y="21335"/>
                </a:lnTo>
                <a:lnTo>
                  <a:pt x="12191" y="20827"/>
                </a:lnTo>
                <a:close/>
              </a:path>
              <a:path w="151130" h="1201420">
                <a:moveTo>
                  <a:pt x="12191" y="21335"/>
                </a:moveTo>
                <a:lnTo>
                  <a:pt x="10668" y="22859"/>
                </a:lnTo>
                <a:lnTo>
                  <a:pt x="12191" y="22859"/>
                </a:lnTo>
                <a:lnTo>
                  <a:pt x="12191" y="21335"/>
                </a:lnTo>
                <a:close/>
              </a:path>
              <a:path w="151130" h="1201420">
                <a:moveTo>
                  <a:pt x="12191" y="19811"/>
                </a:moveTo>
                <a:lnTo>
                  <a:pt x="11582" y="21031"/>
                </a:lnTo>
                <a:lnTo>
                  <a:pt x="12191" y="20827"/>
                </a:lnTo>
                <a:lnTo>
                  <a:pt x="12191" y="19811"/>
                </a:lnTo>
                <a:close/>
              </a:path>
              <a:path w="151130" h="1201420">
                <a:moveTo>
                  <a:pt x="24383" y="18287"/>
                </a:moveTo>
                <a:lnTo>
                  <a:pt x="12191" y="18287"/>
                </a:lnTo>
                <a:lnTo>
                  <a:pt x="12191" y="20827"/>
                </a:lnTo>
                <a:lnTo>
                  <a:pt x="15239" y="19811"/>
                </a:lnTo>
                <a:lnTo>
                  <a:pt x="18287" y="19811"/>
                </a:lnTo>
                <a:lnTo>
                  <a:pt x="24383" y="18287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499615" y="1310637"/>
            <a:ext cx="4558665" cy="3415665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4558283" y="0"/>
                </a:moveTo>
                <a:lnTo>
                  <a:pt x="0" y="0"/>
                </a:lnTo>
                <a:lnTo>
                  <a:pt x="0" y="3415283"/>
                </a:lnTo>
                <a:lnTo>
                  <a:pt x="4558283" y="3415283"/>
                </a:lnTo>
                <a:lnTo>
                  <a:pt x="45582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235196" y="6310881"/>
            <a:ext cx="1830324" cy="29199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493519" y="5954265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4572000" h="3429000">
                <a:moveTo>
                  <a:pt x="0" y="3366516"/>
                </a:moveTo>
                <a:lnTo>
                  <a:pt x="0" y="3429000"/>
                </a:lnTo>
                <a:lnTo>
                  <a:pt x="64008" y="3429000"/>
                </a:lnTo>
                <a:lnTo>
                  <a:pt x="0" y="3366516"/>
                </a:lnTo>
                <a:close/>
              </a:path>
              <a:path w="4572000" h="3429000">
                <a:moveTo>
                  <a:pt x="4509516" y="0"/>
                </a:moveTo>
                <a:lnTo>
                  <a:pt x="64008" y="0"/>
                </a:lnTo>
                <a:lnTo>
                  <a:pt x="64008" y="3429000"/>
                </a:lnTo>
                <a:lnTo>
                  <a:pt x="4509516" y="3429000"/>
                </a:lnTo>
                <a:lnTo>
                  <a:pt x="4509516" y="0"/>
                </a:lnTo>
                <a:close/>
              </a:path>
              <a:path w="4572000" h="3429000">
                <a:moveTo>
                  <a:pt x="4572000" y="3366516"/>
                </a:moveTo>
                <a:lnTo>
                  <a:pt x="4509516" y="3429000"/>
                </a:lnTo>
                <a:lnTo>
                  <a:pt x="4572000" y="3429000"/>
                </a:lnTo>
                <a:lnTo>
                  <a:pt x="4572000" y="3366516"/>
                </a:lnTo>
                <a:close/>
              </a:path>
              <a:path w="4572000" h="3429000">
                <a:moveTo>
                  <a:pt x="64008" y="64008"/>
                </a:moveTo>
                <a:lnTo>
                  <a:pt x="0" y="64008"/>
                </a:lnTo>
                <a:lnTo>
                  <a:pt x="0" y="3366516"/>
                </a:lnTo>
                <a:lnTo>
                  <a:pt x="64008" y="3366516"/>
                </a:lnTo>
                <a:lnTo>
                  <a:pt x="64008" y="64008"/>
                </a:lnTo>
                <a:close/>
              </a:path>
              <a:path w="4572000" h="3429000">
                <a:moveTo>
                  <a:pt x="4572000" y="64008"/>
                </a:moveTo>
                <a:lnTo>
                  <a:pt x="4509516" y="64008"/>
                </a:lnTo>
                <a:lnTo>
                  <a:pt x="4509516" y="3366516"/>
                </a:lnTo>
                <a:lnTo>
                  <a:pt x="4572000" y="3366516"/>
                </a:lnTo>
                <a:lnTo>
                  <a:pt x="4572000" y="64008"/>
                </a:lnTo>
                <a:close/>
              </a:path>
              <a:path w="4572000" h="3429000">
                <a:moveTo>
                  <a:pt x="64008" y="0"/>
                </a:moveTo>
                <a:lnTo>
                  <a:pt x="0" y="0"/>
                </a:lnTo>
                <a:lnTo>
                  <a:pt x="0" y="64008"/>
                </a:lnTo>
                <a:lnTo>
                  <a:pt x="64008" y="0"/>
                </a:lnTo>
                <a:close/>
              </a:path>
              <a:path w="4572000" h="3429000">
                <a:moveTo>
                  <a:pt x="4572000" y="0"/>
                </a:moveTo>
                <a:lnTo>
                  <a:pt x="4509516" y="0"/>
                </a:lnTo>
                <a:lnTo>
                  <a:pt x="4572000" y="64008"/>
                </a:lnTo>
                <a:lnTo>
                  <a:pt x="4572000" y="0"/>
                </a:lnTo>
                <a:close/>
              </a:path>
            </a:pathLst>
          </a:custGeom>
          <a:solidFill>
            <a:srgbClr val="474F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839467" y="6195057"/>
            <a:ext cx="0" cy="486409"/>
          </a:xfrm>
          <a:custGeom>
            <a:avLst/>
            <a:gdLst/>
            <a:ahLst/>
            <a:cxnLst/>
            <a:rect l="l" t="t" r="r" b="b"/>
            <a:pathLst>
              <a:path w="0" h="486409">
                <a:moveTo>
                  <a:pt x="0" y="0"/>
                </a:moveTo>
                <a:lnTo>
                  <a:pt x="0" y="486155"/>
                </a:lnTo>
              </a:path>
            </a:pathLst>
          </a:custGeom>
          <a:ln w="60960">
            <a:solidFill>
              <a:srgbClr val="474F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854752" y="6808012"/>
            <a:ext cx="3770629" cy="1304925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54940" indent="-154940">
              <a:lnSpc>
                <a:spcPct val="100000"/>
              </a:lnSpc>
              <a:spcBef>
                <a:spcPts val="484"/>
              </a:spcBef>
              <a:buFont typeface="Wingdings"/>
              <a:buChar char=""/>
              <a:tabLst>
                <a:tab pos="155575" algn="l"/>
              </a:tabLst>
            </a:pPr>
            <a:r>
              <a:rPr dirty="0" sz="1000" spc="-5">
                <a:latin typeface="华文中宋"/>
                <a:cs typeface="华文中宋"/>
              </a:rPr>
              <a:t>Require User-Info Matrix and Preference</a:t>
            </a:r>
            <a:r>
              <a:rPr dirty="0" sz="1000" spc="50">
                <a:latin typeface="华文中宋"/>
                <a:cs typeface="华文中宋"/>
              </a:rPr>
              <a:t> </a:t>
            </a:r>
            <a:r>
              <a:rPr dirty="0" sz="1000" spc="-5">
                <a:latin typeface="华文中宋"/>
                <a:cs typeface="华文中宋"/>
              </a:rPr>
              <a:t>Matrix</a:t>
            </a:r>
            <a:endParaRPr sz="1000">
              <a:latin typeface="华文中宋"/>
              <a:cs typeface="华文中宋"/>
            </a:endParaRPr>
          </a:p>
          <a:p>
            <a:pPr marL="154940" indent="-154940">
              <a:lnSpc>
                <a:spcPct val="100000"/>
              </a:lnSpc>
              <a:spcBef>
                <a:spcPts val="384"/>
              </a:spcBef>
              <a:buFont typeface="Wingdings"/>
              <a:buChar char=""/>
              <a:tabLst>
                <a:tab pos="155575" algn="l"/>
              </a:tabLst>
            </a:pPr>
            <a:r>
              <a:rPr dirty="0" sz="1000" spc="-5">
                <a:latin typeface="华文中宋"/>
                <a:cs typeface="华文中宋"/>
              </a:rPr>
              <a:t>Advantages</a:t>
            </a:r>
            <a:endParaRPr sz="1000">
              <a:latin typeface="华文中宋"/>
              <a:cs typeface="华文中宋"/>
            </a:endParaRPr>
          </a:p>
          <a:p>
            <a:pPr lvl="1" marL="379095" indent="-151130">
              <a:lnSpc>
                <a:spcPct val="100000"/>
              </a:lnSpc>
              <a:spcBef>
                <a:spcPts val="254"/>
              </a:spcBef>
              <a:buFont typeface="Wingdings"/>
              <a:buChar char=""/>
              <a:tabLst>
                <a:tab pos="379730" algn="l"/>
              </a:tabLst>
            </a:pPr>
            <a:r>
              <a:rPr dirty="0" sz="900" spc="-5">
                <a:latin typeface="华文中宋"/>
                <a:cs typeface="华文中宋"/>
              </a:rPr>
              <a:t>Domain-independent (cross </a:t>
            </a:r>
            <a:r>
              <a:rPr dirty="0" sz="900" spc="-10">
                <a:latin typeface="华文中宋"/>
                <a:cs typeface="华文中宋"/>
              </a:rPr>
              <a:t>item-domain</a:t>
            </a:r>
            <a:r>
              <a:rPr dirty="0" sz="900" spc="85">
                <a:latin typeface="华文中宋"/>
                <a:cs typeface="华文中宋"/>
              </a:rPr>
              <a:t> </a:t>
            </a:r>
            <a:r>
              <a:rPr dirty="0" sz="900" spc="-5">
                <a:latin typeface="华文中宋"/>
                <a:cs typeface="华文中宋"/>
              </a:rPr>
              <a:t>recommendations)</a:t>
            </a:r>
            <a:endParaRPr sz="900">
              <a:latin typeface="华文中宋"/>
              <a:cs typeface="华文中宋"/>
            </a:endParaRPr>
          </a:p>
          <a:p>
            <a:pPr lvl="1" marL="379095" indent="-151130">
              <a:lnSpc>
                <a:spcPct val="100000"/>
              </a:lnSpc>
              <a:spcBef>
                <a:spcPts val="250"/>
              </a:spcBef>
              <a:buFont typeface="Wingdings"/>
              <a:buChar char=""/>
              <a:tabLst>
                <a:tab pos="379730" algn="l"/>
              </a:tabLst>
            </a:pPr>
            <a:r>
              <a:rPr dirty="0" sz="900">
                <a:latin typeface="华文中宋"/>
                <a:cs typeface="华文中宋"/>
              </a:rPr>
              <a:t>No </a:t>
            </a:r>
            <a:r>
              <a:rPr dirty="0" sz="900" spc="-5">
                <a:latin typeface="华文中宋"/>
                <a:cs typeface="华文中宋"/>
              </a:rPr>
              <a:t>cold-start problem (not rely </a:t>
            </a:r>
            <a:r>
              <a:rPr dirty="0" sz="900">
                <a:latin typeface="华文中宋"/>
                <a:cs typeface="华文中宋"/>
              </a:rPr>
              <a:t>on </a:t>
            </a:r>
            <a:r>
              <a:rPr dirty="0" sz="900" spc="-5">
                <a:latin typeface="华文中宋"/>
                <a:cs typeface="华文中宋"/>
              </a:rPr>
              <a:t>historical preference</a:t>
            </a:r>
            <a:r>
              <a:rPr dirty="0" sz="900" spc="100">
                <a:latin typeface="华文中宋"/>
                <a:cs typeface="华文中宋"/>
              </a:rPr>
              <a:t> </a:t>
            </a:r>
            <a:r>
              <a:rPr dirty="0" sz="900" spc="-10">
                <a:latin typeface="华文中宋"/>
                <a:cs typeface="华文中宋"/>
              </a:rPr>
              <a:t>data)</a:t>
            </a:r>
            <a:endParaRPr sz="900">
              <a:latin typeface="华文中宋"/>
              <a:cs typeface="华文中宋"/>
            </a:endParaRPr>
          </a:p>
          <a:p>
            <a:pPr marL="154940" indent="-154940">
              <a:lnSpc>
                <a:spcPct val="100000"/>
              </a:lnSpc>
              <a:spcBef>
                <a:spcPts val="365"/>
              </a:spcBef>
              <a:buFont typeface="Wingdings"/>
              <a:buChar char=""/>
              <a:tabLst>
                <a:tab pos="155575" algn="l"/>
              </a:tabLst>
            </a:pPr>
            <a:r>
              <a:rPr dirty="0" sz="1000" spc="-5">
                <a:latin typeface="华文中宋"/>
                <a:cs typeface="华文中宋"/>
              </a:rPr>
              <a:t>Disadvantages</a:t>
            </a:r>
            <a:endParaRPr sz="1000">
              <a:latin typeface="华文中宋"/>
              <a:cs typeface="华文中宋"/>
            </a:endParaRPr>
          </a:p>
          <a:p>
            <a:pPr lvl="1" marL="379095" indent="-151130">
              <a:lnSpc>
                <a:spcPct val="100000"/>
              </a:lnSpc>
              <a:spcBef>
                <a:spcPts val="250"/>
              </a:spcBef>
              <a:buFont typeface="Wingdings"/>
              <a:buChar char=""/>
              <a:tabLst>
                <a:tab pos="379730" algn="l"/>
              </a:tabLst>
            </a:pPr>
            <a:r>
              <a:rPr dirty="0" sz="900" spc="-5">
                <a:latin typeface="华文中宋"/>
                <a:cs typeface="华文中宋"/>
              </a:rPr>
              <a:t>Coarse </a:t>
            </a:r>
            <a:r>
              <a:rPr dirty="0" sz="900" spc="-10">
                <a:latin typeface="华文中宋"/>
                <a:cs typeface="华文中宋"/>
              </a:rPr>
              <a:t>and </a:t>
            </a:r>
            <a:r>
              <a:rPr dirty="0" sz="900" spc="-5">
                <a:latin typeface="华文中宋"/>
                <a:cs typeface="华文中宋"/>
              </a:rPr>
              <a:t>inaccurate </a:t>
            </a:r>
            <a:r>
              <a:rPr dirty="0" sz="900">
                <a:latin typeface="华文中宋"/>
                <a:cs typeface="华文中宋"/>
              </a:rPr>
              <a:t>to </a:t>
            </a:r>
            <a:r>
              <a:rPr dirty="0" sz="900" spc="-5">
                <a:latin typeface="华文中宋"/>
                <a:cs typeface="华文中宋"/>
              </a:rPr>
              <a:t>model</a:t>
            </a:r>
            <a:r>
              <a:rPr dirty="0" sz="900" spc="60">
                <a:latin typeface="华文中宋"/>
                <a:cs typeface="华文中宋"/>
              </a:rPr>
              <a:t> </a:t>
            </a:r>
            <a:r>
              <a:rPr dirty="0" sz="900" spc="-5">
                <a:latin typeface="华文中宋"/>
                <a:cs typeface="华文中宋"/>
              </a:rPr>
              <a:t>preference</a:t>
            </a:r>
            <a:endParaRPr sz="900">
              <a:latin typeface="华文中宋"/>
              <a:cs typeface="华文中宋"/>
            </a:endParaRPr>
          </a:p>
          <a:p>
            <a:pPr lvl="1" marL="379095" indent="-151130">
              <a:lnSpc>
                <a:spcPct val="100000"/>
              </a:lnSpc>
              <a:spcBef>
                <a:spcPts val="250"/>
              </a:spcBef>
              <a:buFont typeface="Wingdings"/>
              <a:buChar char=""/>
              <a:tabLst>
                <a:tab pos="379730" algn="l"/>
              </a:tabLst>
            </a:pPr>
            <a:r>
              <a:rPr dirty="0" sz="900" spc="-5">
                <a:latin typeface="华文中宋"/>
                <a:cs typeface="华文中宋"/>
              </a:rPr>
              <a:t>Demographic </a:t>
            </a:r>
            <a:r>
              <a:rPr dirty="0" sz="900" spc="-10">
                <a:latin typeface="华文中宋"/>
                <a:cs typeface="华文中宋"/>
              </a:rPr>
              <a:t>data </a:t>
            </a:r>
            <a:r>
              <a:rPr dirty="0" sz="900" spc="-5">
                <a:latin typeface="华文中宋"/>
                <a:cs typeface="华文中宋"/>
              </a:rPr>
              <a:t>may be</a:t>
            </a:r>
            <a:r>
              <a:rPr dirty="0" sz="900" spc="40">
                <a:latin typeface="华文中宋"/>
                <a:cs typeface="华文中宋"/>
              </a:rPr>
              <a:t> </a:t>
            </a:r>
            <a:r>
              <a:rPr dirty="0" sz="900" spc="-10">
                <a:latin typeface="华文中宋"/>
                <a:cs typeface="华文中宋"/>
              </a:rPr>
              <a:t>incomplete</a:t>
            </a:r>
            <a:endParaRPr sz="900">
              <a:latin typeface="华文中宋"/>
              <a:cs typeface="华文中宋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576571" y="8017760"/>
            <a:ext cx="1056131" cy="10561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987295" y="8513060"/>
            <a:ext cx="1168908" cy="6263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118332" y="8623764"/>
            <a:ext cx="545465" cy="3917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latin typeface="Calibri"/>
                <a:cs typeface="Calibri"/>
              </a:rPr>
              <a:t>Female</a:t>
            </a:r>
            <a:r>
              <a:rPr dirty="0" sz="800" spc="-105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27</a:t>
            </a:r>
            <a:endParaRPr sz="800">
              <a:latin typeface="Calibri"/>
              <a:cs typeface="Calibri"/>
            </a:endParaRPr>
          </a:p>
          <a:p>
            <a:pPr marR="5080">
              <a:lnSpc>
                <a:spcPct val="100000"/>
              </a:lnSpc>
            </a:pPr>
            <a:r>
              <a:rPr dirty="0" sz="800">
                <a:latin typeface="Calibri"/>
                <a:cs typeface="Calibri"/>
              </a:rPr>
              <a:t>IT</a:t>
            </a:r>
            <a:r>
              <a:rPr dirty="0" sz="800" spc="-80">
                <a:latin typeface="Calibri"/>
                <a:cs typeface="Calibri"/>
              </a:rPr>
              <a:t> </a:t>
            </a:r>
            <a:r>
              <a:rPr dirty="0" sz="800" spc="-5">
                <a:latin typeface="Calibri"/>
                <a:cs typeface="Calibri"/>
              </a:rPr>
              <a:t>Consulting  </a:t>
            </a:r>
            <a:r>
              <a:rPr dirty="0" sz="800">
                <a:latin typeface="Calibri"/>
                <a:cs typeface="Calibri"/>
              </a:rPr>
              <a:t>US</a:t>
            </a:r>
            <a:r>
              <a:rPr dirty="0" sz="800" spc="-85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CA94039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214116" y="8510013"/>
            <a:ext cx="1667256" cy="5379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218688" y="8505441"/>
            <a:ext cx="1673860" cy="539750"/>
          </a:xfrm>
          <a:custGeom>
            <a:avLst/>
            <a:gdLst/>
            <a:ahLst/>
            <a:cxnLst/>
            <a:rect l="l" t="t" r="r" b="b"/>
            <a:pathLst>
              <a:path w="1673860" h="539750">
                <a:moveTo>
                  <a:pt x="1228344" y="85343"/>
                </a:moveTo>
                <a:lnTo>
                  <a:pt x="0" y="85343"/>
                </a:lnTo>
                <a:lnTo>
                  <a:pt x="0" y="539495"/>
                </a:lnTo>
                <a:lnTo>
                  <a:pt x="1228344" y="539495"/>
                </a:lnTo>
                <a:lnTo>
                  <a:pt x="1228344" y="537971"/>
                </a:lnTo>
                <a:lnTo>
                  <a:pt x="4572" y="537971"/>
                </a:lnTo>
                <a:lnTo>
                  <a:pt x="1524" y="534923"/>
                </a:lnTo>
                <a:lnTo>
                  <a:pt x="4572" y="534923"/>
                </a:lnTo>
                <a:lnTo>
                  <a:pt x="4572" y="89915"/>
                </a:lnTo>
                <a:lnTo>
                  <a:pt x="1524" y="89915"/>
                </a:lnTo>
                <a:lnTo>
                  <a:pt x="4572" y="86867"/>
                </a:lnTo>
                <a:lnTo>
                  <a:pt x="1228344" y="86867"/>
                </a:lnTo>
                <a:lnTo>
                  <a:pt x="1228344" y="85343"/>
                </a:lnTo>
                <a:close/>
              </a:path>
              <a:path w="1673860" h="539750">
                <a:moveTo>
                  <a:pt x="4572" y="534923"/>
                </a:moveTo>
                <a:lnTo>
                  <a:pt x="1524" y="534923"/>
                </a:lnTo>
                <a:lnTo>
                  <a:pt x="4572" y="537971"/>
                </a:lnTo>
                <a:lnTo>
                  <a:pt x="4572" y="534923"/>
                </a:lnTo>
                <a:close/>
              </a:path>
              <a:path w="1673860" h="539750">
                <a:moveTo>
                  <a:pt x="1223772" y="534923"/>
                </a:moveTo>
                <a:lnTo>
                  <a:pt x="4572" y="534923"/>
                </a:lnTo>
                <a:lnTo>
                  <a:pt x="4572" y="537971"/>
                </a:lnTo>
                <a:lnTo>
                  <a:pt x="1223772" y="537971"/>
                </a:lnTo>
                <a:lnTo>
                  <a:pt x="1223772" y="534923"/>
                </a:lnTo>
                <a:close/>
              </a:path>
              <a:path w="1673860" h="539750">
                <a:moveTo>
                  <a:pt x="1663483" y="7619"/>
                </a:moveTo>
                <a:lnTo>
                  <a:pt x="1655064" y="7619"/>
                </a:lnTo>
                <a:lnTo>
                  <a:pt x="1656588" y="10667"/>
                </a:lnTo>
                <a:lnTo>
                  <a:pt x="1641194" y="16196"/>
                </a:lnTo>
                <a:lnTo>
                  <a:pt x="1223772" y="274319"/>
                </a:lnTo>
                <a:lnTo>
                  <a:pt x="1223772" y="537971"/>
                </a:lnTo>
                <a:lnTo>
                  <a:pt x="1225296" y="534923"/>
                </a:lnTo>
                <a:lnTo>
                  <a:pt x="1228344" y="534923"/>
                </a:lnTo>
                <a:lnTo>
                  <a:pt x="1228344" y="277367"/>
                </a:lnTo>
                <a:lnTo>
                  <a:pt x="1226820" y="277367"/>
                </a:lnTo>
                <a:lnTo>
                  <a:pt x="1228344" y="275843"/>
                </a:lnTo>
                <a:lnTo>
                  <a:pt x="1229287" y="275843"/>
                </a:lnTo>
                <a:lnTo>
                  <a:pt x="1663483" y="7619"/>
                </a:lnTo>
                <a:close/>
              </a:path>
              <a:path w="1673860" h="539750">
                <a:moveTo>
                  <a:pt x="1228344" y="534923"/>
                </a:moveTo>
                <a:lnTo>
                  <a:pt x="1225296" y="534923"/>
                </a:lnTo>
                <a:lnTo>
                  <a:pt x="1223772" y="537971"/>
                </a:lnTo>
                <a:lnTo>
                  <a:pt x="1228344" y="537971"/>
                </a:lnTo>
                <a:lnTo>
                  <a:pt x="1228344" y="534923"/>
                </a:lnTo>
                <a:close/>
              </a:path>
              <a:path w="1673860" h="539750">
                <a:moveTo>
                  <a:pt x="1228344" y="275843"/>
                </a:moveTo>
                <a:lnTo>
                  <a:pt x="1226820" y="277367"/>
                </a:lnTo>
                <a:lnTo>
                  <a:pt x="1228344" y="276426"/>
                </a:lnTo>
                <a:lnTo>
                  <a:pt x="1228344" y="275843"/>
                </a:lnTo>
                <a:close/>
              </a:path>
              <a:path w="1673860" h="539750">
                <a:moveTo>
                  <a:pt x="1228344" y="276426"/>
                </a:moveTo>
                <a:lnTo>
                  <a:pt x="1226820" y="277367"/>
                </a:lnTo>
                <a:lnTo>
                  <a:pt x="1228344" y="277367"/>
                </a:lnTo>
                <a:lnTo>
                  <a:pt x="1228344" y="276426"/>
                </a:lnTo>
                <a:close/>
              </a:path>
              <a:path w="1673860" h="539750">
                <a:moveTo>
                  <a:pt x="1229287" y="275843"/>
                </a:moveTo>
                <a:lnTo>
                  <a:pt x="1228344" y="275843"/>
                </a:lnTo>
                <a:lnTo>
                  <a:pt x="1228344" y="276426"/>
                </a:lnTo>
                <a:lnTo>
                  <a:pt x="1229287" y="275843"/>
                </a:lnTo>
                <a:close/>
              </a:path>
              <a:path w="1673860" h="539750">
                <a:moveTo>
                  <a:pt x="1223772" y="86867"/>
                </a:moveTo>
                <a:lnTo>
                  <a:pt x="1223772" y="166115"/>
                </a:lnTo>
                <a:lnTo>
                  <a:pt x="1232258" y="163067"/>
                </a:lnTo>
                <a:lnTo>
                  <a:pt x="1228344" y="163067"/>
                </a:lnTo>
                <a:lnTo>
                  <a:pt x="1225296" y="160019"/>
                </a:lnTo>
                <a:lnTo>
                  <a:pt x="1228344" y="158931"/>
                </a:lnTo>
                <a:lnTo>
                  <a:pt x="1228344" y="89915"/>
                </a:lnTo>
                <a:lnTo>
                  <a:pt x="1225296" y="89915"/>
                </a:lnTo>
                <a:lnTo>
                  <a:pt x="1223772" y="86867"/>
                </a:lnTo>
                <a:close/>
              </a:path>
              <a:path w="1673860" h="539750">
                <a:moveTo>
                  <a:pt x="1228344" y="158931"/>
                </a:moveTo>
                <a:lnTo>
                  <a:pt x="1225296" y="160019"/>
                </a:lnTo>
                <a:lnTo>
                  <a:pt x="1228344" y="163067"/>
                </a:lnTo>
                <a:lnTo>
                  <a:pt x="1228344" y="158931"/>
                </a:lnTo>
                <a:close/>
              </a:path>
              <a:path w="1673860" h="539750">
                <a:moveTo>
                  <a:pt x="1673352" y="0"/>
                </a:moveTo>
                <a:lnTo>
                  <a:pt x="1228344" y="158931"/>
                </a:lnTo>
                <a:lnTo>
                  <a:pt x="1228344" y="163067"/>
                </a:lnTo>
                <a:lnTo>
                  <a:pt x="1232258" y="163067"/>
                </a:lnTo>
                <a:lnTo>
                  <a:pt x="1641194" y="16196"/>
                </a:lnTo>
                <a:lnTo>
                  <a:pt x="1655064" y="7619"/>
                </a:lnTo>
                <a:lnTo>
                  <a:pt x="1663483" y="7619"/>
                </a:lnTo>
                <a:lnTo>
                  <a:pt x="1673352" y="1523"/>
                </a:lnTo>
                <a:lnTo>
                  <a:pt x="1673352" y="0"/>
                </a:lnTo>
                <a:close/>
              </a:path>
              <a:path w="1673860" h="539750">
                <a:moveTo>
                  <a:pt x="4572" y="86867"/>
                </a:moveTo>
                <a:lnTo>
                  <a:pt x="1524" y="89915"/>
                </a:lnTo>
                <a:lnTo>
                  <a:pt x="4572" y="89915"/>
                </a:lnTo>
                <a:lnTo>
                  <a:pt x="4572" y="86867"/>
                </a:lnTo>
                <a:close/>
              </a:path>
              <a:path w="1673860" h="539750">
                <a:moveTo>
                  <a:pt x="1223772" y="86867"/>
                </a:moveTo>
                <a:lnTo>
                  <a:pt x="4572" y="86867"/>
                </a:lnTo>
                <a:lnTo>
                  <a:pt x="4572" y="89915"/>
                </a:lnTo>
                <a:lnTo>
                  <a:pt x="1223772" y="89915"/>
                </a:lnTo>
                <a:lnTo>
                  <a:pt x="1223772" y="86867"/>
                </a:lnTo>
                <a:close/>
              </a:path>
              <a:path w="1673860" h="539750">
                <a:moveTo>
                  <a:pt x="1228344" y="86867"/>
                </a:moveTo>
                <a:lnTo>
                  <a:pt x="1223772" y="86867"/>
                </a:lnTo>
                <a:lnTo>
                  <a:pt x="1225296" y="89915"/>
                </a:lnTo>
                <a:lnTo>
                  <a:pt x="1228344" y="89915"/>
                </a:lnTo>
                <a:lnTo>
                  <a:pt x="1228344" y="86867"/>
                </a:lnTo>
                <a:close/>
              </a:path>
              <a:path w="1673860" h="539750">
                <a:moveTo>
                  <a:pt x="1655064" y="7619"/>
                </a:moveTo>
                <a:lnTo>
                  <a:pt x="1641194" y="16196"/>
                </a:lnTo>
                <a:lnTo>
                  <a:pt x="1656588" y="10667"/>
                </a:lnTo>
                <a:lnTo>
                  <a:pt x="1655064" y="761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366477" y="8728998"/>
            <a:ext cx="9423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Calibri"/>
                <a:cs typeface="Calibri"/>
              </a:rPr>
              <a:t>I’m </a:t>
            </a:r>
            <a:r>
              <a:rPr dirty="0" sz="900" spc="-5">
                <a:latin typeface="Calibri"/>
                <a:cs typeface="Calibri"/>
              </a:rPr>
              <a:t>not </a:t>
            </a:r>
            <a:r>
              <a:rPr dirty="0" sz="900">
                <a:latin typeface="Calibri"/>
                <a:cs typeface="Calibri"/>
              </a:rPr>
              <a:t>an IT </a:t>
            </a:r>
            <a:r>
              <a:rPr dirty="0" sz="900" spc="-10">
                <a:latin typeface="Calibri"/>
                <a:cs typeface="Calibri"/>
              </a:rPr>
              <a:t>nerd</a:t>
            </a:r>
            <a:r>
              <a:rPr dirty="0" sz="900" spc="-4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…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499615" y="5960360"/>
            <a:ext cx="4558665" cy="3415665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4558283" y="0"/>
                </a:moveTo>
                <a:lnTo>
                  <a:pt x="0" y="0"/>
                </a:lnTo>
                <a:lnTo>
                  <a:pt x="0" y="3415283"/>
                </a:lnTo>
                <a:lnTo>
                  <a:pt x="4558283" y="3415283"/>
                </a:lnTo>
                <a:lnTo>
                  <a:pt x="45582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00596" y="31231"/>
            <a:ext cx="787400" cy="2527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-55">
                <a:latin typeface="等线"/>
                <a:cs typeface="等线"/>
              </a:rPr>
              <a:t>2019/11/6</a:t>
            </a:r>
            <a:endParaRPr sz="1450">
              <a:latin typeface="等线"/>
              <a:cs typeface="等线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35196" y="1661157"/>
            <a:ext cx="1830324" cy="2919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93519" y="1304541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4572000" h="3429000">
                <a:moveTo>
                  <a:pt x="0" y="3366516"/>
                </a:moveTo>
                <a:lnTo>
                  <a:pt x="0" y="3428999"/>
                </a:lnTo>
                <a:lnTo>
                  <a:pt x="64008" y="3428999"/>
                </a:lnTo>
                <a:lnTo>
                  <a:pt x="0" y="3366516"/>
                </a:lnTo>
                <a:close/>
              </a:path>
              <a:path w="4572000" h="3429000">
                <a:moveTo>
                  <a:pt x="4509516" y="0"/>
                </a:moveTo>
                <a:lnTo>
                  <a:pt x="64008" y="0"/>
                </a:lnTo>
                <a:lnTo>
                  <a:pt x="64008" y="3428999"/>
                </a:lnTo>
                <a:lnTo>
                  <a:pt x="4509516" y="3428999"/>
                </a:lnTo>
                <a:lnTo>
                  <a:pt x="4509516" y="0"/>
                </a:lnTo>
                <a:close/>
              </a:path>
              <a:path w="4572000" h="3429000">
                <a:moveTo>
                  <a:pt x="4572000" y="3366516"/>
                </a:moveTo>
                <a:lnTo>
                  <a:pt x="4509516" y="3428999"/>
                </a:lnTo>
                <a:lnTo>
                  <a:pt x="4572000" y="3428999"/>
                </a:lnTo>
                <a:lnTo>
                  <a:pt x="4572000" y="3366516"/>
                </a:lnTo>
                <a:close/>
              </a:path>
              <a:path w="4572000" h="3429000">
                <a:moveTo>
                  <a:pt x="64008" y="64007"/>
                </a:moveTo>
                <a:lnTo>
                  <a:pt x="0" y="64007"/>
                </a:lnTo>
                <a:lnTo>
                  <a:pt x="0" y="3366516"/>
                </a:lnTo>
                <a:lnTo>
                  <a:pt x="64008" y="3366516"/>
                </a:lnTo>
                <a:lnTo>
                  <a:pt x="64008" y="64007"/>
                </a:lnTo>
                <a:close/>
              </a:path>
              <a:path w="4572000" h="3429000">
                <a:moveTo>
                  <a:pt x="4572000" y="64007"/>
                </a:moveTo>
                <a:lnTo>
                  <a:pt x="4509516" y="64007"/>
                </a:lnTo>
                <a:lnTo>
                  <a:pt x="4509516" y="3366516"/>
                </a:lnTo>
                <a:lnTo>
                  <a:pt x="4572000" y="3366516"/>
                </a:lnTo>
                <a:lnTo>
                  <a:pt x="4572000" y="64007"/>
                </a:lnTo>
                <a:close/>
              </a:path>
              <a:path w="4572000" h="3429000">
                <a:moveTo>
                  <a:pt x="64008" y="0"/>
                </a:moveTo>
                <a:lnTo>
                  <a:pt x="0" y="0"/>
                </a:lnTo>
                <a:lnTo>
                  <a:pt x="0" y="64007"/>
                </a:lnTo>
                <a:lnTo>
                  <a:pt x="64008" y="0"/>
                </a:lnTo>
                <a:close/>
              </a:path>
              <a:path w="4572000" h="3429000">
                <a:moveTo>
                  <a:pt x="4572000" y="0"/>
                </a:moveTo>
                <a:lnTo>
                  <a:pt x="4509516" y="0"/>
                </a:lnTo>
                <a:lnTo>
                  <a:pt x="4572000" y="64007"/>
                </a:lnTo>
                <a:lnTo>
                  <a:pt x="4572000" y="0"/>
                </a:lnTo>
                <a:close/>
              </a:path>
            </a:pathLst>
          </a:custGeom>
          <a:solidFill>
            <a:srgbClr val="474F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39467" y="1545333"/>
            <a:ext cx="0" cy="486409"/>
          </a:xfrm>
          <a:custGeom>
            <a:avLst/>
            <a:gdLst/>
            <a:ahLst/>
            <a:cxnLst/>
            <a:rect l="l" t="t" r="r" b="b"/>
            <a:pathLst>
              <a:path w="0" h="486410">
                <a:moveTo>
                  <a:pt x="0" y="0"/>
                </a:moveTo>
                <a:lnTo>
                  <a:pt x="0" y="486156"/>
                </a:lnTo>
              </a:path>
            </a:pathLst>
          </a:custGeom>
          <a:ln w="60960">
            <a:solidFill>
              <a:srgbClr val="474F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854752" y="2159810"/>
            <a:ext cx="3852545" cy="42799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54940" indent="-154940">
              <a:lnSpc>
                <a:spcPct val="100000"/>
              </a:lnSpc>
              <a:spcBef>
                <a:spcPts val="484"/>
              </a:spcBef>
              <a:buFont typeface="Wingdings"/>
              <a:buChar char=""/>
              <a:tabLst>
                <a:tab pos="155575" algn="l"/>
              </a:tabLst>
            </a:pPr>
            <a:r>
              <a:rPr dirty="0" sz="1000" spc="-5">
                <a:latin typeface="华文中宋"/>
                <a:cs typeface="华文中宋"/>
              </a:rPr>
              <a:t>Item correlation by comparing item</a:t>
            </a:r>
            <a:r>
              <a:rPr dirty="0" sz="1000" spc="25">
                <a:latin typeface="华文中宋"/>
                <a:cs typeface="华文中宋"/>
              </a:rPr>
              <a:t> </a:t>
            </a:r>
            <a:r>
              <a:rPr dirty="0" sz="1000" spc="-5">
                <a:latin typeface="华文中宋"/>
                <a:cs typeface="华文中宋"/>
              </a:rPr>
              <a:t>content</a:t>
            </a:r>
            <a:endParaRPr sz="1000">
              <a:latin typeface="华文中宋"/>
              <a:cs typeface="华文中宋"/>
            </a:endParaRPr>
          </a:p>
          <a:p>
            <a:pPr marL="154940" indent="-154940">
              <a:lnSpc>
                <a:spcPct val="100000"/>
              </a:lnSpc>
              <a:spcBef>
                <a:spcPts val="384"/>
              </a:spcBef>
              <a:buFont typeface="Wingdings"/>
              <a:buChar char=""/>
              <a:tabLst>
                <a:tab pos="155575" algn="l"/>
              </a:tabLst>
            </a:pPr>
            <a:r>
              <a:rPr dirty="0" sz="1000" spc="-5">
                <a:latin typeface="华文中宋"/>
                <a:cs typeface="华文中宋"/>
              </a:rPr>
              <a:t>Recommend items highly correlated to historical</a:t>
            </a:r>
            <a:r>
              <a:rPr dirty="0" sz="1000" spc="114">
                <a:latin typeface="华文中宋"/>
                <a:cs typeface="华文中宋"/>
              </a:rPr>
              <a:t> </a:t>
            </a:r>
            <a:r>
              <a:rPr dirty="0" sz="1000" spc="-5">
                <a:latin typeface="华文中宋"/>
                <a:cs typeface="华文中宋"/>
              </a:rPr>
              <a:t>preference</a:t>
            </a:r>
            <a:endParaRPr sz="1000">
              <a:latin typeface="华文中宋"/>
              <a:cs typeface="华文中宋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93135" y="4082793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0"/>
                </a:moveTo>
                <a:lnTo>
                  <a:pt x="0" y="380999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386327" y="4082793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0"/>
                </a:moveTo>
                <a:lnTo>
                  <a:pt x="0" y="380999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779520" y="4082793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0"/>
                </a:moveTo>
                <a:lnTo>
                  <a:pt x="0" y="380999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172711" y="4082793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0"/>
                </a:moveTo>
                <a:lnTo>
                  <a:pt x="0" y="380999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567427" y="4082793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0"/>
                </a:moveTo>
                <a:lnTo>
                  <a:pt x="0" y="380999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598419" y="4082793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0"/>
                </a:moveTo>
                <a:lnTo>
                  <a:pt x="0" y="380999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60620" y="4082793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0"/>
                </a:moveTo>
                <a:lnTo>
                  <a:pt x="0" y="380999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595372" y="4085840"/>
            <a:ext cx="2368550" cy="0"/>
          </a:xfrm>
          <a:custGeom>
            <a:avLst/>
            <a:gdLst/>
            <a:ahLst/>
            <a:cxnLst/>
            <a:rect l="l" t="t" r="r" b="b"/>
            <a:pathLst>
              <a:path w="2368550" h="0">
                <a:moveTo>
                  <a:pt x="0" y="0"/>
                </a:moveTo>
                <a:lnTo>
                  <a:pt x="2368295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595372" y="4459220"/>
            <a:ext cx="2368550" cy="0"/>
          </a:xfrm>
          <a:custGeom>
            <a:avLst/>
            <a:gdLst/>
            <a:ahLst/>
            <a:cxnLst/>
            <a:rect l="l" t="t" r="r" b="b"/>
            <a:pathLst>
              <a:path w="2368550" h="0">
                <a:moveTo>
                  <a:pt x="0" y="0"/>
                </a:moveTo>
                <a:lnTo>
                  <a:pt x="2368295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744652" y="4126470"/>
            <a:ext cx="1155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5B9BD5"/>
                </a:solidFill>
                <a:latin typeface="Calibri"/>
                <a:cs typeface="Calibri"/>
              </a:rPr>
              <a:t>5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24319" y="4126470"/>
            <a:ext cx="1155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12183" y="4126470"/>
            <a:ext cx="1155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Calibri"/>
                <a:cs typeface="Calibri"/>
              </a:rPr>
              <a:t>5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613660" y="3523484"/>
            <a:ext cx="367284" cy="5440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600955" y="3523484"/>
            <a:ext cx="365760" cy="5440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610611" y="2758437"/>
            <a:ext cx="338327" cy="7376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675293" y="2892360"/>
            <a:ext cx="249554" cy="47180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 indent="1270">
              <a:lnSpc>
                <a:spcPts val="865"/>
              </a:lnSpc>
            </a:pPr>
            <a:r>
              <a:rPr dirty="0" sz="800" b="1">
                <a:latin typeface="Calibri"/>
                <a:cs typeface="Calibri"/>
              </a:rPr>
              <a:t>Anim</a:t>
            </a:r>
            <a:r>
              <a:rPr dirty="0" sz="800" spc="-10" b="1">
                <a:latin typeface="Calibri"/>
                <a:cs typeface="Calibri"/>
              </a:rPr>
              <a:t>a</a:t>
            </a:r>
            <a:r>
              <a:rPr dirty="0" sz="800" b="1">
                <a:latin typeface="Calibri"/>
                <a:cs typeface="Calibri"/>
              </a:rPr>
              <a:t>t</a:t>
            </a:r>
            <a:r>
              <a:rPr dirty="0" sz="800" spc="-10" b="1">
                <a:latin typeface="Calibri"/>
                <a:cs typeface="Calibri"/>
              </a:rPr>
              <a:t>i</a:t>
            </a:r>
            <a:r>
              <a:rPr dirty="0" sz="800" b="1">
                <a:latin typeface="Calibri"/>
                <a:cs typeface="Calibri"/>
              </a:rPr>
              <a:t>on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800" b="1">
                <a:latin typeface="Calibri"/>
                <a:cs typeface="Calibri"/>
              </a:rPr>
              <a:t>Adve</a:t>
            </a:r>
            <a:r>
              <a:rPr dirty="0" sz="800" spc="-15" b="1">
                <a:latin typeface="Calibri"/>
                <a:cs typeface="Calibri"/>
              </a:rPr>
              <a:t>n</a:t>
            </a:r>
            <a:r>
              <a:rPr dirty="0" sz="800" b="1">
                <a:latin typeface="Calibri"/>
                <a:cs typeface="Calibri"/>
              </a:rPr>
              <a:t>tu</a:t>
            </a:r>
            <a:r>
              <a:rPr dirty="0" sz="800" spc="-15" b="1">
                <a:latin typeface="Calibri"/>
                <a:cs typeface="Calibri"/>
              </a:rPr>
              <a:t>r</a:t>
            </a:r>
            <a:r>
              <a:rPr dirty="0" sz="800" b="1">
                <a:latin typeface="Calibri"/>
                <a:cs typeface="Calibri"/>
              </a:rPr>
              <a:t>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593335" y="2758437"/>
            <a:ext cx="338327" cy="7376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4656494" y="2892360"/>
            <a:ext cx="249554" cy="47180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 indent="1270">
              <a:lnSpc>
                <a:spcPts val="865"/>
              </a:lnSpc>
            </a:pPr>
            <a:r>
              <a:rPr dirty="0" sz="800" b="1">
                <a:latin typeface="Calibri"/>
                <a:cs typeface="Calibri"/>
              </a:rPr>
              <a:t>Anim</a:t>
            </a:r>
            <a:r>
              <a:rPr dirty="0" sz="800" spc="-10" b="1">
                <a:latin typeface="Calibri"/>
                <a:cs typeface="Calibri"/>
              </a:rPr>
              <a:t>a</a:t>
            </a:r>
            <a:r>
              <a:rPr dirty="0" sz="800" b="1">
                <a:latin typeface="Calibri"/>
                <a:cs typeface="Calibri"/>
              </a:rPr>
              <a:t>t</a:t>
            </a:r>
            <a:r>
              <a:rPr dirty="0" sz="800" spc="-10" b="1">
                <a:latin typeface="Calibri"/>
                <a:cs typeface="Calibri"/>
              </a:rPr>
              <a:t>i</a:t>
            </a:r>
            <a:r>
              <a:rPr dirty="0" sz="800" b="1">
                <a:latin typeface="Calibri"/>
                <a:cs typeface="Calibri"/>
              </a:rPr>
              <a:t>on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800" b="1">
                <a:latin typeface="Calibri"/>
                <a:cs typeface="Calibri"/>
              </a:rPr>
              <a:t>Adve</a:t>
            </a:r>
            <a:r>
              <a:rPr dirty="0" sz="800" spc="-15" b="1">
                <a:latin typeface="Calibri"/>
                <a:cs typeface="Calibri"/>
              </a:rPr>
              <a:t>n</a:t>
            </a:r>
            <a:r>
              <a:rPr dirty="0" sz="800" b="1">
                <a:latin typeface="Calibri"/>
                <a:cs typeface="Calibri"/>
              </a:rPr>
              <a:t>tu</a:t>
            </a:r>
            <a:r>
              <a:rPr dirty="0" sz="800" spc="-15" b="1">
                <a:latin typeface="Calibri"/>
                <a:cs typeface="Calibri"/>
              </a:rPr>
              <a:t>r</a:t>
            </a:r>
            <a:r>
              <a:rPr dirty="0" sz="800" b="1">
                <a:latin typeface="Calibri"/>
                <a:cs typeface="Calibri"/>
              </a:rPr>
              <a:t>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009900" y="2758437"/>
            <a:ext cx="338327" cy="7376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071472" y="2923043"/>
            <a:ext cx="249554" cy="4108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 indent="54610">
              <a:lnSpc>
                <a:spcPts val="865"/>
              </a:lnSpc>
            </a:pPr>
            <a:r>
              <a:rPr dirty="0" sz="800" spc="-5">
                <a:latin typeface="Calibri"/>
                <a:cs typeface="Calibri"/>
              </a:rPr>
              <a:t>D</a:t>
            </a:r>
            <a:r>
              <a:rPr dirty="0" sz="800" spc="-20">
                <a:latin typeface="Calibri"/>
                <a:cs typeface="Calibri"/>
              </a:rPr>
              <a:t>r</a:t>
            </a:r>
            <a:r>
              <a:rPr dirty="0" sz="800">
                <a:latin typeface="Calibri"/>
                <a:cs typeface="Calibri"/>
              </a:rPr>
              <a:t>ama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800" spc="-20">
                <a:latin typeface="Calibri"/>
                <a:cs typeface="Calibri"/>
              </a:rPr>
              <a:t>R</a:t>
            </a:r>
            <a:r>
              <a:rPr dirty="0" sz="800" spc="-5">
                <a:latin typeface="Calibri"/>
                <a:cs typeface="Calibri"/>
              </a:rPr>
              <a:t>omance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404615" y="2758437"/>
            <a:ext cx="338327" cy="7376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3467753" y="2908307"/>
            <a:ext cx="249554" cy="43942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algn="ctr">
              <a:lnSpc>
                <a:spcPts val="865"/>
              </a:lnSpc>
            </a:pPr>
            <a:r>
              <a:rPr dirty="0" sz="800" spc="-5">
                <a:latin typeface="Calibri"/>
                <a:cs typeface="Calibri"/>
              </a:rPr>
              <a:t>D</a:t>
            </a:r>
            <a:r>
              <a:rPr dirty="0" sz="800" spc="-20">
                <a:latin typeface="Calibri"/>
                <a:cs typeface="Calibri"/>
              </a:rPr>
              <a:t>r</a:t>
            </a:r>
            <a:r>
              <a:rPr dirty="0" sz="800">
                <a:latin typeface="Calibri"/>
                <a:cs typeface="Calibri"/>
              </a:rPr>
              <a:t>ama</a:t>
            </a:r>
            <a:endParaRPr sz="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800">
                <a:latin typeface="Calibri"/>
                <a:cs typeface="Calibri"/>
              </a:rPr>
              <a:t>B</a:t>
            </a:r>
            <a:r>
              <a:rPr dirty="0" sz="800" spc="-10">
                <a:latin typeface="Calibri"/>
                <a:cs typeface="Calibri"/>
              </a:rPr>
              <a:t>i</a:t>
            </a:r>
            <a:r>
              <a:rPr dirty="0" sz="800" spc="-5">
                <a:latin typeface="Calibri"/>
                <a:cs typeface="Calibri"/>
              </a:rPr>
              <a:t>og</a:t>
            </a:r>
            <a:r>
              <a:rPr dirty="0" sz="800" spc="-20">
                <a:latin typeface="Calibri"/>
                <a:cs typeface="Calibri"/>
              </a:rPr>
              <a:t>r</a:t>
            </a:r>
            <a:r>
              <a:rPr dirty="0" sz="800">
                <a:latin typeface="Calibri"/>
                <a:cs typeface="Calibri"/>
              </a:rPr>
              <a:t>ap</a:t>
            </a:r>
            <a:r>
              <a:rPr dirty="0" sz="800" spc="-20">
                <a:latin typeface="Calibri"/>
                <a:cs typeface="Calibri"/>
              </a:rPr>
              <a:t>h</a:t>
            </a:r>
            <a:r>
              <a:rPr dirty="0" sz="800">
                <a:latin typeface="Calibri"/>
                <a:cs typeface="Calibri"/>
              </a:rPr>
              <a:t>y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281427" y="4064505"/>
            <a:ext cx="266700" cy="381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194047" y="2758437"/>
            <a:ext cx="342900" cy="73761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4260213" y="2908307"/>
            <a:ext cx="249554" cy="43942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algn="ctr">
              <a:lnSpc>
                <a:spcPts val="865"/>
              </a:lnSpc>
            </a:pPr>
            <a:r>
              <a:rPr dirty="0" sz="800" spc="-5">
                <a:latin typeface="Calibri"/>
                <a:cs typeface="Calibri"/>
              </a:rPr>
              <a:t>D</a:t>
            </a:r>
            <a:r>
              <a:rPr dirty="0" sz="800" spc="-20">
                <a:latin typeface="Calibri"/>
                <a:cs typeface="Calibri"/>
              </a:rPr>
              <a:t>r</a:t>
            </a:r>
            <a:r>
              <a:rPr dirty="0" sz="800">
                <a:latin typeface="Calibri"/>
                <a:cs typeface="Calibri"/>
              </a:rPr>
              <a:t>ama</a:t>
            </a:r>
            <a:endParaRPr sz="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800">
                <a:latin typeface="Calibri"/>
                <a:cs typeface="Calibri"/>
              </a:rPr>
              <a:t>B</a:t>
            </a:r>
            <a:r>
              <a:rPr dirty="0" sz="800" spc="-10">
                <a:latin typeface="Calibri"/>
                <a:cs typeface="Calibri"/>
              </a:rPr>
              <a:t>i</a:t>
            </a:r>
            <a:r>
              <a:rPr dirty="0" sz="800" spc="-5">
                <a:latin typeface="Calibri"/>
                <a:cs typeface="Calibri"/>
              </a:rPr>
              <a:t>og</a:t>
            </a:r>
            <a:r>
              <a:rPr dirty="0" sz="800" spc="-20">
                <a:latin typeface="Calibri"/>
                <a:cs typeface="Calibri"/>
              </a:rPr>
              <a:t>r</a:t>
            </a:r>
            <a:r>
              <a:rPr dirty="0" sz="800">
                <a:latin typeface="Calibri"/>
                <a:cs typeface="Calibri"/>
              </a:rPr>
              <a:t>ap</a:t>
            </a:r>
            <a:r>
              <a:rPr dirty="0" sz="800" spc="-20">
                <a:latin typeface="Calibri"/>
                <a:cs typeface="Calibri"/>
              </a:rPr>
              <a:t>h</a:t>
            </a:r>
            <a:r>
              <a:rPr dirty="0" sz="800">
                <a:latin typeface="Calibri"/>
                <a:cs typeface="Calibri"/>
              </a:rPr>
              <a:t>y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799332" y="2758437"/>
            <a:ext cx="338327" cy="73761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3863932" y="2923043"/>
            <a:ext cx="249554" cy="4108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 indent="54610">
              <a:lnSpc>
                <a:spcPts val="865"/>
              </a:lnSpc>
            </a:pPr>
            <a:r>
              <a:rPr dirty="0" sz="800" spc="-5">
                <a:latin typeface="Calibri"/>
                <a:cs typeface="Calibri"/>
              </a:rPr>
              <a:t>D</a:t>
            </a:r>
            <a:r>
              <a:rPr dirty="0" sz="800" spc="-20">
                <a:latin typeface="Calibri"/>
                <a:cs typeface="Calibri"/>
              </a:rPr>
              <a:t>r</a:t>
            </a:r>
            <a:r>
              <a:rPr dirty="0" sz="800">
                <a:latin typeface="Calibri"/>
                <a:cs typeface="Calibri"/>
              </a:rPr>
              <a:t>ama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800" spc="-20">
                <a:latin typeface="Calibri"/>
                <a:cs typeface="Calibri"/>
              </a:rPr>
              <a:t>R</a:t>
            </a:r>
            <a:r>
              <a:rPr dirty="0" sz="800" spc="-5">
                <a:latin typeface="Calibri"/>
                <a:cs typeface="Calibri"/>
              </a:rPr>
              <a:t>omance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009900" y="3523484"/>
            <a:ext cx="365760" cy="5440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204715" y="3523484"/>
            <a:ext cx="365760" cy="54406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406140" y="3523484"/>
            <a:ext cx="365760" cy="54406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800855" y="3523484"/>
            <a:ext cx="367284" cy="54406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758439" y="2653281"/>
            <a:ext cx="2028825" cy="151130"/>
          </a:xfrm>
          <a:custGeom>
            <a:avLst/>
            <a:gdLst/>
            <a:ahLst/>
            <a:cxnLst/>
            <a:rect l="l" t="t" r="r" b="b"/>
            <a:pathLst>
              <a:path w="2028825" h="151130">
                <a:moveTo>
                  <a:pt x="2011680" y="0"/>
                </a:moveTo>
                <a:lnTo>
                  <a:pt x="15240" y="0"/>
                </a:lnTo>
                <a:lnTo>
                  <a:pt x="9143" y="6096"/>
                </a:lnTo>
                <a:lnTo>
                  <a:pt x="7620" y="10668"/>
                </a:lnTo>
                <a:lnTo>
                  <a:pt x="6096" y="16764"/>
                </a:lnTo>
                <a:lnTo>
                  <a:pt x="6096" y="22860"/>
                </a:lnTo>
                <a:lnTo>
                  <a:pt x="3048" y="38100"/>
                </a:lnTo>
                <a:lnTo>
                  <a:pt x="3048" y="48768"/>
                </a:lnTo>
                <a:lnTo>
                  <a:pt x="1524" y="57912"/>
                </a:lnTo>
                <a:lnTo>
                  <a:pt x="1524" y="80772"/>
                </a:lnTo>
                <a:lnTo>
                  <a:pt x="0" y="94488"/>
                </a:lnTo>
                <a:lnTo>
                  <a:pt x="0" y="150875"/>
                </a:lnTo>
                <a:lnTo>
                  <a:pt x="12192" y="150875"/>
                </a:lnTo>
                <a:lnTo>
                  <a:pt x="12192" y="108203"/>
                </a:lnTo>
                <a:lnTo>
                  <a:pt x="13716" y="94488"/>
                </a:lnTo>
                <a:lnTo>
                  <a:pt x="13716" y="70103"/>
                </a:lnTo>
                <a:lnTo>
                  <a:pt x="15240" y="59436"/>
                </a:lnTo>
                <a:lnTo>
                  <a:pt x="15240" y="48768"/>
                </a:lnTo>
                <a:lnTo>
                  <a:pt x="16764" y="39624"/>
                </a:lnTo>
                <a:lnTo>
                  <a:pt x="16764" y="32003"/>
                </a:lnTo>
                <a:lnTo>
                  <a:pt x="18287" y="24384"/>
                </a:lnTo>
                <a:lnTo>
                  <a:pt x="19812" y="18288"/>
                </a:lnTo>
                <a:lnTo>
                  <a:pt x="19812" y="13716"/>
                </a:lnTo>
                <a:lnTo>
                  <a:pt x="20320" y="13716"/>
                </a:lnTo>
                <a:lnTo>
                  <a:pt x="20828" y="12192"/>
                </a:lnTo>
                <a:lnTo>
                  <a:pt x="19812" y="12192"/>
                </a:lnTo>
                <a:lnTo>
                  <a:pt x="21336" y="10668"/>
                </a:lnTo>
                <a:lnTo>
                  <a:pt x="2019300" y="10668"/>
                </a:lnTo>
                <a:lnTo>
                  <a:pt x="2017776" y="7620"/>
                </a:lnTo>
                <a:lnTo>
                  <a:pt x="2016252" y="3048"/>
                </a:lnTo>
                <a:lnTo>
                  <a:pt x="2011680" y="0"/>
                </a:lnTo>
                <a:close/>
              </a:path>
              <a:path w="2028825" h="151130">
                <a:moveTo>
                  <a:pt x="2021204" y="18288"/>
                </a:moveTo>
                <a:lnTo>
                  <a:pt x="2008632" y="18288"/>
                </a:lnTo>
                <a:lnTo>
                  <a:pt x="2010156" y="24384"/>
                </a:lnTo>
                <a:lnTo>
                  <a:pt x="2008632" y="24384"/>
                </a:lnTo>
                <a:lnTo>
                  <a:pt x="2011680" y="39624"/>
                </a:lnTo>
                <a:lnTo>
                  <a:pt x="2011680" y="48768"/>
                </a:lnTo>
                <a:lnTo>
                  <a:pt x="2013204" y="59436"/>
                </a:lnTo>
                <a:lnTo>
                  <a:pt x="2013204" y="70103"/>
                </a:lnTo>
                <a:lnTo>
                  <a:pt x="2014727" y="82296"/>
                </a:lnTo>
                <a:lnTo>
                  <a:pt x="2014727" y="121920"/>
                </a:lnTo>
                <a:lnTo>
                  <a:pt x="2016252" y="150875"/>
                </a:lnTo>
                <a:lnTo>
                  <a:pt x="2028444" y="150875"/>
                </a:lnTo>
                <a:lnTo>
                  <a:pt x="2028444" y="106679"/>
                </a:lnTo>
                <a:lnTo>
                  <a:pt x="2026920" y="94488"/>
                </a:lnTo>
                <a:lnTo>
                  <a:pt x="2026920" y="70103"/>
                </a:lnTo>
                <a:lnTo>
                  <a:pt x="2025396" y="57912"/>
                </a:lnTo>
                <a:lnTo>
                  <a:pt x="2025396" y="48768"/>
                </a:lnTo>
                <a:lnTo>
                  <a:pt x="2023872" y="38100"/>
                </a:lnTo>
                <a:lnTo>
                  <a:pt x="2022348" y="30479"/>
                </a:lnTo>
                <a:lnTo>
                  <a:pt x="2022348" y="22860"/>
                </a:lnTo>
                <a:lnTo>
                  <a:pt x="2021204" y="18288"/>
                </a:lnTo>
                <a:close/>
              </a:path>
              <a:path w="2028825" h="151130">
                <a:moveTo>
                  <a:pt x="2020062" y="13716"/>
                </a:moveTo>
                <a:lnTo>
                  <a:pt x="2007108" y="13716"/>
                </a:lnTo>
                <a:lnTo>
                  <a:pt x="2008632" y="19812"/>
                </a:lnTo>
                <a:lnTo>
                  <a:pt x="2008632" y="18288"/>
                </a:lnTo>
                <a:lnTo>
                  <a:pt x="2021204" y="18288"/>
                </a:lnTo>
                <a:lnTo>
                  <a:pt x="2020062" y="13716"/>
                </a:lnTo>
                <a:close/>
              </a:path>
              <a:path w="2028825" h="151130">
                <a:moveTo>
                  <a:pt x="20320" y="13716"/>
                </a:moveTo>
                <a:lnTo>
                  <a:pt x="19812" y="13716"/>
                </a:lnTo>
                <a:lnTo>
                  <a:pt x="19812" y="15240"/>
                </a:lnTo>
                <a:lnTo>
                  <a:pt x="20320" y="13716"/>
                </a:lnTo>
                <a:close/>
              </a:path>
              <a:path w="2028825" h="151130">
                <a:moveTo>
                  <a:pt x="2005584" y="10668"/>
                </a:moveTo>
                <a:lnTo>
                  <a:pt x="2007108" y="15240"/>
                </a:lnTo>
                <a:lnTo>
                  <a:pt x="2007108" y="13716"/>
                </a:lnTo>
                <a:lnTo>
                  <a:pt x="2020062" y="13716"/>
                </a:lnTo>
                <a:lnTo>
                  <a:pt x="2019681" y="12192"/>
                </a:lnTo>
                <a:lnTo>
                  <a:pt x="2007108" y="12192"/>
                </a:lnTo>
                <a:lnTo>
                  <a:pt x="2005584" y="10668"/>
                </a:lnTo>
                <a:close/>
              </a:path>
              <a:path w="2028825" h="151130">
                <a:moveTo>
                  <a:pt x="21336" y="10668"/>
                </a:moveTo>
                <a:lnTo>
                  <a:pt x="19812" y="12192"/>
                </a:lnTo>
                <a:lnTo>
                  <a:pt x="20828" y="12192"/>
                </a:lnTo>
                <a:lnTo>
                  <a:pt x="21336" y="10668"/>
                </a:lnTo>
                <a:close/>
              </a:path>
              <a:path w="2028825" h="151130">
                <a:moveTo>
                  <a:pt x="21336" y="10668"/>
                </a:moveTo>
                <a:lnTo>
                  <a:pt x="20828" y="12192"/>
                </a:lnTo>
                <a:lnTo>
                  <a:pt x="21336" y="12192"/>
                </a:lnTo>
                <a:lnTo>
                  <a:pt x="21336" y="10668"/>
                </a:lnTo>
                <a:close/>
              </a:path>
              <a:path w="2028825" h="151130">
                <a:moveTo>
                  <a:pt x="2005584" y="10668"/>
                </a:moveTo>
                <a:lnTo>
                  <a:pt x="21336" y="10668"/>
                </a:lnTo>
                <a:lnTo>
                  <a:pt x="21336" y="12192"/>
                </a:lnTo>
                <a:lnTo>
                  <a:pt x="2006092" y="12192"/>
                </a:lnTo>
                <a:lnTo>
                  <a:pt x="2005584" y="10668"/>
                </a:lnTo>
                <a:close/>
              </a:path>
              <a:path w="2028825" h="151130">
                <a:moveTo>
                  <a:pt x="2019300" y="10668"/>
                </a:moveTo>
                <a:lnTo>
                  <a:pt x="2005584" y="10668"/>
                </a:lnTo>
                <a:lnTo>
                  <a:pt x="2007108" y="12192"/>
                </a:lnTo>
                <a:lnTo>
                  <a:pt x="2019681" y="12192"/>
                </a:lnTo>
                <a:lnTo>
                  <a:pt x="2019300" y="10668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915411" y="4250433"/>
            <a:ext cx="1728470" cy="59690"/>
          </a:xfrm>
          <a:custGeom>
            <a:avLst/>
            <a:gdLst/>
            <a:ahLst/>
            <a:cxnLst/>
            <a:rect l="l" t="t" r="r" b="b"/>
            <a:pathLst>
              <a:path w="1728470" h="59689">
                <a:moveTo>
                  <a:pt x="50292" y="0"/>
                </a:moveTo>
                <a:lnTo>
                  <a:pt x="47243" y="1524"/>
                </a:lnTo>
                <a:lnTo>
                  <a:pt x="0" y="28955"/>
                </a:lnTo>
                <a:lnTo>
                  <a:pt x="47243" y="57912"/>
                </a:lnTo>
                <a:lnTo>
                  <a:pt x="50292" y="59436"/>
                </a:lnTo>
                <a:lnTo>
                  <a:pt x="53339" y="57912"/>
                </a:lnTo>
                <a:lnTo>
                  <a:pt x="56387" y="54863"/>
                </a:lnTo>
                <a:lnTo>
                  <a:pt x="57912" y="51815"/>
                </a:lnTo>
                <a:lnTo>
                  <a:pt x="56387" y="47243"/>
                </a:lnTo>
                <a:lnTo>
                  <a:pt x="53339" y="45719"/>
                </a:lnTo>
                <a:lnTo>
                  <a:pt x="34290" y="35051"/>
                </a:lnTo>
                <a:lnTo>
                  <a:pt x="12192" y="35051"/>
                </a:lnTo>
                <a:lnTo>
                  <a:pt x="12192" y="22859"/>
                </a:lnTo>
                <a:lnTo>
                  <a:pt x="35560" y="22859"/>
                </a:lnTo>
                <a:lnTo>
                  <a:pt x="53339" y="12191"/>
                </a:lnTo>
                <a:lnTo>
                  <a:pt x="56387" y="10667"/>
                </a:lnTo>
                <a:lnTo>
                  <a:pt x="57912" y="7619"/>
                </a:lnTo>
                <a:lnTo>
                  <a:pt x="56387" y="4571"/>
                </a:lnTo>
                <a:lnTo>
                  <a:pt x="53339" y="1524"/>
                </a:lnTo>
                <a:lnTo>
                  <a:pt x="50292" y="0"/>
                </a:lnTo>
                <a:close/>
              </a:path>
              <a:path w="1728470" h="59689">
                <a:moveTo>
                  <a:pt x="35560" y="22859"/>
                </a:moveTo>
                <a:lnTo>
                  <a:pt x="12192" y="22859"/>
                </a:lnTo>
                <a:lnTo>
                  <a:pt x="12192" y="35051"/>
                </a:lnTo>
                <a:lnTo>
                  <a:pt x="15239" y="35051"/>
                </a:lnTo>
                <a:lnTo>
                  <a:pt x="15239" y="24383"/>
                </a:lnTo>
                <a:lnTo>
                  <a:pt x="33020" y="24383"/>
                </a:lnTo>
                <a:lnTo>
                  <a:pt x="35560" y="22859"/>
                </a:lnTo>
                <a:close/>
              </a:path>
              <a:path w="1728470" h="59689">
                <a:moveTo>
                  <a:pt x="15239" y="24383"/>
                </a:moveTo>
                <a:lnTo>
                  <a:pt x="15239" y="35051"/>
                </a:lnTo>
                <a:lnTo>
                  <a:pt x="24436" y="29534"/>
                </a:lnTo>
                <a:lnTo>
                  <a:pt x="15239" y="24383"/>
                </a:lnTo>
                <a:close/>
              </a:path>
              <a:path w="1728470" h="59689">
                <a:moveTo>
                  <a:pt x="24436" y="29534"/>
                </a:moveTo>
                <a:lnTo>
                  <a:pt x="15239" y="35051"/>
                </a:lnTo>
                <a:lnTo>
                  <a:pt x="34290" y="35051"/>
                </a:lnTo>
                <a:lnTo>
                  <a:pt x="24436" y="29534"/>
                </a:lnTo>
                <a:close/>
              </a:path>
              <a:path w="1728470" h="59689">
                <a:moveTo>
                  <a:pt x="1728215" y="22859"/>
                </a:moveTo>
                <a:lnTo>
                  <a:pt x="35560" y="22859"/>
                </a:lnTo>
                <a:lnTo>
                  <a:pt x="24436" y="29534"/>
                </a:lnTo>
                <a:lnTo>
                  <a:pt x="34290" y="35051"/>
                </a:lnTo>
                <a:lnTo>
                  <a:pt x="1728215" y="35051"/>
                </a:lnTo>
                <a:lnTo>
                  <a:pt x="1728215" y="22859"/>
                </a:lnTo>
                <a:close/>
              </a:path>
              <a:path w="1728470" h="59689">
                <a:moveTo>
                  <a:pt x="33020" y="24383"/>
                </a:moveTo>
                <a:lnTo>
                  <a:pt x="15239" y="24383"/>
                </a:lnTo>
                <a:lnTo>
                  <a:pt x="24436" y="29534"/>
                </a:lnTo>
                <a:lnTo>
                  <a:pt x="33020" y="24383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499615" y="1310637"/>
            <a:ext cx="4558665" cy="3415665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4558283" y="0"/>
                </a:moveTo>
                <a:lnTo>
                  <a:pt x="0" y="0"/>
                </a:lnTo>
                <a:lnTo>
                  <a:pt x="0" y="3415283"/>
                </a:lnTo>
                <a:lnTo>
                  <a:pt x="4558283" y="3415283"/>
                </a:lnTo>
                <a:lnTo>
                  <a:pt x="45582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235196" y="6310881"/>
            <a:ext cx="1830324" cy="291998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493519" y="5954265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4572000" h="3429000">
                <a:moveTo>
                  <a:pt x="0" y="3366516"/>
                </a:moveTo>
                <a:lnTo>
                  <a:pt x="0" y="3429000"/>
                </a:lnTo>
                <a:lnTo>
                  <a:pt x="64008" y="3429000"/>
                </a:lnTo>
                <a:lnTo>
                  <a:pt x="0" y="3366516"/>
                </a:lnTo>
                <a:close/>
              </a:path>
              <a:path w="4572000" h="3429000">
                <a:moveTo>
                  <a:pt x="4509516" y="0"/>
                </a:moveTo>
                <a:lnTo>
                  <a:pt x="64008" y="0"/>
                </a:lnTo>
                <a:lnTo>
                  <a:pt x="64008" y="3429000"/>
                </a:lnTo>
                <a:lnTo>
                  <a:pt x="4509516" y="3429000"/>
                </a:lnTo>
                <a:lnTo>
                  <a:pt x="4509516" y="0"/>
                </a:lnTo>
                <a:close/>
              </a:path>
              <a:path w="4572000" h="3429000">
                <a:moveTo>
                  <a:pt x="4572000" y="3366516"/>
                </a:moveTo>
                <a:lnTo>
                  <a:pt x="4509516" y="3429000"/>
                </a:lnTo>
                <a:lnTo>
                  <a:pt x="4572000" y="3429000"/>
                </a:lnTo>
                <a:lnTo>
                  <a:pt x="4572000" y="3366516"/>
                </a:lnTo>
                <a:close/>
              </a:path>
              <a:path w="4572000" h="3429000">
                <a:moveTo>
                  <a:pt x="64008" y="64008"/>
                </a:moveTo>
                <a:lnTo>
                  <a:pt x="0" y="64008"/>
                </a:lnTo>
                <a:lnTo>
                  <a:pt x="0" y="3366516"/>
                </a:lnTo>
                <a:lnTo>
                  <a:pt x="64008" y="3366516"/>
                </a:lnTo>
                <a:lnTo>
                  <a:pt x="64008" y="64008"/>
                </a:lnTo>
                <a:close/>
              </a:path>
              <a:path w="4572000" h="3429000">
                <a:moveTo>
                  <a:pt x="4572000" y="64008"/>
                </a:moveTo>
                <a:lnTo>
                  <a:pt x="4509516" y="64008"/>
                </a:lnTo>
                <a:lnTo>
                  <a:pt x="4509516" y="3366516"/>
                </a:lnTo>
                <a:lnTo>
                  <a:pt x="4572000" y="3366516"/>
                </a:lnTo>
                <a:lnTo>
                  <a:pt x="4572000" y="64008"/>
                </a:lnTo>
                <a:close/>
              </a:path>
              <a:path w="4572000" h="3429000">
                <a:moveTo>
                  <a:pt x="64008" y="0"/>
                </a:moveTo>
                <a:lnTo>
                  <a:pt x="0" y="0"/>
                </a:lnTo>
                <a:lnTo>
                  <a:pt x="0" y="64008"/>
                </a:lnTo>
                <a:lnTo>
                  <a:pt x="64008" y="0"/>
                </a:lnTo>
                <a:close/>
              </a:path>
              <a:path w="4572000" h="3429000">
                <a:moveTo>
                  <a:pt x="4572000" y="0"/>
                </a:moveTo>
                <a:lnTo>
                  <a:pt x="4509516" y="0"/>
                </a:lnTo>
                <a:lnTo>
                  <a:pt x="4572000" y="64008"/>
                </a:lnTo>
                <a:lnTo>
                  <a:pt x="4572000" y="0"/>
                </a:lnTo>
                <a:close/>
              </a:path>
            </a:pathLst>
          </a:custGeom>
          <a:solidFill>
            <a:srgbClr val="474F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839467" y="6195057"/>
            <a:ext cx="0" cy="486409"/>
          </a:xfrm>
          <a:custGeom>
            <a:avLst/>
            <a:gdLst/>
            <a:ahLst/>
            <a:cxnLst/>
            <a:rect l="l" t="t" r="r" b="b"/>
            <a:pathLst>
              <a:path w="0" h="486409">
                <a:moveTo>
                  <a:pt x="0" y="0"/>
                </a:moveTo>
                <a:lnTo>
                  <a:pt x="0" y="486155"/>
                </a:lnTo>
              </a:path>
            </a:pathLst>
          </a:custGeom>
          <a:ln w="60960">
            <a:solidFill>
              <a:srgbClr val="474F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1842052" y="6808012"/>
            <a:ext cx="3444875" cy="1304925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67640" indent="-154940">
              <a:lnSpc>
                <a:spcPct val="100000"/>
              </a:lnSpc>
              <a:spcBef>
                <a:spcPts val="484"/>
              </a:spcBef>
              <a:buFont typeface="Wingdings"/>
              <a:buChar char=""/>
              <a:tabLst>
                <a:tab pos="168275" algn="l"/>
              </a:tabLst>
            </a:pPr>
            <a:r>
              <a:rPr dirty="0" sz="1000" spc="-5">
                <a:latin typeface="华文中宋"/>
                <a:cs typeface="华文中宋"/>
              </a:rPr>
              <a:t>Require Item-Info Matrix and Preference</a:t>
            </a:r>
            <a:r>
              <a:rPr dirty="0" sz="1000" spc="55">
                <a:latin typeface="华文中宋"/>
                <a:cs typeface="华文中宋"/>
              </a:rPr>
              <a:t> </a:t>
            </a:r>
            <a:r>
              <a:rPr dirty="0" sz="1000" spc="-5">
                <a:latin typeface="华文中宋"/>
                <a:cs typeface="华文中宋"/>
              </a:rPr>
              <a:t>Matrix</a:t>
            </a:r>
            <a:endParaRPr sz="1000">
              <a:latin typeface="华文中宋"/>
              <a:cs typeface="华文中宋"/>
            </a:endParaRPr>
          </a:p>
          <a:p>
            <a:pPr marL="167640" indent="-154940">
              <a:lnSpc>
                <a:spcPct val="100000"/>
              </a:lnSpc>
              <a:spcBef>
                <a:spcPts val="384"/>
              </a:spcBef>
              <a:buFont typeface="Wingdings"/>
              <a:buChar char=""/>
              <a:tabLst>
                <a:tab pos="168275" algn="l"/>
              </a:tabLst>
            </a:pPr>
            <a:r>
              <a:rPr dirty="0" sz="1000" spc="-5">
                <a:latin typeface="华文中宋"/>
                <a:cs typeface="华文中宋"/>
              </a:rPr>
              <a:t>Advantages</a:t>
            </a:r>
            <a:endParaRPr sz="1000">
              <a:latin typeface="华文中宋"/>
              <a:cs typeface="华文中宋"/>
            </a:endParaRPr>
          </a:p>
          <a:p>
            <a:pPr lvl="1" marL="391795" indent="-151130">
              <a:lnSpc>
                <a:spcPct val="100000"/>
              </a:lnSpc>
              <a:spcBef>
                <a:spcPts val="254"/>
              </a:spcBef>
              <a:buFont typeface="Wingdings"/>
              <a:buChar char=""/>
              <a:tabLst>
                <a:tab pos="392430" algn="l"/>
              </a:tabLst>
            </a:pPr>
            <a:r>
              <a:rPr dirty="0" sz="900" spc="-5">
                <a:latin typeface="华文中宋"/>
                <a:cs typeface="华文中宋"/>
              </a:rPr>
              <a:t>Fine and accurate </a:t>
            </a:r>
            <a:r>
              <a:rPr dirty="0" sz="900">
                <a:latin typeface="华文中宋"/>
                <a:cs typeface="华文中宋"/>
              </a:rPr>
              <a:t>to </a:t>
            </a:r>
            <a:r>
              <a:rPr dirty="0" sz="900" spc="-5">
                <a:latin typeface="华文中宋"/>
                <a:cs typeface="华文中宋"/>
              </a:rPr>
              <a:t>model</a:t>
            </a:r>
            <a:r>
              <a:rPr dirty="0" sz="900" spc="25">
                <a:latin typeface="华文中宋"/>
                <a:cs typeface="华文中宋"/>
              </a:rPr>
              <a:t> </a:t>
            </a:r>
            <a:r>
              <a:rPr dirty="0" sz="900" spc="-5">
                <a:latin typeface="华文中宋"/>
                <a:cs typeface="华文中宋"/>
              </a:rPr>
              <a:t>preference</a:t>
            </a:r>
            <a:endParaRPr sz="900">
              <a:latin typeface="华文中宋"/>
              <a:cs typeface="华文中宋"/>
            </a:endParaRPr>
          </a:p>
          <a:p>
            <a:pPr lvl="1" marL="391795" indent="-151130">
              <a:lnSpc>
                <a:spcPct val="100000"/>
              </a:lnSpc>
              <a:spcBef>
                <a:spcPts val="250"/>
              </a:spcBef>
              <a:buFont typeface="Wingdings"/>
              <a:buChar char=""/>
              <a:tabLst>
                <a:tab pos="392430" algn="l"/>
              </a:tabLst>
            </a:pPr>
            <a:r>
              <a:rPr dirty="0" sz="900" spc="-5">
                <a:latin typeface="华文中宋"/>
                <a:cs typeface="华文中宋"/>
              </a:rPr>
              <a:t>Tags are effective if provided</a:t>
            </a:r>
            <a:endParaRPr sz="900">
              <a:latin typeface="华文中宋"/>
              <a:cs typeface="华文中宋"/>
            </a:endParaRPr>
          </a:p>
          <a:p>
            <a:pPr marL="167640" indent="-154940">
              <a:lnSpc>
                <a:spcPct val="100000"/>
              </a:lnSpc>
              <a:spcBef>
                <a:spcPts val="365"/>
              </a:spcBef>
              <a:buFont typeface="Wingdings"/>
              <a:buChar char=""/>
              <a:tabLst>
                <a:tab pos="168275" algn="l"/>
              </a:tabLst>
            </a:pPr>
            <a:r>
              <a:rPr dirty="0" sz="1000" spc="-5">
                <a:latin typeface="华文中宋"/>
                <a:cs typeface="华文中宋"/>
              </a:rPr>
              <a:t>Disadvantages</a:t>
            </a:r>
            <a:endParaRPr sz="1000">
              <a:latin typeface="华文中宋"/>
              <a:cs typeface="华文中宋"/>
            </a:endParaRPr>
          </a:p>
          <a:p>
            <a:pPr lvl="1" marL="391795" indent="-151130">
              <a:lnSpc>
                <a:spcPct val="100000"/>
              </a:lnSpc>
              <a:spcBef>
                <a:spcPts val="250"/>
              </a:spcBef>
              <a:buFont typeface="Wingdings"/>
              <a:buChar char=""/>
              <a:tabLst>
                <a:tab pos="392430" algn="l"/>
              </a:tabLst>
            </a:pPr>
            <a:r>
              <a:rPr dirty="0" sz="900">
                <a:latin typeface="华文中宋"/>
                <a:cs typeface="华文中宋"/>
              </a:rPr>
              <a:t>Rely on </a:t>
            </a:r>
            <a:r>
              <a:rPr dirty="0" sz="900" spc="-5">
                <a:latin typeface="华文中宋"/>
                <a:cs typeface="华文中宋"/>
              </a:rPr>
              <a:t>item attributes (complete and</a:t>
            </a:r>
            <a:r>
              <a:rPr dirty="0" sz="900" spc="30">
                <a:latin typeface="华文中宋"/>
                <a:cs typeface="华文中宋"/>
              </a:rPr>
              <a:t> </a:t>
            </a:r>
            <a:r>
              <a:rPr dirty="0" sz="900" spc="-5">
                <a:latin typeface="华文中宋"/>
                <a:cs typeface="华文中宋"/>
              </a:rPr>
              <a:t>comprehensive)</a:t>
            </a:r>
            <a:endParaRPr sz="900">
              <a:latin typeface="华文中宋"/>
              <a:cs typeface="华文中宋"/>
            </a:endParaRPr>
          </a:p>
          <a:p>
            <a:pPr lvl="1" marL="391795" indent="-151130">
              <a:lnSpc>
                <a:spcPct val="100000"/>
              </a:lnSpc>
              <a:spcBef>
                <a:spcPts val="250"/>
              </a:spcBef>
              <a:buFont typeface="Wingdings"/>
              <a:buChar char=""/>
              <a:tabLst>
                <a:tab pos="392430" algn="l"/>
              </a:tabLst>
            </a:pPr>
            <a:r>
              <a:rPr dirty="0" sz="900" spc="-5">
                <a:latin typeface="华文中宋"/>
                <a:cs typeface="华文中宋"/>
              </a:rPr>
              <a:t>Cold-start problem (new </a:t>
            </a:r>
            <a:r>
              <a:rPr dirty="0" sz="900">
                <a:latin typeface="华文中宋"/>
                <a:cs typeface="华文中宋"/>
              </a:rPr>
              <a:t>users </a:t>
            </a:r>
            <a:r>
              <a:rPr dirty="0" sz="900" spc="-5">
                <a:latin typeface="华文中宋"/>
                <a:cs typeface="华文中宋"/>
              </a:rPr>
              <a:t>have </a:t>
            </a:r>
            <a:r>
              <a:rPr dirty="0" sz="900">
                <a:latin typeface="华文中宋"/>
                <a:cs typeface="华文中宋"/>
              </a:rPr>
              <a:t>no </a:t>
            </a:r>
            <a:r>
              <a:rPr dirty="0" sz="900" spc="-5">
                <a:latin typeface="华文中宋"/>
                <a:cs typeface="华文中宋"/>
              </a:rPr>
              <a:t>historical</a:t>
            </a:r>
            <a:r>
              <a:rPr dirty="0" sz="900" spc="50">
                <a:latin typeface="华文中宋"/>
                <a:cs typeface="华文中宋"/>
              </a:rPr>
              <a:t> </a:t>
            </a:r>
            <a:r>
              <a:rPr dirty="0" sz="900" spc="-10">
                <a:latin typeface="华文中宋"/>
                <a:cs typeface="华文中宋"/>
              </a:rPr>
              <a:t>data)</a:t>
            </a:r>
            <a:endParaRPr sz="900">
              <a:latin typeface="华文中宋"/>
              <a:cs typeface="华文中宋"/>
            </a:endParaRPr>
          </a:p>
        </p:txBody>
      </p:sp>
      <p:graphicFrame>
        <p:nvGraphicFramePr>
          <p:cNvPr id="45" name="object 45"/>
          <p:cNvGraphicFramePr>
            <a:graphicFrameLocks noGrp="1"/>
          </p:cNvGraphicFramePr>
          <p:nvPr/>
        </p:nvGraphicFramePr>
        <p:xfrm>
          <a:off x="2726435" y="8444480"/>
          <a:ext cx="2371725" cy="379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3191"/>
                <a:gridCol w="393191"/>
                <a:gridCol w="394715"/>
                <a:gridCol w="393191"/>
                <a:gridCol w="393191"/>
                <a:gridCol w="394715"/>
              </a:tblGrid>
              <a:tr h="355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600">
                          <a:solidFill>
                            <a:srgbClr val="5B9BD5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76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74F5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600">
                          <a:solidFill>
                            <a:srgbClr val="5B9BD5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76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74F5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600">
                          <a:solidFill>
                            <a:srgbClr val="5B9BD5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76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74F5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600">
                          <a:solidFill>
                            <a:srgbClr val="5B9BD5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76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74F5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600">
                          <a:solidFill>
                            <a:srgbClr val="5B9BD5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76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74F5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600">
                          <a:solidFill>
                            <a:srgbClr val="5B9BD5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76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74F52"/>
                    </a:solidFill>
                  </a:tcPr>
                </a:tc>
              </a:tr>
            </a:tbl>
          </a:graphicData>
        </a:graphic>
      </p:graphicFrame>
      <p:sp>
        <p:nvSpPr>
          <p:cNvPr id="46" name="object 46"/>
          <p:cNvSpPr/>
          <p:nvPr/>
        </p:nvSpPr>
        <p:spPr>
          <a:xfrm>
            <a:off x="2412492" y="8426193"/>
            <a:ext cx="266700" cy="3810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499615" y="5960360"/>
            <a:ext cx="4558665" cy="3415665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4558283" y="0"/>
                </a:moveTo>
                <a:lnTo>
                  <a:pt x="0" y="0"/>
                </a:lnTo>
                <a:lnTo>
                  <a:pt x="0" y="3415283"/>
                </a:lnTo>
                <a:lnTo>
                  <a:pt x="4558283" y="3415283"/>
                </a:lnTo>
                <a:lnTo>
                  <a:pt x="45582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00596" y="31231"/>
            <a:ext cx="787400" cy="2527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-55">
                <a:latin typeface="等线"/>
                <a:cs typeface="等线"/>
              </a:rPr>
              <a:t>2019/11/6</a:t>
            </a:r>
            <a:endParaRPr sz="1450">
              <a:latin typeface="等线"/>
              <a:cs typeface="等线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35196" y="1661157"/>
            <a:ext cx="1830324" cy="2919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93519" y="1304541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4572000" h="3429000">
                <a:moveTo>
                  <a:pt x="0" y="3366516"/>
                </a:moveTo>
                <a:lnTo>
                  <a:pt x="0" y="3428999"/>
                </a:lnTo>
                <a:lnTo>
                  <a:pt x="64008" y="3428999"/>
                </a:lnTo>
                <a:lnTo>
                  <a:pt x="0" y="3366516"/>
                </a:lnTo>
                <a:close/>
              </a:path>
              <a:path w="4572000" h="3429000">
                <a:moveTo>
                  <a:pt x="4509516" y="0"/>
                </a:moveTo>
                <a:lnTo>
                  <a:pt x="64008" y="0"/>
                </a:lnTo>
                <a:lnTo>
                  <a:pt x="64008" y="3428999"/>
                </a:lnTo>
                <a:lnTo>
                  <a:pt x="4509516" y="3428999"/>
                </a:lnTo>
                <a:lnTo>
                  <a:pt x="4509516" y="0"/>
                </a:lnTo>
                <a:close/>
              </a:path>
              <a:path w="4572000" h="3429000">
                <a:moveTo>
                  <a:pt x="4572000" y="3366516"/>
                </a:moveTo>
                <a:lnTo>
                  <a:pt x="4509516" y="3428999"/>
                </a:lnTo>
                <a:lnTo>
                  <a:pt x="4572000" y="3428999"/>
                </a:lnTo>
                <a:lnTo>
                  <a:pt x="4572000" y="3366516"/>
                </a:lnTo>
                <a:close/>
              </a:path>
              <a:path w="4572000" h="3429000">
                <a:moveTo>
                  <a:pt x="64008" y="64007"/>
                </a:moveTo>
                <a:lnTo>
                  <a:pt x="0" y="64007"/>
                </a:lnTo>
                <a:lnTo>
                  <a:pt x="0" y="3366516"/>
                </a:lnTo>
                <a:lnTo>
                  <a:pt x="64008" y="3366516"/>
                </a:lnTo>
                <a:lnTo>
                  <a:pt x="64008" y="64007"/>
                </a:lnTo>
                <a:close/>
              </a:path>
              <a:path w="4572000" h="3429000">
                <a:moveTo>
                  <a:pt x="4572000" y="64007"/>
                </a:moveTo>
                <a:lnTo>
                  <a:pt x="4509516" y="64007"/>
                </a:lnTo>
                <a:lnTo>
                  <a:pt x="4509516" y="3366516"/>
                </a:lnTo>
                <a:lnTo>
                  <a:pt x="4572000" y="3366516"/>
                </a:lnTo>
                <a:lnTo>
                  <a:pt x="4572000" y="64007"/>
                </a:lnTo>
                <a:close/>
              </a:path>
              <a:path w="4572000" h="3429000">
                <a:moveTo>
                  <a:pt x="64008" y="0"/>
                </a:moveTo>
                <a:lnTo>
                  <a:pt x="0" y="0"/>
                </a:lnTo>
                <a:lnTo>
                  <a:pt x="0" y="64007"/>
                </a:lnTo>
                <a:lnTo>
                  <a:pt x="64008" y="0"/>
                </a:lnTo>
                <a:close/>
              </a:path>
              <a:path w="4572000" h="3429000">
                <a:moveTo>
                  <a:pt x="4572000" y="0"/>
                </a:moveTo>
                <a:lnTo>
                  <a:pt x="4509516" y="0"/>
                </a:lnTo>
                <a:lnTo>
                  <a:pt x="4572000" y="64007"/>
                </a:lnTo>
                <a:lnTo>
                  <a:pt x="4572000" y="0"/>
                </a:lnTo>
                <a:close/>
              </a:path>
            </a:pathLst>
          </a:custGeom>
          <a:solidFill>
            <a:srgbClr val="474F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39467" y="1545333"/>
            <a:ext cx="0" cy="486409"/>
          </a:xfrm>
          <a:custGeom>
            <a:avLst/>
            <a:gdLst/>
            <a:ahLst/>
            <a:cxnLst/>
            <a:rect l="l" t="t" r="r" b="b"/>
            <a:pathLst>
              <a:path w="0" h="486410">
                <a:moveTo>
                  <a:pt x="0" y="0"/>
                </a:moveTo>
                <a:lnTo>
                  <a:pt x="0" y="486156"/>
                </a:lnTo>
              </a:path>
            </a:pathLst>
          </a:custGeom>
          <a:ln w="60960">
            <a:solidFill>
              <a:srgbClr val="474F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499615" y="1310637"/>
            <a:ext cx="4558665" cy="3415665"/>
          </a:xfrm>
          <a:prstGeom prst="rect">
            <a:avLst/>
          </a:prstGeom>
          <a:solidFill>
            <a:srgbClr val="474F52"/>
          </a:solidFill>
          <a:ln w="1219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504190" indent="-155575">
              <a:lnSpc>
                <a:spcPct val="100000"/>
              </a:lnSpc>
              <a:spcBef>
                <a:spcPts val="1145"/>
              </a:spcBef>
              <a:buFont typeface="Wingdings"/>
              <a:buChar char=""/>
              <a:tabLst>
                <a:tab pos="504825" algn="l"/>
              </a:tabLst>
            </a:pPr>
            <a:r>
              <a:rPr dirty="0" sz="1000" spc="-5">
                <a:latin typeface="华文中宋"/>
                <a:cs typeface="华文中宋"/>
              </a:rPr>
              <a:t>Web 2.0 emphasizes user participation and</a:t>
            </a:r>
            <a:r>
              <a:rPr dirty="0" sz="1000" spc="75">
                <a:latin typeface="华文中宋"/>
                <a:cs typeface="华文中宋"/>
              </a:rPr>
              <a:t> </a:t>
            </a:r>
            <a:r>
              <a:rPr dirty="0" sz="1000" spc="-5">
                <a:latin typeface="华文中宋"/>
                <a:cs typeface="华文中宋"/>
              </a:rPr>
              <a:t>contributions</a:t>
            </a:r>
            <a:endParaRPr sz="1000">
              <a:latin typeface="华文中宋"/>
              <a:cs typeface="华文中宋"/>
            </a:endParaRPr>
          </a:p>
          <a:p>
            <a:pPr lvl="1" marL="728345" indent="-151130">
              <a:lnSpc>
                <a:spcPct val="100000"/>
              </a:lnSpc>
              <a:spcBef>
                <a:spcPts val="254"/>
              </a:spcBef>
              <a:buFont typeface="Wingdings"/>
              <a:buChar char=""/>
              <a:tabLst>
                <a:tab pos="728980" algn="l"/>
              </a:tabLst>
            </a:pPr>
            <a:r>
              <a:rPr dirty="0" sz="900" spc="-5">
                <a:latin typeface="华文中宋"/>
                <a:cs typeface="华文中宋"/>
              </a:rPr>
              <a:t>Tags </a:t>
            </a:r>
            <a:r>
              <a:rPr dirty="0" sz="900" spc="-10">
                <a:latin typeface="华文中宋"/>
                <a:cs typeface="华文中宋"/>
              </a:rPr>
              <a:t>(Flickr), </a:t>
            </a:r>
            <a:r>
              <a:rPr dirty="0" sz="900" spc="-5">
                <a:latin typeface="华文中宋"/>
                <a:cs typeface="华文中宋"/>
              </a:rPr>
              <a:t>Articles </a:t>
            </a:r>
            <a:r>
              <a:rPr dirty="0" sz="900" spc="-10">
                <a:latin typeface="华文中宋"/>
                <a:cs typeface="华文中宋"/>
              </a:rPr>
              <a:t>(Wikipedia), </a:t>
            </a:r>
            <a:r>
              <a:rPr dirty="0" sz="900" spc="-5">
                <a:latin typeface="华文中宋"/>
                <a:cs typeface="华文中宋"/>
              </a:rPr>
              <a:t>Reviews (Amazon),</a:t>
            </a:r>
            <a:r>
              <a:rPr dirty="0" sz="900" spc="175">
                <a:latin typeface="华文中宋"/>
                <a:cs typeface="华文中宋"/>
              </a:rPr>
              <a:t> </a:t>
            </a:r>
            <a:r>
              <a:rPr dirty="0" sz="900" spc="-5">
                <a:latin typeface="华文中宋"/>
                <a:cs typeface="华文中宋"/>
              </a:rPr>
              <a:t>etc.</a:t>
            </a:r>
            <a:endParaRPr sz="900">
              <a:latin typeface="华文中宋"/>
              <a:cs typeface="华文中宋"/>
            </a:endParaRPr>
          </a:p>
          <a:p>
            <a:pPr marL="504190" indent="-155575">
              <a:lnSpc>
                <a:spcPct val="100000"/>
              </a:lnSpc>
              <a:spcBef>
                <a:spcPts val="375"/>
              </a:spcBef>
              <a:buClr>
                <a:srgbClr val="000000"/>
              </a:buClr>
              <a:buFont typeface="Wingdings"/>
              <a:buChar char=""/>
              <a:tabLst>
                <a:tab pos="504825" algn="l"/>
              </a:tabLst>
            </a:pPr>
            <a:r>
              <a:rPr dirty="0" sz="1000" spc="-5">
                <a:solidFill>
                  <a:srgbClr val="C00000"/>
                </a:solidFill>
                <a:latin typeface="华文中宋"/>
                <a:cs typeface="华文中宋"/>
              </a:rPr>
              <a:t>Collective Intelligence</a:t>
            </a:r>
            <a:r>
              <a:rPr dirty="0" sz="1000" spc="-10">
                <a:solidFill>
                  <a:srgbClr val="C00000"/>
                </a:solidFill>
                <a:latin typeface="华文中宋"/>
                <a:cs typeface="华文中宋"/>
              </a:rPr>
              <a:t> </a:t>
            </a:r>
            <a:r>
              <a:rPr dirty="0" sz="1000" spc="-5">
                <a:latin typeface="华文中宋"/>
                <a:cs typeface="华文中宋"/>
              </a:rPr>
              <a:t>(CI)</a:t>
            </a:r>
            <a:endParaRPr sz="1000">
              <a:latin typeface="华文中宋"/>
              <a:cs typeface="华文中宋"/>
            </a:endParaRPr>
          </a:p>
          <a:p>
            <a:pPr lvl="1" marL="728345" indent="-151130">
              <a:lnSpc>
                <a:spcPct val="100000"/>
              </a:lnSpc>
              <a:spcBef>
                <a:spcPts val="250"/>
              </a:spcBef>
              <a:buFont typeface="Wingdings"/>
              <a:buChar char=""/>
              <a:tabLst>
                <a:tab pos="728980" algn="l"/>
              </a:tabLst>
            </a:pPr>
            <a:r>
              <a:rPr dirty="0" sz="900" spc="-10">
                <a:latin typeface="华文中宋"/>
                <a:cs typeface="华文中宋"/>
              </a:rPr>
              <a:t>Making </a:t>
            </a:r>
            <a:r>
              <a:rPr dirty="0" sz="900">
                <a:latin typeface="华文中宋"/>
                <a:cs typeface="华文中宋"/>
              </a:rPr>
              <a:t>use of </a:t>
            </a:r>
            <a:r>
              <a:rPr dirty="0" sz="900" spc="-10">
                <a:latin typeface="华文中宋"/>
                <a:cs typeface="华文中宋"/>
              </a:rPr>
              <a:t>the </a:t>
            </a:r>
            <a:r>
              <a:rPr dirty="0" sz="900" spc="-5">
                <a:latin typeface="华文中宋"/>
                <a:cs typeface="华文中宋"/>
              </a:rPr>
              <a:t>union </a:t>
            </a:r>
            <a:r>
              <a:rPr dirty="0" sz="900">
                <a:latin typeface="华文中宋"/>
                <a:cs typeface="华文中宋"/>
              </a:rPr>
              <a:t>of </a:t>
            </a:r>
            <a:r>
              <a:rPr dirty="0" sz="900" spc="-10">
                <a:latin typeface="华文中宋"/>
                <a:cs typeface="华文中宋"/>
              </a:rPr>
              <a:t>individual</a:t>
            </a:r>
            <a:r>
              <a:rPr dirty="0" sz="900" spc="100">
                <a:latin typeface="华文中宋"/>
                <a:cs typeface="华文中宋"/>
              </a:rPr>
              <a:t> </a:t>
            </a:r>
            <a:r>
              <a:rPr dirty="0" sz="900" spc="-5">
                <a:latin typeface="华文中宋"/>
                <a:cs typeface="华文中宋"/>
              </a:rPr>
              <a:t>contributions</a:t>
            </a:r>
            <a:endParaRPr sz="900">
              <a:latin typeface="华文中宋"/>
              <a:cs typeface="华文中宋"/>
            </a:endParaRPr>
          </a:p>
          <a:p>
            <a:pPr marL="504190" indent="-155575">
              <a:lnSpc>
                <a:spcPct val="100000"/>
              </a:lnSpc>
              <a:spcBef>
                <a:spcPts val="365"/>
              </a:spcBef>
              <a:buFont typeface="Wingdings"/>
              <a:buChar char=""/>
              <a:tabLst>
                <a:tab pos="504825" algn="l"/>
              </a:tabLst>
            </a:pPr>
            <a:r>
              <a:rPr dirty="0" sz="1000" spc="-5">
                <a:latin typeface="华文中宋"/>
                <a:cs typeface="华文中宋"/>
              </a:rPr>
              <a:t>Collaborative Filtering (CF) is</a:t>
            </a:r>
            <a:r>
              <a:rPr dirty="0" sz="1000" spc="5">
                <a:latin typeface="华文中宋"/>
                <a:cs typeface="华文中宋"/>
              </a:rPr>
              <a:t> </a:t>
            </a:r>
            <a:r>
              <a:rPr dirty="0" sz="1000" spc="-5">
                <a:latin typeface="华文中宋"/>
                <a:cs typeface="华文中宋"/>
              </a:rPr>
              <a:t>CI</a:t>
            </a:r>
            <a:endParaRPr sz="1000">
              <a:latin typeface="华文中宋"/>
              <a:cs typeface="华文中宋"/>
            </a:endParaRPr>
          </a:p>
          <a:p>
            <a:pPr lvl="1" marL="728345" indent="-151130">
              <a:lnSpc>
                <a:spcPct val="100000"/>
              </a:lnSpc>
              <a:spcBef>
                <a:spcPts val="254"/>
              </a:spcBef>
              <a:buFont typeface="Wingdings"/>
              <a:buChar char=""/>
              <a:tabLst>
                <a:tab pos="728980" algn="l"/>
              </a:tabLst>
            </a:pPr>
            <a:r>
              <a:rPr dirty="0" sz="900" spc="-5">
                <a:latin typeface="华文中宋"/>
                <a:cs typeface="华文中宋"/>
              </a:rPr>
              <a:t>But </a:t>
            </a:r>
            <a:r>
              <a:rPr dirty="0" sz="900">
                <a:latin typeface="华文中宋"/>
                <a:cs typeface="华文中宋"/>
              </a:rPr>
              <a:t>focus on </a:t>
            </a:r>
            <a:r>
              <a:rPr dirty="0" sz="900" spc="-5">
                <a:latin typeface="华文中宋"/>
                <a:cs typeface="华文中宋"/>
              </a:rPr>
              <a:t>discovering intersected </a:t>
            </a:r>
            <a:r>
              <a:rPr dirty="0" sz="900" spc="-10">
                <a:latin typeface="华文中宋"/>
                <a:cs typeface="华文中宋"/>
              </a:rPr>
              <a:t>individual</a:t>
            </a:r>
            <a:r>
              <a:rPr dirty="0" sz="900" spc="100">
                <a:latin typeface="华文中宋"/>
                <a:cs typeface="华文中宋"/>
              </a:rPr>
              <a:t> </a:t>
            </a:r>
            <a:r>
              <a:rPr dirty="0" sz="900" spc="-5">
                <a:latin typeface="华文中宋"/>
                <a:cs typeface="华文中宋"/>
              </a:rPr>
              <a:t>contributions</a:t>
            </a:r>
            <a:endParaRPr sz="900">
              <a:latin typeface="华文中宋"/>
              <a:cs typeface="华文中宋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55591" y="3343653"/>
            <a:ext cx="829056" cy="8275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09900" y="4027928"/>
            <a:ext cx="266700" cy="381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965960" y="3343653"/>
            <a:ext cx="266700" cy="38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000" y="4151372"/>
            <a:ext cx="266700" cy="381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023616" y="3380228"/>
            <a:ext cx="266700" cy="381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401055" y="3631689"/>
            <a:ext cx="266700" cy="381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852671" y="3646928"/>
            <a:ext cx="266700" cy="381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294632" y="3660645"/>
            <a:ext cx="733043" cy="7330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299203" y="3665216"/>
            <a:ext cx="727075" cy="725805"/>
          </a:xfrm>
          <a:custGeom>
            <a:avLst/>
            <a:gdLst/>
            <a:ahLst/>
            <a:cxnLst/>
            <a:rect l="l" t="t" r="r" b="b"/>
            <a:pathLst>
              <a:path w="727075" h="725804">
                <a:moveTo>
                  <a:pt x="382524" y="0"/>
                </a:moveTo>
                <a:lnTo>
                  <a:pt x="344424" y="0"/>
                </a:lnTo>
                <a:lnTo>
                  <a:pt x="307848" y="3048"/>
                </a:lnTo>
                <a:lnTo>
                  <a:pt x="289560" y="6096"/>
                </a:lnTo>
                <a:lnTo>
                  <a:pt x="272796" y="10667"/>
                </a:lnTo>
                <a:lnTo>
                  <a:pt x="254508" y="15239"/>
                </a:lnTo>
                <a:lnTo>
                  <a:pt x="205740" y="35051"/>
                </a:lnTo>
                <a:lnTo>
                  <a:pt x="160020" y="60959"/>
                </a:lnTo>
                <a:lnTo>
                  <a:pt x="118872" y="94487"/>
                </a:lnTo>
                <a:lnTo>
                  <a:pt x="106680" y="105155"/>
                </a:lnTo>
                <a:lnTo>
                  <a:pt x="94487" y="118872"/>
                </a:lnTo>
                <a:lnTo>
                  <a:pt x="82296" y="131063"/>
                </a:lnTo>
                <a:lnTo>
                  <a:pt x="71628" y="144779"/>
                </a:lnTo>
                <a:lnTo>
                  <a:pt x="62484" y="160019"/>
                </a:lnTo>
                <a:lnTo>
                  <a:pt x="51816" y="173735"/>
                </a:lnTo>
                <a:lnTo>
                  <a:pt x="44196" y="188975"/>
                </a:lnTo>
                <a:lnTo>
                  <a:pt x="35051" y="205739"/>
                </a:lnTo>
                <a:lnTo>
                  <a:pt x="28956" y="220979"/>
                </a:lnTo>
                <a:lnTo>
                  <a:pt x="21336" y="237743"/>
                </a:lnTo>
                <a:lnTo>
                  <a:pt x="16763" y="254507"/>
                </a:lnTo>
                <a:lnTo>
                  <a:pt x="10668" y="271272"/>
                </a:lnTo>
                <a:lnTo>
                  <a:pt x="1524" y="326135"/>
                </a:lnTo>
                <a:lnTo>
                  <a:pt x="0" y="344424"/>
                </a:lnTo>
                <a:lnTo>
                  <a:pt x="0" y="381000"/>
                </a:lnTo>
                <a:lnTo>
                  <a:pt x="1524" y="399287"/>
                </a:lnTo>
                <a:lnTo>
                  <a:pt x="10668" y="454151"/>
                </a:lnTo>
                <a:lnTo>
                  <a:pt x="16763" y="470915"/>
                </a:lnTo>
                <a:lnTo>
                  <a:pt x="21336" y="487679"/>
                </a:lnTo>
                <a:lnTo>
                  <a:pt x="28956" y="504443"/>
                </a:lnTo>
                <a:lnTo>
                  <a:pt x="35051" y="519683"/>
                </a:lnTo>
                <a:lnTo>
                  <a:pt x="44196" y="536447"/>
                </a:lnTo>
                <a:lnTo>
                  <a:pt x="51816" y="551687"/>
                </a:lnTo>
                <a:lnTo>
                  <a:pt x="62484" y="565403"/>
                </a:lnTo>
                <a:lnTo>
                  <a:pt x="71628" y="580643"/>
                </a:lnTo>
                <a:lnTo>
                  <a:pt x="82296" y="594359"/>
                </a:lnTo>
                <a:lnTo>
                  <a:pt x="94487" y="606551"/>
                </a:lnTo>
                <a:lnTo>
                  <a:pt x="106680" y="620267"/>
                </a:lnTo>
                <a:lnTo>
                  <a:pt x="118872" y="630935"/>
                </a:lnTo>
                <a:lnTo>
                  <a:pt x="132587" y="643127"/>
                </a:lnTo>
                <a:lnTo>
                  <a:pt x="160020" y="664463"/>
                </a:lnTo>
                <a:lnTo>
                  <a:pt x="205740" y="690371"/>
                </a:lnTo>
                <a:lnTo>
                  <a:pt x="254508" y="710183"/>
                </a:lnTo>
                <a:lnTo>
                  <a:pt x="289560" y="717803"/>
                </a:lnTo>
                <a:lnTo>
                  <a:pt x="307848" y="722375"/>
                </a:lnTo>
                <a:lnTo>
                  <a:pt x="344424" y="725423"/>
                </a:lnTo>
                <a:lnTo>
                  <a:pt x="382524" y="725423"/>
                </a:lnTo>
                <a:lnTo>
                  <a:pt x="419100" y="722375"/>
                </a:lnTo>
                <a:lnTo>
                  <a:pt x="430275" y="719327"/>
                </a:lnTo>
                <a:lnTo>
                  <a:pt x="344424" y="719327"/>
                </a:lnTo>
                <a:lnTo>
                  <a:pt x="326136" y="717803"/>
                </a:lnTo>
                <a:lnTo>
                  <a:pt x="309372" y="714755"/>
                </a:lnTo>
                <a:lnTo>
                  <a:pt x="291084" y="711707"/>
                </a:lnTo>
                <a:lnTo>
                  <a:pt x="274320" y="708659"/>
                </a:lnTo>
                <a:lnTo>
                  <a:pt x="224028" y="691895"/>
                </a:lnTo>
                <a:lnTo>
                  <a:pt x="163068" y="658367"/>
                </a:lnTo>
                <a:lnTo>
                  <a:pt x="123444" y="626363"/>
                </a:lnTo>
                <a:lnTo>
                  <a:pt x="111251" y="615695"/>
                </a:lnTo>
                <a:lnTo>
                  <a:pt x="99060" y="601979"/>
                </a:lnTo>
                <a:lnTo>
                  <a:pt x="88392" y="589787"/>
                </a:lnTo>
                <a:lnTo>
                  <a:pt x="67056" y="562355"/>
                </a:lnTo>
                <a:lnTo>
                  <a:pt x="57912" y="547115"/>
                </a:lnTo>
                <a:lnTo>
                  <a:pt x="48768" y="533399"/>
                </a:lnTo>
                <a:lnTo>
                  <a:pt x="41840" y="518159"/>
                </a:lnTo>
                <a:lnTo>
                  <a:pt x="41148" y="518159"/>
                </a:lnTo>
                <a:lnTo>
                  <a:pt x="33528" y="501396"/>
                </a:lnTo>
                <a:lnTo>
                  <a:pt x="35051" y="501396"/>
                </a:lnTo>
                <a:lnTo>
                  <a:pt x="28124" y="486155"/>
                </a:lnTo>
                <a:lnTo>
                  <a:pt x="27432" y="486155"/>
                </a:lnTo>
                <a:lnTo>
                  <a:pt x="22860" y="469391"/>
                </a:lnTo>
                <a:lnTo>
                  <a:pt x="17272" y="452627"/>
                </a:lnTo>
                <a:lnTo>
                  <a:pt x="16763" y="452627"/>
                </a:lnTo>
                <a:lnTo>
                  <a:pt x="13716" y="434339"/>
                </a:lnTo>
                <a:lnTo>
                  <a:pt x="10668" y="417575"/>
                </a:lnTo>
                <a:lnTo>
                  <a:pt x="7620" y="399287"/>
                </a:lnTo>
                <a:lnTo>
                  <a:pt x="6096" y="381000"/>
                </a:lnTo>
                <a:lnTo>
                  <a:pt x="6096" y="344424"/>
                </a:lnTo>
                <a:lnTo>
                  <a:pt x="7620" y="326135"/>
                </a:lnTo>
                <a:lnTo>
                  <a:pt x="10668" y="307848"/>
                </a:lnTo>
                <a:lnTo>
                  <a:pt x="13716" y="291083"/>
                </a:lnTo>
                <a:lnTo>
                  <a:pt x="16763" y="272796"/>
                </a:lnTo>
                <a:lnTo>
                  <a:pt x="17271" y="272796"/>
                </a:lnTo>
                <a:lnTo>
                  <a:pt x="22860" y="256031"/>
                </a:lnTo>
                <a:lnTo>
                  <a:pt x="27432" y="239267"/>
                </a:lnTo>
                <a:lnTo>
                  <a:pt x="28124" y="239267"/>
                </a:lnTo>
                <a:lnTo>
                  <a:pt x="35051" y="224027"/>
                </a:lnTo>
                <a:lnTo>
                  <a:pt x="33528" y="224027"/>
                </a:lnTo>
                <a:lnTo>
                  <a:pt x="41148" y="207263"/>
                </a:lnTo>
                <a:lnTo>
                  <a:pt x="48768" y="192024"/>
                </a:lnTo>
                <a:lnTo>
                  <a:pt x="57912" y="176783"/>
                </a:lnTo>
                <a:lnTo>
                  <a:pt x="58826" y="176783"/>
                </a:lnTo>
                <a:lnTo>
                  <a:pt x="67056" y="163067"/>
                </a:lnTo>
                <a:lnTo>
                  <a:pt x="88392" y="135635"/>
                </a:lnTo>
                <a:lnTo>
                  <a:pt x="99060" y="123443"/>
                </a:lnTo>
                <a:lnTo>
                  <a:pt x="111251" y="109727"/>
                </a:lnTo>
                <a:lnTo>
                  <a:pt x="123444" y="99059"/>
                </a:lnTo>
                <a:lnTo>
                  <a:pt x="135636" y="86867"/>
                </a:lnTo>
                <a:lnTo>
                  <a:pt x="193548" y="48767"/>
                </a:lnTo>
                <a:lnTo>
                  <a:pt x="257556" y="21335"/>
                </a:lnTo>
                <a:lnTo>
                  <a:pt x="291084" y="13715"/>
                </a:lnTo>
                <a:lnTo>
                  <a:pt x="309372" y="9143"/>
                </a:lnTo>
                <a:lnTo>
                  <a:pt x="344424" y="6096"/>
                </a:lnTo>
                <a:lnTo>
                  <a:pt x="435863" y="6096"/>
                </a:lnTo>
                <a:lnTo>
                  <a:pt x="419100" y="3048"/>
                </a:lnTo>
                <a:lnTo>
                  <a:pt x="382524" y="0"/>
                </a:lnTo>
                <a:close/>
              </a:path>
              <a:path w="727075" h="725804">
                <a:moveTo>
                  <a:pt x="684276" y="516635"/>
                </a:moveTo>
                <a:lnTo>
                  <a:pt x="676656" y="533399"/>
                </a:lnTo>
                <a:lnTo>
                  <a:pt x="669036" y="547115"/>
                </a:lnTo>
                <a:lnTo>
                  <a:pt x="658368" y="562355"/>
                </a:lnTo>
                <a:lnTo>
                  <a:pt x="649224" y="576071"/>
                </a:lnTo>
                <a:lnTo>
                  <a:pt x="638556" y="589787"/>
                </a:lnTo>
                <a:lnTo>
                  <a:pt x="627888" y="601979"/>
                </a:lnTo>
                <a:lnTo>
                  <a:pt x="615696" y="615695"/>
                </a:lnTo>
                <a:lnTo>
                  <a:pt x="603504" y="626363"/>
                </a:lnTo>
                <a:lnTo>
                  <a:pt x="589788" y="638555"/>
                </a:lnTo>
                <a:lnTo>
                  <a:pt x="548640" y="667511"/>
                </a:lnTo>
                <a:lnTo>
                  <a:pt x="501396" y="691895"/>
                </a:lnTo>
                <a:lnTo>
                  <a:pt x="452628" y="708659"/>
                </a:lnTo>
                <a:lnTo>
                  <a:pt x="434340" y="711707"/>
                </a:lnTo>
                <a:lnTo>
                  <a:pt x="417575" y="714755"/>
                </a:lnTo>
                <a:lnTo>
                  <a:pt x="399288" y="717803"/>
                </a:lnTo>
                <a:lnTo>
                  <a:pt x="381000" y="719327"/>
                </a:lnTo>
                <a:lnTo>
                  <a:pt x="430275" y="719327"/>
                </a:lnTo>
                <a:lnTo>
                  <a:pt x="435863" y="717803"/>
                </a:lnTo>
                <a:lnTo>
                  <a:pt x="454151" y="714755"/>
                </a:lnTo>
                <a:lnTo>
                  <a:pt x="470916" y="710183"/>
                </a:lnTo>
                <a:lnTo>
                  <a:pt x="521208" y="690371"/>
                </a:lnTo>
                <a:lnTo>
                  <a:pt x="566928" y="664463"/>
                </a:lnTo>
                <a:lnTo>
                  <a:pt x="606551" y="630935"/>
                </a:lnTo>
                <a:lnTo>
                  <a:pt x="620268" y="620267"/>
                </a:lnTo>
                <a:lnTo>
                  <a:pt x="653796" y="580643"/>
                </a:lnTo>
                <a:lnTo>
                  <a:pt x="682751" y="536447"/>
                </a:lnTo>
                <a:lnTo>
                  <a:pt x="690372" y="519683"/>
                </a:lnTo>
                <a:lnTo>
                  <a:pt x="691134" y="518159"/>
                </a:lnTo>
                <a:lnTo>
                  <a:pt x="684276" y="518159"/>
                </a:lnTo>
                <a:lnTo>
                  <a:pt x="684276" y="516635"/>
                </a:lnTo>
                <a:close/>
              </a:path>
              <a:path w="727075" h="725804">
                <a:moveTo>
                  <a:pt x="41148" y="516635"/>
                </a:moveTo>
                <a:lnTo>
                  <a:pt x="41148" y="518159"/>
                </a:lnTo>
                <a:lnTo>
                  <a:pt x="41840" y="518159"/>
                </a:lnTo>
                <a:lnTo>
                  <a:pt x="41148" y="516635"/>
                </a:lnTo>
                <a:close/>
              </a:path>
              <a:path w="727075" h="725804">
                <a:moveTo>
                  <a:pt x="697992" y="484631"/>
                </a:moveTo>
                <a:lnTo>
                  <a:pt x="691896" y="501396"/>
                </a:lnTo>
                <a:lnTo>
                  <a:pt x="684276" y="518159"/>
                </a:lnTo>
                <a:lnTo>
                  <a:pt x="691134" y="518159"/>
                </a:lnTo>
                <a:lnTo>
                  <a:pt x="697992" y="504443"/>
                </a:lnTo>
                <a:lnTo>
                  <a:pt x="704642" y="486155"/>
                </a:lnTo>
                <a:lnTo>
                  <a:pt x="697992" y="486155"/>
                </a:lnTo>
                <a:lnTo>
                  <a:pt x="697992" y="484631"/>
                </a:lnTo>
                <a:close/>
              </a:path>
              <a:path w="727075" h="725804">
                <a:moveTo>
                  <a:pt x="27432" y="484631"/>
                </a:moveTo>
                <a:lnTo>
                  <a:pt x="27432" y="486155"/>
                </a:lnTo>
                <a:lnTo>
                  <a:pt x="28124" y="486155"/>
                </a:lnTo>
                <a:lnTo>
                  <a:pt x="27432" y="484631"/>
                </a:lnTo>
                <a:close/>
              </a:path>
              <a:path w="727075" h="725804">
                <a:moveTo>
                  <a:pt x="708660" y="451103"/>
                </a:moveTo>
                <a:lnTo>
                  <a:pt x="704088" y="469391"/>
                </a:lnTo>
                <a:lnTo>
                  <a:pt x="697992" y="486155"/>
                </a:lnTo>
                <a:lnTo>
                  <a:pt x="704642" y="486155"/>
                </a:lnTo>
                <a:lnTo>
                  <a:pt x="710184" y="470915"/>
                </a:lnTo>
                <a:lnTo>
                  <a:pt x="714756" y="454151"/>
                </a:lnTo>
                <a:lnTo>
                  <a:pt x="715137" y="452627"/>
                </a:lnTo>
                <a:lnTo>
                  <a:pt x="708660" y="452627"/>
                </a:lnTo>
                <a:lnTo>
                  <a:pt x="708660" y="451103"/>
                </a:lnTo>
                <a:close/>
              </a:path>
              <a:path w="727075" h="725804">
                <a:moveTo>
                  <a:pt x="16763" y="451103"/>
                </a:moveTo>
                <a:lnTo>
                  <a:pt x="16763" y="452627"/>
                </a:lnTo>
                <a:lnTo>
                  <a:pt x="17272" y="452627"/>
                </a:lnTo>
                <a:lnTo>
                  <a:pt x="16763" y="451103"/>
                </a:lnTo>
                <a:close/>
              </a:path>
              <a:path w="727075" h="725804">
                <a:moveTo>
                  <a:pt x="435863" y="6096"/>
                </a:moveTo>
                <a:lnTo>
                  <a:pt x="381000" y="6096"/>
                </a:lnTo>
                <a:lnTo>
                  <a:pt x="399288" y="7619"/>
                </a:lnTo>
                <a:lnTo>
                  <a:pt x="435863" y="13715"/>
                </a:lnTo>
                <a:lnTo>
                  <a:pt x="434340" y="13715"/>
                </a:lnTo>
                <a:lnTo>
                  <a:pt x="452628" y="16763"/>
                </a:lnTo>
                <a:lnTo>
                  <a:pt x="469392" y="21335"/>
                </a:lnTo>
                <a:lnTo>
                  <a:pt x="518160" y="41148"/>
                </a:lnTo>
                <a:lnTo>
                  <a:pt x="576072" y="76200"/>
                </a:lnTo>
                <a:lnTo>
                  <a:pt x="603504" y="99059"/>
                </a:lnTo>
                <a:lnTo>
                  <a:pt x="615696" y="109727"/>
                </a:lnTo>
                <a:lnTo>
                  <a:pt x="627888" y="123443"/>
                </a:lnTo>
                <a:lnTo>
                  <a:pt x="638556" y="135635"/>
                </a:lnTo>
                <a:lnTo>
                  <a:pt x="649224" y="149351"/>
                </a:lnTo>
                <a:lnTo>
                  <a:pt x="658368" y="163067"/>
                </a:lnTo>
                <a:lnTo>
                  <a:pt x="669036" y="178307"/>
                </a:lnTo>
                <a:lnTo>
                  <a:pt x="691896" y="224027"/>
                </a:lnTo>
                <a:lnTo>
                  <a:pt x="708660" y="272796"/>
                </a:lnTo>
                <a:lnTo>
                  <a:pt x="719328" y="344424"/>
                </a:lnTo>
                <a:lnTo>
                  <a:pt x="719328" y="381000"/>
                </a:lnTo>
                <a:lnTo>
                  <a:pt x="716280" y="417575"/>
                </a:lnTo>
                <a:lnTo>
                  <a:pt x="713232" y="434339"/>
                </a:lnTo>
                <a:lnTo>
                  <a:pt x="708660" y="452627"/>
                </a:lnTo>
                <a:lnTo>
                  <a:pt x="715137" y="452627"/>
                </a:lnTo>
                <a:lnTo>
                  <a:pt x="719328" y="435863"/>
                </a:lnTo>
                <a:lnTo>
                  <a:pt x="722376" y="417575"/>
                </a:lnTo>
                <a:lnTo>
                  <a:pt x="726948" y="362711"/>
                </a:lnTo>
                <a:lnTo>
                  <a:pt x="722376" y="307848"/>
                </a:lnTo>
                <a:lnTo>
                  <a:pt x="710184" y="254507"/>
                </a:lnTo>
                <a:lnTo>
                  <a:pt x="690372" y="205739"/>
                </a:lnTo>
                <a:lnTo>
                  <a:pt x="682751" y="188975"/>
                </a:lnTo>
                <a:lnTo>
                  <a:pt x="653796" y="144779"/>
                </a:lnTo>
                <a:lnTo>
                  <a:pt x="620268" y="105155"/>
                </a:lnTo>
                <a:lnTo>
                  <a:pt x="606551" y="94487"/>
                </a:lnTo>
                <a:lnTo>
                  <a:pt x="594360" y="82296"/>
                </a:lnTo>
                <a:lnTo>
                  <a:pt x="536448" y="42672"/>
                </a:lnTo>
                <a:lnTo>
                  <a:pt x="470916" y="15239"/>
                </a:lnTo>
                <a:lnTo>
                  <a:pt x="454151" y="10667"/>
                </a:lnTo>
                <a:lnTo>
                  <a:pt x="435863" y="6096"/>
                </a:lnTo>
                <a:close/>
              </a:path>
              <a:path w="727075" h="725804">
                <a:moveTo>
                  <a:pt x="17271" y="272796"/>
                </a:moveTo>
                <a:lnTo>
                  <a:pt x="16763" y="272796"/>
                </a:lnTo>
                <a:lnTo>
                  <a:pt x="16763" y="274319"/>
                </a:lnTo>
                <a:lnTo>
                  <a:pt x="17271" y="272796"/>
                </a:lnTo>
                <a:close/>
              </a:path>
              <a:path w="727075" h="725804">
                <a:moveTo>
                  <a:pt x="28124" y="239267"/>
                </a:moveTo>
                <a:lnTo>
                  <a:pt x="27432" y="239267"/>
                </a:lnTo>
                <a:lnTo>
                  <a:pt x="27432" y="240791"/>
                </a:lnTo>
                <a:lnTo>
                  <a:pt x="28124" y="239267"/>
                </a:lnTo>
                <a:close/>
              </a:path>
              <a:path w="727075" h="725804">
                <a:moveTo>
                  <a:pt x="58826" y="176783"/>
                </a:moveTo>
                <a:lnTo>
                  <a:pt x="57912" y="176783"/>
                </a:lnTo>
                <a:lnTo>
                  <a:pt x="57912" y="178307"/>
                </a:lnTo>
                <a:lnTo>
                  <a:pt x="58826" y="176783"/>
                </a:lnTo>
                <a:close/>
              </a:path>
            </a:pathLst>
          </a:custGeom>
          <a:solidFill>
            <a:srgbClr val="4171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136135" y="3444237"/>
            <a:ext cx="550163" cy="55016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137659" y="3448809"/>
            <a:ext cx="546100" cy="546100"/>
          </a:xfrm>
          <a:custGeom>
            <a:avLst/>
            <a:gdLst/>
            <a:ahLst/>
            <a:cxnLst/>
            <a:rect l="l" t="t" r="r" b="b"/>
            <a:pathLst>
              <a:path w="546100" h="546100">
                <a:moveTo>
                  <a:pt x="286512" y="0"/>
                </a:moveTo>
                <a:lnTo>
                  <a:pt x="259079" y="0"/>
                </a:lnTo>
                <a:lnTo>
                  <a:pt x="217931" y="4572"/>
                </a:lnTo>
                <a:lnTo>
                  <a:pt x="204215" y="9144"/>
                </a:lnTo>
                <a:lnTo>
                  <a:pt x="192024" y="12192"/>
                </a:lnTo>
                <a:lnTo>
                  <a:pt x="141731" y="33527"/>
                </a:lnTo>
                <a:lnTo>
                  <a:pt x="99060" y="62484"/>
                </a:lnTo>
                <a:lnTo>
                  <a:pt x="62484" y="99060"/>
                </a:lnTo>
                <a:lnTo>
                  <a:pt x="32003" y="143256"/>
                </a:lnTo>
                <a:lnTo>
                  <a:pt x="16763" y="179832"/>
                </a:lnTo>
                <a:lnTo>
                  <a:pt x="7619" y="204216"/>
                </a:lnTo>
                <a:lnTo>
                  <a:pt x="4572" y="217932"/>
                </a:lnTo>
                <a:lnTo>
                  <a:pt x="0" y="259080"/>
                </a:lnTo>
                <a:lnTo>
                  <a:pt x="0" y="286512"/>
                </a:lnTo>
                <a:lnTo>
                  <a:pt x="4572" y="327660"/>
                </a:lnTo>
                <a:lnTo>
                  <a:pt x="7619" y="341375"/>
                </a:lnTo>
                <a:lnTo>
                  <a:pt x="12191" y="353568"/>
                </a:lnTo>
                <a:lnTo>
                  <a:pt x="16763" y="367284"/>
                </a:lnTo>
                <a:lnTo>
                  <a:pt x="32003" y="403860"/>
                </a:lnTo>
                <a:lnTo>
                  <a:pt x="62484" y="446532"/>
                </a:lnTo>
                <a:lnTo>
                  <a:pt x="99060" y="484632"/>
                </a:lnTo>
                <a:lnTo>
                  <a:pt x="141731" y="513588"/>
                </a:lnTo>
                <a:lnTo>
                  <a:pt x="166115" y="524256"/>
                </a:lnTo>
                <a:lnTo>
                  <a:pt x="178307" y="530351"/>
                </a:lnTo>
                <a:lnTo>
                  <a:pt x="192024" y="533400"/>
                </a:lnTo>
                <a:lnTo>
                  <a:pt x="204215" y="537972"/>
                </a:lnTo>
                <a:lnTo>
                  <a:pt x="217931" y="541020"/>
                </a:lnTo>
                <a:lnTo>
                  <a:pt x="259079" y="545592"/>
                </a:lnTo>
                <a:lnTo>
                  <a:pt x="286512" y="545592"/>
                </a:lnTo>
                <a:lnTo>
                  <a:pt x="327660" y="541020"/>
                </a:lnTo>
                <a:lnTo>
                  <a:pt x="334517" y="539496"/>
                </a:lnTo>
                <a:lnTo>
                  <a:pt x="259079" y="539496"/>
                </a:lnTo>
                <a:lnTo>
                  <a:pt x="231648" y="536448"/>
                </a:lnTo>
                <a:lnTo>
                  <a:pt x="219455" y="534924"/>
                </a:lnTo>
                <a:lnTo>
                  <a:pt x="205739" y="531876"/>
                </a:lnTo>
                <a:lnTo>
                  <a:pt x="193548" y="527304"/>
                </a:lnTo>
                <a:lnTo>
                  <a:pt x="181355" y="524256"/>
                </a:lnTo>
                <a:lnTo>
                  <a:pt x="172212" y="519684"/>
                </a:lnTo>
                <a:lnTo>
                  <a:pt x="169163" y="519684"/>
                </a:lnTo>
                <a:lnTo>
                  <a:pt x="144779" y="507492"/>
                </a:lnTo>
                <a:lnTo>
                  <a:pt x="146303" y="507492"/>
                </a:lnTo>
                <a:lnTo>
                  <a:pt x="123443" y="493775"/>
                </a:lnTo>
                <a:lnTo>
                  <a:pt x="102107" y="478536"/>
                </a:lnTo>
                <a:lnTo>
                  <a:pt x="103631" y="478536"/>
                </a:lnTo>
                <a:lnTo>
                  <a:pt x="83819" y="461772"/>
                </a:lnTo>
                <a:lnTo>
                  <a:pt x="68345" y="443484"/>
                </a:lnTo>
                <a:lnTo>
                  <a:pt x="67055" y="443484"/>
                </a:lnTo>
                <a:lnTo>
                  <a:pt x="51815" y="422148"/>
                </a:lnTo>
                <a:lnTo>
                  <a:pt x="38100" y="400812"/>
                </a:lnTo>
                <a:lnTo>
                  <a:pt x="32003" y="388620"/>
                </a:lnTo>
                <a:lnTo>
                  <a:pt x="27431" y="376427"/>
                </a:lnTo>
                <a:lnTo>
                  <a:pt x="21336" y="364236"/>
                </a:lnTo>
                <a:lnTo>
                  <a:pt x="18287" y="352044"/>
                </a:lnTo>
                <a:lnTo>
                  <a:pt x="13715" y="339851"/>
                </a:lnTo>
                <a:lnTo>
                  <a:pt x="10667" y="326136"/>
                </a:lnTo>
                <a:lnTo>
                  <a:pt x="9143" y="313944"/>
                </a:lnTo>
                <a:lnTo>
                  <a:pt x="6095" y="286512"/>
                </a:lnTo>
                <a:lnTo>
                  <a:pt x="6095" y="259080"/>
                </a:lnTo>
                <a:lnTo>
                  <a:pt x="9143" y="231648"/>
                </a:lnTo>
                <a:lnTo>
                  <a:pt x="9313" y="231648"/>
                </a:lnTo>
                <a:lnTo>
                  <a:pt x="10667" y="219456"/>
                </a:lnTo>
                <a:lnTo>
                  <a:pt x="13715" y="205740"/>
                </a:lnTo>
                <a:lnTo>
                  <a:pt x="18287" y="193548"/>
                </a:lnTo>
                <a:lnTo>
                  <a:pt x="21336" y="181356"/>
                </a:lnTo>
                <a:lnTo>
                  <a:pt x="27431" y="169164"/>
                </a:lnTo>
                <a:lnTo>
                  <a:pt x="32003" y="156972"/>
                </a:lnTo>
                <a:lnTo>
                  <a:pt x="38100" y="146304"/>
                </a:lnTo>
                <a:lnTo>
                  <a:pt x="51815" y="123444"/>
                </a:lnTo>
                <a:lnTo>
                  <a:pt x="67055" y="103632"/>
                </a:lnTo>
                <a:lnTo>
                  <a:pt x="83819" y="83820"/>
                </a:lnTo>
                <a:lnTo>
                  <a:pt x="103631" y="67056"/>
                </a:lnTo>
                <a:lnTo>
                  <a:pt x="102107" y="67056"/>
                </a:lnTo>
                <a:lnTo>
                  <a:pt x="123443" y="51816"/>
                </a:lnTo>
                <a:lnTo>
                  <a:pt x="146303" y="38100"/>
                </a:lnTo>
                <a:lnTo>
                  <a:pt x="144779" y="38100"/>
                </a:lnTo>
                <a:lnTo>
                  <a:pt x="156972" y="32004"/>
                </a:lnTo>
                <a:lnTo>
                  <a:pt x="193548" y="18288"/>
                </a:lnTo>
                <a:lnTo>
                  <a:pt x="205739" y="15240"/>
                </a:lnTo>
                <a:lnTo>
                  <a:pt x="219455" y="12192"/>
                </a:lnTo>
                <a:lnTo>
                  <a:pt x="231648" y="9144"/>
                </a:lnTo>
                <a:lnTo>
                  <a:pt x="259079" y="6096"/>
                </a:lnTo>
                <a:lnTo>
                  <a:pt x="327660" y="6096"/>
                </a:lnTo>
                <a:lnTo>
                  <a:pt x="313943" y="3048"/>
                </a:lnTo>
                <a:lnTo>
                  <a:pt x="286512" y="0"/>
                </a:lnTo>
                <a:close/>
              </a:path>
              <a:path w="546100" h="546100">
                <a:moveTo>
                  <a:pt x="376427" y="518160"/>
                </a:moveTo>
                <a:lnTo>
                  <a:pt x="364236" y="524256"/>
                </a:lnTo>
                <a:lnTo>
                  <a:pt x="352043" y="527304"/>
                </a:lnTo>
                <a:lnTo>
                  <a:pt x="339851" y="531876"/>
                </a:lnTo>
                <a:lnTo>
                  <a:pt x="326136" y="534924"/>
                </a:lnTo>
                <a:lnTo>
                  <a:pt x="313943" y="536448"/>
                </a:lnTo>
                <a:lnTo>
                  <a:pt x="286512" y="539496"/>
                </a:lnTo>
                <a:lnTo>
                  <a:pt x="334517" y="539496"/>
                </a:lnTo>
                <a:lnTo>
                  <a:pt x="341375" y="537972"/>
                </a:lnTo>
                <a:lnTo>
                  <a:pt x="353567" y="533400"/>
                </a:lnTo>
                <a:lnTo>
                  <a:pt x="367284" y="530351"/>
                </a:lnTo>
                <a:lnTo>
                  <a:pt x="379475" y="524256"/>
                </a:lnTo>
                <a:lnTo>
                  <a:pt x="391667" y="519684"/>
                </a:lnTo>
                <a:lnTo>
                  <a:pt x="376427" y="519684"/>
                </a:lnTo>
                <a:lnTo>
                  <a:pt x="376427" y="518160"/>
                </a:lnTo>
                <a:close/>
              </a:path>
              <a:path w="546100" h="546100">
                <a:moveTo>
                  <a:pt x="169163" y="518160"/>
                </a:moveTo>
                <a:lnTo>
                  <a:pt x="169163" y="519684"/>
                </a:lnTo>
                <a:lnTo>
                  <a:pt x="172212" y="519684"/>
                </a:lnTo>
                <a:lnTo>
                  <a:pt x="169163" y="518160"/>
                </a:lnTo>
                <a:close/>
              </a:path>
              <a:path w="546100" h="546100">
                <a:moveTo>
                  <a:pt x="478536" y="441960"/>
                </a:moveTo>
                <a:lnTo>
                  <a:pt x="441960" y="478536"/>
                </a:lnTo>
                <a:lnTo>
                  <a:pt x="399288" y="507492"/>
                </a:lnTo>
                <a:lnTo>
                  <a:pt x="376427" y="519684"/>
                </a:lnTo>
                <a:lnTo>
                  <a:pt x="391667" y="519684"/>
                </a:lnTo>
                <a:lnTo>
                  <a:pt x="425195" y="499872"/>
                </a:lnTo>
                <a:lnTo>
                  <a:pt x="466343" y="466344"/>
                </a:lnTo>
                <a:lnTo>
                  <a:pt x="485502" y="443484"/>
                </a:lnTo>
                <a:lnTo>
                  <a:pt x="478536" y="443484"/>
                </a:lnTo>
                <a:lnTo>
                  <a:pt x="478536" y="441960"/>
                </a:lnTo>
                <a:close/>
              </a:path>
              <a:path w="546100" h="546100">
                <a:moveTo>
                  <a:pt x="67055" y="441960"/>
                </a:moveTo>
                <a:lnTo>
                  <a:pt x="67055" y="443484"/>
                </a:lnTo>
                <a:lnTo>
                  <a:pt x="68345" y="443484"/>
                </a:lnTo>
                <a:lnTo>
                  <a:pt x="67055" y="441960"/>
                </a:lnTo>
                <a:close/>
              </a:path>
              <a:path w="546100" h="546100">
                <a:moveTo>
                  <a:pt x="542543" y="231648"/>
                </a:moveTo>
                <a:lnTo>
                  <a:pt x="536448" y="231648"/>
                </a:lnTo>
                <a:lnTo>
                  <a:pt x="539495" y="259080"/>
                </a:lnTo>
                <a:lnTo>
                  <a:pt x="539495" y="286512"/>
                </a:lnTo>
                <a:lnTo>
                  <a:pt x="536448" y="313944"/>
                </a:lnTo>
                <a:lnTo>
                  <a:pt x="533400" y="326136"/>
                </a:lnTo>
                <a:lnTo>
                  <a:pt x="530351" y="339851"/>
                </a:lnTo>
                <a:lnTo>
                  <a:pt x="531876" y="339851"/>
                </a:lnTo>
                <a:lnTo>
                  <a:pt x="513588" y="388620"/>
                </a:lnTo>
                <a:lnTo>
                  <a:pt x="507491" y="400812"/>
                </a:lnTo>
                <a:lnTo>
                  <a:pt x="493775" y="422148"/>
                </a:lnTo>
                <a:lnTo>
                  <a:pt x="478536" y="443484"/>
                </a:lnTo>
                <a:lnTo>
                  <a:pt x="485502" y="443484"/>
                </a:lnTo>
                <a:lnTo>
                  <a:pt x="499872" y="425196"/>
                </a:lnTo>
                <a:lnTo>
                  <a:pt x="513588" y="403860"/>
                </a:lnTo>
                <a:lnTo>
                  <a:pt x="518160" y="391668"/>
                </a:lnTo>
                <a:lnTo>
                  <a:pt x="524255" y="379475"/>
                </a:lnTo>
                <a:lnTo>
                  <a:pt x="528827" y="367284"/>
                </a:lnTo>
                <a:lnTo>
                  <a:pt x="533400" y="353568"/>
                </a:lnTo>
                <a:lnTo>
                  <a:pt x="537972" y="341375"/>
                </a:lnTo>
                <a:lnTo>
                  <a:pt x="541019" y="327660"/>
                </a:lnTo>
                <a:lnTo>
                  <a:pt x="545591" y="286512"/>
                </a:lnTo>
                <a:lnTo>
                  <a:pt x="545591" y="259080"/>
                </a:lnTo>
                <a:lnTo>
                  <a:pt x="542543" y="231648"/>
                </a:lnTo>
                <a:close/>
              </a:path>
              <a:path w="546100" h="546100">
                <a:moveTo>
                  <a:pt x="9313" y="231648"/>
                </a:moveTo>
                <a:lnTo>
                  <a:pt x="9143" y="231648"/>
                </a:lnTo>
                <a:lnTo>
                  <a:pt x="9143" y="233172"/>
                </a:lnTo>
                <a:lnTo>
                  <a:pt x="9313" y="231648"/>
                </a:lnTo>
                <a:close/>
              </a:path>
              <a:path w="546100" h="546100">
                <a:moveTo>
                  <a:pt x="327660" y="6096"/>
                </a:moveTo>
                <a:lnTo>
                  <a:pt x="286512" y="6096"/>
                </a:lnTo>
                <a:lnTo>
                  <a:pt x="313943" y="9144"/>
                </a:lnTo>
                <a:lnTo>
                  <a:pt x="326136" y="12192"/>
                </a:lnTo>
                <a:lnTo>
                  <a:pt x="388619" y="32004"/>
                </a:lnTo>
                <a:lnTo>
                  <a:pt x="422148" y="51816"/>
                </a:lnTo>
                <a:lnTo>
                  <a:pt x="461772" y="83820"/>
                </a:lnTo>
                <a:lnTo>
                  <a:pt x="493775" y="123444"/>
                </a:lnTo>
                <a:lnTo>
                  <a:pt x="513588" y="156972"/>
                </a:lnTo>
                <a:lnTo>
                  <a:pt x="531876" y="205740"/>
                </a:lnTo>
                <a:lnTo>
                  <a:pt x="530351" y="205740"/>
                </a:lnTo>
                <a:lnTo>
                  <a:pt x="536448" y="233172"/>
                </a:lnTo>
                <a:lnTo>
                  <a:pt x="536448" y="231648"/>
                </a:lnTo>
                <a:lnTo>
                  <a:pt x="542543" y="231648"/>
                </a:lnTo>
                <a:lnTo>
                  <a:pt x="541019" y="217932"/>
                </a:lnTo>
                <a:lnTo>
                  <a:pt x="537972" y="204216"/>
                </a:lnTo>
                <a:lnTo>
                  <a:pt x="533400" y="192024"/>
                </a:lnTo>
                <a:lnTo>
                  <a:pt x="528827" y="178308"/>
                </a:lnTo>
                <a:lnTo>
                  <a:pt x="524255" y="166116"/>
                </a:lnTo>
                <a:lnTo>
                  <a:pt x="518160" y="153924"/>
                </a:lnTo>
                <a:lnTo>
                  <a:pt x="513588" y="143256"/>
                </a:lnTo>
                <a:lnTo>
                  <a:pt x="483107" y="99060"/>
                </a:lnTo>
                <a:lnTo>
                  <a:pt x="446531" y="62484"/>
                </a:lnTo>
                <a:lnTo>
                  <a:pt x="402336" y="33527"/>
                </a:lnTo>
                <a:lnTo>
                  <a:pt x="391667" y="27432"/>
                </a:lnTo>
                <a:lnTo>
                  <a:pt x="379475" y="21336"/>
                </a:lnTo>
                <a:lnTo>
                  <a:pt x="367284" y="16764"/>
                </a:lnTo>
                <a:lnTo>
                  <a:pt x="353567" y="12192"/>
                </a:lnTo>
                <a:lnTo>
                  <a:pt x="341375" y="9144"/>
                </a:lnTo>
                <a:lnTo>
                  <a:pt x="327660" y="60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817364" y="3518913"/>
            <a:ext cx="566927" cy="56692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820411" y="3520437"/>
            <a:ext cx="563880" cy="563880"/>
          </a:xfrm>
          <a:custGeom>
            <a:avLst/>
            <a:gdLst/>
            <a:ahLst/>
            <a:cxnLst/>
            <a:rect l="l" t="t" r="r" b="b"/>
            <a:pathLst>
              <a:path w="563879" h="563879">
                <a:moveTo>
                  <a:pt x="297179" y="0"/>
                </a:moveTo>
                <a:lnTo>
                  <a:pt x="268224" y="0"/>
                </a:lnTo>
                <a:lnTo>
                  <a:pt x="254508" y="1524"/>
                </a:lnTo>
                <a:lnTo>
                  <a:pt x="239267" y="3048"/>
                </a:lnTo>
                <a:lnTo>
                  <a:pt x="198120" y="12192"/>
                </a:lnTo>
                <a:lnTo>
                  <a:pt x="185927" y="16764"/>
                </a:lnTo>
                <a:lnTo>
                  <a:pt x="172212" y="22860"/>
                </a:lnTo>
                <a:lnTo>
                  <a:pt x="160020" y="27432"/>
                </a:lnTo>
                <a:lnTo>
                  <a:pt x="124967" y="48768"/>
                </a:lnTo>
                <a:lnTo>
                  <a:pt x="83820" y="82296"/>
                </a:lnTo>
                <a:lnTo>
                  <a:pt x="48767" y="124968"/>
                </a:lnTo>
                <a:lnTo>
                  <a:pt x="22860" y="172212"/>
                </a:lnTo>
                <a:lnTo>
                  <a:pt x="18287" y="185928"/>
                </a:lnTo>
                <a:lnTo>
                  <a:pt x="13715" y="198120"/>
                </a:lnTo>
                <a:lnTo>
                  <a:pt x="9143" y="211836"/>
                </a:lnTo>
                <a:lnTo>
                  <a:pt x="6096" y="225552"/>
                </a:lnTo>
                <a:lnTo>
                  <a:pt x="4572" y="239268"/>
                </a:lnTo>
                <a:lnTo>
                  <a:pt x="1524" y="252984"/>
                </a:lnTo>
                <a:lnTo>
                  <a:pt x="1524" y="268224"/>
                </a:lnTo>
                <a:lnTo>
                  <a:pt x="0" y="281940"/>
                </a:lnTo>
                <a:lnTo>
                  <a:pt x="1524" y="297180"/>
                </a:lnTo>
                <a:lnTo>
                  <a:pt x="1524" y="310896"/>
                </a:lnTo>
                <a:lnTo>
                  <a:pt x="4572" y="324612"/>
                </a:lnTo>
                <a:lnTo>
                  <a:pt x="6096" y="338328"/>
                </a:lnTo>
                <a:lnTo>
                  <a:pt x="18287" y="379476"/>
                </a:lnTo>
                <a:lnTo>
                  <a:pt x="35051" y="416052"/>
                </a:lnTo>
                <a:lnTo>
                  <a:pt x="65532" y="461772"/>
                </a:lnTo>
                <a:lnTo>
                  <a:pt x="103632" y="499872"/>
                </a:lnTo>
                <a:lnTo>
                  <a:pt x="147827" y="530352"/>
                </a:lnTo>
                <a:lnTo>
                  <a:pt x="185927" y="547116"/>
                </a:lnTo>
                <a:lnTo>
                  <a:pt x="198120" y="551688"/>
                </a:lnTo>
                <a:lnTo>
                  <a:pt x="239267" y="560832"/>
                </a:lnTo>
                <a:lnTo>
                  <a:pt x="254508" y="562356"/>
                </a:lnTo>
                <a:lnTo>
                  <a:pt x="268224" y="563880"/>
                </a:lnTo>
                <a:lnTo>
                  <a:pt x="297179" y="563880"/>
                </a:lnTo>
                <a:lnTo>
                  <a:pt x="310896" y="562356"/>
                </a:lnTo>
                <a:lnTo>
                  <a:pt x="326136" y="560832"/>
                </a:lnTo>
                <a:lnTo>
                  <a:pt x="339851" y="557784"/>
                </a:lnTo>
                <a:lnTo>
                  <a:pt x="268224" y="557784"/>
                </a:lnTo>
                <a:lnTo>
                  <a:pt x="240791" y="554736"/>
                </a:lnTo>
                <a:lnTo>
                  <a:pt x="201167" y="545592"/>
                </a:lnTo>
                <a:lnTo>
                  <a:pt x="150875" y="524256"/>
                </a:lnTo>
                <a:lnTo>
                  <a:pt x="106679" y="495300"/>
                </a:lnTo>
                <a:lnTo>
                  <a:pt x="108203" y="495300"/>
                </a:lnTo>
                <a:lnTo>
                  <a:pt x="88391" y="477012"/>
                </a:lnTo>
                <a:lnTo>
                  <a:pt x="70103" y="457200"/>
                </a:lnTo>
                <a:lnTo>
                  <a:pt x="54863" y="435864"/>
                </a:lnTo>
                <a:lnTo>
                  <a:pt x="39624" y="413004"/>
                </a:lnTo>
                <a:lnTo>
                  <a:pt x="41148" y="413004"/>
                </a:lnTo>
                <a:lnTo>
                  <a:pt x="35813" y="402336"/>
                </a:lnTo>
                <a:lnTo>
                  <a:pt x="35051" y="402336"/>
                </a:lnTo>
                <a:lnTo>
                  <a:pt x="29633" y="390144"/>
                </a:lnTo>
                <a:lnTo>
                  <a:pt x="28955" y="390144"/>
                </a:lnTo>
                <a:lnTo>
                  <a:pt x="24384" y="376428"/>
                </a:lnTo>
                <a:lnTo>
                  <a:pt x="19812" y="364236"/>
                </a:lnTo>
                <a:lnTo>
                  <a:pt x="15239" y="350520"/>
                </a:lnTo>
                <a:lnTo>
                  <a:pt x="12530" y="338328"/>
                </a:lnTo>
                <a:lnTo>
                  <a:pt x="12191" y="338328"/>
                </a:lnTo>
                <a:lnTo>
                  <a:pt x="9143" y="310896"/>
                </a:lnTo>
                <a:lnTo>
                  <a:pt x="7620" y="295656"/>
                </a:lnTo>
                <a:lnTo>
                  <a:pt x="7620" y="268224"/>
                </a:lnTo>
                <a:lnTo>
                  <a:pt x="9143" y="254508"/>
                </a:lnTo>
                <a:lnTo>
                  <a:pt x="10667" y="239268"/>
                </a:lnTo>
                <a:lnTo>
                  <a:pt x="10837" y="239268"/>
                </a:lnTo>
                <a:lnTo>
                  <a:pt x="12191" y="227076"/>
                </a:lnTo>
                <a:lnTo>
                  <a:pt x="15239" y="213360"/>
                </a:lnTo>
                <a:lnTo>
                  <a:pt x="19812" y="199644"/>
                </a:lnTo>
                <a:lnTo>
                  <a:pt x="28955" y="175260"/>
                </a:lnTo>
                <a:lnTo>
                  <a:pt x="41148" y="150876"/>
                </a:lnTo>
                <a:lnTo>
                  <a:pt x="39624" y="150876"/>
                </a:lnTo>
                <a:lnTo>
                  <a:pt x="54863" y="128016"/>
                </a:lnTo>
                <a:lnTo>
                  <a:pt x="70103" y="106680"/>
                </a:lnTo>
                <a:lnTo>
                  <a:pt x="88391" y="86868"/>
                </a:lnTo>
                <a:lnTo>
                  <a:pt x="108203" y="70104"/>
                </a:lnTo>
                <a:lnTo>
                  <a:pt x="106679" y="70104"/>
                </a:lnTo>
                <a:lnTo>
                  <a:pt x="128015" y="53340"/>
                </a:lnTo>
                <a:lnTo>
                  <a:pt x="150875" y="39624"/>
                </a:lnTo>
                <a:lnTo>
                  <a:pt x="175260" y="27432"/>
                </a:lnTo>
                <a:lnTo>
                  <a:pt x="178308" y="27432"/>
                </a:lnTo>
                <a:lnTo>
                  <a:pt x="187451" y="22860"/>
                </a:lnTo>
                <a:lnTo>
                  <a:pt x="201167" y="18288"/>
                </a:lnTo>
                <a:lnTo>
                  <a:pt x="213360" y="15240"/>
                </a:lnTo>
                <a:lnTo>
                  <a:pt x="240791" y="9144"/>
                </a:lnTo>
                <a:lnTo>
                  <a:pt x="254508" y="7620"/>
                </a:lnTo>
                <a:lnTo>
                  <a:pt x="268224" y="7620"/>
                </a:lnTo>
                <a:lnTo>
                  <a:pt x="282701" y="6172"/>
                </a:lnTo>
                <a:lnTo>
                  <a:pt x="281939" y="6096"/>
                </a:lnTo>
                <a:lnTo>
                  <a:pt x="339851" y="6096"/>
                </a:lnTo>
                <a:lnTo>
                  <a:pt x="326136" y="3048"/>
                </a:lnTo>
                <a:lnTo>
                  <a:pt x="310896" y="1524"/>
                </a:lnTo>
                <a:lnTo>
                  <a:pt x="297179" y="0"/>
                </a:lnTo>
                <a:close/>
              </a:path>
              <a:path w="563879" h="563879">
                <a:moveTo>
                  <a:pt x="530351" y="400812"/>
                </a:moveTo>
                <a:lnTo>
                  <a:pt x="510539" y="435864"/>
                </a:lnTo>
                <a:lnTo>
                  <a:pt x="477012" y="477012"/>
                </a:lnTo>
                <a:lnTo>
                  <a:pt x="457200" y="495300"/>
                </a:lnTo>
                <a:lnTo>
                  <a:pt x="458724" y="495300"/>
                </a:lnTo>
                <a:lnTo>
                  <a:pt x="435863" y="510540"/>
                </a:lnTo>
                <a:lnTo>
                  <a:pt x="437388" y="510540"/>
                </a:lnTo>
                <a:lnTo>
                  <a:pt x="414527" y="524256"/>
                </a:lnTo>
                <a:lnTo>
                  <a:pt x="377951" y="541020"/>
                </a:lnTo>
                <a:lnTo>
                  <a:pt x="324612" y="554736"/>
                </a:lnTo>
                <a:lnTo>
                  <a:pt x="297179" y="557784"/>
                </a:lnTo>
                <a:lnTo>
                  <a:pt x="339851" y="557784"/>
                </a:lnTo>
                <a:lnTo>
                  <a:pt x="379475" y="547116"/>
                </a:lnTo>
                <a:lnTo>
                  <a:pt x="417575" y="530352"/>
                </a:lnTo>
                <a:lnTo>
                  <a:pt x="461772" y="499872"/>
                </a:lnTo>
                <a:lnTo>
                  <a:pt x="499872" y="461772"/>
                </a:lnTo>
                <a:lnTo>
                  <a:pt x="530351" y="416052"/>
                </a:lnTo>
                <a:lnTo>
                  <a:pt x="537209" y="402336"/>
                </a:lnTo>
                <a:lnTo>
                  <a:pt x="530351" y="402336"/>
                </a:lnTo>
                <a:lnTo>
                  <a:pt x="530351" y="400812"/>
                </a:lnTo>
                <a:close/>
              </a:path>
              <a:path w="563879" h="563879">
                <a:moveTo>
                  <a:pt x="35051" y="400812"/>
                </a:moveTo>
                <a:lnTo>
                  <a:pt x="35051" y="402336"/>
                </a:lnTo>
                <a:lnTo>
                  <a:pt x="35813" y="402336"/>
                </a:lnTo>
                <a:lnTo>
                  <a:pt x="35051" y="400812"/>
                </a:lnTo>
                <a:close/>
              </a:path>
              <a:path w="563879" h="563879">
                <a:moveTo>
                  <a:pt x="536448" y="388620"/>
                </a:moveTo>
                <a:lnTo>
                  <a:pt x="530351" y="402336"/>
                </a:lnTo>
                <a:lnTo>
                  <a:pt x="537209" y="402336"/>
                </a:lnTo>
                <a:lnTo>
                  <a:pt x="542543" y="391668"/>
                </a:lnTo>
                <a:lnTo>
                  <a:pt x="543115" y="390144"/>
                </a:lnTo>
                <a:lnTo>
                  <a:pt x="536448" y="390144"/>
                </a:lnTo>
                <a:lnTo>
                  <a:pt x="536448" y="388620"/>
                </a:lnTo>
                <a:close/>
              </a:path>
              <a:path w="563879" h="563879">
                <a:moveTo>
                  <a:pt x="28955" y="388620"/>
                </a:moveTo>
                <a:lnTo>
                  <a:pt x="28955" y="390144"/>
                </a:lnTo>
                <a:lnTo>
                  <a:pt x="29633" y="390144"/>
                </a:lnTo>
                <a:lnTo>
                  <a:pt x="28955" y="388620"/>
                </a:lnTo>
                <a:close/>
              </a:path>
              <a:path w="563879" h="563879">
                <a:moveTo>
                  <a:pt x="553212" y="336804"/>
                </a:moveTo>
                <a:lnTo>
                  <a:pt x="550163" y="350520"/>
                </a:lnTo>
                <a:lnTo>
                  <a:pt x="545591" y="364236"/>
                </a:lnTo>
                <a:lnTo>
                  <a:pt x="541020" y="376428"/>
                </a:lnTo>
                <a:lnTo>
                  <a:pt x="536448" y="390144"/>
                </a:lnTo>
                <a:lnTo>
                  <a:pt x="543115" y="390144"/>
                </a:lnTo>
                <a:lnTo>
                  <a:pt x="547115" y="379476"/>
                </a:lnTo>
                <a:lnTo>
                  <a:pt x="556260" y="352044"/>
                </a:lnTo>
                <a:lnTo>
                  <a:pt x="559308" y="338328"/>
                </a:lnTo>
                <a:lnTo>
                  <a:pt x="553212" y="338328"/>
                </a:lnTo>
                <a:lnTo>
                  <a:pt x="553212" y="336804"/>
                </a:lnTo>
                <a:close/>
              </a:path>
              <a:path w="563879" h="563879">
                <a:moveTo>
                  <a:pt x="12191" y="336804"/>
                </a:moveTo>
                <a:lnTo>
                  <a:pt x="12191" y="338328"/>
                </a:lnTo>
                <a:lnTo>
                  <a:pt x="12530" y="338328"/>
                </a:lnTo>
                <a:lnTo>
                  <a:pt x="12191" y="336804"/>
                </a:lnTo>
                <a:close/>
              </a:path>
              <a:path w="563879" h="563879">
                <a:moveTo>
                  <a:pt x="560831" y="239268"/>
                </a:moveTo>
                <a:lnTo>
                  <a:pt x="554736" y="239268"/>
                </a:lnTo>
                <a:lnTo>
                  <a:pt x="556260" y="254508"/>
                </a:lnTo>
                <a:lnTo>
                  <a:pt x="557784" y="268224"/>
                </a:lnTo>
                <a:lnTo>
                  <a:pt x="557784" y="295656"/>
                </a:lnTo>
                <a:lnTo>
                  <a:pt x="556260" y="310896"/>
                </a:lnTo>
                <a:lnTo>
                  <a:pt x="553212" y="338328"/>
                </a:lnTo>
                <a:lnTo>
                  <a:pt x="559308" y="338328"/>
                </a:lnTo>
                <a:lnTo>
                  <a:pt x="563879" y="297180"/>
                </a:lnTo>
                <a:lnTo>
                  <a:pt x="563879" y="268224"/>
                </a:lnTo>
                <a:lnTo>
                  <a:pt x="562355" y="252984"/>
                </a:lnTo>
                <a:lnTo>
                  <a:pt x="560831" y="239268"/>
                </a:lnTo>
                <a:close/>
              </a:path>
              <a:path w="563879" h="563879">
                <a:moveTo>
                  <a:pt x="10837" y="239268"/>
                </a:moveTo>
                <a:lnTo>
                  <a:pt x="10667" y="239268"/>
                </a:lnTo>
                <a:lnTo>
                  <a:pt x="10667" y="240792"/>
                </a:lnTo>
                <a:lnTo>
                  <a:pt x="10837" y="239268"/>
                </a:lnTo>
                <a:close/>
              </a:path>
              <a:path w="563879" h="563879">
                <a:moveTo>
                  <a:pt x="405384" y="27432"/>
                </a:moveTo>
                <a:lnTo>
                  <a:pt x="390143" y="27432"/>
                </a:lnTo>
                <a:lnTo>
                  <a:pt x="414527" y="39624"/>
                </a:lnTo>
                <a:lnTo>
                  <a:pt x="437388" y="53340"/>
                </a:lnTo>
                <a:lnTo>
                  <a:pt x="435863" y="53340"/>
                </a:lnTo>
                <a:lnTo>
                  <a:pt x="458724" y="70104"/>
                </a:lnTo>
                <a:lnTo>
                  <a:pt x="457200" y="70104"/>
                </a:lnTo>
                <a:lnTo>
                  <a:pt x="495300" y="106680"/>
                </a:lnTo>
                <a:lnTo>
                  <a:pt x="524255" y="150876"/>
                </a:lnTo>
                <a:lnTo>
                  <a:pt x="545591" y="199644"/>
                </a:lnTo>
                <a:lnTo>
                  <a:pt x="554736" y="240792"/>
                </a:lnTo>
                <a:lnTo>
                  <a:pt x="554736" y="239268"/>
                </a:lnTo>
                <a:lnTo>
                  <a:pt x="560831" y="239268"/>
                </a:lnTo>
                <a:lnTo>
                  <a:pt x="559308" y="225552"/>
                </a:lnTo>
                <a:lnTo>
                  <a:pt x="556260" y="211836"/>
                </a:lnTo>
                <a:lnTo>
                  <a:pt x="551688" y="198120"/>
                </a:lnTo>
                <a:lnTo>
                  <a:pt x="547115" y="185928"/>
                </a:lnTo>
                <a:lnTo>
                  <a:pt x="542543" y="172212"/>
                </a:lnTo>
                <a:lnTo>
                  <a:pt x="516636" y="124968"/>
                </a:lnTo>
                <a:lnTo>
                  <a:pt x="481584" y="82296"/>
                </a:lnTo>
                <a:lnTo>
                  <a:pt x="440436" y="48768"/>
                </a:lnTo>
                <a:lnTo>
                  <a:pt x="417575" y="33528"/>
                </a:lnTo>
                <a:lnTo>
                  <a:pt x="405384" y="27432"/>
                </a:lnTo>
                <a:close/>
              </a:path>
              <a:path w="563879" h="563879">
                <a:moveTo>
                  <a:pt x="178308" y="27432"/>
                </a:moveTo>
                <a:lnTo>
                  <a:pt x="175260" y="27432"/>
                </a:lnTo>
                <a:lnTo>
                  <a:pt x="175260" y="28956"/>
                </a:lnTo>
                <a:lnTo>
                  <a:pt x="178308" y="27432"/>
                </a:lnTo>
                <a:close/>
              </a:path>
              <a:path w="563879" h="563879">
                <a:moveTo>
                  <a:pt x="339851" y="6096"/>
                </a:moveTo>
                <a:lnTo>
                  <a:pt x="283463" y="6096"/>
                </a:lnTo>
                <a:lnTo>
                  <a:pt x="282701" y="6172"/>
                </a:lnTo>
                <a:lnTo>
                  <a:pt x="297179" y="7620"/>
                </a:lnTo>
                <a:lnTo>
                  <a:pt x="310896" y="7620"/>
                </a:lnTo>
                <a:lnTo>
                  <a:pt x="324612" y="9144"/>
                </a:lnTo>
                <a:lnTo>
                  <a:pt x="352043" y="15240"/>
                </a:lnTo>
                <a:lnTo>
                  <a:pt x="364236" y="18288"/>
                </a:lnTo>
                <a:lnTo>
                  <a:pt x="377951" y="22860"/>
                </a:lnTo>
                <a:lnTo>
                  <a:pt x="390143" y="28956"/>
                </a:lnTo>
                <a:lnTo>
                  <a:pt x="390143" y="27432"/>
                </a:lnTo>
                <a:lnTo>
                  <a:pt x="405384" y="27432"/>
                </a:lnTo>
                <a:lnTo>
                  <a:pt x="391667" y="22860"/>
                </a:lnTo>
                <a:lnTo>
                  <a:pt x="379475" y="16764"/>
                </a:lnTo>
                <a:lnTo>
                  <a:pt x="365760" y="12192"/>
                </a:lnTo>
                <a:lnTo>
                  <a:pt x="353567" y="9144"/>
                </a:lnTo>
                <a:lnTo>
                  <a:pt x="339851" y="6096"/>
                </a:lnTo>
                <a:close/>
              </a:path>
              <a:path w="563879" h="563879">
                <a:moveTo>
                  <a:pt x="283463" y="6096"/>
                </a:moveTo>
                <a:lnTo>
                  <a:pt x="281939" y="6096"/>
                </a:lnTo>
                <a:lnTo>
                  <a:pt x="282701" y="6172"/>
                </a:lnTo>
                <a:lnTo>
                  <a:pt x="283463" y="6096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232660" y="3575301"/>
            <a:ext cx="777239" cy="77723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162555" y="3934965"/>
            <a:ext cx="906780" cy="46329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167127" y="3939537"/>
            <a:ext cx="901065" cy="455930"/>
          </a:xfrm>
          <a:custGeom>
            <a:avLst/>
            <a:gdLst/>
            <a:ahLst/>
            <a:cxnLst/>
            <a:rect l="l" t="t" r="r" b="b"/>
            <a:pathLst>
              <a:path w="901064" h="455929">
                <a:moveTo>
                  <a:pt x="448056" y="0"/>
                </a:moveTo>
                <a:lnTo>
                  <a:pt x="0" y="71628"/>
                </a:lnTo>
                <a:lnTo>
                  <a:pt x="4572" y="94488"/>
                </a:lnTo>
                <a:lnTo>
                  <a:pt x="7620" y="112776"/>
                </a:lnTo>
                <a:lnTo>
                  <a:pt x="25908" y="167640"/>
                </a:lnTo>
                <a:lnTo>
                  <a:pt x="41148" y="202692"/>
                </a:lnTo>
                <a:lnTo>
                  <a:pt x="59436" y="236220"/>
                </a:lnTo>
                <a:lnTo>
                  <a:pt x="91440" y="283464"/>
                </a:lnTo>
                <a:lnTo>
                  <a:pt x="128016" y="324612"/>
                </a:lnTo>
                <a:lnTo>
                  <a:pt x="170688" y="361188"/>
                </a:lnTo>
                <a:lnTo>
                  <a:pt x="185928" y="373380"/>
                </a:lnTo>
                <a:lnTo>
                  <a:pt x="201168" y="384048"/>
                </a:lnTo>
                <a:lnTo>
                  <a:pt x="217932" y="393192"/>
                </a:lnTo>
                <a:lnTo>
                  <a:pt x="233172" y="402336"/>
                </a:lnTo>
                <a:lnTo>
                  <a:pt x="249936" y="411480"/>
                </a:lnTo>
                <a:lnTo>
                  <a:pt x="268224" y="419100"/>
                </a:lnTo>
                <a:lnTo>
                  <a:pt x="284988" y="426720"/>
                </a:lnTo>
                <a:lnTo>
                  <a:pt x="321564" y="438912"/>
                </a:lnTo>
                <a:lnTo>
                  <a:pt x="358140" y="448056"/>
                </a:lnTo>
                <a:lnTo>
                  <a:pt x="397764" y="454152"/>
                </a:lnTo>
                <a:lnTo>
                  <a:pt x="417576" y="455676"/>
                </a:lnTo>
                <a:lnTo>
                  <a:pt x="463296" y="455676"/>
                </a:lnTo>
                <a:lnTo>
                  <a:pt x="509016" y="452628"/>
                </a:lnTo>
                <a:lnTo>
                  <a:pt x="523240" y="449580"/>
                </a:lnTo>
                <a:lnTo>
                  <a:pt x="417576" y="449580"/>
                </a:lnTo>
                <a:lnTo>
                  <a:pt x="397764" y="446532"/>
                </a:lnTo>
                <a:lnTo>
                  <a:pt x="359664" y="441960"/>
                </a:lnTo>
                <a:lnTo>
                  <a:pt x="304800" y="426720"/>
                </a:lnTo>
                <a:lnTo>
                  <a:pt x="252984" y="405384"/>
                </a:lnTo>
                <a:lnTo>
                  <a:pt x="223520" y="388620"/>
                </a:lnTo>
                <a:lnTo>
                  <a:pt x="220980" y="388620"/>
                </a:lnTo>
                <a:lnTo>
                  <a:pt x="188976" y="367284"/>
                </a:lnTo>
                <a:lnTo>
                  <a:pt x="132588" y="320040"/>
                </a:lnTo>
                <a:lnTo>
                  <a:pt x="96012" y="278892"/>
                </a:lnTo>
                <a:lnTo>
                  <a:pt x="64008" y="233172"/>
                </a:lnTo>
                <a:lnTo>
                  <a:pt x="47244" y="199644"/>
                </a:lnTo>
                <a:lnTo>
                  <a:pt x="38100" y="182880"/>
                </a:lnTo>
                <a:lnTo>
                  <a:pt x="39624" y="182880"/>
                </a:lnTo>
                <a:lnTo>
                  <a:pt x="32004" y="166116"/>
                </a:lnTo>
                <a:lnTo>
                  <a:pt x="24384" y="147828"/>
                </a:lnTo>
                <a:lnTo>
                  <a:pt x="25908" y="147828"/>
                </a:lnTo>
                <a:lnTo>
                  <a:pt x="13716" y="111252"/>
                </a:lnTo>
                <a:lnTo>
                  <a:pt x="10668" y="92964"/>
                </a:lnTo>
                <a:lnTo>
                  <a:pt x="6799" y="76200"/>
                </a:lnTo>
                <a:lnTo>
                  <a:pt x="4572" y="76200"/>
                </a:lnTo>
                <a:lnTo>
                  <a:pt x="6096" y="73152"/>
                </a:lnTo>
                <a:lnTo>
                  <a:pt x="23853" y="73152"/>
                </a:lnTo>
                <a:lnTo>
                  <a:pt x="448056" y="6096"/>
                </a:lnTo>
                <a:lnTo>
                  <a:pt x="538581" y="6096"/>
                </a:lnTo>
                <a:lnTo>
                  <a:pt x="448056" y="0"/>
                </a:lnTo>
                <a:close/>
              </a:path>
              <a:path w="901064" h="455929">
                <a:moveTo>
                  <a:pt x="708660" y="365760"/>
                </a:moveTo>
                <a:lnTo>
                  <a:pt x="672084" y="390144"/>
                </a:lnTo>
                <a:lnTo>
                  <a:pt x="652272" y="400812"/>
                </a:lnTo>
                <a:lnTo>
                  <a:pt x="653796" y="400812"/>
                </a:lnTo>
                <a:lnTo>
                  <a:pt x="633984" y="409956"/>
                </a:lnTo>
                <a:lnTo>
                  <a:pt x="614172" y="417576"/>
                </a:lnTo>
                <a:lnTo>
                  <a:pt x="592836" y="425196"/>
                </a:lnTo>
                <a:lnTo>
                  <a:pt x="573024" y="432816"/>
                </a:lnTo>
                <a:lnTo>
                  <a:pt x="530352" y="441960"/>
                </a:lnTo>
                <a:lnTo>
                  <a:pt x="507492" y="446532"/>
                </a:lnTo>
                <a:lnTo>
                  <a:pt x="463296" y="449580"/>
                </a:lnTo>
                <a:lnTo>
                  <a:pt x="523240" y="449580"/>
                </a:lnTo>
                <a:lnTo>
                  <a:pt x="530352" y="448056"/>
                </a:lnTo>
                <a:lnTo>
                  <a:pt x="553212" y="443484"/>
                </a:lnTo>
                <a:lnTo>
                  <a:pt x="574548" y="438912"/>
                </a:lnTo>
                <a:lnTo>
                  <a:pt x="635508" y="416052"/>
                </a:lnTo>
                <a:lnTo>
                  <a:pt x="675132" y="394716"/>
                </a:lnTo>
                <a:lnTo>
                  <a:pt x="711708" y="371856"/>
                </a:lnTo>
                <a:lnTo>
                  <a:pt x="717295" y="367284"/>
                </a:lnTo>
                <a:lnTo>
                  <a:pt x="708660" y="367284"/>
                </a:lnTo>
                <a:lnTo>
                  <a:pt x="708660" y="365760"/>
                </a:lnTo>
                <a:close/>
              </a:path>
              <a:path w="901064" h="455929">
                <a:moveTo>
                  <a:pt x="220980" y="387096"/>
                </a:moveTo>
                <a:lnTo>
                  <a:pt x="220980" y="388620"/>
                </a:lnTo>
                <a:lnTo>
                  <a:pt x="223520" y="388620"/>
                </a:lnTo>
                <a:lnTo>
                  <a:pt x="220980" y="387096"/>
                </a:lnTo>
                <a:close/>
              </a:path>
              <a:path w="901064" h="455929">
                <a:moveTo>
                  <a:pt x="772668" y="309372"/>
                </a:moveTo>
                <a:lnTo>
                  <a:pt x="757428" y="326136"/>
                </a:lnTo>
                <a:lnTo>
                  <a:pt x="742188" y="339852"/>
                </a:lnTo>
                <a:lnTo>
                  <a:pt x="708660" y="367284"/>
                </a:lnTo>
                <a:lnTo>
                  <a:pt x="717295" y="367284"/>
                </a:lnTo>
                <a:lnTo>
                  <a:pt x="762000" y="330708"/>
                </a:lnTo>
                <a:lnTo>
                  <a:pt x="777240" y="313944"/>
                </a:lnTo>
                <a:lnTo>
                  <a:pt x="780287" y="310896"/>
                </a:lnTo>
                <a:lnTo>
                  <a:pt x="772668" y="310896"/>
                </a:lnTo>
                <a:lnTo>
                  <a:pt x="772668" y="309372"/>
                </a:lnTo>
                <a:close/>
              </a:path>
              <a:path w="901064" h="455929">
                <a:moveTo>
                  <a:pt x="871728" y="143256"/>
                </a:moveTo>
                <a:lnTo>
                  <a:pt x="856488" y="184404"/>
                </a:lnTo>
                <a:lnTo>
                  <a:pt x="836676" y="224028"/>
                </a:lnTo>
                <a:lnTo>
                  <a:pt x="813816" y="260604"/>
                </a:lnTo>
                <a:lnTo>
                  <a:pt x="772668" y="310896"/>
                </a:lnTo>
                <a:lnTo>
                  <a:pt x="780287" y="310896"/>
                </a:lnTo>
                <a:lnTo>
                  <a:pt x="792480" y="298704"/>
                </a:lnTo>
                <a:lnTo>
                  <a:pt x="806196" y="281940"/>
                </a:lnTo>
                <a:lnTo>
                  <a:pt x="842772" y="227076"/>
                </a:lnTo>
                <a:lnTo>
                  <a:pt x="851916" y="207264"/>
                </a:lnTo>
                <a:lnTo>
                  <a:pt x="862584" y="187452"/>
                </a:lnTo>
                <a:lnTo>
                  <a:pt x="870204" y="167640"/>
                </a:lnTo>
                <a:lnTo>
                  <a:pt x="877824" y="146304"/>
                </a:lnTo>
                <a:lnTo>
                  <a:pt x="878259" y="144780"/>
                </a:lnTo>
                <a:lnTo>
                  <a:pt x="871728" y="144780"/>
                </a:lnTo>
                <a:lnTo>
                  <a:pt x="871728" y="143256"/>
                </a:lnTo>
                <a:close/>
              </a:path>
              <a:path w="901064" h="455929">
                <a:moveTo>
                  <a:pt x="900345" y="33528"/>
                </a:moveTo>
                <a:lnTo>
                  <a:pt x="893064" y="33528"/>
                </a:lnTo>
                <a:lnTo>
                  <a:pt x="896112" y="36576"/>
                </a:lnTo>
                <a:lnTo>
                  <a:pt x="892860" y="36576"/>
                </a:lnTo>
                <a:lnTo>
                  <a:pt x="888492" y="79248"/>
                </a:lnTo>
                <a:lnTo>
                  <a:pt x="877824" y="123444"/>
                </a:lnTo>
                <a:lnTo>
                  <a:pt x="871728" y="144780"/>
                </a:lnTo>
                <a:lnTo>
                  <a:pt x="878259" y="144780"/>
                </a:lnTo>
                <a:lnTo>
                  <a:pt x="890016" y="102108"/>
                </a:lnTo>
                <a:lnTo>
                  <a:pt x="897636" y="57912"/>
                </a:lnTo>
                <a:lnTo>
                  <a:pt x="900006" y="36576"/>
                </a:lnTo>
                <a:lnTo>
                  <a:pt x="896112" y="36576"/>
                </a:lnTo>
                <a:lnTo>
                  <a:pt x="892875" y="36355"/>
                </a:lnTo>
                <a:lnTo>
                  <a:pt x="900031" y="36355"/>
                </a:lnTo>
                <a:lnTo>
                  <a:pt x="900345" y="33528"/>
                </a:lnTo>
                <a:close/>
              </a:path>
              <a:path w="901064" h="455929">
                <a:moveTo>
                  <a:pt x="6096" y="73152"/>
                </a:moveTo>
                <a:lnTo>
                  <a:pt x="4572" y="76200"/>
                </a:lnTo>
                <a:lnTo>
                  <a:pt x="6720" y="75860"/>
                </a:lnTo>
                <a:lnTo>
                  <a:pt x="6096" y="73152"/>
                </a:lnTo>
                <a:close/>
              </a:path>
              <a:path w="901064" h="455929">
                <a:moveTo>
                  <a:pt x="6720" y="75860"/>
                </a:moveTo>
                <a:lnTo>
                  <a:pt x="4572" y="76200"/>
                </a:lnTo>
                <a:lnTo>
                  <a:pt x="6799" y="76200"/>
                </a:lnTo>
                <a:lnTo>
                  <a:pt x="6720" y="75860"/>
                </a:lnTo>
                <a:close/>
              </a:path>
              <a:path w="901064" h="455929">
                <a:moveTo>
                  <a:pt x="23853" y="73152"/>
                </a:moveTo>
                <a:lnTo>
                  <a:pt x="6096" y="73152"/>
                </a:lnTo>
                <a:lnTo>
                  <a:pt x="6720" y="75860"/>
                </a:lnTo>
                <a:lnTo>
                  <a:pt x="23853" y="73152"/>
                </a:lnTo>
                <a:close/>
              </a:path>
              <a:path w="901064" h="455929">
                <a:moveTo>
                  <a:pt x="893064" y="33528"/>
                </a:moveTo>
                <a:lnTo>
                  <a:pt x="892875" y="36355"/>
                </a:lnTo>
                <a:lnTo>
                  <a:pt x="896112" y="36576"/>
                </a:lnTo>
                <a:lnTo>
                  <a:pt x="893064" y="33528"/>
                </a:lnTo>
                <a:close/>
              </a:path>
              <a:path w="901064" h="455929">
                <a:moveTo>
                  <a:pt x="538581" y="6096"/>
                </a:moveTo>
                <a:lnTo>
                  <a:pt x="448056" y="6096"/>
                </a:lnTo>
                <a:lnTo>
                  <a:pt x="892875" y="36355"/>
                </a:lnTo>
                <a:lnTo>
                  <a:pt x="893064" y="33528"/>
                </a:lnTo>
                <a:lnTo>
                  <a:pt x="900345" y="33528"/>
                </a:lnTo>
                <a:lnTo>
                  <a:pt x="900684" y="30480"/>
                </a:lnTo>
                <a:lnTo>
                  <a:pt x="538581" y="6096"/>
                </a:lnTo>
                <a:close/>
              </a:path>
            </a:pathLst>
          </a:custGeom>
          <a:solidFill>
            <a:srgbClr val="4171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157983" y="3482337"/>
            <a:ext cx="458724" cy="5334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161032" y="3483860"/>
            <a:ext cx="457200" cy="530860"/>
          </a:xfrm>
          <a:custGeom>
            <a:avLst/>
            <a:gdLst/>
            <a:ahLst/>
            <a:cxnLst/>
            <a:rect l="l" t="t" r="r" b="b"/>
            <a:pathLst>
              <a:path w="457200" h="530860">
                <a:moveTo>
                  <a:pt x="457200" y="0"/>
                </a:moveTo>
                <a:lnTo>
                  <a:pt x="434340" y="1524"/>
                </a:lnTo>
                <a:lnTo>
                  <a:pt x="379475" y="6096"/>
                </a:lnTo>
                <a:lnTo>
                  <a:pt x="356616" y="10668"/>
                </a:lnTo>
                <a:lnTo>
                  <a:pt x="335280" y="16764"/>
                </a:lnTo>
                <a:lnTo>
                  <a:pt x="312419" y="22860"/>
                </a:lnTo>
                <a:lnTo>
                  <a:pt x="291084" y="30480"/>
                </a:lnTo>
                <a:lnTo>
                  <a:pt x="271272" y="39624"/>
                </a:lnTo>
                <a:lnTo>
                  <a:pt x="249936" y="48768"/>
                </a:lnTo>
                <a:lnTo>
                  <a:pt x="211836" y="70104"/>
                </a:lnTo>
                <a:lnTo>
                  <a:pt x="175260" y="96012"/>
                </a:lnTo>
                <a:lnTo>
                  <a:pt x="141731" y="124968"/>
                </a:lnTo>
                <a:lnTo>
                  <a:pt x="112775" y="155448"/>
                </a:lnTo>
                <a:lnTo>
                  <a:pt x="85343" y="188975"/>
                </a:lnTo>
                <a:lnTo>
                  <a:pt x="60960" y="225552"/>
                </a:lnTo>
                <a:lnTo>
                  <a:pt x="51816" y="245364"/>
                </a:lnTo>
                <a:lnTo>
                  <a:pt x="41148" y="265175"/>
                </a:lnTo>
                <a:lnTo>
                  <a:pt x="25907" y="304800"/>
                </a:lnTo>
                <a:lnTo>
                  <a:pt x="12192" y="347472"/>
                </a:lnTo>
                <a:lnTo>
                  <a:pt x="4572" y="391668"/>
                </a:lnTo>
                <a:lnTo>
                  <a:pt x="1524" y="413004"/>
                </a:lnTo>
                <a:lnTo>
                  <a:pt x="0" y="435864"/>
                </a:lnTo>
                <a:lnTo>
                  <a:pt x="0" y="458724"/>
                </a:lnTo>
                <a:lnTo>
                  <a:pt x="3048" y="504444"/>
                </a:lnTo>
                <a:lnTo>
                  <a:pt x="6095" y="530352"/>
                </a:lnTo>
                <a:lnTo>
                  <a:pt x="34290" y="525780"/>
                </a:lnTo>
                <a:lnTo>
                  <a:pt x="12192" y="525780"/>
                </a:lnTo>
                <a:lnTo>
                  <a:pt x="9143" y="524256"/>
                </a:lnTo>
                <a:lnTo>
                  <a:pt x="11927" y="523796"/>
                </a:lnTo>
                <a:lnTo>
                  <a:pt x="9143" y="502920"/>
                </a:lnTo>
                <a:lnTo>
                  <a:pt x="7721" y="481584"/>
                </a:lnTo>
                <a:lnTo>
                  <a:pt x="6095" y="458724"/>
                </a:lnTo>
                <a:lnTo>
                  <a:pt x="6095" y="435864"/>
                </a:lnTo>
                <a:lnTo>
                  <a:pt x="7619" y="414528"/>
                </a:lnTo>
                <a:lnTo>
                  <a:pt x="13716" y="370332"/>
                </a:lnTo>
                <a:lnTo>
                  <a:pt x="24384" y="327660"/>
                </a:lnTo>
                <a:lnTo>
                  <a:pt x="38100" y="286512"/>
                </a:lnTo>
                <a:lnTo>
                  <a:pt x="38753" y="286512"/>
                </a:lnTo>
                <a:lnTo>
                  <a:pt x="47243" y="266700"/>
                </a:lnTo>
                <a:lnTo>
                  <a:pt x="47947" y="266700"/>
                </a:lnTo>
                <a:lnTo>
                  <a:pt x="56387" y="248412"/>
                </a:lnTo>
                <a:lnTo>
                  <a:pt x="67056" y="228600"/>
                </a:lnTo>
                <a:lnTo>
                  <a:pt x="67876" y="228600"/>
                </a:lnTo>
                <a:lnTo>
                  <a:pt x="77724" y="210312"/>
                </a:lnTo>
                <a:lnTo>
                  <a:pt x="78740" y="210312"/>
                </a:lnTo>
                <a:lnTo>
                  <a:pt x="89916" y="193548"/>
                </a:lnTo>
                <a:lnTo>
                  <a:pt x="131063" y="143256"/>
                </a:lnTo>
                <a:lnTo>
                  <a:pt x="132587" y="143256"/>
                </a:lnTo>
                <a:lnTo>
                  <a:pt x="146304" y="129540"/>
                </a:lnTo>
                <a:lnTo>
                  <a:pt x="179831" y="100584"/>
                </a:lnTo>
                <a:lnTo>
                  <a:pt x="233172" y="64008"/>
                </a:lnTo>
                <a:lnTo>
                  <a:pt x="272795" y="45720"/>
                </a:lnTo>
                <a:lnTo>
                  <a:pt x="315468" y="28956"/>
                </a:lnTo>
                <a:lnTo>
                  <a:pt x="313944" y="28956"/>
                </a:lnTo>
                <a:lnTo>
                  <a:pt x="336804" y="22860"/>
                </a:lnTo>
                <a:lnTo>
                  <a:pt x="358140" y="16764"/>
                </a:lnTo>
                <a:lnTo>
                  <a:pt x="381000" y="13716"/>
                </a:lnTo>
                <a:lnTo>
                  <a:pt x="399288" y="10668"/>
                </a:lnTo>
                <a:lnTo>
                  <a:pt x="435863" y="7620"/>
                </a:lnTo>
                <a:lnTo>
                  <a:pt x="449580" y="7620"/>
                </a:lnTo>
                <a:lnTo>
                  <a:pt x="449580" y="4572"/>
                </a:lnTo>
                <a:lnTo>
                  <a:pt x="457200" y="4572"/>
                </a:lnTo>
                <a:lnTo>
                  <a:pt x="457200" y="0"/>
                </a:lnTo>
                <a:close/>
              </a:path>
              <a:path w="457200" h="530860">
                <a:moveTo>
                  <a:pt x="11927" y="523796"/>
                </a:moveTo>
                <a:lnTo>
                  <a:pt x="9143" y="524256"/>
                </a:lnTo>
                <a:lnTo>
                  <a:pt x="12192" y="525780"/>
                </a:lnTo>
                <a:lnTo>
                  <a:pt x="11927" y="523796"/>
                </a:lnTo>
                <a:close/>
              </a:path>
              <a:path w="457200" h="530860">
                <a:moveTo>
                  <a:pt x="449580" y="451606"/>
                </a:moveTo>
                <a:lnTo>
                  <a:pt x="11927" y="523796"/>
                </a:lnTo>
                <a:lnTo>
                  <a:pt x="12192" y="525780"/>
                </a:lnTo>
                <a:lnTo>
                  <a:pt x="34290" y="525780"/>
                </a:lnTo>
                <a:lnTo>
                  <a:pt x="457200" y="457200"/>
                </a:lnTo>
                <a:lnTo>
                  <a:pt x="457200" y="454152"/>
                </a:lnTo>
                <a:lnTo>
                  <a:pt x="449580" y="454152"/>
                </a:lnTo>
                <a:lnTo>
                  <a:pt x="449580" y="451606"/>
                </a:lnTo>
                <a:close/>
              </a:path>
              <a:path w="457200" h="530860">
                <a:moveTo>
                  <a:pt x="7619" y="480060"/>
                </a:moveTo>
                <a:lnTo>
                  <a:pt x="7619" y="481584"/>
                </a:lnTo>
                <a:lnTo>
                  <a:pt x="7619" y="480060"/>
                </a:lnTo>
                <a:close/>
              </a:path>
              <a:path w="457200" h="530860">
                <a:moveTo>
                  <a:pt x="452628" y="451104"/>
                </a:moveTo>
                <a:lnTo>
                  <a:pt x="449580" y="451606"/>
                </a:lnTo>
                <a:lnTo>
                  <a:pt x="449580" y="454152"/>
                </a:lnTo>
                <a:lnTo>
                  <a:pt x="452628" y="451104"/>
                </a:lnTo>
                <a:close/>
              </a:path>
              <a:path w="457200" h="530860">
                <a:moveTo>
                  <a:pt x="457200" y="451104"/>
                </a:moveTo>
                <a:lnTo>
                  <a:pt x="452628" y="451104"/>
                </a:lnTo>
                <a:lnTo>
                  <a:pt x="449580" y="454152"/>
                </a:lnTo>
                <a:lnTo>
                  <a:pt x="457200" y="454152"/>
                </a:lnTo>
                <a:lnTo>
                  <a:pt x="457200" y="451104"/>
                </a:lnTo>
                <a:close/>
              </a:path>
              <a:path w="457200" h="530860">
                <a:moveTo>
                  <a:pt x="449580" y="4572"/>
                </a:moveTo>
                <a:lnTo>
                  <a:pt x="449580" y="451606"/>
                </a:lnTo>
                <a:lnTo>
                  <a:pt x="452628" y="451104"/>
                </a:lnTo>
                <a:lnTo>
                  <a:pt x="457200" y="451104"/>
                </a:lnTo>
                <a:lnTo>
                  <a:pt x="457200" y="7620"/>
                </a:lnTo>
                <a:lnTo>
                  <a:pt x="454151" y="7620"/>
                </a:lnTo>
                <a:lnTo>
                  <a:pt x="449580" y="4572"/>
                </a:lnTo>
                <a:close/>
              </a:path>
              <a:path w="457200" h="530860">
                <a:moveTo>
                  <a:pt x="38753" y="286512"/>
                </a:moveTo>
                <a:lnTo>
                  <a:pt x="38100" y="286512"/>
                </a:lnTo>
                <a:lnTo>
                  <a:pt x="38100" y="288036"/>
                </a:lnTo>
                <a:lnTo>
                  <a:pt x="38753" y="286512"/>
                </a:lnTo>
                <a:close/>
              </a:path>
              <a:path w="457200" h="530860">
                <a:moveTo>
                  <a:pt x="47947" y="266700"/>
                </a:moveTo>
                <a:lnTo>
                  <a:pt x="47243" y="266700"/>
                </a:lnTo>
                <a:lnTo>
                  <a:pt x="47243" y="268224"/>
                </a:lnTo>
                <a:lnTo>
                  <a:pt x="47947" y="266700"/>
                </a:lnTo>
                <a:close/>
              </a:path>
              <a:path w="457200" h="530860">
                <a:moveTo>
                  <a:pt x="67876" y="228600"/>
                </a:moveTo>
                <a:lnTo>
                  <a:pt x="67056" y="228600"/>
                </a:lnTo>
                <a:lnTo>
                  <a:pt x="67056" y="230124"/>
                </a:lnTo>
                <a:lnTo>
                  <a:pt x="67876" y="228600"/>
                </a:lnTo>
                <a:close/>
              </a:path>
              <a:path w="457200" h="530860">
                <a:moveTo>
                  <a:pt x="78740" y="210312"/>
                </a:moveTo>
                <a:lnTo>
                  <a:pt x="77724" y="210312"/>
                </a:lnTo>
                <a:lnTo>
                  <a:pt x="77724" y="211836"/>
                </a:lnTo>
                <a:lnTo>
                  <a:pt x="78740" y="210312"/>
                </a:lnTo>
                <a:close/>
              </a:path>
              <a:path w="457200" h="530860">
                <a:moveTo>
                  <a:pt x="132587" y="143256"/>
                </a:moveTo>
                <a:lnTo>
                  <a:pt x="131063" y="143256"/>
                </a:lnTo>
                <a:lnTo>
                  <a:pt x="131063" y="144780"/>
                </a:lnTo>
                <a:lnTo>
                  <a:pt x="132587" y="143256"/>
                </a:lnTo>
                <a:close/>
              </a:path>
              <a:path w="457200" h="530860">
                <a:moveTo>
                  <a:pt x="457200" y="4572"/>
                </a:moveTo>
                <a:lnTo>
                  <a:pt x="449580" y="4572"/>
                </a:lnTo>
                <a:lnTo>
                  <a:pt x="454151" y="7620"/>
                </a:lnTo>
                <a:lnTo>
                  <a:pt x="457200" y="7620"/>
                </a:lnTo>
                <a:lnTo>
                  <a:pt x="457200" y="45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602992" y="3482337"/>
            <a:ext cx="461771" cy="48310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606039" y="3485384"/>
            <a:ext cx="457200" cy="480059"/>
          </a:xfrm>
          <a:custGeom>
            <a:avLst/>
            <a:gdLst/>
            <a:ahLst/>
            <a:cxnLst/>
            <a:rect l="l" t="t" r="r" b="b"/>
            <a:pathLst>
              <a:path w="457200" h="480060">
                <a:moveTo>
                  <a:pt x="6096" y="0"/>
                </a:moveTo>
                <a:lnTo>
                  <a:pt x="0" y="455675"/>
                </a:lnTo>
                <a:lnTo>
                  <a:pt x="455676" y="480060"/>
                </a:lnTo>
                <a:lnTo>
                  <a:pt x="455893" y="477012"/>
                </a:lnTo>
                <a:lnTo>
                  <a:pt x="449580" y="477012"/>
                </a:lnTo>
                <a:lnTo>
                  <a:pt x="449580" y="473798"/>
                </a:lnTo>
                <a:lnTo>
                  <a:pt x="59245" y="452628"/>
                </a:lnTo>
                <a:lnTo>
                  <a:pt x="6096" y="452628"/>
                </a:lnTo>
                <a:lnTo>
                  <a:pt x="3048" y="449580"/>
                </a:lnTo>
                <a:lnTo>
                  <a:pt x="6137" y="449580"/>
                </a:lnTo>
                <a:lnTo>
                  <a:pt x="12147" y="6296"/>
                </a:lnTo>
                <a:lnTo>
                  <a:pt x="9143" y="6096"/>
                </a:lnTo>
                <a:lnTo>
                  <a:pt x="12192" y="3048"/>
                </a:lnTo>
                <a:lnTo>
                  <a:pt x="54864" y="3048"/>
                </a:lnTo>
                <a:lnTo>
                  <a:pt x="6096" y="0"/>
                </a:lnTo>
                <a:close/>
              </a:path>
              <a:path w="457200" h="480060">
                <a:moveTo>
                  <a:pt x="449580" y="473798"/>
                </a:moveTo>
                <a:lnTo>
                  <a:pt x="449580" y="477012"/>
                </a:lnTo>
                <a:lnTo>
                  <a:pt x="452628" y="473964"/>
                </a:lnTo>
                <a:lnTo>
                  <a:pt x="449580" y="473798"/>
                </a:lnTo>
                <a:close/>
              </a:path>
              <a:path w="457200" h="480060">
                <a:moveTo>
                  <a:pt x="443484" y="345948"/>
                </a:moveTo>
                <a:lnTo>
                  <a:pt x="437388" y="345948"/>
                </a:lnTo>
                <a:lnTo>
                  <a:pt x="441960" y="368808"/>
                </a:lnTo>
                <a:lnTo>
                  <a:pt x="446532" y="390144"/>
                </a:lnTo>
                <a:lnTo>
                  <a:pt x="449580" y="435864"/>
                </a:lnTo>
                <a:lnTo>
                  <a:pt x="449580" y="473798"/>
                </a:lnTo>
                <a:lnTo>
                  <a:pt x="452628" y="473964"/>
                </a:lnTo>
                <a:lnTo>
                  <a:pt x="449580" y="477012"/>
                </a:lnTo>
                <a:lnTo>
                  <a:pt x="455893" y="477012"/>
                </a:lnTo>
                <a:lnTo>
                  <a:pt x="457200" y="458724"/>
                </a:lnTo>
                <a:lnTo>
                  <a:pt x="452628" y="390144"/>
                </a:lnTo>
                <a:lnTo>
                  <a:pt x="448056" y="367284"/>
                </a:lnTo>
                <a:lnTo>
                  <a:pt x="443484" y="345948"/>
                </a:lnTo>
                <a:close/>
              </a:path>
              <a:path w="457200" h="480060">
                <a:moveTo>
                  <a:pt x="3048" y="449580"/>
                </a:moveTo>
                <a:lnTo>
                  <a:pt x="6096" y="452628"/>
                </a:lnTo>
                <a:lnTo>
                  <a:pt x="6135" y="449747"/>
                </a:lnTo>
                <a:lnTo>
                  <a:pt x="3048" y="449580"/>
                </a:lnTo>
                <a:close/>
              </a:path>
              <a:path w="457200" h="480060">
                <a:moveTo>
                  <a:pt x="6135" y="449747"/>
                </a:moveTo>
                <a:lnTo>
                  <a:pt x="6096" y="452628"/>
                </a:lnTo>
                <a:lnTo>
                  <a:pt x="59245" y="452628"/>
                </a:lnTo>
                <a:lnTo>
                  <a:pt x="6135" y="449747"/>
                </a:lnTo>
                <a:close/>
              </a:path>
              <a:path w="457200" h="480060">
                <a:moveTo>
                  <a:pt x="6137" y="449580"/>
                </a:moveTo>
                <a:lnTo>
                  <a:pt x="3048" y="449580"/>
                </a:lnTo>
                <a:lnTo>
                  <a:pt x="6135" y="449747"/>
                </a:lnTo>
                <a:lnTo>
                  <a:pt x="6137" y="449580"/>
                </a:lnTo>
                <a:close/>
              </a:path>
              <a:path w="457200" h="480060">
                <a:moveTo>
                  <a:pt x="424258" y="283464"/>
                </a:moveTo>
                <a:lnTo>
                  <a:pt x="417576" y="283464"/>
                </a:lnTo>
                <a:lnTo>
                  <a:pt x="425196" y="304800"/>
                </a:lnTo>
                <a:lnTo>
                  <a:pt x="437388" y="347472"/>
                </a:lnTo>
                <a:lnTo>
                  <a:pt x="437388" y="345948"/>
                </a:lnTo>
                <a:lnTo>
                  <a:pt x="443484" y="345948"/>
                </a:lnTo>
                <a:lnTo>
                  <a:pt x="437388" y="323088"/>
                </a:lnTo>
                <a:lnTo>
                  <a:pt x="431292" y="301751"/>
                </a:lnTo>
                <a:lnTo>
                  <a:pt x="424258" y="283464"/>
                </a:lnTo>
                <a:close/>
              </a:path>
              <a:path w="457200" h="480060">
                <a:moveTo>
                  <a:pt x="415231" y="263651"/>
                </a:moveTo>
                <a:lnTo>
                  <a:pt x="408432" y="263651"/>
                </a:lnTo>
                <a:lnTo>
                  <a:pt x="417576" y="284988"/>
                </a:lnTo>
                <a:lnTo>
                  <a:pt x="417576" y="283464"/>
                </a:lnTo>
                <a:lnTo>
                  <a:pt x="424258" y="283464"/>
                </a:lnTo>
                <a:lnTo>
                  <a:pt x="423672" y="281940"/>
                </a:lnTo>
                <a:lnTo>
                  <a:pt x="415231" y="263651"/>
                </a:lnTo>
                <a:close/>
              </a:path>
              <a:path w="457200" h="480060">
                <a:moveTo>
                  <a:pt x="54864" y="3048"/>
                </a:moveTo>
                <a:lnTo>
                  <a:pt x="12192" y="3048"/>
                </a:lnTo>
                <a:lnTo>
                  <a:pt x="12147" y="6296"/>
                </a:lnTo>
                <a:lnTo>
                  <a:pt x="54864" y="9144"/>
                </a:lnTo>
                <a:lnTo>
                  <a:pt x="76200" y="12192"/>
                </a:lnTo>
                <a:lnTo>
                  <a:pt x="120396" y="21336"/>
                </a:lnTo>
                <a:lnTo>
                  <a:pt x="161544" y="35051"/>
                </a:lnTo>
                <a:lnTo>
                  <a:pt x="202692" y="53340"/>
                </a:lnTo>
                <a:lnTo>
                  <a:pt x="201168" y="53340"/>
                </a:lnTo>
                <a:lnTo>
                  <a:pt x="220980" y="62484"/>
                </a:lnTo>
                <a:lnTo>
                  <a:pt x="239268" y="73151"/>
                </a:lnTo>
                <a:lnTo>
                  <a:pt x="257556" y="85344"/>
                </a:lnTo>
                <a:lnTo>
                  <a:pt x="275844" y="99060"/>
                </a:lnTo>
                <a:lnTo>
                  <a:pt x="274320" y="99060"/>
                </a:lnTo>
                <a:lnTo>
                  <a:pt x="291084" y="111251"/>
                </a:lnTo>
                <a:lnTo>
                  <a:pt x="338328" y="156972"/>
                </a:lnTo>
                <a:lnTo>
                  <a:pt x="376428" y="207264"/>
                </a:lnTo>
                <a:lnTo>
                  <a:pt x="399288" y="245364"/>
                </a:lnTo>
                <a:lnTo>
                  <a:pt x="408432" y="265175"/>
                </a:lnTo>
                <a:lnTo>
                  <a:pt x="408432" y="263651"/>
                </a:lnTo>
                <a:lnTo>
                  <a:pt x="415231" y="263651"/>
                </a:lnTo>
                <a:lnTo>
                  <a:pt x="414528" y="262128"/>
                </a:lnTo>
                <a:lnTo>
                  <a:pt x="393192" y="222504"/>
                </a:lnTo>
                <a:lnTo>
                  <a:pt x="370332" y="185928"/>
                </a:lnTo>
                <a:lnTo>
                  <a:pt x="342900" y="152400"/>
                </a:lnTo>
                <a:lnTo>
                  <a:pt x="312420" y="121920"/>
                </a:lnTo>
                <a:lnTo>
                  <a:pt x="278892" y="92964"/>
                </a:lnTo>
                <a:lnTo>
                  <a:pt x="242316" y="68580"/>
                </a:lnTo>
                <a:lnTo>
                  <a:pt x="204216" y="47244"/>
                </a:lnTo>
                <a:lnTo>
                  <a:pt x="164592" y="28956"/>
                </a:lnTo>
                <a:lnTo>
                  <a:pt x="121920" y="15240"/>
                </a:lnTo>
                <a:lnTo>
                  <a:pt x="77724" y="6096"/>
                </a:lnTo>
                <a:lnTo>
                  <a:pt x="54864" y="3048"/>
                </a:lnTo>
                <a:close/>
              </a:path>
              <a:path w="457200" h="480060">
                <a:moveTo>
                  <a:pt x="12192" y="3048"/>
                </a:moveTo>
                <a:lnTo>
                  <a:pt x="9143" y="6096"/>
                </a:lnTo>
                <a:lnTo>
                  <a:pt x="12147" y="6296"/>
                </a:lnTo>
                <a:lnTo>
                  <a:pt x="12192" y="3048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235196" y="6310881"/>
            <a:ext cx="1830324" cy="291998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493519" y="5954265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4572000" h="3429000">
                <a:moveTo>
                  <a:pt x="0" y="3366516"/>
                </a:moveTo>
                <a:lnTo>
                  <a:pt x="0" y="3429000"/>
                </a:lnTo>
                <a:lnTo>
                  <a:pt x="64008" y="3429000"/>
                </a:lnTo>
                <a:lnTo>
                  <a:pt x="0" y="3366516"/>
                </a:lnTo>
                <a:close/>
              </a:path>
              <a:path w="4572000" h="3429000">
                <a:moveTo>
                  <a:pt x="4509516" y="0"/>
                </a:moveTo>
                <a:lnTo>
                  <a:pt x="64008" y="0"/>
                </a:lnTo>
                <a:lnTo>
                  <a:pt x="64008" y="3429000"/>
                </a:lnTo>
                <a:lnTo>
                  <a:pt x="4509516" y="3429000"/>
                </a:lnTo>
                <a:lnTo>
                  <a:pt x="4509516" y="0"/>
                </a:lnTo>
                <a:close/>
              </a:path>
              <a:path w="4572000" h="3429000">
                <a:moveTo>
                  <a:pt x="4572000" y="3366516"/>
                </a:moveTo>
                <a:lnTo>
                  <a:pt x="4509516" y="3429000"/>
                </a:lnTo>
                <a:lnTo>
                  <a:pt x="4572000" y="3429000"/>
                </a:lnTo>
                <a:lnTo>
                  <a:pt x="4572000" y="3366516"/>
                </a:lnTo>
                <a:close/>
              </a:path>
              <a:path w="4572000" h="3429000">
                <a:moveTo>
                  <a:pt x="64008" y="64008"/>
                </a:moveTo>
                <a:lnTo>
                  <a:pt x="0" y="64008"/>
                </a:lnTo>
                <a:lnTo>
                  <a:pt x="0" y="3366516"/>
                </a:lnTo>
                <a:lnTo>
                  <a:pt x="64008" y="3366516"/>
                </a:lnTo>
                <a:lnTo>
                  <a:pt x="64008" y="64008"/>
                </a:lnTo>
                <a:close/>
              </a:path>
              <a:path w="4572000" h="3429000">
                <a:moveTo>
                  <a:pt x="4572000" y="64008"/>
                </a:moveTo>
                <a:lnTo>
                  <a:pt x="4509516" y="64008"/>
                </a:lnTo>
                <a:lnTo>
                  <a:pt x="4509516" y="3366516"/>
                </a:lnTo>
                <a:lnTo>
                  <a:pt x="4572000" y="3366516"/>
                </a:lnTo>
                <a:lnTo>
                  <a:pt x="4572000" y="64008"/>
                </a:lnTo>
                <a:close/>
              </a:path>
              <a:path w="4572000" h="3429000">
                <a:moveTo>
                  <a:pt x="64008" y="0"/>
                </a:moveTo>
                <a:lnTo>
                  <a:pt x="0" y="0"/>
                </a:lnTo>
                <a:lnTo>
                  <a:pt x="0" y="64008"/>
                </a:lnTo>
                <a:lnTo>
                  <a:pt x="64008" y="0"/>
                </a:lnTo>
                <a:close/>
              </a:path>
              <a:path w="4572000" h="3429000">
                <a:moveTo>
                  <a:pt x="4572000" y="0"/>
                </a:moveTo>
                <a:lnTo>
                  <a:pt x="4509516" y="0"/>
                </a:lnTo>
                <a:lnTo>
                  <a:pt x="4572000" y="64008"/>
                </a:lnTo>
                <a:lnTo>
                  <a:pt x="4572000" y="0"/>
                </a:lnTo>
                <a:close/>
              </a:path>
            </a:pathLst>
          </a:custGeom>
          <a:solidFill>
            <a:srgbClr val="474F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839467" y="6195057"/>
            <a:ext cx="0" cy="486409"/>
          </a:xfrm>
          <a:custGeom>
            <a:avLst/>
            <a:gdLst/>
            <a:ahLst/>
            <a:cxnLst/>
            <a:rect l="l" t="t" r="r" b="b"/>
            <a:pathLst>
              <a:path w="0" h="486409">
                <a:moveTo>
                  <a:pt x="0" y="0"/>
                </a:moveTo>
                <a:lnTo>
                  <a:pt x="0" y="486155"/>
                </a:lnTo>
              </a:path>
            </a:pathLst>
          </a:custGeom>
          <a:ln w="60960">
            <a:solidFill>
              <a:srgbClr val="474F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842052" y="6826375"/>
            <a:ext cx="3827145" cy="67564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67640" indent="-154940">
              <a:lnSpc>
                <a:spcPct val="100000"/>
              </a:lnSpc>
              <a:spcBef>
                <a:spcPts val="340"/>
              </a:spcBef>
              <a:buFont typeface="Wingdings"/>
              <a:buChar char=""/>
              <a:tabLst>
                <a:tab pos="168275" algn="l"/>
              </a:tabLst>
            </a:pPr>
            <a:r>
              <a:rPr dirty="0" sz="1000" spc="-5">
                <a:latin typeface="华文中宋"/>
                <a:cs typeface="华文中宋"/>
              </a:rPr>
              <a:t>Main idea of</a:t>
            </a:r>
            <a:r>
              <a:rPr dirty="0" sz="1000" spc="-60">
                <a:latin typeface="华文中宋"/>
                <a:cs typeface="华文中宋"/>
              </a:rPr>
              <a:t> </a:t>
            </a:r>
            <a:r>
              <a:rPr dirty="0" sz="1000" spc="-5">
                <a:latin typeface="华文中宋"/>
                <a:cs typeface="华文中宋"/>
              </a:rPr>
              <a:t>CF</a:t>
            </a:r>
            <a:endParaRPr sz="1000">
              <a:latin typeface="华文中宋"/>
              <a:cs typeface="华文中宋"/>
            </a:endParaRPr>
          </a:p>
          <a:p>
            <a:pPr lvl="1" marL="384175" marR="302895" indent="-143510">
              <a:lnSpc>
                <a:spcPct val="100000"/>
              </a:lnSpc>
              <a:spcBef>
                <a:spcPts val="219"/>
              </a:spcBef>
              <a:buFont typeface="Arial"/>
              <a:buChar char="–"/>
              <a:tabLst>
                <a:tab pos="384810" algn="l"/>
              </a:tabLst>
            </a:pPr>
            <a:r>
              <a:rPr dirty="0" sz="900" spc="-5">
                <a:latin typeface="华文中宋"/>
                <a:cs typeface="华文中宋"/>
              </a:rPr>
              <a:t>Find neighbors based </a:t>
            </a:r>
            <a:r>
              <a:rPr dirty="0" sz="900">
                <a:latin typeface="华文中宋"/>
                <a:cs typeface="华文中宋"/>
              </a:rPr>
              <a:t>on </a:t>
            </a:r>
            <a:r>
              <a:rPr dirty="0" sz="900" spc="-5">
                <a:latin typeface="华文中宋"/>
                <a:cs typeface="华文中宋"/>
              </a:rPr>
              <a:t>historical preference </a:t>
            </a:r>
            <a:r>
              <a:rPr dirty="0" sz="900">
                <a:latin typeface="华文中宋"/>
                <a:cs typeface="华文中宋"/>
              </a:rPr>
              <a:t>– </a:t>
            </a:r>
            <a:r>
              <a:rPr dirty="0" sz="900" b="1">
                <a:solidFill>
                  <a:srgbClr val="0070C0"/>
                </a:solidFill>
                <a:latin typeface="华文中宋"/>
                <a:cs typeface="华文中宋"/>
              </a:rPr>
              <a:t>How </a:t>
            </a:r>
            <a:r>
              <a:rPr dirty="0" sz="900" spc="-5" b="1">
                <a:solidFill>
                  <a:srgbClr val="0070C0"/>
                </a:solidFill>
                <a:latin typeface="华文中宋"/>
                <a:cs typeface="华文中宋"/>
              </a:rPr>
              <a:t>to  </a:t>
            </a:r>
            <a:r>
              <a:rPr dirty="0" sz="900" b="1">
                <a:solidFill>
                  <a:srgbClr val="0070C0"/>
                </a:solidFill>
                <a:latin typeface="华文中宋"/>
                <a:cs typeface="华文中宋"/>
              </a:rPr>
              <a:t>decide?</a:t>
            </a:r>
            <a:endParaRPr sz="900">
              <a:latin typeface="华文中宋"/>
              <a:cs typeface="华文中宋"/>
            </a:endParaRPr>
          </a:p>
          <a:p>
            <a:pPr lvl="1" marL="384175" indent="-143510">
              <a:lnSpc>
                <a:spcPct val="100000"/>
              </a:lnSpc>
              <a:spcBef>
                <a:spcPts val="215"/>
              </a:spcBef>
              <a:buFont typeface="Arial"/>
              <a:buChar char="–"/>
              <a:tabLst>
                <a:tab pos="384810" algn="l"/>
              </a:tabLst>
            </a:pPr>
            <a:r>
              <a:rPr dirty="0" sz="900" spc="-5">
                <a:latin typeface="华文中宋"/>
                <a:cs typeface="华文中宋"/>
              </a:rPr>
              <a:t>Recommend items </a:t>
            </a:r>
            <a:r>
              <a:rPr dirty="0" sz="900" spc="-10">
                <a:latin typeface="华文中宋"/>
                <a:cs typeface="华文中宋"/>
              </a:rPr>
              <a:t>highly </a:t>
            </a:r>
            <a:r>
              <a:rPr dirty="0" sz="900" spc="-5">
                <a:latin typeface="华文中宋"/>
                <a:cs typeface="华文中宋"/>
              </a:rPr>
              <a:t>rated </a:t>
            </a:r>
            <a:r>
              <a:rPr dirty="0" sz="900">
                <a:latin typeface="华文中宋"/>
                <a:cs typeface="华文中宋"/>
              </a:rPr>
              <a:t>by </a:t>
            </a:r>
            <a:r>
              <a:rPr dirty="0" sz="900" spc="-5">
                <a:latin typeface="华文中宋"/>
                <a:cs typeface="华文中宋"/>
              </a:rPr>
              <a:t>neighbors </a:t>
            </a:r>
            <a:r>
              <a:rPr dirty="0" sz="900">
                <a:latin typeface="华文中宋"/>
                <a:cs typeface="华文中宋"/>
              </a:rPr>
              <a:t>– </a:t>
            </a:r>
            <a:r>
              <a:rPr dirty="0" sz="900" b="1">
                <a:solidFill>
                  <a:srgbClr val="C00000"/>
                </a:solidFill>
                <a:latin typeface="华文中宋"/>
                <a:cs typeface="华文中宋"/>
              </a:rPr>
              <a:t>How </a:t>
            </a:r>
            <a:r>
              <a:rPr dirty="0" sz="900" spc="-5" b="1">
                <a:solidFill>
                  <a:srgbClr val="C00000"/>
                </a:solidFill>
                <a:latin typeface="华文中宋"/>
                <a:cs typeface="华文中宋"/>
              </a:rPr>
              <a:t>to</a:t>
            </a:r>
            <a:r>
              <a:rPr dirty="0" sz="900" spc="80" b="1">
                <a:solidFill>
                  <a:srgbClr val="C00000"/>
                </a:solidFill>
                <a:latin typeface="华文中宋"/>
                <a:cs typeface="华文中宋"/>
              </a:rPr>
              <a:t> </a:t>
            </a:r>
            <a:r>
              <a:rPr dirty="0" sz="900" b="1">
                <a:solidFill>
                  <a:srgbClr val="C00000"/>
                </a:solidFill>
                <a:latin typeface="华文中宋"/>
                <a:cs typeface="华文中宋"/>
              </a:rPr>
              <a:t>rank?</a:t>
            </a:r>
            <a:endParaRPr sz="900">
              <a:latin typeface="华文中宋"/>
              <a:cs typeface="华文中宋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843783" y="8421620"/>
            <a:ext cx="1161288" cy="62636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2845307" y="7671813"/>
          <a:ext cx="2278380" cy="75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7951"/>
                <a:gridCol w="377951"/>
                <a:gridCol w="377951"/>
                <a:gridCol w="379475"/>
                <a:gridCol w="377951"/>
                <a:gridCol w="377951"/>
              </a:tblGrid>
              <a:tr h="355600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76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74F5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74F5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76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74F5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74F5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74F5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76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74F52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74F5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74F5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74F5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95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74F5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95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74F5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74F52"/>
                    </a:solidFill>
                  </a:tcPr>
                </a:tc>
              </a:tr>
            </a:tbl>
          </a:graphicData>
        </a:graphic>
      </p:graphicFrame>
      <p:sp>
        <p:nvSpPr>
          <p:cNvPr id="33" name="object 33"/>
          <p:cNvSpPr/>
          <p:nvPr/>
        </p:nvSpPr>
        <p:spPr>
          <a:xfrm>
            <a:off x="2525267" y="7714484"/>
            <a:ext cx="248412" cy="71628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604259" y="8502393"/>
            <a:ext cx="326136" cy="48310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883407" y="8502393"/>
            <a:ext cx="326136" cy="48310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2348064" y="7797265"/>
            <a:ext cx="114300" cy="535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">
              <a:latin typeface="Times New Roman"/>
              <a:cs typeface="Times New Roman"/>
            </a:endParaRPr>
          </a:p>
          <a:p>
            <a:pPr>
              <a:lnSpc>
                <a:spcPct val="28899"/>
              </a:lnSpc>
            </a:pPr>
            <a:r>
              <a:rPr dirty="0" sz="900" b="1">
                <a:solidFill>
                  <a:srgbClr val="0070C0"/>
                </a:solidFill>
                <a:latin typeface="Calibri"/>
                <a:cs typeface="Calibri"/>
              </a:rPr>
              <a:t>s?  r</a:t>
            </a:r>
            <a:endParaRPr sz="900">
              <a:latin typeface="Calibri"/>
              <a:cs typeface="Calibri"/>
            </a:endParaRPr>
          </a:p>
          <a:p>
            <a:pPr>
              <a:lnSpc>
                <a:spcPts val="910"/>
              </a:lnSpc>
              <a:spcBef>
                <a:spcPts val="50"/>
              </a:spcBef>
            </a:pPr>
            <a:r>
              <a:rPr dirty="0" sz="900" b="1">
                <a:solidFill>
                  <a:srgbClr val="0070C0"/>
                </a:solidFill>
                <a:latin typeface="Calibri"/>
                <a:cs typeface="Calibri"/>
              </a:rPr>
              <a:t>bo </a:t>
            </a:r>
            <a:r>
              <a:rPr dirty="0" sz="900" spc="-5" b="1">
                <a:solidFill>
                  <a:srgbClr val="0070C0"/>
                </a:solidFill>
                <a:latin typeface="Calibri"/>
                <a:cs typeface="Calibri"/>
              </a:rPr>
              <a:t>gh</a:t>
            </a:r>
            <a:endParaRPr sz="900">
              <a:latin typeface="Calibri"/>
              <a:cs typeface="Calibri"/>
            </a:endParaRPr>
          </a:p>
          <a:p>
            <a:pPr>
              <a:lnSpc>
                <a:spcPts val="900"/>
              </a:lnSpc>
              <a:spcBef>
                <a:spcPts val="175"/>
              </a:spcBef>
            </a:pPr>
            <a:r>
              <a:rPr dirty="0" sz="900" b="1">
                <a:solidFill>
                  <a:srgbClr val="0070C0"/>
                </a:solidFill>
                <a:latin typeface="Calibri"/>
                <a:cs typeface="Calibri"/>
              </a:rPr>
              <a:t>Nei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373617" y="8500348"/>
            <a:ext cx="88900" cy="48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solidFill>
                  <a:srgbClr val="C00000"/>
                </a:solidFill>
                <a:latin typeface="Calibri"/>
                <a:cs typeface="Calibri"/>
              </a:rPr>
              <a:t>&gt;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000" spc="-5" b="1">
                <a:solidFill>
                  <a:srgbClr val="C00000"/>
                </a:solidFill>
                <a:latin typeface="Calibri"/>
                <a:cs typeface="Calibri"/>
              </a:rPr>
              <a:t>?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000" spc="-5" b="1">
                <a:solidFill>
                  <a:srgbClr val="C00000"/>
                </a:solidFill>
                <a:latin typeface="Calibri"/>
                <a:cs typeface="Calibri"/>
              </a:rPr>
              <a:t>&lt;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302764" y="7632189"/>
            <a:ext cx="550163" cy="83667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499615" y="5960360"/>
            <a:ext cx="4558665" cy="3415665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4558283" y="0"/>
                </a:moveTo>
                <a:lnTo>
                  <a:pt x="0" y="0"/>
                </a:lnTo>
                <a:lnTo>
                  <a:pt x="0" y="3415283"/>
                </a:lnTo>
                <a:lnTo>
                  <a:pt x="4558283" y="3415283"/>
                </a:lnTo>
                <a:lnTo>
                  <a:pt x="45582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00596" y="31231"/>
            <a:ext cx="787400" cy="2527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-55">
                <a:latin typeface="等线"/>
                <a:cs typeface="等线"/>
              </a:rPr>
              <a:t>2019/11/6</a:t>
            </a:r>
            <a:endParaRPr sz="1450">
              <a:latin typeface="等线"/>
              <a:cs typeface="等线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35196" y="1661157"/>
            <a:ext cx="1830324" cy="2919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93519" y="1304541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4572000" h="3429000">
                <a:moveTo>
                  <a:pt x="0" y="3366516"/>
                </a:moveTo>
                <a:lnTo>
                  <a:pt x="0" y="3428999"/>
                </a:lnTo>
                <a:lnTo>
                  <a:pt x="64008" y="3428999"/>
                </a:lnTo>
                <a:lnTo>
                  <a:pt x="0" y="3366516"/>
                </a:lnTo>
                <a:close/>
              </a:path>
              <a:path w="4572000" h="3429000">
                <a:moveTo>
                  <a:pt x="4509516" y="0"/>
                </a:moveTo>
                <a:lnTo>
                  <a:pt x="64008" y="0"/>
                </a:lnTo>
                <a:lnTo>
                  <a:pt x="64008" y="3428999"/>
                </a:lnTo>
                <a:lnTo>
                  <a:pt x="4509516" y="3428999"/>
                </a:lnTo>
                <a:lnTo>
                  <a:pt x="4509516" y="0"/>
                </a:lnTo>
                <a:close/>
              </a:path>
              <a:path w="4572000" h="3429000">
                <a:moveTo>
                  <a:pt x="4572000" y="3366516"/>
                </a:moveTo>
                <a:lnTo>
                  <a:pt x="4509516" y="3428999"/>
                </a:lnTo>
                <a:lnTo>
                  <a:pt x="4572000" y="3428999"/>
                </a:lnTo>
                <a:lnTo>
                  <a:pt x="4572000" y="3366516"/>
                </a:lnTo>
                <a:close/>
              </a:path>
              <a:path w="4572000" h="3429000">
                <a:moveTo>
                  <a:pt x="64008" y="64007"/>
                </a:moveTo>
                <a:lnTo>
                  <a:pt x="0" y="64007"/>
                </a:lnTo>
                <a:lnTo>
                  <a:pt x="0" y="3366516"/>
                </a:lnTo>
                <a:lnTo>
                  <a:pt x="64008" y="3366516"/>
                </a:lnTo>
                <a:lnTo>
                  <a:pt x="64008" y="64007"/>
                </a:lnTo>
                <a:close/>
              </a:path>
              <a:path w="4572000" h="3429000">
                <a:moveTo>
                  <a:pt x="4572000" y="64007"/>
                </a:moveTo>
                <a:lnTo>
                  <a:pt x="4509516" y="64007"/>
                </a:lnTo>
                <a:lnTo>
                  <a:pt x="4509516" y="3366516"/>
                </a:lnTo>
                <a:lnTo>
                  <a:pt x="4572000" y="3366516"/>
                </a:lnTo>
                <a:lnTo>
                  <a:pt x="4572000" y="64007"/>
                </a:lnTo>
                <a:close/>
              </a:path>
              <a:path w="4572000" h="3429000">
                <a:moveTo>
                  <a:pt x="64008" y="0"/>
                </a:moveTo>
                <a:lnTo>
                  <a:pt x="0" y="0"/>
                </a:lnTo>
                <a:lnTo>
                  <a:pt x="0" y="64007"/>
                </a:lnTo>
                <a:lnTo>
                  <a:pt x="64008" y="0"/>
                </a:lnTo>
                <a:close/>
              </a:path>
              <a:path w="4572000" h="3429000">
                <a:moveTo>
                  <a:pt x="4572000" y="0"/>
                </a:moveTo>
                <a:lnTo>
                  <a:pt x="4509516" y="0"/>
                </a:lnTo>
                <a:lnTo>
                  <a:pt x="4572000" y="64007"/>
                </a:lnTo>
                <a:lnTo>
                  <a:pt x="4572000" y="0"/>
                </a:lnTo>
                <a:close/>
              </a:path>
            </a:pathLst>
          </a:custGeom>
          <a:solidFill>
            <a:srgbClr val="474F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39467" y="1545333"/>
            <a:ext cx="0" cy="486409"/>
          </a:xfrm>
          <a:custGeom>
            <a:avLst/>
            <a:gdLst/>
            <a:ahLst/>
            <a:cxnLst/>
            <a:rect l="l" t="t" r="r" b="b"/>
            <a:pathLst>
              <a:path w="0" h="486410">
                <a:moveTo>
                  <a:pt x="0" y="0"/>
                </a:moveTo>
                <a:lnTo>
                  <a:pt x="0" y="486156"/>
                </a:lnTo>
              </a:path>
            </a:pathLst>
          </a:custGeom>
          <a:ln w="60960">
            <a:solidFill>
              <a:srgbClr val="474F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67939" y="3236972"/>
            <a:ext cx="0" cy="1130935"/>
          </a:xfrm>
          <a:custGeom>
            <a:avLst/>
            <a:gdLst/>
            <a:ahLst/>
            <a:cxnLst/>
            <a:rect l="l" t="t" r="r" b="b"/>
            <a:pathLst>
              <a:path w="0" h="1130935">
                <a:moveTo>
                  <a:pt x="0" y="0"/>
                </a:moveTo>
                <a:lnTo>
                  <a:pt x="0" y="1130807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945891" y="3236972"/>
            <a:ext cx="0" cy="1130935"/>
          </a:xfrm>
          <a:custGeom>
            <a:avLst/>
            <a:gdLst/>
            <a:ahLst/>
            <a:cxnLst/>
            <a:rect l="l" t="t" r="r" b="b"/>
            <a:pathLst>
              <a:path w="0" h="1130935">
                <a:moveTo>
                  <a:pt x="0" y="0"/>
                </a:moveTo>
                <a:lnTo>
                  <a:pt x="0" y="1130807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323844" y="3236972"/>
            <a:ext cx="0" cy="1130935"/>
          </a:xfrm>
          <a:custGeom>
            <a:avLst/>
            <a:gdLst/>
            <a:ahLst/>
            <a:cxnLst/>
            <a:rect l="l" t="t" r="r" b="b"/>
            <a:pathLst>
              <a:path w="0" h="1130935">
                <a:moveTo>
                  <a:pt x="0" y="0"/>
                </a:moveTo>
                <a:lnTo>
                  <a:pt x="0" y="1130807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701795" y="3236972"/>
            <a:ext cx="0" cy="1130935"/>
          </a:xfrm>
          <a:custGeom>
            <a:avLst/>
            <a:gdLst/>
            <a:ahLst/>
            <a:cxnLst/>
            <a:rect l="l" t="t" r="r" b="b"/>
            <a:pathLst>
              <a:path w="0" h="1130935">
                <a:moveTo>
                  <a:pt x="0" y="0"/>
                </a:moveTo>
                <a:lnTo>
                  <a:pt x="0" y="1130807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079747" y="3236972"/>
            <a:ext cx="0" cy="1130935"/>
          </a:xfrm>
          <a:custGeom>
            <a:avLst/>
            <a:gdLst/>
            <a:ahLst/>
            <a:cxnLst/>
            <a:rect l="l" t="t" r="r" b="b"/>
            <a:pathLst>
              <a:path w="0" h="1130935">
                <a:moveTo>
                  <a:pt x="0" y="0"/>
                </a:moveTo>
                <a:lnTo>
                  <a:pt x="0" y="1130807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186939" y="3614925"/>
            <a:ext cx="2273935" cy="0"/>
          </a:xfrm>
          <a:custGeom>
            <a:avLst/>
            <a:gdLst/>
            <a:ahLst/>
            <a:cxnLst/>
            <a:rect l="l" t="t" r="r" b="b"/>
            <a:pathLst>
              <a:path w="2273935" h="0">
                <a:moveTo>
                  <a:pt x="0" y="0"/>
                </a:moveTo>
                <a:lnTo>
                  <a:pt x="2273807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186939" y="3989828"/>
            <a:ext cx="2273935" cy="0"/>
          </a:xfrm>
          <a:custGeom>
            <a:avLst/>
            <a:gdLst/>
            <a:ahLst/>
            <a:cxnLst/>
            <a:rect l="l" t="t" r="r" b="b"/>
            <a:pathLst>
              <a:path w="2273935" h="0">
                <a:moveTo>
                  <a:pt x="0" y="0"/>
                </a:moveTo>
                <a:lnTo>
                  <a:pt x="2273807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189988" y="3236972"/>
            <a:ext cx="0" cy="1130935"/>
          </a:xfrm>
          <a:custGeom>
            <a:avLst/>
            <a:gdLst/>
            <a:ahLst/>
            <a:cxnLst/>
            <a:rect l="l" t="t" r="r" b="b"/>
            <a:pathLst>
              <a:path w="0" h="1130935">
                <a:moveTo>
                  <a:pt x="0" y="0"/>
                </a:moveTo>
                <a:lnTo>
                  <a:pt x="0" y="1130807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457700" y="3236972"/>
            <a:ext cx="0" cy="1130935"/>
          </a:xfrm>
          <a:custGeom>
            <a:avLst/>
            <a:gdLst/>
            <a:ahLst/>
            <a:cxnLst/>
            <a:rect l="l" t="t" r="r" b="b"/>
            <a:pathLst>
              <a:path w="0" h="1130935">
                <a:moveTo>
                  <a:pt x="0" y="0"/>
                </a:moveTo>
                <a:lnTo>
                  <a:pt x="0" y="1130807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186939" y="3240021"/>
            <a:ext cx="2273935" cy="0"/>
          </a:xfrm>
          <a:custGeom>
            <a:avLst/>
            <a:gdLst/>
            <a:ahLst/>
            <a:cxnLst/>
            <a:rect l="l" t="t" r="r" b="b"/>
            <a:pathLst>
              <a:path w="2273935" h="0">
                <a:moveTo>
                  <a:pt x="0" y="0"/>
                </a:moveTo>
                <a:lnTo>
                  <a:pt x="2273807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186939" y="4363208"/>
            <a:ext cx="2273935" cy="0"/>
          </a:xfrm>
          <a:custGeom>
            <a:avLst/>
            <a:gdLst/>
            <a:ahLst/>
            <a:cxnLst/>
            <a:rect l="l" t="t" r="r" b="b"/>
            <a:pathLst>
              <a:path w="2273935" h="0">
                <a:moveTo>
                  <a:pt x="0" y="0"/>
                </a:moveTo>
                <a:lnTo>
                  <a:pt x="2273807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854752" y="2159810"/>
            <a:ext cx="3528060" cy="1390015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54940" indent="-154940">
              <a:lnSpc>
                <a:spcPct val="100000"/>
              </a:lnSpc>
              <a:spcBef>
                <a:spcPts val="484"/>
              </a:spcBef>
              <a:buFont typeface="Wingdings"/>
              <a:buChar char=""/>
              <a:tabLst>
                <a:tab pos="155575" algn="l"/>
              </a:tabLst>
            </a:pPr>
            <a:r>
              <a:rPr dirty="0" sz="1000" spc="-5">
                <a:latin typeface="华文中宋"/>
                <a:cs typeface="华文中宋"/>
              </a:rPr>
              <a:t>User-based Collaborative Filtering (</a:t>
            </a:r>
            <a:r>
              <a:rPr dirty="0" sz="1000" spc="-5">
                <a:solidFill>
                  <a:srgbClr val="C00000"/>
                </a:solidFill>
                <a:latin typeface="华文中宋"/>
                <a:cs typeface="华文中宋"/>
              </a:rPr>
              <a:t>similar</a:t>
            </a:r>
            <a:r>
              <a:rPr dirty="0" sz="1000" spc="40">
                <a:solidFill>
                  <a:srgbClr val="C00000"/>
                </a:solidFill>
                <a:latin typeface="华文中宋"/>
                <a:cs typeface="华文中宋"/>
              </a:rPr>
              <a:t> </a:t>
            </a:r>
            <a:r>
              <a:rPr dirty="0" sz="1000" spc="-5">
                <a:solidFill>
                  <a:srgbClr val="C00000"/>
                </a:solidFill>
                <a:latin typeface="华文中宋"/>
                <a:cs typeface="华文中宋"/>
              </a:rPr>
              <a:t>users</a:t>
            </a:r>
            <a:r>
              <a:rPr dirty="0" sz="1000" spc="-5">
                <a:latin typeface="华文中宋"/>
                <a:cs typeface="华文中宋"/>
              </a:rPr>
              <a:t>)</a:t>
            </a:r>
            <a:endParaRPr sz="1000">
              <a:latin typeface="华文中宋"/>
              <a:cs typeface="华文中宋"/>
            </a:endParaRPr>
          </a:p>
          <a:p>
            <a:pPr marL="154940" indent="-154940">
              <a:lnSpc>
                <a:spcPct val="100000"/>
              </a:lnSpc>
              <a:spcBef>
                <a:spcPts val="384"/>
              </a:spcBef>
              <a:buFont typeface="Wingdings"/>
              <a:buChar char=""/>
              <a:tabLst>
                <a:tab pos="155575" algn="l"/>
              </a:tabLst>
            </a:pPr>
            <a:r>
              <a:rPr dirty="0" sz="1000" spc="-5">
                <a:latin typeface="华文中宋"/>
                <a:cs typeface="华文中宋"/>
              </a:rPr>
              <a:t>User-based vs.</a:t>
            </a:r>
            <a:r>
              <a:rPr dirty="0" sz="1000" spc="5">
                <a:latin typeface="华文中宋"/>
                <a:cs typeface="华文中宋"/>
              </a:rPr>
              <a:t> </a:t>
            </a:r>
            <a:r>
              <a:rPr dirty="0" sz="1000" spc="-10">
                <a:latin typeface="华文中宋"/>
                <a:cs typeface="华文中宋"/>
              </a:rPr>
              <a:t>Demography-based</a:t>
            </a:r>
            <a:endParaRPr sz="1000">
              <a:latin typeface="华文中宋"/>
              <a:cs typeface="华文中宋"/>
            </a:endParaRPr>
          </a:p>
          <a:p>
            <a:pPr lvl="1" marL="342265" indent="-114300">
              <a:lnSpc>
                <a:spcPct val="100000"/>
              </a:lnSpc>
              <a:spcBef>
                <a:spcPts val="254"/>
              </a:spcBef>
              <a:buFont typeface="Wingdings"/>
              <a:buChar char=""/>
              <a:tabLst>
                <a:tab pos="379730" algn="l"/>
              </a:tabLst>
            </a:pPr>
            <a:r>
              <a:rPr dirty="0" sz="900" spc="-5">
                <a:latin typeface="华文中宋"/>
                <a:cs typeface="华文中宋"/>
              </a:rPr>
              <a:t>Demography-based </a:t>
            </a:r>
            <a:r>
              <a:rPr dirty="0" sz="900">
                <a:latin typeface="华文中宋"/>
                <a:cs typeface="华文中宋"/>
              </a:rPr>
              <a:t>uses </a:t>
            </a:r>
            <a:r>
              <a:rPr dirty="0" sz="900" spc="-5">
                <a:latin typeface="华文中宋"/>
                <a:cs typeface="华文中宋"/>
              </a:rPr>
              <a:t>user-info to compute</a:t>
            </a:r>
            <a:r>
              <a:rPr dirty="0" sz="900" spc="85">
                <a:latin typeface="华文中宋"/>
                <a:cs typeface="华文中宋"/>
              </a:rPr>
              <a:t> </a:t>
            </a:r>
            <a:r>
              <a:rPr dirty="0" sz="900" spc="-10">
                <a:latin typeface="华文中宋"/>
                <a:cs typeface="华文中宋"/>
              </a:rPr>
              <a:t>similarity</a:t>
            </a:r>
            <a:endParaRPr sz="900">
              <a:latin typeface="华文中宋"/>
              <a:cs typeface="华文中宋"/>
            </a:endParaRPr>
          </a:p>
          <a:p>
            <a:pPr lvl="1" marL="342265" marR="97155" indent="-114300">
              <a:lnSpc>
                <a:spcPct val="100000"/>
              </a:lnSpc>
              <a:spcBef>
                <a:spcPts val="250"/>
              </a:spcBef>
              <a:buFont typeface="Wingdings"/>
              <a:buChar char=""/>
              <a:tabLst>
                <a:tab pos="379730" algn="l"/>
              </a:tabLst>
            </a:pPr>
            <a:r>
              <a:rPr dirty="0" sz="900" spc="-5">
                <a:latin typeface="华文中宋"/>
                <a:cs typeface="华文中宋"/>
              </a:rPr>
              <a:t>User-based </a:t>
            </a:r>
            <a:r>
              <a:rPr dirty="0" sz="900">
                <a:latin typeface="华文中宋"/>
                <a:cs typeface="华文中宋"/>
              </a:rPr>
              <a:t>uses </a:t>
            </a:r>
            <a:r>
              <a:rPr dirty="0" sz="900" spc="-5">
                <a:latin typeface="华文中宋"/>
                <a:cs typeface="华文中宋"/>
              </a:rPr>
              <a:t>historical preference </a:t>
            </a:r>
            <a:r>
              <a:rPr dirty="0" sz="900" spc="-10">
                <a:latin typeface="华文中宋"/>
                <a:cs typeface="华文中宋"/>
              </a:rPr>
              <a:t>data </a:t>
            </a:r>
            <a:r>
              <a:rPr dirty="0" sz="900" spc="-5">
                <a:latin typeface="华文中宋"/>
                <a:cs typeface="华文中宋"/>
              </a:rPr>
              <a:t>to compute  similarity</a:t>
            </a:r>
            <a:endParaRPr sz="900">
              <a:latin typeface="华文中宋"/>
              <a:cs typeface="华文中宋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Times New Roman"/>
              <a:cs typeface="Times New Roman"/>
            </a:endParaRPr>
          </a:p>
          <a:p>
            <a:pPr marL="471805">
              <a:lnSpc>
                <a:spcPct val="100000"/>
              </a:lnSpc>
              <a:tabLst>
                <a:tab pos="1228090" algn="l"/>
                <a:tab pos="2361565" algn="l"/>
              </a:tabLst>
            </a:pPr>
            <a:r>
              <a:rPr dirty="0" sz="1600" spc="-5">
                <a:latin typeface="Calibri"/>
                <a:cs typeface="Calibri"/>
              </a:rPr>
              <a:t>4	5	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05127" y="3524069"/>
            <a:ext cx="494030" cy="775335"/>
          </a:xfrm>
          <a:prstGeom prst="rect">
            <a:avLst/>
          </a:prstGeom>
        </p:spPr>
        <p:txBody>
          <a:bodyPr wrap="square" lIns="0" tIns="143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30"/>
              </a:spcBef>
              <a:tabLst>
                <a:tab pos="377825" algn="l"/>
              </a:tabLst>
            </a:pPr>
            <a:r>
              <a:rPr dirty="0" sz="1600" spc="-5">
                <a:latin typeface="Calibri"/>
                <a:cs typeface="Calibri"/>
              </a:rPr>
              <a:t>3</a:t>
            </a:r>
            <a:r>
              <a:rPr dirty="0" sz="1600" spc="-5">
                <a:latin typeface="Calibri"/>
                <a:cs typeface="Calibri"/>
              </a:rPr>
              <a:t>	</a:t>
            </a:r>
            <a:r>
              <a:rPr dirty="0" sz="1600" spc="-5">
                <a:latin typeface="Calibri"/>
                <a:cs typeface="Calibri"/>
              </a:rPr>
              <a:t>4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30"/>
              </a:spcBef>
            </a:pPr>
            <a:r>
              <a:rPr dirty="0" sz="1600" spc="-5"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38986" y="3524069"/>
            <a:ext cx="115570" cy="775335"/>
          </a:xfrm>
          <a:prstGeom prst="rect">
            <a:avLst/>
          </a:prstGeom>
        </p:spPr>
        <p:txBody>
          <a:bodyPr wrap="square" lIns="0" tIns="143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30"/>
              </a:spcBef>
            </a:pPr>
            <a:r>
              <a:rPr dirty="0" sz="1600" spc="-5"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30"/>
              </a:spcBef>
            </a:pPr>
            <a:r>
              <a:rPr dirty="0" sz="1600" spc="-5">
                <a:latin typeface="Calibri"/>
                <a:cs typeface="Calibri"/>
              </a:rPr>
              <a:t>4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865376" y="4037072"/>
            <a:ext cx="249936" cy="3550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865376" y="3281169"/>
            <a:ext cx="249936" cy="7147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396484" y="3820665"/>
            <a:ext cx="249936" cy="3566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396484" y="3424425"/>
            <a:ext cx="249936" cy="3566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782311" y="3424425"/>
            <a:ext cx="248412" cy="7162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317235" y="3377181"/>
            <a:ext cx="403860" cy="8412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706111" y="3377181"/>
            <a:ext cx="441960" cy="8412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5172497" y="3670818"/>
            <a:ext cx="11366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Calibri"/>
                <a:cs typeface="Calibri"/>
              </a:rPr>
              <a:t>&lt;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977895" y="3273549"/>
            <a:ext cx="330835" cy="727075"/>
          </a:xfrm>
          <a:custGeom>
            <a:avLst/>
            <a:gdLst/>
            <a:ahLst/>
            <a:cxnLst/>
            <a:rect l="l" t="t" r="r" b="b"/>
            <a:pathLst>
              <a:path w="330835" h="727075">
                <a:moveTo>
                  <a:pt x="175260" y="0"/>
                </a:moveTo>
                <a:lnTo>
                  <a:pt x="156972" y="0"/>
                </a:lnTo>
                <a:lnTo>
                  <a:pt x="149352" y="1524"/>
                </a:lnTo>
                <a:lnTo>
                  <a:pt x="100584" y="28955"/>
                </a:lnTo>
                <a:lnTo>
                  <a:pt x="86868" y="44196"/>
                </a:lnTo>
                <a:lnTo>
                  <a:pt x="79248" y="53340"/>
                </a:lnTo>
                <a:lnTo>
                  <a:pt x="73152" y="62483"/>
                </a:lnTo>
                <a:lnTo>
                  <a:pt x="65531" y="73151"/>
                </a:lnTo>
                <a:lnTo>
                  <a:pt x="59436" y="83820"/>
                </a:lnTo>
                <a:lnTo>
                  <a:pt x="54864" y="94487"/>
                </a:lnTo>
                <a:lnTo>
                  <a:pt x="48768" y="106679"/>
                </a:lnTo>
                <a:lnTo>
                  <a:pt x="42672" y="120396"/>
                </a:lnTo>
                <a:lnTo>
                  <a:pt x="19812" y="190500"/>
                </a:lnTo>
                <a:lnTo>
                  <a:pt x="7620" y="256031"/>
                </a:lnTo>
                <a:lnTo>
                  <a:pt x="1524" y="326135"/>
                </a:lnTo>
                <a:lnTo>
                  <a:pt x="0" y="362711"/>
                </a:lnTo>
                <a:lnTo>
                  <a:pt x="1524" y="400811"/>
                </a:lnTo>
                <a:lnTo>
                  <a:pt x="7620" y="470916"/>
                </a:lnTo>
                <a:lnTo>
                  <a:pt x="19812" y="534924"/>
                </a:lnTo>
                <a:lnTo>
                  <a:pt x="42672" y="606551"/>
                </a:lnTo>
                <a:lnTo>
                  <a:pt x="54864" y="630935"/>
                </a:lnTo>
                <a:lnTo>
                  <a:pt x="59436" y="643127"/>
                </a:lnTo>
                <a:lnTo>
                  <a:pt x="65531" y="653796"/>
                </a:lnTo>
                <a:lnTo>
                  <a:pt x="73152" y="662940"/>
                </a:lnTo>
                <a:lnTo>
                  <a:pt x="79248" y="673607"/>
                </a:lnTo>
                <a:lnTo>
                  <a:pt x="86868" y="681227"/>
                </a:lnTo>
                <a:lnTo>
                  <a:pt x="92964" y="690372"/>
                </a:lnTo>
                <a:lnTo>
                  <a:pt x="100584" y="696468"/>
                </a:lnTo>
                <a:lnTo>
                  <a:pt x="132587" y="719327"/>
                </a:lnTo>
                <a:lnTo>
                  <a:pt x="149352" y="723900"/>
                </a:lnTo>
                <a:lnTo>
                  <a:pt x="156972" y="725424"/>
                </a:lnTo>
                <a:lnTo>
                  <a:pt x="166116" y="726948"/>
                </a:lnTo>
                <a:lnTo>
                  <a:pt x="175260" y="725424"/>
                </a:lnTo>
                <a:lnTo>
                  <a:pt x="182880" y="723900"/>
                </a:lnTo>
                <a:lnTo>
                  <a:pt x="192024" y="722376"/>
                </a:lnTo>
                <a:lnTo>
                  <a:pt x="199644" y="719327"/>
                </a:lnTo>
                <a:lnTo>
                  <a:pt x="158496" y="719327"/>
                </a:lnTo>
                <a:lnTo>
                  <a:pt x="149352" y="717803"/>
                </a:lnTo>
                <a:lnTo>
                  <a:pt x="150876" y="717803"/>
                </a:lnTo>
                <a:lnTo>
                  <a:pt x="141731" y="716279"/>
                </a:lnTo>
                <a:lnTo>
                  <a:pt x="134112" y="713231"/>
                </a:lnTo>
                <a:lnTo>
                  <a:pt x="118872" y="704087"/>
                </a:lnTo>
                <a:lnTo>
                  <a:pt x="120396" y="704087"/>
                </a:lnTo>
                <a:lnTo>
                  <a:pt x="112776" y="699516"/>
                </a:lnTo>
                <a:lnTo>
                  <a:pt x="105156" y="691896"/>
                </a:lnTo>
                <a:lnTo>
                  <a:pt x="97536" y="685800"/>
                </a:lnTo>
                <a:lnTo>
                  <a:pt x="91440" y="678179"/>
                </a:lnTo>
                <a:lnTo>
                  <a:pt x="83820" y="669035"/>
                </a:lnTo>
                <a:lnTo>
                  <a:pt x="77724" y="659892"/>
                </a:lnTo>
                <a:lnTo>
                  <a:pt x="72498" y="650748"/>
                </a:lnTo>
                <a:lnTo>
                  <a:pt x="71628" y="650748"/>
                </a:lnTo>
                <a:lnTo>
                  <a:pt x="65531" y="640079"/>
                </a:lnTo>
                <a:lnTo>
                  <a:pt x="59436" y="627887"/>
                </a:lnTo>
                <a:lnTo>
                  <a:pt x="54864" y="615696"/>
                </a:lnTo>
                <a:lnTo>
                  <a:pt x="48768" y="603503"/>
                </a:lnTo>
                <a:lnTo>
                  <a:pt x="35052" y="563879"/>
                </a:lnTo>
                <a:lnTo>
                  <a:pt x="19812" y="502920"/>
                </a:lnTo>
                <a:lnTo>
                  <a:pt x="10668" y="435864"/>
                </a:lnTo>
                <a:lnTo>
                  <a:pt x="7620" y="326135"/>
                </a:lnTo>
                <a:lnTo>
                  <a:pt x="13716" y="256031"/>
                </a:lnTo>
                <a:lnTo>
                  <a:pt x="25908" y="192024"/>
                </a:lnTo>
                <a:lnTo>
                  <a:pt x="35052" y="163068"/>
                </a:lnTo>
                <a:lnTo>
                  <a:pt x="48768" y="121920"/>
                </a:lnTo>
                <a:lnTo>
                  <a:pt x="54864" y="109727"/>
                </a:lnTo>
                <a:lnTo>
                  <a:pt x="59436" y="97535"/>
                </a:lnTo>
                <a:lnTo>
                  <a:pt x="77724" y="65531"/>
                </a:lnTo>
                <a:lnTo>
                  <a:pt x="78594" y="65531"/>
                </a:lnTo>
                <a:lnTo>
                  <a:pt x="83820" y="56387"/>
                </a:lnTo>
                <a:lnTo>
                  <a:pt x="91440" y="48768"/>
                </a:lnTo>
                <a:lnTo>
                  <a:pt x="97536" y="41148"/>
                </a:lnTo>
                <a:lnTo>
                  <a:pt x="105156" y="33527"/>
                </a:lnTo>
                <a:lnTo>
                  <a:pt x="120396" y="21335"/>
                </a:lnTo>
                <a:lnTo>
                  <a:pt x="118872" y="21335"/>
                </a:lnTo>
                <a:lnTo>
                  <a:pt x="126492" y="16764"/>
                </a:lnTo>
                <a:lnTo>
                  <a:pt x="141731" y="10668"/>
                </a:lnTo>
                <a:lnTo>
                  <a:pt x="150876" y="7620"/>
                </a:lnTo>
                <a:lnTo>
                  <a:pt x="149352" y="7620"/>
                </a:lnTo>
                <a:lnTo>
                  <a:pt x="158496" y="6096"/>
                </a:lnTo>
                <a:lnTo>
                  <a:pt x="195833" y="6096"/>
                </a:lnTo>
                <a:lnTo>
                  <a:pt x="192024" y="4572"/>
                </a:lnTo>
                <a:lnTo>
                  <a:pt x="182880" y="1524"/>
                </a:lnTo>
                <a:lnTo>
                  <a:pt x="175260" y="0"/>
                </a:lnTo>
                <a:close/>
              </a:path>
              <a:path w="330835" h="727075">
                <a:moveTo>
                  <a:pt x="260604" y="649224"/>
                </a:moveTo>
                <a:lnTo>
                  <a:pt x="254508" y="659892"/>
                </a:lnTo>
                <a:lnTo>
                  <a:pt x="246887" y="669035"/>
                </a:lnTo>
                <a:lnTo>
                  <a:pt x="240792" y="678179"/>
                </a:lnTo>
                <a:lnTo>
                  <a:pt x="233172" y="685800"/>
                </a:lnTo>
                <a:lnTo>
                  <a:pt x="234696" y="685800"/>
                </a:lnTo>
                <a:lnTo>
                  <a:pt x="227076" y="691896"/>
                </a:lnTo>
                <a:lnTo>
                  <a:pt x="219456" y="699516"/>
                </a:lnTo>
                <a:lnTo>
                  <a:pt x="204216" y="708659"/>
                </a:lnTo>
                <a:lnTo>
                  <a:pt x="205740" y="708659"/>
                </a:lnTo>
                <a:lnTo>
                  <a:pt x="196596" y="713231"/>
                </a:lnTo>
                <a:lnTo>
                  <a:pt x="198120" y="713231"/>
                </a:lnTo>
                <a:lnTo>
                  <a:pt x="188976" y="716279"/>
                </a:lnTo>
                <a:lnTo>
                  <a:pt x="190500" y="716279"/>
                </a:lnTo>
                <a:lnTo>
                  <a:pt x="181356" y="717803"/>
                </a:lnTo>
                <a:lnTo>
                  <a:pt x="173736" y="719327"/>
                </a:lnTo>
                <a:lnTo>
                  <a:pt x="199644" y="719327"/>
                </a:lnTo>
                <a:lnTo>
                  <a:pt x="207264" y="714755"/>
                </a:lnTo>
                <a:lnTo>
                  <a:pt x="216408" y="710183"/>
                </a:lnTo>
                <a:lnTo>
                  <a:pt x="224028" y="704087"/>
                </a:lnTo>
                <a:lnTo>
                  <a:pt x="231648" y="696468"/>
                </a:lnTo>
                <a:lnTo>
                  <a:pt x="239268" y="690372"/>
                </a:lnTo>
                <a:lnTo>
                  <a:pt x="245364" y="681227"/>
                </a:lnTo>
                <a:lnTo>
                  <a:pt x="252984" y="673607"/>
                </a:lnTo>
                <a:lnTo>
                  <a:pt x="259080" y="662940"/>
                </a:lnTo>
                <a:lnTo>
                  <a:pt x="265176" y="653796"/>
                </a:lnTo>
                <a:lnTo>
                  <a:pt x="266917" y="650748"/>
                </a:lnTo>
                <a:lnTo>
                  <a:pt x="260604" y="650748"/>
                </a:lnTo>
                <a:lnTo>
                  <a:pt x="260604" y="649224"/>
                </a:lnTo>
                <a:close/>
              </a:path>
              <a:path w="330835" h="727075">
                <a:moveTo>
                  <a:pt x="71628" y="649224"/>
                </a:moveTo>
                <a:lnTo>
                  <a:pt x="71628" y="650748"/>
                </a:lnTo>
                <a:lnTo>
                  <a:pt x="72498" y="650748"/>
                </a:lnTo>
                <a:lnTo>
                  <a:pt x="71628" y="649224"/>
                </a:lnTo>
                <a:close/>
              </a:path>
              <a:path w="330835" h="727075">
                <a:moveTo>
                  <a:pt x="260821" y="65531"/>
                </a:moveTo>
                <a:lnTo>
                  <a:pt x="254508" y="65531"/>
                </a:lnTo>
                <a:lnTo>
                  <a:pt x="272796" y="97535"/>
                </a:lnTo>
                <a:lnTo>
                  <a:pt x="277368" y="109727"/>
                </a:lnTo>
                <a:lnTo>
                  <a:pt x="297180" y="163068"/>
                </a:lnTo>
                <a:lnTo>
                  <a:pt x="312419" y="224027"/>
                </a:lnTo>
                <a:lnTo>
                  <a:pt x="321564" y="291083"/>
                </a:lnTo>
                <a:lnTo>
                  <a:pt x="324612" y="326135"/>
                </a:lnTo>
                <a:lnTo>
                  <a:pt x="324485" y="400811"/>
                </a:lnTo>
                <a:lnTo>
                  <a:pt x="312419" y="502920"/>
                </a:lnTo>
                <a:lnTo>
                  <a:pt x="297180" y="563879"/>
                </a:lnTo>
                <a:lnTo>
                  <a:pt x="283464" y="603503"/>
                </a:lnTo>
                <a:lnTo>
                  <a:pt x="277368" y="615696"/>
                </a:lnTo>
                <a:lnTo>
                  <a:pt x="272796" y="627887"/>
                </a:lnTo>
                <a:lnTo>
                  <a:pt x="266700" y="640079"/>
                </a:lnTo>
                <a:lnTo>
                  <a:pt x="260604" y="650748"/>
                </a:lnTo>
                <a:lnTo>
                  <a:pt x="266917" y="650748"/>
                </a:lnTo>
                <a:lnTo>
                  <a:pt x="289559" y="606551"/>
                </a:lnTo>
                <a:lnTo>
                  <a:pt x="303276" y="565403"/>
                </a:lnTo>
                <a:lnTo>
                  <a:pt x="318516" y="504444"/>
                </a:lnTo>
                <a:lnTo>
                  <a:pt x="330707" y="400811"/>
                </a:lnTo>
                <a:lnTo>
                  <a:pt x="330707" y="326135"/>
                </a:lnTo>
                <a:lnTo>
                  <a:pt x="324612" y="256031"/>
                </a:lnTo>
                <a:lnTo>
                  <a:pt x="310895" y="190500"/>
                </a:lnTo>
                <a:lnTo>
                  <a:pt x="294131" y="132587"/>
                </a:lnTo>
                <a:lnTo>
                  <a:pt x="277368" y="94487"/>
                </a:lnTo>
                <a:lnTo>
                  <a:pt x="260821" y="65531"/>
                </a:lnTo>
                <a:close/>
              </a:path>
              <a:path w="330835" h="727075">
                <a:moveTo>
                  <a:pt x="78594" y="65531"/>
                </a:moveTo>
                <a:lnTo>
                  <a:pt x="77724" y="65531"/>
                </a:lnTo>
                <a:lnTo>
                  <a:pt x="77724" y="67055"/>
                </a:lnTo>
                <a:lnTo>
                  <a:pt x="78594" y="65531"/>
                </a:lnTo>
                <a:close/>
              </a:path>
              <a:path w="330835" h="727075">
                <a:moveTo>
                  <a:pt x="195833" y="6096"/>
                </a:moveTo>
                <a:lnTo>
                  <a:pt x="173736" y="6096"/>
                </a:lnTo>
                <a:lnTo>
                  <a:pt x="181356" y="7620"/>
                </a:lnTo>
                <a:lnTo>
                  <a:pt x="190500" y="10668"/>
                </a:lnTo>
                <a:lnTo>
                  <a:pt x="188976" y="10668"/>
                </a:lnTo>
                <a:lnTo>
                  <a:pt x="198120" y="13716"/>
                </a:lnTo>
                <a:lnTo>
                  <a:pt x="196596" y="13716"/>
                </a:lnTo>
                <a:lnTo>
                  <a:pt x="205740" y="16764"/>
                </a:lnTo>
                <a:lnTo>
                  <a:pt x="204216" y="16764"/>
                </a:lnTo>
                <a:lnTo>
                  <a:pt x="211836" y="21335"/>
                </a:lnTo>
                <a:lnTo>
                  <a:pt x="227076" y="33527"/>
                </a:lnTo>
                <a:lnTo>
                  <a:pt x="234696" y="41148"/>
                </a:lnTo>
                <a:lnTo>
                  <a:pt x="233172" y="41148"/>
                </a:lnTo>
                <a:lnTo>
                  <a:pt x="240792" y="48768"/>
                </a:lnTo>
                <a:lnTo>
                  <a:pt x="246887" y="56387"/>
                </a:lnTo>
                <a:lnTo>
                  <a:pt x="254508" y="67055"/>
                </a:lnTo>
                <a:lnTo>
                  <a:pt x="254508" y="65531"/>
                </a:lnTo>
                <a:lnTo>
                  <a:pt x="260821" y="65531"/>
                </a:lnTo>
                <a:lnTo>
                  <a:pt x="259080" y="62483"/>
                </a:lnTo>
                <a:lnTo>
                  <a:pt x="252984" y="53340"/>
                </a:lnTo>
                <a:lnTo>
                  <a:pt x="245364" y="44196"/>
                </a:lnTo>
                <a:lnTo>
                  <a:pt x="239268" y="36575"/>
                </a:lnTo>
                <a:lnTo>
                  <a:pt x="231648" y="28955"/>
                </a:lnTo>
                <a:lnTo>
                  <a:pt x="216408" y="16764"/>
                </a:lnTo>
                <a:lnTo>
                  <a:pt x="207264" y="12192"/>
                </a:lnTo>
                <a:lnTo>
                  <a:pt x="199644" y="7620"/>
                </a:lnTo>
                <a:lnTo>
                  <a:pt x="195833" y="6096"/>
                </a:lnTo>
                <a:close/>
              </a:path>
            </a:pathLst>
          </a:custGeom>
          <a:solidFill>
            <a:srgbClr val="4171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583179" y="3633213"/>
            <a:ext cx="329565" cy="727075"/>
          </a:xfrm>
          <a:custGeom>
            <a:avLst/>
            <a:gdLst/>
            <a:ahLst/>
            <a:cxnLst/>
            <a:rect l="l" t="t" r="r" b="b"/>
            <a:pathLst>
              <a:path w="329564" h="727075">
                <a:moveTo>
                  <a:pt x="173736" y="0"/>
                </a:moveTo>
                <a:lnTo>
                  <a:pt x="155447" y="0"/>
                </a:lnTo>
                <a:lnTo>
                  <a:pt x="147827" y="1523"/>
                </a:lnTo>
                <a:lnTo>
                  <a:pt x="99059" y="28955"/>
                </a:lnTo>
                <a:lnTo>
                  <a:pt x="85343" y="44195"/>
                </a:lnTo>
                <a:lnTo>
                  <a:pt x="77724" y="53339"/>
                </a:lnTo>
                <a:lnTo>
                  <a:pt x="41147" y="120395"/>
                </a:lnTo>
                <a:lnTo>
                  <a:pt x="27431" y="161543"/>
                </a:lnTo>
                <a:lnTo>
                  <a:pt x="12192" y="222503"/>
                </a:lnTo>
                <a:lnTo>
                  <a:pt x="0" y="326135"/>
                </a:lnTo>
                <a:lnTo>
                  <a:pt x="0" y="400811"/>
                </a:lnTo>
                <a:lnTo>
                  <a:pt x="6095" y="470915"/>
                </a:lnTo>
                <a:lnTo>
                  <a:pt x="18287" y="536447"/>
                </a:lnTo>
                <a:lnTo>
                  <a:pt x="36575" y="594359"/>
                </a:lnTo>
                <a:lnTo>
                  <a:pt x="59436" y="643127"/>
                </a:lnTo>
                <a:lnTo>
                  <a:pt x="85343" y="682751"/>
                </a:lnTo>
                <a:lnTo>
                  <a:pt x="91439" y="690371"/>
                </a:lnTo>
                <a:lnTo>
                  <a:pt x="121919" y="714755"/>
                </a:lnTo>
                <a:lnTo>
                  <a:pt x="155447" y="726947"/>
                </a:lnTo>
                <a:lnTo>
                  <a:pt x="173736" y="726947"/>
                </a:lnTo>
                <a:lnTo>
                  <a:pt x="181356" y="725423"/>
                </a:lnTo>
                <a:lnTo>
                  <a:pt x="190500" y="722375"/>
                </a:lnTo>
                <a:lnTo>
                  <a:pt x="194309" y="720851"/>
                </a:lnTo>
                <a:lnTo>
                  <a:pt x="164592" y="720851"/>
                </a:lnTo>
                <a:lnTo>
                  <a:pt x="149351" y="717803"/>
                </a:lnTo>
                <a:lnTo>
                  <a:pt x="140207" y="716279"/>
                </a:lnTo>
                <a:lnTo>
                  <a:pt x="141731" y="716279"/>
                </a:lnTo>
                <a:lnTo>
                  <a:pt x="132587" y="713231"/>
                </a:lnTo>
                <a:lnTo>
                  <a:pt x="134112" y="713231"/>
                </a:lnTo>
                <a:lnTo>
                  <a:pt x="128016" y="710183"/>
                </a:lnTo>
                <a:lnTo>
                  <a:pt x="126492" y="710183"/>
                </a:lnTo>
                <a:lnTo>
                  <a:pt x="118871" y="704087"/>
                </a:lnTo>
                <a:lnTo>
                  <a:pt x="111251" y="699515"/>
                </a:lnTo>
                <a:lnTo>
                  <a:pt x="103631" y="693419"/>
                </a:lnTo>
                <a:lnTo>
                  <a:pt x="96012" y="685799"/>
                </a:lnTo>
                <a:lnTo>
                  <a:pt x="97536" y="685799"/>
                </a:lnTo>
                <a:lnTo>
                  <a:pt x="89915" y="678179"/>
                </a:lnTo>
                <a:lnTo>
                  <a:pt x="83819" y="669035"/>
                </a:lnTo>
                <a:lnTo>
                  <a:pt x="76200" y="659891"/>
                </a:lnTo>
                <a:lnTo>
                  <a:pt x="70103" y="650747"/>
                </a:lnTo>
                <a:lnTo>
                  <a:pt x="64007" y="640079"/>
                </a:lnTo>
                <a:lnTo>
                  <a:pt x="57912" y="627887"/>
                </a:lnTo>
                <a:lnTo>
                  <a:pt x="53339" y="617219"/>
                </a:lnTo>
                <a:lnTo>
                  <a:pt x="47243" y="605027"/>
                </a:lnTo>
                <a:lnTo>
                  <a:pt x="33527" y="563879"/>
                </a:lnTo>
                <a:lnTo>
                  <a:pt x="25907" y="534923"/>
                </a:lnTo>
                <a:lnTo>
                  <a:pt x="18287" y="502919"/>
                </a:lnTo>
                <a:lnTo>
                  <a:pt x="13923" y="470915"/>
                </a:lnTo>
                <a:lnTo>
                  <a:pt x="13715" y="470915"/>
                </a:lnTo>
                <a:lnTo>
                  <a:pt x="9143" y="435863"/>
                </a:lnTo>
                <a:lnTo>
                  <a:pt x="6095" y="400811"/>
                </a:lnTo>
                <a:lnTo>
                  <a:pt x="6222" y="326135"/>
                </a:lnTo>
                <a:lnTo>
                  <a:pt x="9143" y="291083"/>
                </a:lnTo>
                <a:lnTo>
                  <a:pt x="13715" y="256031"/>
                </a:lnTo>
                <a:lnTo>
                  <a:pt x="13923" y="256031"/>
                </a:lnTo>
                <a:lnTo>
                  <a:pt x="18287" y="224027"/>
                </a:lnTo>
                <a:lnTo>
                  <a:pt x="25907" y="192023"/>
                </a:lnTo>
                <a:lnTo>
                  <a:pt x="33527" y="163067"/>
                </a:lnTo>
                <a:lnTo>
                  <a:pt x="47243" y="121919"/>
                </a:lnTo>
                <a:lnTo>
                  <a:pt x="53339" y="109727"/>
                </a:lnTo>
                <a:lnTo>
                  <a:pt x="57912" y="99059"/>
                </a:lnTo>
                <a:lnTo>
                  <a:pt x="64007" y="86867"/>
                </a:lnTo>
                <a:lnTo>
                  <a:pt x="70103" y="76200"/>
                </a:lnTo>
                <a:lnTo>
                  <a:pt x="76200" y="67055"/>
                </a:lnTo>
                <a:lnTo>
                  <a:pt x="83819" y="57911"/>
                </a:lnTo>
                <a:lnTo>
                  <a:pt x="89915" y="48767"/>
                </a:lnTo>
                <a:lnTo>
                  <a:pt x="97536" y="41147"/>
                </a:lnTo>
                <a:lnTo>
                  <a:pt x="96012" y="41147"/>
                </a:lnTo>
                <a:lnTo>
                  <a:pt x="103631" y="33527"/>
                </a:lnTo>
                <a:lnTo>
                  <a:pt x="111251" y="27431"/>
                </a:lnTo>
                <a:lnTo>
                  <a:pt x="118871" y="22859"/>
                </a:lnTo>
                <a:lnTo>
                  <a:pt x="126492" y="16763"/>
                </a:lnTo>
                <a:lnTo>
                  <a:pt x="128016" y="16763"/>
                </a:lnTo>
                <a:lnTo>
                  <a:pt x="134112" y="13715"/>
                </a:lnTo>
                <a:lnTo>
                  <a:pt x="132587" y="13715"/>
                </a:lnTo>
                <a:lnTo>
                  <a:pt x="141731" y="10667"/>
                </a:lnTo>
                <a:lnTo>
                  <a:pt x="140207" y="10667"/>
                </a:lnTo>
                <a:lnTo>
                  <a:pt x="149351" y="7619"/>
                </a:lnTo>
                <a:lnTo>
                  <a:pt x="156971" y="7619"/>
                </a:lnTo>
                <a:lnTo>
                  <a:pt x="164592" y="6095"/>
                </a:lnTo>
                <a:lnTo>
                  <a:pt x="194309" y="6095"/>
                </a:lnTo>
                <a:lnTo>
                  <a:pt x="190500" y="4571"/>
                </a:lnTo>
                <a:lnTo>
                  <a:pt x="181356" y="1523"/>
                </a:lnTo>
                <a:lnTo>
                  <a:pt x="173736" y="0"/>
                </a:lnTo>
                <a:close/>
              </a:path>
              <a:path w="329564" h="727075">
                <a:moveTo>
                  <a:pt x="204215" y="708659"/>
                </a:moveTo>
                <a:lnTo>
                  <a:pt x="196595" y="713231"/>
                </a:lnTo>
                <a:lnTo>
                  <a:pt x="187451" y="716279"/>
                </a:lnTo>
                <a:lnTo>
                  <a:pt x="188975" y="716279"/>
                </a:lnTo>
                <a:lnTo>
                  <a:pt x="179831" y="717803"/>
                </a:lnTo>
                <a:lnTo>
                  <a:pt x="181356" y="717803"/>
                </a:lnTo>
                <a:lnTo>
                  <a:pt x="172212" y="719327"/>
                </a:lnTo>
                <a:lnTo>
                  <a:pt x="164592" y="720851"/>
                </a:lnTo>
                <a:lnTo>
                  <a:pt x="194309" y="720851"/>
                </a:lnTo>
                <a:lnTo>
                  <a:pt x="198119" y="719327"/>
                </a:lnTo>
                <a:lnTo>
                  <a:pt x="207263" y="714755"/>
                </a:lnTo>
                <a:lnTo>
                  <a:pt x="214883" y="710183"/>
                </a:lnTo>
                <a:lnTo>
                  <a:pt x="202692" y="710183"/>
                </a:lnTo>
                <a:lnTo>
                  <a:pt x="204215" y="708659"/>
                </a:lnTo>
                <a:close/>
              </a:path>
              <a:path w="329564" h="727075">
                <a:moveTo>
                  <a:pt x="124968" y="708659"/>
                </a:moveTo>
                <a:lnTo>
                  <a:pt x="126492" y="710183"/>
                </a:lnTo>
                <a:lnTo>
                  <a:pt x="128016" y="710183"/>
                </a:lnTo>
                <a:lnTo>
                  <a:pt x="124968" y="708659"/>
                </a:lnTo>
                <a:close/>
              </a:path>
              <a:path w="329564" h="727075">
                <a:moveTo>
                  <a:pt x="316992" y="469391"/>
                </a:moveTo>
                <a:lnTo>
                  <a:pt x="310895" y="502919"/>
                </a:lnTo>
                <a:lnTo>
                  <a:pt x="303275" y="534923"/>
                </a:lnTo>
                <a:lnTo>
                  <a:pt x="304800" y="534923"/>
                </a:lnTo>
                <a:lnTo>
                  <a:pt x="295656" y="563879"/>
                </a:lnTo>
                <a:lnTo>
                  <a:pt x="281939" y="605027"/>
                </a:lnTo>
                <a:lnTo>
                  <a:pt x="275844" y="617219"/>
                </a:lnTo>
                <a:lnTo>
                  <a:pt x="271271" y="627887"/>
                </a:lnTo>
                <a:lnTo>
                  <a:pt x="265175" y="640079"/>
                </a:lnTo>
                <a:lnTo>
                  <a:pt x="259080" y="650747"/>
                </a:lnTo>
                <a:lnTo>
                  <a:pt x="252983" y="659891"/>
                </a:lnTo>
                <a:lnTo>
                  <a:pt x="245363" y="669035"/>
                </a:lnTo>
                <a:lnTo>
                  <a:pt x="246887" y="669035"/>
                </a:lnTo>
                <a:lnTo>
                  <a:pt x="239268" y="678179"/>
                </a:lnTo>
                <a:lnTo>
                  <a:pt x="233171" y="685799"/>
                </a:lnTo>
                <a:lnTo>
                  <a:pt x="225551" y="693419"/>
                </a:lnTo>
                <a:lnTo>
                  <a:pt x="217931" y="699515"/>
                </a:lnTo>
                <a:lnTo>
                  <a:pt x="210312" y="704087"/>
                </a:lnTo>
                <a:lnTo>
                  <a:pt x="211836" y="704087"/>
                </a:lnTo>
                <a:lnTo>
                  <a:pt x="202692" y="710183"/>
                </a:lnTo>
                <a:lnTo>
                  <a:pt x="214883" y="710183"/>
                </a:lnTo>
                <a:lnTo>
                  <a:pt x="230124" y="697991"/>
                </a:lnTo>
                <a:lnTo>
                  <a:pt x="237744" y="690371"/>
                </a:lnTo>
                <a:lnTo>
                  <a:pt x="243839" y="682751"/>
                </a:lnTo>
                <a:lnTo>
                  <a:pt x="251459" y="673607"/>
                </a:lnTo>
                <a:lnTo>
                  <a:pt x="288036" y="606551"/>
                </a:lnTo>
                <a:lnTo>
                  <a:pt x="310895" y="536447"/>
                </a:lnTo>
                <a:lnTo>
                  <a:pt x="323088" y="470915"/>
                </a:lnTo>
                <a:lnTo>
                  <a:pt x="316992" y="470915"/>
                </a:lnTo>
                <a:lnTo>
                  <a:pt x="316992" y="469391"/>
                </a:lnTo>
                <a:close/>
              </a:path>
              <a:path w="329564" h="727075">
                <a:moveTo>
                  <a:pt x="13715" y="469391"/>
                </a:moveTo>
                <a:lnTo>
                  <a:pt x="13715" y="470915"/>
                </a:lnTo>
                <a:lnTo>
                  <a:pt x="13923" y="470915"/>
                </a:lnTo>
                <a:lnTo>
                  <a:pt x="13715" y="469391"/>
                </a:lnTo>
                <a:close/>
              </a:path>
              <a:path w="329564" h="727075">
                <a:moveTo>
                  <a:pt x="323088" y="256031"/>
                </a:moveTo>
                <a:lnTo>
                  <a:pt x="316992" y="256031"/>
                </a:lnTo>
                <a:lnTo>
                  <a:pt x="323088" y="326135"/>
                </a:lnTo>
                <a:lnTo>
                  <a:pt x="323088" y="400811"/>
                </a:lnTo>
                <a:lnTo>
                  <a:pt x="316992" y="470915"/>
                </a:lnTo>
                <a:lnTo>
                  <a:pt x="323088" y="470915"/>
                </a:lnTo>
                <a:lnTo>
                  <a:pt x="329183" y="400811"/>
                </a:lnTo>
                <a:lnTo>
                  <a:pt x="329183" y="326135"/>
                </a:lnTo>
                <a:lnTo>
                  <a:pt x="323088" y="256031"/>
                </a:lnTo>
                <a:close/>
              </a:path>
              <a:path w="329564" h="727075">
                <a:moveTo>
                  <a:pt x="6222" y="326135"/>
                </a:moveTo>
                <a:lnTo>
                  <a:pt x="6095" y="327659"/>
                </a:lnTo>
                <a:lnTo>
                  <a:pt x="6222" y="326135"/>
                </a:lnTo>
                <a:close/>
              </a:path>
              <a:path w="329564" h="727075">
                <a:moveTo>
                  <a:pt x="13923" y="256031"/>
                </a:moveTo>
                <a:lnTo>
                  <a:pt x="13715" y="256031"/>
                </a:lnTo>
                <a:lnTo>
                  <a:pt x="13715" y="257555"/>
                </a:lnTo>
                <a:lnTo>
                  <a:pt x="13923" y="256031"/>
                </a:lnTo>
                <a:close/>
              </a:path>
              <a:path w="329564" h="727075">
                <a:moveTo>
                  <a:pt x="214883" y="16763"/>
                </a:moveTo>
                <a:lnTo>
                  <a:pt x="202692" y="16763"/>
                </a:lnTo>
                <a:lnTo>
                  <a:pt x="211836" y="22859"/>
                </a:lnTo>
                <a:lnTo>
                  <a:pt x="210312" y="22859"/>
                </a:lnTo>
                <a:lnTo>
                  <a:pt x="217931" y="27431"/>
                </a:lnTo>
                <a:lnTo>
                  <a:pt x="225551" y="33527"/>
                </a:lnTo>
                <a:lnTo>
                  <a:pt x="233171" y="41147"/>
                </a:lnTo>
                <a:lnTo>
                  <a:pt x="239268" y="48767"/>
                </a:lnTo>
                <a:lnTo>
                  <a:pt x="246887" y="57911"/>
                </a:lnTo>
                <a:lnTo>
                  <a:pt x="245363" y="57911"/>
                </a:lnTo>
                <a:lnTo>
                  <a:pt x="252983" y="67055"/>
                </a:lnTo>
                <a:lnTo>
                  <a:pt x="259080" y="76200"/>
                </a:lnTo>
                <a:lnTo>
                  <a:pt x="265175" y="86867"/>
                </a:lnTo>
                <a:lnTo>
                  <a:pt x="271271" y="99059"/>
                </a:lnTo>
                <a:lnTo>
                  <a:pt x="275844" y="109727"/>
                </a:lnTo>
                <a:lnTo>
                  <a:pt x="281939" y="121919"/>
                </a:lnTo>
                <a:lnTo>
                  <a:pt x="295656" y="163067"/>
                </a:lnTo>
                <a:lnTo>
                  <a:pt x="304800" y="192023"/>
                </a:lnTo>
                <a:lnTo>
                  <a:pt x="303275" y="192023"/>
                </a:lnTo>
                <a:lnTo>
                  <a:pt x="310895" y="224027"/>
                </a:lnTo>
                <a:lnTo>
                  <a:pt x="316992" y="257555"/>
                </a:lnTo>
                <a:lnTo>
                  <a:pt x="316992" y="256031"/>
                </a:lnTo>
                <a:lnTo>
                  <a:pt x="323088" y="256031"/>
                </a:lnTo>
                <a:lnTo>
                  <a:pt x="310895" y="190500"/>
                </a:lnTo>
                <a:lnTo>
                  <a:pt x="288036" y="120395"/>
                </a:lnTo>
                <a:lnTo>
                  <a:pt x="269747" y="83819"/>
                </a:lnTo>
                <a:lnTo>
                  <a:pt x="243839" y="44195"/>
                </a:lnTo>
                <a:lnTo>
                  <a:pt x="237744" y="36575"/>
                </a:lnTo>
                <a:lnTo>
                  <a:pt x="230124" y="28955"/>
                </a:lnTo>
                <a:lnTo>
                  <a:pt x="214883" y="16763"/>
                </a:lnTo>
                <a:close/>
              </a:path>
              <a:path w="329564" h="727075">
                <a:moveTo>
                  <a:pt x="128016" y="16763"/>
                </a:moveTo>
                <a:lnTo>
                  <a:pt x="126492" y="16763"/>
                </a:lnTo>
                <a:lnTo>
                  <a:pt x="124968" y="18287"/>
                </a:lnTo>
                <a:lnTo>
                  <a:pt x="128016" y="16763"/>
                </a:lnTo>
                <a:close/>
              </a:path>
              <a:path w="329564" h="727075">
                <a:moveTo>
                  <a:pt x="198119" y="7619"/>
                </a:moveTo>
                <a:lnTo>
                  <a:pt x="179831" y="7619"/>
                </a:lnTo>
                <a:lnTo>
                  <a:pt x="188975" y="10667"/>
                </a:lnTo>
                <a:lnTo>
                  <a:pt x="187451" y="10667"/>
                </a:lnTo>
                <a:lnTo>
                  <a:pt x="196595" y="13715"/>
                </a:lnTo>
                <a:lnTo>
                  <a:pt x="204215" y="18287"/>
                </a:lnTo>
                <a:lnTo>
                  <a:pt x="202692" y="16763"/>
                </a:lnTo>
                <a:lnTo>
                  <a:pt x="214883" y="16763"/>
                </a:lnTo>
                <a:lnTo>
                  <a:pt x="207263" y="12191"/>
                </a:lnTo>
                <a:lnTo>
                  <a:pt x="198119" y="7619"/>
                </a:lnTo>
                <a:close/>
              </a:path>
              <a:path w="329564" h="727075">
                <a:moveTo>
                  <a:pt x="194309" y="6095"/>
                </a:moveTo>
                <a:lnTo>
                  <a:pt x="164592" y="6095"/>
                </a:lnTo>
                <a:lnTo>
                  <a:pt x="172212" y="7619"/>
                </a:lnTo>
                <a:lnTo>
                  <a:pt x="181356" y="9143"/>
                </a:lnTo>
                <a:lnTo>
                  <a:pt x="179831" y="7619"/>
                </a:lnTo>
                <a:lnTo>
                  <a:pt x="198119" y="7619"/>
                </a:lnTo>
                <a:lnTo>
                  <a:pt x="194309" y="609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735323" y="3633213"/>
            <a:ext cx="329565" cy="727075"/>
          </a:xfrm>
          <a:custGeom>
            <a:avLst/>
            <a:gdLst/>
            <a:ahLst/>
            <a:cxnLst/>
            <a:rect l="l" t="t" r="r" b="b"/>
            <a:pathLst>
              <a:path w="329564" h="727075">
                <a:moveTo>
                  <a:pt x="173736" y="0"/>
                </a:moveTo>
                <a:lnTo>
                  <a:pt x="155448" y="0"/>
                </a:lnTo>
                <a:lnTo>
                  <a:pt x="147827" y="1523"/>
                </a:lnTo>
                <a:lnTo>
                  <a:pt x="99060" y="28955"/>
                </a:lnTo>
                <a:lnTo>
                  <a:pt x="85343" y="44195"/>
                </a:lnTo>
                <a:lnTo>
                  <a:pt x="77724" y="53339"/>
                </a:lnTo>
                <a:lnTo>
                  <a:pt x="41148" y="120395"/>
                </a:lnTo>
                <a:lnTo>
                  <a:pt x="27431" y="161543"/>
                </a:lnTo>
                <a:lnTo>
                  <a:pt x="12191" y="222503"/>
                </a:lnTo>
                <a:lnTo>
                  <a:pt x="0" y="326135"/>
                </a:lnTo>
                <a:lnTo>
                  <a:pt x="0" y="400811"/>
                </a:lnTo>
                <a:lnTo>
                  <a:pt x="6096" y="470915"/>
                </a:lnTo>
                <a:lnTo>
                  <a:pt x="18287" y="536447"/>
                </a:lnTo>
                <a:lnTo>
                  <a:pt x="36575" y="594359"/>
                </a:lnTo>
                <a:lnTo>
                  <a:pt x="59436" y="643127"/>
                </a:lnTo>
                <a:lnTo>
                  <a:pt x="85343" y="682751"/>
                </a:lnTo>
                <a:lnTo>
                  <a:pt x="91439" y="690371"/>
                </a:lnTo>
                <a:lnTo>
                  <a:pt x="121920" y="714755"/>
                </a:lnTo>
                <a:lnTo>
                  <a:pt x="155448" y="726947"/>
                </a:lnTo>
                <a:lnTo>
                  <a:pt x="173736" y="726947"/>
                </a:lnTo>
                <a:lnTo>
                  <a:pt x="181355" y="725423"/>
                </a:lnTo>
                <a:lnTo>
                  <a:pt x="190500" y="722375"/>
                </a:lnTo>
                <a:lnTo>
                  <a:pt x="194310" y="720851"/>
                </a:lnTo>
                <a:lnTo>
                  <a:pt x="164591" y="720851"/>
                </a:lnTo>
                <a:lnTo>
                  <a:pt x="156972" y="719327"/>
                </a:lnTo>
                <a:lnTo>
                  <a:pt x="147827" y="717803"/>
                </a:lnTo>
                <a:lnTo>
                  <a:pt x="149351" y="717803"/>
                </a:lnTo>
                <a:lnTo>
                  <a:pt x="140208" y="716279"/>
                </a:lnTo>
                <a:lnTo>
                  <a:pt x="141731" y="716279"/>
                </a:lnTo>
                <a:lnTo>
                  <a:pt x="132587" y="713231"/>
                </a:lnTo>
                <a:lnTo>
                  <a:pt x="134112" y="713231"/>
                </a:lnTo>
                <a:lnTo>
                  <a:pt x="128015" y="710183"/>
                </a:lnTo>
                <a:lnTo>
                  <a:pt x="126491" y="710183"/>
                </a:lnTo>
                <a:lnTo>
                  <a:pt x="117348" y="704087"/>
                </a:lnTo>
                <a:lnTo>
                  <a:pt x="118872" y="704087"/>
                </a:lnTo>
                <a:lnTo>
                  <a:pt x="111251" y="699515"/>
                </a:lnTo>
                <a:lnTo>
                  <a:pt x="103631" y="693419"/>
                </a:lnTo>
                <a:lnTo>
                  <a:pt x="96012" y="685799"/>
                </a:lnTo>
                <a:lnTo>
                  <a:pt x="97536" y="685799"/>
                </a:lnTo>
                <a:lnTo>
                  <a:pt x="89915" y="678179"/>
                </a:lnTo>
                <a:lnTo>
                  <a:pt x="83820" y="669035"/>
                </a:lnTo>
                <a:lnTo>
                  <a:pt x="76200" y="659891"/>
                </a:lnTo>
                <a:lnTo>
                  <a:pt x="70103" y="650747"/>
                </a:lnTo>
                <a:lnTo>
                  <a:pt x="64008" y="640079"/>
                </a:lnTo>
                <a:lnTo>
                  <a:pt x="57912" y="627887"/>
                </a:lnTo>
                <a:lnTo>
                  <a:pt x="53339" y="617219"/>
                </a:lnTo>
                <a:lnTo>
                  <a:pt x="47243" y="605027"/>
                </a:lnTo>
                <a:lnTo>
                  <a:pt x="33527" y="563879"/>
                </a:lnTo>
                <a:lnTo>
                  <a:pt x="25908" y="534923"/>
                </a:lnTo>
                <a:lnTo>
                  <a:pt x="18287" y="502919"/>
                </a:lnTo>
                <a:lnTo>
                  <a:pt x="13923" y="470915"/>
                </a:lnTo>
                <a:lnTo>
                  <a:pt x="13715" y="470915"/>
                </a:lnTo>
                <a:lnTo>
                  <a:pt x="9143" y="435863"/>
                </a:lnTo>
                <a:lnTo>
                  <a:pt x="6096" y="400811"/>
                </a:lnTo>
                <a:lnTo>
                  <a:pt x="6223" y="326135"/>
                </a:lnTo>
                <a:lnTo>
                  <a:pt x="9143" y="291083"/>
                </a:lnTo>
                <a:lnTo>
                  <a:pt x="13715" y="256031"/>
                </a:lnTo>
                <a:lnTo>
                  <a:pt x="13923" y="256031"/>
                </a:lnTo>
                <a:lnTo>
                  <a:pt x="18287" y="224027"/>
                </a:lnTo>
                <a:lnTo>
                  <a:pt x="25908" y="192023"/>
                </a:lnTo>
                <a:lnTo>
                  <a:pt x="33527" y="163067"/>
                </a:lnTo>
                <a:lnTo>
                  <a:pt x="47243" y="121919"/>
                </a:lnTo>
                <a:lnTo>
                  <a:pt x="53339" y="109727"/>
                </a:lnTo>
                <a:lnTo>
                  <a:pt x="57912" y="99059"/>
                </a:lnTo>
                <a:lnTo>
                  <a:pt x="64008" y="86867"/>
                </a:lnTo>
                <a:lnTo>
                  <a:pt x="70103" y="76200"/>
                </a:lnTo>
                <a:lnTo>
                  <a:pt x="76200" y="67055"/>
                </a:lnTo>
                <a:lnTo>
                  <a:pt x="83820" y="57911"/>
                </a:lnTo>
                <a:lnTo>
                  <a:pt x="89915" y="48767"/>
                </a:lnTo>
                <a:lnTo>
                  <a:pt x="97536" y="41147"/>
                </a:lnTo>
                <a:lnTo>
                  <a:pt x="96012" y="41147"/>
                </a:lnTo>
                <a:lnTo>
                  <a:pt x="103631" y="33527"/>
                </a:lnTo>
                <a:lnTo>
                  <a:pt x="111251" y="27431"/>
                </a:lnTo>
                <a:lnTo>
                  <a:pt x="118872" y="22859"/>
                </a:lnTo>
                <a:lnTo>
                  <a:pt x="117348" y="22859"/>
                </a:lnTo>
                <a:lnTo>
                  <a:pt x="126491" y="16763"/>
                </a:lnTo>
                <a:lnTo>
                  <a:pt x="128015" y="16763"/>
                </a:lnTo>
                <a:lnTo>
                  <a:pt x="134112" y="13715"/>
                </a:lnTo>
                <a:lnTo>
                  <a:pt x="132587" y="13715"/>
                </a:lnTo>
                <a:lnTo>
                  <a:pt x="141731" y="10667"/>
                </a:lnTo>
                <a:lnTo>
                  <a:pt x="140208" y="10667"/>
                </a:lnTo>
                <a:lnTo>
                  <a:pt x="149351" y="7619"/>
                </a:lnTo>
                <a:lnTo>
                  <a:pt x="156972" y="7619"/>
                </a:lnTo>
                <a:lnTo>
                  <a:pt x="164591" y="6095"/>
                </a:lnTo>
                <a:lnTo>
                  <a:pt x="194310" y="6095"/>
                </a:lnTo>
                <a:lnTo>
                  <a:pt x="190500" y="4571"/>
                </a:lnTo>
                <a:lnTo>
                  <a:pt x="181355" y="1523"/>
                </a:lnTo>
                <a:lnTo>
                  <a:pt x="173736" y="0"/>
                </a:lnTo>
                <a:close/>
              </a:path>
              <a:path w="329564" h="727075">
                <a:moveTo>
                  <a:pt x="204215" y="708659"/>
                </a:moveTo>
                <a:lnTo>
                  <a:pt x="196596" y="713231"/>
                </a:lnTo>
                <a:lnTo>
                  <a:pt x="187451" y="716279"/>
                </a:lnTo>
                <a:lnTo>
                  <a:pt x="188975" y="716279"/>
                </a:lnTo>
                <a:lnTo>
                  <a:pt x="179831" y="717803"/>
                </a:lnTo>
                <a:lnTo>
                  <a:pt x="181355" y="717803"/>
                </a:lnTo>
                <a:lnTo>
                  <a:pt x="172212" y="719327"/>
                </a:lnTo>
                <a:lnTo>
                  <a:pt x="164591" y="720851"/>
                </a:lnTo>
                <a:lnTo>
                  <a:pt x="194310" y="720851"/>
                </a:lnTo>
                <a:lnTo>
                  <a:pt x="198120" y="719327"/>
                </a:lnTo>
                <a:lnTo>
                  <a:pt x="207263" y="714755"/>
                </a:lnTo>
                <a:lnTo>
                  <a:pt x="214884" y="710183"/>
                </a:lnTo>
                <a:lnTo>
                  <a:pt x="202691" y="710183"/>
                </a:lnTo>
                <a:lnTo>
                  <a:pt x="204215" y="708659"/>
                </a:lnTo>
                <a:close/>
              </a:path>
              <a:path w="329564" h="727075">
                <a:moveTo>
                  <a:pt x="124967" y="708659"/>
                </a:moveTo>
                <a:lnTo>
                  <a:pt x="126491" y="710183"/>
                </a:lnTo>
                <a:lnTo>
                  <a:pt x="128015" y="710183"/>
                </a:lnTo>
                <a:lnTo>
                  <a:pt x="124967" y="708659"/>
                </a:lnTo>
                <a:close/>
              </a:path>
              <a:path w="329564" h="727075">
                <a:moveTo>
                  <a:pt x="316991" y="469391"/>
                </a:moveTo>
                <a:lnTo>
                  <a:pt x="310896" y="502919"/>
                </a:lnTo>
                <a:lnTo>
                  <a:pt x="303275" y="534923"/>
                </a:lnTo>
                <a:lnTo>
                  <a:pt x="304800" y="534923"/>
                </a:lnTo>
                <a:lnTo>
                  <a:pt x="295655" y="563879"/>
                </a:lnTo>
                <a:lnTo>
                  <a:pt x="281939" y="605027"/>
                </a:lnTo>
                <a:lnTo>
                  <a:pt x="275843" y="617219"/>
                </a:lnTo>
                <a:lnTo>
                  <a:pt x="271272" y="627887"/>
                </a:lnTo>
                <a:lnTo>
                  <a:pt x="265175" y="640079"/>
                </a:lnTo>
                <a:lnTo>
                  <a:pt x="259079" y="650747"/>
                </a:lnTo>
                <a:lnTo>
                  <a:pt x="252984" y="659891"/>
                </a:lnTo>
                <a:lnTo>
                  <a:pt x="245363" y="669035"/>
                </a:lnTo>
                <a:lnTo>
                  <a:pt x="239267" y="678179"/>
                </a:lnTo>
                <a:lnTo>
                  <a:pt x="233172" y="685799"/>
                </a:lnTo>
                <a:lnTo>
                  <a:pt x="225551" y="693419"/>
                </a:lnTo>
                <a:lnTo>
                  <a:pt x="217931" y="699515"/>
                </a:lnTo>
                <a:lnTo>
                  <a:pt x="210312" y="704087"/>
                </a:lnTo>
                <a:lnTo>
                  <a:pt x="211836" y="704087"/>
                </a:lnTo>
                <a:lnTo>
                  <a:pt x="202691" y="710183"/>
                </a:lnTo>
                <a:lnTo>
                  <a:pt x="214884" y="710183"/>
                </a:lnTo>
                <a:lnTo>
                  <a:pt x="230124" y="697991"/>
                </a:lnTo>
                <a:lnTo>
                  <a:pt x="237743" y="690371"/>
                </a:lnTo>
                <a:lnTo>
                  <a:pt x="243839" y="682751"/>
                </a:lnTo>
                <a:lnTo>
                  <a:pt x="251460" y="673607"/>
                </a:lnTo>
                <a:lnTo>
                  <a:pt x="288036" y="606551"/>
                </a:lnTo>
                <a:lnTo>
                  <a:pt x="310896" y="536447"/>
                </a:lnTo>
                <a:lnTo>
                  <a:pt x="323088" y="470915"/>
                </a:lnTo>
                <a:lnTo>
                  <a:pt x="316991" y="470915"/>
                </a:lnTo>
                <a:lnTo>
                  <a:pt x="316991" y="469391"/>
                </a:lnTo>
                <a:close/>
              </a:path>
              <a:path w="329564" h="727075">
                <a:moveTo>
                  <a:pt x="13715" y="469391"/>
                </a:moveTo>
                <a:lnTo>
                  <a:pt x="13715" y="470915"/>
                </a:lnTo>
                <a:lnTo>
                  <a:pt x="13923" y="470915"/>
                </a:lnTo>
                <a:lnTo>
                  <a:pt x="13715" y="469391"/>
                </a:lnTo>
                <a:close/>
              </a:path>
              <a:path w="329564" h="727075">
                <a:moveTo>
                  <a:pt x="323088" y="256031"/>
                </a:moveTo>
                <a:lnTo>
                  <a:pt x="316991" y="256031"/>
                </a:lnTo>
                <a:lnTo>
                  <a:pt x="323088" y="326135"/>
                </a:lnTo>
                <a:lnTo>
                  <a:pt x="323088" y="400811"/>
                </a:lnTo>
                <a:lnTo>
                  <a:pt x="316991" y="470915"/>
                </a:lnTo>
                <a:lnTo>
                  <a:pt x="323088" y="470915"/>
                </a:lnTo>
                <a:lnTo>
                  <a:pt x="329184" y="400811"/>
                </a:lnTo>
                <a:lnTo>
                  <a:pt x="329184" y="326135"/>
                </a:lnTo>
                <a:lnTo>
                  <a:pt x="323088" y="256031"/>
                </a:lnTo>
                <a:close/>
              </a:path>
              <a:path w="329564" h="727075">
                <a:moveTo>
                  <a:pt x="6223" y="326135"/>
                </a:moveTo>
                <a:lnTo>
                  <a:pt x="6096" y="327659"/>
                </a:lnTo>
                <a:lnTo>
                  <a:pt x="6223" y="326135"/>
                </a:lnTo>
                <a:close/>
              </a:path>
              <a:path w="329564" h="727075">
                <a:moveTo>
                  <a:pt x="13923" y="256031"/>
                </a:moveTo>
                <a:lnTo>
                  <a:pt x="13715" y="256031"/>
                </a:lnTo>
                <a:lnTo>
                  <a:pt x="13715" y="257555"/>
                </a:lnTo>
                <a:lnTo>
                  <a:pt x="13923" y="256031"/>
                </a:lnTo>
                <a:close/>
              </a:path>
              <a:path w="329564" h="727075">
                <a:moveTo>
                  <a:pt x="214884" y="16763"/>
                </a:moveTo>
                <a:lnTo>
                  <a:pt x="202691" y="16763"/>
                </a:lnTo>
                <a:lnTo>
                  <a:pt x="211836" y="22859"/>
                </a:lnTo>
                <a:lnTo>
                  <a:pt x="210312" y="22859"/>
                </a:lnTo>
                <a:lnTo>
                  <a:pt x="239267" y="48767"/>
                </a:lnTo>
                <a:lnTo>
                  <a:pt x="245363" y="57911"/>
                </a:lnTo>
                <a:lnTo>
                  <a:pt x="252984" y="67055"/>
                </a:lnTo>
                <a:lnTo>
                  <a:pt x="259079" y="76200"/>
                </a:lnTo>
                <a:lnTo>
                  <a:pt x="265175" y="86867"/>
                </a:lnTo>
                <a:lnTo>
                  <a:pt x="271272" y="99059"/>
                </a:lnTo>
                <a:lnTo>
                  <a:pt x="275843" y="109727"/>
                </a:lnTo>
                <a:lnTo>
                  <a:pt x="281939" y="121919"/>
                </a:lnTo>
                <a:lnTo>
                  <a:pt x="295655" y="163067"/>
                </a:lnTo>
                <a:lnTo>
                  <a:pt x="304800" y="192023"/>
                </a:lnTo>
                <a:lnTo>
                  <a:pt x="303275" y="192023"/>
                </a:lnTo>
                <a:lnTo>
                  <a:pt x="310896" y="224027"/>
                </a:lnTo>
                <a:lnTo>
                  <a:pt x="316991" y="257555"/>
                </a:lnTo>
                <a:lnTo>
                  <a:pt x="316991" y="256031"/>
                </a:lnTo>
                <a:lnTo>
                  <a:pt x="323088" y="256031"/>
                </a:lnTo>
                <a:lnTo>
                  <a:pt x="310896" y="190500"/>
                </a:lnTo>
                <a:lnTo>
                  <a:pt x="288036" y="120395"/>
                </a:lnTo>
                <a:lnTo>
                  <a:pt x="269748" y="83819"/>
                </a:lnTo>
                <a:lnTo>
                  <a:pt x="243839" y="44195"/>
                </a:lnTo>
                <a:lnTo>
                  <a:pt x="237743" y="36575"/>
                </a:lnTo>
                <a:lnTo>
                  <a:pt x="230124" y="28955"/>
                </a:lnTo>
                <a:lnTo>
                  <a:pt x="214884" y="16763"/>
                </a:lnTo>
                <a:close/>
              </a:path>
              <a:path w="329564" h="727075">
                <a:moveTo>
                  <a:pt x="128015" y="16763"/>
                </a:moveTo>
                <a:lnTo>
                  <a:pt x="126491" y="16763"/>
                </a:lnTo>
                <a:lnTo>
                  <a:pt x="124967" y="18287"/>
                </a:lnTo>
                <a:lnTo>
                  <a:pt x="128015" y="16763"/>
                </a:lnTo>
                <a:close/>
              </a:path>
              <a:path w="329564" h="727075">
                <a:moveTo>
                  <a:pt x="198120" y="7619"/>
                </a:moveTo>
                <a:lnTo>
                  <a:pt x="179831" y="7619"/>
                </a:lnTo>
                <a:lnTo>
                  <a:pt x="188975" y="10667"/>
                </a:lnTo>
                <a:lnTo>
                  <a:pt x="187451" y="10667"/>
                </a:lnTo>
                <a:lnTo>
                  <a:pt x="196596" y="13715"/>
                </a:lnTo>
                <a:lnTo>
                  <a:pt x="204215" y="18287"/>
                </a:lnTo>
                <a:lnTo>
                  <a:pt x="202691" y="16763"/>
                </a:lnTo>
                <a:lnTo>
                  <a:pt x="214884" y="16763"/>
                </a:lnTo>
                <a:lnTo>
                  <a:pt x="207263" y="12191"/>
                </a:lnTo>
                <a:lnTo>
                  <a:pt x="198120" y="7619"/>
                </a:lnTo>
                <a:close/>
              </a:path>
              <a:path w="329564" h="727075">
                <a:moveTo>
                  <a:pt x="194310" y="6095"/>
                </a:moveTo>
                <a:lnTo>
                  <a:pt x="164591" y="6095"/>
                </a:lnTo>
                <a:lnTo>
                  <a:pt x="172212" y="7619"/>
                </a:lnTo>
                <a:lnTo>
                  <a:pt x="181355" y="9143"/>
                </a:lnTo>
                <a:lnTo>
                  <a:pt x="179831" y="7619"/>
                </a:lnTo>
                <a:lnTo>
                  <a:pt x="198120" y="7619"/>
                </a:lnTo>
                <a:lnTo>
                  <a:pt x="194310" y="6095"/>
                </a:lnTo>
                <a:close/>
              </a:path>
            </a:pathLst>
          </a:custGeom>
          <a:solidFill>
            <a:srgbClr val="4171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499615" y="1310637"/>
            <a:ext cx="4558665" cy="3415665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4558283" y="0"/>
                </a:moveTo>
                <a:lnTo>
                  <a:pt x="0" y="0"/>
                </a:lnTo>
                <a:lnTo>
                  <a:pt x="0" y="3415283"/>
                </a:lnTo>
                <a:lnTo>
                  <a:pt x="4558283" y="3415283"/>
                </a:lnTo>
                <a:lnTo>
                  <a:pt x="45582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235196" y="6310881"/>
            <a:ext cx="1830324" cy="291998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493519" y="5954265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4572000" h="3429000">
                <a:moveTo>
                  <a:pt x="0" y="3366516"/>
                </a:moveTo>
                <a:lnTo>
                  <a:pt x="0" y="3429000"/>
                </a:lnTo>
                <a:lnTo>
                  <a:pt x="64008" y="3429000"/>
                </a:lnTo>
                <a:lnTo>
                  <a:pt x="0" y="3366516"/>
                </a:lnTo>
                <a:close/>
              </a:path>
              <a:path w="4572000" h="3429000">
                <a:moveTo>
                  <a:pt x="4509516" y="0"/>
                </a:moveTo>
                <a:lnTo>
                  <a:pt x="64008" y="0"/>
                </a:lnTo>
                <a:lnTo>
                  <a:pt x="64008" y="3429000"/>
                </a:lnTo>
                <a:lnTo>
                  <a:pt x="4509516" y="3429000"/>
                </a:lnTo>
                <a:lnTo>
                  <a:pt x="4509516" y="0"/>
                </a:lnTo>
                <a:close/>
              </a:path>
              <a:path w="4572000" h="3429000">
                <a:moveTo>
                  <a:pt x="4572000" y="3366516"/>
                </a:moveTo>
                <a:lnTo>
                  <a:pt x="4509516" y="3429000"/>
                </a:lnTo>
                <a:lnTo>
                  <a:pt x="4572000" y="3429000"/>
                </a:lnTo>
                <a:lnTo>
                  <a:pt x="4572000" y="3366516"/>
                </a:lnTo>
                <a:close/>
              </a:path>
              <a:path w="4572000" h="3429000">
                <a:moveTo>
                  <a:pt x="64008" y="64008"/>
                </a:moveTo>
                <a:lnTo>
                  <a:pt x="0" y="64008"/>
                </a:lnTo>
                <a:lnTo>
                  <a:pt x="0" y="3366516"/>
                </a:lnTo>
                <a:lnTo>
                  <a:pt x="64008" y="3366516"/>
                </a:lnTo>
                <a:lnTo>
                  <a:pt x="64008" y="64008"/>
                </a:lnTo>
                <a:close/>
              </a:path>
              <a:path w="4572000" h="3429000">
                <a:moveTo>
                  <a:pt x="4572000" y="64008"/>
                </a:moveTo>
                <a:lnTo>
                  <a:pt x="4509516" y="64008"/>
                </a:lnTo>
                <a:lnTo>
                  <a:pt x="4509516" y="3366516"/>
                </a:lnTo>
                <a:lnTo>
                  <a:pt x="4572000" y="3366516"/>
                </a:lnTo>
                <a:lnTo>
                  <a:pt x="4572000" y="64008"/>
                </a:lnTo>
                <a:close/>
              </a:path>
              <a:path w="4572000" h="3429000">
                <a:moveTo>
                  <a:pt x="64008" y="0"/>
                </a:moveTo>
                <a:lnTo>
                  <a:pt x="0" y="0"/>
                </a:lnTo>
                <a:lnTo>
                  <a:pt x="0" y="64008"/>
                </a:lnTo>
                <a:lnTo>
                  <a:pt x="64008" y="0"/>
                </a:lnTo>
                <a:close/>
              </a:path>
              <a:path w="4572000" h="3429000">
                <a:moveTo>
                  <a:pt x="4572000" y="0"/>
                </a:moveTo>
                <a:lnTo>
                  <a:pt x="4509516" y="0"/>
                </a:lnTo>
                <a:lnTo>
                  <a:pt x="4572000" y="64008"/>
                </a:lnTo>
                <a:lnTo>
                  <a:pt x="4572000" y="0"/>
                </a:lnTo>
                <a:close/>
              </a:path>
            </a:pathLst>
          </a:custGeom>
          <a:solidFill>
            <a:srgbClr val="474F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839467" y="6195057"/>
            <a:ext cx="0" cy="486409"/>
          </a:xfrm>
          <a:custGeom>
            <a:avLst/>
            <a:gdLst/>
            <a:ahLst/>
            <a:cxnLst/>
            <a:rect l="l" t="t" r="r" b="b"/>
            <a:pathLst>
              <a:path w="0" h="486409">
                <a:moveTo>
                  <a:pt x="0" y="0"/>
                </a:moveTo>
                <a:lnTo>
                  <a:pt x="0" y="486155"/>
                </a:lnTo>
              </a:path>
            </a:pathLst>
          </a:custGeom>
          <a:ln w="60960">
            <a:solidFill>
              <a:srgbClr val="474F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1854752" y="6857470"/>
            <a:ext cx="2441575" cy="112903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13664" marR="176530" indent="-113664">
              <a:lnSpc>
                <a:spcPts val="1080"/>
              </a:lnSpc>
              <a:spcBef>
                <a:spcPts val="229"/>
              </a:spcBef>
              <a:buFont typeface="Wingdings"/>
              <a:buChar char=""/>
              <a:tabLst>
                <a:tab pos="155575" algn="l"/>
              </a:tabLst>
            </a:pPr>
            <a:r>
              <a:rPr dirty="0" sz="1000" spc="-5">
                <a:latin typeface="华文中宋"/>
                <a:cs typeface="华文中宋"/>
              </a:rPr>
              <a:t>Item-based Collaborative Filtering  (</a:t>
            </a:r>
            <a:r>
              <a:rPr dirty="0" sz="1000" spc="-5">
                <a:solidFill>
                  <a:srgbClr val="C00000"/>
                </a:solidFill>
                <a:latin typeface="华文中宋"/>
                <a:cs typeface="华文中宋"/>
              </a:rPr>
              <a:t>similar</a:t>
            </a:r>
            <a:r>
              <a:rPr dirty="0" sz="1000" spc="-55">
                <a:solidFill>
                  <a:srgbClr val="C00000"/>
                </a:solidFill>
                <a:latin typeface="华文中宋"/>
                <a:cs typeface="华文中宋"/>
              </a:rPr>
              <a:t> </a:t>
            </a:r>
            <a:r>
              <a:rPr dirty="0" sz="1000" spc="-5">
                <a:solidFill>
                  <a:srgbClr val="C00000"/>
                </a:solidFill>
                <a:latin typeface="华文中宋"/>
                <a:cs typeface="华文中宋"/>
              </a:rPr>
              <a:t>items</a:t>
            </a:r>
            <a:r>
              <a:rPr dirty="0" sz="1000" spc="-5">
                <a:latin typeface="华文中宋"/>
                <a:cs typeface="华文中宋"/>
              </a:rPr>
              <a:t>)</a:t>
            </a:r>
            <a:endParaRPr sz="1000">
              <a:latin typeface="华文中宋"/>
              <a:cs typeface="华文中宋"/>
            </a:endParaRPr>
          </a:p>
          <a:p>
            <a:pPr marL="113664" indent="-113664">
              <a:lnSpc>
                <a:spcPct val="100000"/>
              </a:lnSpc>
              <a:spcBef>
                <a:spcPts val="365"/>
              </a:spcBef>
              <a:buFont typeface="Wingdings"/>
              <a:buChar char=""/>
              <a:tabLst>
                <a:tab pos="155575" algn="l"/>
              </a:tabLst>
            </a:pPr>
            <a:r>
              <a:rPr dirty="0" sz="1000" spc="-5">
                <a:latin typeface="华文中宋"/>
                <a:cs typeface="华文中宋"/>
              </a:rPr>
              <a:t>Item-based vs.</a:t>
            </a:r>
            <a:r>
              <a:rPr dirty="0" sz="1000" spc="-55">
                <a:latin typeface="华文中宋"/>
                <a:cs typeface="华文中宋"/>
              </a:rPr>
              <a:t> </a:t>
            </a:r>
            <a:r>
              <a:rPr dirty="0" sz="1000" spc="-5">
                <a:latin typeface="华文中宋"/>
                <a:cs typeface="华文中宋"/>
              </a:rPr>
              <a:t>Content-based</a:t>
            </a:r>
            <a:endParaRPr sz="1000">
              <a:latin typeface="华文中宋"/>
              <a:cs typeface="华文中宋"/>
            </a:endParaRPr>
          </a:p>
          <a:p>
            <a:pPr lvl="1" marL="342265" marR="260350" indent="-114300">
              <a:lnSpc>
                <a:spcPct val="100000"/>
              </a:lnSpc>
              <a:spcBef>
                <a:spcPts val="254"/>
              </a:spcBef>
              <a:buFont typeface="Wingdings"/>
              <a:buChar char=""/>
              <a:tabLst>
                <a:tab pos="379730" algn="l"/>
              </a:tabLst>
            </a:pPr>
            <a:r>
              <a:rPr dirty="0" sz="900" spc="-5">
                <a:latin typeface="华文中宋"/>
                <a:cs typeface="华文中宋"/>
              </a:rPr>
              <a:t>Content-based </a:t>
            </a:r>
            <a:r>
              <a:rPr dirty="0" sz="900">
                <a:latin typeface="华文中宋"/>
                <a:cs typeface="华文中宋"/>
              </a:rPr>
              <a:t>uses </a:t>
            </a:r>
            <a:r>
              <a:rPr dirty="0" sz="900" spc="-5">
                <a:latin typeface="华文中宋"/>
                <a:cs typeface="华文中宋"/>
              </a:rPr>
              <a:t>item-info to  compute</a:t>
            </a:r>
            <a:r>
              <a:rPr dirty="0" sz="900" spc="-70">
                <a:latin typeface="华文中宋"/>
                <a:cs typeface="华文中宋"/>
              </a:rPr>
              <a:t> </a:t>
            </a:r>
            <a:r>
              <a:rPr dirty="0" sz="900" spc="-5">
                <a:latin typeface="华文中宋"/>
                <a:cs typeface="华文中宋"/>
              </a:rPr>
              <a:t>similarity</a:t>
            </a:r>
            <a:endParaRPr sz="900">
              <a:latin typeface="华文中宋"/>
              <a:cs typeface="华文中宋"/>
            </a:endParaRPr>
          </a:p>
          <a:p>
            <a:pPr lvl="1" marL="342265" marR="5080" indent="-114300">
              <a:lnSpc>
                <a:spcPct val="100000"/>
              </a:lnSpc>
              <a:spcBef>
                <a:spcPts val="250"/>
              </a:spcBef>
              <a:buFont typeface="Wingdings"/>
              <a:buChar char=""/>
              <a:tabLst>
                <a:tab pos="379730" algn="l"/>
              </a:tabLst>
            </a:pPr>
            <a:r>
              <a:rPr dirty="0" sz="900" spc="-5">
                <a:latin typeface="华文中宋"/>
                <a:cs typeface="华文中宋"/>
              </a:rPr>
              <a:t>Item-based </a:t>
            </a:r>
            <a:r>
              <a:rPr dirty="0" sz="900">
                <a:latin typeface="华文中宋"/>
                <a:cs typeface="华文中宋"/>
              </a:rPr>
              <a:t>uses </a:t>
            </a:r>
            <a:r>
              <a:rPr dirty="0" sz="900" spc="-5">
                <a:latin typeface="华文中宋"/>
                <a:cs typeface="华文中宋"/>
              </a:rPr>
              <a:t>associated  preference </a:t>
            </a:r>
            <a:r>
              <a:rPr dirty="0" sz="900" spc="-10">
                <a:latin typeface="华文中宋"/>
                <a:cs typeface="华文中宋"/>
              </a:rPr>
              <a:t>data </a:t>
            </a:r>
            <a:r>
              <a:rPr dirty="0" sz="900">
                <a:latin typeface="华文中宋"/>
                <a:cs typeface="华文中宋"/>
              </a:rPr>
              <a:t>to </a:t>
            </a:r>
            <a:r>
              <a:rPr dirty="0" sz="900" spc="-5">
                <a:latin typeface="华文中宋"/>
                <a:cs typeface="华文中宋"/>
              </a:rPr>
              <a:t>compute</a:t>
            </a:r>
            <a:r>
              <a:rPr dirty="0" sz="900" spc="60">
                <a:latin typeface="华文中宋"/>
                <a:cs typeface="华文中宋"/>
              </a:rPr>
              <a:t> </a:t>
            </a:r>
            <a:r>
              <a:rPr dirty="0" sz="900" spc="-10">
                <a:latin typeface="华文中宋"/>
                <a:cs typeface="华文中宋"/>
              </a:rPr>
              <a:t>similarity</a:t>
            </a:r>
            <a:endParaRPr sz="900">
              <a:latin typeface="华文中宋"/>
              <a:cs typeface="华文中宋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788407" y="7306053"/>
            <a:ext cx="0" cy="1879600"/>
          </a:xfrm>
          <a:custGeom>
            <a:avLst/>
            <a:gdLst/>
            <a:ahLst/>
            <a:cxnLst/>
            <a:rect l="l" t="t" r="r" b="b"/>
            <a:pathLst>
              <a:path w="0" h="1879600">
                <a:moveTo>
                  <a:pt x="0" y="0"/>
                </a:moveTo>
                <a:lnTo>
                  <a:pt x="0" y="1879091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166359" y="7306053"/>
            <a:ext cx="0" cy="1879600"/>
          </a:xfrm>
          <a:custGeom>
            <a:avLst/>
            <a:gdLst/>
            <a:ahLst/>
            <a:cxnLst/>
            <a:rect l="l" t="t" r="r" b="b"/>
            <a:pathLst>
              <a:path w="0" h="1879600">
                <a:moveTo>
                  <a:pt x="0" y="0"/>
                </a:moveTo>
                <a:lnTo>
                  <a:pt x="0" y="1879091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407407" y="7684004"/>
            <a:ext cx="1140460" cy="0"/>
          </a:xfrm>
          <a:custGeom>
            <a:avLst/>
            <a:gdLst/>
            <a:ahLst/>
            <a:cxnLst/>
            <a:rect l="l" t="t" r="r" b="b"/>
            <a:pathLst>
              <a:path w="1140460" h="0">
                <a:moveTo>
                  <a:pt x="0" y="0"/>
                </a:moveTo>
                <a:lnTo>
                  <a:pt x="1139951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407407" y="8058908"/>
            <a:ext cx="1140460" cy="0"/>
          </a:xfrm>
          <a:custGeom>
            <a:avLst/>
            <a:gdLst/>
            <a:ahLst/>
            <a:cxnLst/>
            <a:rect l="l" t="t" r="r" b="b"/>
            <a:pathLst>
              <a:path w="1140460" h="0">
                <a:moveTo>
                  <a:pt x="0" y="0"/>
                </a:moveTo>
                <a:lnTo>
                  <a:pt x="1139951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407407" y="8432289"/>
            <a:ext cx="1140460" cy="0"/>
          </a:xfrm>
          <a:custGeom>
            <a:avLst/>
            <a:gdLst/>
            <a:ahLst/>
            <a:cxnLst/>
            <a:rect l="l" t="t" r="r" b="b"/>
            <a:pathLst>
              <a:path w="1140460" h="0">
                <a:moveTo>
                  <a:pt x="0" y="0"/>
                </a:moveTo>
                <a:lnTo>
                  <a:pt x="1139951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407407" y="8807192"/>
            <a:ext cx="1140460" cy="0"/>
          </a:xfrm>
          <a:custGeom>
            <a:avLst/>
            <a:gdLst/>
            <a:ahLst/>
            <a:cxnLst/>
            <a:rect l="l" t="t" r="r" b="b"/>
            <a:pathLst>
              <a:path w="1140460" h="0">
                <a:moveTo>
                  <a:pt x="0" y="0"/>
                </a:moveTo>
                <a:lnTo>
                  <a:pt x="1139951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410455" y="7306053"/>
            <a:ext cx="0" cy="1879600"/>
          </a:xfrm>
          <a:custGeom>
            <a:avLst/>
            <a:gdLst/>
            <a:ahLst/>
            <a:cxnLst/>
            <a:rect l="l" t="t" r="r" b="b"/>
            <a:pathLst>
              <a:path w="0" h="1879600">
                <a:moveTo>
                  <a:pt x="0" y="0"/>
                </a:moveTo>
                <a:lnTo>
                  <a:pt x="0" y="1879091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544311" y="7306053"/>
            <a:ext cx="0" cy="1879600"/>
          </a:xfrm>
          <a:custGeom>
            <a:avLst/>
            <a:gdLst/>
            <a:ahLst/>
            <a:cxnLst/>
            <a:rect l="l" t="t" r="r" b="b"/>
            <a:pathLst>
              <a:path w="0" h="1879600">
                <a:moveTo>
                  <a:pt x="0" y="0"/>
                </a:moveTo>
                <a:lnTo>
                  <a:pt x="0" y="1879091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407407" y="7309101"/>
            <a:ext cx="1140460" cy="0"/>
          </a:xfrm>
          <a:custGeom>
            <a:avLst/>
            <a:gdLst/>
            <a:ahLst/>
            <a:cxnLst/>
            <a:rect l="l" t="t" r="r" b="b"/>
            <a:pathLst>
              <a:path w="1140460" h="0">
                <a:moveTo>
                  <a:pt x="0" y="0"/>
                </a:moveTo>
                <a:lnTo>
                  <a:pt x="1139951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407407" y="9182096"/>
            <a:ext cx="1140460" cy="0"/>
          </a:xfrm>
          <a:custGeom>
            <a:avLst/>
            <a:gdLst/>
            <a:ahLst/>
            <a:cxnLst/>
            <a:rect l="l" t="t" r="r" b="b"/>
            <a:pathLst>
              <a:path w="1140460" h="0">
                <a:moveTo>
                  <a:pt x="0" y="0"/>
                </a:moveTo>
                <a:lnTo>
                  <a:pt x="1139951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4547597" y="7219550"/>
            <a:ext cx="871855" cy="772160"/>
          </a:xfrm>
          <a:prstGeom prst="rect">
            <a:avLst/>
          </a:prstGeom>
        </p:spPr>
        <p:txBody>
          <a:bodyPr wrap="square" lIns="0" tIns="14224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120"/>
              </a:spcBef>
            </a:pPr>
            <a:r>
              <a:rPr dirty="0" sz="1600" spc="-5">
                <a:latin typeface="Calibri"/>
                <a:cs typeface="Calibri"/>
              </a:rPr>
              <a:t>5</a:t>
            </a:r>
            <a:endParaRPr sz="16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1020"/>
              </a:spcBef>
              <a:tabLst>
                <a:tab pos="377825" algn="l"/>
                <a:tab pos="755650" algn="l"/>
              </a:tabLst>
            </a:pPr>
            <a:r>
              <a:rPr dirty="0" sz="1600" spc="-5">
                <a:latin typeface="Calibri"/>
                <a:cs typeface="Calibri"/>
              </a:rPr>
              <a:t>3</a:t>
            </a:r>
            <a:r>
              <a:rPr dirty="0" sz="1600" spc="-5">
                <a:latin typeface="Calibri"/>
                <a:cs typeface="Calibri"/>
              </a:rPr>
              <a:t>	</a:t>
            </a:r>
            <a:r>
              <a:rPr dirty="0" sz="1600" spc="-5">
                <a:latin typeface="Calibri"/>
                <a:cs typeface="Calibri"/>
              </a:rPr>
              <a:t>3</a:t>
            </a:r>
            <a:r>
              <a:rPr dirty="0" sz="1600" spc="-5">
                <a:latin typeface="Calibri"/>
                <a:cs typeface="Calibri"/>
              </a:rPr>
              <a:t>	</a:t>
            </a:r>
            <a:r>
              <a:rPr dirty="0" sz="1600" spc="-5">
                <a:latin typeface="Calibri"/>
                <a:cs typeface="Calibri"/>
              </a:rPr>
              <a:t>4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547597" y="8098017"/>
            <a:ext cx="4940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377825" algn="l"/>
              </a:tabLst>
            </a:pPr>
            <a:r>
              <a:rPr dirty="0" sz="1600" spc="-5">
                <a:latin typeface="Calibri"/>
                <a:cs typeface="Calibri"/>
              </a:rPr>
              <a:t>3</a:t>
            </a:r>
            <a:r>
              <a:rPr dirty="0" sz="1600" spc="-5">
                <a:latin typeface="Calibri"/>
                <a:cs typeface="Calibri"/>
              </a:rPr>
              <a:t>	</a:t>
            </a:r>
            <a:r>
              <a:rPr dirty="0" sz="1600" spc="-5">
                <a:latin typeface="Calibri"/>
                <a:cs typeface="Calibri"/>
              </a:rPr>
              <a:t>4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925618" y="8847775"/>
            <a:ext cx="1155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Calibri"/>
                <a:cs typeface="Calibri"/>
              </a:rPr>
              <a:t>5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447032" y="6769605"/>
            <a:ext cx="326136" cy="48310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184647" y="6769605"/>
            <a:ext cx="326136" cy="4831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821935" y="6769605"/>
            <a:ext cx="326136" cy="4831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425696" y="7702293"/>
            <a:ext cx="725805" cy="330835"/>
          </a:xfrm>
          <a:custGeom>
            <a:avLst/>
            <a:gdLst/>
            <a:ahLst/>
            <a:cxnLst/>
            <a:rect l="l" t="t" r="r" b="b"/>
            <a:pathLst>
              <a:path w="725804" h="330834">
                <a:moveTo>
                  <a:pt x="362712" y="0"/>
                </a:moveTo>
                <a:lnTo>
                  <a:pt x="289559" y="3047"/>
                </a:lnTo>
                <a:lnTo>
                  <a:pt x="222503" y="12191"/>
                </a:lnTo>
                <a:lnTo>
                  <a:pt x="160019" y="27431"/>
                </a:lnTo>
                <a:lnTo>
                  <a:pt x="118871" y="42671"/>
                </a:lnTo>
                <a:lnTo>
                  <a:pt x="106679" y="47243"/>
                </a:lnTo>
                <a:lnTo>
                  <a:pt x="94487" y="53339"/>
                </a:lnTo>
                <a:lnTo>
                  <a:pt x="62483" y="71627"/>
                </a:lnTo>
                <a:lnTo>
                  <a:pt x="53339" y="79247"/>
                </a:lnTo>
                <a:lnTo>
                  <a:pt x="44195" y="85343"/>
                </a:lnTo>
                <a:lnTo>
                  <a:pt x="21336" y="108203"/>
                </a:lnTo>
                <a:lnTo>
                  <a:pt x="16763" y="115823"/>
                </a:lnTo>
                <a:lnTo>
                  <a:pt x="10667" y="123443"/>
                </a:lnTo>
                <a:lnTo>
                  <a:pt x="7619" y="131063"/>
                </a:lnTo>
                <a:lnTo>
                  <a:pt x="3048" y="140207"/>
                </a:lnTo>
                <a:lnTo>
                  <a:pt x="1524" y="147827"/>
                </a:lnTo>
                <a:lnTo>
                  <a:pt x="0" y="156971"/>
                </a:lnTo>
                <a:lnTo>
                  <a:pt x="0" y="173735"/>
                </a:lnTo>
                <a:lnTo>
                  <a:pt x="1524" y="182879"/>
                </a:lnTo>
                <a:lnTo>
                  <a:pt x="3048" y="190499"/>
                </a:lnTo>
                <a:lnTo>
                  <a:pt x="7619" y="199643"/>
                </a:lnTo>
                <a:lnTo>
                  <a:pt x="10667" y="207263"/>
                </a:lnTo>
                <a:lnTo>
                  <a:pt x="16763" y="214883"/>
                </a:lnTo>
                <a:lnTo>
                  <a:pt x="21336" y="222503"/>
                </a:lnTo>
                <a:lnTo>
                  <a:pt x="44195" y="245363"/>
                </a:lnTo>
                <a:lnTo>
                  <a:pt x="53339" y="251459"/>
                </a:lnTo>
                <a:lnTo>
                  <a:pt x="62483" y="259079"/>
                </a:lnTo>
                <a:lnTo>
                  <a:pt x="94487" y="277367"/>
                </a:lnTo>
                <a:lnTo>
                  <a:pt x="106679" y="281939"/>
                </a:lnTo>
                <a:lnTo>
                  <a:pt x="118871" y="288035"/>
                </a:lnTo>
                <a:lnTo>
                  <a:pt x="132587" y="292607"/>
                </a:lnTo>
                <a:lnTo>
                  <a:pt x="190500" y="310895"/>
                </a:lnTo>
                <a:lnTo>
                  <a:pt x="254507" y="323087"/>
                </a:lnTo>
                <a:lnTo>
                  <a:pt x="362712" y="330707"/>
                </a:lnTo>
                <a:lnTo>
                  <a:pt x="435863" y="327659"/>
                </a:lnTo>
                <a:lnTo>
                  <a:pt x="458215" y="324611"/>
                </a:lnTo>
                <a:lnTo>
                  <a:pt x="362712" y="324611"/>
                </a:lnTo>
                <a:lnTo>
                  <a:pt x="326136" y="323087"/>
                </a:lnTo>
                <a:lnTo>
                  <a:pt x="289559" y="320039"/>
                </a:lnTo>
                <a:lnTo>
                  <a:pt x="291083" y="320039"/>
                </a:lnTo>
                <a:lnTo>
                  <a:pt x="256031" y="316991"/>
                </a:lnTo>
                <a:lnTo>
                  <a:pt x="222503" y="310895"/>
                </a:lnTo>
                <a:lnTo>
                  <a:pt x="192024" y="304799"/>
                </a:lnTo>
                <a:lnTo>
                  <a:pt x="161543" y="297179"/>
                </a:lnTo>
                <a:lnTo>
                  <a:pt x="138030" y="288035"/>
                </a:lnTo>
                <a:lnTo>
                  <a:pt x="134112" y="288035"/>
                </a:lnTo>
                <a:lnTo>
                  <a:pt x="121919" y="281939"/>
                </a:lnTo>
                <a:lnTo>
                  <a:pt x="109727" y="277367"/>
                </a:lnTo>
                <a:lnTo>
                  <a:pt x="97536" y="271271"/>
                </a:lnTo>
                <a:lnTo>
                  <a:pt x="65531" y="252983"/>
                </a:lnTo>
                <a:lnTo>
                  <a:pt x="56387" y="246887"/>
                </a:lnTo>
                <a:lnTo>
                  <a:pt x="49072" y="240791"/>
                </a:lnTo>
                <a:lnTo>
                  <a:pt x="48767" y="240791"/>
                </a:lnTo>
                <a:lnTo>
                  <a:pt x="39624" y="233171"/>
                </a:lnTo>
                <a:lnTo>
                  <a:pt x="33527" y="225551"/>
                </a:lnTo>
                <a:lnTo>
                  <a:pt x="27431" y="219455"/>
                </a:lnTo>
                <a:lnTo>
                  <a:pt x="21336" y="211835"/>
                </a:lnTo>
                <a:lnTo>
                  <a:pt x="12191" y="196595"/>
                </a:lnTo>
                <a:lnTo>
                  <a:pt x="9143" y="188975"/>
                </a:lnTo>
                <a:lnTo>
                  <a:pt x="6095" y="173735"/>
                </a:lnTo>
                <a:lnTo>
                  <a:pt x="6095" y="156971"/>
                </a:lnTo>
                <a:lnTo>
                  <a:pt x="9143" y="141731"/>
                </a:lnTo>
                <a:lnTo>
                  <a:pt x="12191" y="134111"/>
                </a:lnTo>
                <a:lnTo>
                  <a:pt x="21336" y="118871"/>
                </a:lnTo>
                <a:lnTo>
                  <a:pt x="33527" y="103631"/>
                </a:lnTo>
                <a:lnTo>
                  <a:pt x="34747" y="103631"/>
                </a:lnTo>
                <a:lnTo>
                  <a:pt x="39624" y="97535"/>
                </a:lnTo>
                <a:lnTo>
                  <a:pt x="48767" y="89915"/>
                </a:lnTo>
                <a:lnTo>
                  <a:pt x="47243" y="89915"/>
                </a:lnTo>
                <a:lnTo>
                  <a:pt x="65531" y="77723"/>
                </a:lnTo>
                <a:lnTo>
                  <a:pt x="97536" y="59435"/>
                </a:lnTo>
                <a:lnTo>
                  <a:pt x="109727" y="53339"/>
                </a:lnTo>
                <a:lnTo>
                  <a:pt x="121919" y="48767"/>
                </a:lnTo>
                <a:lnTo>
                  <a:pt x="134112" y="42671"/>
                </a:lnTo>
                <a:lnTo>
                  <a:pt x="192024" y="25907"/>
                </a:lnTo>
                <a:lnTo>
                  <a:pt x="256031" y="13715"/>
                </a:lnTo>
                <a:lnTo>
                  <a:pt x="291083" y="9143"/>
                </a:lnTo>
                <a:lnTo>
                  <a:pt x="289559" y="9143"/>
                </a:lnTo>
                <a:lnTo>
                  <a:pt x="362712" y="6095"/>
                </a:lnTo>
                <a:lnTo>
                  <a:pt x="458215" y="6095"/>
                </a:lnTo>
                <a:lnTo>
                  <a:pt x="435863" y="3047"/>
                </a:lnTo>
                <a:lnTo>
                  <a:pt x="362712" y="0"/>
                </a:lnTo>
                <a:close/>
              </a:path>
              <a:path w="725804" h="330834">
                <a:moveTo>
                  <a:pt x="591312" y="286511"/>
                </a:moveTo>
                <a:lnTo>
                  <a:pt x="562355" y="297179"/>
                </a:lnTo>
                <a:lnTo>
                  <a:pt x="533400" y="304799"/>
                </a:lnTo>
                <a:lnTo>
                  <a:pt x="501395" y="310895"/>
                </a:lnTo>
                <a:lnTo>
                  <a:pt x="502919" y="310895"/>
                </a:lnTo>
                <a:lnTo>
                  <a:pt x="469391" y="316991"/>
                </a:lnTo>
                <a:lnTo>
                  <a:pt x="399288" y="323087"/>
                </a:lnTo>
                <a:lnTo>
                  <a:pt x="362712" y="324611"/>
                </a:lnTo>
                <a:lnTo>
                  <a:pt x="458215" y="324611"/>
                </a:lnTo>
                <a:lnTo>
                  <a:pt x="469391" y="323087"/>
                </a:lnTo>
                <a:lnTo>
                  <a:pt x="534924" y="310895"/>
                </a:lnTo>
                <a:lnTo>
                  <a:pt x="565403" y="303275"/>
                </a:lnTo>
                <a:lnTo>
                  <a:pt x="592836" y="292607"/>
                </a:lnTo>
                <a:lnTo>
                  <a:pt x="606551" y="288035"/>
                </a:lnTo>
                <a:lnTo>
                  <a:pt x="589788" y="288035"/>
                </a:lnTo>
                <a:lnTo>
                  <a:pt x="591312" y="286511"/>
                </a:lnTo>
                <a:close/>
              </a:path>
              <a:path w="725804" h="330834">
                <a:moveTo>
                  <a:pt x="134112" y="286511"/>
                </a:moveTo>
                <a:lnTo>
                  <a:pt x="134112" y="288035"/>
                </a:lnTo>
                <a:lnTo>
                  <a:pt x="138030" y="288035"/>
                </a:lnTo>
                <a:lnTo>
                  <a:pt x="134112" y="286511"/>
                </a:lnTo>
                <a:close/>
              </a:path>
              <a:path w="725804" h="330834">
                <a:moveTo>
                  <a:pt x="676655" y="239267"/>
                </a:moveTo>
                <a:lnTo>
                  <a:pt x="627888" y="271271"/>
                </a:lnTo>
                <a:lnTo>
                  <a:pt x="603503" y="281939"/>
                </a:lnTo>
                <a:lnTo>
                  <a:pt x="589788" y="288035"/>
                </a:lnTo>
                <a:lnTo>
                  <a:pt x="606551" y="288035"/>
                </a:lnTo>
                <a:lnTo>
                  <a:pt x="618743" y="281939"/>
                </a:lnTo>
                <a:lnTo>
                  <a:pt x="630936" y="277367"/>
                </a:lnTo>
                <a:lnTo>
                  <a:pt x="662939" y="259079"/>
                </a:lnTo>
                <a:lnTo>
                  <a:pt x="672083" y="251459"/>
                </a:lnTo>
                <a:lnTo>
                  <a:pt x="681227" y="245363"/>
                </a:lnTo>
                <a:lnTo>
                  <a:pt x="685800" y="240791"/>
                </a:lnTo>
                <a:lnTo>
                  <a:pt x="676655" y="240791"/>
                </a:lnTo>
                <a:lnTo>
                  <a:pt x="676655" y="239267"/>
                </a:lnTo>
                <a:close/>
              </a:path>
              <a:path w="725804" h="330834">
                <a:moveTo>
                  <a:pt x="47243" y="239267"/>
                </a:moveTo>
                <a:lnTo>
                  <a:pt x="48767" y="240791"/>
                </a:lnTo>
                <a:lnTo>
                  <a:pt x="49072" y="240791"/>
                </a:lnTo>
                <a:lnTo>
                  <a:pt x="47243" y="239267"/>
                </a:lnTo>
                <a:close/>
              </a:path>
              <a:path w="725804" h="330834">
                <a:moveTo>
                  <a:pt x="699515" y="103631"/>
                </a:moveTo>
                <a:lnTo>
                  <a:pt x="691895" y="103631"/>
                </a:lnTo>
                <a:lnTo>
                  <a:pt x="704088" y="118871"/>
                </a:lnTo>
                <a:lnTo>
                  <a:pt x="713231" y="134111"/>
                </a:lnTo>
                <a:lnTo>
                  <a:pt x="711707" y="134111"/>
                </a:lnTo>
                <a:lnTo>
                  <a:pt x="716279" y="141731"/>
                </a:lnTo>
                <a:lnTo>
                  <a:pt x="714755" y="141731"/>
                </a:lnTo>
                <a:lnTo>
                  <a:pt x="717803" y="149351"/>
                </a:lnTo>
                <a:lnTo>
                  <a:pt x="719327" y="156971"/>
                </a:lnTo>
                <a:lnTo>
                  <a:pt x="719327" y="173735"/>
                </a:lnTo>
                <a:lnTo>
                  <a:pt x="717803" y="181355"/>
                </a:lnTo>
                <a:lnTo>
                  <a:pt x="714755" y="188975"/>
                </a:lnTo>
                <a:lnTo>
                  <a:pt x="716279" y="188975"/>
                </a:lnTo>
                <a:lnTo>
                  <a:pt x="711707" y="196595"/>
                </a:lnTo>
                <a:lnTo>
                  <a:pt x="713231" y="196595"/>
                </a:lnTo>
                <a:lnTo>
                  <a:pt x="704088" y="211835"/>
                </a:lnTo>
                <a:lnTo>
                  <a:pt x="697991" y="219455"/>
                </a:lnTo>
                <a:lnTo>
                  <a:pt x="684276" y="233171"/>
                </a:lnTo>
                <a:lnTo>
                  <a:pt x="685800" y="233171"/>
                </a:lnTo>
                <a:lnTo>
                  <a:pt x="676655" y="240791"/>
                </a:lnTo>
                <a:lnTo>
                  <a:pt x="685800" y="240791"/>
                </a:lnTo>
                <a:lnTo>
                  <a:pt x="704088" y="222503"/>
                </a:lnTo>
                <a:lnTo>
                  <a:pt x="708659" y="214883"/>
                </a:lnTo>
                <a:lnTo>
                  <a:pt x="714755" y="207263"/>
                </a:lnTo>
                <a:lnTo>
                  <a:pt x="717803" y="199643"/>
                </a:lnTo>
                <a:lnTo>
                  <a:pt x="720851" y="190499"/>
                </a:lnTo>
                <a:lnTo>
                  <a:pt x="723900" y="182879"/>
                </a:lnTo>
                <a:lnTo>
                  <a:pt x="725424" y="173735"/>
                </a:lnTo>
                <a:lnTo>
                  <a:pt x="725424" y="156971"/>
                </a:lnTo>
                <a:lnTo>
                  <a:pt x="723900" y="147827"/>
                </a:lnTo>
                <a:lnTo>
                  <a:pt x="720851" y="140207"/>
                </a:lnTo>
                <a:lnTo>
                  <a:pt x="717803" y="131063"/>
                </a:lnTo>
                <a:lnTo>
                  <a:pt x="714755" y="123443"/>
                </a:lnTo>
                <a:lnTo>
                  <a:pt x="708659" y="115823"/>
                </a:lnTo>
                <a:lnTo>
                  <a:pt x="704088" y="108203"/>
                </a:lnTo>
                <a:lnTo>
                  <a:pt x="699515" y="103631"/>
                </a:lnTo>
                <a:close/>
              </a:path>
              <a:path w="725804" h="330834">
                <a:moveTo>
                  <a:pt x="34747" y="103631"/>
                </a:moveTo>
                <a:lnTo>
                  <a:pt x="33527" y="103631"/>
                </a:lnTo>
                <a:lnTo>
                  <a:pt x="33527" y="105155"/>
                </a:lnTo>
                <a:lnTo>
                  <a:pt x="34747" y="103631"/>
                </a:lnTo>
                <a:close/>
              </a:path>
              <a:path w="725804" h="330834">
                <a:moveTo>
                  <a:pt x="458215" y="6095"/>
                </a:moveTo>
                <a:lnTo>
                  <a:pt x="362712" y="6095"/>
                </a:lnTo>
                <a:lnTo>
                  <a:pt x="434339" y="9143"/>
                </a:lnTo>
                <a:lnTo>
                  <a:pt x="469391" y="13715"/>
                </a:lnTo>
                <a:lnTo>
                  <a:pt x="502919" y="19811"/>
                </a:lnTo>
                <a:lnTo>
                  <a:pt x="501395" y="19811"/>
                </a:lnTo>
                <a:lnTo>
                  <a:pt x="533400" y="25907"/>
                </a:lnTo>
                <a:lnTo>
                  <a:pt x="562355" y="33527"/>
                </a:lnTo>
                <a:lnTo>
                  <a:pt x="591312" y="42671"/>
                </a:lnTo>
                <a:lnTo>
                  <a:pt x="589788" y="42671"/>
                </a:lnTo>
                <a:lnTo>
                  <a:pt x="603503" y="48767"/>
                </a:lnTo>
                <a:lnTo>
                  <a:pt x="659891" y="77723"/>
                </a:lnTo>
                <a:lnTo>
                  <a:pt x="685800" y="97535"/>
                </a:lnTo>
                <a:lnTo>
                  <a:pt x="684276" y="97535"/>
                </a:lnTo>
                <a:lnTo>
                  <a:pt x="691895" y="105155"/>
                </a:lnTo>
                <a:lnTo>
                  <a:pt x="691895" y="103631"/>
                </a:lnTo>
                <a:lnTo>
                  <a:pt x="699515" y="103631"/>
                </a:lnTo>
                <a:lnTo>
                  <a:pt x="681227" y="85343"/>
                </a:lnTo>
                <a:lnTo>
                  <a:pt x="672083" y="79247"/>
                </a:lnTo>
                <a:lnTo>
                  <a:pt x="662939" y="71627"/>
                </a:lnTo>
                <a:lnTo>
                  <a:pt x="630936" y="53339"/>
                </a:lnTo>
                <a:lnTo>
                  <a:pt x="618743" y="47243"/>
                </a:lnTo>
                <a:lnTo>
                  <a:pt x="606551" y="42671"/>
                </a:lnTo>
                <a:lnTo>
                  <a:pt x="592836" y="36575"/>
                </a:lnTo>
                <a:lnTo>
                  <a:pt x="565403" y="27431"/>
                </a:lnTo>
                <a:lnTo>
                  <a:pt x="534924" y="19811"/>
                </a:lnTo>
                <a:lnTo>
                  <a:pt x="502919" y="12191"/>
                </a:lnTo>
                <a:lnTo>
                  <a:pt x="458215" y="609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425696" y="8098532"/>
            <a:ext cx="725805" cy="330835"/>
          </a:xfrm>
          <a:custGeom>
            <a:avLst/>
            <a:gdLst/>
            <a:ahLst/>
            <a:cxnLst/>
            <a:rect l="l" t="t" r="r" b="b"/>
            <a:pathLst>
              <a:path w="725804" h="330834">
                <a:moveTo>
                  <a:pt x="399288" y="0"/>
                </a:moveTo>
                <a:lnTo>
                  <a:pt x="326136" y="0"/>
                </a:lnTo>
                <a:lnTo>
                  <a:pt x="289559" y="3048"/>
                </a:lnTo>
                <a:lnTo>
                  <a:pt x="222503" y="12192"/>
                </a:lnTo>
                <a:lnTo>
                  <a:pt x="160019" y="27432"/>
                </a:lnTo>
                <a:lnTo>
                  <a:pt x="118871" y="42672"/>
                </a:lnTo>
                <a:lnTo>
                  <a:pt x="106679" y="47244"/>
                </a:lnTo>
                <a:lnTo>
                  <a:pt x="62483" y="71628"/>
                </a:lnTo>
                <a:lnTo>
                  <a:pt x="36575" y="92964"/>
                </a:lnTo>
                <a:lnTo>
                  <a:pt x="28955" y="99060"/>
                </a:lnTo>
                <a:lnTo>
                  <a:pt x="21336" y="106680"/>
                </a:lnTo>
                <a:lnTo>
                  <a:pt x="16763" y="114300"/>
                </a:lnTo>
                <a:lnTo>
                  <a:pt x="10667" y="123444"/>
                </a:lnTo>
                <a:lnTo>
                  <a:pt x="7619" y="131064"/>
                </a:lnTo>
                <a:lnTo>
                  <a:pt x="3048" y="138684"/>
                </a:lnTo>
                <a:lnTo>
                  <a:pt x="0" y="156972"/>
                </a:lnTo>
                <a:lnTo>
                  <a:pt x="0" y="173736"/>
                </a:lnTo>
                <a:lnTo>
                  <a:pt x="1524" y="182880"/>
                </a:lnTo>
                <a:lnTo>
                  <a:pt x="3048" y="190500"/>
                </a:lnTo>
                <a:lnTo>
                  <a:pt x="7619" y="199644"/>
                </a:lnTo>
                <a:lnTo>
                  <a:pt x="10667" y="207264"/>
                </a:lnTo>
                <a:lnTo>
                  <a:pt x="16763" y="214884"/>
                </a:lnTo>
                <a:lnTo>
                  <a:pt x="21336" y="222504"/>
                </a:lnTo>
                <a:lnTo>
                  <a:pt x="44195" y="245364"/>
                </a:lnTo>
                <a:lnTo>
                  <a:pt x="62483" y="257556"/>
                </a:lnTo>
                <a:lnTo>
                  <a:pt x="73151" y="265176"/>
                </a:lnTo>
                <a:lnTo>
                  <a:pt x="94487" y="277368"/>
                </a:lnTo>
                <a:lnTo>
                  <a:pt x="106679" y="281940"/>
                </a:lnTo>
                <a:lnTo>
                  <a:pt x="118871" y="288036"/>
                </a:lnTo>
                <a:lnTo>
                  <a:pt x="160019" y="301752"/>
                </a:lnTo>
                <a:lnTo>
                  <a:pt x="190500" y="310896"/>
                </a:lnTo>
                <a:lnTo>
                  <a:pt x="254507" y="323088"/>
                </a:lnTo>
                <a:lnTo>
                  <a:pt x="326136" y="329184"/>
                </a:lnTo>
                <a:lnTo>
                  <a:pt x="362712" y="330708"/>
                </a:lnTo>
                <a:lnTo>
                  <a:pt x="399288" y="329184"/>
                </a:lnTo>
                <a:lnTo>
                  <a:pt x="452627" y="324612"/>
                </a:lnTo>
                <a:lnTo>
                  <a:pt x="362712" y="324612"/>
                </a:lnTo>
                <a:lnTo>
                  <a:pt x="326136" y="323088"/>
                </a:lnTo>
                <a:lnTo>
                  <a:pt x="289559" y="320040"/>
                </a:lnTo>
                <a:lnTo>
                  <a:pt x="291083" y="320040"/>
                </a:lnTo>
                <a:lnTo>
                  <a:pt x="256031" y="316992"/>
                </a:lnTo>
                <a:lnTo>
                  <a:pt x="192024" y="304800"/>
                </a:lnTo>
                <a:lnTo>
                  <a:pt x="134112" y="286512"/>
                </a:lnTo>
                <a:lnTo>
                  <a:pt x="97536" y="271272"/>
                </a:lnTo>
                <a:lnTo>
                  <a:pt x="56387" y="246888"/>
                </a:lnTo>
                <a:lnTo>
                  <a:pt x="47243" y="239268"/>
                </a:lnTo>
                <a:lnTo>
                  <a:pt x="48767" y="239268"/>
                </a:lnTo>
                <a:lnTo>
                  <a:pt x="39624" y="233172"/>
                </a:lnTo>
                <a:lnTo>
                  <a:pt x="28651" y="219456"/>
                </a:lnTo>
                <a:lnTo>
                  <a:pt x="27431" y="219456"/>
                </a:lnTo>
                <a:lnTo>
                  <a:pt x="21336" y="211836"/>
                </a:lnTo>
                <a:lnTo>
                  <a:pt x="12191" y="196596"/>
                </a:lnTo>
                <a:lnTo>
                  <a:pt x="9143" y="188976"/>
                </a:lnTo>
                <a:lnTo>
                  <a:pt x="7619" y="181356"/>
                </a:lnTo>
                <a:lnTo>
                  <a:pt x="6349" y="173736"/>
                </a:lnTo>
                <a:lnTo>
                  <a:pt x="6095" y="173736"/>
                </a:lnTo>
                <a:lnTo>
                  <a:pt x="6095" y="156972"/>
                </a:lnTo>
                <a:lnTo>
                  <a:pt x="9143" y="141732"/>
                </a:lnTo>
                <a:lnTo>
                  <a:pt x="33527" y="103632"/>
                </a:lnTo>
                <a:lnTo>
                  <a:pt x="48767" y="89916"/>
                </a:lnTo>
                <a:lnTo>
                  <a:pt x="47243" y="89916"/>
                </a:lnTo>
                <a:lnTo>
                  <a:pt x="65531" y="77724"/>
                </a:lnTo>
                <a:lnTo>
                  <a:pt x="76200" y="70104"/>
                </a:lnTo>
                <a:lnTo>
                  <a:pt x="86867" y="64008"/>
                </a:lnTo>
                <a:lnTo>
                  <a:pt x="97536" y="59436"/>
                </a:lnTo>
                <a:lnTo>
                  <a:pt x="109727" y="53340"/>
                </a:lnTo>
                <a:lnTo>
                  <a:pt x="121919" y="48768"/>
                </a:lnTo>
                <a:lnTo>
                  <a:pt x="134112" y="42672"/>
                </a:lnTo>
                <a:lnTo>
                  <a:pt x="161543" y="33528"/>
                </a:lnTo>
                <a:lnTo>
                  <a:pt x="222503" y="18288"/>
                </a:lnTo>
                <a:lnTo>
                  <a:pt x="291083" y="9144"/>
                </a:lnTo>
                <a:lnTo>
                  <a:pt x="289559" y="9144"/>
                </a:lnTo>
                <a:lnTo>
                  <a:pt x="362712" y="6096"/>
                </a:lnTo>
                <a:lnTo>
                  <a:pt x="458216" y="6096"/>
                </a:lnTo>
                <a:lnTo>
                  <a:pt x="435863" y="3048"/>
                </a:lnTo>
                <a:lnTo>
                  <a:pt x="399288" y="0"/>
                </a:lnTo>
                <a:close/>
              </a:path>
              <a:path w="725804" h="330834">
                <a:moveTo>
                  <a:pt x="697991" y="217932"/>
                </a:moveTo>
                <a:lnTo>
                  <a:pt x="691895" y="225552"/>
                </a:lnTo>
                <a:lnTo>
                  <a:pt x="684276" y="233172"/>
                </a:lnTo>
                <a:lnTo>
                  <a:pt x="685800" y="233172"/>
                </a:lnTo>
                <a:lnTo>
                  <a:pt x="676655" y="239268"/>
                </a:lnTo>
                <a:lnTo>
                  <a:pt x="669036" y="246888"/>
                </a:lnTo>
                <a:lnTo>
                  <a:pt x="659891" y="252984"/>
                </a:lnTo>
                <a:lnTo>
                  <a:pt x="627888" y="271272"/>
                </a:lnTo>
                <a:lnTo>
                  <a:pt x="615695" y="277368"/>
                </a:lnTo>
                <a:lnTo>
                  <a:pt x="603503" y="281940"/>
                </a:lnTo>
                <a:lnTo>
                  <a:pt x="589788" y="286512"/>
                </a:lnTo>
                <a:lnTo>
                  <a:pt x="591312" y="286512"/>
                </a:lnTo>
                <a:lnTo>
                  <a:pt x="533400" y="304800"/>
                </a:lnTo>
                <a:lnTo>
                  <a:pt x="501395" y="310896"/>
                </a:lnTo>
                <a:lnTo>
                  <a:pt x="502919" y="310896"/>
                </a:lnTo>
                <a:lnTo>
                  <a:pt x="469391" y="316992"/>
                </a:lnTo>
                <a:lnTo>
                  <a:pt x="399288" y="323088"/>
                </a:lnTo>
                <a:lnTo>
                  <a:pt x="362712" y="324612"/>
                </a:lnTo>
                <a:lnTo>
                  <a:pt x="452627" y="324612"/>
                </a:lnTo>
                <a:lnTo>
                  <a:pt x="534924" y="310896"/>
                </a:lnTo>
                <a:lnTo>
                  <a:pt x="606551" y="288036"/>
                </a:lnTo>
                <a:lnTo>
                  <a:pt x="618743" y="281940"/>
                </a:lnTo>
                <a:lnTo>
                  <a:pt x="630936" y="277368"/>
                </a:lnTo>
                <a:lnTo>
                  <a:pt x="652271" y="265176"/>
                </a:lnTo>
                <a:lnTo>
                  <a:pt x="662939" y="257556"/>
                </a:lnTo>
                <a:lnTo>
                  <a:pt x="681227" y="245364"/>
                </a:lnTo>
                <a:lnTo>
                  <a:pt x="704088" y="222504"/>
                </a:lnTo>
                <a:lnTo>
                  <a:pt x="705916" y="219456"/>
                </a:lnTo>
                <a:lnTo>
                  <a:pt x="697991" y="219456"/>
                </a:lnTo>
                <a:lnTo>
                  <a:pt x="697991" y="217932"/>
                </a:lnTo>
                <a:close/>
              </a:path>
              <a:path w="725804" h="330834">
                <a:moveTo>
                  <a:pt x="27431" y="217932"/>
                </a:moveTo>
                <a:lnTo>
                  <a:pt x="27431" y="219456"/>
                </a:lnTo>
                <a:lnTo>
                  <a:pt x="28651" y="219456"/>
                </a:lnTo>
                <a:lnTo>
                  <a:pt x="27431" y="217932"/>
                </a:lnTo>
                <a:close/>
              </a:path>
              <a:path w="725804" h="330834">
                <a:moveTo>
                  <a:pt x="719327" y="172212"/>
                </a:moveTo>
                <a:lnTo>
                  <a:pt x="717803" y="181356"/>
                </a:lnTo>
                <a:lnTo>
                  <a:pt x="714755" y="188976"/>
                </a:lnTo>
                <a:lnTo>
                  <a:pt x="716279" y="188976"/>
                </a:lnTo>
                <a:lnTo>
                  <a:pt x="711707" y="196596"/>
                </a:lnTo>
                <a:lnTo>
                  <a:pt x="713231" y="196596"/>
                </a:lnTo>
                <a:lnTo>
                  <a:pt x="704088" y="211836"/>
                </a:lnTo>
                <a:lnTo>
                  <a:pt x="697991" y="219456"/>
                </a:lnTo>
                <a:lnTo>
                  <a:pt x="705916" y="219456"/>
                </a:lnTo>
                <a:lnTo>
                  <a:pt x="708659" y="214884"/>
                </a:lnTo>
                <a:lnTo>
                  <a:pt x="714755" y="207264"/>
                </a:lnTo>
                <a:lnTo>
                  <a:pt x="717803" y="199644"/>
                </a:lnTo>
                <a:lnTo>
                  <a:pt x="720851" y="190500"/>
                </a:lnTo>
                <a:lnTo>
                  <a:pt x="723900" y="182880"/>
                </a:lnTo>
                <a:lnTo>
                  <a:pt x="725424" y="173736"/>
                </a:lnTo>
                <a:lnTo>
                  <a:pt x="719327" y="173736"/>
                </a:lnTo>
                <a:lnTo>
                  <a:pt x="719327" y="172212"/>
                </a:lnTo>
                <a:close/>
              </a:path>
              <a:path w="725804" h="330834">
                <a:moveTo>
                  <a:pt x="6095" y="172212"/>
                </a:moveTo>
                <a:lnTo>
                  <a:pt x="6095" y="173736"/>
                </a:lnTo>
                <a:lnTo>
                  <a:pt x="6349" y="173736"/>
                </a:lnTo>
                <a:lnTo>
                  <a:pt x="6095" y="172212"/>
                </a:lnTo>
                <a:close/>
              </a:path>
              <a:path w="725804" h="330834">
                <a:moveTo>
                  <a:pt x="458216" y="6096"/>
                </a:moveTo>
                <a:lnTo>
                  <a:pt x="362712" y="6096"/>
                </a:lnTo>
                <a:lnTo>
                  <a:pt x="434339" y="9144"/>
                </a:lnTo>
                <a:lnTo>
                  <a:pt x="502919" y="18288"/>
                </a:lnTo>
                <a:lnTo>
                  <a:pt x="501395" y="18288"/>
                </a:lnTo>
                <a:lnTo>
                  <a:pt x="533400" y="25908"/>
                </a:lnTo>
                <a:lnTo>
                  <a:pt x="562355" y="33528"/>
                </a:lnTo>
                <a:lnTo>
                  <a:pt x="591312" y="42672"/>
                </a:lnTo>
                <a:lnTo>
                  <a:pt x="589788" y="42672"/>
                </a:lnTo>
                <a:lnTo>
                  <a:pt x="603503" y="48768"/>
                </a:lnTo>
                <a:lnTo>
                  <a:pt x="615695" y="53340"/>
                </a:lnTo>
                <a:lnTo>
                  <a:pt x="627888" y="59436"/>
                </a:lnTo>
                <a:lnTo>
                  <a:pt x="638555" y="64008"/>
                </a:lnTo>
                <a:lnTo>
                  <a:pt x="649224" y="70104"/>
                </a:lnTo>
                <a:lnTo>
                  <a:pt x="659891" y="77724"/>
                </a:lnTo>
                <a:lnTo>
                  <a:pt x="669036" y="83820"/>
                </a:lnTo>
                <a:lnTo>
                  <a:pt x="676655" y="89916"/>
                </a:lnTo>
                <a:lnTo>
                  <a:pt x="685800" y="97536"/>
                </a:lnTo>
                <a:lnTo>
                  <a:pt x="684276" y="97536"/>
                </a:lnTo>
                <a:lnTo>
                  <a:pt x="691895" y="103632"/>
                </a:lnTo>
                <a:lnTo>
                  <a:pt x="704088" y="118872"/>
                </a:lnTo>
                <a:lnTo>
                  <a:pt x="713231" y="134112"/>
                </a:lnTo>
                <a:lnTo>
                  <a:pt x="711707" y="134112"/>
                </a:lnTo>
                <a:lnTo>
                  <a:pt x="716279" y="141732"/>
                </a:lnTo>
                <a:lnTo>
                  <a:pt x="714755" y="141732"/>
                </a:lnTo>
                <a:lnTo>
                  <a:pt x="717803" y="149352"/>
                </a:lnTo>
                <a:lnTo>
                  <a:pt x="719327" y="156972"/>
                </a:lnTo>
                <a:lnTo>
                  <a:pt x="719327" y="173736"/>
                </a:lnTo>
                <a:lnTo>
                  <a:pt x="725424" y="173736"/>
                </a:lnTo>
                <a:lnTo>
                  <a:pt x="725424" y="156972"/>
                </a:lnTo>
                <a:lnTo>
                  <a:pt x="723900" y="147828"/>
                </a:lnTo>
                <a:lnTo>
                  <a:pt x="720851" y="138684"/>
                </a:lnTo>
                <a:lnTo>
                  <a:pt x="714755" y="123444"/>
                </a:lnTo>
                <a:lnTo>
                  <a:pt x="708659" y="114300"/>
                </a:lnTo>
                <a:lnTo>
                  <a:pt x="704088" y="106680"/>
                </a:lnTo>
                <a:lnTo>
                  <a:pt x="696467" y="99060"/>
                </a:lnTo>
                <a:lnTo>
                  <a:pt x="688848" y="92964"/>
                </a:lnTo>
                <a:lnTo>
                  <a:pt x="681227" y="85344"/>
                </a:lnTo>
                <a:lnTo>
                  <a:pt x="630936" y="53340"/>
                </a:lnTo>
                <a:lnTo>
                  <a:pt x="606551" y="42672"/>
                </a:lnTo>
                <a:lnTo>
                  <a:pt x="592836" y="36576"/>
                </a:lnTo>
                <a:lnTo>
                  <a:pt x="565403" y="27432"/>
                </a:lnTo>
                <a:lnTo>
                  <a:pt x="534924" y="19812"/>
                </a:lnTo>
                <a:lnTo>
                  <a:pt x="502919" y="12192"/>
                </a:lnTo>
                <a:lnTo>
                  <a:pt x="458216" y="6096"/>
                </a:lnTo>
                <a:close/>
              </a:path>
            </a:pathLst>
          </a:custGeom>
          <a:solidFill>
            <a:srgbClr val="4171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820411" y="7702293"/>
            <a:ext cx="727075" cy="330835"/>
          </a:xfrm>
          <a:custGeom>
            <a:avLst/>
            <a:gdLst/>
            <a:ahLst/>
            <a:cxnLst/>
            <a:rect l="l" t="t" r="r" b="b"/>
            <a:pathLst>
              <a:path w="727075" h="330834">
                <a:moveTo>
                  <a:pt x="364236" y="0"/>
                </a:moveTo>
                <a:lnTo>
                  <a:pt x="291084" y="3047"/>
                </a:lnTo>
                <a:lnTo>
                  <a:pt x="222503" y="12191"/>
                </a:lnTo>
                <a:lnTo>
                  <a:pt x="161543" y="27431"/>
                </a:lnTo>
                <a:lnTo>
                  <a:pt x="120396" y="42671"/>
                </a:lnTo>
                <a:lnTo>
                  <a:pt x="108203" y="47243"/>
                </a:lnTo>
                <a:lnTo>
                  <a:pt x="96012" y="53339"/>
                </a:lnTo>
                <a:lnTo>
                  <a:pt x="85343" y="59435"/>
                </a:lnTo>
                <a:lnTo>
                  <a:pt x="73151" y="65531"/>
                </a:lnTo>
                <a:lnTo>
                  <a:pt x="64008" y="71627"/>
                </a:lnTo>
                <a:lnTo>
                  <a:pt x="54863" y="79247"/>
                </a:lnTo>
                <a:lnTo>
                  <a:pt x="45720" y="85343"/>
                </a:lnTo>
                <a:lnTo>
                  <a:pt x="36575" y="92963"/>
                </a:lnTo>
                <a:lnTo>
                  <a:pt x="30479" y="100583"/>
                </a:lnTo>
                <a:lnTo>
                  <a:pt x="22860" y="108203"/>
                </a:lnTo>
                <a:lnTo>
                  <a:pt x="3048" y="147827"/>
                </a:lnTo>
                <a:lnTo>
                  <a:pt x="1524" y="156971"/>
                </a:lnTo>
                <a:lnTo>
                  <a:pt x="0" y="164591"/>
                </a:lnTo>
                <a:lnTo>
                  <a:pt x="16763" y="214883"/>
                </a:lnTo>
                <a:lnTo>
                  <a:pt x="30479" y="230123"/>
                </a:lnTo>
                <a:lnTo>
                  <a:pt x="36575" y="237743"/>
                </a:lnTo>
                <a:lnTo>
                  <a:pt x="45720" y="245363"/>
                </a:lnTo>
                <a:lnTo>
                  <a:pt x="54863" y="251459"/>
                </a:lnTo>
                <a:lnTo>
                  <a:pt x="64008" y="259079"/>
                </a:lnTo>
                <a:lnTo>
                  <a:pt x="73151" y="265175"/>
                </a:lnTo>
                <a:lnTo>
                  <a:pt x="85343" y="271271"/>
                </a:lnTo>
                <a:lnTo>
                  <a:pt x="96012" y="277367"/>
                </a:lnTo>
                <a:lnTo>
                  <a:pt x="108203" y="281939"/>
                </a:lnTo>
                <a:lnTo>
                  <a:pt x="120396" y="288035"/>
                </a:lnTo>
                <a:lnTo>
                  <a:pt x="134112" y="292607"/>
                </a:lnTo>
                <a:lnTo>
                  <a:pt x="192024" y="310895"/>
                </a:lnTo>
                <a:lnTo>
                  <a:pt x="256032" y="323087"/>
                </a:lnTo>
                <a:lnTo>
                  <a:pt x="364236" y="330707"/>
                </a:lnTo>
                <a:lnTo>
                  <a:pt x="437388" y="327659"/>
                </a:lnTo>
                <a:lnTo>
                  <a:pt x="459739" y="324611"/>
                </a:lnTo>
                <a:lnTo>
                  <a:pt x="364236" y="324611"/>
                </a:lnTo>
                <a:lnTo>
                  <a:pt x="327660" y="323087"/>
                </a:lnTo>
                <a:lnTo>
                  <a:pt x="257555" y="316991"/>
                </a:lnTo>
                <a:lnTo>
                  <a:pt x="193548" y="304799"/>
                </a:lnTo>
                <a:lnTo>
                  <a:pt x="139554" y="288035"/>
                </a:lnTo>
                <a:lnTo>
                  <a:pt x="135636" y="288035"/>
                </a:lnTo>
                <a:lnTo>
                  <a:pt x="123443" y="281939"/>
                </a:lnTo>
                <a:lnTo>
                  <a:pt x="111251" y="277367"/>
                </a:lnTo>
                <a:lnTo>
                  <a:pt x="86867" y="265175"/>
                </a:lnTo>
                <a:lnTo>
                  <a:pt x="88391" y="265175"/>
                </a:lnTo>
                <a:lnTo>
                  <a:pt x="67055" y="252983"/>
                </a:lnTo>
                <a:lnTo>
                  <a:pt x="57912" y="246887"/>
                </a:lnTo>
                <a:lnTo>
                  <a:pt x="50596" y="240791"/>
                </a:lnTo>
                <a:lnTo>
                  <a:pt x="48767" y="240791"/>
                </a:lnTo>
                <a:lnTo>
                  <a:pt x="41148" y="233171"/>
                </a:lnTo>
                <a:lnTo>
                  <a:pt x="35051" y="225551"/>
                </a:lnTo>
                <a:lnTo>
                  <a:pt x="27432" y="219455"/>
                </a:lnTo>
                <a:lnTo>
                  <a:pt x="28955" y="219455"/>
                </a:lnTo>
                <a:lnTo>
                  <a:pt x="22860" y="211835"/>
                </a:lnTo>
                <a:lnTo>
                  <a:pt x="13715" y="196595"/>
                </a:lnTo>
                <a:lnTo>
                  <a:pt x="10667" y="188975"/>
                </a:lnTo>
                <a:lnTo>
                  <a:pt x="7620" y="173735"/>
                </a:lnTo>
                <a:lnTo>
                  <a:pt x="7620" y="156971"/>
                </a:lnTo>
                <a:lnTo>
                  <a:pt x="10667" y="141731"/>
                </a:lnTo>
                <a:lnTo>
                  <a:pt x="13715" y="134111"/>
                </a:lnTo>
                <a:lnTo>
                  <a:pt x="22860" y="118871"/>
                </a:lnTo>
                <a:lnTo>
                  <a:pt x="28955" y="111251"/>
                </a:lnTo>
                <a:lnTo>
                  <a:pt x="27432" y="111251"/>
                </a:lnTo>
                <a:lnTo>
                  <a:pt x="35051" y="103631"/>
                </a:lnTo>
                <a:lnTo>
                  <a:pt x="36271" y="103631"/>
                </a:lnTo>
                <a:lnTo>
                  <a:pt x="41148" y="97535"/>
                </a:lnTo>
                <a:lnTo>
                  <a:pt x="48767" y="89915"/>
                </a:lnTo>
                <a:lnTo>
                  <a:pt x="67055" y="77723"/>
                </a:lnTo>
                <a:lnTo>
                  <a:pt x="88391" y="65531"/>
                </a:lnTo>
                <a:lnTo>
                  <a:pt x="86867" y="65531"/>
                </a:lnTo>
                <a:lnTo>
                  <a:pt x="111251" y="53339"/>
                </a:lnTo>
                <a:lnTo>
                  <a:pt x="123443" y="48767"/>
                </a:lnTo>
                <a:lnTo>
                  <a:pt x="135636" y="42671"/>
                </a:lnTo>
                <a:lnTo>
                  <a:pt x="193548" y="25907"/>
                </a:lnTo>
                <a:lnTo>
                  <a:pt x="257555" y="13715"/>
                </a:lnTo>
                <a:lnTo>
                  <a:pt x="364236" y="6095"/>
                </a:lnTo>
                <a:lnTo>
                  <a:pt x="459739" y="6095"/>
                </a:lnTo>
                <a:lnTo>
                  <a:pt x="437388" y="3047"/>
                </a:lnTo>
                <a:lnTo>
                  <a:pt x="364236" y="0"/>
                </a:lnTo>
                <a:close/>
              </a:path>
              <a:path w="727075" h="330834">
                <a:moveTo>
                  <a:pt x="591312" y="286511"/>
                </a:moveTo>
                <a:lnTo>
                  <a:pt x="534924" y="304799"/>
                </a:lnTo>
                <a:lnTo>
                  <a:pt x="470915" y="316991"/>
                </a:lnTo>
                <a:lnTo>
                  <a:pt x="400812" y="323087"/>
                </a:lnTo>
                <a:lnTo>
                  <a:pt x="364236" y="324611"/>
                </a:lnTo>
                <a:lnTo>
                  <a:pt x="459739" y="324611"/>
                </a:lnTo>
                <a:lnTo>
                  <a:pt x="470915" y="323087"/>
                </a:lnTo>
                <a:lnTo>
                  <a:pt x="536448" y="310895"/>
                </a:lnTo>
                <a:lnTo>
                  <a:pt x="565403" y="303275"/>
                </a:lnTo>
                <a:lnTo>
                  <a:pt x="606551" y="288035"/>
                </a:lnTo>
                <a:lnTo>
                  <a:pt x="591312" y="288035"/>
                </a:lnTo>
                <a:lnTo>
                  <a:pt x="591312" y="286511"/>
                </a:lnTo>
                <a:close/>
              </a:path>
              <a:path w="727075" h="330834">
                <a:moveTo>
                  <a:pt x="135636" y="286511"/>
                </a:moveTo>
                <a:lnTo>
                  <a:pt x="135636" y="288035"/>
                </a:lnTo>
                <a:lnTo>
                  <a:pt x="139554" y="288035"/>
                </a:lnTo>
                <a:lnTo>
                  <a:pt x="135636" y="286511"/>
                </a:lnTo>
                <a:close/>
              </a:path>
              <a:path w="727075" h="330834">
                <a:moveTo>
                  <a:pt x="678179" y="239267"/>
                </a:moveTo>
                <a:lnTo>
                  <a:pt x="629412" y="271271"/>
                </a:lnTo>
                <a:lnTo>
                  <a:pt x="605027" y="281939"/>
                </a:lnTo>
                <a:lnTo>
                  <a:pt x="591312" y="288035"/>
                </a:lnTo>
                <a:lnTo>
                  <a:pt x="606551" y="288035"/>
                </a:lnTo>
                <a:lnTo>
                  <a:pt x="620267" y="281939"/>
                </a:lnTo>
                <a:lnTo>
                  <a:pt x="632460" y="277367"/>
                </a:lnTo>
                <a:lnTo>
                  <a:pt x="664463" y="259079"/>
                </a:lnTo>
                <a:lnTo>
                  <a:pt x="673608" y="251459"/>
                </a:lnTo>
                <a:lnTo>
                  <a:pt x="682751" y="245363"/>
                </a:lnTo>
                <a:lnTo>
                  <a:pt x="687323" y="240791"/>
                </a:lnTo>
                <a:lnTo>
                  <a:pt x="678179" y="240791"/>
                </a:lnTo>
                <a:lnTo>
                  <a:pt x="678179" y="239267"/>
                </a:lnTo>
                <a:close/>
              </a:path>
              <a:path w="727075" h="330834">
                <a:moveTo>
                  <a:pt x="48767" y="239267"/>
                </a:moveTo>
                <a:lnTo>
                  <a:pt x="48767" y="240791"/>
                </a:lnTo>
                <a:lnTo>
                  <a:pt x="50596" y="240791"/>
                </a:lnTo>
                <a:lnTo>
                  <a:pt x="48767" y="239267"/>
                </a:lnTo>
                <a:close/>
              </a:path>
              <a:path w="727075" h="330834">
                <a:moveTo>
                  <a:pt x="700430" y="103631"/>
                </a:moveTo>
                <a:lnTo>
                  <a:pt x="693420" y="103631"/>
                </a:lnTo>
                <a:lnTo>
                  <a:pt x="705612" y="118871"/>
                </a:lnTo>
                <a:lnTo>
                  <a:pt x="710184" y="126491"/>
                </a:lnTo>
                <a:lnTo>
                  <a:pt x="719327" y="149351"/>
                </a:lnTo>
                <a:lnTo>
                  <a:pt x="720851" y="156971"/>
                </a:lnTo>
                <a:lnTo>
                  <a:pt x="720851" y="173735"/>
                </a:lnTo>
                <a:lnTo>
                  <a:pt x="705612" y="211835"/>
                </a:lnTo>
                <a:lnTo>
                  <a:pt x="678179" y="240791"/>
                </a:lnTo>
                <a:lnTo>
                  <a:pt x="687323" y="240791"/>
                </a:lnTo>
                <a:lnTo>
                  <a:pt x="697991" y="230123"/>
                </a:lnTo>
                <a:lnTo>
                  <a:pt x="710184" y="214883"/>
                </a:lnTo>
                <a:lnTo>
                  <a:pt x="719327" y="199643"/>
                </a:lnTo>
                <a:lnTo>
                  <a:pt x="722376" y="190499"/>
                </a:lnTo>
                <a:lnTo>
                  <a:pt x="725424" y="182879"/>
                </a:lnTo>
                <a:lnTo>
                  <a:pt x="726948" y="173735"/>
                </a:lnTo>
                <a:lnTo>
                  <a:pt x="726948" y="156971"/>
                </a:lnTo>
                <a:lnTo>
                  <a:pt x="725424" y="147827"/>
                </a:lnTo>
                <a:lnTo>
                  <a:pt x="722376" y="140207"/>
                </a:lnTo>
                <a:lnTo>
                  <a:pt x="719327" y="131063"/>
                </a:lnTo>
                <a:lnTo>
                  <a:pt x="710184" y="115823"/>
                </a:lnTo>
                <a:lnTo>
                  <a:pt x="700430" y="103631"/>
                </a:lnTo>
                <a:close/>
              </a:path>
              <a:path w="727075" h="330834">
                <a:moveTo>
                  <a:pt x="36271" y="103631"/>
                </a:moveTo>
                <a:lnTo>
                  <a:pt x="35051" y="103631"/>
                </a:lnTo>
                <a:lnTo>
                  <a:pt x="35051" y="105155"/>
                </a:lnTo>
                <a:lnTo>
                  <a:pt x="36271" y="103631"/>
                </a:lnTo>
                <a:close/>
              </a:path>
              <a:path w="727075" h="330834">
                <a:moveTo>
                  <a:pt x="459739" y="6095"/>
                </a:moveTo>
                <a:lnTo>
                  <a:pt x="364236" y="6095"/>
                </a:lnTo>
                <a:lnTo>
                  <a:pt x="435863" y="9143"/>
                </a:lnTo>
                <a:lnTo>
                  <a:pt x="470915" y="13715"/>
                </a:lnTo>
                <a:lnTo>
                  <a:pt x="534924" y="25907"/>
                </a:lnTo>
                <a:lnTo>
                  <a:pt x="563879" y="33527"/>
                </a:lnTo>
                <a:lnTo>
                  <a:pt x="591312" y="42671"/>
                </a:lnTo>
                <a:lnTo>
                  <a:pt x="605027" y="48767"/>
                </a:lnTo>
                <a:lnTo>
                  <a:pt x="617220" y="53339"/>
                </a:lnTo>
                <a:lnTo>
                  <a:pt x="661415" y="77723"/>
                </a:lnTo>
                <a:lnTo>
                  <a:pt x="693420" y="105155"/>
                </a:lnTo>
                <a:lnTo>
                  <a:pt x="693420" y="103631"/>
                </a:lnTo>
                <a:lnTo>
                  <a:pt x="700430" y="103631"/>
                </a:lnTo>
                <a:lnTo>
                  <a:pt x="697991" y="100583"/>
                </a:lnTo>
                <a:lnTo>
                  <a:pt x="682751" y="85343"/>
                </a:lnTo>
                <a:lnTo>
                  <a:pt x="673608" y="79247"/>
                </a:lnTo>
                <a:lnTo>
                  <a:pt x="664463" y="71627"/>
                </a:lnTo>
                <a:lnTo>
                  <a:pt x="632460" y="53339"/>
                </a:lnTo>
                <a:lnTo>
                  <a:pt x="620267" y="47243"/>
                </a:lnTo>
                <a:lnTo>
                  <a:pt x="606551" y="42671"/>
                </a:lnTo>
                <a:lnTo>
                  <a:pt x="594360" y="36575"/>
                </a:lnTo>
                <a:lnTo>
                  <a:pt x="565403" y="27431"/>
                </a:lnTo>
                <a:lnTo>
                  <a:pt x="536448" y="19811"/>
                </a:lnTo>
                <a:lnTo>
                  <a:pt x="504443" y="12191"/>
                </a:lnTo>
                <a:lnTo>
                  <a:pt x="459739" y="6095"/>
                </a:lnTo>
                <a:close/>
              </a:path>
            </a:pathLst>
          </a:custGeom>
          <a:solidFill>
            <a:srgbClr val="4171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997964" y="8317989"/>
            <a:ext cx="326136" cy="48310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489959" y="8317989"/>
            <a:ext cx="326136" cy="48310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374392" y="8317989"/>
            <a:ext cx="326136" cy="48310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096767" y="8317989"/>
            <a:ext cx="326135" cy="48310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900427" y="8202165"/>
            <a:ext cx="911351" cy="6949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980944" y="8202165"/>
            <a:ext cx="911352" cy="6949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2854511" y="8418068"/>
            <a:ext cx="11366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Calibri"/>
                <a:cs typeface="Calibri"/>
              </a:rPr>
              <a:t>&gt;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499615" y="5960360"/>
            <a:ext cx="4558665" cy="3415665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4558283" y="0"/>
                </a:moveTo>
                <a:lnTo>
                  <a:pt x="0" y="0"/>
                </a:lnTo>
                <a:lnTo>
                  <a:pt x="0" y="3415283"/>
                </a:lnTo>
                <a:lnTo>
                  <a:pt x="4558283" y="3415283"/>
                </a:lnTo>
                <a:lnTo>
                  <a:pt x="45582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00596" y="31231"/>
            <a:ext cx="787400" cy="2527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-55">
                <a:latin typeface="等线"/>
                <a:cs typeface="等线"/>
              </a:rPr>
              <a:t>2019/11/6</a:t>
            </a:r>
            <a:endParaRPr sz="1450">
              <a:latin typeface="等线"/>
              <a:cs typeface="等线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35196" y="1661157"/>
            <a:ext cx="1830324" cy="2919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93519" y="1304541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4572000" h="3429000">
                <a:moveTo>
                  <a:pt x="0" y="3366516"/>
                </a:moveTo>
                <a:lnTo>
                  <a:pt x="0" y="3428999"/>
                </a:lnTo>
                <a:lnTo>
                  <a:pt x="64008" y="3428999"/>
                </a:lnTo>
                <a:lnTo>
                  <a:pt x="0" y="3366516"/>
                </a:lnTo>
                <a:close/>
              </a:path>
              <a:path w="4572000" h="3429000">
                <a:moveTo>
                  <a:pt x="4509516" y="0"/>
                </a:moveTo>
                <a:lnTo>
                  <a:pt x="64008" y="0"/>
                </a:lnTo>
                <a:lnTo>
                  <a:pt x="64008" y="3428999"/>
                </a:lnTo>
                <a:lnTo>
                  <a:pt x="4509516" y="3428999"/>
                </a:lnTo>
                <a:lnTo>
                  <a:pt x="4509516" y="0"/>
                </a:lnTo>
                <a:close/>
              </a:path>
              <a:path w="4572000" h="3429000">
                <a:moveTo>
                  <a:pt x="4572000" y="3366516"/>
                </a:moveTo>
                <a:lnTo>
                  <a:pt x="4509516" y="3428999"/>
                </a:lnTo>
                <a:lnTo>
                  <a:pt x="4572000" y="3428999"/>
                </a:lnTo>
                <a:lnTo>
                  <a:pt x="4572000" y="3366516"/>
                </a:lnTo>
                <a:close/>
              </a:path>
              <a:path w="4572000" h="3429000">
                <a:moveTo>
                  <a:pt x="64008" y="64007"/>
                </a:moveTo>
                <a:lnTo>
                  <a:pt x="0" y="64007"/>
                </a:lnTo>
                <a:lnTo>
                  <a:pt x="0" y="3366516"/>
                </a:lnTo>
                <a:lnTo>
                  <a:pt x="64008" y="3366516"/>
                </a:lnTo>
                <a:lnTo>
                  <a:pt x="64008" y="64007"/>
                </a:lnTo>
                <a:close/>
              </a:path>
              <a:path w="4572000" h="3429000">
                <a:moveTo>
                  <a:pt x="4572000" y="64007"/>
                </a:moveTo>
                <a:lnTo>
                  <a:pt x="4509516" y="64007"/>
                </a:lnTo>
                <a:lnTo>
                  <a:pt x="4509516" y="3366516"/>
                </a:lnTo>
                <a:lnTo>
                  <a:pt x="4572000" y="3366516"/>
                </a:lnTo>
                <a:lnTo>
                  <a:pt x="4572000" y="64007"/>
                </a:lnTo>
                <a:close/>
              </a:path>
              <a:path w="4572000" h="3429000">
                <a:moveTo>
                  <a:pt x="64008" y="0"/>
                </a:moveTo>
                <a:lnTo>
                  <a:pt x="0" y="0"/>
                </a:lnTo>
                <a:lnTo>
                  <a:pt x="0" y="64007"/>
                </a:lnTo>
                <a:lnTo>
                  <a:pt x="64008" y="0"/>
                </a:lnTo>
                <a:close/>
              </a:path>
              <a:path w="4572000" h="3429000">
                <a:moveTo>
                  <a:pt x="4572000" y="0"/>
                </a:moveTo>
                <a:lnTo>
                  <a:pt x="4509516" y="0"/>
                </a:lnTo>
                <a:lnTo>
                  <a:pt x="4572000" y="64007"/>
                </a:lnTo>
                <a:lnTo>
                  <a:pt x="4572000" y="0"/>
                </a:lnTo>
                <a:close/>
              </a:path>
            </a:pathLst>
          </a:custGeom>
          <a:solidFill>
            <a:srgbClr val="474F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39467" y="1545333"/>
            <a:ext cx="0" cy="486409"/>
          </a:xfrm>
          <a:custGeom>
            <a:avLst/>
            <a:gdLst/>
            <a:ahLst/>
            <a:cxnLst/>
            <a:rect l="l" t="t" r="r" b="b"/>
            <a:pathLst>
              <a:path w="0" h="486410">
                <a:moveTo>
                  <a:pt x="0" y="0"/>
                </a:moveTo>
                <a:lnTo>
                  <a:pt x="0" y="486156"/>
                </a:lnTo>
              </a:path>
            </a:pathLst>
          </a:custGeom>
          <a:ln w="60960">
            <a:solidFill>
              <a:srgbClr val="474F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842052" y="2173155"/>
            <a:ext cx="3690620" cy="1058545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167640" indent="-154940">
              <a:lnSpc>
                <a:spcPct val="100000"/>
              </a:lnSpc>
              <a:spcBef>
                <a:spcPts val="380"/>
              </a:spcBef>
              <a:buFont typeface="Wingdings"/>
              <a:buChar char=""/>
              <a:tabLst>
                <a:tab pos="168275" algn="l"/>
              </a:tabLst>
            </a:pPr>
            <a:r>
              <a:rPr dirty="0" sz="1000" spc="-10">
                <a:latin typeface="华文中宋"/>
                <a:cs typeface="华文中宋"/>
              </a:rPr>
              <a:t>Both </a:t>
            </a:r>
            <a:r>
              <a:rPr dirty="0" sz="1000" spc="-5">
                <a:latin typeface="华文中宋"/>
                <a:cs typeface="华文中宋"/>
              </a:rPr>
              <a:t>user-based and item-based are</a:t>
            </a:r>
            <a:r>
              <a:rPr dirty="0" sz="1000" spc="110">
                <a:latin typeface="华文中宋"/>
                <a:cs typeface="华文中宋"/>
              </a:rPr>
              <a:t> </a:t>
            </a:r>
            <a:r>
              <a:rPr dirty="0" sz="1000" spc="-10">
                <a:latin typeface="华文中宋"/>
                <a:cs typeface="华文中宋"/>
              </a:rPr>
              <a:t>“memory-based”</a:t>
            </a:r>
            <a:endParaRPr sz="1000">
              <a:latin typeface="华文中宋"/>
              <a:cs typeface="华文中宋"/>
            </a:endParaRPr>
          </a:p>
          <a:p>
            <a:pPr lvl="1" marL="354965" indent="-114300">
              <a:lnSpc>
                <a:spcPct val="100000"/>
              </a:lnSpc>
              <a:spcBef>
                <a:spcPts val="254"/>
              </a:spcBef>
              <a:buFont typeface="Wingdings"/>
              <a:buChar char=""/>
              <a:tabLst>
                <a:tab pos="392430" algn="l"/>
              </a:tabLst>
            </a:pPr>
            <a:r>
              <a:rPr dirty="0" sz="900" spc="-5">
                <a:latin typeface="华文中宋"/>
                <a:cs typeface="华文中宋"/>
              </a:rPr>
              <a:t>User-based has long</a:t>
            </a:r>
            <a:r>
              <a:rPr dirty="0" sz="900" spc="-15">
                <a:latin typeface="华文中宋"/>
                <a:cs typeface="华文中宋"/>
              </a:rPr>
              <a:t> </a:t>
            </a:r>
            <a:r>
              <a:rPr dirty="0" sz="900" spc="-5">
                <a:latin typeface="华文中宋"/>
                <a:cs typeface="华文中宋"/>
              </a:rPr>
              <a:t>history</a:t>
            </a:r>
            <a:endParaRPr sz="900">
              <a:latin typeface="华文中宋"/>
              <a:cs typeface="华文中宋"/>
            </a:endParaRPr>
          </a:p>
          <a:p>
            <a:pPr lvl="1" marL="354965" marR="5080" indent="-114300">
              <a:lnSpc>
                <a:spcPct val="100000"/>
              </a:lnSpc>
              <a:spcBef>
                <a:spcPts val="250"/>
              </a:spcBef>
              <a:buFont typeface="Wingdings"/>
              <a:buChar char=""/>
              <a:tabLst>
                <a:tab pos="392430" algn="l"/>
              </a:tabLst>
            </a:pPr>
            <a:r>
              <a:rPr dirty="0" sz="900" spc="-5">
                <a:latin typeface="华文中宋"/>
                <a:cs typeface="华文中宋"/>
              </a:rPr>
              <a:t>Item-based was invented by Amazon as </a:t>
            </a:r>
            <a:r>
              <a:rPr dirty="0" sz="900">
                <a:latin typeface="华文中宋"/>
                <a:cs typeface="华文中宋"/>
              </a:rPr>
              <a:t>an </a:t>
            </a:r>
            <a:r>
              <a:rPr dirty="0" sz="900" spc="-5">
                <a:latin typeface="华文中宋"/>
                <a:cs typeface="华文中宋"/>
              </a:rPr>
              <a:t>improvement </a:t>
            </a:r>
            <a:r>
              <a:rPr dirty="0" sz="900">
                <a:latin typeface="华文中宋"/>
                <a:cs typeface="华文中宋"/>
              </a:rPr>
              <a:t>of  </a:t>
            </a:r>
            <a:r>
              <a:rPr dirty="0" sz="900" spc="-5">
                <a:latin typeface="华文中宋"/>
                <a:cs typeface="华文中宋"/>
              </a:rPr>
              <a:t>user-based</a:t>
            </a:r>
            <a:endParaRPr sz="900">
              <a:latin typeface="华文中宋"/>
              <a:cs typeface="华文中宋"/>
            </a:endParaRPr>
          </a:p>
          <a:p>
            <a:pPr marL="167640" indent="-154940">
              <a:lnSpc>
                <a:spcPct val="100000"/>
              </a:lnSpc>
              <a:spcBef>
                <a:spcPts val="380"/>
              </a:spcBef>
              <a:buFont typeface="Wingdings"/>
              <a:buChar char=""/>
              <a:tabLst>
                <a:tab pos="168275" algn="l"/>
              </a:tabLst>
            </a:pPr>
            <a:r>
              <a:rPr dirty="0" sz="1000" spc="-5">
                <a:latin typeface="华文中宋"/>
                <a:cs typeface="华文中宋"/>
              </a:rPr>
              <a:t>User-based vs Item-based – </a:t>
            </a:r>
            <a:r>
              <a:rPr dirty="0" sz="1000" spc="-10">
                <a:latin typeface="华文中宋"/>
                <a:cs typeface="华文中宋"/>
              </a:rPr>
              <a:t>How </a:t>
            </a:r>
            <a:r>
              <a:rPr dirty="0" sz="1000" spc="-5">
                <a:latin typeface="华文中宋"/>
                <a:cs typeface="华文中宋"/>
              </a:rPr>
              <a:t>to</a:t>
            </a:r>
            <a:r>
              <a:rPr dirty="0" sz="1000" spc="15">
                <a:latin typeface="华文中宋"/>
                <a:cs typeface="华文中宋"/>
              </a:rPr>
              <a:t> </a:t>
            </a:r>
            <a:r>
              <a:rPr dirty="0" sz="1000" spc="-5">
                <a:latin typeface="华文中宋"/>
                <a:cs typeface="华文中宋"/>
              </a:rPr>
              <a:t>choose?</a:t>
            </a:r>
            <a:endParaRPr sz="1000">
              <a:latin typeface="华文中宋"/>
              <a:cs typeface="华文中宋"/>
            </a:endParaRPr>
          </a:p>
          <a:p>
            <a:pPr lvl="1" marL="391795" indent="-151130">
              <a:lnSpc>
                <a:spcPct val="100000"/>
              </a:lnSpc>
              <a:spcBef>
                <a:spcPts val="244"/>
              </a:spcBef>
              <a:buFont typeface="Wingdings"/>
              <a:buChar char=""/>
              <a:tabLst>
                <a:tab pos="392430" algn="l"/>
              </a:tabLst>
            </a:pPr>
            <a:r>
              <a:rPr dirty="0" sz="900" spc="-5">
                <a:latin typeface="华文中宋"/>
                <a:cs typeface="华文中宋"/>
              </a:rPr>
              <a:t>It depends</a:t>
            </a:r>
            <a:r>
              <a:rPr dirty="0" sz="900" spc="-70">
                <a:latin typeface="华文中宋"/>
                <a:cs typeface="华文中宋"/>
              </a:rPr>
              <a:t> </a:t>
            </a:r>
            <a:r>
              <a:rPr dirty="0" sz="900">
                <a:latin typeface="华文中宋"/>
                <a:cs typeface="华文中宋"/>
              </a:rPr>
              <a:t>…</a:t>
            </a:r>
            <a:endParaRPr sz="900">
              <a:latin typeface="华文中宋"/>
              <a:cs typeface="华文中宋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229611" y="3400040"/>
          <a:ext cx="3057525" cy="760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9"/>
                <a:gridCol w="1523999"/>
              </a:tblGrid>
              <a:tr h="177800">
                <a:tc>
                  <a:txBody>
                    <a:bodyPr/>
                    <a:lstStyle/>
                    <a:p>
                      <a:pPr marL="38354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User-based</a:t>
                      </a:r>
                      <a:r>
                        <a:rPr dirty="0" sz="1000" spc="-5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CF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38354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Item-based</a:t>
                      </a:r>
                      <a:r>
                        <a:rPr dirty="0" sz="1000" spc="-8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CF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900" spc="-10">
                          <a:latin typeface="Calibri"/>
                          <a:cs typeface="Calibri"/>
                        </a:rPr>
                        <a:t>item </a:t>
                      </a:r>
                      <a:r>
                        <a:rPr dirty="0" sz="900">
                          <a:latin typeface="Calibri"/>
                          <a:cs typeface="Calibri"/>
                        </a:rPr>
                        <a:t># &lt; </a:t>
                      </a:r>
                      <a:r>
                        <a:rPr dirty="0" sz="900" spc="-10">
                          <a:latin typeface="Calibri"/>
                          <a:cs typeface="Calibri"/>
                        </a:rPr>
                        <a:t>user</a:t>
                      </a:r>
                      <a:r>
                        <a:rPr dirty="0" sz="9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>
                          <a:latin typeface="Calibri"/>
                          <a:cs typeface="Calibri"/>
                        </a:rPr>
                        <a:t>#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571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900" spc="-10">
                          <a:latin typeface="Calibri"/>
                          <a:cs typeface="Calibri"/>
                        </a:rPr>
                        <a:t>item </a:t>
                      </a:r>
                      <a:r>
                        <a:rPr dirty="0" sz="900">
                          <a:latin typeface="Calibri"/>
                          <a:cs typeface="Calibri"/>
                        </a:rPr>
                        <a:t># &gt; </a:t>
                      </a:r>
                      <a:r>
                        <a:rPr dirty="0" sz="900" spc="-10">
                          <a:latin typeface="Calibri"/>
                          <a:cs typeface="Calibri"/>
                        </a:rPr>
                        <a:t>user</a:t>
                      </a:r>
                      <a:r>
                        <a:rPr dirty="0" sz="9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>
                          <a:latin typeface="Calibri"/>
                          <a:cs typeface="Calibri"/>
                        </a:rPr>
                        <a:t>#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571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900" spc="-5">
                          <a:latin typeface="Calibri"/>
                          <a:cs typeface="Calibri"/>
                        </a:rPr>
                        <a:t>Items change</a:t>
                      </a:r>
                      <a:r>
                        <a:rPr dirty="0" sz="9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10">
                          <a:latin typeface="Calibri"/>
                          <a:cs typeface="Calibri"/>
                        </a:rPr>
                        <a:t>rapidly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333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900" spc="-5">
                          <a:latin typeface="Calibri"/>
                          <a:cs typeface="Calibri"/>
                        </a:rPr>
                        <a:t>Items </a:t>
                      </a:r>
                      <a:r>
                        <a:rPr dirty="0" sz="900" spc="-15">
                          <a:latin typeface="Calibri"/>
                          <a:cs typeface="Calibri"/>
                        </a:rPr>
                        <a:t>stay</a:t>
                      </a:r>
                      <a:r>
                        <a:rPr dirty="0" sz="9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10">
                          <a:latin typeface="Calibri"/>
                          <a:cs typeface="Calibri"/>
                        </a:rPr>
                        <a:t>stable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333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900" spc="-5">
                          <a:latin typeface="Calibri"/>
                          <a:cs typeface="Calibri"/>
                        </a:rPr>
                        <a:t>News</a:t>
                      </a:r>
                      <a:r>
                        <a:rPr dirty="0" sz="900" spc="-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RS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900" spc="-5">
                          <a:latin typeface="Calibri"/>
                          <a:cs typeface="Calibri"/>
                        </a:rPr>
                        <a:t>Product RS (e.g.,</a:t>
                      </a:r>
                      <a:r>
                        <a:rPr dirty="0" sz="9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10">
                          <a:latin typeface="Calibri"/>
                          <a:cs typeface="Calibri"/>
                        </a:rPr>
                        <a:t>Amazon)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1499615" y="1310637"/>
            <a:ext cx="4558665" cy="3415665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4558283" y="0"/>
                </a:moveTo>
                <a:lnTo>
                  <a:pt x="0" y="0"/>
                </a:lnTo>
                <a:lnTo>
                  <a:pt x="0" y="3415283"/>
                </a:lnTo>
                <a:lnTo>
                  <a:pt x="4558283" y="3415283"/>
                </a:lnTo>
                <a:lnTo>
                  <a:pt x="45582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235196" y="6310881"/>
            <a:ext cx="1830324" cy="29199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493519" y="5954265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4572000" h="3429000">
                <a:moveTo>
                  <a:pt x="0" y="3366516"/>
                </a:moveTo>
                <a:lnTo>
                  <a:pt x="0" y="3429000"/>
                </a:lnTo>
                <a:lnTo>
                  <a:pt x="64008" y="3429000"/>
                </a:lnTo>
                <a:lnTo>
                  <a:pt x="0" y="3366516"/>
                </a:lnTo>
                <a:close/>
              </a:path>
              <a:path w="4572000" h="3429000">
                <a:moveTo>
                  <a:pt x="4509516" y="0"/>
                </a:moveTo>
                <a:lnTo>
                  <a:pt x="64008" y="0"/>
                </a:lnTo>
                <a:lnTo>
                  <a:pt x="64008" y="3429000"/>
                </a:lnTo>
                <a:lnTo>
                  <a:pt x="4509516" y="3429000"/>
                </a:lnTo>
                <a:lnTo>
                  <a:pt x="4509516" y="0"/>
                </a:lnTo>
                <a:close/>
              </a:path>
              <a:path w="4572000" h="3429000">
                <a:moveTo>
                  <a:pt x="4572000" y="3366516"/>
                </a:moveTo>
                <a:lnTo>
                  <a:pt x="4509516" y="3429000"/>
                </a:lnTo>
                <a:lnTo>
                  <a:pt x="4572000" y="3429000"/>
                </a:lnTo>
                <a:lnTo>
                  <a:pt x="4572000" y="3366516"/>
                </a:lnTo>
                <a:close/>
              </a:path>
              <a:path w="4572000" h="3429000">
                <a:moveTo>
                  <a:pt x="64008" y="64008"/>
                </a:moveTo>
                <a:lnTo>
                  <a:pt x="0" y="64008"/>
                </a:lnTo>
                <a:lnTo>
                  <a:pt x="0" y="3366516"/>
                </a:lnTo>
                <a:lnTo>
                  <a:pt x="64008" y="3366516"/>
                </a:lnTo>
                <a:lnTo>
                  <a:pt x="64008" y="64008"/>
                </a:lnTo>
                <a:close/>
              </a:path>
              <a:path w="4572000" h="3429000">
                <a:moveTo>
                  <a:pt x="4572000" y="64008"/>
                </a:moveTo>
                <a:lnTo>
                  <a:pt x="4509516" y="64008"/>
                </a:lnTo>
                <a:lnTo>
                  <a:pt x="4509516" y="3366516"/>
                </a:lnTo>
                <a:lnTo>
                  <a:pt x="4572000" y="3366516"/>
                </a:lnTo>
                <a:lnTo>
                  <a:pt x="4572000" y="64008"/>
                </a:lnTo>
                <a:close/>
              </a:path>
              <a:path w="4572000" h="3429000">
                <a:moveTo>
                  <a:pt x="64008" y="0"/>
                </a:moveTo>
                <a:lnTo>
                  <a:pt x="0" y="0"/>
                </a:lnTo>
                <a:lnTo>
                  <a:pt x="0" y="64008"/>
                </a:lnTo>
                <a:lnTo>
                  <a:pt x="64008" y="0"/>
                </a:lnTo>
                <a:close/>
              </a:path>
              <a:path w="4572000" h="3429000">
                <a:moveTo>
                  <a:pt x="4572000" y="0"/>
                </a:moveTo>
                <a:lnTo>
                  <a:pt x="4509516" y="0"/>
                </a:lnTo>
                <a:lnTo>
                  <a:pt x="4572000" y="64008"/>
                </a:lnTo>
                <a:lnTo>
                  <a:pt x="4572000" y="0"/>
                </a:lnTo>
                <a:close/>
              </a:path>
            </a:pathLst>
          </a:custGeom>
          <a:solidFill>
            <a:srgbClr val="474F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839467" y="6195057"/>
            <a:ext cx="0" cy="486409"/>
          </a:xfrm>
          <a:custGeom>
            <a:avLst/>
            <a:gdLst/>
            <a:ahLst/>
            <a:cxnLst/>
            <a:rect l="l" t="t" r="r" b="b"/>
            <a:pathLst>
              <a:path w="0" h="486409">
                <a:moveTo>
                  <a:pt x="0" y="0"/>
                </a:moveTo>
                <a:lnTo>
                  <a:pt x="0" y="486155"/>
                </a:lnTo>
              </a:path>
            </a:pathLst>
          </a:custGeom>
          <a:ln w="60960">
            <a:solidFill>
              <a:srgbClr val="474F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499615" y="5960360"/>
            <a:ext cx="4558665" cy="3415665"/>
          </a:xfrm>
          <a:prstGeom prst="rect">
            <a:avLst/>
          </a:prstGeom>
          <a:solidFill>
            <a:srgbClr val="474F52"/>
          </a:solidFill>
          <a:ln w="1219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504190" indent="-155575">
              <a:lnSpc>
                <a:spcPct val="100000"/>
              </a:lnSpc>
              <a:spcBef>
                <a:spcPts val="1130"/>
              </a:spcBef>
              <a:buFont typeface="Wingdings"/>
              <a:buChar char=""/>
              <a:tabLst>
                <a:tab pos="504825" algn="l"/>
              </a:tabLst>
            </a:pPr>
            <a:r>
              <a:rPr dirty="0" sz="1000" spc="-10">
                <a:latin typeface="华文中宋"/>
                <a:cs typeface="华文中宋"/>
              </a:rPr>
              <a:t>Model-based </a:t>
            </a:r>
            <a:r>
              <a:rPr dirty="0" sz="1000" spc="-5">
                <a:latin typeface="华文中宋"/>
                <a:cs typeface="华文中宋"/>
              </a:rPr>
              <a:t>(compared to</a:t>
            </a:r>
            <a:r>
              <a:rPr dirty="0" sz="1000" spc="35">
                <a:latin typeface="华文中宋"/>
                <a:cs typeface="华文中宋"/>
              </a:rPr>
              <a:t> </a:t>
            </a:r>
            <a:r>
              <a:rPr dirty="0" sz="1000" spc="-5">
                <a:latin typeface="华文中宋"/>
                <a:cs typeface="华文中宋"/>
              </a:rPr>
              <a:t>memory-based)</a:t>
            </a:r>
            <a:endParaRPr sz="1000">
              <a:latin typeface="华文中宋"/>
              <a:cs typeface="华文中宋"/>
            </a:endParaRPr>
          </a:p>
          <a:p>
            <a:pPr lvl="1" marL="728345" indent="-151130">
              <a:lnSpc>
                <a:spcPct val="100000"/>
              </a:lnSpc>
              <a:spcBef>
                <a:spcPts val="254"/>
              </a:spcBef>
              <a:buFont typeface="Wingdings"/>
              <a:buChar char=""/>
              <a:tabLst>
                <a:tab pos="728980" algn="l"/>
              </a:tabLst>
            </a:pPr>
            <a:r>
              <a:rPr dirty="0" sz="900" spc="-10">
                <a:latin typeface="华文中宋"/>
                <a:cs typeface="华文中宋"/>
              </a:rPr>
              <a:t>Using </a:t>
            </a:r>
            <a:r>
              <a:rPr dirty="0" sz="900">
                <a:latin typeface="华文中宋"/>
                <a:cs typeface="华文中宋"/>
              </a:rPr>
              <a:t>ML </a:t>
            </a:r>
            <a:r>
              <a:rPr dirty="0" sz="900" spc="-5">
                <a:latin typeface="华文中宋"/>
                <a:cs typeface="华文中宋"/>
              </a:rPr>
              <a:t>models </a:t>
            </a:r>
            <a:r>
              <a:rPr dirty="0" sz="900">
                <a:latin typeface="华文中宋"/>
                <a:cs typeface="华文中宋"/>
              </a:rPr>
              <a:t>for </a:t>
            </a:r>
            <a:r>
              <a:rPr dirty="0" sz="900" spc="-5">
                <a:latin typeface="华文中宋"/>
                <a:cs typeface="华文中宋"/>
              </a:rPr>
              <a:t>preference-matrix</a:t>
            </a:r>
            <a:r>
              <a:rPr dirty="0" sz="900" spc="30">
                <a:latin typeface="华文中宋"/>
                <a:cs typeface="华文中宋"/>
              </a:rPr>
              <a:t> </a:t>
            </a:r>
            <a:r>
              <a:rPr dirty="0" sz="900" spc="-5">
                <a:latin typeface="华文中宋"/>
                <a:cs typeface="华文中宋"/>
              </a:rPr>
              <a:t>completion</a:t>
            </a:r>
            <a:endParaRPr sz="900">
              <a:latin typeface="华文中宋"/>
              <a:cs typeface="华文中宋"/>
            </a:endParaRPr>
          </a:p>
          <a:p>
            <a:pPr lvl="1" marL="728345" indent="-151130">
              <a:lnSpc>
                <a:spcPct val="100000"/>
              </a:lnSpc>
              <a:spcBef>
                <a:spcPts val="250"/>
              </a:spcBef>
              <a:buFont typeface="Wingdings"/>
              <a:buChar char=""/>
              <a:tabLst>
                <a:tab pos="728980" algn="l"/>
              </a:tabLst>
            </a:pPr>
            <a:r>
              <a:rPr dirty="0" sz="900" spc="-5">
                <a:latin typeface="华文中宋"/>
                <a:cs typeface="华文中宋"/>
              </a:rPr>
              <a:t>Recommend items based </a:t>
            </a:r>
            <a:r>
              <a:rPr dirty="0" sz="900">
                <a:latin typeface="华文中宋"/>
                <a:cs typeface="华文中宋"/>
              </a:rPr>
              <a:t>on </a:t>
            </a:r>
            <a:r>
              <a:rPr dirty="0" sz="900" spc="-5">
                <a:latin typeface="华文中宋"/>
                <a:cs typeface="华文中宋"/>
              </a:rPr>
              <a:t>the estimated</a:t>
            </a:r>
            <a:r>
              <a:rPr dirty="0" sz="900" spc="60">
                <a:latin typeface="华文中宋"/>
                <a:cs typeface="华文中宋"/>
              </a:rPr>
              <a:t> </a:t>
            </a:r>
            <a:r>
              <a:rPr dirty="0" sz="900" spc="-10">
                <a:latin typeface="华文中宋"/>
                <a:cs typeface="华文中宋"/>
              </a:rPr>
              <a:t>ratings</a:t>
            </a:r>
            <a:endParaRPr sz="900">
              <a:latin typeface="华文中宋"/>
              <a:cs typeface="华文中宋"/>
            </a:endParaRPr>
          </a:p>
          <a:p>
            <a:pPr marL="504190" indent="-155575">
              <a:lnSpc>
                <a:spcPct val="100000"/>
              </a:lnSpc>
              <a:spcBef>
                <a:spcPts val="375"/>
              </a:spcBef>
              <a:buFont typeface="Wingdings"/>
              <a:buChar char=""/>
              <a:tabLst>
                <a:tab pos="504825" algn="l"/>
              </a:tabLst>
            </a:pPr>
            <a:r>
              <a:rPr dirty="0" sz="1000" spc="-5">
                <a:latin typeface="华文中宋"/>
                <a:cs typeface="华文中宋"/>
              </a:rPr>
              <a:t>Matrix Factorization</a:t>
            </a:r>
            <a:r>
              <a:rPr dirty="0" sz="1000" spc="25">
                <a:latin typeface="华文中宋"/>
                <a:cs typeface="华文中宋"/>
              </a:rPr>
              <a:t> </a:t>
            </a:r>
            <a:r>
              <a:rPr dirty="0" sz="1000" spc="-10">
                <a:latin typeface="华文中宋"/>
                <a:cs typeface="华文中宋"/>
              </a:rPr>
              <a:t>Approach</a:t>
            </a:r>
            <a:endParaRPr sz="1000">
              <a:latin typeface="华文中宋"/>
              <a:cs typeface="华文中宋"/>
            </a:endParaRPr>
          </a:p>
          <a:p>
            <a:pPr lvl="1" marL="728345" indent="-151130">
              <a:lnSpc>
                <a:spcPct val="100000"/>
              </a:lnSpc>
              <a:spcBef>
                <a:spcPts val="240"/>
              </a:spcBef>
              <a:buFont typeface="Wingdings"/>
              <a:buChar char=""/>
              <a:tabLst>
                <a:tab pos="728980" algn="l"/>
              </a:tabLst>
            </a:pPr>
            <a:r>
              <a:rPr dirty="0" sz="900" spc="-10">
                <a:latin typeface="华文中宋"/>
                <a:cs typeface="华文中宋"/>
              </a:rPr>
              <a:t>Singular </a:t>
            </a:r>
            <a:r>
              <a:rPr dirty="0" sz="900" spc="-5">
                <a:latin typeface="华文中宋"/>
                <a:cs typeface="华文中宋"/>
              </a:rPr>
              <a:t>Value Decomposition</a:t>
            </a:r>
            <a:r>
              <a:rPr dirty="0" sz="900" spc="40">
                <a:latin typeface="华文中宋"/>
                <a:cs typeface="华文中宋"/>
              </a:rPr>
              <a:t> </a:t>
            </a:r>
            <a:r>
              <a:rPr dirty="0" sz="900" spc="-5">
                <a:latin typeface="华文中宋"/>
                <a:cs typeface="华文中宋"/>
              </a:rPr>
              <a:t>(SVD)</a:t>
            </a:r>
            <a:endParaRPr sz="900">
              <a:latin typeface="华文中宋"/>
              <a:cs typeface="华文中宋"/>
            </a:endParaRPr>
          </a:p>
          <a:p>
            <a:pPr lvl="1" marL="728345" indent="-151130">
              <a:lnSpc>
                <a:spcPct val="100000"/>
              </a:lnSpc>
              <a:spcBef>
                <a:spcPts val="250"/>
              </a:spcBef>
              <a:buFont typeface="Wingdings"/>
              <a:buChar char=""/>
              <a:tabLst>
                <a:tab pos="728980" algn="l"/>
              </a:tabLst>
            </a:pPr>
            <a:r>
              <a:rPr dirty="0" sz="900" spc="-10">
                <a:latin typeface="华文中宋"/>
                <a:cs typeface="华文中宋"/>
              </a:rPr>
              <a:t>SVD</a:t>
            </a:r>
            <a:r>
              <a:rPr dirty="0" sz="900" spc="-80">
                <a:latin typeface="华文中宋"/>
                <a:cs typeface="华文中宋"/>
              </a:rPr>
              <a:t> </a:t>
            </a:r>
            <a:r>
              <a:rPr dirty="0" sz="900" spc="-5">
                <a:latin typeface="华文中宋"/>
                <a:cs typeface="华文中宋"/>
              </a:rPr>
              <a:t>variants</a:t>
            </a:r>
            <a:endParaRPr sz="900">
              <a:latin typeface="华文中宋"/>
              <a:cs typeface="华文中宋"/>
            </a:endParaRPr>
          </a:p>
          <a:p>
            <a:pPr lvl="1" marL="728345" indent="-151130">
              <a:lnSpc>
                <a:spcPct val="100000"/>
              </a:lnSpc>
              <a:spcBef>
                <a:spcPts val="250"/>
              </a:spcBef>
              <a:buFont typeface="Wingdings"/>
              <a:buChar char=""/>
              <a:tabLst>
                <a:tab pos="728980" algn="l"/>
              </a:tabLst>
            </a:pPr>
            <a:r>
              <a:rPr dirty="0" sz="900" spc="-10">
                <a:latin typeface="华文中宋"/>
                <a:cs typeface="华文中宋"/>
              </a:rPr>
              <a:t>Bayesian Probabilistic </a:t>
            </a:r>
            <a:r>
              <a:rPr dirty="0" sz="900" spc="-5">
                <a:latin typeface="华文中宋"/>
                <a:cs typeface="华文中宋"/>
              </a:rPr>
              <a:t>Matrix</a:t>
            </a:r>
            <a:r>
              <a:rPr dirty="0" sz="900" spc="110">
                <a:latin typeface="华文中宋"/>
                <a:cs typeface="华文中宋"/>
              </a:rPr>
              <a:t> </a:t>
            </a:r>
            <a:r>
              <a:rPr dirty="0" sz="900" spc="-5">
                <a:latin typeface="华文中宋"/>
                <a:cs typeface="华文中宋"/>
              </a:rPr>
              <a:t>Factorization</a:t>
            </a:r>
            <a:endParaRPr sz="900">
              <a:latin typeface="华文中宋"/>
              <a:cs typeface="华文中宋"/>
            </a:endParaRPr>
          </a:p>
          <a:p>
            <a:pPr marL="504190" indent="-155575">
              <a:lnSpc>
                <a:spcPct val="100000"/>
              </a:lnSpc>
              <a:spcBef>
                <a:spcPts val="375"/>
              </a:spcBef>
              <a:buFont typeface="Wingdings"/>
              <a:buChar char=""/>
              <a:tabLst>
                <a:tab pos="504825" algn="l"/>
              </a:tabLst>
            </a:pPr>
            <a:r>
              <a:rPr dirty="0" sz="1000" spc="-5">
                <a:latin typeface="华文中宋"/>
                <a:cs typeface="华文中宋"/>
              </a:rPr>
              <a:t>Mixture </a:t>
            </a:r>
            <a:r>
              <a:rPr dirty="0" sz="1000" spc="-10">
                <a:latin typeface="华文中宋"/>
                <a:cs typeface="华文中宋"/>
              </a:rPr>
              <a:t>Model</a:t>
            </a:r>
            <a:r>
              <a:rPr dirty="0" sz="1000">
                <a:latin typeface="华文中宋"/>
                <a:cs typeface="华文中宋"/>
              </a:rPr>
              <a:t> </a:t>
            </a:r>
            <a:r>
              <a:rPr dirty="0" sz="1000" spc="-10">
                <a:latin typeface="华文中宋"/>
                <a:cs typeface="华文中宋"/>
              </a:rPr>
              <a:t>Approach</a:t>
            </a:r>
            <a:endParaRPr sz="1000">
              <a:latin typeface="华文中宋"/>
              <a:cs typeface="华文中宋"/>
            </a:endParaRPr>
          </a:p>
          <a:p>
            <a:pPr lvl="1" marL="728345" indent="-151130">
              <a:lnSpc>
                <a:spcPct val="100000"/>
              </a:lnSpc>
              <a:spcBef>
                <a:spcPts val="250"/>
              </a:spcBef>
              <a:buFont typeface="Wingdings"/>
              <a:buChar char=""/>
              <a:tabLst>
                <a:tab pos="728980" algn="l"/>
              </a:tabLst>
            </a:pPr>
            <a:r>
              <a:rPr dirty="0" sz="900" spc="-5">
                <a:latin typeface="华文中宋"/>
                <a:cs typeface="华文中宋"/>
              </a:rPr>
              <a:t>Flexible Mixture</a:t>
            </a:r>
            <a:r>
              <a:rPr dirty="0" sz="900" spc="-20">
                <a:latin typeface="华文中宋"/>
                <a:cs typeface="华文中宋"/>
              </a:rPr>
              <a:t> </a:t>
            </a:r>
            <a:r>
              <a:rPr dirty="0" sz="900" spc="-5">
                <a:latin typeface="华文中宋"/>
                <a:cs typeface="华文中宋"/>
              </a:rPr>
              <a:t>Models</a:t>
            </a:r>
            <a:endParaRPr sz="900">
              <a:latin typeface="华文中宋"/>
              <a:cs typeface="华文中宋"/>
            </a:endParaRPr>
          </a:p>
          <a:p>
            <a:pPr lvl="1" marL="728345" indent="-151130">
              <a:lnSpc>
                <a:spcPct val="100000"/>
              </a:lnSpc>
              <a:spcBef>
                <a:spcPts val="235"/>
              </a:spcBef>
              <a:buFont typeface="Wingdings"/>
              <a:buChar char=""/>
              <a:tabLst>
                <a:tab pos="728980" algn="l"/>
              </a:tabLst>
            </a:pPr>
            <a:r>
              <a:rPr dirty="0" sz="900" spc="-5">
                <a:latin typeface="华文中宋"/>
                <a:cs typeface="华文中宋"/>
              </a:rPr>
              <a:t>Bi-LDA (variant </a:t>
            </a:r>
            <a:r>
              <a:rPr dirty="0" sz="900">
                <a:latin typeface="华文中宋"/>
                <a:cs typeface="华文中宋"/>
              </a:rPr>
              <a:t>of </a:t>
            </a:r>
            <a:r>
              <a:rPr dirty="0" sz="900" spc="-5">
                <a:latin typeface="华文中宋"/>
                <a:cs typeface="华文中宋"/>
              </a:rPr>
              <a:t>Latent Dirichlet</a:t>
            </a:r>
            <a:r>
              <a:rPr dirty="0" sz="900" spc="30">
                <a:latin typeface="华文中宋"/>
                <a:cs typeface="华文中宋"/>
              </a:rPr>
              <a:t> </a:t>
            </a:r>
            <a:r>
              <a:rPr dirty="0" sz="900" spc="-5">
                <a:latin typeface="华文中宋"/>
                <a:cs typeface="华文中宋"/>
              </a:rPr>
              <a:t>Allocation)</a:t>
            </a:r>
            <a:endParaRPr sz="900">
              <a:latin typeface="华文中宋"/>
              <a:cs typeface="华文中宋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00596" y="31231"/>
            <a:ext cx="787400" cy="2527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-55">
                <a:latin typeface="等线"/>
                <a:cs typeface="等线"/>
              </a:rPr>
              <a:t>2019/11/6</a:t>
            </a:r>
            <a:endParaRPr sz="1450">
              <a:latin typeface="等线"/>
              <a:cs typeface="等线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35196" y="1661157"/>
            <a:ext cx="1830324" cy="2919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93519" y="1304541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4572000" h="3429000">
                <a:moveTo>
                  <a:pt x="0" y="3366516"/>
                </a:moveTo>
                <a:lnTo>
                  <a:pt x="0" y="3428999"/>
                </a:lnTo>
                <a:lnTo>
                  <a:pt x="64008" y="3428999"/>
                </a:lnTo>
                <a:lnTo>
                  <a:pt x="0" y="3366516"/>
                </a:lnTo>
                <a:close/>
              </a:path>
              <a:path w="4572000" h="3429000">
                <a:moveTo>
                  <a:pt x="4509516" y="0"/>
                </a:moveTo>
                <a:lnTo>
                  <a:pt x="64008" y="0"/>
                </a:lnTo>
                <a:lnTo>
                  <a:pt x="64008" y="3428999"/>
                </a:lnTo>
                <a:lnTo>
                  <a:pt x="4509516" y="3428999"/>
                </a:lnTo>
                <a:lnTo>
                  <a:pt x="4509516" y="0"/>
                </a:lnTo>
                <a:close/>
              </a:path>
              <a:path w="4572000" h="3429000">
                <a:moveTo>
                  <a:pt x="4572000" y="3366516"/>
                </a:moveTo>
                <a:lnTo>
                  <a:pt x="4509516" y="3428999"/>
                </a:lnTo>
                <a:lnTo>
                  <a:pt x="4572000" y="3428999"/>
                </a:lnTo>
                <a:lnTo>
                  <a:pt x="4572000" y="3366516"/>
                </a:lnTo>
                <a:close/>
              </a:path>
              <a:path w="4572000" h="3429000">
                <a:moveTo>
                  <a:pt x="64008" y="64007"/>
                </a:moveTo>
                <a:lnTo>
                  <a:pt x="0" y="64007"/>
                </a:lnTo>
                <a:lnTo>
                  <a:pt x="0" y="3366516"/>
                </a:lnTo>
                <a:lnTo>
                  <a:pt x="64008" y="3366516"/>
                </a:lnTo>
                <a:lnTo>
                  <a:pt x="64008" y="64007"/>
                </a:lnTo>
                <a:close/>
              </a:path>
              <a:path w="4572000" h="3429000">
                <a:moveTo>
                  <a:pt x="4572000" y="64007"/>
                </a:moveTo>
                <a:lnTo>
                  <a:pt x="4509516" y="64007"/>
                </a:lnTo>
                <a:lnTo>
                  <a:pt x="4509516" y="3366516"/>
                </a:lnTo>
                <a:lnTo>
                  <a:pt x="4572000" y="3366516"/>
                </a:lnTo>
                <a:lnTo>
                  <a:pt x="4572000" y="64007"/>
                </a:lnTo>
                <a:close/>
              </a:path>
              <a:path w="4572000" h="3429000">
                <a:moveTo>
                  <a:pt x="64008" y="0"/>
                </a:moveTo>
                <a:lnTo>
                  <a:pt x="0" y="0"/>
                </a:lnTo>
                <a:lnTo>
                  <a:pt x="0" y="64007"/>
                </a:lnTo>
                <a:lnTo>
                  <a:pt x="64008" y="0"/>
                </a:lnTo>
                <a:close/>
              </a:path>
              <a:path w="4572000" h="3429000">
                <a:moveTo>
                  <a:pt x="4572000" y="0"/>
                </a:moveTo>
                <a:lnTo>
                  <a:pt x="4509516" y="0"/>
                </a:lnTo>
                <a:lnTo>
                  <a:pt x="4572000" y="64007"/>
                </a:lnTo>
                <a:lnTo>
                  <a:pt x="4572000" y="0"/>
                </a:lnTo>
                <a:close/>
              </a:path>
            </a:pathLst>
          </a:custGeom>
          <a:solidFill>
            <a:srgbClr val="474F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39467" y="1545333"/>
            <a:ext cx="0" cy="486409"/>
          </a:xfrm>
          <a:custGeom>
            <a:avLst/>
            <a:gdLst/>
            <a:ahLst/>
            <a:cxnLst/>
            <a:rect l="l" t="t" r="r" b="b"/>
            <a:pathLst>
              <a:path w="0" h="486410">
                <a:moveTo>
                  <a:pt x="0" y="0"/>
                </a:moveTo>
                <a:lnTo>
                  <a:pt x="0" y="486156"/>
                </a:lnTo>
              </a:path>
            </a:pathLst>
          </a:custGeom>
          <a:ln w="60960">
            <a:solidFill>
              <a:srgbClr val="474F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499615" y="1310637"/>
            <a:ext cx="4558665" cy="3415665"/>
          </a:xfrm>
          <a:prstGeom prst="rect">
            <a:avLst/>
          </a:prstGeom>
          <a:solidFill>
            <a:srgbClr val="474F52"/>
          </a:solidFill>
          <a:ln w="1219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504190" indent="-155575">
              <a:lnSpc>
                <a:spcPct val="100000"/>
              </a:lnSpc>
              <a:spcBef>
                <a:spcPts val="1145"/>
              </a:spcBef>
              <a:buFont typeface="Wingdings"/>
              <a:buChar char=""/>
              <a:tabLst>
                <a:tab pos="504825" algn="l"/>
              </a:tabLst>
            </a:pPr>
            <a:r>
              <a:rPr dirty="0" sz="1000" spc="-5">
                <a:latin typeface="华文中宋"/>
                <a:cs typeface="华文中宋"/>
              </a:rPr>
              <a:t>CF is the </a:t>
            </a:r>
            <a:r>
              <a:rPr dirty="0" sz="1000" spc="-10">
                <a:latin typeface="华文中宋"/>
                <a:cs typeface="华文中宋"/>
              </a:rPr>
              <a:t>most </a:t>
            </a:r>
            <a:r>
              <a:rPr dirty="0" sz="1000" spc="-5">
                <a:latin typeface="华文中宋"/>
                <a:cs typeface="华文中宋"/>
              </a:rPr>
              <a:t>widely used recommendation</a:t>
            </a:r>
            <a:r>
              <a:rPr dirty="0" sz="1000" spc="85">
                <a:latin typeface="华文中宋"/>
                <a:cs typeface="华文中宋"/>
              </a:rPr>
              <a:t> </a:t>
            </a:r>
            <a:r>
              <a:rPr dirty="0" sz="1000" spc="-5">
                <a:latin typeface="华文中宋"/>
                <a:cs typeface="华文中宋"/>
              </a:rPr>
              <a:t>mechanism</a:t>
            </a:r>
            <a:endParaRPr sz="1000">
              <a:latin typeface="华文中宋"/>
              <a:cs typeface="华文中宋"/>
            </a:endParaRPr>
          </a:p>
          <a:p>
            <a:pPr marL="504190" indent="-155575">
              <a:lnSpc>
                <a:spcPct val="100000"/>
              </a:lnSpc>
              <a:spcBef>
                <a:spcPts val="385"/>
              </a:spcBef>
              <a:buFont typeface="Wingdings"/>
              <a:buChar char=""/>
              <a:tabLst>
                <a:tab pos="504825" algn="l"/>
              </a:tabLst>
            </a:pPr>
            <a:r>
              <a:rPr dirty="0" sz="1000" spc="-5">
                <a:latin typeface="华文中宋"/>
                <a:cs typeface="华文中宋"/>
              </a:rPr>
              <a:t>Advantages</a:t>
            </a:r>
            <a:endParaRPr sz="1000">
              <a:latin typeface="华文中宋"/>
              <a:cs typeface="华文中宋"/>
            </a:endParaRPr>
          </a:p>
          <a:p>
            <a:pPr lvl="1" marL="691515" indent="-114300">
              <a:lnSpc>
                <a:spcPct val="100000"/>
              </a:lnSpc>
              <a:spcBef>
                <a:spcPts val="254"/>
              </a:spcBef>
              <a:buFont typeface="Wingdings"/>
              <a:buChar char=""/>
              <a:tabLst>
                <a:tab pos="728980" algn="l"/>
              </a:tabLst>
            </a:pPr>
            <a:r>
              <a:rPr dirty="0" sz="900" spc="-5">
                <a:latin typeface="华文中宋"/>
                <a:cs typeface="华文中宋"/>
              </a:rPr>
              <a:t>Only based </a:t>
            </a:r>
            <a:r>
              <a:rPr dirty="0" sz="900">
                <a:latin typeface="华文中宋"/>
                <a:cs typeface="华文中宋"/>
              </a:rPr>
              <a:t>on </a:t>
            </a:r>
            <a:r>
              <a:rPr dirty="0" sz="900" spc="-5">
                <a:latin typeface="华文中宋"/>
                <a:cs typeface="华文中宋"/>
              </a:rPr>
              <a:t>historical preference</a:t>
            </a:r>
            <a:r>
              <a:rPr dirty="0" sz="900" spc="15">
                <a:latin typeface="华文中宋"/>
                <a:cs typeface="华文中宋"/>
              </a:rPr>
              <a:t> </a:t>
            </a:r>
            <a:r>
              <a:rPr dirty="0" sz="900" spc="-10">
                <a:latin typeface="华文中宋"/>
                <a:cs typeface="华文中宋"/>
              </a:rPr>
              <a:t>data</a:t>
            </a:r>
            <a:endParaRPr sz="900">
              <a:latin typeface="华文中宋"/>
              <a:cs typeface="华文中宋"/>
            </a:endParaRPr>
          </a:p>
          <a:p>
            <a:pPr lvl="1" marL="691515" marR="713740" indent="-114300">
              <a:lnSpc>
                <a:spcPct val="100000"/>
              </a:lnSpc>
              <a:spcBef>
                <a:spcPts val="250"/>
              </a:spcBef>
              <a:buFont typeface="Wingdings"/>
              <a:buChar char=""/>
              <a:tabLst>
                <a:tab pos="728980" algn="l"/>
              </a:tabLst>
            </a:pPr>
            <a:r>
              <a:rPr dirty="0" sz="900" spc="-5">
                <a:latin typeface="华文中宋"/>
                <a:cs typeface="华文中宋"/>
              </a:rPr>
              <a:t>Domain independent (model not specific </a:t>
            </a:r>
            <a:r>
              <a:rPr dirty="0" sz="900">
                <a:latin typeface="华文中宋"/>
                <a:cs typeface="华文中宋"/>
              </a:rPr>
              <a:t>to </a:t>
            </a:r>
            <a:r>
              <a:rPr dirty="0" sz="900" spc="-5">
                <a:latin typeface="华文中宋"/>
                <a:cs typeface="华文中宋"/>
              </a:rPr>
              <a:t>certain item  domains)</a:t>
            </a:r>
            <a:endParaRPr sz="900">
              <a:latin typeface="华文中宋"/>
              <a:cs typeface="华文中宋"/>
            </a:endParaRPr>
          </a:p>
          <a:p>
            <a:pPr lvl="1" marL="691515" marR="654685" indent="-114300">
              <a:lnSpc>
                <a:spcPct val="100000"/>
              </a:lnSpc>
              <a:spcBef>
                <a:spcPts val="235"/>
              </a:spcBef>
              <a:buFont typeface="Wingdings"/>
              <a:buChar char=""/>
              <a:tabLst>
                <a:tab pos="728980" algn="l"/>
              </a:tabLst>
            </a:pPr>
            <a:r>
              <a:rPr dirty="0" sz="900" spc="-5">
                <a:latin typeface="华文中宋"/>
                <a:cs typeface="华文中宋"/>
              </a:rPr>
              <a:t>Well defined </a:t>
            </a:r>
            <a:r>
              <a:rPr dirty="0" sz="900">
                <a:latin typeface="华文中宋"/>
                <a:cs typeface="华文中宋"/>
              </a:rPr>
              <a:t>ML </a:t>
            </a:r>
            <a:r>
              <a:rPr dirty="0" sz="900" spc="-5">
                <a:latin typeface="华文中宋"/>
                <a:cs typeface="华文中宋"/>
              </a:rPr>
              <a:t>problem (numerous </a:t>
            </a:r>
            <a:r>
              <a:rPr dirty="0" sz="900">
                <a:latin typeface="华文中宋"/>
                <a:cs typeface="华文中宋"/>
              </a:rPr>
              <a:t>ML </a:t>
            </a:r>
            <a:r>
              <a:rPr dirty="0" sz="900" spc="-5">
                <a:latin typeface="华文中宋"/>
                <a:cs typeface="华文中宋"/>
              </a:rPr>
              <a:t>methods can be  </a:t>
            </a:r>
            <a:r>
              <a:rPr dirty="0" sz="900" spc="-10">
                <a:latin typeface="华文中宋"/>
                <a:cs typeface="华文中宋"/>
              </a:rPr>
              <a:t>applied)</a:t>
            </a:r>
            <a:endParaRPr sz="900">
              <a:latin typeface="华文中宋"/>
              <a:cs typeface="华文中宋"/>
            </a:endParaRPr>
          </a:p>
          <a:p>
            <a:pPr marL="504190" indent="-155575">
              <a:lnSpc>
                <a:spcPct val="100000"/>
              </a:lnSpc>
              <a:spcBef>
                <a:spcPts val="375"/>
              </a:spcBef>
              <a:buFont typeface="Wingdings"/>
              <a:buChar char=""/>
              <a:tabLst>
                <a:tab pos="504825" algn="l"/>
              </a:tabLst>
            </a:pPr>
            <a:r>
              <a:rPr dirty="0" sz="1000" spc="-5">
                <a:latin typeface="华文中宋"/>
                <a:cs typeface="华文中宋"/>
              </a:rPr>
              <a:t>Disadvantages –</a:t>
            </a:r>
            <a:r>
              <a:rPr dirty="0" sz="1000" spc="-25">
                <a:latin typeface="华文中宋"/>
                <a:cs typeface="华文中宋"/>
              </a:rPr>
              <a:t> </a:t>
            </a:r>
            <a:r>
              <a:rPr dirty="0" sz="1000" spc="-5">
                <a:solidFill>
                  <a:srgbClr val="C00000"/>
                </a:solidFill>
                <a:latin typeface="华文中宋"/>
                <a:cs typeface="华文中宋"/>
              </a:rPr>
              <a:t>Challenges</a:t>
            </a:r>
            <a:endParaRPr sz="1000">
              <a:latin typeface="华文中宋"/>
              <a:cs typeface="华文中宋"/>
            </a:endParaRPr>
          </a:p>
          <a:p>
            <a:pPr lvl="1" marL="728345" indent="-151130">
              <a:lnSpc>
                <a:spcPct val="100000"/>
              </a:lnSpc>
              <a:spcBef>
                <a:spcPts val="254"/>
              </a:spcBef>
              <a:buFont typeface="Wingdings"/>
              <a:buChar char=""/>
              <a:tabLst>
                <a:tab pos="728980" algn="l"/>
              </a:tabLst>
            </a:pPr>
            <a:r>
              <a:rPr dirty="0" sz="900" spc="-5">
                <a:latin typeface="华文中宋"/>
                <a:cs typeface="华文中宋"/>
              </a:rPr>
              <a:t>Cold-start problem (new </a:t>
            </a:r>
            <a:r>
              <a:rPr dirty="0" sz="900">
                <a:latin typeface="华文中宋"/>
                <a:cs typeface="华文中宋"/>
              </a:rPr>
              <a:t>user </a:t>
            </a:r>
            <a:r>
              <a:rPr dirty="0" sz="900" spc="-5">
                <a:latin typeface="华文中宋"/>
                <a:cs typeface="华文中宋"/>
              </a:rPr>
              <a:t>has </a:t>
            </a:r>
            <a:r>
              <a:rPr dirty="0" sz="900">
                <a:latin typeface="华文中宋"/>
                <a:cs typeface="华文中宋"/>
              </a:rPr>
              <a:t>no </a:t>
            </a:r>
            <a:r>
              <a:rPr dirty="0" sz="900" spc="-5">
                <a:latin typeface="华文中宋"/>
                <a:cs typeface="华文中宋"/>
              </a:rPr>
              <a:t>preference</a:t>
            </a:r>
            <a:r>
              <a:rPr dirty="0" sz="900" spc="60">
                <a:latin typeface="华文中宋"/>
                <a:cs typeface="华文中宋"/>
              </a:rPr>
              <a:t> </a:t>
            </a:r>
            <a:r>
              <a:rPr dirty="0" sz="900" spc="-10">
                <a:latin typeface="华文中宋"/>
                <a:cs typeface="华文中宋"/>
              </a:rPr>
              <a:t>data)</a:t>
            </a:r>
            <a:endParaRPr sz="900">
              <a:latin typeface="华文中宋"/>
              <a:cs typeface="华文中宋"/>
            </a:endParaRPr>
          </a:p>
          <a:p>
            <a:pPr lvl="1" marL="728345" indent="-151130">
              <a:lnSpc>
                <a:spcPct val="100000"/>
              </a:lnSpc>
              <a:spcBef>
                <a:spcPts val="250"/>
              </a:spcBef>
              <a:buFont typeface="Wingdings"/>
              <a:buChar char=""/>
              <a:tabLst>
                <a:tab pos="728980" algn="l"/>
              </a:tabLst>
            </a:pPr>
            <a:r>
              <a:rPr dirty="0" sz="900" spc="-10">
                <a:latin typeface="华文中宋"/>
                <a:cs typeface="华文中宋"/>
              </a:rPr>
              <a:t>Sparsity </a:t>
            </a:r>
            <a:r>
              <a:rPr dirty="0" sz="900" spc="-5">
                <a:latin typeface="华文中宋"/>
                <a:cs typeface="华文中宋"/>
              </a:rPr>
              <a:t>problem (preference matrix </a:t>
            </a:r>
            <a:r>
              <a:rPr dirty="0" sz="900">
                <a:latin typeface="华文中宋"/>
                <a:cs typeface="华文中宋"/>
              </a:rPr>
              <a:t>is very</a:t>
            </a:r>
            <a:r>
              <a:rPr dirty="0" sz="900" spc="85">
                <a:latin typeface="华文中宋"/>
                <a:cs typeface="华文中宋"/>
              </a:rPr>
              <a:t> </a:t>
            </a:r>
            <a:r>
              <a:rPr dirty="0" sz="900" spc="-5">
                <a:latin typeface="华文中宋"/>
                <a:cs typeface="华文中宋"/>
              </a:rPr>
              <a:t>sparse)</a:t>
            </a:r>
            <a:endParaRPr sz="900">
              <a:latin typeface="华文中宋"/>
              <a:cs typeface="华文中宋"/>
            </a:endParaRPr>
          </a:p>
          <a:p>
            <a:pPr lvl="1" marL="728345" indent="-151130">
              <a:lnSpc>
                <a:spcPct val="100000"/>
              </a:lnSpc>
              <a:spcBef>
                <a:spcPts val="250"/>
              </a:spcBef>
              <a:buFont typeface="Wingdings"/>
              <a:buChar char=""/>
              <a:tabLst>
                <a:tab pos="728980" algn="l"/>
              </a:tabLst>
            </a:pPr>
            <a:r>
              <a:rPr dirty="0" sz="900" spc="-5">
                <a:latin typeface="华文中宋"/>
                <a:cs typeface="华文中宋"/>
              </a:rPr>
              <a:t>Noise problem (rely </a:t>
            </a:r>
            <a:r>
              <a:rPr dirty="0" sz="900">
                <a:latin typeface="华文中宋"/>
                <a:cs typeface="华文中宋"/>
              </a:rPr>
              <a:t>on </a:t>
            </a:r>
            <a:r>
              <a:rPr dirty="0" sz="900" spc="-5">
                <a:latin typeface="华文中宋"/>
                <a:cs typeface="华文中宋"/>
              </a:rPr>
              <a:t>the </a:t>
            </a:r>
            <a:r>
              <a:rPr dirty="0" sz="900" spc="-10">
                <a:latin typeface="华文中宋"/>
                <a:cs typeface="华文中宋"/>
              </a:rPr>
              <a:t>quality </a:t>
            </a:r>
            <a:r>
              <a:rPr dirty="0" sz="900">
                <a:latin typeface="华文中宋"/>
                <a:cs typeface="华文中宋"/>
              </a:rPr>
              <a:t>of </a:t>
            </a:r>
            <a:r>
              <a:rPr dirty="0" sz="900" spc="-5">
                <a:latin typeface="华文中宋"/>
                <a:cs typeface="华文中宋"/>
              </a:rPr>
              <a:t>preference</a:t>
            </a:r>
            <a:r>
              <a:rPr dirty="0" sz="900" spc="90">
                <a:latin typeface="华文中宋"/>
                <a:cs typeface="华文中宋"/>
              </a:rPr>
              <a:t> </a:t>
            </a:r>
            <a:r>
              <a:rPr dirty="0" sz="900" spc="-5">
                <a:latin typeface="华文中宋"/>
                <a:cs typeface="华文中宋"/>
              </a:rPr>
              <a:t>data)</a:t>
            </a:r>
            <a:endParaRPr sz="900">
              <a:latin typeface="华文中宋"/>
              <a:cs typeface="华文中宋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35196" y="6310881"/>
            <a:ext cx="1830324" cy="29199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493519" y="5954265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4572000" h="3429000">
                <a:moveTo>
                  <a:pt x="0" y="3366516"/>
                </a:moveTo>
                <a:lnTo>
                  <a:pt x="0" y="3429000"/>
                </a:lnTo>
                <a:lnTo>
                  <a:pt x="64008" y="3429000"/>
                </a:lnTo>
                <a:lnTo>
                  <a:pt x="0" y="3366516"/>
                </a:lnTo>
                <a:close/>
              </a:path>
              <a:path w="4572000" h="3429000">
                <a:moveTo>
                  <a:pt x="4509516" y="0"/>
                </a:moveTo>
                <a:lnTo>
                  <a:pt x="64008" y="0"/>
                </a:lnTo>
                <a:lnTo>
                  <a:pt x="64008" y="3429000"/>
                </a:lnTo>
                <a:lnTo>
                  <a:pt x="4509516" y="3429000"/>
                </a:lnTo>
                <a:lnTo>
                  <a:pt x="4509516" y="0"/>
                </a:lnTo>
                <a:close/>
              </a:path>
              <a:path w="4572000" h="3429000">
                <a:moveTo>
                  <a:pt x="4572000" y="3366516"/>
                </a:moveTo>
                <a:lnTo>
                  <a:pt x="4509516" y="3429000"/>
                </a:lnTo>
                <a:lnTo>
                  <a:pt x="4572000" y="3429000"/>
                </a:lnTo>
                <a:lnTo>
                  <a:pt x="4572000" y="3366516"/>
                </a:lnTo>
                <a:close/>
              </a:path>
              <a:path w="4572000" h="3429000">
                <a:moveTo>
                  <a:pt x="64008" y="64008"/>
                </a:moveTo>
                <a:lnTo>
                  <a:pt x="0" y="64008"/>
                </a:lnTo>
                <a:lnTo>
                  <a:pt x="0" y="3366516"/>
                </a:lnTo>
                <a:lnTo>
                  <a:pt x="64008" y="3366516"/>
                </a:lnTo>
                <a:lnTo>
                  <a:pt x="64008" y="64008"/>
                </a:lnTo>
                <a:close/>
              </a:path>
              <a:path w="4572000" h="3429000">
                <a:moveTo>
                  <a:pt x="4572000" y="64008"/>
                </a:moveTo>
                <a:lnTo>
                  <a:pt x="4509516" y="64008"/>
                </a:lnTo>
                <a:lnTo>
                  <a:pt x="4509516" y="3366516"/>
                </a:lnTo>
                <a:lnTo>
                  <a:pt x="4572000" y="3366516"/>
                </a:lnTo>
                <a:lnTo>
                  <a:pt x="4572000" y="64008"/>
                </a:lnTo>
                <a:close/>
              </a:path>
              <a:path w="4572000" h="3429000">
                <a:moveTo>
                  <a:pt x="64008" y="0"/>
                </a:moveTo>
                <a:lnTo>
                  <a:pt x="0" y="0"/>
                </a:lnTo>
                <a:lnTo>
                  <a:pt x="0" y="64008"/>
                </a:lnTo>
                <a:lnTo>
                  <a:pt x="64008" y="0"/>
                </a:lnTo>
                <a:close/>
              </a:path>
              <a:path w="4572000" h="3429000">
                <a:moveTo>
                  <a:pt x="4572000" y="0"/>
                </a:moveTo>
                <a:lnTo>
                  <a:pt x="4509516" y="0"/>
                </a:lnTo>
                <a:lnTo>
                  <a:pt x="4572000" y="64008"/>
                </a:lnTo>
                <a:lnTo>
                  <a:pt x="4572000" y="0"/>
                </a:lnTo>
                <a:close/>
              </a:path>
            </a:pathLst>
          </a:custGeom>
          <a:solidFill>
            <a:srgbClr val="474F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839467" y="6195057"/>
            <a:ext cx="0" cy="486409"/>
          </a:xfrm>
          <a:custGeom>
            <a:avLst/>
            <a:gdLst/>
            <a:ahLst/>
            <a:cxnLst/>
            <a:rect l="l" t="t" r="r" b="b"/>
            <a:pathLst>
              <a:path w="0" h="486409">
                <a:moveTo>
                  <a:pt x="0" y="0"/>
                </a:moveTo>
                <a:lnTo>
                  <a:pt x="0" y="486155"/>
                </a:lnTo>
              </a:path>
            </a:pathLst>
          </a:custGeom>
          <a:ln w="60960">
            <a:solidFill>
              <a:srgbClr val="474F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499615" y="5960360"/>
            <a:ext cx="4558665" cy="3415665"/>
          </a:xfrm>
          <a:prstGeom prst="rect">
            <a:avLst/>
          </a:prstGeom>
          <a:solidFill>
            <a:srgbClr val="474F52"/>
          </a:solidFill>
          <a:ln w="1219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504190" indent="-155575">
              <a:lnSpc>
                <a:spcPct val="100000"/>
              </a:lnSpc>
              <a:spcBef>
                <a:spcPts val="1130"/>
              </a:spcBef>
              <a:buFont typeface="Wingdings"/>
              <a:buChar char=""/>
              <a:tabLst>
                <a:tab pos="504825" algn="l"/>
              </a:tabLst>
            </a:pPr>
            <a:r>
              <a:rPr dirty="0" sz="1000" spc="-5">
                <a:latin typeface="华文中宋"/>
                <a:cs typeface="华文中宋"/>
              </a:rPr>
              <a:t>Weighted</a:t>
            </a:r>
            <a:r>
              <a:rPr dirty="0" sz="1000" spc="-40">
                <a:latin typeface="华文中宋"/>
                <a:cs typeface="华文中宋"/>
              </a:rPr>
              <a:t> </a:t>
            </a:r>
            <a:r>
              <a:rPr dirty="0" sz="1000" spc="-5">
                <a:latin typeface="华文中宋"/>
                <a:cs typeface="华文中宋"/>
              </a:rPr>
              <a:t>Hybridization</a:t>
            </a:r>
            <a:endParaRPr sz="1000">
              <a:latin typeface="华文中宋"/>
              <a:cs typeface="华文中宋"/>
            </a:endParaRPr>
          </a:p>
          <a:p>
            <a:pPr lvl="1" marL="691515" marR="688340" indent="-114300">
              <a:lnSpc>
                <a:spcPct val="100000"/>
              </a:lnSpc>
              <a:spcBef>
                <a:spcPts val="254"/>
              </a:spcBef>
              <a:buFont typeface="Wingdings"/>
              <a:buChar char=""/>
              <a:tabLst>
                <a:tab pos="728980" algn="l"/>
              </a:tabLst>
            </a:pPr>
            <a:r>
              <a:rPr dirty="0" sz="900" spc="-10">
                <a:latin typeface="华文中宋"/>
                <a:cs typeface="华文中宋"/>
              </a:rPr>
              <a:t>Combine </a:t>
            </a:r>
            <a:r>
              <a:rPr dirty="0" sz="900" spc="-5">
                <a:latin typeface="华文中宋"/>
                <a:cs typeface="华文中宋"/>
              </a:rPr>
              <a:t>weighted results </a:t>
            </a:r>
            <a:r>
              <a:rPr dirty="0" sz="900">
                <a:latin typeface="华文中宋"/>
                <a:cs typeface="华文中宋"/>
              </a:rPr>
              <a:t>of </a:t>
            </a:r>
            <a:r>
              <a:rPr dirty="0" sz="900" spc="-10">
                <a:latin typeface="华文中宋"/>
                <a:cs typeface="华文中宋"/>
              </a:rPr>
              <a:t>multiple </a:t>
            </a:r>
            <a:r>
              <a:rPr dirty="0" sz="900" spc="-5">
                <a:latin typeface="华文中宋"/>
                <a:cs typeface="华文中宋"/>
              </a:rPr>
              <a:t>recommenders to  generate </a:t>
            </a:r>
            <a:r>
              <a:rPr dirty="0" sz="900">
                <a:latin typeface="华文中宋"/>
                <a:cs typeface="华文中宋"/>
              </a:rPr>
              <a:t>a </a:t>
            </a:r>
            <a:r>
              <a:rPr dirty="0" sz="900" spc="-5">
                <a:latin typeface="华文中宋"/>
                <a:cs typeface="华文中宋"/>
              </a:rPr>
              <a:t>final</a:t>
            </a:r>
            <a:r>
              <a:rPr dirty="0" sz="900" spc="-45">
                <a:latin typeface="华文中宋"/>
                <a:cs typeface="华文中宋"/>
              </a:rPr>
              <a:t> </a:t>
            </a:r>
            <a:r>
              <a:rPr dirty="0" sz="900" spc="-5">
                <a:latin typeface="华文中宋"/>
                <a:cs typeface="华文中宋"/>
              </a:rPr>
              <a:t>recommendation</a:t>
            </a:r>
            <a:endParaRPr sz="900">
              <a:latin typeface="华文中宋"/>
              <a:cs typeface="华文中宋"/>
            </a:endParaRPr>
          </a:p>
          <a:p>
            <a:pPr marL="504190" indent="-155575">
              <a:lnSpc>
                <a:spcPct val="100000"/>
              </a:lnSpc>
              <a:spcBef>
                <a:spcPts val="380"/>
              </a:spcBef>
              <a:buFont typeface="Wingdings"/>
              <a:buChar char=""/>
              <a:tabLst>
                <a:tab pos="504825" algn="l"/>
              </a:tabLst>
            </a:pPr>
            <a:r>
              <a:rPr dirty="0" sz="1000" spc="-5">
                <a:latin typeface="华文中宋"/>
                <a:cs typeface="华文中宋"/>
              </a:rPr>
              <a:t>Switching</a:t>
            </a:r>
            <a:r>
              <a:rPr dirty="0" sz="1000" spc="-30">
                <a:latin typeface="华文中宋"/>
                <a:cs typeface="华文中宋"/>
              </a:rPr>
              <a:t> </a:t>
            </a:r>
            <a:r>
              <a:rPr dirty="0" sz="1000" spc="-5">
                <a:latin typeface="华文中宋"/>
                <a:cs typeface="华文中宋"/>
              </a:rPr>
              <a:t>Hybridization</a:t>
            </a:r>
            <a:endParaRPr sz="1000">
              <a:latin typeface="华文中宋"/>
              <a:cs typeface="华文中宋"/>
            </a:endParaRPr>
          </a:p>
          <a:p>
            <a:pPr lvl="1" marL="691515" marR="786765" indent="-114300">
              <a:lnSpc>
                <a:spcPct val="100000"/>
              </a:lnSpc>
              <a:spcBef>
                <a:spcPts val="254"/>
              </a:spcBef>
              <a:buFont typeface="Wingdings"/>
              <a:buChar char=""/>
              <a:tabLst>
                <a:tab pos="728980" algn="l"/>
              </a:tabLst>
            </a:pPr>
            <a:r>
              <a:rPr dirty="0" sz="900" spc="-10">
                <a:latin typeface="华文中宋"/>
                <a:cs typeface="华文中宋"/>
              </a:rPr>
              <a:t>Switch </a:t>
            </a:r>
            <a:r>
              <a:rPr dirty="0" sz="900" spc="-5">
                <a:latin typeface="华文中宋"/>
                <a:cs typeface="华文中宋"/>
              </a:rPr>
              <a:t>between different recommenders </a:t>
            </a:r>
            <a:r>
              <a:rPr dirty="0" sz="900" spc="-10">
                <a:latin typeface="华文中宋"/>
                <a:cs typeface="华文中宋"/>
              </a:rPr>
              <a:t>depending </a:t>
            </a:r>
            <a:r>
              <a:rPr dirty="0" sz="900">
                <a:latin typeface="华文中宋"/>
                <a:cs typeface="华文中宋"/>
              </a:rPr>
              <a:t>on  </a:t>
            </a:r>
            <a:r>
              <a:rPr dirty="0" sz="900" spc="-5">
                <a:latin typeface="华文中宋"/>
                <a:cs typeface="华文中宋"/>
              </a:rPr>
              <a:t>situations</a:t>
            </a:r>
            <a:endParaRPr sz="900">
              <a:latin typeface="华文中宋"/>
              <a:cs typeface="华文中宋"/>
            </a:endParaRPr>
          </a:p>
          <a:p>
            <a:pPr marL="504190" indent="-155575">
              <a:lnSpc>
                <a:spcPct val="100000"/>
              </a:lnSpc>
              <a:spcBef>
                <a:spcPts val="365"/>
              </a:spcBef>
              <a:buFont typeface="Wingdings"/>
              <a:buChar char=""/>
              <a:tabLst>
                <a:tab pos="504825" algn="l"/>
              </a:tabLst>
            </a:pPr>
            <a:r>
              <a:rPr dirty="0" sz="1000" spc="-5">
                <a:latin typeface="华文中宋"/>
                <a:cs typeface="华文中宋"/>
              </a:rPr>
              <a:t>Mixed</a:t>
            </a:r>
            <a:r>
              <a:rPr dirty="0" sz="1000" spc="-60">
                <a:latin typeface="华文中宋"/>
                <a:cs typeface="华文中宋"/>
              </a:rPr>
              <a:t> </a:t>
            </a:r>
            <a:r>
              <a:rPr dirty="0" sz="1000" spc="-5">
                <a:latin typeface="华文中宋"/>
                <a:cs typeface="华文中宋"/>
              </a:rPr>
              <a:t>Hybridization</a:t>
            </a:r>
            <a:endParaRPr sz="1000">
              <a:latin typeface="华文中宋"/>
              <a:cs typeface="华文中宋"/>
            </a:endParaRPr>
          </a:p>
          <a:p>
            <a:pPr lvl="1" marL="691515" marR="402590" indent="-114300">
              <a:lnSpc>
                <a:spcPct val="100000"/>
              </a:lnSpc>
              <a:spcBef>
                <a:spcPts val="254"/>
              </a:spcBef>
              <a:buFont typeface="Wingdings"/>
              <a:buChar char=""/>
              <a:tabLst>
                <a:tab pos="728980" algn="l"/>
              </a:tabLst>
            </a:pPr>
            <a:r>
              <a:rPr dirty="0" sz="900" spc="-5">
                <a:latin typeface="华文中宋"/>
                <a:cs typeface="华文中宋"/>
              </a:rPr>
              <a:t>Show results </a:t>
            </a:r>
            <a:r>
              <a:rPr dirty="0" sz="900">
                <a:latin typeface="华文中宋"/>
                <a:cs typeface="华文中宋"/>
              </a:rPr>
              <a:t>of </a:t>
            </a:r>
            <a:r>
              <a:rPr dirty="0" sz="900" spc="-5">
                <a:latin typeface="华文中宋"/>
                <a:cs typeface="华文中宋"/>
              </a:rPr>
              <a:t>different recommenders </a:t>
            </a:r>
            <a:r>
              <a:rPr dirty="0" sz="900">
                <a:latin typeface="华文中宋"/>
                <a:cs typeface="华文中宋"/>
              </a:rPr>
              <a:t>at </a:t>
            </a:r>
            <a:r>
              <a:rPr dirty="0" sz="900" spc="-5">
                <a:latin typeface="华文中宋"/>
                <a:cs typeface="华文中宋"/>
              </a:rPr>
              <a:t>different locations  </a:t>
            </a:r>
            <a:r>
              <a:rPr dirty="0" sz="900">
                <a:latin typeface="华文中宋"/>
                <a:cs typeface="华文中宋"/>
              </a:rPr>
              <a:t>on a</a:t>
            </a:r>
            <a:r>
              <a:rPr dirty="0" sz="900" spc="-80">
                <a:latin typeface="华文中宋"/>
                <a:cs typeface="华文中宋"/>
              </a:rPr>
              <a:t> </a:t>
            </a:r>
            <a:r>
              <a:rPr dirty="0" sz="900" spc="-10">
                <a:latin typeface="华文中宋"/>
                <a:cs typeface="华文中宋"/>
              </a:rPr>
              <a:t>webpage</a:t>
            </a:r>
            <a:endParaRPr sz="900">
              <a:latin typeface="华文中宋"/>
              <a:cs typeface="华文中宋"/>
            </a:endParaRPr>
          </a:p>
          <a:p>
            <a:pPr marL="504190" indent="-155575">
              <a:lnSpc>
                <a:spcPct val="100000"/>
              </a:lnSpc>
              <a:spcBef>
                <a:spcPts val="380"/>
              </a:spcBef>
              <a:buFont typeface="Wingdings"/>
              <a:buChar char=""/>
              <a:tabLst>
                <a:tab pos="504825" algn="l"/>
              </a:tabLst>
            </a:pPr>
            <a:r>
              <a:rPr dirty="0" sz="1000" spc="-10">
                <a:latin typeface="华文中宋"/>
                <a:cs typeface="华文中宋"/>
              </a:rPr>
              <a:t>Cascade</a:t>
            </a:r>
            <a:r>
              <a:rPr dirty="0" sz="1000" spc="-15">
                <a:latin typeface="华文中宋"/>
                <a:cs typeface="华文中宋"/>
              </a:rPr>
              <a:t> </a:t>
            </a:r>
            <a:r>
              <a:rPr dirty="0" sz="1000" spc="-5">
                <a:latin typeface="华文中宋"/>
                <a:cs typeface="华文中宋"/>
              </a:rPr>
              <a:t>Hybridization</a:t>
            </a:r>
            <a:endParaRPr sz="1000">
              <a:latin typeface="华文中宋"/>
              <a:cs typeface="华文中宋"/>
            </a:endParaRPr>
          </a:p>
          <a:p>
            <a:pPr lvl="1" marL="728345" indent="-151130">
              <a:lnSpc>
                <a:spcPct val="100000"/>
              </a:lnSpc>
              <a:spcBef>
                <a:spcPts val="254"/>
              </a:spcBef>
              <a:buFont typeface="Wingdings"/>
              <a:buChar char=""/>
              <a:tabLst>
                <a:tab pos="728980" algn="l"/>
              </a:tabLst>
            </a:pPr>
            <a:r>
              <a:rPr dirty="0" sz="900" spc="-5">
                <a:latin typeface="华文中宋"/>
                <a:cs typeface="华文中宋"/>
              </a:rPr>
              <a:t>Refine the </a:t>
            </a:r>
            <a:r>
              <a:rPr dirty="0" sz="900">
                <a:latin typeface="华文中宋"/>
                <a:cs typeface="华文中宋"/>
              </a:rPr>
              <a:t>result of </a:t>
            </a:r>
            <a:r>
              <a:rPr dirty="0" sz="900" spc="-5">
                <a:latin typeface="华文中宋"/>
                <a:cs typeface="华文中宋"/>
              </a:rPr>
              <a:t>another recommender </a:t>
            </a:r>
            <a:r>
              <a:rPr dirty="0" sz="900">
                <a:latin typeface="华文中宋"/>
                <a:cs typeface="华文中宋"/>
              </a:rPr>
              <a:t>from </a:t>
            </a:r>
            <a:r>
              <a:rPr dirty="0" sz="900" spc="-5">
                <a:latin typeface="华文中宋"/>
                <a:cs typeface="华文中宋"/>
              </a:rPr>
              <a:t>coarse to</a:t>
            </a:r>
            <a:r>
              <a:rPr dirty="0" sz="900" spc="55">
                <a:latin typeface="华文中宋"/>
                <a:cs typeface="华文中宋"/>
              </a:rPr>
              <a:t> </a:t>
            </a:r>
            <a:r>
              <a:rPr dirty="0" sz="900" spc="-5">
                <a:latin typeface="华文中宋"/>
                <a:cs typeface="华文中宋"/>
              </a:rPr>
              <a:t>fine</a:t>
            </a:r>
            <a:endParaRPr sz="900">
              <a:latin typeface="华文中宋"/>
              <a:cs typeface="华文中宋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00596" y="31231"/>
            <a:ext cx="787400" cy="2527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-55">
                <a:latin typeface="等线"/>
                <a:cs typeface="等线"/>
              </a:rPr>
              <a:t>2019/11/6</a:t>
            </a:r>
            <a:endParaRPr sz="1450">
              <a:latin typeface="等线"/>
              <a:cs typeface="等线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35196" y="1661157"/>
            <a:ext cx="1830324" cy="2919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93519" y="1304541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4572000" h="3429000">
                <a:moveTo>
                  <a:pt x="0" y="3366516"/>
                </a:moveTo>
                <a:lnTo>
                  <a:pt x="0" y="3428999"/>
                </a:lnTo>
                <a:lnTo>
                  <a:pt x="64008" y="3428999"/>
                </a:lnTo>
                <a:lnTo>
                  <a:pt x="0" y="3366516"/>
                </a:lnTo>
                <a:close/>
              </a:path>
              <a:path w="4572000" h="3429000">
                <a:moveTo>
                  <a:pt x="4509516" y="0"/>
                </a:moveTo>
                <a:lnTo>
                  <a:pt x="64008" y="0"/>
                </a:lnTo>
                <a:lnTo>
                  <a:pt x="64008" y="3428999"/>
                </a:lnTo>
                <a:lnTo>
                  <a:pt x="4509516" y="3428999"/>
                </a:lnTo>
                <a:lnTo>
                  <a:pt x="4509516" y="0"/>
                </a:lnTo>
                <a:close/>
              </a:path>
              <a:path w="4572000" h="3429000">
                <a:moveTo>
                  <a:pt x="4572000" y="3366516"/>
                </a:moveTo>
                <a:lnTo>
                  <a:pt x="4509516" y="3428999"/>
                </a:lnTo>
                <a:lnTo>
                  <a:pt x="4572000" y="3428999"/>
                </a:lnTo>
                <a:lnTo>
                  <a:pt x="4572000" y="3366516"/>
                </a:lnTo>
                <a:close/>
              </a:path>
              <a:path w="4572000" h="3429000">
                <a:moveTo>
                  <a:pt x="64008" y="64007"/>
                </a:moveTo>
                <a:lnTo>
                  <a:pt x="0" y="64007"/>
                </a:lnTo>
                <a:lnTo>
                  <a:pt x="0" y="3366516"/>
                </a:lnTo>
                <a:lnTo>
                  <a:pt x="64008" y="3366516"/>
                </a:lnTo>
                <a:lnTo>
                  <a:pt x="64008" y="64007"/>
                </a:lnTo>
                <a:close/>
              </a:path>
              <a:path w="4572000" h="3429000">
                <a:moveTo>
                  <a:pt x="4572000" y="64007"/>
                </a:moveTo>
                <a:lnTo>
                  <a:pt x="4509516" y="64007"/>
                </a:lnTo>
                <a:lnTo>
                  <a:pt x="4509516" y="3366516"/>
                </a:lnTo>
                <a:lnTo>
                  <a:pt x="4572000" y="3366516"/>
                </a:lnTo>
                <a:lnTo>
                  <a:pt x="4572000" y="64007"/>
                </a:lnTo>
                <a:close/>
              </a:path>
              <a:path w="4572000" h="3429000">
                <a:moveTo>
                  <a:pt x="64008" y="0"/>
                </a:moveTo>
                <a:lnTo>
                  <a:pt x="0" y="0"/>
                </a:lnTo>
                <a:lnTo>
                  <a:pt x="0" y="64007"/>
                </a:lnTo>
                <a:lnTo>
                  <a:pt x="64008" y="0"/>
                </a:lnTo>
                <a:close/>
              </a:path>
              <a:path w="4572000" h="3429000">
                <a:moveTo>
                  <a:pt x="4572000" y="0"/>
                </a:moveTo>
                <a:lnTo>
                  <a:pt x="4509516" y="0"/>
                </a:lnTo>
                <a:lnTo>
                  <a:pt x="4572000" y="64007"/>
                </a:lnTo>
                <a:lnTo>
                  <a:pt x="4572000" y="0"/>
                </a:lnTo>
                <a:close/>
              </a:path>
            </a:pathLst>
          </a:custGeom>
          <a:solidFill>
            <a:srgbClr val="474F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39467" y="1545333"/>
            <a:ext cx="0" cy="486409"/>
          </a:xfrm>
          <a:custGeom>
            <a:avLst/>
            <a:gdLst/>
            <a:ahLst/>
            <a:cxnLst/>
            <a:rect l="l" t="t" r="r" b="b"/>
            <a:pathLst>
              <a:path w="0" h="486410">
                <a:moveTo>
                  <a:pt x="0" y="0"/>
                </a:moveTo>
                <a:lnTo>
                  <a:pt x="0" y="486156"/>
                </a:lnTo>
              </a:path>
            </a:pathLst>
          </a:custGeom>
          <a:ln w="60960">
            <a:solidFill>
              <a:srgbClr val="474F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499615" y="1310637"/>
            <a:ext cx="4558665" cy="3415665"/>
          </a:xfrm>
          <a:prstGeom prst="rect">
            <a:avLst/>
          </a:prstGeom>
          <a:solidFill>
            <a:srgbClr val="474F52"/>
          </a:solidFill>
          <a:ln w="1219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504190" indent="-155575">
              <a:lnSpc>
                <a:spcPct val="100000"/>
              </a:lnSpc>
              <a:spcBef>
                <a:spcPts val="1145"/>
              </a:spcBef>
              <a:buFont typeface="Wingdings"/>
              <a:buChar char=""/>
              <a:tabLst>
                <a:tab pos="504825" algn="l"/>
              </a:tabLst>
            </a:pPr>
            <a:r>
              <a:rPr dirty="0" sz="1000" spc="-5">
                <a:latin typeface="华文中宋"/>
                <a:cs typeface="华文中宋"/>
              </a:rPr>
              <a:t>Personalization</a:t>
            </a:r>
            <a:endParaRPr sz="1000">
              <a:latin typeface="华文中宋"/>
              <a:cs typeface="华文中宋"/>
            </a:endParaRPr>
          </a:p>
          <a:p>
            <a:pPr lvl="1" marL="728345" indent="-151130">
              <a:lnSpc>
                <a:spcPct val="100000"/>
              </a:lnSpc>
              <a:spcBef>
                <a:spcPts val="160"/>
              </a:spcBef>
              <a:buFont typeface="Wingdings"/>
              <a:buChar char=""/>
              <a:tabLst>
                <a:tab pos="728980" algn="l"/>
              </a:tabLst>
            </a:pPr>
            <a:r>
              <a:rPr dirty="0" sz="900" spc="-5">
                <a:latin typeface="华文中宋"/>
                <a:cs typeface="华文中宋"/>
              </a:rPr>
              <a:t>Relevance </a:t>
            </a:r>
            <a:r>
              <a:rPr dirty="0" sz="900">
                <a:latin typeface="华文中宋"/>
                <a:cs typeface="华文中宋"/>
              </a:rPr>
              <a:t>to user’s</a:t>
            </a:r>
            <a:r>
              <a:rPr dirty="0" sz="900" spc="-45">
                <a:latin typeface="华文中宋"/>
                <a:cs typeface="华文中宋"/>
              </a:rPr>
              <a:t> </a:t>
            </a:r>
            <a:r>
              <a:rPr dirty="0" sz="900" spc="-5">
                <a:latin typeface="华文中宋"/>
                <a:cs typeface="华文中宋"/>
              </a:rPr>
              <a:t>tastes</a:t>
            </a:r>
            <a:endParaRPr sz="900">
              <a:latin typeface="华文中宋"/>
              <a:cs typeface="华文中宋"/>
            </a:endParaRPr>
          </a:p>
          <a:p>
            <a:pPr marL="504190" indent="-155575">
              <a:lnSpc>
                <a:spcPct val="100000"/>
              </a:lnSpc>
              <a:spcBef>
                <a:spcPts val="475"/>
              </a:spcBef>
              <a:buFont typeface="Wingdings"/>
              <a:buChar char=""/>
              <a:tabLst>
                <a:tab pos="504825" algn="l"/>
              </a:tabLst>
            </a:pPr>
            <a:r>
              <a:rPr dirty="0" sz="1000" spc="-5">
                <a:latin typeface="华文中宋"/>
                <a:cs typeface="华文中宋"/>
              </a:rPr>
              <a:t>Diversity</a:t>
            </a:r>
            <a:endParaRPr sz="1000">
              <a:latin typeface="华文中宋"/>
              <a:cs typeface="华文中宋"/>
            </a:endParaRPr>
          </a:p>
          <a:p>
            <a:pPr lvl="1" marL="691515" marR="2332990" indent="-114300">
              <a:lnSpc>
                <a:spcPts val="969"/>
              </a:lnSpc>
              <a:spcBef>
                <a:spcPts val="375"/>
              </a:spcBef>
              <a:buFont typeface="Wingdings"/>
              <a:buChar char=""/>
              <a:tabLst>
                <a:tab pos="728980" algn="l"/>
              </a:tabLst>
            </a:pPr>
            <a:r>
              <a:rPr dirty="0" sz="900" spc="-5">
                <a:latin typeface="华文中宋"/>
                <a:cs typeface="华文中宋"/>
              </a:rPr>
              <a:t>Coverage </a:t>
            </a:r>
            <a:r>
              <a:rPr dirty="0" sz="900">
                <a:latin typeface="华文中宋"/>
                <a:cs typeface="华文中宋"/>
              </a:rPr>
              <a:t>of user’s </a:t>
            </a:r>
            <a:r>
              <a:rPr dirty="0" sz="900" spc="-10">
                <a:latin typeface="华文中宋"/>
                <a:cs typeface="华文中宋"/>
              </a:rPr>
              <a:t>multi-  </a:t>
            </a:r>
            <a:r>
              <a:rPr dirty="0" sz="900" spc="-5">
                <a:latin typeface="华文中宋"/>
                <a:cs typeface="华文中宋"/>
              </a:rPr>
              <a:t>aspect</a:t>
            </a:r>
            <a:r>
              <a:rPr dirty="0" sz="900" spc="-65">
                <a:latin typeface="华文中宋"/>
                <a:cs typeface="华文中宋"/>
              </a:rPr>
              <a:t> </a:t>
            </a:r>
            <a:r>
              <a:rPr dirty="0" sz="900" spc="-5">
                <a:latin typeface="华文中宋"/>
                <a:cs typeface="华文中宋"/>
              </a:rPr>
              <a:t>tastes</a:t>
            </a:r>
            <a:endParaRPr sz="900">
              <a:latin typeface="华文中宋"/>
              <a:cs typeface="华文中宋"/>
            </a:endParaRPr>
          </a:p>
          <a:p>
            <a:pPr marL="504190" indent="-155575">
              <a:lnSpc>
                <a:spcPct val="100000"/>
              </a:lnSpc>
              <a:spcBef>
                <a:spcPts val="455"/>
              </a:spcBef>
              <a:buFont typeface="Wingdings"/>
              <a:buChar char=""/>
              <a:tabLst>
                <a:tab pos="504825" algn="l"/>
              </a:tabLst>
            </a:pPr>
            <a:r>
              <a:rPr dirty="0" sz="1000" spc="-5">
                <a:latin typeface="华文中宋"/>
                <a:cs typeface="华文中宋"/>
              </a:rPr>
              <a:t>Serendipity</a:t>
            </a:r>
            <a:endParaRPr sz="1000">
              <a:latin typeface="华文中宋"/>
              <a:cs typeface="华文中宋"/>
            </a:endParaRPr>
          </a:p>
          <a:p>
            <a:pPr lvl="1" marL="691515" marR="2303780" indent="-114300">
              <a:lnSpc>
                <a:spcPct val="100000"/>
              </a:lnSpc>
              <a:spcBef>
                <a:spcPts val="250"/>
              </a:spcBef>
              <a:buFont typeface="Wingdings"/>
              <a:buChar char=""/>
              <a:tabLst>
                <a:tab pos="728980" algn="l"/>
              </a:tabLst>
            </a:pPr>
            <a:r>
              <a:rPr dirty="0" sz="900" spc="-5">
                <a:latin typeface="华文中宋"/>
                <a:cs typeface="华文中宋"/>
              </a:rPr>
              <a:t>Exploration </a:t>
            </a:r>
            <a:r>
              <a:rPr dirty="0" sz="900">
                <a:latin typeface="华文中宋"/>
                <a:cs typeface="华文中宋"/>
              </a:rPr>
              <a:t>of user’s new  </a:t>
            </a:r>
            <a:r>
              <a:rPr dirty="0" sz="900" spc="-5">
                <a:latin typeface="华文中宋"/>
                <a:cs typeface="华文中宋"/>
              </a:rPr>
              <a:t>tastes</a:t>
            </a:r>
            <a:endParaRPr sz="900">
              <a:latin typeface="华文中宋"/>
              <a:cs typeface="华文中宋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36947" y="2119881"/>
            <a:ext cx="326136" cy="4831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896611" y="2119881"/>
            <a:ext cx="326136" cy="4831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256276" y="2119881"/>
            <a:ext cx="326136" cy="4831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175759" y="2119881"/>
            <a:ext cx="326136" cy="4831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536947" y="2767581"/>
            <a:ext cx="326136" cy="4831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256276" y="2767581"/>
            <a:ext cx="326136" cy="4831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175759" y="2767581"/>
            <a:ext cx="326136" cy="4831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896611" y="2767581"/>
            <a:ext cx="326136" cy="4831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536947" y="3415281"/>
            <a:ext cx="672084" cy="99669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235196" y="6310881"/>
            <a:ext cx="1830324" cy="291998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493519" y="5954265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4572000" h="3429000">
                <a:moveTo>
                  <a:pt x="0" y="3366516"/>
                </a:moveTo>
                <a:lnTo>
                  <a:pt x="0" y="3429000"/>
                </a:lnTo>
                <a:lnTo>
                  <a:pt x="64008" y="3429000"/>
                </a:lnTo>
                <a:lnTo>
                  <a:pt x="0" y="3366516"/>
                </a:lnTo>
                <a:close/>
              </a:path>
              <a:path w="4572000" h="3429000">
                <a:moveTo>
                  <a:pt x="4509516" y="0"/>
                </a:moveTo>
                <a:lnTo>
                  <a:pt x="64008" y="0"/>
                </a:lnTo>
                <a:lnTo>
                  <a:pt x="64008" y="3429000"/>
                </a:lnTo>
                <a:lnTo>
                  <a:pt x="4509516" y="3429000"/>
                </a:lnTo>
                <a:lnTo>
                  <a:pt x="4509516" y="0"/>
                </a:lnTo>
                <a:close/>
              </a:path>
              <a:path w="4572000" h="3429000">
                <a:moveTo>
                  <a:pt x="4572000" y="3366516"/>
                </a:moveTo>
                <a:lnTo>
                  <a:pt x="4509516" y="3429000"/>
                </a:lnTo>
                <a:lnTo>
                  <a:pt x="4572000" y="3429000"/>
                </a:lnTo>
                <a:lnTo>
                  <a:pt x="4572000" y="3366516"/>
                </a:lnTo>
                <a:close/>
              </a:path>
              <a:path w="4572000" h="3429000">
                <a:moveTo>
                  <a:pt x="64008" y="64008"/>
                </a:moveTo>
                <a:lnTo>
                  <a:pt x="0" y="64008"/>
                </a:lnTo>
                <a:lnTo>
                  <a:pt x="0" y="3366516"/>
                </a:lnTo>
                <a:lnTo>
                  <a:pt x="64008" y="3366516"/>
                </a:lnTo>
                <a:lnTo>
                  <a:pt x="64008" y="64008"/>
                </a:lnTo>
                <a:close/>
              </a:path>
              <a:path w="4572000" h="3429000">
                <a:moveTo>
                  <a:pt x="4572000" y="64008"/>
                </a:moveTo>
                <a:lnTo>
                  <a:pt x="4509516" y="64008"/>
                </a:lnTo>
                <a:lnTo>
                  <a:pt x="4509516" y="3366516"/>
                </a:lnTo>
                <a:lnTo>
                  <a:pt x="4572000" y="3366516"/>
                </a:lnTo>
                <a:lnTo>
                  <a:pt x="4572000" y="64008"/>
                </a:lnTo>
                <a:close/>
              </a:path>
              <a:path w="4572000" h="3429000">
                <a:moveTo>
                  <a:pt x="64008" y="0"/>
                </a:moveTo>
                <a:lnTo>
                  <a:pt x="0" y="0"/>
                </a:lnTo>
                <a:lnTo>
                  <a:pt x="0" y="64008"/>
                </a:lnTo>
                <a:lnTo>
                  <a:pt x="64008" y="0"/>
                </a:lnTo>
                <a:close/>
              </a:path>
              <a:path w="4572000" h="3429000">
                <a:moveTo>
                  <a:pt x="4572000" y="0"/>
                </a:moveTo>
                <a:lnTo>
                  <a:pt x="4509516" y="0"/>
                </a:lnTo>
                <a:lnTo>
                  <a:pt x="4572000" y="64008"/>
                </a:lnTo>
                <a:lnTo>
                  <a:pt x="4572000" y="0"/>
                </a:lnTo>
                <a:close/>
              </a:path>
            </a:pathLst>
          </a:custGeom>
          <a:solidFill>
            <a:srgbClr val="474F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839467" y="6195057"/>
            <a:ext cx="0" cy="486409"/>
          </a:xfrm>
          <a:custGeom>
            <a:avLst/>
            <a:gdLst/>
            <a:ahLst/>
            <a:cxnLst/>
            <a:rect l="l" t="t" r="r" b="b"/>
            <a:pathLst>
              <a:path w="0" h="486409">
                <a:moveTo>
                  <a:pt x="0" y="0"/>
                </a:moveTo>
                <a:lnTo>
                  <a:pt x="0" y="486155"/>
                </a:lnTo>
              </a:path>
            </a:pathLst>
          </a:custGeom>
          <a:ln w="60960">
            <a:solidFill>
              <a:srgbClr val="474F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854752" y="6821316"/>
            <a:ext cx="3543935" cy="1028065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154940" indent="-154940">
              <a:lnSpc>
                <a:spcPct val="100000"/>
              </a:lnSpc>
              <a:spcBef>
                <a:spcPts val="380"/>
              </a:spcBef>
              <a:buFont typeface="Wingdings"/>
              <a:buChar char=""/>
              <a:tabLst>
                <a:tab pos="155575" algn="l"/>
              </a:tabLst>
            </a:pPr>
            <a:r>
              <a:rPr dirty="0" sz="1000" spc="-5">
                <a:latin typeface="华文中宋"/>
                <a:cs typeface="华文中宋"/>
              </a:rPr>
              <a:t>Rating Prediction (regression</a:t>
            </a:r>
            <a:r>
              <a:rPr dirty="0" sz="1000" spc="10">
                <a:latin typeface="华文中宋"/>
                <a:cs typeface="华文中宋"/>
              </a:rPr>
              <a:t> </a:t>
            </a:r>
            <a:r>
              <a:rPr dirty="0" sz="1000" spc="-5">
                <a:latin typeface="华文中宋"/>
                <a:cs typeface="华文中宋"/>
              </a:rPr>
              <a:t>problem)</a:t>
            </a:r>
            <a:endParaRPr sz="1000">
              <a:latin typeface="华文中宋"/>
              <a:cs typeface="华文中宋"/>
            </a:endParaRPr>
          </a:p>
          <a:p>
            <a:pPr lvl="1" marL="342265" marR="5080" indent="-114300">
              <a:lnSpc>
                <a:spcPts val="980"/>
              </a:lnSpc>
              <a:spcBef>
                <a:spcPts val="370"/>
              </a:spcBef>
              <a:buFont typeface="Wingdings"/>
              <a:buChar char=""/>
              <a:tabLst>
                <a:tab pos="379730" algn="l"/>
              </a:tabLst>
            </a:pPr>
            <a:r>
              <a:rPr dirty="0" sz="900" spc="-5">
                <a:latin typeface="华文中宋"/>
                <a:cs typeface="华文中宋"/>
              </a:rPr>
              <a:t>Measure </a:t>
            </a:r>
            <a:r>
              <a:rPr dirty="0" sz="900" spc="-10">
                <a:latin typeface="华文中宋"/>
                <a:cs typeface="华文中宋"/>
              </a:rPr>
              <a:t>the </a:t>
            </a:r>
            <a:r>
              <a:rPr dirty="0" sz="900" spc="-5">
                <a:latin typeface="华文中宋"/>
                <a:cs typeface="华文中宋"/>
              </a:rPr>
              <a:t>difference between predictions </a:t>
            </a:r>
            <a:r>
              <a:rPr dirty="0" sz="900" spc="-10">
                <a:latin typeface="华文中宋"/>
                <a:cs typeface="华文中宋"/>
              </a:rPr>
              <a:t>and </a:t>
            </a:r>
            <a:r>
              <a:rPr dirty="0" sz="900" spc="-5">
                <a:latin typeface="华文中宋"/>
                <a:cs typeface="华文中宋"/>
              </a:rPr>
              <a:t>ground-  truths</a:t>
            </a:r>
            <a:endParaRPr sz="900">
              <a:latin typeface="华文中宋"/>
              <a:cs typeface="华文中宋"/>
            </a:endParaRPr>
          </a:p>
          <a:p>
            <a:pPr marL="154940" indent="-154940">
              <a:lnSpc>
                <a:spcPct val="100000"/>
              </a:lnSpc>
              <a:spcBef>
                <a:spcPts val="455"/>
              </a:spcBef>
              <a:buFont typeface="Wingdings"/>
              <a:buChar char=""/>
              <a:tabLst>
                <a:tab pos="155575" algn="l"/>
              </a:tabLst>
            </a:pPr>
            <a:r>
              <a:rPr dirty="0" sz="1000" spc="-5">
                <a:latin typeface="华文中宋"/>
                <a:cs typeface="华文中宋"/>
              </a:rPr>
              <a:t>Evaluation</a:t>
            </a:r>
            <a:r>
              <a:rPr dirty="0" sz="1000" spc="-40">
                <a:latin typeface="华文中宋"/>
                <a:cs typeface="华文中宋"/>
              </a:rPr>
              <a:t> </a:t>
            </a:r>
            <a:r>
              <a:rPr dirty="0" sz="1000" spc="-5">
                <a:latin typeface="华文中宋"/>
                <a:cs typeface="华文中宋"/>
              </a:rPr>
              <a:t>Metrics</a:t>
            </a:r>
            <a:endParaRPr sz="1000">
              <a:latin typeface="华文中宋"/>
              <a:cs typeface="华文中宋"/>
            </a:endParaRPr>
          </a:p>
          <a:p>
            <a:pPr lvl="1" marL="342265" marR="79375" indent="-114300">
              <a:lnSpc>
                <a:spcPct val="100000"/>
              </a:lnSpc>
              <a:spcBef>
                <a:spcPts val="250"/>
              </a:spcBef>
              <a:buFont typeface="Wingdings"/>
              <a:buChar char=""/>
              <a:tabLst>
                <a:tab pos="379730" algn="l"/>
              </a:tabLst>
            </a:pPr>
            <a:r>
              <a:rPr dirty="0" sz="900" spc="-5">
                <a:latin typeface="华文中宋"/>
                <a:cs typeface="华文中宋"/>
              </a:rPr>
              <a:t>Mean Absolute </a:t>
            </a:r>
            <a:r>
              <a:rPr dirty="0" sz="900">
                <a:latin typeface="华文中宋"/>
                <a:cs typeface="华文中宋"/>
              </a:rPr>
              <a:t>Error </a:t>
            </a:r>
            <a:r>
              <a:rPr dirty="0" sz="900" spc="-5">
                <a:latin typeface="华文中宋"/>
                <a:cs typeface="华文中宋"/>
              </a:rPr>
              <a:t>(MAE) </a:t>
            </a:r>
            <a:r>
              <a:rPr dirty="0" sz="900">
                <a:latin typeface="华文中宋"/>
                <a:cs typeface="华文中宋"/>
              </a:rPr>
              <a:t>, Root Mean </a:t>
            </a:r>
            <a:r>
              <a:rPr dirty="0" sz="900" spc="-5">
                <a:latin typeface="华文中宋"/>
                <a:cs typeface="华文中宋"/>
              </a:rPr>
              <a:t>Squared </a:t>
            </a:r>
            <a:r>
              <a:rPr dirty="0" sz="900">
                <a:latin typeface="华文中宋"/>
                <a:cs typeface="华文中宋"/>
              </a:rPr>
              <a:t>Error  </a:t>
            </a:r>
            <a:r>
              <a:rPr dirty="0" sz="900" spc="-5">
                <a:latin typeface="华文中宋"/>
                <a:cs typeface="华文中宋"/>
              </a:rPr>
              <a:t>(RMSE)</a:t>
            </a:r>
            <a:endParaRPr sz="900">
              <a:latin typeface="华文中宋"/>
              <a:cs typeface="华文中宋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482816" y="8636600"/>
            <a:ext cx="19685" cy="11430"/>
          </a:xfrm>
          <a:custGeom>
            <a:avLst/>
            <a:gdLst/>
            <a:ahLst/>
            <a:cxnLst/>
            <a:rect l="l" t="t" r="r" b="b"/>
            <a:pathLst>
              <a:path w="19685" h="11429">
                <a:moveTo>
                  <a:pt x="0" y="11048"/>
                </a:moveTo>
                <a:lnTo>
                  <a:pt x="19430" y="0"/>
                </a:lnTo>
              </a:path>
            </a:pathLst>
          </a:custGeom>
          <a:ln w="63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502247" y="8639743"/>
            <a:ext cx="28575" cy="136525"/>
          </a:xfrm>
          <a:custGeom>
            <a:avLst/>
            <a:gdLst/>
            <a:ahLst/>
            <a:cxnLst/>
            <a:rect l="l" t="t" r="r" b="b"/>
            <a:pathLst>
              <a:path w="28575" h="136525">
                <a:moveTo>
                  <a:pt x="0" y="0"/>
                </a:moveTo>
                <a:lnTo>
                  <a:pt x="28193" y="136113"/>
                </a:lnTo>
              </a:path>
            </a:pathLst>
          </a:custGeom>
          <a:ln w="126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533584" y="8407810"/>
            <a:ext cx="37465" cy="368300"/>
          </a:xfrm>
          <a:custGeom>
            <a:avLst/>
            <a:gdLst/>
            <a:ahLst/>
            <a:cxnLst/>
            <a:rect l="l" t="t" r="r" b="b"/>
            <a:pathLst>
              <a:path w="37464" h="368300">
                <a:moveTo>
                  <a:pt x="0" y="368045"/>
                </a:moveTo>
                <a:lnTo>
                  <a:pt x="37337" y="0"/>
                </a:lnTo>
              </a:path>
            </a:pathLst>
          </a:custGeom>
          <a:ln w="63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570922" y="8407810"/>
            <a:ext cx="1029969" cy="0"/>
          </a:xfrm>
          <a:custGeom>
            <a:avLst/>
            <a:gdLst/>
            <a:ahLst/>
            <a:cxnLst/>
            <a:rect l="l" t="t" r="r" b="b"/>
            <a:pathLst>
              <a:path w="1029970" h="0">
                <a:moveTo>
                  <a:pt x="0" y="0"/>
                </a:moveTo>
                <a:lnTo>
                  <a:pt x="1029938" y="0"/>
                </a:lnTo>
              </a:path>
            </a:pathLst>
          </a:custGeom>
          <a:ln w="63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3750536" y="8446310"/>
            <a:ext cx="718820" cy="2990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417195" algn="l"/>
                <a:tab pos="661035" algn="l"/>
              </a:tabLst>
            </a:pPr>
            <a:r>
              <a:rPr dirty="0" baseline="1543" sz="2700" spc="-7">
                <a:latin typeface="Symbol"/>
                <a:cs typeface="Symbol"/>
              </a:rPr>
              <a:t></a:t>
            </a:r>
            <a:r>
              <a:rPr dirty="0" baseline="1543" sz="2700" spc="-7">
                <a:latin typeface="Times New Roman"/>
                <a:cs typeface="Times New Roman"/>
              </a:rPr>
              <a:t>	</a:t>
            </a:r>
            <a:r>
              <a:rPr dirty="0" sz="700" spc="-5" i="1">
                <a:latin typeface="Times New Roman"/>
                <a:cs typeface="Times New Roman"/>
              </a:rPr>
              <a:t>n</a:t>
            </a:r>
            <a:r>
              <a:rPr dirty="0" sz="700" spc="-5" i="1">
                <a:latin typeface="Times New Roman"/>
                <a:cs typeface="Times New Roman"/>
              </a:rPr>
              <a:t>	</a:t>
            </a:r>
            <a:r>
              <a:rPr dirty="0" sz="700" spc="-5" i="1">
                <a:latin typeface="Times New Roman"/>
                <a:cs typeface="Times New Roman"/>
              </a:rPr>
              <a:t>n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47058" y="8005891"/>
            <a:ext cx="716915" cy="2990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415290" algn="l"/>
                <a:tab pos="659130" algn="l"/>
              </a:tabLst>
            </a:pPr>
            <a:r>
              <a:rPr dirty="0" sz="1800" spc="-5">
                <a:latin typeface="Symbol"/>
                <a:cs typeface="Symbol"/>
              </a:rPr>
              <a:t></a:t>
            </a:r>
            <a:r>
              <a:rPr dirty="0" sz="1800" spc="-5">
                <a:latin typeface="Times New Roman"/>
                <a:cs typeface="Times New Roman"/>
              </a:rPr>
              <a:t>	</a:t>
            </a:r>
            <a:r>
              <a:rPr dirty="0" sz="700" spc="-5" i="1">
                <a:latin typeface="Times New Roman"/>
                <a:cs typeface="Times New Roman"/>
              </a:rPr>
              <a:t>n</a:t>
            </a:r>
            <a:r>
              <a:rPr dirty="0" sz="700" spc="-5" i="1">
                <a:latin typeface="Times New Roman"/>
                <a:cs typeface="Times New Roman"/>
              </a:rPr>
              <a:t>	</a:t>
            </a:r>
            <a:r>
              <a:rPr dirty="0" sz="700" spc="-5" i="1">
                <a:latin typeface="Times New Roman"/>
                <a:cs typeface="Times New Roman"/>
              </a:rPr>
              <a:t>n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99524" y="8602828"/>
            <a:ext cx="114300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200" spc="-5" i="1">
                <a:latin typeface="Times New Roman"/>
                <a:cs typeface="Times New Roman"/>
              </a:rPr>
              <a:t>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97419" y="8162461"/>
            <a:ext cx="114300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200" spc="-5" i="1">
                <a:latin typeface="Times New Roman"/>
                <a:cs typeface="Times New Roman"/>
              </a:rPr>
              <a:t>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915021" y="8611485"/>
            <a:ext cx="15176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700" spc="35" i="1">
                <a:latin typeface="Times New Roman"/>
                <a:cs typeface="Times New Roman"/>
              </a:rPr>
              <a:t>n</a:t>
            </a:r>
            <a:r>
              <a:rPr dirty="0" sz="700" spc="-40">
                <a:latin typeface="Symbol"/>
                <a:cs typeface="Symbol"/>
              </a:rPr>
              <a:t></a:t>
            </a:r>
            <a:r>
              <a:rPr dirty="0" sz="700" spc="-5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533681" y="8478889"/>
            <a:ext cx="5715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811409" y="8169559"/>
            <a:ext cx="15176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700" spc="35" i="1">
                <a:latin typeface="Times New Roman"/>
                <a:cs typeface="Times New Roman"/>
              </a:rPr>
              <a:t>n</a:t>
            </a:r>
            <a:r>
              <a:rPr dirty="0" sz="700" spc="-40">
                <a:latin typeface="Symbol"/>
                <a:cs typeface="Symbol"/>
              </a:rPr>
              <a:t></a:t>
            </a:r>
            <a:r>
              <a:rPr dirty="0" sz="700" spc="-5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065837" y="8483999"/>
            <a:ext cx="473709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200" spc="5">
                <a:latin typeface="Times New Roman"/>
                <a:cs typeface="Times New Roman"/>
              </a:rPr>
              <a:t>(</a:t>
            </a:r>
            <a:r>
              <a:rPr dirty="0" sz="1200" spc="5" i="1">
                <a:latin typeface="Times New Roman"/>
                <a:cs typeface="Times New Roman"/>
              </a:rPr>
              <a:t>r  </a:t>
            </a:r>
            <a:r>
              <a:rPr dirty="0" sz="1200" spc="-5">
                <a:latin typeface="Symbol"/>
                <a:cs typeface="Symbol"/>
              </a:rPr>
              <a:t>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70" i="1">
                <a:latin typeface="Times New Roman"/>
                <a:cs typeface="Times New Roman"/>
              </a:rPr>
              <a:t>r</a:t>
            </a:r>
            <a:r>
              <a:rPr dirty="0" baseline="2314" sz="1800" spc="-254">
                <a:latin typeface="Times New Roman"/>
                <a:cs typeface="Times New Roman"/>
              </a:rPr>
              <a:t>ˆ</a:t>
            </a:r>
            <a:r>
              <a:rPr dirty="0" baseline="2314" sz="1800" spc="-2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616238" y="8453008"/>
            <a:ext cx="375285" cy="1320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35"/>
              </a:lnSpc>
              <a:tabLst>
                <a:tab pos="302895" algn="l"/>
              </a:tabLst>
            </a:pPr>
            <a:r>
              <a:rPr dirty="0" sz="1200" spc="-5" u="sng">
                <a:latin typeface="Times New Roman"/>
                <a:cs typeface="Times New Roman"/>
              </a:rPr>
              <a:t>1</a:t>
            </a:r>
            <a:r>
              <a:rPr dirty="0" sz="1200" spc="-5">
                <a:latin typeface="Times New Roman"/>
                <a:cs typeface="Times New Roman"/>
              </a:rPr>
              <a:t>	</a:t>
            </a:r>
            <a:r>
              <a:rPr dirty="0" sz="700" spc="-5" i="1">
                <a:latin typeface="Times New Roman"/>
                <a:cs typeface="Times New Roman"/>
              </a:rPr>
              <a:t>N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512613" y="8011083"/>
            <a:ext cx="375285" cy="1320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35"/>
              </a:lnSpc>
              <a:tabLst>
                <a:tab pos="302895" algn="l"/>
              </a:tabLst>
            </a:pPr>
            <a:r>
              <a:rPr dirty="0" sz="1200" spc="-5" u="sng">
                <a:latin typeface="Times New Roman"/>
                <a:cs typeface="Times New Roman"/>
              </a:rPr>
              <a:t>1</a:t>
            </a:r>
            <a:r>
              <a:rPr dirty="0" sz="1200" spc="-5">
                <a:latin typeface="Times New Roman"/>
                <a:cs typeface="Times New Roman"/>
              </a:rPr>
              <a:t>	</a:t>
            </a:r>
            <a:r>
              <a:rPr dirty="0" sz="700" spc="-5" i="1">
                <a:latin typeface="Times New Roman"/>
                <a:cs typeface="Times New Roman"/>
              </a:rPr>
              <a:t>N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903171" y="8043480"/>
            <a:ext cx="1533525" cy="6483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0645">
              <a:lnSpc>
                <a:spcPct val="100000"/>
              </a:lnSpc>
              <a:spcBef>
                <a:spcPts val="95"/>
              </a:spcBef>
              <a:tabLst>
                <a:tab pos="1052830" algn="l"/>
              </a:tabLst>
            </a:pPr>
            <a:r>
              <a:rPr dirty="0" sz="1200" spc="-10">
                <a:latin typeface="Times New Roman"/>
                <a:cs typeface="Times New Roman"/>
              </a:rPr>
              <a:t>MAE </a:t>
            </a:r>
            <a:r>
              <a:rPr dirty="0" sz="1200" spc="-5">
                <a:latin typeface="Symbol"/>
                <a:cs typeface="Symbol"/>
              </a:rPr>
              <a:t></a:t>
            </a:r>
            <a:r>
              <a:rPr dirty="0" sz="1200" spc="-5">
                <a:latin typeface="Times New Roman"/>
                <a:cs typeface="Times New Roman"/>
              </a:rPr>
              <a:t>	| </a:t>
            </a:r>
            <a:r>
              <a:rPr dirty="0" sz="1200" spc="-5" i="1">
                <a:latin typeface="Times New Roman"/>
                <a:cs typeface="Times New Roman"/>
              </a:rPr>
              <a:t>r  </a:t>
            </a:r>
            <a:r>
              <a:rPr dirty="0" sz="1200" spc="-5">
                <a:latin typeface="Symbol"/>
                <a:cs typeface="Symbol"/>
              </a:rPr>
              <a:t>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80" i="1">
                <a:latin typeface="Times New Roman"/>
                <a:cs typeface="Times New Roman"/>
              </a:rPr>
              <a:t>r</a:t>
            </a:r>
            <a:r>
              <a:rPr dirty="0" baseline="2314" sz="1800" spc="-270">
                <a:latin typeface="Times New Roman"/>
                <a:cs typeface="Times New Roman"/>
              </a:rPr>
              <a:t>ˆ </a:t>
            </a:r>
            <a:r>
              <a:rPr dirty="0" baseline="2314" sz="1800" spc="-187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|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RMSE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Symbol"/>
                <a:cs typeface="Symbol"/>
              </a:rPr>
              <a:t>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499615" y="5960360"/>
            <a:ext cx="4558665" cy="3415665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4558283" y="0"/>
                </a:moveTo>
                <a:lnTo>
                  <a:pt x="0" y="0"/>
                </a:lnTo>
                <a:lnTo>
                  <a:pt x="0" y="3415283"/>
                </a:lnTo>
                <a:lnTo>
                  <a:pt x="4558283" y="3415283"/>
                </a:lnTo>
                <a:lnTo>
                  <a:pt x="45582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00596" y="31231"/>
            <a:ext cx="787400" cy="2527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-55">
                <a:latin typeface="等线"/>
                <a:cs typeface="等线"/>
              </a:rPr>
              <a:t>2019/11/6</a:t>
            </a:r>
            <a:endParaRPr sz="1450">
              <a:latin typeface="等线"/>
              <a:cs typeface="等线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93519" y="1304541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4572000" h="3429000">
                <a:moveTo>
                  <a:pt x="0" y="3366516"/>
                </a:moveTo>
                <a:lnTo>
                  <a:pt x="0" y="3428999"/>
                </a:lnTo>
                <a:lnTo>
                  <a:pt x="64008" y="3428999"/>
                </a:lnTo>
                <a:lnTo>
                  <a:pt x="0" y="3366516"/>
                </a:lnTo>
                <a:close/>
              </a:path>
              <a:path w="4572000" h="3429000">
                <a:moveTo>
                  <a:pt x="4509516" y="0"/>
                </a:moveTo>
                <a:lnTo>
                  <a:pt x="64008" y="0"/>
                </a:lnTo>
                <a:lnTo>
                  <a:pt x="64008" y="3428999"/>
                </a:lnTo>
                <a:lnTo>
                  <a:pt x="4509516" y="3428999"/>
                </a:lnTo>
                <a:lnTo>
                  <a:pt x="4509516" y="0"/>
                </a:lnTo>
                <a:close/>
              </a:path>
              <a:path w="4572000" h="3429000">
                <a:moveTo>
                  <a:pt x="4572000" y="3366516"/>
                </a:moveTo>
                <a:lnTo>
                  <a:pt x="4509516" y="3428999"/>
                </a:lnTo>
                <a:lnTo>
                  <a:pt x="4572000" y="3428999"/>
                </a:lnTo>
                <a:lnTo>
                  <a:pt x="4572000" y="3366516"/>
                </a:lnTo>
                <a:close/>
              </a:path>
              <a:path w="4572000" h="3429000">
                <a:moveTo>
                  <a:pt x="64008" y="64007"/>
                </a:moveTo>
                <a:lnTo>
                  <a:pt x="0" y="64007"/>
                </a:lnTo>
                <a:lnTo>
                  <a:pt x="0" y="3366516"/>
                </a:lnTo>
                <a:lnTo>
                  <a:pt x="64008" y="3366516"/>
                </a:lnTo>
                <a:lnTo>
                  <a:pt x="64008" y="64007"/>
                </a:lnTo>
                <a:close/>
              </a:path>
              <a:path w="4572000" h="3429000">
                <a:moveTo>
                  <a:pt x="4572000" y="64007"/>
                </a:moveTo>
                <a:lnTo>
                  <a:pt x="4509516" y="64007"/>
                </a:lnTo>
                <a:lnTo>
                  <a:pt x="4509516" y="3366516"/>
                </a:lnTo>
                <a:lnTo>
                  <a:pt x="4572000" y="3366516"/>
                </a:lnTo>
                <a:lnTo>
                  <a:pt x="4572000" y="64007"/>
                </a:lnTo>
                <a:close/>
              </a:path>
              <a:path w="4572000" h="3429000">
                <a:moveTo>
                  <a:pt x="64008" y="0"/>
                </a:moveTo>
                <a:lnTo>
                  <a:pt x="0" y="0"/>
                </a:lnTo>
                <a:lnTo>
                  <a:pt x="0" y="64007"/>
                </a:lnTo>
                <a:lnTo>
                  <a:pt x="64008" y="0"/>
                </a:lnTo>
                <a:close/>
              </a:path>
              <a:path w="4572000" h="3429000">
                <a:moveTo>
                  <a:pt x="4572000" y="0"/>
                </a:moveTo>
                <a:lnTo>
                  <a:pt x="4509516" y="0"/>
                </a:lnTo>
                <a:lnTo>
                  <a:pt x="4572000" y="64007"/>
                </a:lnTo>
                <a:lnTo>
                  <a:pt x="4572000" y="0"/>
                </a:lnTo>
                <a:close/>
              </a:path>
            </a:pathLst>
          </a:custGeom>
          <a:solidFill>
            <a:srgbClr val="474F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56204" y="3038853"/>
            <a:ext cx="1245235" cy="0"/>
          </a:xfrm>
          <a:custGeom>
            <a:avLst/>
            <a:gdLst/>
            <a:ahLst/>
            <a:cxnLst/>
            <a:rect l="l" t="t" r="r" b="b"/>
            <a:pathLst>
              <a:path w="1245235" h="0">
                <a:moveTo>
                  <a:pt x="0" y="0"/>
                </a:moveTo>
                <a:lnTo>
                  <a:pt x="124510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477767" y="2238753"/>
            <a:ext cx="605155" cy="605155"/>
          </a:xfrm>
          <a:custGeom>
            <a:avLst/>
            <a:gdLst/>
            <a:ahLst/>
            <a:cxnLst/>
            <a:rect l="l" t="t" r="r" b="b"/>
            <a:pathLst>
              <a:path w="605154" h="605155">
                <a:moveTo>
                  <a:pt x="301752" y="0"/>
                </a:moveTo>
                <a:lnTo>
                  <a:pt x="252936" y="3965"/>
                </a:lnTo>
                <a:lnTo>
                  <a:pt x="206581" y="15447"/>
                </a:lnTo>
                <a:lnTo>
                  <a:pt x="163316" y="33823"/>
                </a:lnTo>
                <a:lnTo>
                  <a:pt x="123773" y="58472"/>
                </a:lnTo>
                <a:lnTo>
                  <a:pt x="88582" y="88773"/>
                </a:lnTo>
                <a:lnTo>
                  <a:pt x="58375" y="124102"/>
                </a:lnTo>
                <a:lnTo>
                  <a:pt x="33782" y="163839"/>
                </a:lnTo>
                <a:lnTo>
                  <a:pt x="15435" y="207361"/>
                </a:lnTo>
                <a:lnTo>
                  <a:pt x="3963" y="254047"/>
                </a:lnTo>
                <a:lnTo>
                  <a:pt x="0" y="303275"/>
                </a:lnTo>
                <a:lnTo>
                  <a:pt x="3963" y="352091"/>
                </a:lnTo>
                <a:lnTo>
                  <a:pt x="15435" y="398446"/>
                </a:lnTo>
                <a:lnTo>
                  <a:pt x="33782" y="441711"/>
                </a:lnTo>
                <a:lnTo>
                  <a:pt x="58375" y="481254"/>
                </a:lnTo>
                <a:lnTo>
                  <a:pt x="88582" y="516445"/>
                </a:lnTo>
                <a:lnTo>
                  <a:pt x="123773" y="546652"/>
                </a:lnTo>
                <a:lnTo>
                  <a:pt x="163316" y="571245"/>
                </a:lnTo>
                <a:lnTo>
                  <a:pt x="206581" y="589592"/>
                </a:lnTo>
                <a:lnTo>
                  <a:pt x="252936" y="601064"/>
                </a:lnTo>
                <a:lnTo>
                  <a:pt x="301752" y="605027"/>
                </a:lnTo>
                <a:lnTo>
                  <a:pt x="350980" y="601064"/>
                </a:lnTo>
                <a:lnTo>
                  <a:pt x="397666" y="589592"/>
                </a:lnTo>
                <a:lnTo>
                  <a:pt x="441188" y="571245"/>
                </a:lnTo>
                <a:lnTo>
                  <a:pt x="480925" y="546652"/>
                </a:lnTo>
                <a:lnTo>
                  <a:pt x="516255" y="516445"/>
                </a:lnTo>
                <a:lnTo>
                  <a:pt x="546555" y="481254"/>
                </a:lnTo>
                <a:lnTo>
                  <a:pt x="571204" y="441711"/>
                </a:lnTo>
                <a:lnTo>
                  <a:pt x="589580" y="398446"/>
                </a:lnTo>
                <a:lnTo>
                  <a:pt x="601062" y="352091"/>
                </a:lnTo>
                <a:lnTo>
                  <a:pt x="605028" y="303275"/>
                </a:lnTo>
                <a:lnTo>
                  <a:pt x="601062" y="254047"/>
                </a:lnTo>
                <a:lnTo>
                  <a:pt x="589580" y="207361"/>
                </a:lnTo>
                <a:lnTo>
                  <a:pt x="571204" y="163839"/>
                </a:lnTo>
                <a:lnTo>
                  <a:pt x="546555" y="124102"/>
                </a:lnTo>
                <a:lnTo>
                  <a:pt x="516255" y="88773"/>
                </a:lnTo>
                <a:lnTo>
                  <a:pt x="480925" y="58472"/>
                </a:lnTo>
                <a:lnTo>
                  <a:pt x="441188" y="33823"/>
                </a:lnTo>
                <a:lnTo>
                  <a:pt x="397666" y="15447"/>
                </a:lnTo>
                <a:lnTo>
                  <a:pt x="350980" y="3965"/>
                </a:lnTo>
                <a:lnTo>
                  <a:pt x="301752" y="0"/>
                </a:lnTo>
                <a:close/>
              </a:path>
            </a:pathLst>
          </a:custGeom>
          <a:solidFill>
            <a:srgbClr val="474F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512820" y="2276853"/>
            <a:ext cx="53340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62100" y="1365501"/>
            <a:ext cx="4442460" cy="15087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499615" y="1310637"/>
            <a:ext cx="4558665" cy="3415665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4558283" y="0"/>
                </a:moveTo>
                <a:lnTo>
                  <a:pt x="0" y="0"/>
                </a:lnTo>
                <a:lnTo>
                  <a:pt x="0" y="3415283"/>
                </a:lnTo>
                <a:lnTo>
                  <a:pt x="4558283" y="3415283"/>
                </a:lnTo>
                <a:lnTo>
                  <a:pt x="45582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00596" y="31231"/>
            <a:ext cx="787400" cy="2527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-55">
                <a:latin typeface="等线"/>
                <a:cs typeface="等线"/>
              </a:rPr>
              <a:t>2019/11/6</a:t>
            </a:r>
            <a:endParaRPr sz="1450">
              <a:latin typeface="等线"/>
              <a:cs typeface="等线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35196" y="1661157"/>
            <a:ext cx="1830324" cy="2919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93519" y="1304541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4572000" h="3429000">
                <a:moveTo>
                  <a:pt x="0" y="3366516"/>
                </a:moveTo>
                <a:lnTo>
                  <a:pt x="0" y="3428999"/>
                </a:lnTo>
                <a:lnTo>
                  <a:pt x="64008" y="3428999"/>
                </a:lnTo>
                <a:lnTo>
                  <a:pt x="0" y="3366516"/>
                </a:lnTo>
                <a:close/>
              </a:path>
              <a:path w="4572000" h="3429000">
                <a:moveTo>
                  <a:pt x="4509516" y="0"/>
                </a:moveTo>
                <a:lnTo>
                  <a:pt x="64008" y="0"/>
                </a:lnTo>
                <a:lnTo>
                  <a:pt x="64008" y="3428999"/>
                </a:lnTo>
                <a:lnTo>
                  <a:pt x="4509516" y="3428999"/>
                </a:lnTo>
                <a:lnTo>
                  <a:pt x="4509516" y="0"/>
                </a:lnTo>
                <a:close/>
              </a:path>
              <a:path w="4572000" h="3429000">
                <a:moveTo>
                  <a:pt x="4572000" y="3366516"/>
                </a:moveTo>
                <a:lnTo>
                  <a:pt x="4509516" y="3428999"/>
                </a:lnTo>
                <a:lnTo>
                  <a:pt x="4572000" y="3428999"/>
                </a:lnTo>
                <a:lnTo>
                  <a:pt x="4572000" y="3366516"/>
                </a:lnTo>
                <a:close/>
              </a:path>
              <a:path w="4572000" h="3429000">
                <a:moveTo>
                  <a:pt x="64008" y="64007"/>
                </a:moveTo>
                <a:lnTo>
                  <a:pt x="0" y="64007"/>
                </a:lnTo>
                <a:lnTo>
                  <a:pt x="0" y="3366516"/>
                </a:lnTo>
                <a:lnTo>
                  <a:pt x="64008" y="3366516"/>
                </a:lnTo>
                <a:lnTo>
                  <a:pt x="64008" y="64007"/>
                </a:lnTo>
                <a:close/>
              </a:path>
              <a:path w="4572000" h="3429000">
                <a:moveTo>
                  <a:pt x="4572000" y="64007"/>
                </a:moveTo>
                <a:lnTo>
                  <a:pt x="4509516" y="64007"/>
                </a:lnTo>
                <a:lnTo>
                  <a:pt x="4509516" y="3366516"/>
                </a:lnTo>
                <a:lnTo>
                  <a:pt x="4572000" y="3366516"/>
                </a:lnTo>
                <a:lnTo>
                  <a:pt x="4572000" y="64007"/>
                </a:lnTo>
                <a:close/>
              </a:path>
              <a:path w="4572000" h="3429000">
                <a:moveTo>
                  <a:pt x="64008" y="0"/>
                </a:moveTo>
                <a:lnTo>
                  <a:pt x="0" y="0"/>
                </a:lnTo>
                <a:lnTo>
                  <a:pt x="0" y="64007"/>
                </a:lnTo>
                <a:lnTo>
                  <a:pt x="64008" y="0"/>
                </a:lnTo>
                <a:close/>
              </a:path>
              <a:path w="4572000" h="3429000">
                <a:moveTo>
                  <a:pt x="4572000" y="0"/>
                </a:moveTo>
                <a:lnTo>
                  <a:pt x="4509516" y="0"/>
                </a:lnTo>
                <a:lnTo>
                  <a:pt x="4572000" y="64007"/>
                </a:lnTo>
                <a:lnTo>
                  <a:pt x="4572000" y="0"/>
                </a:lnTo>
                <a:close/>
              </a:path>
            </a:pathLst>
          </a:custGeom>
          <a:solidFill>
            <a:srgbClr val="474F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39467" y="1545333"/>
            <a:ext cx="0" cy="486409"/>
          </a:xfrm>
          <a:custGeom>
            <a:avLst/>
            <a:gdLst/>
            <a:ahLst/>
            <a:cxnLst/>
            <a:rect l="l" t="t" r="r" b="b"/>
            <a:pathLst>
              <a:path w="0" h="486410">
                <a:moveTo>
                  <a:pt x="0" y="0"/>
                </a:moveTo>
                <a:lnTo>
                  <a:pt x="0" y="486156"/>
                </a:lnTo>
              </a:path>
            </a:pathLst>
          </a:custGeom>
          <a:ln w="60960">
            <a:solidFill>
              <a:srgbClr val="474F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499615" y="1310637"/>
            <a:ext cx="4558665" cy="3415665"/>
          </a:xfrm>
          <a:prstGeom prst="rect">
            <a:avLst/>
          </a:prstGeom>
          <a:solidFill>
            <a:srgbClr val="474F52"/>
          </a:solidFill>
          <a:ln w="1219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504190" indent="-155575">
              <a:lnSpc>
                <a:spcPct val="100000"/>
              </a:lnSpc>
              <a:spcBef>
                <a:spcPts val="1145"/>
              </a:spcBef>
              <a:buFont typeface="Wingdings"/>
              <a:buChar char=""/>
              <a:tabLst>
                <a:tab pos="504825" algn="l"/>
              </a:tabLst>
            </a:pPr>
            <a:r>
              <a:rPr dirty="0" sz="1000" spc="-5">
                <a:latin typeface="华文中宋"/>
                <a:cs typeface="华文中宋"/>
              </a:rPr>
              <a:t>Recommendation – Information</a:t>
            </a:r>
            <a:r>
              <a:rPr dirty="0" sz="1000" spc="15">
                <a:latin typeface="华文中宋"/>
                <a:cs typeface="华文中宋"/>
              </a:rPr>
              <a:t> </a:t>
            </a:r>
            <a:r>
              <a:rPr dirty="0" sz="1000" spc="-5">
                <a:latin typeface="华文中宋"/>
                <a:cs typeface="华文中宋"/>
              </a:rPr>
              <a:t>Discovery</a:t>
            </a:r>
            <a:endParaRPr sz="1000">
              <a:latin typeface="华文中宋"/>
              <a:cs typeface="华文中宋"/>
            </a:endParaRPr>
          </a:p>
          <a:p>
            <a:pPr>
              <a:lnSpc>
                <a:spcPct val="100000"/>
              </a:lnSpc>
              <a:buFont typeface="Wingdings"/>
              <a:buChar char="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Wingdings"/>
              <a:buChar char="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Wingdings"/>
              <a:buChar char="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Wingdings"/>
              <a:buChar char="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Wingdings"/>
              <a:buChar char="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"/>
            </a:pPr>
            <a:endParaRPr sz="1800">
              <a:latin typeface="Times New Roman"/>
              <a:cs typeface="Times New Roman"/>
            </a:endParaRPr>
          </a:p>
          <a:p>
            <a:pPr lvl="1" marL="728345" indent="-151130">
              <a:lnSpc>
                <a:spcPct val="100000"/>
              </a:lnSpc>
              <a:spcBef>
                <a:spcPts val="5"/>
              </a:spcBef>
              <a:buFont typeface="Wingdings"/>
              <a:buChar char=""/>
              <a:tabLst>
                <a:tab pos="728980" algn="l"/>
              </a:tabLst>
            </a:pPr>
            <a:r>
              <a:rPr dirty="0" sz="900">
                <a:latin typeface="华文中宋"/>
                <a:cs typeface="华文中宋"/>
              </a:rPr>
              <a:t>Do </a:t>
            </a:r>
            <a:r>
              <a:rPr dirty="0" sz="900" spc="-5">
                <a:latin typeface="华文中宋"/>
                <a:cs typeface="华文中宋"/>
              </a:rPr>
              <a:t>not know its</a:t>
            </a:r>
            <a:r>
              <a:rPr dirty="0" sz="900" spc="-30">
                <a:latin typeface="华文中宋"/>
                <a:cs typeface="华文中宋"/>
              </a:rPr>
              <a:t> </a:t>
            </a:r>
            <a:r>
              <a:rPr dirty="0" sz="900" spc="-5">
                <a:latin typeface="华文中宋"/>
                <a:cs typeface="华文中宋"/>
              </a:rPr>
              <a:t>existence</a:t>
            </a:r>
            <a:endParaRPr sz="900">
              <a:latin typeface="华文中宋"/>
              <a:cs typeface="华文中宋"/>
            </a:endParaRPr>
          </a:p>
          <a:p>
            <a:pPr lvl="1" marL="728345" indent="-151130">
              <a:lnSpc>
                <a:spcPct val="100000"/>
              </a:lnSpc>
              <a:spcBef>
                <a:spcPts val="250"/>
              </a:spcBef>
              <a:buFont typeface="Wingdings"/>
              <a:buChar char=""/>
              <a:tabLst>
                <a:tab pos="728980" algn="l"/>
              </a:tabLst>
            </a:pPr>
            <a:r>
              <a:rPr dirty="0" sz="900">
                <a:latin typeface="华文中宋"/>
                <a:cs typeface="华文中宋"/>
              </a:rPr>
              <a:t>Do </a:t>
            </a:r>
            <a:r>
              <a:rPr dirty="0" sz="900" spc="-5">
                <a:latin typeface="华文中宋"/>
                <a:cs typeface="华文中宋"/>
              </a:rPr>
              <a:t>not know how to</a:t>
            </a:r>
            <a:r>
              <a:rPr dirty="0" sz="900" spc="-35">
                <a:latin typeface="华文中宋"/>
                <a:cs typeface="华文中宋"/>
              </a:rPr>
              <a:t> </a:t>
            </a:r>
            <a:r>
              <a:rPr dirty="0" sz="900" spc="-5">
                <a:latin typeface="华文中宋"/>
                <a:cs typeface="华文中宋"/>
              </a:rPr>
              <a:t>find</a:t>
            </a:r>
            <a:endParaRPr sz="900">
              <a:latin typeface="华文中宋"/>
              <a:cs typeface="华文中宋"/>
            </a:endParaRPr>
          </a:p>
          <a:p>
            <a:pPr lvl="1" marL="728345" indent="-151130">
              <a:lnSpc>
                <a:spcPct val="100000"/>
              </a:lnSpc>
              <a:spcBef>
                <a:spcPts val="250"/>
              </a:spcBef>
              <a:buFont typeface="Wingdings"/>
              <a:buChar char=""/>
              <a:tabLst>
                <a:tab pos="728980" algn="l"/>
              </a:tabLst>
            </a:pPr>
            <a:r>
              <a:rPr dirty="0" sz="900">
                <a:latin typeface="华文中宋"/>
                <a:cs typeface="华文中宋"/>
              </a:rPr>
              <a:t>Return </a:t>
            </a:r>
            <a:r>
              <a:rPr dirty="0" sz="900" spc="-5">
                <a:latin typeface="华文中宋"/>
                <a:cs typeface="华文中宋"/>
              </a:rPr>
              <a:t>serendipitous</a:t>
            </a:r>
            <a:r>
              <a:rPr dirty="0" sz="900" spc="-35">
                <a:latin typeface="华文中宋"/>
                <a:cs typeface="华文中宋"/>
              </a:rPr>
              <a:t> </a:t>
            </a:r>
            <a:r>
              <a:rPr dirty="0" sz="900" spc="-5">
                <a:latin typeface="华文中宋"/>
                <a:cs typeface="华文中宋"/>
              </a:rPr>
              <a:t>results</a:t>
            </a:r>
            <a:endParaRPr sz="900">
              <a:latin typeface="华文中宋"/>
              <a:cs typeface="华文中宋"/>
            </a:endParaRPr>
          </a:p>
          <a:p>
            <a:pPr lvl="1" marL="728345" indent="-151130">
              <a:lnSpc>
                <a:spcPct val="100000"/>
              </a:lnSpc>
              <a:spcBef>
                <a:spcPts val="240"/>
              </a:spcBef>
              <a:buFont typeface="Wingdings"/>
              <a:buChar char=""/>
              <a:tabLst>
                <a:tab pos="728980" algn="l"/>
              </a:tabLst>
            </a:pPr>
            <a:r>
              <a:rPr dirty="0" sz="900" spc="-10">
                <a:latin typeface="华文中宋"/>
                <a:cs typeface="华文中宋"/>
              </a:rPr>
              <a:t>Something </a:t>
            </a:r>
            <a:r>
              <a:rPr dirty="0" sz="900" spc="-5">
                <a:latin typeface="华文中宋"/>
                <a:cs typeface="华文中宋"/>
              </a:rPr>
              <a:t>finds</a:t>
            </a:r>
            <a:r>
              <a:rPr dirty="0" sz="900" spc="10">
                <a:latin typeface="华文中宋"/>
                <a:cs typeface="华文中宋"/>
              </a:rPr>
              <a:t> </a:t>
            </a:r>
            <a:r>
              <a:rPr dirty="0" sz="900" spc="-5">
                <a:latin typeface="华文中宋"/>
                <a:cs typeface="华文中宋"/>
              </a:rPr>
              <a:t>you!</a:t>
            </a:r>
            <a:endParaRPr sz="900">
              <a:latin typeface="华文中宋"/>
              <a:cs typeface="华文中宋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50720" y="2430777"/>
            <a:ext cx="3657600" cy="10576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235196" y="6310881"/>
            <a:ext cx="1830324" cy="29199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493519" y="5954265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4572000" h="3429000">
                <a:moveTo>
                  <a:pt x="0" y="3366516"/>
                </a:moveTo>
                <a:lnTo>
                  <a:pt x="0" y="3429000"/>
                </a:lnTo>
                <a:lnTo>
                  <a:pt x="64008" y="3429000"/>
                </a:lnTo>
                <a:lnTo>
                  <a:pt x="0" y="3366516"/>
                </a:lnTo>
                <a:close/>
              </a:path>
              <a:path w="4572000" h="3429000">
                <a:moveTo>
                  <a:pt x="4509516" y="0"/>
                </a:moveTo>
                <a:lnTo>
                  <a:pt x="64008" y="0"/>
                </a:lnTo>
                <a:lnTo>
                  <a:pt x="64008" y="3429000"/>
                </a:lnTo>
                <a:lnTo>
                  <a:pt x="4509516" y="3429000"/>
                </a:lnTo>
                <a:lnTo>
                  <a:pt x="4509516" y="0"/>
                </a:lnTo>
                <a:close/>
              </a:path>
              <a:path w="4572000" h="3429000">
                <a:moveTo>
                  <a:pt x="4572000" y="3366516"/>
                </a:moveTo>
                <a:lnTo>
                  <a:pt x="4509516" y="3429000"/>
                </a:lnTo>
                <a:lnTo>
                  <a:pt x="4572000" y="3429000"/>
                </a:lnTo>
                <a:lnTo>
                  <a:pt x="4572000" y="3366516"/>
                </a:lnTo>
                <a:close/>
              </a:path>
              <a:path w="4572000" h="3429000">
                <a:moveTo>
                  <a:pt x="64008" y="64008"/>
                </a:moveTo>
                <a:lnTo>
                  <a:pt x="0" y="64008"/>
                </a:lnTo>
                <a:lnTo>
                  <a:pt x="0" y="3366516"/>
                </a:lnTo>
                <a:lnTo>
                  <a:pt x="64008" y="3366516"/>
                </a:lnTo>
                <a:lnTo>
                  <a:pt x="64008" y="64008"/>
                </a:lnTo>
                <a:close/>
              </a:path>
              <a:path w="4572000" h="3429000">
                <a:moveTo>
                  <a:pt x="4572000" y="64008"/>
                </a:moveTo>
                <a:lnTo>
                  <a:pt x="4509516" y="64008"/>
                </a:lnTo>
                <a:lnTo>
                  <a:pt x="4509516" y="3366516"/>
                </a:lnTo>
                <a:lnTo>
                  <a:pt x="4572000" y="3366516"/>
                </a:lnTo>
                <a:lnTo>
                  <a:pt x="4572000" y="64008"/>
                </a:lnTo>
                <a:close/>
              </a:path>
              <a:path w="4572000" h="3429000">
                <a:moveTo>
                  <a:pt x="64008" y="0"/>
                </a:moveTo>
                <a:lnTo>
                  <a:pt x="0" y="0"/>
                </a:lnTo>
                <a:lnTo>
                  <a:pt x="0" y="64008"/>
                </a:lnTo>
                <a:lnTo>
                  <a:pt x="64008" y="0"/>
                </a:lnTo>
                <a:close/>
              </a:path>
              <a:path w="4572000" h="3429000">
                <a:moveTo>
                  <a:pt x="4572000" y="0"/>
                </a:moveTo>
                <a:lnTo>
                  <a:pt x="4509516" y="0"/>
                </a:lnTo>
                <a:lnTo>
                  <a:pt x="4572000" y="64008"/>
                </a:lnTo>
                <a:lnTo>
                  <a:pt x="4572000" y="0"/>
                </a:lnTo>
                <a:close/>
              </a:path>
            </a:pathLst>
          </a:custGeom>
          <a:solidFill>
            <a:srgbClr val="474F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839467" y="6195057"/>
            <a:ext cx="0" cy="486409"/>
          </a:xfrm>
          <a:custGeom>
            <a:avLst/>
            <a:gdLst/>
            <a:ahLst/>
            <a:cxnLst/>
            <a:rect l="l" t="t" r="r" b="b"/>
            <a:pathLst>
              <a:path w="0" h="486409">
                <a:moveTo>
                  <a:pt x="0" y="0"/>
                </a:moveTo>
                <a:lnTo>
                  <a:pt x="0" y="486155"/>
                </a:lnTo>
              </a:path>
            </a:pathLst>
          </a:custGeom>
          <a:ln w="60960">
            <a:solidFill>
              <a:srgbClr val="474F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556003" y="6815325"/>
            <a:ext cx="4448556" cy="25069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499615" y="5960360"/>
            <a:ext cx="4558665" cy="3415665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4558283" y="0"/>
                </a:moveTo>
                <a:lnTo>
                  <a:pt x="0" y="0"/>
                </a:lnTo>
                <a:lnTo>
                  <a:pt x="0" y="3415283"/>
                </a:lnTo>
                <a:lnTo>
                  <a:pt x="4558283" y="3415283"/>
                </a:lnTo>
                <a:lnTo>
                  <a:pt x="45582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00596" y="31231"/>
            <a:ext cx="787400" cy="2527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-55">
                <a:latin typeface="等线"/>
                <a:cs typeface="等线"/>
              </a:rPr>
              <a:t>2019/11/6</a:t>
            </a:r>
            <a:endParaRPr sz="1450">
              <a:latin typeface="等线"/>
              <a:cs typeface="等线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35196" y="1661157"/>
            <a:ext cx="1830324" cy="2919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93519" y="1304541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4572000" h="3429000">
                <a:moveTo>
                  <a:pt x="0" y="3366516"/>
                </a:moveTo>
                <a:lnTo>
                  <a:pt x="0" y="3428999"/>
                </a:lnTo>
                <a:lnTo>
                  <a:pt x="64008" y="3428999"/>
                </a:lnTo>
                <a:lnTo>
                  <a:pt x="0" y="3366516"/>
                </a:lnTo>
                <a:close/>
              </a:path>
              <a:path w="4572000" h="3429000">
                <a:moveTo>
                  <a:pt x="4509516" y="0"/>
                </a:moveTo>
                <a:lnTo>
                  <a:pt x="64008" y="0"/>
                </a:lnTo>
                <a:lnTo>
                  <a:pt x="64008" y="3428999"/>
                </a:lnTo>
                <a:lnTo>
                  <a:pt x="4509516" y="3428999"/>
                </a:lnTo>
                <a:lnTo>
                  <a:pt x="4509516" y="0"/>
                </a:lnTo>
                <a:close/>
              </a:path>
              <a:path w="4572000" h="3429000">
                <a:moveTo>
                  <a:pt x="4572000" y="3366516"/>
                </a:moveTo>
                <a:lnTo>
                  <a:pt x="4509516" y="3428999"/>
                </a:lnTo>
                <a:lnTo>
                  <a:pt x="4572000" y="3428999"/>
                </a:lnTo>
                <a:lnTo>
                  <a:pt x="4572000" y="3366516"/>
                </a:lnTo>
                <a:close/>
              </a:path>
              <a:path w="4572000" h="3429000">
                <a:moveTo>
                  <a:pt x="64008" y="64007"/>
                </a:moveTo>
                <a:lnTo>
                  <a:pt x="0" y="64007"/>
                </a:lnTo>
                <a:lnTo>
                  <a:pt x="0" y="3366516"/>
                </a:lnTo>
                <a:lnTo>
                  <a:pt x="64008" y="3366516"/>
                </a:lnTo>
                <a:lnTo>
                  <a:pt x="64008" y="64007"/>
                </a:lnTo>
                <a:close/>
              </a:path>
              <a:path w="4572000" h="3429000">
                <a:moveTo>
                  <a:pt x="4572000" y="64007"/>
                </a:moveTo>
                <a:lnTo>
                  <a:pt x="4509516" y="64007"/>
                </a:lnTo>
                <a:lnTo>
                  <a:pt x="4509516" y="3366516"/>
                </a:lnTo>
                <a:lnTo>
                  <a:pt x="4572000" y="3366516"/>
                </a:lnTo>
                <a:lnTo>
                  <a:pt x="4572000" y="64007"/>
                </a:lnTo>
                <a:close/>
              </a:path>
              <a:path w="4572000" h="3429000">
                <a:moveTo>
                  <a:pt x="64008" y="0"/>
                </a:moveTo>
                <a:lnTo>
                  <a:pt x="0" y="0"/>
                </a:lnTo>
                <a:lnTo>
                  <a:pt x="0" y="64007"/>
                </a:lnTo>
                <a:lnTo>
                  <a:pt x="64008" y="0"/>
                </a:lnTo>
                <a:close/>
              </a:path>
              <a:path w="4572000" h="3429000">
                <a:moveTo>
                  <a:pt x="4572000" y="0"/>
                </a:moveTo>
                <a:lnTo>
                  <a:pt x="4509516" y="0"/>
                </a:lnTo>
                <a:lnTo>
                  <a:pt x="4572000" y="64007"/>
                </a:lnTo>
                <a:lnTo>
                  <a:pt x="4572000" y="0"/>
                </a:lnTo>
                <a:close/>
              </a:path>
            </a:pathLst>
          </a:custGeom>
          <a:solidFill>
            <a:srgbClr val="474F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39467" y="1545333"/>
            <a:ext cx="0" cy="486409"/>
          </a:xfrm>
          <a:custGeom>
            <a:avLst/>
            <a:gdLst/>
            <a:ahLst/>
            <a:cxnLst/>
            <a:rect l="l" t="t" r="r" b="b"/>
            <a:pathLst>
              <a:path w="0" h="486410">
                <a:moveTo>
                  <a:pt x="0" y="0"/>
                </a:moveTo>
                <a:lnTo>
                  <a:pt x="0" y="486156"/>
                </a:lnTo>
              </a:path>
            </a:pathLst>
          </a:custGeom>
          <a:ln w="60960">
            <a:solidFill>
              <a:srgbClr val="474F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499615" y="1310637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462915" indent="-114300">
              <a:lnSpc>
                <a:spcPct val="100000"/>
              </a:lnSpc>
              <a:spcBef>
                <a:spcPts val="1145"/>
              </a:spcBef>
              <a:buFont typeface="Wingdings"/>
              <a:buChar char=""/>
              <a:tabLst>
                <a:tab pos="504825" algn="l"/>
              </a:tabLst>
            </a:pPr>
            <a:r>
              <a:rPr dirty="0" sz="1000" spc="-10">
                <a:latin typeface="华文中宋"/>
                <a:cs typeface="华文中宋"/>
              </a:rPr>
              <a:t>October 2006, </a:t>
            </a:r>
            <a:r>
              <a:rPr dirty="0" sz="1000" spc="-5">
                <a:latin typeface="华文中宋"/>
                <a:cs typeface="华文中宋"/>
              </a:rPr>
              <a:t>Netflix offered a </a:t>
            </a:r>
            <a:r>
              <a:rPr dirty="0" sz="1000" spc="-10">
                <a:latin typeface="华文中宋"/>
                <a:cs typeface="华文中宋"/>
              </a:rPr>
              <a:t>$1,000,000 </a:t>
            </a:r>
            <a:r>
              <a:rPr dirty="0" sz="1000" spc="-5">
                <a:latin typeface="华文中宋"/>
                <a:cs typeface="华文中宋"/>
              </a:rPr>
              <a:t>Grand</a:t>
            </a:r>
            <a:r>
              <a:rPr dirty="0" sz="1000" spc="190">
                <a:latin typeface="华文中宋"/>
                <a:cs typeface="华文中宋"/>
              </a:rPr>
              <a:t> </a:t>
            </a:r>
            <a:r>
              <a:rPr dirty="0" sz="1000" spc="-5">
                <a:latin typeface="华文中宋"/>
                <a:cs typeface="华文中宋"/>
              </a:rPr>
              <a:t>Prize</a:t>
            </a:r>
            <a:endParaRPr sz="1000">
              <a:latin typeface="华文中宋"/>
              <a:cs typeface="华文中宋"/>
            </a:endParaRPr>
          </a:p>
          <a:p>
            <a:pPr marL="462915" marR="1363980" indent="-114300">
              <a:lnSpc>
                <a:spcPts val="1080"/>
              </a:lnSpc>
              <a:spcBef>
                <a:spcPts val="520"/>
              </a:spcBef>
              <a:buFont typeface="Wingdings"/>
              <a:buChar char=""/>
              <a:tabLst>
                <a:tab pos="504825" algn="l"/>
              </a:tabLst>
            </a:pPr>
            <a:r>
              <a:rPr dirty="0" sz="1000" spc="-5">
                <a:latin typeface="华文中宋"/>
                <a:cs typeface="华文中宋"/>
              </a:rPr>
              <a:t>The grand prize accelerated the research of  recommendation</a:t>
            </a:r>
            <a:endParaRPr sz="1000">
              <a:latin typeface="华文中宋"/>
              <a:cs typeface="华文中宋"/>
            </a:endParaRPr>
          </a:p>
          <a:p>
            <a:pPr marL="462915" indent="-114300">
              <a:lnSpc>
                <a:spcPct val="100000"/>
              </a:lnSpc>
              <a:spcBef>
                <a:spcPts val="365"/>
              </a:spcBef>
              <a:buFont typeface="Wingdings"/>
              <a:buChar char=""/>
              <a:tabLst>
                <a:tab pos="504825" algn="l"/>
              </a:tabLst>
            </a:pPr>
            <a:r>
              <a:rPr dirty="0" sz="1000" spc="-5">
                <a:latin typeface="华文中宋"/>
                <a:cs typeface="华文中宋"/>
              </a:rPr>
              <a:t>The winning team uses machine learning</a:t>
            </a:r>
            <a:r>
              <a:rPr dirty="0" sz="1000" spc="75">
                <a:latin typeface="华文中宋"/>
                <a:cs typeface="华文中宋"/>
              </a:rPr>
              <a:t> </a:t>
            </a:r>
            <a:r>
              <a:rPr dirty="0" sz="1000" spc="-5">
                <a:latin typeface="华文中宋"/>
                <a:cs typeface="华文中宋"/>
              </a:rPr>
              <a:t>techniques</a:t>
            </a:r>
            <a:endParaRPr sz="1000">
              <a:latin typeface="华文中宋"/>
              <a:cs typeface="华文中宋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44623" y="3101337"/>
            <a:ext cx="3563620" cy="1297305"/>
          </a:xfrm>
          <a:custGeom>
            <a:avLst/>
            <a:gdLst/>
            <a:ahLst/>
            <a:cxnLst/>
            <a:rect l="l" t="t" r="r" b="b"/>
            <a:pathLst>
              <a:path w="3563620" h="1297304">
                <a:moveTo>
                  <a:pt x="0" y="0"/>
                </a:moveTo>
                <a:lnTo>
                  <a:pt x="3563112" y="0"/>
                </a:lnTo>
                <a:lnTo>
                  <a:pt x="3563112" y="1296924"/>
                </a:lnTo>
                <a:lnTo>
                  <a:pt x="0" y="12969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941576" y="3098289"/>
            <a:ext cx="3571240" cy="1303020"/>
          </a:xfrm>
          <a:custGeom>
            <a:avLst/>
            <a:gdLst/>
            <a:ahLst/>
            <a:cxnLst/>
            <a:rect l="l" t="t" r="r" b="b"/>
            <a:pathLst>
              <a:path w="3571240" h="1303020">
                <a:moveTo>
                  <a:pt x="3570732" y="0"/>
                </a:moveTo>
                <a:lnTo>
                  <a:pt x="0" y="0"/>
                </a:lnTo>
                <a:lnTo>
                  <a:pt x="0" y="1303019"/>
                </a:lnTo>
                <a:lnTo>
                  <a:pt x="3570732" y="1303019"/>
                </a:lnTo>
                <a:lnTo>
                  <a:pt x="3570732" y="1299971"/>
                </a:lnTo>
                <a:lnTo>
                  <a:pt x="6096" y="1299971"/>
                </a:lnTo>
                <a:lnTo>
                  <a:pt x="3048" y="1295399"/>
                </a:lnTo>
                <a:lnTo>
                  <a:pt x="6096" y="1295399"/>
                </a:lnTo>
                <a:lnTo>
                  <a:pt x="6096" y="6095"/>
                </a:lnTo>
                <a:lnTo>
                  <a:pt x="3048" y="6095"/>
                </a:lnTo>
                <a:lnTo>
                  <a:pt x="6096" y="3047"/>
                </a:lnTo>
                <a:lnTo>
                  <a:pt x="3570732" y="3047"/>
                </a:lnTo>
                <a:lnTo>
                  <a:pt x="3570732" y="0"/>
                </a:lnTo>
                <a:close/>
              </a:path>
              <a:path w="3571240" h="1303020">
                <a:moveTo>
                  <a:pt x="6096" y="1295399"/>
                </a:moveTo>
                <a:lnTo>
                  <a:pt x="3048" y="1295399"/>
                </a:lnTo>
                <a:lnTo>
                  <a:pt x="6096" y="1299971"/>
                </a:lnTo>
                <a:lnTo>
                  <a:pt x="6096" y="1295399"/>
                </a:lnTo>
                <a:close/>
              </a:path>
              <a:path w="3571240" h="1303020">
                <a:moveTo>
                  <a:pt x="3563112" y="1295399"/>
                </a:moveTo>
                <a:lnTo>
                  <a:pt x="6096" y="1295399"/>
                </a:lnTo>
                <a:lnTo>
                  <a:pt x="6096" y="1299971"/>
                </a:lnTo>
                <a:lnTo>
                  <a:pt x="3563112" y="1299971"/>
                </a:lnTo>
                <a:lnTo>
                  <a:pt x="3563112" y="1295399"/>
                </a:lnTo>
                <a:close/>
              </a:path>
              <a:path w="3571240" h="1303020">
                <a:moveTo>
                  <a:pt x="3563112" y="3047"/>
                </a:moveTo>
                <a:lnTo>
                  <a:pt x="3563112" y="1299971"/>
                </a:lnTo>
                <a:lnTo>
                  <a:pt x="3566160" y="1295399"/>
                </a:lnTo>
                <a:lnTo>
                  <a:pt x="3570732" y="1295399"/>
                </a:lnTo>
                <a:lnTo>
                  <a:pt x="3570732" y="6095"/>
                </a:lnTo>
                <a:lnTo>
                  <a:pt x="3566160" y="6095"/>
                </a:lnTo>
                <a:lnTo>
                  <a:pt x="3563112" y="3047"/>
                </a:lnTo>
                <a:close/>
              </a:path>
              <a:path w="3571240" h="1303020">
                <a:moveTo>
                  <a:pt x="3570732" y="1295399"/>
                </a:moveTo>
                <a:lnTo>
                  <a:pt x="3566160" y="1295399"/>
                </a:lnTo>
                <a:lnTo>
                  <a:pt x="3563112" y="1299971"/>
                </a:lnTo>
                <a:lnTo>
                  <a:pt x="3570732" y="1299971"/>
                </a:lnTo>
                <a:lnTo>
                  <a:pt x="3570732" y="1295399"/>
                </a:lnTo>
                <a:close/>
              </a:path>
              <a:path w="3571240" h="1303020">
                <a:moveTo>
                  <a:pt x="6096" y="3047"/>
                </a:moveTo>
                <a:lnTo>
                  <a:pt x="3048" y="6095"/>
                </a:lnTo>
                <a:lnTo>
                  <a:pt x="6096" y="6095"/>
                </a:lnTo>
                <a:lnTo>
                  <a:pt x="6096" y="3047"/>
                </a:lnTo>
                <a:close/>
              </a:path>
              <a:path w="3571240" h="1303020">
                <a:moveTo>
                  <a:pt x="3563112" y="3047"/>
                </a:moveTo>
                <a:lnTo>
                  <a:pt x="6096" y="3047"/>
                </a:lnTo>
                <a:lnTo>
                  <a:pt x="6096" y="6095"/>
                </a:lnTo>
                <a:lnTo>
                  <a:pt x="3563112" y="6095"/>
                </a:lnTo>
                <a:lnTo>
                  <a:pt x="3563112" y="3047"/>
                </a:lnTo>
                <a:close/>
              </a:path>
              <a:path w="3571240" h="1303020">
                <a:moveTo>
                  <a:pt x="3570732" y="3047"/>
                </a:moveTo>
                <a:lnTo>
                  <a:pt x="3563112" y="3047"/>
                </a:lnTo>
                <a:lnTo>
                  <a:pt x="3566160" y="6095"/>
                </a:lnTo>
                <a:lnTo>
                  <a:pt x="3570732" y="6095"/>
                </a:lnTo>
                <a:lnTo>
                  <a:pt x="3570732" y="3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997964" y="3172965"/>
            <a:ext cx="2286000" cy="11673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944623" y="3350226"/>
            <a:ext cx="3563620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613025" marR="258445">
              <a:lnSpc>
                <a:spcPct val="150000"/>
              </a:lnSpc>
              <a:spcBef>
                <a:spcPts val="100"/>
              </a:spcBef>
            </a:pPr>
            <a:r>
              <a:rPr dirty="0" sz="1000" spc="-10" b="1">
                <a:solidFill>
                  <a:srgbClr val="FFFFFF"/>
                </a:solidFill>
                <a:latin typeface="Calibri"/>
                <a:cs typeface="Calibri"/>
              </a:rPr>
              <a:t>Ou</a:t>
            </a:r>
            <a:r>
              <a:rPr dirty="0" sz="100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000" spc="-5" b="1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1000" b="1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dirty="0" sz="1000" spc="-25" b="1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z="1000" spc="-5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1000" spc="0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1000" b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1000" spc="-5" b="1">
                <a:solidFill>
                  <a:srgbClr val="FFFFFF"/>
                </a:solidFill>
                <a:latin typeface="Calibri"/>
                <a:cs typeface="Calibri"/>
              </a:rPr>
              <a:t>s  </a:t>
            </a:r>
            <a:r>
              <a:rPr dirty="0" sz="1000" spc="-10" b="1">
                <a:solidFill>
                  <a:srgbClr val="FFFFFF"/>
                </a:solidFill>
                <a:latin typeface="Calibri"/>
                <a:cs typeface="Calibri"/>
              </a:rPr>
              <a:t>“Cinematch”  </a:t>
            </a:r>
            <a:r>
              <a:rPr dirty="0" sz="1000" spc="-5" b="1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dirty="0" sz="1000" spc="-9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-5" b="1">
                <a:solidFill>
                  <a:srgbClr val="FFFFFF"/>
                </a:solidFill>
                <a:latin typeface="Calibri"/>
                <a:cs typeface="Calibri"/>
              </a:rPr>
              <a:t>10%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35196" y="6310881"/>
            <a:ext cx="1830324" cy="29199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493519" y="5954265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4572000" h="3429000">
                <a:moveTo>
                  <a:pt x="0" y="3366516"/>
                </a:moveTo>
                <a:lnTo>
                  <a:pt x="0" y="3429000"/>
                </a:lnTo>
                <a:lnTo>
                  <a:pt x="64008" y="3429000"/>
                </a:lnTo>
                <a:lnTo>
                  <a:pt x="0" y="3366516"/>
                </a:lnTo>
                <a:close/>
              </a:path>
              <a:path w="4572000" h="3429000">
                <a:moveTo>
                  <a:pt x="4509516" y="0"/>
                </a:moveTo>
                <a:lnTo>
                  <a:pt x="64008" y="0"/>
                </a:lnTo>
                <a:lnTo>
                  <a:pt x="64008" y="3429000"/>
                </a:lnTo>
                <a:lnTo>
                  <a:pt x="4509516" y="3429000"/>
                </a:lnTo>
                <a:lnTo>
                  <a:pt x="4509516" y="0"/>
                </a:lnTo>
                <a:close/>
              </a:path>
              <a:path w="4572000" h="3429000">
                <a:moveTo>
                  <a:pt x="4572000" y="3366516"/>
                </a:moveTo>
                <a:lnTo>
                  <a:pt x="4509516" y="3429000"/>
                </a:lnTo>
                <a:lnTo>
                  <a:pt x="4572000" y="3429000"/>
                </a:lnTo>
                <a:lnTo>
                  <a:pt x="4572000" y="3366516"/>
                </a:lnTo>
                <a:close/>
              </a:path>
              <a:path w="4572000" h="3429000">
                <a:moveTo>
                  <a:pt x="64008" y="64008"/>
                </a:moveTo>
                <a:lnTo>
                  <a:pt x="0" y="64008"/>
                </a:lnTo>
                <a:lnTo>
                  <a:pt x="0" y="3366516"/>
                </a:lnTo>
                <a:lnTo>
                  <a:pt x="64008" y="3366516"/>
                </a:lnTo>
                <a:lnTo>
                  <a:pt x="64008" y="64008"/>
                </a:lnTo>
                <a:close/>
              </a:path>
              <a:path w="4572000" h="3429000">
                <a:moveTo>
                  <a:pt x="4572000" y="64008"/>
                </a:moveTo>
                <a:lnTo>
                  <a:pt x="4509516" y="64008"/>
                </a:lnTo>
                <a:lnTo>
                  <a:pt x="4509516" y="3366516"/>
                </a:lnTo>
                <a:lnTo>
                  <a:pt x="4572000" y="3366516"/>
                </a:lnTo>
                <a:lnTo>
                  <a:pt x="4572000" y="64008"/>
                </a:lnTo>
                <a:close/>
              </a:path>
              <a:path w="4572000" h="3429000">
                <a:moveTo>
                  <a:pt x="64008" y="0"/>
                </a:moveTo>
                <a:lnTo>
                  <a:pt x="0" y="0"/>
                </a:lnTo>
                <a:lnTo>
                  <a:pt x="0" y="64008"/>
                </a:lnTo>
                <a:lnTo>
                  <a:pt x="64008" y="0"/>
                </a:lnTo>
                <a:close/>
              </a:path>
              <a:path w="4572000" h="3429000">
                <a:moveTo>
                  <a:pt x="4572000" y="0"/>
                </a:moveTo>
                <a:lnTo>
                  <a:pt x="4509516" y="0"/>
                </a:lnTo>
                <a:lnTo>
                  <a:pt x="4572000" y="64008"/>
                </a:lnTo>
                <a:lnTo>
                  <a:pt x="4572000" y="0"/>
                </a:lnTo>
                <a:close/>
              </a:path>
            </a:pathLst>
          </a:custGeom>
          <a:solidFill>
            <a:srgbClr val="474F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839467" y="6195057"/>
            <a:ext cx="0" cy="486409"/>
          </a:xfrm>
          <a:custGeom>
            <a:avLst/>
            <a:gdLst/>
            <a:ahLst/>
            <a:cxnLst/>
            <a:rect l="l" t="t" r="r" b="b"/>
            <a:pathLst>
              <a:path w="0" h="486409">
                <a:moveTo>
                  <a:pt x="0" y="0"/>
                </a:moveTo>
                <a:lnTo>
                  <a:pt x="0" y="486155"/>
                </a:lnTo>
              </a:path>
            </a:pathLst>
          </a:custGeom>
          <a:ln w="60960">
            <a:solidFill>
              <a:srgbClr val="474F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552955" y="6824468"/>
            <a:ext cx="4451604" cy="24963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499615" y="5960360"/>
            <a:ext cx="4558665" cy="3415665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4558283" y="0"/>
                </a:moveTo>
                <a:lnTo>
                  <a:pt x="0" y="0"/>
                </a:lnTo>
                <a:lnTo>
                  <a:pt x="0" y="3415283"/>
                </a:lnTo>
                <a:lnTo>
                  <a:pt x="4558283" y="3415283"/>
                </a:lnTo>
                <a:lnTo>
                  <a:pt x="45582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00596" y="31231"/>
            <a:ext cx="787400" cy="2527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-55">
                <a:latin typeface="等线"/>
                <a:cs typeface="等线"/>
              </a:rPr>
              <a:t>2019/11/6</a:t>
            </a:r>
            <a:endParaRPr sz="1450">
              <a:latin typeface="等线"/>
              <a:cs typeface="等线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35196" y="1661157"/>
            <a:ext cx="1830324" cy="2919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93519" y="1304541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4572000" h="3429000">
                <a:moveTo>
                  <a:pt x="0" y="3366516"/>
                </a:moveTo>
                <a:lnTo>
                  <a:pt x="0" y="3428999"/>
                </a:lnTo>
                <a:lnTo>
                  <a:pt x="64008" y="3428999"/>
                </a:lnTo>
                <a:lnTo>
                  <a:pt x="0" y="3366516"/>
                </a:lnTo>
                <a:close/>
              </a:path>
              <a:path w="4572000" h="3429000">
                <a:moveTo>
                  <a:pt x="4509516" y="0"/>
                </a:moveTo>
                <a:lnTo>
                  <a:pt x="64008" y="0"/>
                </a:lnTo>
                <a:lnTo>
                  <a:pt x="64008" y="3428999"/>
                </a:lnTo>
                <a:lnTo>
                  <a:pt x="4509516" y="3428999"/>
                </a:lnTo>
                <a:lnTo>
                  <a:pt x="4509516" y="0"/>
                </a:lnTo>
                <a:close/>
              </a:path>
              <a:path w="4572000" h="3429000">
                <a:moveTo>
                  <a:pt x="4572000" y="3366516"/>
                </a:moveTo>
                <a:lnTo>
                  <a:pt x="4509516" y="3428999"/>
                </a:lnTo>
                <a:lnTo>
                  <a:pt x="4572000" y="3428999"/>
                </a:lnTo>
                <a:lnTo>
                  <a:pt x="4572000" y="3366516"/>
                </a:lnTo>
                <a:close/>
              </a:path>
              <a:path w="4572000" h="3429000">
                <a:moveTo>
                  <a:pt x="64008" y="64007"/>
                </a:moveTo>
                <a:lnTo>
                  <a:pt x="0" y="64007"/>
                </a:lnTo>
                <a:lnTo>
                  <a:pt x="0" y="3366516"/>
                </a:lnTo>
                <a:lnTo>
                  <a:pt x="64008" y="3366516"/>
                </a:lnTo>
                <a:lnTo>
                  <a:pt x="64008" y="64007"/>
                </a:lnTo>
                <a:close/>
              </a:path>
              <a:path w="4572000" h="3429000">
                <a:moveTo>
                  <a:pt x="4572000" y="64007"/>
                </a:moveTo>
                <a:lnTo>
                  <a:pt x="4509516" y="64007"/>
                </a:lnTo>
                <a:lnTo>
                  <a:pt x="4509516" y="3366516"/>
                </a:lnTo>
                <a:lnTo>
                  <a:pt x="4572000" y="3366516"/>
                </a:lnTo>
                <a:lnTo>
                  <a:pt x="4572000" y="64007"/>
                </a:lnTo>
                <a:close/>
              </a:path>
              <a:path w="4572000" h="3429000">
                <a:moveTo>
                  <a:pt x="64008" y="0"/>
                </a:moveTo>
                <a:lnTo>
                  <a:pt x="0" y="0"/>
                </a:lnTo>
                <a:lnTo>
                  <a:pt x="0" y="64007"/>
                </a:lnTo>
                <a:lnTo>
                  <a:pt x="64008" y="0"/>
                </a:lnTo>
                <a:close/>
              </a:path>
              <a:path w="4572000" h="3429000">
                <a:moveTo>
                  <a:pt x="4572000" y="0"/>
                </a:moveTo>
                <a:lnTo>
                  <a:pt x="4509516" y="0"/>
                </a:lnTo>
                <a:lnTo>
                  <a:pt x="4572000" y="64007"/>
                </a:lnTo>
                <a:lnTo>
                  <a:pt x="4572000" y="0"/>
                </a:lnTo>
                <a:close/>
              </a:path>
            </a:pathLst>
          </a:custGeom>
          <a:solidFill>
            <a:srgbClr val="474F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39467" y="1545333"/>
            <a:ext cx="0" cy="486409"/>
          </a:xfrm>
          <a:custGeom>
            <a:avLst/>
            <a:gdLst/>
            <a:ahLst/>
            <a:cxnLst/>
            <a:rect l="l" t="t" r="r" b="b"/>
            <a:pathLst>
              <a:path w="0" h="486410">
                <a:moveTo>
                  <a:pt x="0" y="0"/>
                </a:moveTo>
                <a:lnTo>
                  <a:pt x="0" y="486156"/>
                </a:lnTo>
              </a:path>
            </a:pathLst>
          </a:custGeom>
          <a:ln w="60960">
            <a:solidFill>
              <a:srgbClr val="474F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62100" y="2171697"/>
            <a:ext cx="4434840" cy="24932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499615" y="1310637"/>
            <a:ext cx="4558665" cy="3415665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4558283" y="0"/>
                </a:moveTo>
                <a:lnTo>
                  <a:pt x="0" y="0"/>
                </a:lnTo>
                <a:lnTo>
                  <a:pt x="0" y="3415283"/>
                </a:lnTo>
                <a:lnTo>
                  <a:pt x="4558283" y="3415283"/>
                </a:lnTo>
                <a:lnTo>
                  <a:pt x="45582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235196" y="6310881"/>
            <a:ext cx="1830324" cy="29199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493519" y="5954265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4572000" h="3429000">
                <a:moveTo>
                  <a:pt x="0" y="3366516"/>
                </a:moveTo>
                <a:lnTo>
                  <a:pt x="0" y="3429000"/>
                </a:lnTo>
                <a:lnTo>
                  <a:pt x="64008" y="3429000"/>
                </a:lnTo>
                <a:lnTo>
                  <a:pt x="0" y="3366516"/>
                </a:lnTo>
                <a:close/>
              </a:path>
              <a:path w="4572000" h="3429000">
                <a:moveTo>
                  <a:pt x="4509516" y="0"/>
                </a:moveTo>
                <a:lnTo>
                  <a:pt x="64008" y="0"/>
                </a:lnTo>
                <a:lnTo>
                  <a:pt x="64008" y="3429000"/>
                </a:lnTo>
                <a:lnTo>
                  <a:pt x="4509516" y="3429000"/>
                </a:lnTo>
                <a:lnTo>
                  <a:pt x="4509516" y="0"/>
                </a:lnTo>
                <a:close/>
              </a:path>
              <a:path w="4572000" h="3429000">
                <a:moveTo>
                  <a:pt x="4572000" y="3366516"/>
                </a:moveTo>
                <a:lnTo>
                  <a:pt x="4509516" y="3429000"/>
                </a:lnTo>
                <a:lnTo>
                  <a:pt x="4572000" y="3429000"/>
                </a:lnTo>
                <a:lnTo>
                  <a:pt x="4572000" y="3366516"/>
                </a:lnTo>
                <a:close/>
              </a:path>
              <a:path w="4572000" h="3429000">
                <a:moveTo>
                  <a:pt x="64008" y="64008"/>
                </a:moveTo>
                <a:lnTo>
                  <a:pt x="0" y="64008"/>
                </a:lnTo>
                <a:lnTo>
                  <a:pt x="0" y="3366516"/>
                </a:lnTo>
                <a:lnTo>
                  <a:pt x="64008" y="3366516"/>
                </a:lnTo>
                <a:lnTo>
                  <a:pt x="64008" y="64008"/>
                </a:lnTo>
                <a:close/>
              </a:path>
              <a:path w="4572000" h="3429000">
                <a:moveTo>
                  <a:pt x="4572000" y="64008"/>
                </a:moveTo>
                <a:lnTo>
                  <a:pt x="4509516" y="64008"/>
                </a:lnTo>
                <a:lnTo>
                  <a:pt x="4509516" y="3366516"/>
                </a:lnTo>
                <a:lnTo>
                  <a:pt x="4572000" y="3366516"/>
                </a:lnTo>
                <a:lnTo>
                  <a:pt x="4572000" y="64008"/>
                </a:lnTo>
                <a:close/>
              </a:path>
              <a:path w="4572000" h="3429000">
                <a:moveTo>
                  <a:pt x="64008" y="0"/>
                </a:moveTo>
                <a:lnTo>
                  <a:pt x="0" y="0"/>
                </a:lnTo>
                <a:lnTo>
                  <a:pt x="0" y="64008"/>
                </a:lnTo>
                <a:lnTo>
                  <a:pt x="64008" y="0"/>
                </a:lnTo>
                <a:close/>
              </a:path>
              <a:path w="4572000" h="3429000">
                <a:moveTo>
                  <a:pt x="4572000" y="0"/>
                </a:moveTo>
                <a:lnTo>
                  <a:pt x="4509516" y="0"/>
                </a:lnTo>
                <a:lnTo>
                  <a:pt x="4572000" y="64008"/>
                </a:lnTo>
                <a:lnTo>
                  <a:pt x="4572000" y="0"/>
                </a:lnTo>
                <a:close/>
              </a:path>
            </a:pathLst>
          </a:custGeom>
          <a:solidFill>
            <a:srgbClr val="474F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839467" y="6195057"/>
            <a:ext cx="0" cy="486409"/>
          </a:xfrm>
          <a:custGeom>
            <a:avLst/>
            <a:gdLst/>
            <a:ahLst/>
            <a:cxnLst/>
            <a:rect l="l" t="t" r="r" b="b"/>
            <a:pathLst>
              <a:path w="0" h="486409">
                <a:moveTo>
                  <a:pt x="0" y="0"/>
                </a:moveTo>
                <a:lnTo>
                  <a:pt x="0" y="486155"/>
                </a:lnTo>
              </a:path>
            </a:pathLst>
          </a:custGeom>
          <a:ln w="60960">
            <a:solidFill>
              <a:srgbClr val="474F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562100" y="6833613"/>
            <a:ext cx="4436364" cy="24841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499615" y="5960360"/>
            <a:ext cx="4558665" cy="3415665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4558283" y="0"/>
                </a:moveTo>
                <a:lnTo>
                  <a:pt x="0" y="0"/>
                </a:lnTo>
                <a:lnTo>
                  <a:pt x="0" y="3415283"/>
                </a:lnTo>
                <a:lnTo>
                  <a:pt x="4558283" y="3415283"/>
                </a:lnTo>
                <a:lnTo>
                  <a:pt x="45582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00596" y="31231"/>
            <a:ext cx="787400" cy="2527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-55">
                <a:latin typeface="等线"/>
                <a:cs typeface="等线"/>
              </a:rPr>
              <a:t>2019/11/6</a:t>
            </a:r>
            <a:endParaRPr sz="1450">
              <a:latin typeface="等线"/>
              <a:cs typeface="等线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35196" y="1661157"/>
            <a:ext cx="1830324" cy="2919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93519" y="1304541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4572000" h="3429000">
                <a:moveTo>
                  <a:pt x="0" y="3366516"/>
                </a:moveTo>
                <a:lnTo>
                  <a:pt x="0" y="3428999"/>
                </a:lnTo>
                <a:lnTo>
                  <a:pt x="64008" y="3428999"/>
                </a:lnTo>
                <a:lnTo>
                  <a:pt x="0" y="3366516"/>
                </a:lnTo>
                <a:close/>
              </a:path>
              <a:path w="4572000" h="3429000">
                <a:moveTo>
                  <a:pt x="4509516" y="0"/>
                </a:moveTo>
                <a:lnTo>
                  <a:pt x="64008" y="0"/>
                </a:lnTo>
                <a:lnTo>
                  <a:pt x="64008" y="3428999"/>
                </a:lnTo>
                <a:lnTo>
                  <a:pt x="4509516" y="3428999"/>
                </a:lnTo>
                <a:lnTo>
                  <a:pt x="4509516" y="0"/>
                </a:lnTo>
                <a:close/>
              </a:path>
              <a:path w="4572000" h="3429000">
                <a:moveTo>
                  <a:pt x="4572000" y="3366516"/>
                </a:moveTo>
                <a:lnTo>
                  <a:pt x="4509516" y="3428999"/>
                </a:lnTo>
                <a:lnTo>
                  <a:pt x="4572000" y="3428999"/>
                </a:lnTo>
                <a:lnTo>
                  <a:pt x="4572000" y="3366516"/>
                </a:lnTo>
                <a:close/>
              </a:path>
              <a:path w="4572000" h="3429000">
                <a:moveTo>
                  <a:pt x="64008" y="64007"/>
                </a:moveTo>
                <a:lnTo>
                  <a:pt x="0" y="64007"/>
                </a:lnTo>
                <a:lnTo>
                  <a:pt x="0" y="3366516"/>
                </a:lnTo>
                <a:lnTo>
                  <a:pt x="64008" y="3366516"/>
                </a:lnTo>
                <a:lnTo>
                  <a:pt x="64008" y="64007"/>
                </a:lnTo>
                <a:close/>
              </a:path>
              <a:path w="4572000" h="3429000">
                <a:moveTo>
                  <a:pt x="4572000" y="64007"/>
                </a:moveTo>
                <a:lnTo>
                  <a:pt x="4509516" y="64007"/>
                </a:lnTo>
                <a:lnTo>
                  <a:pt x="4509516" y="3366516"/>
                </a:lnTo>
                <a:lnTo>
                  <a:pt x="4572000" y="3366516"/>
                </a:lnTo>
                <a:lnTo>
                  <a:pt x="4572000" y="64007"/>
                </a:lnTo>
                <a:close/>
              </a:path>
              <a:path w="4572000" h="3429000">
                <a:moveTo>
                  <a:pt x="64008" y="0"/>
                </a:moveTo>
                <a:lnTo>
                  <a:pt x="0" y="0"/>
                </a:lnTo>
                <a:lnTo>
                  <a:pt x="0" y="64007"/>
                </a:lnTo>
                <a:lnTo>
                  <a:pt x="64008" y="0"/>
                </a:lnTo>
                <a:close/>
              </a:path>
              <a:path w="4572000" h="3429000">
                <a:moveTo>
                  <a:pt x="4572000" y="0"/>
                </a:moveTo>
                <a:lnTo>
                  <a:pt x="4509516" y="0"/>
                </a:lnTo>
                <a:lnTo>
                  <a:pt x="4572000" y="64007"/>
                </a:lnTo>
                <a:lnTo>
                  <a:pt x="4572000" y="0"/>
                </a:lnTo>
                <a:close/>
              </a:path>
            </a:pathLst>
          </a:custGeom>
          <a:solidFill>
            <a:srgbClr val="474F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39467" y="1545333"/>
            <a:ext cx="0" cy="486409"/>
          </a:xfrm>
          <a:custGeom>
            <a:avLst/>
            <a:gdLst/>
            <a:ahLst/>
            <a:cxnLst/>
            <a:rect l="l" t="t" r="r" b="b"/>
            <a:pathLst>
              <a:path w="0" h="486410">
                <a:moveTo>
                  <a:pt x="0" y="0"/>
                </a:moveTo>
                <a:lnTo>
                  <a:pt x="0" y="486156"/>
                </a:lnTo>
              </a:path>
            </a:pathLst>
          </a:custGeom>
          <a:ln w="60960">
            <a:solidFill>
              <a:srgbClr val="474F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72484" y="2695953"/>
            <a:ext cx="1347215" cy="12603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937004" y="2508501"/>
            <a:ext cx="1888236" cy="16230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741420" y="2299713"/>
            <a:ext cx="640080" cy="658495"/>
          </a:xfrm>
          <a:custGeom>
            <a:avLst/>
            <a:gdLst/>
            <a:ahLst/>
            <a:cxnLst/>
            <a:rect l="l" t="t" r="r" b="b"/>
            <a:pathLst>
              <a:path w="640079" h="658494">
                <a:moveTo>
                  <a:pt x="4571" y="0"/>
                </a:moveTo>
                <a:lnTo>
                  <a:pt x="0" y="4571"/>
                </a:lnTo>
                <a:lnTo>
                  <a:pt x="635507" y="658367"/>
                </a:lnTo>
                <a:lnTo>
                  <a:pt x="640079" y="653795"/>
                </a:lnTo>
                <a:lnTo>
                  <a:pt x="4571" y="0"/>
                </a:lnTo>
                <a:close/>
              </a:path>
            </a:pathLst>
          </a:custGeom>
          <a:solidFill>
            <a:srgbClr val="4171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357333" y="2120858"/>
            <a:ext cx="7505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solidFill>
                  <a:srgbClr val="2E75B6"/>
                </a:solidFill>
                <a:latin typeface="Calibri"/>
                <a:cs typeface="Calibri"/>
              </a:rPr>
              <a:t>Flipboard</a:t>
            </a:r>
            <a:r>
              <a:rPr dirty="0" sz="900" spc="-95" b="1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dirty="0" sz="900" b="1">
                <a:solidFill>
                  <a:srgbClr val="2E75B6"/>
                </a:solidFill>
                <a:latin typeface="Calibri"/>
                <a:cs typeface="Calibri"/>
              </a:rPr>
              <a:t>News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96667" y="3773421"/>
            <a:ext cx="314325" cy="536575"/>
          </a:xfrm>
          <a:custGeom>
            <a:avLst/>
            <a:gdLst/>
            <a:ahLst/>
            <a:cxnLst/>
            <a:rect l="l" t="t" r="r" b="b"/>
            <a:pathLst>
              <a:path w="314325" h="536575">
                <a:moveTo>
                  <a:pt x="307848" y="0"/>
                </a:moveTo>
                <a:lnTo>
                  <a:pt x="0" y="531876"/>
                </a:lnTo>
                <a:lnTo>
                  <a:pt x="6095" y="536448"/>
                </a:lnTo>
                <a:lnTo>
                  <a:pt x="313944" y="3048"/>
                </a:lnTo>
                <a:lnTo>
                  <a:pt x="307848" y="0"/>
                </a:lnTo>
                <a:close/>
              </a:path>
            </a:pathLst>
          </a:custGeom>
          <a:solidFill>
            <a:srgbClr val="4171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941614" y="4317019"/>
            <a:ext cx="6997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solidFill>
                  <a:srgbClr val="2E75B6"/>
                </a:solidFill>
                <a:latin typeface="Calibri"/>
                <a:cs typeface="Calibri"/>
              </a:rPr>
              <a:t>Netflix</a:t>
            </a:r>
            <a:r>
              <a:rPr dirty="0" sz="900" spc="-60" b="1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dirty="0" sz="900" spc="-10" b="1">
                <a:solidFill>
                  <a:srgbClr val="2E75B6"/>
                </a:solidFill>
                <a:latin typeface="Calibri"/>
                <a:cs typeface="Calibri"/>
              </a:rPr>
              <a:t>Movies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717035" y="3557013"/>
            <a:ext cx="510540" cy="762000"/>
          </a:xfrm>
          <a:custGeom>
            <a:avLst/>
            <a:gdLst/>
            <a:ahLst/>
            <a:cxnLst/>
            <a:rect l="l" t="t" r="r" b="b"/>
            <a:pathLst>
              <a:path w="510539" h="762000">
                <a:moveTo>
                  <a:pt x="505967" y="0"/>
                </a:moveTo>
                <a:lnTo>
                  <a:pt x="0" y="758951"/>
                </a:lnTo>
                <a:lnTo>
                  <a:pt x="4572" y="761999"/>
                </a:lnTo>
                <a:lnTo>
                  <a:pt x="510539" y="4571"/>
                </a:lnTo>
                <a:lnTo>
                  <a:pt x="505967" y="0"/>
                </a:lnTo>
                <a:close/>
              </a:path>
            </a:pathLst>
          </a:custGeom>
          <a:solidFill>
            <a:srgbClr val="4171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421341" y="4317019"/>
            <a:ext cx="6223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solidFill>
                  <a:srgbClr val="2E75B6"/>
                </a:solidFill>
                <a:latin typeface="Calibri"/>
                <a:cs typeface="Calibri"/>
              </a:rPr>
              <a:t>Kindle</a:t>
            </a:r>
            <a:r>
              <a:rPr dirty="0" sz="900" spc="-75" b="1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dirty="0" sz="900" spc="-5" b="1">
                <a:solidFill>
                  <a:srgbClr val="2E75B6"/>
                </a:solidFill>
                <a:latin typeface="Calibri"/>
                <a:cs typeface="Calibri"/>
              </a:rPr>
              <a:t>Books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87523" y="2293617"/>
            <a:ext cx="353695" cy="524510"/>
          </a:xfrm>
          <a:custGeom>
            <a:avLst/>
            <a:gdLst/>
            <a:ahLst/>
            <a:cxnLst/>
            <a:rect l="l" t="t" r="r" b="b"/>
            <a:pathLst>
              <a:path w="353694" h="524510">
                <a:moveTo>
                  <a:pt x="4571" y="0"/>
                </a:moveTo>
                <a:lnTo>
                  <a:pt x="0" y="3048"/>
                </a:lnTo>
                <a:lnTo>
                  <a:pt x="348995" y="524255"/>
                </a:lnTo>
                <a:lnTo>
                  <a:pt x="353568" y="521207"/>
                </a:lnTo>
                <a:lnTo>
                  <a:pt x="4571" y="0"/>
                </a:lnTo>
                <a:close/>
              </a:path>
            </a:pathLst>
          </a:custGeom>
          <a:solidFill>
            <a:srgbClr val="4171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972017" y="2120858"/>
            <a:ext cx="6413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10" b="1">
                <a:solidFill>
                  <a:srgbClr val="2E75B6"/>
                </a:solidFill>
                <a:latin typeface="Calibri"/>
                <a:cs typeface="Calibri"/>
              </a:rPr>
              <a:t>Linkedin</a:t>
            </a:r>
            <a:r>
              <a:rPr dirty="0" sz="900" spc="-75" b="1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dirty="0" sz="900" spc="-5" b="1">
                <a:solidFill>
                  <a:srgbClr val="2E75B6"/>
                </a:solidFill>
                <a:latin typeface="Calibri"/>
                <a:cs typeface="Calibri"/>
              </a:rPr>
              <a:t>Jobs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068067" y="3630165"/>
            <a:ext cx="365760" cy="292735"/>
          </a:xfrm>
          <a:custGeom>
            <a:avLst/>
            <a:gdLst/>
            <a:ahLst/>
            <a:cxnLst/>
            <a:rect l="l" t="t" r="r" b="b"/>
            <a:pathLst>
              <a:path w="365760" h="292735">
                <a:moveTo>
                  <a:pt x="361188" y="0"/>
                </a:moveTo>
                <a:lnTo>
                  <a:pt x="0" y="288035"/>
                </a:lnTo>
                <a:lnTo>
                  <a:pt x="3048" y="292607"/>
                </a:lnTo>
                <a:lnTo>
                  <a:pt x="365759" y="4571"/>
                </a:lnTo>
                <a:lnTo>
                  <a:pt x="361188" y="0"/>
                </a:lnTo>
                <a:close/>
              </a:path>
            </a:pathLst>
          </a:custGeom>
          <a:solidFill>
            <a:srgbClr val="4171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658150" y="3920740"/>
            <a:ext cx="839469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solidFill>
                  <a:srgbClr val="2E75B6"/>
                </a:solidFill>
                <a:latin typeface="Calibri"/>
                <a:cs typeface="Calibri"/>
              </a:rPr>
              <a:t>Amazon</a:t>
            </a:r>
            <a:r>
              <a:rPr dirty="0" sz="900" spc="-65" b="1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dirty="0" sz="900" spc="-10" b="1">
                <a:solidFill>
                  <a:srgbClr val="2E75B6"/>
                </a:solidFill>
                <a:latin typeface="Calibri"/>
                <a:cs typeface="Calibri"/>
              </a:rPr>
              <a:t>Products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406140" y="2699001"/>
            <a:ext cx="323215" cy="576580"/>
          </a:xfrm>
          <a:custGeom>
            <a:avLst/>
            <a:gdLst/>
            <a:ahLst/>
            <a:cxnLst/>
            <a:rect l="l" t="t" r="r" b="b"/>
            <a:pathLst>
              <a:path w="323214" h="576579">
                <a:moveTo>
                  <a:pt x="316992" y="0"/>
                </a:moveTo>
                <a:lnTo>
                  <a:pt x="0" y="573024"/>
                </a:lnTo>
                <a:lnTo>
                  <a:pt x="6096" y="576072"/>
                </a:lnTo>
                <a:lnTo>
                  <a:pt x="323088" y="3048"/>
                </a:lnTo>
                <a:lnTo>
                  <a:pt x="316992" y="0"/>
                </a:lnTo>
                <a:close/>
              </a:path>
            </a:pathLst>
          </a:custGeom>
          <a:solidFill>
            <a:srgbClr val="4171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342132" y="2517137"/>
            <a:ext cx="7810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10" b="1">
                <a:solidFill>
                  <a:srgbClr val="2E75B6"/>
                </a:solidFill>
                <a:latin typeface="Calibri"/>
                <a:cs typeface="Calibri"/>
              </a:rPr>
              <a:t>Yummly</a:t>
            </a:r>
            <a:r>
              <a:rPr dirty="0" sz="900" spc="-100" b="1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dirty="0" sz="900" spc="-5" b="1">
                <a:solidFill>
                  <a:srgbClr val="2E75B6"/>
                </a:solidFill>
                <a:latin typeface="Calibri"/>
                <a:cs typeface="Calibri"/>
              </a:rPr>
              <a:t>Recipes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725923" y="3809996"/>
            <a:ext cx="504825" cy="489584"/>
          </a:xfrm>
          <a:custGeom>
            <a:avLst/>
            <a:gdLst/>
            <a:ahLst/>
            <a:cxnLst/>
            <a:rect l="l" t="t" r="r" b="b"/>
            <a:pathLst>
              <a:path w="504825" h="489585">
                <a:moveTo>
                  <a:pt x="4572" y="0"/>
                </a:moveTo>
                <a:lnTo>
                  <a:pt x="0" y="4572"/>
                </a:lnTo>
                <a:lnTo>
                  <a:pt x="501396" y="489203"/>
                </a:lnTo>
                <a:lnTo>
                  <a:pt x="504443" y="484631"/>
                </a:lnTo>
                <a:lnTo>
                  <a:pt x="4572" y="0"/>
                </a:lnTo>
                <a:close/>
              </a:path>
            </a:pathLst>
          </a:custGeom>
          <a:solidFill>
            <a:srgbClr val="4171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911813" y="4317019"/>
            <a:ext cx="6673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solidFill>
                  <a:srgbClr val="2E75B6"/>
                </a:solidFill>
                <a:latin typeface="Calibri"/>
                <a:cs typeface="Calibri"/>
              </a:rPr>
              <a:t>Last.fm</a:t>
            </a:r>
            <a:r>
              <a:rPr dirty="0" sz="900" spc="-105" b="1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dirty="0" sz="900" spc="-5" b="1">
                <a:solidFill>
                  <a:srgbClr val="2E75B6"/>
                </a:solidFill>
                <a:latin typeface="Calibri"/>
                <a:cs typeface="Calibri"/>
              </a:rPr>
              <a:t>Music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060448" y="2691381"/>
            <a:ext cx="398145" cy="304800"/>
          </a:xfrm>
          <a:custGeom>
            <a:avLst/>
            <a:gdLst/>
            <a:ahLst/>
            <a:cxnLst/>
            <a:rect l="l" t="t" r="r" b="b"/>
            <a:pathLst>
              <a:path w="398144" h="304800">
                <a:moveTo>
                  <a:pt x="4571" y="0"/>
                </a:moveTo>
                <a:lnTo>
                  <a:pt x="0" y="4572"/>
                </a:lnTo>
                <a:lnTo>
                  <a:pt x="393191" y="304800"/>
                </a:lnTo>
                <a:lnTo>
                  <a:pt x="397763" y="300227"/>
                </a:lnTo>
                <a:lnTo>
                  <a:pt x="4571" y="0"/>
                </a:lnTo>
                <a:close/>
              </a:path>
            </a:pathLst>
          </a:custGeom>
          <a:solidFill>
            <a:srgbClr val="4171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676438" y="2517137"/>
            <a:ext cx="8026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10" b="1">
                <a:solidFill>
                  <a:srgbClr val="2E75B6"/>
                </a:solidFill>
                <a:latin typeface="Calibri"/>
                <a:cs typeface="Calibri"/>
              </a:rPr>
              <a:t>CiteULike</a:t>
            </a:r>
            <a:r>
              <a:rPr dirty="0" sz="900" spc="-75" b="1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dirty="0" sz="900" spc="-5" b="1">
                <a:solidFill>
                  <a:srgbClr val="2E75B6"/>
                </a:solidFill>
                <a:latin typeface="Calibri"/>
                <a:cs typeface="Calibri"/>
              </a:rPr>
              <a:t>Papers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319271" y="3624069"/>
            <a:ext cx="416559" cy="279400"/>
          </a:xfrm>
          <a:custGeom>
            <a:avLst/>
            <a:gdLst/>
            <a:ahLst/>
            <a:cxnLst/>
            <a:rect l="l" t="t" r="r" b="b"/>
            <a:pathLst>
              <a:path w="416560" h="279400">
                <a:moveTo>
                  <a:pt x="3048" y="0"/>
                </a:moveTo>
                <a:lnTo>
                  <a:pt x="0" y="4572"/>
                </a:lnTo>
                <a:lnTo>
                  <a:pt x="411479" y="278891"/>
                </a:lnTo>
                <a:lnTo>
                  <a:pt x="416051" y="272796"/>
                </a:lnTo>
                <a:lnTo>
                  <a:pt x="3048" y="0"/>
                </a:lnTo>
                <a:close/>
              </a:path>
            </a:pathLst>
          </a:custGeom>
          <a:solidFill>
            <a:srgbClr val="4171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3441230" y="3920740"/>
            <a:ext cx="5816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solidFill>
                  <a:srgbClr val="2E75B6"/>
                </a:solidFill>
                <a:latin typeface="Calibri"/>
                <a:cs typeface="Calibri"/>
              </a:rPr>
              <a:t>Hulu</a:t>
            </a:r>
            <a:r>
              <a:rPr dirty="0" sz="900" spc="-75" b="1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dirty="0" sz="900" spc="-5" b="1">
                <a:solidFill>
                  <a:srgbClr val="2E75B6"/>
                </a:solidFill>
                <a:latin typeface="Calibri"/>
                <a:cs typeface="Calibri"/>
              </a:rPr>
              <a:t>Videos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762500" y="2293617"/>
            <a:ext cx="467995" cy="609600"/>
          </a:xfrm>
          <a:custGeom>
            <a:avLst/>
            <a:gdLst/>
            <a:ahLst/>
            <a:cxnLst/>
            <a:rect l="l" t="t" r="r" b="b"/>
            <a:pathLst>
              <a:path w="467995" h="609600">
                <a:moveTo>
                  <a:pt x="463296" y="0"/>
                </a:moveTo>
                <a:lnTo>
                  <a:pt x="0" y="605027"/>
                </a:lnTo>
                <a:lnTo>
                  <a:pt x="4572" y="609600"/>
                </a:lnTo>
                <a:lnTo>
                  <a:pt x="467867" y="4572"/>
                </a:lnTo>
                <a:lnTo>
                  <a:pt x="463296" y="0"/>
                </a:lnTo>
                <a:close/>
              </a:path>
            </a:pathLst>
          </a:custGeom>
          <a:solidFill>
            <a:srgbClr val="4171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4805171" y="2120858"/>
            <a:ext cx="8801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10" b="1">
                <a:solidFill>
                  <a:srgbClr val="2E75B6"/>
                </a:solidFill>
                <a:latin typeface="Calibri"/>
                <a:cs typeface="Calibri"/>
              </a:rPr>
              <a:t>TripAdvisor</a:t>
            </a:r>
            <a:r>
              <a:rPr dirty="0" sz="900" spc="-55" b="1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dirty="0" sz="900" spc="-10" b="1">
                <a:solidFill>
                  <a:srgbClr val="2E75B6"/>
                </a:solidFill>
                <a:latin typeface="Calibri"/>
                <a:cs typeface="Calibri"/>
              </a:rPr>
              <a:t>Hotels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870703" y="3557013"/>
            <a:ext cx="600710" cy="353695"/>
          </a:xfrm>
          <a:custGeom>
            <a:avLst/>
            <a:gdLst/>
            <a:ahLst/>
            <a:cxnLst/>
            <a:rect l="l" t="t" r="r" b="b"/>
            <a:pathLst>
              <a:path w="600710" h="353695">
                <a:moveTo>
                  <a:pt x="3048" y="0"/>
                </a:moveTo>
                <a:lnTo>
                  <a:pt x="0" y="4571"/>
                </a:lnTo>
                <a:lnTo>
                  <a:pt x="597408" y="353567"/>
                </a:lnTo>
                <a:lnTo>
                  <a:pt x="600456" y="348995"/>
                </a:lnTo>
                <a:lnTo>
                  <a:pt x="3048" y="0"/>
                </a:lnTo>
                <a:close/>
              </a:path>
            </a:pathLst>
          </a:custGeom>
          <a:solidFill>
            <a:srgbClr val="4171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5021541" y="3920740"/>
            <a:ext cx="91630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10" b="1">
                <a:solidFill>
                  <a:srgbClr val="2E75B6"/>
                </a:solidFill>
                <a:latin typeface="Calibri"/>
                <a:cs typeface="Calibri"/>
              </a:rPr>
              <a:t>Foursquare</a:t>
            </a:r>
            <a:r>
              <a:rPr dirty="0" sz="900" spc="-50" b="1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dirty="0" sz="900" spc="-15" b="1">
                <a:solidFill>
                  <a:srgbClr val="2E75B6"/>
                </a:solidFill>
                <a:latin typeface="Calibri"/>
                <a:cs typeface="Calibri"/>
              </a:rPr>
              <a:t>Venues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076444" y="2682237"/>
            <a:ext cx="407034" cy="413384"/>
          </a:xfrm>
          <a:custGeom>
            <a:avLst/>
            <a:gdLst/>
            <a:ahLst/>
            <a:cxnLst/>
            <a:rect l="l" t="t" r="r" b="b"/>
            <a:pathLst>
              <a:path w="407035" h="413385">
                <a:moveTo>
                  <a:pt x="402335" y="0"/>
                </a:moveTo>
                <a:lnTo>
                  <a:pt x="0" y="408432"/>
                </a:lnTo>
                <a:lnTo>
                  <a:pt x="4571" y="413004"/>
                </a:lnTo>
                <a:lnTo>
                  <a:pt x="406907" y="4572"/>
                </a:lnTo>
                <a:lnTo>
                  <a:pt x="402335" y="0"/>
                </a:lnTo>
                <a:close/>
              </a:path>
            </a:pathLst>
          </a:custGeom>
          <a:solidFill>
            <a:srgbClr val="4171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5125211" y="2517137"/>
            <a:ext cx="7435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solidFill>
                  <a:srgbClr val="2E75B6"/>
                </a:solidFill>
                <a:latin typeface="Calibri"/>
                <a:cs typeface="Calibri"/>
              </a:rPr>
              <a:t>Qunar</a:t>
            </a:r>
            <a:r>
              <a:rPr dirty="0" sz="900" spc="-65" b="1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dirty="0" sz="900" spc="-5" b="1">
                <a:solidFill>
                  <a:srgbClr val="2E75B6"/>
                </a:solidFill>
                <a:latin typeface="Calibri"/>
                <a:cs typeface="Calibri"/>
              </a:rPr>
              <a:t>Itinerary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499615" y="1310637"/>
            <a:ext cx="4558665" cy="3415665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4558283" y="0"/>
                </a:moveTo>
                <a:lnTo>
                  <a:pt x="0" y="0"/>
                </a:lnTo>
                <a:lnTo>
                  <a:pt x="0" y="3415283"/>
                </a:lnTo>
                <a:lnTo>
                  <a:pt x="4558283" y="3415283"/>
                </a:lnTo>
                <a:lnTo>
                  <a:pt x="45582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235196" y="6310881"/>
            <a:ext cx="1830324" cy="29199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493519" y="5954265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4572000" h="3429000">
                <a:moveTo>
                  <a:pt x="0" y="3366516"/>
                </a:moveTo>
                <a:lnTo>
                  <a:pt x="0" y="3429000"/>
                </a:lnTo>
                <a:lnTo>
                  <a:pt x="64008" y="3429000"/>
                </a:lnTo>
                <a:lnTo>
                  <a:pt x="0" y="3366516"/>
                </a:lnTo>
                <a:close/>
              </a:path>
              <a:path w="4572000" h="3429000">
                <a:moveTo>
                  <a:pt x="4509516" y="0"/>
                </a:moveTo>
                <a:lnTo>
                  <a:pt x="64008" y="0"/>
                </a:lnTo>
                <a:lnTo>
                  <a:pt x="64008" y="3429000"/>
                </a:lnTo>
                <a:lnTo>
                  <a:pt x="4509516" y="3429000"/>
                </a:lnTo>
                <a:lnTo>
                  <a:pt x="4509516" y="0"/>
                </a:lnTo>
                <a:close/>
              </a:path>
              <a:path w="4572000" h="3429000">
                <a:moveTo>
                  <a:pt x="4572000" y="3366516"/>
                </a:moveTo>
                <a:lnTo>
                  <a:pt x="4509516" y="3429000"/>
                </a:lnTo>
                <a:lnTo>
                  <a:pt x="4572000" y="3429000"/>
                </a:lnTo>
                <a:lnTo>
                  <a:pt x="4572000" y="3366516"/>
                </a:lnTo>
                <a:close/>
              </a:path>
              <a:path w="4572000" h="3429000">
                <a:moveTo>
                  <a:pt x="64008" y="64008"/>
                </a:moveTo>
                <a:lnTo>
                  <a:pt x="0" y="64008"/>
                </a:lnTo>
                <a:lnTo>
                  <a:pt x="0" y="3366516"/>
                </a:lnTo>
                <a:lnTo>
                  <a:pt x="64008" y="3366516"/>
                </a:lnTo>
                <a:lnTo>
                  <a:pt x="64008" y="64008"/>
                </a:lnTo>
                <a:close/>
              </a:path>
              <a:path w="4572000" h="3429000">
                <a:moveTo>
                  <a:pt x="4572000" y="64008"/>
                </a:moveTo>
                <a:lnTo>
                  <a:pt x="4509516" y="64008"/>
                </a:lnTo>
                <a:lnTo>
                  <a:pt x="4509516" y="3366516"/>
                </a:lnTo>
                <a:lnTo>
                  <a:pt x="4572000" y="3366516"/>
                </a:lnTo>
                <a:lnTo>
                  <a:pt x="4572000" y="64008"/>
                </a:lnTo>
                <a:close/>
              </a:path>
              <a:path w="4572000" h="3429000">
                <a:moveTo>
                  <a:pt x="64008" y="0"/>
                </a:moveTo>
                <a:lnTo>
                  <a:pt x="0" y="0"/>
                </a:lnTo>
                <a:lnTo>
                  <a:pt x="0" y="64008"/>
                </a:lnTo>
                <a:lnTo>
                  <a:pt x="64008" y="0"/>
                </a:lnTo>
                <a:close/>
              </a:path>
              <a:path w="4572000" h="3429000">
                <a:moveTo>
                  <a:pt x="4572000" y="0"/>
                </a:moveTo>
                <a:lnTo>
                  <a:pt x="4509516" y="0"/>
                </a:lnTo>
                <a:lnTo>
                  <a:pt x="4572000" y="64008"/>
                </a:lnTo>
                <a:lnTo>
                  <a:pt x="4572000" y="0"/>
                </a:lnTo>
                <a:close/>
              </a:path>
            </a:pathLst>
          </a:custGeom>
          <a:solidFill>
            <a:srgbClr val="474F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839467" y="6195057"/>
            <a:ext cx="0" cy="486409"/>
          </a:xfrm>
          <a:custGeom>
            <a:avLst/>
            <a:gdLst/>
            <a:ahLst/>
            <a:cxnLst/>
            <a:rect l="l" t="t" r="r" b="b"/>
            <a:pathLst>
              <a:path w="0" h="486409">
                <a:moveTo>
                  <a:pt x="0" y="0"/>
                </a:moveTo>
                <a:lnTo>
                  <a:pt x="0" y="486155"/>
                </a:lnTo>
              </a:path>
            </a:pathLst>
          </a:custGeom>
          <a:ln w="60960">
            <a:solidFill>
              <a:srgbClr val="474F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1499615" y="5960360"/>
            <a:ext cx="4558665" cy="3415665"/>
          </a:xfrm>
          <a:prstGeom prst="rect">
            <a:avLst/>
          </a:prstGeom>
          <a:solidFill>
            <a:srgbClr val="474F52"/>
          </a:solidFill>
          <a:ln w="1219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504190" indent="-155575">
              <a:lnSpc>
                <a:spcPct val="100000"/>
              </a:lnSpc>
              <a:spcBef>
                <a:spcPts val="1130"/>
              </a:spcBef>
              <a:buFont typeface="Wingdings"/>
              <a:buChar char=""/>
              <a:tabLst>
                <a:tab pos="504825" algn="l"/>
              </a:tabLst>
            </a:pPr>
            <a:r>
              <a:rPr dirty="0" sz="1000" spc="-5">
                <a:latin typeface="华文中宋"/>
                <a:cs typeface="华文中宋"/>
              </a:rPr>
              <a:t>Three key</a:t>
            </a:r>
            <a:r>
              <a:rPr dirty="0" sz="1000" spc="-60">
                <a:latin typeface="华文中宋"/>
                <a:cs typeface="华文中宋"/>
              </a:rPr>
              <a:t> </a:t>
            </a:r>
            <a:r>
              <a:rPr dirty="0" sz="1000" spc="-5">
                <a:latin typeface="华文中宋"/>
                <a:cs typeface="华文中宋"/>
              </a:rPr>
              <a:t>elements</a:t>
            </a:r>
            <a:endParaRPr sz="1000">
              <a:latin typeface="华文中宋"/>
              <a:cs typeface="华文中宋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506723" y="7164320"/>
            <a:ext cx="441960" cy="6324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385060" y="7149081"/>
            <a:ext cx="441960" cy="6309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081271" y="7132317"/>
            <a:ext cx="443484" cy="6309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936748" y="7115553"/>
            <a:ext cx="441960" cy="6324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632959" y="7115553"/>
            <a:ext cx="441960" cy="6324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682239" y="8380472"/>
            <a:ext cx="458724" cy="67818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233927" y="8380472"/>
            <a:ext cx="458724" cy="67818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399788" y="8380472"/>
            <a:ext cx="458724" cy="67818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817620" y="8380472"/>
            <a:ext cx="457200" cy="67818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100072" y="8380472"/>
            <a:ext cx="458724" cy="67818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977384" y="8380472"/>
            <a:ext cx="458724" cy="67818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322576" y="7776968"/>
            <a:ext cx="289560" cy="603885"/>
          </a:xfrm>
          <a:custGeom>
            <a:avLst/>
            <a:gdLst/>
            <a:ahLst/>
            <a:cxnLst/>
            <a:rect l="l" t="t" r="r" b="b"/>
            <a:pathLst>
              <a:path w="289560" h="603884">
                <a:moveTo>
                  <a:pt x="10668" y="541019"/>
                </a:moveTo>
                <a:lnTo>
                  <a:pt x="3048" y="541019"/>
                </a:lnTo>
                <a:lnTo>
                  <a:pt x="0" y="544067"/>
                </a:lnTo>
                <a:lnTo>
                  <a:pt x="1524" y="548639"/>
                </a:lnTo>
                <a:lnTo>
                  <a:pt x="6096" y="603503"/>
                </a:lnTo>
                <a:lnTo>
                  <a:pt x="19158" y="594359"/>
                </a:lnTo>
                <a:lnTo>
                  <a:pt x="16763" y="594359"/>
                </a:lnTo>
                <a:lnTo>
                  <a:pt x="6096" y="588263"/>
                </a:lnTo>
                <a:lnTo>
                  <a:pt x="15806" y="567324"/>
                </a:lnTo>
                <a:lnTo>
                  <a:pt x="13716" y="547115"/>
                </a:lnTo>
                <a:lnTo>
                  <a:pt x="13716" y="544067"/>
                </a:lnTo>
                <a:lnTo>
                  <a:pt x="10668" y="541019"/>
                </a:lnTo>
                <a:close/>
              </a:path>
              <a:path w="289560" h="603884">
                <a:moveTo>
                  <a:pt x="15806" y="567324"/>
                </a:moveTo>
                <a:lnTo>
                  <a:pt x="6096" y="588263"/>
                </a:lnTo>
                <a:lnTo>
                  <a:pt x="16763" y="594359"/>
                </a:lnTo>
                <a:lnTo>
                  <a:pt x="18195" y="591272"/>
                </a:lnTo>
                <a:lnTo>
                  <a:pt x="7619" y="586739"/>
                </a:lnTo>
                <a:lnTo>
                  <a:pt x="17118" y="580011"/>
                </a:lnTo>
                <a:lnTo>
                  <a:pt x="15806" y="567324"/>
                </a:lnTo>
                <a:close/>
              </a:path>
              <a:path w="289560" h="603884">
                <a:moveTo>
                  <a:pt x="50292" y="559307"/>
                </a:moveTo>
                <a:lnTo>
                  <a:pt x="47243" y="559307"/>
                </a:lnTo>
                <a:lnTo>
                  <a:pt x="44196" y="560831"/>
                </a:lnTo>
                <a:lnTo>
                  <a:pt x="26498" y="573367"/>
                </a:lnTo>
                <a:lnTo>
                  <a:pt x="18267" y="591117"/>
                </a:lnTo>
                <a:lnTo>
                  <a:pt x="18287" y="591311"/>
                </a:lnTo>
                <a:lnTo>
                  <a:pt x="16763" y="594359"/>
                </a:lnTo>
                <a:lnTo>
                  <a:pt x="19158" y="594359"/>
                </a:lnTo>
                <a:lnTo>
                  <a:pt x="51816" y="571499"/>
                </a:lnTo>
                <a:lnTo>
                  <a:pt x="54863" y="569975"/>
                </a:lnTo>
                <a:lnTo>
                  <a:pt x="54863" y="565403"/>
                </a:lnTo>
                <a:lnTo>
                  <a:pt x="53340" y="562355"/>
                </a:lnTo>
                <a:lnTo>
                  <a:pt x="50292" y="559307"/>
                </a:lnTo>
                <a:close/>
              </a:path>
              <a:path w="289560" h="603884">
                <a:moveTo>
                  <a:pt x="18195" y="591272"/>
                </a:moveTo>
                <a:close/>
              </a:path>
              <a:path w="289560" h="603884">
                <a:moveTo>
                  <a:pt x="17118" y="580011"/>
                </a:moveTo>
                <a:lnTo>
                  <a:pt x="7619" y="586739"/>
                </a:lnTo>
                <a:lnTo>
                  <a:pt x="18195" y="591272"/>
                </a:lnTo>
                <a:lnTo>
                  <a:pt x="18267" y="591117"/>
                </a:lnTo>
                <a:lnTo>
                  <a:pt x="17118" y="580011"/>
                </a:lnTo>
                <a:close/>
              </a:path>
              <a:path w="289560" h="603884">
                <a:moveTo>
                  <a:pt x="26498" y="573367"/>
                </a:moveTo>
                <a:lnTo>
                  <a:pt x="17118" y="580011"/>
                </a:lnTo>
                <a:lnTo>
                  <a:pt x="18267" y="591117"/>
                </a:lnTo>
                <a:lnTo>
                  <a:pt x="26498" y="573367"/>
                </a:lnTo>
                <a:close/>
              </a:path>
              <a:path w="289560" h="603884">
                <a:moveTo>
                  <a:pt x="278892" y="0"/>
                </a:moveTo>
                <a:lnTo>
                  <a:pt x="15806" y="567324"/>
                </a:lnTo>
                <a:lnTo>
                  <a:pt x="17118" y="580011"/>
                </a:lnTo>
                <a:lnTo>
                  <a:pt x="26498" y="573367"/>
                </a:lnTo>
                <a:lnTo>
                  <a:pt x="289560" y="6095"/>
                </a:lnTo>
                <a:lnTo>
                  <a:pt x="2788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328672" y="7757156"/>
            <a:ext cx="1976755" cy="635635"/>
          </a:xfrm>
          <a:custGeom>
            <a:avLst/>
            <a:gdLst/>
            <a:ahLst/>
            <a:cxnLst/>
            <a:rect l="l" t="t" r="r" b="b"/>
            <a:pathLst>
              <a:path w="1976754" h="635634">
                <a:moveTo>
                  <a:pt x="44195" y="579120"/>
                </a:moveTo>
                <a:lnTo>
                  <a:pt x="39623" y="579120"/>
                </a:lnTo>
                <a:lnTo>
                  <a:pt x="36575" y="582168"/>
                </a:lnTo>
                <a:lnTo>
                  <a:pt x="0" y="623316"/>
                </a:lnTo>
                <a:lnTo>
                  <a:pt x="53339" y="635508"/>
                </a:lnTo>
                <a:lnTo>
                  <a:pt x="57911" y="635508"/>
                </a:lnTo>
                <a:lnTo>
                  <a:pt x="60959" y="633984"/>
                </a:lnTo>
                <a:lnTo>
                  <a:pt x="60959" y="630936"/>
                </a:lnTo>
                <a:lnTo>
                  <a:pt x="62483" y="626364"/>
                </a:lnTo>
                <a:lnTo>
                  <a:pt x="60959" y="624840"/>
                </a:lnTo>
                <a:lnTo>
                  <a:pt x="13715" y="624840"/>
                </a:lnTo>
                <a:lnTo>
                  <a:pt x="10667" y="612648"/>
                </a:lnTo>
                <a:lnTo>
                  <a:pt x="33807" y="605420"/>
                </a:lnTo>
                <a:lnTo>
                  <a:pt x="47243" y="591312"/>
                </a:lnTo>
                <a:lnTo>
                  <a:pt x="48767" y="588264"/>
                </a:lnTo>
                <a:lnTo>
                  <a:pt x="48767" y="583692"/>
                </a:lnTo>
                <a:lnTo>
                  <a:pt x="45719" y="582168"/>
                </a:lnTo>
                <a:lnTo>
                  <a:pt x="44195" y="579120"/>
                </a:lnTo>
                <a:close/>
              </a:path>
              <a:path w="1976754" h="635634">
                <a:moveTo>
                  <a:pt x="33807" y="605420"/>
                </a:moveTo>
                <a:lnTo>
                  <a:pt x="10667" y="612648"/>
                </a:lnTo>
                <a:lnTo>
                  <a:pt x="13715" y="624840"/>
                </a:lnTo>
                <a:lnTo>
                  <a:pt x="18598" y="623316"/>
                </a:lnTo>
                <a:lnTo>
                  <a:pt x="16763" y="623316"/>
                </a:lnTo>
                <a:lnTo>
                  <a:pt x="13715" y="612648"/>
                </a:lnTo>
                <a:lnTo>
                  <a:pt x="26924" y="612648"/>
                </a:lnTo>
                <a:lnTo>
                  <a:pt x="33807" y="605420"/>
                </a:lnTo>
                <a:close/>
              </a:path>
              <a:path w="1976754" h="635634">
                <a:moveTo>
                  <a:pt x="35405" y="618070"/>
                </a:moveTo>
                <a:lnTo>
                  <a:pt x="13715" y="624840"/>
                </a:lnTo>
                <a:lnTo>
                  <a:pt x="60959" y="624840"/>
                </a:lnTo>
                <a:lnTo>
                  <a:pt x="59435" y="623316"/>
                </a:lnTo>
                <a:lnTo>
                  <a:pt x="56387" y="623316"/>
                </a:lnTo>
                <a:lnTo>
                  <a:pt x="35405" y="618070"/>
                </a:lnTo>
                <a:close/>
              </a:path>
              <a:path w="1976754" h="635634">
                <a:moveTo>
                  <a:pt x="13715" y="612648"/>
                </a:moveTo>
                <a:lnTo>
                  <a:pt x="16763" y="623316"/>
                </a:lnTo>
                <a:lnTo>
                  <a:pt x="24383" y="615315"/>
                </a:lnTo>
                <a:lnTo>
                  <a:pt x="13715" y="612648"/>
                </a:lnTo>
                <a:close/>
              </a:path>
              <a:path w="1976754" h="635634">
                <a:moveTo>
                  <a:pt x="24383" y="615315"/>
                </a:moveTo>
                <a:lnTo>
                  <a:pt x="16763" y="623316"/>
                </a:lnTo>
                <a:lnTo>
                  <a:pt x="18598" y="623316"/>
                </a:lnTo>
                <a:lnTo>
                  <a:pt x="35405" y="618070"/>
                </a:lnTo>
                <a:lnTo>
                  <a:pt x="24383" y="615315"/>
                </a:lnTo>
                <a:close/>
              </a:path>
              <a:path w="1976754" h="635634">
                <a:moveTo>
                  <a:pt x="1972055" y="0"/>
                </a:moveTo>
                <a:lnTo>
                  <a:pt x="33807" y="605420"/>
                </a:lnTo>
                <a:lnTo>
                  <a:pt x="24383" y="615315"/>
                </a:lnTo>
                <a:lnTo>
                  <a:pt x="35405" y="618070"/>
                </a:lnTo>
                <a:lnTo>
                  <a:pt x="1976627" y="12192"/>
                </a:lnTo>
                <a:lnTo>
                  <a:pt x="1972055" y="0"/>
                </a:lnTo>
                <a:close/>
              </a:path>
              <a:path w="1976754" h="635634">
                <a:moveTo>
                  <a:pt x="26924" y="612648"/>
                </a:moveTo>
                <a:lnTo>
                  <a:pt x="13715" y="612648"/>
                </a:lnTo>
                <a:lnTo>
                  <a:pt x="24383" y="615315"/>
                </a:lnTo>
                <a:lnTo>
                  <a:pt x="26924" y="6126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604516" y="7773920"/>
            <a:ext cx="2603500" cy="623570"/>
          </a:xfrm>
          <a:custGeom>
            <a:avLst/>
            <a:gdLst/>
            <a:ahLst/>
            <a:cxnLst/>
            <a:rect l="l" t="t" r="r" b="b"/>
            <a:pathLst>
              <a:path w="2603500" h="623570">
                <a:moveTo>
                  <a:pt x="2565285" y="604064"/>
                </a:moveTo>
                <a:lnTo>
                  <a:pt x="2546604" y="609599"/>
                </a:lnTo>
                <a:lnTo>
                  <a:pt x="2543556" y="611123"/>
                </a:lnTo>
                <a:lnTo>
                  <a:pt x="2540508" y="614171"/>
                </a:lnTo>
                <a:lnTo>
                  <a:pt x="2542032" y="618743"/>
                </a:lnTo>
                <a:lnTo>
                  <a:pt x="2543556" y="621791"/>
                </a:lnTo>
                <a:lnTo>
                  <a:pt x="2546604" y="623315"/>
                </a:lnTo>
                <a:lnTo>
                  <a:pt x="2549651" y="621791"/>
                </a:lnTo>
                <a:lnTo>
                  <a:pt x="2592324" y="609599"/>
                </a:lnTo>
                <a:lnTo>
                  <a:pt x="2589275" y="609599"/>
                </a:lnTo>
                <a:lnTo>
                  <a:pt x="2565285" y="604064"/>
                </a:lnTo>
                <a:close/>
              </a:path>
              <a:path w="2603500" h="623570">
                <a:moveTo>
                  <a:pt x="2578046" y="600283"/>
                </a:moveTo>
                <a:lnTo>
                  <a:pt x="2565285" y="604064"/>
                </a:lnTo>
                <a:lnTo>
                  <a:pt x="2589275" y="609599"/>
                </a:lnTo>
                <a:lnTo>
                  <a:pt x="2589656" y="608076"/>
                </a:lnTo>
                <a:lnTo>
                  <a:pt x="2586228" y="608076"/>
                </a:lnTo>
                <a:lnTo>
                  <a:pt x="2578046" y="600283"/>
                </a:lnTo>
                <a:close/>
              </a:path>
              <a:path w="2603500" h="623570">
                <a:moveTo>
                  <a:pt x="2560320" y="565403"/>
                </a:moveTo>
                <a:lnTo>
                  <a:pt x="2555747" y="565403"/>
                </a:lnTo>
                <a:lnTo>
                  <a:pt x="2554223" y="568451"/>
                </a:lnTo>
                <a:lnTo>
                  <a:pt x="2551175" y="571499"/>
                </a:lnTo>
                <a:lnTo>
                  <a:pt x="2551175" y="574547"/>
                </a:lnTo>
                <a:lnTo>
                  <a:pt x="2554223" y="577595"/>
                </a:lnTo>
                <a:lnTo>
                  <a:pt x="2569496" y="592141"/>
                </a:lnTo>
                <a:lnTo>
                  <a:pt x="2592323" y="597407"/>
                </a:lnTo>
                <a:lnTo>
                  <a:pt x="2589275" y="609599"/>
                </a:lnTo>
                <a:lnTo>
                  <a:pt x="2592324" y="609599"/>
                </a:lnTo>
                <a:lnTo>
                  <a:pt x="2602992" y="606551"/>
                </a:lnTo>
                <a:lnTo>
                  <a:pt x="2561844" y="568451"/>
                </a:lnTo>
                <a:lnTo>
                  <a:pt x="2560320" y="565403"/>
                </a:lnTo>
                <a:close/>
              </a:path>
              <a:path w="2603500" h="623570">
                <a:moveTo>
                  <a:pt x="2587751" y="597407"/>
                </a:moveTo>
                <a:lnTo>
                  <a:pt x="2578046" y="600283"/>
                </a:lnTo>
                <a:lnTo>
                  <a:pt x="2586228" y="608076"/>
                </a:lnTo>
                <a:lnTo>
                  <a:pt x="2587751" y="597407"/>
                </a:lnTo>
                <a:close/>
              </a:path>
              <a:path w="2603500" h="623570">
                <a:moveTo>
                  <a:pt x="2592323" y="597407"/>
                </a:moveTo>
                <a:lnTo>
                  <a:pt x="2587751" y="597407"/>
                </a:lnTo>
                <a:lnTo>
                  <a:pt x="2586228" y="608076"/>
                </a:lnTo>
                <a:lnTo>
                  <a:pt x="2589656" y="608076"/>
                </a:lnTo>
                <a:lnTo>
                  <a:pt x="2592323" y="597407"/>
                </a:lnTo>
                <a:close/>
              </a:path>
              <a:path w="2603500" h="623570">
                <a:moveTo>
                  <a:pt x="3047" y="0"/>
                </a:moveTo>
                <a:lnTo>
                  <a:pt x="0" y="12191"/>
                </a:lnTo>
                <a:lnTo>
                  <a:pt x="2565285" y="604064"/>
                </a:lnTo>
                <a:lnTo>
                  <a:pt x="2578046" y="600283"/>
                </a:lnTo>
                <a:lnTo>
                  <a:pt x="2569496" y="592141"/>
                </a:lnTo>
                <a:lnTo>
                  <a:pt x="3047" y="0"/>
                </a:lnTo>
                <a:close/>
              </a:path>
              <a:path w="2603500" h="623570">
                <a:moveTo>
                  <a:pt x="2569496" y="592141"/>
                </a:moveTo>
                <a:lnTo>
                  <a:pt x="2578046" y="600283"/>
                </a:lnTo>
                <a:lnTo>
                  <a:pt x="2587751" y="597407"/>
                </a:lnTo>
                <a:lnTo>
                  <a:pt x="2592323" y="597407"/>
                </a:lnTo>
                <a:lnTo>
                  <a:pt x="2569496" y="5921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602992" y="7775444"/>
            <a:ext cx="859790" cy="605155"/>
          </a:xfrm>
          <a:custGeom>
            <a:avLst/>
            <a:gdLst/>
            <a:ahLst/>
            <a:cxnLst/>
            <a:rect l="l" t="t" r="r" b="b"/>
            <a:pathLst>
              <a:path w="859789" h="605154">
                <a:moveTo>
                  <a:pt x="806195" y="586739"/>
                </a:moveTo>
                <a:lnTo>
                  <a:pt x="803147" y="586739"/>
                </a:lnTo>
                <a:lnTo>
                  <a:pt x="800099" y="589787"/>
                </a:lnTo>
                <a:lnTo>
                  <a:pt x="800099" y="592835"/>
                </a:lnTo>
                <a:lnTo>
                  <a:pt x="798575" y="595883"/>
                </a:lnTo>
                <a:lnTo>
                  <a:pt x="801623" y="598931"/>
                </a:lnTo>
                <a:lnTo>
                  <a:pt x="804671" y="600455"/>
                </a:lnTo>
                <a:lnTo>
                  <a:pt x="859535" y="605027"/>
                </a:lnTo>
                <a:lnTo>
                  <a:pt x="858150" y="601979"/>
                </a:lnTo>
                <a:lnTo>
                  <a:pt x="845819" y="601979"/>
                </a:lnTo>
                <a:lnTo>
                  <a:pt x="827116" y="588904"/>
                </a:lnTo>
                <a:lnTo>
                  <a:pt x="806195" y="586739"/>
                </a:lnTo>
                <a:close/>
              </a:path>
              <a:path w="859789" h="605154">
                <a:moveTo>
                  <a:pt x="827116" y="588904"/>
                </a:moveTo>
                <a:lnTo>
                  <a:pt x="845819" y="601979"/>
                </a:lnTo>
                <a:lnTo>
                  <a:pt x="846908" y="600455"/>
                </a:lnTo>
                <a:lnTo>
                  <a:pt x="844295" y="600455"/>
                </a:lnTo>
                <a:lnTo>
                  <a:pt x="839742" y="590210"/>
                </a:lnTo>
                <a:lnTo>
                  <a:pt x="827116" y="588904"/>
                </a:lnTo>
                <a:close/>
              </a:path>
              <a:path w="859789" h="605154">
                <a:moveTo>
                  <a:pt x="853355" y="591430"/>
                </a:moveTo>
                <a:lnTo>
                  <a:pt x="845819" y="601979"/>
                </a:lnTo>
                <a:lnTo>
                  <a:pt x="858150" y="601979"/>
                </a:lnTo>
                <a:lnTo>
                  <a:pt x="853355" y="591430"/>
                </a:lnTo>
                <a:close/>
              </a:path>
              <a:path w="859789" h="605154">
                <a:moveTo>
                  <a:pt x="839742" y="590210"/>
                </a:moveTo>
                <a:lnTo>
                  <a:pt x="844295" y="600455"/>
                </a:lnTo>
                <a:lnTo>
                  <a:pt x="850392" y="591311"/>
                </a:lnTo>
                <a:lnTo>
                  <a:pt x="839742" y="590210"/>
                </a:lnTo>
                <a:close/>
              </a:path>
              <a:path w="859789" h="605154">
                <a:moveTo>
                  <a:pt x="834278" y="577916"/>
                </a:moveTo>
                <a:lnTo>
                  <a:pt x="839742" y="590210"/>
                </a:lnTo>
                <a:lnTo>
                  <a:pt x="850392" y="591311"/>
                </a:lnTo>
                <a:lnTo>
                  <a:pt x="844295" y="600455"/>
                </a:lnTo>
                <a:lnTo>
                  <a:pt x="846908" y="600455"/>
                </a:lnTo>
                <a:lnTo>
                  <a:pt x="853355" y="591430"/>
                </a:lnTo>
                <a:lnTo>
                  <a:pt x="853236" y="591170"/>
                </a:lnTo>
                <a:lnTo>
                  <a:pt x="834278" y="577916"/>
                </a:lnTo>
                <a:close/>
              </a:path>
              <a:path w="859789" h="605154">
                <a:moveTo>
                  <a:pt x="853236" y="591170"/>
                </a:moveTo>
                <a:lnTo>
                  <a:pt x="853355" y="591430"/>
                </a:lnTo>
                <a:lnTo>
                  <a:pt x="853236" y="591170"/>
                </a:lnTo>
                <a:close/>
              </a:path>
              <a:path w="859789" h="605154">
                <a:moveTo>
                  <a:pt x="832104" y="550163"/>
                </a:moveTo>
                <a:lnTo>
                  <a:pt x="826007" y="553211"/>
                </a:lnTo>
                <a:lnTo>
                  <a:pt x="824483" y="556259"/>
                </a:lnTo>
                <a:lnTo>
                  <a:pt x="826007" y="559307"/>
                </a:lnTo>
                <a:lnTo>
                  <a:pt x="834278" y="577916"/>
                </a:lnTo>
                <a:lnTo>
                  <a:pt x="853236" y="591170"/>
                </a:lnTo>
                <a:lnTo>
                  <a:pt x="836675" y="554735"/>
                </a:lnTo>
                <a:lnTo>
                  <a:pt x="835152" y="551687"/>
                </a:lnTo>
                <a:lnTo>
                  <a:pt x="832104" y="550163"/>
                </a:lnTo>
                <a:close/>
              </a:path>
              <a:path w="859789" h="605154">
                <a:moveTo>
                  <a:pt x="7619" y="0"/>
                </a:moveTo>
                <a:lnTo>
                  <a:pt x="0" y="10667"/>
                </a:lnTo>
                <a:lnTo>
                  <a:pt x="827116" y="588904"/>
                </a:lnTo>
                <a:lnTo>
                  <a:pt x="839742" y="590210"/>
                </a:lnTo>
                <a:lnTo>
                  <a:pt x="834278" y="577916"/>
                </a:lnTo>
                <a:lnTo>
                  <a:pt x="7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151632" y="7744965"/>
            <a:ext cx="315595" cy="635635"/>
          </a:xfrm>
          <a:custGeom>
            <a:avLst/>
            <a:gdLst/>
            <a:ahLst/>
            <a:cxnLst/>
            <a:rect l="l" t="t" r="r" b="b"/>
            <a:pathLst>
              <a:path w="315595" h="635634">
                <a:moveTo>
                  <a:pt x="269747" y="591311"/>
                </a:moveTo>
                <a:lnTo>
                  <a:pt x="266700" y="592835"/>
                </a:lnTo>
                <a:lnTo>
                  <a:pt x="263652" y="595883"/>
                </a:lnTo>
                <a:lnTo>
                  <a:pt x="262128" y="598931"/>
                </a:lnTo>
                <a:lnTo>
                  <a:pt x="262128" y="601979"/>
                </a:lnTo>
                <a:lnTo>
                  <a:pt x="265176" y="603503"/>
                </a:lnTo>
                <a:lnTo>
                  <a:pt x="310895" y="635507"/>
                </a:lnTo>
                <a:lnTo>
                  <a:pt x="311657" y="626363"/>
                </a:lnTo>
                <a:lnTo>
                  <a:pt x="300228" y="626363"/>
                </a:lnTo>
                <a:lnTo>
                  <a:pt x="289844" y="604912"/>
                </a:lnTo>
                <a:lnTo>
                  <a:pt x="272795" y="592835"/>
                </a:lnTo>
                <a:lnTo>
                  <a:pt x="269747" y="591311"/>
                </a:lnTo>
                <a:close/>
              </a:path>
              <a:path w="315595" h="635634">
                <a:moveTo>
                  <a:pt x="289844" y="604912"/>
                </a:moveTo>
                <a:lnTo>
                  <a:pt x="300228" y="626363"/>
                </a:lnTo>
                <a:lnTo>
                  <a:pt x="305562" y="623315"/>
                </a:lnTo>
                <a:lnTo>
                  <a:pt x="300228" y="623315"/>
                </a:lnTo>
                <a:lnTo>
                  <a:pt x="300954" y="612781"/>
                </a:lnTo>
                <a:lnTo>
                  <a:pt x="289844" y="604912"/>
                </a:lnTo>
                <a:close/>
              </a:path>
              <a:path w="315595" h="635634">
                <a:moveTo>
                  <a:pt x="313944" y="573023"/>
                </a:moveTo>
                <a:lnTo>
                  <a:pt x="306323" y="573023"/>
                </a:lnTo>
                <a:lnTo>
                  <a:pt x="303276" y="576071"/>
                </a:lnTo>
                <a:lnTo>
                  <a:pt x="303170" y="580643"/>
                </a:lnTo>
                <a:lnTo>
                  <a:pt x="301748" y="601272"/>
                </a:lnTo>
                <a:lnTo>
                  <a:pt x="310895" y="620267"/>
                </a:lnTo>
                <a:lnTo>
                  <a:pt x="300228" y="626363"/>
                </a:lnTo>
                <a:lnTo>
                  <a:pt x="311657" y="626363"/>
                </a:lnTo>
                <a:lnTo>
                  <a:pt x="315468" y="580643"/>
                </a:lnTo>
                <a:lnTo>
                  <a:pt x="315468" y="576071"/>
                </a:lnTo>
                <a:lnTo>
                  <a:pt x="313944" y="573023"/>
                </a:lnTo>
                <a:close/>
              </a:path>
              <a:path w="315595" h="635634">
                <a:moveTo>
                  <a:pt x="300954" y="612781"/>
                </a:moveTo>
                <a:lnTo>
                  <a:pt x="300228" y="623315"/>
                </a:lnTo>
                <a:lnTo>
                  <a:pt x="309371" y="618743"/>
                </a:lnTo>
                <a:lnTo>
                  <a:pt x="300954" y="612781"/>
                </a:lnTo>
                <a:close/>
              </a:path>
              <a:path w="315595" h="635634">
                <a:moveTo>
                  <a:pt x="301748" y="601272"/>
                </a:moveTo>
                <a:lnTo>
                  <a:pt x="300954" y="612781"/>
                </a:lnTo>
                <a:lnTo>
                  <a:pt x="309371" y="618743"/>
                </a:lnTo>
                <a:lnTo>
                  <a:pt x="300228" y="623315"/>
                </a:lnTo>
                <a:lnTo>
                  <a:pt x="305562" y="623315"/>
                </a:lnTo>
                <a:lnTo>
                  <a:pt x="310895" y="620267"/>
                </a:lnTo>
                <a:lnTo>
                  <a:pt x="301748" y="601272"/>
                </a:lnTo>
                <a:close/>
              </a:path>
              <a:path w="315595" h="635634">
                <a:moveTo>
                  <a:pt x="12192" y="0"/>
                </a:moveTo>
                <a:lnTo>
                  <a:pt x="0" y="6095"/>
                </a:lnTo>
                <a:lnTo>
                  <a:pt x="289844" y="604912"/>
                </a:lnTo>
                <a:lnTo>
                  <a:pt x="300954" y="612781"/>
                </a:lnTo>
                <a:lnTo>
                  <a:pt x="301748" y="601272"/>
                </a:lnTo>
                <a:lnTo>
                  <a:pt x="121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154679" y="7741917"/>
            <a:ext cx="1475740" cy="645160"/>
          </a:xfrm>
          <a:custGeom>
            <a:avLst/>
            <a:gdLst/>
            <a:ahLst/>
            <a:cxnLst/>
            <a:rect l="l" t="t" r="r" b="b"/>
            <a:pathLst>
              <a:path w="1475739" h="645159">
                <a:moveTo>
                  <a:pt x="1440365" y="629491"/>
                </a:moveTo>
                <a:lnTo>
                  <a:pt x="1418844" y="632459"/>
                </a:lnTo>
                <a:lnTo>
                  <a:pt x="1415795" y="632459"/>
                </a:lnTo>
                <a:lnTo>
                  <a:pt x="1412747" y="635507"/>
                </a:lnTo>
                <a:lnTo>
                  <a:pt x="1412747" y="638555"/>
                </a:lnTo>
                <a:lnTo>
                  <a:pt x="1414271" y="643127"/>
                </a:lnTo>
                <a:lnTo>
                  <a:pt x="1417320" y="644651"/>
                </a:lnTo>
                <a:lnTo>
                  <a:pt x="1420368" y="644651"/>
                </a:lnTo>
                <a:lnTo>
                  <a:pt x="1475232" y="638555"/>
                </a:lnTo>
                <a:lnTo>
                  <a:pt x="1461516" y="638555"/>
                </a:lnTo>
                <a:lnTo>
                  <a:pt x="1440365" y="629491"/>
                </a:lnTo>
                <a:close/>
              </a:path>
              <a:path w="1475739" h="645159">
                <a:moveTo>
                  <a:pt x="1451735" y="627923"/>
                </a:moveTo>
                <a:lnTo>
                  <a:pt x="1440365" y="629491"/>
                </a:lnTo>
                <a:lnTo>
                  <a:pt x="1461516" y="638555"/>
                </a:lnTo>
                <a:lnTo>
                  <a:pt x="1462087" y="637031"/>
                </a:lnTo>
                <a:lnTo>
                  <a:pt x="1458468" y="637031"/>
                </a:lnTo>
                <a:lnTo>
                  <a:pt x="1451735" y="627923"/>
                </a:lnTo>
                <a:close/>
              </a:path>
              <a:path w="1475739" h="645159">
                <a:moveTo>
                  <a:pt x="1466053" y="626456"/>
                </a:moveTo>
                <a:lnTo>
                  <a:pt x="1461516" y="638555"/>
                </a:lnTo>
                <a:lnTo>
                  <a:pt x="1475232" y="638555"/>
                </a:lnTo>
                <a:lnTo>
                  <a:pt x="1466053" y="626456"/>
                </a:lnTo>
                <a:close/>
              </a:path>
              <a:path w="1475739" h="645159">
                <a:moveTo>
                  <a:pt x="1463040" y="626363"/>
                </a:moveTo>
                <a:lnTo>
                  <a:pt x="1451735" y="627923"/>
                </a:lnTo>
                <a:lnTo>
                  <a:pt x="1458468" y="637031"/>
                </a:lnTo>
                <a:lnTo>
                  <a:pt x="1463040" y="626363"/>
                </a:lnTo>
                <a:close/>
              </a:path>
              <a:path w="1475739" h="645159">
                <a:moveTo>
                  <a:pt x="1465982" y="626363"/>
                </a:moveTo>
                <a:lnTo>
                  <a:pt x="1463040" y="626363"/>
                </a:lnTo>
                <a:lnTo>
                  <a:pt x="1458468" y="637031"/>
                </a:lnTo>
                <a:lnTo>
                  <a:pt x="1462087" y="637031"/>
                </a:lnTo>
                <a:lnTo>
                  <a:pt x="1466053" y="626456"/>
                </a:lnTo>
                <a:close/>
              </a:path>
              <a:path w="1475739" h="645159">
                <a:moveTo>
                  <a:pt x="4571" y="0"/>
                </a:moveTo>
                <a:lnTo>
                  <a:pt x="0" y="12191"/>
                </a:lnTo>
                <a:lnTo>
                  <a:pt x="1440365" y="629491"/>
                </a:lnTo>
                <a:lnTo>
                  <a:pt x="1451735" y="627923"/>
                </a:lnTo>
                <a:lnTo>
                  <a:pt x="1443394" y="616638"/>
                </a:lnTo>
                <a:lnTo>
                  <a:pt x="4571" y="0"/>
                </a:lnTo>
                <a:close/>
              </a:path>
              <a:path w="1475739" h="645159">
                <a:moveTo>
                  <a:pt x="1443394" y="616638"/>
                </a:moveTo>
                <a:lnTo>
                  <a:pt x="1451735" y="627923"/>
                </a:lnTo>
                <a:lnTo>
                  <a:pt x="1463040" y="626363"/>
                </a:lnTo>
                <a:lnTo>
                  <a:pt x="1465982" y="626363"/>
                </a:lnTo>
                <a:lnTo>
                  <a:pt x="1443394" y="616638"/>
                </a:lnTo>
                <a:close/>
              </a:path>
              <a:path w="1475739" h="645159">
                <a:moveTo>
                  <a:pt x="1465932" y="626297"/>
                </a:moveTo>
                <a:lnTo>
                  <a:pt x="1466053" y="626456"/>
                </a:lnTo>
                <a:lnTo>
                  <a:pt x="1465932" y="626297"/>
                </a:lnTo>
                <a:close/>
              </a:path>
              <a:path w="1475739" h="645159">
                <a:moveTo>
                  <a:pt x="1435608" y="589787"/>
                </a:moveTo>
                <a:lnTo>
                  <a:pt x="1431035" y="594359"/>
                </a:lnTo>
                <a:lnTo>
                  <a:pt x="1429511" y="598931"/>
                </a:lnTo>
                <a:lnTo>
                  <a:pt x="1432559" y="601979"/>
                </a:lnTo>
                <a:lnTo>
                  <a:pt x="1443394" y="616638"/>
                </a:lnTo>
                <a:lnTo>
                  <a:pt x="1465932" y="626297"/>
                </a:lnTo>
                <a:lnTo>
                  <a:pt x="1441704" y="594359"/>
                </a:lnTo>
                <a:lnTo>
                  <a:pt x="1440180" y="591311"/>
                </a:lnTo>
                <a:lnTo>
                  <a:pt x="1435608" y="5897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903220" y="7744965"/>
            <a:ext cx="260985" cy="635635"/>
          </a:xfrm>
          <a:custGeom>
            <a:avLst/>
            <a:gdLst/>
            <a:ahLst/>
            <a:cxnLst/>
            <a:rect l="l" t="t" r="r" b="b"/>
            <a:pathLst>
              <a:path w="260985" h="635634">
                <a:moveTo>
                  <a:pt x="9143" y="573023"/>
                </a:moveTo>
                <a:lnTo>
                  <a:pt x="6096" y="573023"/>
                </a:lnTo>
                <a:lnTo>
                  <a:pt x="1524" y="574547"/>
                </a:lnTo>
                <a:lnTo>
                  <a:pt x="0" y="577595"/>
                </a:lnTo>
                <a:lnTo>
                  <a:pt x="0" y="580643"/>
                </a:lnTo>
                <a:lnTo>
                  <a:pt x="9143" y="635507"/>
                </a:lnTo>
                <a:lnTo>
                  <a:pt x="22131" y="624839"/>
                </a:lnTo>
                <a:lnTo>
                  <a:pt x="19812" y="624839"/>
                </a:lnTo>
                <a:lnTo>
                  <a:pt x="7619" y="620267"/>
                </a:lnTo>
                <a:lnTo>
                  <a:pt x="15784" y="599237"/>
                </a:lnTo>
                <a:lnTo>
                  <a:pt x="12192" y="579119"/>
                </a:lnTo>
                <a:lnTo>
                  <a:pt x="12192" y="574547"/>
                </a:lnTo>
                <a:lnTo>
                  <a:pt x="9143" y="573023"/>
                </a:lnTo>
                <a:close/>
              </a:path>
              <a:path w="260985" h="635634">
                <a:moveTo>
                  <a:pt x="15784" y="599237"/>
                </a:moveTo>
                <a:lnTo>
                  <a:pt x="7619" y="620267"/>
                </a:lnTo>
                <a:lnTo>
                  <a:pt x="19812" y="624839"/>
                </a:lnTo>
                <a:lnTo>
                  <a:pt x="20995" y="621791"/>
                </a:lnTo>
                <a:lnTo>
                  <a:pt x="19812" y="621791"/>
                </a:lnTo>
                <a:lnTo>
                  <a:pt x="9143" y="618743"/>
                </a:lnTo>
                <a:lnTo>
                  <a:pt x="18026" y="611792"/>
                </a:lnTo>
                <a:lnTo>
                  <a:pt x="15784" y="599237"/>
                </a:lnTo>
                <a:close/>
              </a:path>
              <a:path w="260985" h="635634">
                <a:moveTo>
                  <a:pt x="50292" y="588263"/>
                </a:moveTo>
                <a:lnTo>
                  <a:pt x="47243" y="588263"/>
                </a:lnTo>
                <a:lnTo>
                  <a:pt x="44196" y="591311"/>
                </a:lnTo>
                <a:lnTo>
                  <a:pt x="27866" y="604091"/>
                </a:lnTo>
                <a:lnTo>
                  <a:pt x="19812" y="624839"/>
                </a:lnTo>
                <a:lnTo>
                  <a:pt x="22131" y="624839"/>
                </a:lnTo>
                <a:lnTo>
                  <a:pt x="51816" y="600455"/>
                </a:lnTo>
                <a:lnTo>
                  <a:pt x="54863" y="598931"/>
                </a:lnTo>
                <a:lnTo>
                  <a:pt x="54863" y="594359"/>
                </a:lnTo>
                <a:lnTo>
                  <a:pt x="53340" y="591311"/>
                </a:lnTo>
                <a:lnTo>
                  <a:pt x="50292" y="588263"/>
                </a:lnTo>
                <a:close/>
              </a:path>
              <a:path w="260985" h="635634">
                <a:moveTo>
                  <a:pt x="18026" y="611792"/>
                </a:moveTo>
                <a:lnTo>
                  <a:pt x="9143" y="618743"/>
                </a:lnTo>
                <a:lnTo>
                  <a:pt x="19812" y="621791"/>
                </a:lnTo>
                <a:lnTo>
                  <a:pt x="18026" y="611792"/>
                </a:lnTo>
                <a:close/>
              </a:path>
              <a:path w="260985" h="635634">
                <a:moveTo>
                  <a:pt x="27866" y="604091"/>
                </a:moveTo>
                <a:lnTo>
                  <a:pt x="18026" y="611792"/>
                </a:lnTo>
                <a:lnTo>
                  <a:pt x="19812" y="621791"/>
                </a:lnTo>
                <a:lnTo>
                  <a:pt x="20995" y="621791"/>
                </a:lnTo>
                <a:lnTo>
                  <a:pt x="27866" y="604091"/>
                </a:lnTo>
                <a:close/>
              </a:path>
              <a:path w="260985" h="635634">
                <a:moveTo>
                  <a:pt x="248412" y="0"/>
                </a:moveTo>
                <a:lnTo>
                  <a:pt x="15784" y="599237"/>
                </a:lnTo>
                <a:lnTo>
                  <a:pt x="18026" y="611792"/>
                </a:lnTo>
                <a:lnTo>
                  <a:pt x="27866" y="604091"/>
                </a:lnTo>
                <a:lnTo>
                  <a:pt x="260604" y="4571"/>
                </a:lnTo>
                <a:lnTo>
                  <a:pt x="2484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912364" y="7790684"/>
            <a:ext cx="818515" cy="589915"/>
          </a:xfrm>
          <a:custGeom>
            <a:avLst/>
            <a:gdLst/>
            <a:ahLst/>
            <a:cxnLst/>
            <a:rect l="l" t="t" r="r" b="b"/>
            <a:pathLst>
              <a:path w="818514" h="589915">
                <a:moveTo>
                  <a:pt x="6180" y="576190"/>
                </a:moveTo>
                <a:lnTo>
                  <a:pt x="0" y="589788"/>
                </a:lnTo>
                <a:lnTo>
                  <a:pt x="27431" y="586740"/>
                </a:lnTo>
                <a:lnTo>
                  <a:pt x="13716" y="586740"/>
                </a:lnTo>
                <a:lnTo>
                  <a:pt x="6180" y="576190"/>
                </a:lnTo>
                <a:close/>
              </a:path>
              <a:path w="818514" h="589915">
                <a:moveTo>
                  <a:pt x="25004" y="562535"/>
                </a:moveTo>
                <a:lnTo>
                  <a:pt x="6301" y="575924"/>
                </a:lnTo>
                <a:lnTo>
                  <a:pt x="6180" y="576190"/>
                </a:lnTo>
                <a:lnTo>
                  <a:pt x="13716" y="586740"/>
                </a:lnTo>
                <a:lnTo>
                  <a:pt x="17973" y="583692"/>
                </a:lnTo>
                <a:lnTo>
                  <a:pt x="15240" y="583692"/>
                </a:lnTo>
                <a:lnTo>
                  <a:pt x="9143" y="576072"/>
                </a:lnTo>
                <a:lnTo>
                  <a:pt x="19238" y="575027"/>
                </a:lnTo>
                <a:lnTo>
                  <a:pt x="25004" y="562535"/>
                </a:lnTo>
                <a:close/>
              </a:path>
              <a:path w="818514" h="589915">
                <a:moveTo>
                  <a:pt x="56387" y="571500"/>
                </a:moveTo>
                <a:lnTo>
                  <a:pt x="53340" y="571500"/>
                </a:lnTo>
                <a:lnTo>
                  <a:pt x="31906" y="573717"/>
                </a:lnTo>
                <a:lnTo>
                  <a:pt x="13716" y="586740"/>
                </a:lnTo>
                <a:lnTo>
                  <a:pt x="27431" y="586740"/>
                </a:lnTo>
                <a:lnTo>
                  <a:pt x="54863" y="583692"/>
                </a:lnTo>
                <a:lnTo>
                  <a:pt x="57912" y="583692"/>
                </a:lnTo>
                <a:lnTo>
                  <a:pt x="60960" y="580644"/>
                </a:lnTo>
                <a:lnTo>
                  <a:pt x="60960" y="577596"/>
                </a:lnTo>
                <a:lnTo>
                  <a:pt x="59436" y="573024"/>
                </a:lnTo>
                <a:lnTo>
                  <a:pt x="56387" y="571500"/>
                </a:lnTo>
                <a:close/>
              </a:path>
              <a:path w="818514" h="589915">
                <a:moveTo>
                  <a:pt x="19238" y="575027"/>
                </a:moveTo>
                <a:lnTo>
                  <a:pt x="9143" y="576072"/>
                </a:lnTo>
                <a:lnTo>
                  <a:pt x="15240" y="583692"/>
                </a:lnTo>
                <a:lnTo>
                  <a:pt x="19238" y="575027"/>
                </a:lnTo>
                <a:close/>
              </a:path>
              <a:path w="818514" h="589915">
                <a:moveTo>
                  <a:pt x="31906" y="573717"/>
                </a:moveTo>
                <a:lnTo>
                  <a:pt x="19238" y="575027"/>
                </a:lnTo>
                <a:lnTo>
                  <a:pt x="15240" y="583692"/>
                </a:lnTo>
                <a:lnTo>
                  <a:pt x="17973" y="583692"/>
                </a:lnTo>
                <a:lnTo>
                  <a:pt x="31906" y="573717"/>
                </a:lnTo>
                <a:close/>
              </a:path>
              <a:path w="818514" h="589915">
                <a:moveTo>
                  <a:pt x="27431" y="534924"/>
                </a:moveTo>
                <a:lnTo>
                  <a:pt x="24384" y="536448"/>
                </a:lnTo>
                <a:lnTo>
                  <a:pt x="22860" y="539496"/>
                </a:lnTo>
                <a:lnTo>
                  <a:pt x="6301" y="575924"/>
                </a:lnTo>
                <a:lnTo>
                  <a:pt x="25004" y="562535"/>
                </a:lnTo>
                <a:lnTo>
                  <a:pt x="33528" y="544068"/>
                </a:lnTo>
                <a:lnTo>
                  <a:pt x="35052" y="541020"/>
                </a:lnTo>
                <a:lnTo>
                  <a:pt x="33528" y="537972"/>
                </a:lnTo>
                <a:lnTo>
                  <a:pt x="27431" y="534924"/>
                </a:lnTo>
                <a:close/>
              </a:path>
              <a:path w="818514" h="589915">
                <a:moveTo>
                  <a:pt x="810768" y="0"/>
                </a:moveTo>
                <a:lnTo>
                  <a:pt x="25004" y="562535"/>
                </a:lnTo>
                <a:lnTo>
                  <a:pt x="19238" y="575027"/>
                </a:lnTo>
                <a:lnTo>
                  <a:pt x="31906" y="573717"/>
                </a:lnTo>
                <a:lnTo>
                  <a:pt x="818388" y="10668"/>
                </a:lnTo>
                <a:lnTo>
                  <a:pt x="8107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724655" y="7790684"/>
            <a:ext cx="905510" cy="589915"/>
          </a:xfrm>
          <a:custGeom>
            <a:avLst/>
            <a:gdLst/>
            <a:ahLst/>
            <a:cxnLst/>
            <a:rect l="l" t="t" r="r" b="b"/>
            <a:pathLst>
              <a:path w="905510" h="589915">
                <a:moveTo>
                  <a:pt x="847344" y="573024"/>
                </a:moveTo>
                <a:lnTo>
                  <a:pt x="844296" y="576072"/>
                </a:lnTo>
                <a:lnTo>
                  <a:pt x="844296" y="583692"/>
                </a:lnTo>
                <a:lnTo>
                  <a:pt x="845820" y="586740"/>
                </a:lnTo>
                <a:lnTo>
                  <a:pt x="850392" y="586740"/>
                </a:lnTo>
                <a:lnTo>
                  <a:pt x="905256" y="589788"/>
                </a:lnTo>
                <a:lnTo>
                  <a:pt x="904470" y="588264"/>
                </a:lnTo>
                <a:lnTo>
                  <a:pt x="891540" y="588264"/>
                </a:lnTo>
                <a:lnTo>
                  <a:pt x="871491" y="575275"/>
                </a:lnTo>
                <a:lnTo>
                  <a:pt x="850392" y="574548"/>
                </a:lnTo>
                <a:lnTo>
                  <a:pt x="847344" y="573024"/>
                </a:lnTo>
                <a:close/>
              </a:path>
              <a:path w="905510" h="589915">
                <a:moveTo>
                  <a:pt x="871491" y="575275"/>
                </a:moveTo>
                <a:lnTo>
                  <a:pt x="891540" y="588264"/>
                </a:lnTo>
                <a:lnTo>
                  <a:pt x="893281" y="585216"/>
                </a:lnTo>
                <a:lnTo>
                  <a:pt x="888492" y="585216"/>
                </a:lnTo>
                <a:lnTo>
                  <a:pt x="883732" y="575697"/>
                </a:lnTo>
                <a:lnTo>
                  <a:pt x="871491" y="575275"/>
                </a:lnTo>
                <a:close/>
              </a:path>
              <a:path w="905510" h="589915">
                <a:moveTo>
                  <a:pt x="877824" y="536448"/>
                </a:moveTo>
                <a:lnTo>
                  <a:pt x="874776" y="536448"/>
                </a:lnTo>
                <a:lnTo>
                  <a:pt x="868680" y="539496"/>
                </a:lnTo>
                <a:lnTo>
                  <a:pt x="867156" y="542544"/>
                </a:lnTo>
                <a:lnTo>
                  <a:pt x="878475" y="565182"/>
                </a:lnTo>
                <a:lnTo>
                  <a:pt x="897636" y="577596"/>
                </a:lnTo>
                <a:lnTo>
                  <a:pt x="891540" y="588264"/>
                </a:lnTo>
                <a:lnTo>
                  <a:pt x="904470" y="588264"/>
                </a:lnTo>
                <a:lnTo>
                  <a:pt x="879348" y="539496"/>
                </a:lnTo>
                <a:lnTo>
                  <a:pt x="877824" y="536448"/>
                </a:lnTo>
                <a:close/>
              </a:path>
              <a:path w="905510" h="589915">
                <a:moveTo>
                  <a:pt x="883732" y="575697"/>
                </a:moveTo>
                <a:lnTo>
                  <a:pt x="888492" y="585216"/>
                </a:lnTo>
                <a:lnTo>
                  <a:pt x="894588" y="576072"/>
                </a:lnTo>
                <a:lnTo>
                  <a:pt x="883732" y="575697"/>
                </a:lnTo>
                <a:close/>
              </a:path>
              <a:path w="905510" h="589915">
                <a:moveTo>
                  <a:pt x="878475" y="565182"/>
                </a:moveTo>
                <a:lnTo>
                  <a:pt x="883732" y="575697"/>
                </a:lnTo>
                <a:lnTo>
                  <a:pt x="894588" y="576072"/>
                </a:lnTo>
                <a:lnTo>
                  <a:pt x="888492" y="585216"/>
                </a:lnTo>
                <a:lnTo>
                  <a:pt x="893281" y="585216"/>
                </a:lnTo>
                <a:lnTo>
                  <a:pt x="897636" y="577596"/>
                </a:lnTo>
                <a:lnTo>
                  <a:pt x="878475" y="565182"/>
                </a:lnTo>
                <a:close/>
              </a:path>
              <a:path w="905510" h="589915">
                <a:moveTo>
                  <a:pt x="6096" y="0"/>
                </a:moveTo>
                <a:lnTo>
                  <a:pt x="0" y="10668"/>
                </a:lnTo>
                <a:lnTo>
                  <a:pt x="871491" y="575275"/>
                </a:lnTo>
                <a:lnTo>
                  <a:pt x="883732" y="575697"/>
                </a:lnTo>
                <a:lnTo>
                  <a:pt x="878475" y="565182"/>
                </a:lnTo>
                <a:lnTo>
                  <a:pt x="60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299203" y="7758681"/>
            <a:ext cx="908685" cy="622300"/>
          </a:xfrm>
          <a:custGeom>
            <a:avLst/>
            <a:gdLst/>
            <a:ahLst/>
            <a:cxnLst/>
            <a:rect l="l" t="t" r="r" b="b"/>
            <a:pathLst>
              <a:path w="908685" h="622300">
                <a:moveTo>
                  <a:pt x="891791" y="616843"/>
                </a:moveTo>
                <a:lnTo>
                  <a:pt x="891540" y="617220"/>
                </a:lnTo>
                <a:lnTo>
                  <a:pt x="853440" y="617220"/>
                </a:lnTo>
                <a:lnTo>
                  <a:pt x="908304" y="621792"/>
                </a:lnTo>
                <a:lnTo>
                  <a:pt x="906826" y="618744"/>
                </a:lnTo>
                <a:lnTo>
                  <a:pt x="894588" y="618744"/>
                </a:lnTo>
                <a:lnTo>
                  <a:pt x="891791" y="616843"/>
                </a:lnTo>
                <a:close/>
              </a:path>
              <a:path w="908685" h="622300">
                <a:moveTo>
                  <a:pt x="881195" y="594806"/>
                </a:moveTo>
                <a:lnTo>
                  <a:pt x="886980" y="607341"/>
                </a:lnTo>
                <a:lnTo>
                  <a:pt x="897636" y="608076"/>
                </a:lnTo>
                <a:lnTo>
                  <a:pt x="891791" y="616843"/>
                </a:lnTo>
                <a:lnTo>
                  <a:pt x="894588" y="618744"/>
                </a:lnTo>
                <a:lnTo>
                  <a:pt x="900684" y="608076"/>
                </a:lnTo>
                <a:lnTo>
                  <a:pt x="881195" y="594806"/>
                </a:lnTo>
                <a:close/>
              </a:path>
              <a:path w="908685" h="622300">
                <a:moveTo>
                  <a:pt x="879348" y="566928"/>
                </a:moveTo>
                <a:lnTo>
                  <a:pt x="873251" y="569976"/>
                </a:lnTo>
                <a:lnTo>
                  <a:pt x="871728" y="574548"/>
                </a:lnTo>
                <a:lnTo>
                  <a:pt x="873251" y="577596"/>
                </a:lnTo>
                <a:lnTo>
                  <a:pt x="881195" y="594806"/>
                </a:lnTo>
                <a:lnTo>
                  <a:pt x="900684" y="608076"/>
                </a:lnTo>
                <a:lnTo>
                  <a:pt x="894588" y="618744"/>
                </a:lnTo>
                <a:lnTo>
                  <a:pt x="906826" y="618744"/>
                </a:lnTo>
                <a:lnTo>
                  <a:pt x="883920" y="571500"/>
                </a:lnTo>
                <a:lnTo>
                  <a:pt x="882396" y="568452"/>
                </a:lnTo>
                <a:lnTo>
                  <a:pt x="879348" y="566928"/>
                </a:lnTo>
                <a:close/>
              </a:path>
              <a:path w="908685" h="622300">
                <a:moveTo>
                  <a:pt x="853440" y="605028"/>
                </a:moveTo>
                <a:lnTo>
                  <a:pt x="850392" y="605028"/>
                </a:lnTo>
                <a:lnTo>
                  <a:pt x="847344" y="606552"/>
                </a:lnTo>
                <a:lnTo>
                  <a:pt x="847344" y="614172"/>
                </a:lnTo>
                <a:lnTo>
                  <a:pt x="848868" y="617220"/>
                </a:lnTo>
                <a:lnTo>
                  <a:pt x="891540" y="617220"/>
                </a:lnTo>
                <a:lnTo>
                  <a:pt x="891171" y="616421"/>
                </a:lnTo>
                <a:lnTo>
                  <a:pt x="876777" y="606637"/>
                </a:lnTo>
                <a:lnTo>
                  <a:pt x="853440" y="605028"/>
                </a:lnTo>
                <a:close/>
              </a:path>
              <a:path w="908685" h="622300">
                <a:moveTo>
                  <a:pt x="891171" y="616421"/>
                </a:moveTo>
                <a:lnTo>
                  <a:pt x="891540" y="617220"/>
                </a:lnTo>
                <a:lnTo>
                  <a:pt x="891791" y="616843"/>
                </a:lnTo>
                <a:lnTo>
                  <a:pt x="891171" y="616421"/>
                </a:lnTo>
                <a:close/>
              </a:path>
              <a:path w="908685" h="622300">
                <a:moveTo>
                  <a:pt x="886980" y="607341"/>
                </a:moveTo>
                <a:lnTo>
                  <a:pt x="891171" y="616421"/>
                </a:lnTo>
                <a:lnTo>
                  <a:pt x="891791" y="616843"/>
                </a:lnTo>
                <a:lnTo>
                  <a:pt x="897636" y="608076"/>
                </a:lnTo>
                <a:lnTo>
                  <a:pt x="886980" y="607341"/>
                </a:lnTo>
                <a:close/>
              </a:path>
              <a:path w="908685" h="622300">
                <a:moveTo>
                  <a:pt x="876777" y="606637"/>
                </a:moveTo>
                <a:lnTo>
                  <a:pt x="891171" y="616421"/>
                </a:lnTo>
                <a:lnTo>
                  <a:pt x="886980" y="607341"/>
                </a:lnTo>
                <a:lnTo>
                  <a:pt x="876777" y="606637"/>
                </a:lnTo>
                <a:close/>
              </a:path>
              <a:path w="908685" h="622300">
                <a:moveTo>
                  <a:pt x="7620" y="0"/>
                </a:moveTo>
                <a:lnTo>
                  <a:pt x="0" y="10668"/>
                </a:lnTo>
                <a:lnTo>
                  <a:pt x="876777" y="606637"/>
                </a:lnTo>
                <a:lnTo>
                  <a:pt x="886980" y="607341"/>
                </a:lnTo>
                <a:lnTo>
                  <a:pt x="881195" y="594806"/>
                </a:lnTo>
                <a:lnTo>
                  <a:pt x="7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619244" y="7744965"/>
            <a:ext cx="241300" cy="635635"/>
          </a:xfrm>
          <a:custGeom>
            <a:avLst/>
            <a:gdLst/>
            <a:ahLst/>
            <a:cxnLst/>
            <a:rect l="l" t="t" r="r" b="b"/>
            <a:pathLst>
              <a:path w="241300" h="635634">
                <a:moveTo>
                  <a:pt x="9143" y="573023"/>
                </a:moveTo>
                <a:lnTo>
                  <a:pt x="4571" y="573023"/>
                </a:lnTo>
                <a:lnTo>
                  <a:pt x="1523" y="574547"/>
                </a:lnTo>
                <a:lnTo>
                  <a:pt x="0" y="577595"/>
                </a:lnTo>
                <a:lnTo>
                  <a:pt x="0" y="580643"/>
                </a:lnTo>
                <a:lnTo>
                  <a:pt x="10667" y="635507"/>
                </a:lnTo>
                <a:lnTo>
                  <a:pt x="22669" y="624839"/>
                </a:lnTo>
                <a:lnTo>
                  <a:pt x="19811" y="624839"/>
                </a:lnTo>
                <a:lnTo>
                  <a:pt x="9143" y="620267"/>
                </a:lnTo>
                <a:lnTo>
                  <a:pt x="16533" y="599381"/>
                </a:lnTo>
                <a:lnTo>
                  <a:pt x="12191" y="579119"/>
                </a:lnTo>
                <a:lnTo>
                  <a:pt x="12191" y="574547"/>
                </a:lnTo>
                <a:lnTo>
                  <a:pt x="9143" y="573023"/>
                </a:lnTo>
                <a:close/>
              </a:path>
              <a:path w="241300" h="635634">
                <a:moveTo>
                  <a:pt x="16533" y="599381"/>
                </a:moveTo>
                <a:lnTo>
                  <a:pt x="9143" y="620267"/>
                </a:lnTo>
                <a:lnTo>
                  <a:pt x="19811" y="624839"/>
                </a:lnTo>
                <a:lnTo>
                  <a:pt x="20938" y="621678"/>
                </a:lnTo>
                <a:lnTo>
                  <a:pt x="10667" y="618743"/>
                </a:lnTo>
                <a:lnTo>
                  <a:pt x="19118" y="611445"/>
                </a:lnTo>
                <a:lnTo>
                  <a:pt x="16533" y="599381"/>
                </a:lnTo>
                <a:close/>
              </a:path>
              <a:path w="241300" h="635634">
                <a:moveTo>
                  <a:pt x="47243" y="586739"/>
                </a:moveTo>
                <a:lnTo>
                  <a:pt x="44195" y="589787"/>
                </a:lnTo>
                <a:lnTo>
                  <a:pt x="27012" y="604628"/>
                </a:lnTo>
                <a:lnTo>
                  <a:pt x="21171" y="621024"/>
                </a:lnTo>
                <a:lnTo>
                  <a:pt x="21335" y="621791"/>
                </a:lnTo>
                <a:lnTo>
                  <a:pt x="20897" y="621791"/>
                </a:lnTo>
                <a:lnTo>
                  <a:pt x="19811" y="624839"/>
                </a:lnTo>
                <a:lnTo>
                  <a:pt x="22669" y="624839"/>
                </a:lnTo>
                <a:lnTo>
                  <a:pt x="26098" y="621791"/>
                </a:lnTo>
                <a:lnTo>
                  <a:pt x="21335" y="621791"/>
                </a:lnTo>
                <a:lnTo>
                  <a:pt x="20938" y="621678"/>
                </a:lnTo>
                <a:lnTo>
                  <a:pt x="26226" y="621678"/>
                </a:lnTo>
                <a:lnTo>
                  <a:pt x="51815" y="598931"/>
                </a:lnTo>
                <a:lnTo>
                  <a:pt x="54863" y="597407"/>
                </a:lnTo>
                <a:lnTo>
                  <a:pt x="54863" y="592835"/>
                </a:lnTo>
                <a:lnTo>
                  <a:pt x="53339" y="589787"/>
                </a:lnTo>
                <a:lnTo>
                  <a:pt x="47243" y="586739"/>
                </a:lnTo>
                <a:close/>
              </a:path>
              <a:path w="241300" h="635634">
                <a:moveTo>
                  <a:pt x="21171" y="621024"/>
                </a:moveTo>
                <a:lnTo>
                  <a:pt x="20938" y="621678"/>
                </a:lnTo>
                <a:lnTo>
                  <a:pt x="21335" y="621791"/>
                </a:lnTo>
                <a:lnTo>
                  <a:pt x="21171" y="621024"/>
                </a:lnTo>
                <a:close/>
              </a:path>
              <a:path w="241300" h="635634">
                <a:moveTo>
                  <a:pt x="19118" y="611445"/>
                </a:moveTo>
                <a:lnTo>
                  <a:pt x="10667" y="618743"/>
                </a:lnTo>
                <a:lnTo>
                  <a:pt x="20938" y="621678"/>
                </a:lnTo>
                <a:lnTo>
                  <a:pt x="21171" y="621024"/>
                </a:lnTo>
                <a:lnTo>
                  <a:pt x="19118" y="611445"/>
                </a:lnTo>
                <a:close/>
              </a:path>
              <a:path w="241300" h="635634">
                <a:moveTo>
                  <a:pt x="27012" y="604628"/>
                </a:moveTo>
                <a:lnTo>
                  <a:pt x="19118" y="611445"/>
                </a:lnTo>
                <a:lnTo>
                  <a:pt x="21171" y="621024"/>
                </a:lnTo>
                <a:lnTo>
                  <a:pt x="27012" y="604628"/>
                </a:lnTo>
                <a:close/>
              </a:path>
              <a:path w="241300" h="635634">
                <a:moveTo>
                  <a:pt x="228600" y="0"/>
                </a:moveTo>
                <a:lnTo>
                  <a:pt x="16533" y="599381"/>
                </a:lnTo>
                <a:lnTo>
                  <a:pt x="19118" y="611445"/>
                </a:lnTo>
                <a:lnTo>
                  <a:pt x="27012" y="604628"/>
                </a:lnTo>
                <a:lnTo>
                  <a:pt x="240791" y="4571"/>
                </a:lnTo>
                <a:lnTo>
                  <a:pt x="228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046220" y="7743441"/>
            <a:ext cx="812800" cy="637540"/>
          </a:xfrm>
          <a:custGeom>
            <a:avLst/>
            <a:gdLst/>
            <a:ahLst/>
            <a:cxnLst/>
            <a:rect l="l" t="t" r="r" b="b"/>
            <a:pathLst>
              <a:path w="812800" h="637540">
                <a:moveTo>
                  <a:pt x="25907" y="580643"/>
                </a:moveTo>
                <a:lnTo>
                  <a:pt x="21335" y="582167"/>
                </a:lnTo>
                <a:lnTo>
                  <a:pt x="19812" y="585215"/>
                </a:lnTo>
                <a:lnTo>
                  <a:pt x="0" y="637031"/>
                </a:lnTo>
                <a:lnTo>
                  <a:pt x="21945" y="633983"/>
                </a:lnTo>
                <a:lnTo>
                  <a:pt x="13715" y="633983"/>
                </a:lnTo>
                <a:lnTo>
                  <a:pt x="6095" y="623315"/>
                </a:lnTo>
                <a:lnTo>
                  <a:pt x="24071" y="609258"/>
                </a:lnTo>
                <a:lnTo>
                  <a:pt x="32003" y="589787"/>
                </a:lnTo>
                <a:lnTo>
                  <a:pt x="33527" y="586739"/>
                </a:lnTo>
                <a:lnTo>
                  <a:pt x="32003" y="583691"/>
                </a:lnTo>
                <a:lnTo>
                  <a:pt x="25907" y="580643"/>
                </a:lnTo>
                <a:close/>
              </a:path>
              <a:path w="812800" h="637540">
                <a:moveTo>
                  <a:pt x="24071" y="609258"/>
                </a:moveTo>
                <a:lnTo>
                  <a:pt x="6095" y="623315"/>
                </a:lnTo>
                <a:lnTo>
                  <a:pt x="13715" y="633983"/>
                </a:lnTo>
                <a:lnTo>
                  <a:pt x="17611" y="630935"/>
                </a:lnTo>
                <a:lnTo>
                  <a:pt x="15239" y="630935"/>
                </a:lnTo>
                <a:lnTo>
                  <a:pt x="9143" y="621791"/>
                </a:lnTo>
                <a:lnTo>
                  <a:pt x="19550" y="620356"/>
                </a:lnTo>
                <a:lnTo>
                  <a:pt x="24071" y="609258"/>
                </a:lnTo>
                <a:close/>
              </a:path>
              <a:path w="812800" h="637540">
                <a:moveTo>
                  <a:pt x="56387" y="615695"/>
                </a:moveTo>
                <a:lnTo>
                  <a:pt x="53339" y="615695"/>
                </a:lnTo>
                <a:lnTo>
                  <a:pt x="33611" y="618417"/>
                </a:lnTo>
                <a:lnTo>
                  <a:pt x="13715" y="633983"/>
                </a:lnTo>
                <a:lnTo>
                  <a:pt x="21945" y="633983"/>
                </a:lnTo>
                <a:lnTo>
                  <a:pt x="54863" y="629411"/>
                </a:lnTo>
                <a:lnTo>
                  <a:pt x="57912" y="627887"/>
                </a:lnTo>
                <a:lnTo>
                  <a:pt x="60959" y="624839"/>
                </a:lnTo>
                <a:lnTo>
                  <a:pt x="59435" y="621791"/>
                </a:lnTo>
                <a:lnTo>
                  <a:pt x="59435" y="618743"/>
                </a:lnTo>
                <a:lnTo>
                  <a:pt x="56387" y="615695"/>
                </a:lnTo>
                <a:close/>
              </a:path>
              <a:path w="812800" h="637540">
                <a:moveTo>
                  <a:pt x="19550" y="620356"/>
                </a:moveTo>
                <a:lnTo>
                  <a:pt x="9143" y="621791"/>
                </a:lnTo>
                <a:lnTo>
                  <a:pt x="15239" y="630935"/>
                </a:lnTo>
                <a:lnTo>
                  <a:pt x="19550" y="620356"/>
                </a:lnTo>
                <a:close/>
              </a:path>
              <a:path w="812800" h="637540">
                <a:moveTo>
                  <a:pt x="33611" y="618417"/>
                </a:moveTo>
                <a:lnTo>
                  <a:pt x="19550" y="620356"/>
                </a:lnTo>
                <a:lnTo>
                  <a:pt x="15239" y="630935"/>
                </a:lnTo>
                <a:lnTo>
                  <a:pt x="17611" y="630935"/>
                </a:lnTo>
                <a:lnTo>
                  <a:pt x="33611" y="618417"/>
                </a:lnTo>
                <a:close/>
              </a:path>
              <a:path w="812800" h="637540">
                <a:moveTo>
                  <a:pt x="803147" y="0"/>
                </a:moveTo>
                <a:lnTo>
                  <a:pt x="24071" y="609258"/>
                </a:lnTo>
                <a:lnTo>
                  <a:pt x="19550" y="620356"/>
                </a:lnTo>
                <a:lnTo>
                  <a:pt x="33611" y="618417"/>
                </a:lnTo>
                <a:lnTo>
                  <a:pt x="812291" y="9143"/>
                </a:lnTo>
                <a:lnTo>
                  <a:pt x="8031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825751" y="7104884"/>
            <a:ext cx="3870960" cy="210921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00596" y="31231"/>
            <a:ext cx="787400" cy="2527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-55">
                <a:latin typeface="等线"/>
                <a:cs typeface="等线"/>
              </a:rPr>
              <a:t>2019/11/6</a:t>
            </a:r>
            <a:endParaRPr sz="1450">
              <a:latin typeface="等线"/>
              <a:cs typeface="等线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35196" y="1661157"/>
            <a:ext cx="1830324" cy="2919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93519" y="1304541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4572000" h="3429000">
                <a:moveTo>
                  <a:pt x="64008" y="64007"/>
                </a:moveTo>
                <a:lnTo>
                  <a:pt x="0" y="64007"/>
                </a:lnTo>
                <a:lnTo>
                  <a:pt x="0" y="3428999"/>
                </a:lnTo>
                <a:lnTo>
                  <a:pt x="4572000" y="3428999"/>
                </a:lnTo>
                <a:lnTo>
                  <a:pt x="64008" y="3428999"/>
                </a:lnTo>
                <a:lnTo>
                  <a:pt x="0" y="3366515"/>
                </a:lnTo>
                <a:lnTo>
                  <a:pt x="64008" y="3366515"/>
                </a:lnTo>
                <a:lnTo>
                  <a:pt x="64008" y="64007"/>
                </a:lnTo>
                <a:close/>
              </a:path>
              <a:path w="4572000" h="3429000">
                <a:moveTo>
                  <a:pt x="4509516" y="0"/>
                </a:moveTo>
                <a:lnTo>
                  <a:pt x="64008" y="0"/>
                </a:lnTo>
                <a:lnTo>
                  <a:pt x="64008" y="3428999"/>
                </a:lnTo>
                <a:lnTo>
                  <a:pt x="4509516" y="3428999"/>
                </a:lnTo>
                <a:lnTo>
                  <a:pt x="4509516" y="0"/>
                </a:lnTo>
                <a:close/>
              </a:path>
              <a:path w="4572000" h="3429000">
                <a:moveTo>
                  <a:pt x="4572000" y="3366515"/>
                </a:moveTo>
                <a:lnTo>
                  <a:pt x="4509516" y="3428999"/>
                </a:lnTo>
                <a:lnTo>
                  <a:pt x="4572000" y="3428999"/>
                </a:lnTo>
                <a:lnTo>
                  <a:pt x="4572000" y="3366515"/>
                </a:lnTo>
                <a:close/>
              </a:path>
              <a:path w="4572000" h="3429000">
                <a:moveTo>
                  <a:pt x="4572000" y="64007"/>
                </a:moveTo>
                <a:lnTo>
                  <a:pt x="4509516" y="64007"/>
                </a:lnTo>
                <a:lnTo>
                  <a:pt x="4509516" y="3366515"/>
                </a:lnTo>
                <a:lnTo>
                  <a:pt x="4572000" y="3366515"/>
                </a:lnTo>
                <a:lnTo>
                  <a:pt x="4572000" y="64007"/>
                </a:lnTo>
                <a:close/>
              </a:path>
              <a:path w="4572000" h="3429000">
                <a:moveTo>
                  <a:pt x="64007" y="0"/>
                </a:moveTo>
                <a:lnTo>
                  <a:pt x="0" y="0"/>
                </a:lnTo>
                <a:lnTo>
                  <a:pt x="0" y="64007"/>
                </a:lnTo>
                <a:lnTo>
                  <a:pt x="64007" y="0"/>
                </a:lnTo>
                <a:close/>
              </a:path>
              <a:path w="4572000" h="3429000">
                <a:moveTo>
                  <a:pt x="4572000" y="0"/>
                </a:moveTo>
                <a:lnTo>
                  <a:pt x="4509516" y="0"/>
                </a:lnTo>
                <a:lnTo>
                  <a:pt x="4572000" y="64007"/>
                </a:lnTo>
                <a:lnTo>
                  <a:pt x="4572000" y="0"/>
                </a:lnTo>
                <a:close/>
              </a:path>
            </a:pathLst>
          </a:custGeom>
          <a:solidFill>
            <a:srgbClr val="474F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39467" y="1545333"/>
            <a:ext cx="0" cy="486409"/>
          </a:xfrm>
          <a:custGeom>
            <a:avLst/>
            <a:gdLst/>
            <a:ahLst/>
            <a:cxnLst/>
            <a:rect l="l" t="t" r="r" b="b"/>
            <a:pathLst>
              <a:path w="0" h="486410">
                <a:moveTo>
                  <a:pt x="0" y="0"/>
                </a:moveTo>
                <a:lnTo>
                  <a:pt x="0" y="486155"/>
                </a:lnTo>
              </a:path>
            </a:pathLst>
          </a:custGeom>
          <a:ln w="60960">
            <a:solidFill>
              <a:srgbClr val="474F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016251" y="2804157"/>
            <a:ext cx="490727" cy="7010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016251" y="3595113"/>
            <a:ext cx="490727" cy="7025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752344" y="2811777"/>
            <a:ext cx="2715768" cy="6294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764535" y="3660645"/>
            <a:ext cx="2715767" cy="6248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499616" y="1310637"/>
            <a:ext cx="4558665" cy="3415665"/>
          </a:xfrm>
          <a:prstGeom prst="rect">
            <a:avLst/>
          </a:prstGeom>
          <a:solidFill>
            <a:srgbClr val="474F52"/>
          </a:solidFill>
          <a:ln w="1219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505459" indent="-154940">
              <a:lnSpc>
                <a:spcPct val="100000"/>
              </a:lnSpc>
              <a:spcBef>
                <a:spcPts val="1150"/>
              </a:spcBef>
              <a:buFont typeface="Wingdings"/>
              <a:buChar char=""/>
              <a:tabLst>
                <a:tab pos="506095" algn="l"/>
              </a:tabLst>
            </a:pPr>
            <a:r>
              <a:rPr dirty="0" sz="1000" spc="-5">
                <a:latin typeface="华文中宋"/>
                <a:cs typeface="华文中宋"/>
              </a:rPr>
              <a:t>User</a:t>
            </a:r>
            <a:r>
              <a:rPr dirty="0" sz="1000" spc="-65">
                <a:latin typeface="华文中宋"/>
                <a:cs typeface="华文中宋"/>
              </a:rPr>
              <a:t> </a:t>
            </a:r>
            <a:r>
              <a:rPr dirty="0" sz="1000" spc="-5">
                <a:latin typeface="华文中宋"/>
                <a:cs typeface="华文中宋"/>
              </a:rPr>
              <a:t>profiles用户画像</a:t>
            </a:r>
            <a:endParaRPr sz="1000">
              <a:latin typeface="华文中宋"/>
              <a:cs typeface="华文中宋"/>
            </a:endParaRPr>
          </a:p>
          <a:p>
            <a:pPr lvl="1" marL="729615" indent="-150495">
              <a:lnSpc>
                <a:spcPct val="100000"/>
              </a:lnSpc>
              <a:spcBef>
                <a:spcPts val="250"/>
              </a:spcBef>
              <a:buFont typeface="Wingdings"/>
              <a:buChar char=""/>
              <a:tabLst>
                <a:tab pos="730250" algn="l"/>
              </a:tabLst>
            </a:pPr>
            <a:r>
              <a:rPr dirty="0" sz="900">
                <a:latin typeface="华文中宋"/>
                <a:cs typeface="华文中宋"/>
              </a:rPr>
              <a:t>Basic: Genders, Ages, Occupations, Regions,</a:t>
            </a:r>
            <a:r>
              <a:rPr dirty="0" sz="900" spc="-20">
                <a:latin typeface="华文中宋"/>
                <a:cs typeface="华文中宋"/>
              </a:rPr>
              <a:t> </a:t>
            </a:r>
            <a:r>
              <a:rPr dirty="0" sz="900">
                <a:latin typeface="华文中宋"/>
                <a:cs typeface="华文中宋"/>
              </a:rPr>
              <a:t>etc.</a:t>
            </a:r>
            <a:endParaRPr sz="900">
              <a:latin typeface="华文中宋"/>
              <a:cs typeface="华文中宋"/>
            </a:endParaRPr>
          </a:p>
          <a:p>
            <a:pPr lvl="1" marL="729615" indent="-150495">
              <a:lnSpc>
                <a:spcPct val="100000"/>
              </a:lnSpc>
              <a:spcBef>
                <a:spcPts val="250"/>
              </a:spcBef>
              <a:buFont typeface="Wingdings"/>
              <a:buChar char=""/>
              <a:tabLst>
                <a:tab pos="730250" algn="l"/>
              </a:tabLst>
            </a:pPr>
            <a:r>
              <a:rPr dirty="0" sz="900">
                <a:latin typeface="华文中宋"/>
                <a:cs typeface="华文中宋"/>
              </a:rPr>
              <a:t>Extra: Social relationships, User Tags,</a:t>
            </a:r>
            <a:r>
              <a:rPr dirty="0" sz="900" spc="-20">
                <a:latin typeface="华文中宋"/>
                <a:cs typeface="华文中宋"/>
              </a:rPr>
              <a:t> </a:t>
            </a:r>
            <a:r>
              <a:rPr dirty="0" sz="900">
                <a:latin typeface="华文中宋"/>
                <a:cs typeface="华文中宋"/>
              </a:rPr>
              <a:t>etc.</a:t>
            </a:r>
            <a:endParaRPr sz="900">
              <a:latin typeface="华文中宋"/>
              <a:cs typeface="华文中宋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376045">
              <a:lnSpc>
                <a:spcPct val="100000"/>
              </a:lnSpc>
              <a:spcBef>
                <a:spcPts val="735"/>
              </a:spcBef>
            </a:pPr>
            <a:r>
              <a:rPr dirty="0" sz="900" spc="-5">
                <a:latin typeface="Calibri"/>
                <a:cs typeface="Calibri"/>
              </a:rPr>
              <a:t>Male; </a:t>
            </a:r>
            <a:r>
              <a:rPr dirty="0" sz="900" spc="-10">
                <a:latin typeface="Calibri"/>
                <a:cs typeface="Calibri"/>
              </a:rPr>
              <a:t>Age </a:t>
            </a:r>
            <a:r>
              <a:rPr dirty="0" sz="900">
                <a:latin typeface="Calibri"/>
                <a:cs typeface="Calibri"/>
              </a:rPr>
              <a:t>28; IT </a:t>
            </a:r>
            <a:r>
              <a:rPr dirty="0" sz="900" spc="-5">
                <a:latin typeface="Calibri"/>
                <a:cs typeface="Calibri"/>
              </a:rPr>
              <a:t>Engineer; </a:t>
            </a:r>
            <a:r>
              <a:rPr dirty="0" sz="900">
                <a:latin typeface="Calibri"/>
                <a:cs typeface="Calibri"/>
              </a:rPr>
              <a:t>US</a:t>
            </a:r>
            <a:r>
              <a:rPr dirty="0" sz="900" spc="-5">
                <a:latin typeface="Calibri"/>
                <a:cs typeface="Calibri"/>
              </a:rPr>
              <a:t> CA94035</a:t>
            </a:r>
            <a:endParaRPr sz="900">
              <a:latin typeface="Calibri"/>
              <a:cs typeface="Calibri"/>
            </a:endParaRPr>
          </a:p>
          <a:p>
            <a:pPr marL="1376045">
              <a:lnSpc>
                <a:spcPct val="100000"/>
              </a:lnSpc>
            </a:pPr>
            <a:r>
              <a:rPr dirty="0" sz="900" spc="-15">
                <a:latin typeface="Calibri"/>
                <a:cs typeface="Calibri"/>
              </a:rPr>
              <a:t>[Tags] </a:t>
            </a:r>
            <a:r>
              <a:rPr dirty="0" sz="900" spc="-20">
                <a:latin typeface="Calibri"/>
                <a:cs typeface="Calibri"/>
              </a:rPr>
              <a:t>Travel, </a:t>
            </a:r>
            <a:r>
              <a:rPr dirty="0" sz="900" spc="-10">
                <a:latin typeface="Calibri"/>
                <a:cs typeface="Calibri"/>
              </a:rPr>
              <a:t>Steve </a:t>
            </a:r>
            <a:r>
              <a:rPr dirty="0" sz="900" spc="-5">
                <a:latin typeface="Calibri"/>
                <a:cs typeface="Calibri"/>
              </a:rPr>
              <a:t>Jobs, </a:t>
            </a:r>
            <a:r>
              <a:rPr dirty="0" sz="900" spc="-15">
                <a:latin typeface="Calibri"/>
                <a:cs typeface="Calibri"/>
              </a:rPr>
              <a:t>Photography, </a:t>
            </a:r>
            <a:r>
              <a:rPr dirty="0" sz="900" spc="-10">
                <a:latin typeface="Calibri"/>
                <a:cs typeface="Calibri"/>
              </a:rPr>
              <a:t>“TBBT”,</a:t>
            </a:r>
            <a:r>
              <a:rPr dirty="0" sz="900" spc="8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…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1388110">
              <a:lnSpc>
                <a:spcPct val="100000"/>
              </a:lnSpc>
            </a:pPr>
            <a:r>
              <a:rPr dirty="0" sz="900" spc="-5">
                <a:latin typeface="Calibri"/>
                <a:cs typeface="Calibri"/>
              </a:rPr>
              <a:t>Female; </a:t>
            </a:r>
            <a:r>
              <a:rPr dirty="0" sz="900" spc="-10">
                <a:latin typeface="Calibri"/>
                <a:cs typeface="Calibri"/>
              </a:rPr>
              <a:t>Age </a:t>
            </a:r>
            <a:r>
              <a:rPr dirty="0" sz="900">
                <a:latin typeface="Calibri"/>
                <a:cs typeface="Calibri"/>
              </a:rPr>
              <a:t>20; </a:t>
            </a:r>
            <a:r>
              <a:rPr dirty="0" sz="900" spc="-5">
                <a:latin typeface="Calibri"/>
                <a:cs typeface="Calibri"/>
              </a:rPr>
              <a:t>Accounting; </a:t>
            </a:r>
            <a:r>
              <a:rPr dirty="0" sz="900" spc="-10">
                <a:latin typeface="Calibri"/>
                <a:cs typeface="Calibri"/>
              </a:rPr>
              <a:t>AU</a:t>
            </a:r>
            <a:r>
              <a:rPr dirty="0" sz="900" spc="10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NSW2007</a:t>
            </a:r>
            <a:endParaRPr sz="900">
              <a:latin typeface="Calibri"/>
              <a:cs typeface="Calibri"/>
            </a:endParaRPr>
          </a:p>
          <a:p>
            <a:pPr marL="1388110">
              <a:lnSpc>
                <a:spcPct val="100000"/>
              </a:lnSpc>
            </a:pPr>
            <a:r>
              <a:rPr dirty="0" sz="900" spc="-15">
                <a:latin typeface="Calibri"/>
                <a:cs typeface="Calibri"/>
              </a:rPr>
              <a:t>[Tags] </a:t>
            </a:r>
            <a:r>
              <a:rPr dirty="0" sz="900" spc="-5">
                <a:latin typeface="Calibri"/>
                <a:cs typeface="Calibri"/>
              </a:rPr>
              <a:t>Music, </a:t>
            </a:r>
            <a:r>
              <a:rPr dirty="0" sz="900" spc="-15">
                <a:latin typeface="Calibri"/>
                <a:cs typeface="Calibri"/>
              </a:rPr>
              <a:t>Taylor </a:t>
            </a:r>
            <a:r>
              <a:rPr dirty="0" sz="900" spc="-5">
                <a:latin typeface="Calibri"/>
                <a:cs typeface="Calibri"/>
              </a:rPr>
              <a:t>Swift, </a:t>
            </a:r>
            <a:r>
              <a:rPr dirty="0" sz="900" spc="-10">
                <a:latin typeface="Calibri"/>
                <a:cs typeface="Calibri"/>
              </a:rPr>
              <a:t>Katy </a:t>
            </a:r>
            <a:r>
              <a:rPr dirty="0" sz="900" spc="-20">
                <a:latin typeface="Calibri"/>
                <a:cs typeface="Calibri"/>
              </a:rPr>
              <a:t>Perry, </a:t>
            </a:r>
            <a:r>
              <a:rPr dirty="0" sz="900" spc="-5">
                <a:latin typeface="Calibri"/>
                <a:cs typeface="Calibri"/>
              </a:rPr>
              <a:t>“Gossip </a:t>
            </a:r>
            <a:r>
              <a:rPr dirty="0" sz="900" spc="-20">
                <a:latin typeface="Calibri"/>
                <a:cs typeface="Calibri"/>
              </a:rPr>
              <a:t>Girl”,</a:t>
            </a:r>
            <a:r>
              <a:rPr dirty="0" sz="900" spc="10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…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35196" y="6310881"/>
            <a:ext cx="1830324" cy="29199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493519" y="5954265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4572000" h="3429000">
                <a:moveTo>
                  <a:pt x="64008" y="64007"/>
                </a:moveTo>
                <a:lnTo>
                  <a:pt x="0" y="64007"/>
                </a:lnTo>
                <a:lnTo>
                  <a:pt x="0" y="3429000"/>
                </a:lnTo>
                <a:lnTo>
                  <a:pt x="4572000" y="3429000"/>
                </a:lnTo>
                <a:lnTo>
                  <a:pt x="64008" y="3428999"/>
                </a:lnTo>
                <a:lnTo>
                  <a:pt x="0" y="3366515"/>
                </a:lnTo>
                <a:lnTo>
                  <a:pt x="64008" y="3366515"/>
                </a:lnTo>
                <a:lnTo>
                  <a:pt x="64008" y="64007"/>
                </a:lnTo>
                <a:close/>
              </a:path>
              <a:path w="4572000" h="3429000">
                <a:moveTo>
                  <a:pt x="4509516" y="0"/>
                </a:moveTo>
                <a:lnTo>
                  <a:pt x="64008" y="0"/>
                </a:lnTo>
                <a:lnTo>
                  <a:pt x="64008" y="3428999"/>
                </a:lnTo>
                <a:lnTo>
                  <a:pt x="4509516" y="3428999"/>
                </a:lnTo>
                <a:lnTo>
                  <a:pt x="4509516" y="0"/>
                </a:lnTo>
                <a:close/>
              </a:path>
              <a:path w="4572000" h="3429000">
                <a:moveTo>
                  <a:pt x="4572000" y="3366515"/>
                </a:moveTo>
                <a:lnTo>
                  <a:pt x="4509516" y="3428999"/>
                </a:lnTo>
                <a:lnTo>
                  <a:pt x="4572000" y="3428999"/>
                </a:lnTo>
                <a:lnTo>
                  <a:pt x="4572000" y="3366515"/>
                </a:lnTo>
                <a:close/>
              </a:path>
              <a:path w="4572000" h="3429000">
                <a:moveTo>
                  <a:pt x="4572000" y="64007"/>
                </a:moveTo>
                <a:lnTo>
                  <a:pt x="4509516" y="64007"/>
                </a:lnTo>
                <a:lnTo>
                  <a:pt x="4509516" y="3366515"/>
                </a:lnTo>
                <a:lnTo>
                  <a:pt x="4572000" y="3366515"/>
                </a:lnTo>
                <a:lnTo>
                  <a:pt x="4572000" y="64007"/>
                </a:lnTo>
                <a:close/>
              </a:path>
              <a:path w="4572000" h="3429000">
                <a:moveTo>
                  <a:pt x="64007" y="0"/>
                </a:moveTo>
                <a:lnTo>
                  <a:pt x="0" y="0"/>
                </a:lnTo>
                <a:lnTo>
                  <a:pt x="0" y="64007"/>
                </a:lnTo>
                <a:lnTo>
                  <a:pt x="64007" y="0"/>
                </a:lnTo>
                <a:close/>
              </a:path>
              <a:path w="4572000" h="3429000">
                <a:moveTo>
                  <a:pt x="4572000" y="0"/>
                </a:moveTo>
                <a:lnTo>
                  <a:pt x="4509516" y="0"/>
                </a:lnTo>
                <a:lnTo>
                  <a:pt x="4572000" y="64007"/>
                </a:lnTo>
                <a:lnTo>
                  <a:pt x="4572000" y="0"/>
                </a:lnTo>
                <a:close/>
              </a:path>
            </a:pathLst>
          </a:custGeom>
          <a:solidFill>
            <a:srgbClr val="474F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839467" y="6195057"/>
            <a:ext cx="0" cy="486409"/>
          </a:xfrm>
          <a:custGeom>
            <a:avLst/>
            <a:gdLst/>
            <a:ahLst/>
            <a:cxnLst/>
            <a:rect l="l" t="t" r="r" b="b"/>
            <a:pathLst>
              <a:path w="0" h="486409">
                <a:moveTo>
                  <a:pt x="0" y="0"/>
                </a:moveTo>
                <a:lnTo>
                  <a:pt x="0" y="486156"/>
                </a:lnTo>
              </a:path>
            </a:pathLst>
          </a:custGeom>
          <a:ln w="60960">
            <a:solidFill>
              <a:srgbClr val="474F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499616" y="5960360"/>
            <a:ext cx="4558665" cy="3415665"/>
          </a:xfrm>
          <a:prstGeom prst="rect">
            <a:avLst/>
          </a:prstGeom>
          <a:solidFill>
            <a:srgbClr val="474F52"/>
          </a:solidFill>
          <a:ln w="1219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505459" indent="-154940">
              <a:lnSpc>
                <a:spcPct val="100000"/>
              </a:lnSpc>
              <a:spcBef>
                <a:spcPts val="1145"/>
              </a:spcBef>
              <a:buFont typeface="Wingdings"/>
              <a:buChar char=""/>
              <a:tabLst>
                <a:tab pos="506095" algn="l"/>
              </a:tabLst>
            </a:pPr>
            <a:r>
              <a:rPr dirty="0" sz="1000" spc="-5">
                <a:latin typeface="华文中宋"/>
                <a:cs typeface="华文中宋"/>
              </a:rPr>
              <a:t>Item</a:t>
            </a:r>
            <a:r>
              <a:rPr dirty="0" sz="1000" spc="-70">
                <a:latin typeface="华文中宋"/>
                <a:cs typeface="华文中宋"/>
              </a:rPr>
              <a:t> </a:t>
            </a:r>
            <a:r>
              <a:rPr dirty="0" sz="1000" spc="-5">
                <a:latin typeface="华文中宋"/>
                <a:cs typeface="华文中宋"/>
              </a:rPr>
              <a:t>attributes</a:t>
            </a:r>
            <a:endParaRPr sz="1000">
              <a:latin typeface="华文中宋"/>
              <a:cs typeface="华文中宋"/>
            </a:endParaRPr>
          </a:p>
          <a:p>
            <a:pPr lvl="1" marL="729615" indent="-150495">
              <a:lnSpc>
                <a:spcPct val="100000"/>
              </a:lnSpc>
              <a:spcBef>
                <a:spcPts val="250"/>
              </a:spcBef>
              <a:buFont typeface="Wingdings"/>
              <a:buChar char=""/>
              <a:tabLst>
                <a:tab pos="730250" algn="l"/>
              </a:tabLst>
            </a:pPr>
            <a:r>
              <a:rPr dirty="0" sz="900">
                <a:latin typeface="华文中宋"/>
                <a:cs typeface="华文中宋"/>
              </a:rPr>
              <a:t>Basic: Any </a:t>
            </a:r>
            <a:r>
              <a:rPr dirty="0" sz="900" spc="-5">
                <a:latin typeface="华文中宋"/>
                <a:cs typeface="华文中宋"/>
              </a:rPr>
              <a:t>form </a:t>
            </a:r>
            <a:r>
              <a:rPr dirty="0" sz="900">
                <a:latin typeface="华文中宋"/>
                <a:cs typeface="华文中宋"/>
              </a:rPr>
              <a:t>of descriptive data (e.g., movie</a:t>
            </a:r>
            <a:r>
              <a:rPr dirty="0" sz="900" spc="-5">
                <a:latin typeface="华文中宋"/>
                <a:cs typeface="华文中宋"/>
              </a:rPr>
              <a:t> </a:t>
            </a:r>
            <a:r>
              <a:rPr dirty="0" sz="900">
                <a:latin typeface="华文中宋"/>
                <a:cs typeface="华文中宋"/>
              </a:rPr>
              <a:t>metadata)</a:t>
            </a:r>
            <a:endParaRPr sz="900">
              <a:latin typeface="华文中宋"/>
              <a:cs typeface="华文中宋"/>
            </a:endParaRPr>
          </a:p>
          <a:p>
            <a:pPr lvl="1" marL="729615" indent="-150495">
              <a:lnSpc>
                <a:spcPct val="100000"/>
              </a:lnSpc>
              <a:spcBef>
                <a:spcPts val="245"/>
              </a:spcBef>
              <a:buFont typeface="Wingdings"/>
              <a:buChar char=""/>
              <a:tabLst>
                <a:tab pos="730250" algn="l"/>
              </a:tabLst>
            </a:pPr>
            <a:r>
              <a:rPr dirty="0" sz="900">
                <a:latin typeface="华文中宋"/>
                <a:cs typeface="华文中宋"/>
              </a:rPr>
              <a:t>Extra:</a:t>
            </a:r>
            <a:r>
              <a:rPr dirty="0" sz="900" spc="-10">
                <a:latin typeface="华文中宋"/>
                <a:cs typeface="华文中宋"/>
              </a:rPr>
              <a:t> </a:t>
            </a:r>
            <a:r>
              <a:rPr dirty="0" sz="900">
                <a:latin typeface="华文中宋"/>
                <a:cs typeface="华文中宋"/>
              </a:rPr>
              <a:t>Item</a:t>
            </a:r>
            <a:r>
              <a:rPr dirty="0" sz="900" spc="-10">
                <a:latin typeface="华文中宋"/>
                <a:cs typeface="华文中宋"/>
              </a:rPr>
              <a:t> </a:t>
            </a:r>
            <a:r>
              <a:rPr dirty="0" sz="900">
                <a:latin typeface="华文中宋"/>
                <a:cs typeface="华文中宋"/>
              </a:rPr>
              <a:t>taxonomy分类</a:t>
            </a:r>
            <a:r>
              <a:rPr dirty="0" sz="900" spc="-5">
                <a:latin typeface="华文中宋"/>
                <a:cs typeface="华文中宋"/>
              </a:rPr>
              <a:t>法</a:t>
            </a:r>
            <a:r>
              <a:rPr dirty="0" sz="900">
                <a:latin typeface="华文中宋"/>
                <a:cs typeface="华文中宋"/>
              </a:rPr>
              <a:t>,</a:t>
            </a:r>
            <a:r>
              <a:rPr dirty="0" sz="900" spc="5">
                <a:latin typeface="华文中宋"/>
                <a:cs typeface="华文中宋"/>
              </a:rPr>
              <a:t> </a:t>
            </a:r>
            <a:r>
              <a:rPr dirty="0" sz="900">
                <a:latin typeface="华文中宋"/>
                <a:cs typeface="华文中宋"/>
              </a:rPr>
              <a:t>knowledge</a:t>
            </a:r>
            <a:r>
              <a:rPr dirty="0" sz="900" spc="10">
                <a:latin typeface="华文中宋"/>
                <a:cs typeface="华文中宋"/>
              </a:rPr>
              <a:t> </a:t>
            </a:r>
            <a:r>
              <a:rPr dirty="0" sz="900">
                <a:latin typeface="华文中宋"/>
                <a:cs typeface="华文中宋"/>
              </a:rPr>
              <a:t>base</a:t>
            </a:r>
            <a:r>
              <a:rPr dirty="0" sz="900" spc="-10">
                <a:latin typeface="华文中宋"/>
                <a:cs typeface="华文中宋"/>
              </a:rPr>
              <a:t> </a:t>
            </a:r>
            <a:r>
              <a:rPr dirty="0" sz="900">
                <a:latin typeface="华文中宋"/>
                <a:cs typeface="华文中宋"/>
              </a:rPr>
              <a:t>(e.g.,</a:t>
            </a:r>
            <a:r>
              <a:rPr dirty="0" sz="900" spc="-10">
                <a:latin typeface="华文中宋"/>
                <a:cs typeface="华文中宋"/>
              </a:rPr>
              <a:t> </a:t>
            </a:r>
            <a:r>
              <a:rPr dirty="0" sz="900">
                <a:latin typeface="华文中宋"/>
                <a:cs typeface="华文中宋"/>
              </a:rPr>
              <a:t>Wikipedia)</a:t>
            </a:r>
            <a:endParaRPr sz="900">
              <a:latin typeface="华文中宋"/>
              <a:cs typeface="华文中宋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863340" y="7525508"/>
            <a:ext cx="2057400" cy="13441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712976" y="7543796"/>
            <a:ext cx="2156460" cy="13228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00596" y="31231"/>
            <a:ext cx="787400" cy="2527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-55">
                <a:latin typeface="等线"/>
                <a:cs typeface="等线"/>
              </a:rPr>
              <a:t>2019/11/6</a:t>
            </a:r>
            <a:endParaRPr sz="1450">
              <a:latin typeface="等线"/>
              <a:cs typeface="等线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35196" y="1661157"/>
            <a:ext cx="1830324" cy="2919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93519" y="1304541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4572000" h="3429000">
                <a:moveTo>
                  <a:pt x="64008" y="64007"/>
                </a:moveTo>
                <a:lnTo>
                  <a:pt x="0" y="64007"/>
                </a:lnTo>
                <a:lnTo>
                  <a:pt x="0" y="3428999"/>
                </a:lnTo>
                <a:lnTo>
                  <a:pt x="4572000" y="3428999"/>
                </a:lnTo>
                <a:lnTo>
                  <a:pt x="64008" y="3428999"/>
                </a:lnTo>
                <a:lnTo>
                  <a:pt x="0" y="3366515"/>
                </a:lnTo>
                <a:lnTo>
                  <a:pt x="64008" y="3366515"/>
                </a:lnTo>
                <a:lnTo>
                  <a:pt x="64008" y="64007"/>
                </a:lnTo>
                <a:close/>
              </a:path>
              <a:path w="4572000" h="3429000">
                <a:moveTo>
                  <a:pt x="4509516" y="0"/>
                </a:moveTo>
                <a:lnTo>
                  <a:pt x="64008" y="0"/>
                </a:lnTo>
                <a:lnTo>
                  <a:pt x="64008" y="3428999"/>
                </a:lnTo>
                <a:lnTo>
                  <a:pt x="4509516" y="3428999"/>
                </a:lnTo>
                <a:lnTo>
                  <a:pt x="4509516" y="0"/>
                </a:lnTo>
                <a:close/>
              </a:path>
              <a:path w="4572000" h="3429000">
                <a:moveTo>
                  <a:pt x="4572000" y="3366515"/>
                </a:moveTo>
                <a:lnTo>
                  <a:pt x="4509516" y="3428999"/>
                </a:lnTo>
                <a:lnTo>
                  <a:pt x="4572000" y="3428999"/>
                </a:lnTo>
                <a:lnTo>
                  <a:pt x="4572000" y="3366515"/>
                </a:lnTo>
                <a:close/>
              </a:path>
              <a:path w="4572000" h="3429000">
                <a:moveTo>
                  <a:pt x="4572000" y="64007"/>
                </a:moveTo>
                <a:lnTo>
                  <a:pt x="4509516" y="64007"/>
                </a:lnTo>
                <a:lnTo>
                  <a:pt x="4509516" y="3366515"/>
                </a:lnTo>
                <a:lnTo>
                  <a:pt x="4572000" y="3366515"/>
                </a:lnTo>
                <a:lnTo>
                  <a:pt x="4572000" y="64007"/>
                </a:lnTo>
                <a:close/>
              </a:path>
              <a:path w="4572000" h="3429000">
                <a:moveTo>
                  <a:pt x="64007" y="0"/>
                </a:moveTo>
                <a:lnTo>
                  <a:pt x="0" y="0"/>
                </a:lnTo>
                <a:lnTo>
                  <a:pt x="0" y="64007"/>
                </a:lnTo>
                <a:lnTo>
                  <a:pt x="64007" y="0"/>
                </a:lnTo>
                <a:close/>
              </a:path>
              <a:path w="4572000" h="3429000">
                <a:moveTo>
                  <a:pt x="4572000" y="0"/>
                </a:moveTo>
                <a:lnTo>
                  <a:pt x="4509516" y="0"/>
                </a:lnTo>
                <a:lnTo>
                  <a:pt x="4572000" y="64007"/>
                </a:lnTo>
                <a:lnTo>
                  <a:pt x="4572000" y="0"/>
                </a:lnTo>
                <a:close/>
              </a:path>
            </a:pathLst>
          </a:custGeom>
          <a:solidFill>
            <a:srgbClr val="474F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39467" y="1545333"/>
            <a:ext cx="0" cy="486409"/>
          </a:xfrm>
          <a:custGeom>
            <a:avLst/>
            <a:gdLst/>
            <a:ahLst/>
            <a:cxnLst/>
            <a:rect l="l" t="t" r="r" b="b"/>
            <a:pathLst>
              <a:path w="0" h="486410">
                <a:moveTo>
                  <a:pt x="0" y="0"/>
                </a:moveTo>
                <a:lnTo>
                  <a:pt x="0" y="486155"/>
                </a:lnTo>
              </a:path>
            </a:pathLst>
          </a:custGeom>
          <a:ln w="60960">
            <a:solidFill>
              <a:srgbClr val="474F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842052" y="2173153"/>
            <a:ext cx="1445260" cy="107823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167640" indent="-154940">
              <a:lnSpc>
                <a:spcPct val="100000"/>
              </a:lnSpc>
              <a:spcBef>
                <a:spcPts val="380"/>
              </a:spcBef>
              <a:buFont typeface="Wingdings"/>
              <a:buChar char=""/>
              <a:tabLst>
                <a:tab pos="168275" algn="l"/>
              </a:tabLst>
            </a:pPr>
            <a:r>
              <a:rPr dirty="0" sz="1000" spc="-5">
                <a:latin typeface="华文中宋"/>
                <a:cs typeface="华文中宋"/>
              </a:rPr>
              <a:t>Preference</a:t>
            </a:r>
            <a:r>
              <a:rPr dirty="0" sz="1000" spc="-45">
                <a:latin typeface="华文中宋"/>
                <a:cs typeface="华文中宋"/>
              </a:rPr>
              <a:t> </a:t>
            </a:r>
            <a:r>
              <a:rPr dirty="0" sz="1000" spc="-5">
                <a:latin typeface="华文中宋"/>
                <a:cs typeface="华文中宋"/>
              </a:rPr>
              <a:t>(explicit)</a:t>
            </a:r>
            <a:endParaRPr sz="1000">
              <a:latin typeface="华文中宋"/>
              <a:cs typeface="华文中宋"/>
            </a:endParaRPr>
          </a:p>
          <a:p>
            <a:pPr lvl="1" marL="391795" indent="-151130">
              <a:lnSpc>
                <a:spcPct val="100000"/>
              </a:lnSpc>
              <a:spcBef>
                <a:spcPts val="254"/>
              </a:spcBef>
              <a:buFont typeface="Wingdings"/>
              <a:buChar char=""/>
              <a:tabLst>
                <a:tab pos="392430" algn="l"/>
              </a:tabLst>
            </a:pPr>
            <a:r>
              <a:rPr dirty="0" sz="900" spc="-5">
                <a:latin typeface="华文中宋"/>
                <a:cs typeface="华文中宋"/>
              </a:rPr>
              <a:t>Ratings</a:t>
            </a:r>
            <a:endParaRPr sz="900">
              <a:latin typeface="华文中宋"/>
              <a:cs typeface="华文中宋"/>
            </a:endParaRPr>
          </a:p>
          <a:p>
            <a:pPr lvl="1" marL="391795" indent="-151130">
              <a:lnSpc>
                <a:spcPct val="100000"/>
              </a:lnSpc>
              <a:spcBef>
                <a:spcPts val="250"/>
              </a:spcBef>
              <a:buFont typeface="Wingdings"/>
              <a:buChar char=""/>
              <a:tabLst>
                <a:tab pos="392430" algn="l"/>
              </a:tabLst>
            </a:pPr>
            <a:r>
              <a:rPr dirty="0" sz="900" spc="-5">
                <a:latin typeface="华文中宋"/>
                <a:cs typeface="华文中宋"/>
              </a:rPr>
              <a:t>Likes</a:t>
            </a:r>
            <a:endParaRPr sz="900">
              <a:latin typeface="华文中宋"/>
              <a:cs typeface="华文中宋"/>
            </a:endParaRPr>
          </a:p>
          <a:p>
            <a:pPr marL="167640" indent="-154940">
              <a:lnSpc>
                <a:spcPct val="100000"/>
              </a:lnSpc>
              <a:spcBef>
                <a:spcPts val="375"/>
              </a:spcBef>
              <a:buFont typeface="Wingdings"/>
              <a:buChar char=""/>
              <a:tabLst>
                <a:tab pos="168275" algn="l"/>
              </a:tabLst>
            </a:pPr>
            <a:r>
              <a:rPr dirty="0" sz="1000" spc="-5">
                <a:latin typeface="华文中宋"/>
                <a:cs typeface="华文中宋"/>
              </a:rPr>
              <a:t>Preference</a:t>
            </a:r>
            <a:r>
              <a:rPr dirty="0" sz="1000" spc="-40">
                <a:latin typeface="华文中宋"/>
                <a:cs typeface="华文中宋"/>
              </a:rPr>
              <a:t> </a:t>
            </a:r>
            <a:r>
              <a:rPr dirty="0" sz="1000" spc="-5">
                <a:latin typeface="华文中宋"/>
                <a:cs typeface="华文中宋"/>
              </a:rPr>
              <a:t>(implicit)</a:t>
            </a:r>
            <a:endParaRPr sz="1000">
              <a:latin typeface="华文中宋"/>
              <a:cs typeface="华文中宋"/>
            </a:endParaRPr>
          </a:p>
          <a:p>
            <a:pPr lvl="1" marL="391795" indent="-151130">
              <a:lnSpc>
                <a:spcPct val="100000"/>
              </a:lnSpc>
              <a:spcBef>
                <a:spcPts val="240"/>
              </a:spcBef>
              <a:buFont typeface="Wingdings"/>
              <a:buChar char=""/>
              <a:tabLst>
                <a:tab pos="392430" algn="l"/>
              </a:tabLst>
            </a:pPr>
            <a:r>
              <a:rPr dirty="0" sz="900" spc="-5">
                <a:latin typeface="华文中宋"/>
                <a:cs typeface="华文中宋"/>
              </a:rPr>
              <a:t>Click-through</a:t>
            </a:r>
            <a:endParaRPr sz="900">
              <a:latin typeface="华文中宋"/>
              <a:cs typeface="华文中宋"/>
            </a:endParaRPr>
          </a:p>
          <a:p>
            <a:pPr lvl="1" marL="391795" indent="-151130">
              <a:lnSpc>
                <a:spcPct val="100000"/>
              </a:lnSpc>
              <a:spcBef>
                <a:spcPts val="155"/>
              </a:spcBef>
              <a:buFont typeface="Wingdings"/>
              <a:buChar char=""/>
              <a:tabLst>
                <a:tab pos="392430" algn="l"/>
              </a:tabLst>
            </a:pPr>
            <a:r>
              <a:rPr dirty="0" sz="900" spc="-5">
                <a:latin typeface="华文中宋"/>
                <a:cs typeface="华文中宋"/>
              </a:rPr>
              <a:t>Purchased</a:t>
            </a:r>
            <a:r>
              <a:rPr dirty="0" sz="900" spc="-65">
                <a:latin typeface="华文中宋"/>
                <a:cs typeface="华文中宋"/>
              </a:rPr>
              <a:t> </a:t>
            </a:r>
            <a:r>
              <a:rPr dirty="0" sz="900">
                <a:latin typeface="华文中宋"/>
                <a:cs typeface="华文中宋"/>
              </a:rPr>
              <a:t>records</a:t>
            </a:r>
            <a:endParaRPr sz="900">
              <a:latin typeface="华文中宋"/>
              <a:cs typeface="华文中宋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596640" y="2656329"/>
          <a:ext cx="2278380" cy="187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7951"/>
                <a:gridCol w="377951"/>
                <a:gridCol w="379475"/>
                <a:gridCol w="377952"/>
                <a:gridCol w="377951"/>
                <a:gridCol w="377951"/>
              </a:tblGrid>
              <a:tr h="368300">
                <a:tc>
                  <a:txBody>
                    <a:bodyPr/>
                    <a:lstStyle/>
                    <a:p>
                      <a:pPr algn="r" marR="12509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95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74F5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74F52"/>
                    </a:solidFill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95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74F5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74F5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74F5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95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74F52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74F5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95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74F52"/>
                    </a:solidFill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95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74F5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74F52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95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74F5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74F52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74F5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95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74F5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74F5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74F52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95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74F5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74F52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algn="r" marR="12509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95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74F5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74F5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74F5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74F5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74F5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95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74F52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74F5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74F5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74F5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95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74F52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95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74F5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74F52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3276600" y="2700525"/>
            <a:ext cx="248412" cy="7147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76600" y="3456428"/>
            <a:ext cx="248412" cy="10759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995928" y="2119881"/>
            <a:ext cx="326136" cy="4831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355591" y="2119881"/>
            <a:ext cx="326136" cy="4831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146547" y="2119881"/>
            <a:ext cx="326136" cy="4831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751832" y="2119881"/>
            <a:ext cx="326136" cy="4831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634740" y="2119881"/>
            <a:ext cx="326136" cy="4831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507735" y="2119881"/>
            <a:ext cx="326136" cy="4831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499616" y="1310637"/>
            <a:ext cx="4558665" cy="3415665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4558283" y="0"/>
                </a:moveTo>
                <a:lnTo>
                  <a:pt x="0" y="0"/>
                </a:lnTo>
                <a:lnTo>
                  <a:pt x="0" y="3415283"/>
                </a:lnTo>
                <a:lnTo>
                  <a:pt x="4558283" y="3415283"/>
                </a:lnTo>
                <a:lnTo>
                  <a:pt x="45582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235196" y="6310881"/>
            <a:ext cx="1830324" cy="291998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493519" y="5954265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4572000" h="3429000">
                <a:moveTo>
                  <a:pt x="64008" y="64007"/>
                </a:moveTo>
                <a:lnTo>
                  <a:pt x="0" y="64007"/>
                </a:lnTo>
                <a:lnTo>
                  <a:pt x="0" y="3429000"/>
                </a:lnTo>
                <a:lnTo>
                  <a:pt x="4572000" y="3429000"/>
                </a:lnTo>
                <a:lnTo>
                  <a:pt x="64008" y="3428999"/>
                </a:lnTo>
                <a:lnTo>
                  <a:pt x="0" y="3366515"/>
                </a:lnTo>
                <a:lnTo>
                  <a:pt x="64008" y="3366515"/>
                </a:lnTo>
                <a:lnTo>
                  <a:pt x="64008" y="64007"/>
                </a:lnTo>
                <a:close/>
              </a:path>
              <a:path w="4572000" h="3429000">
                <a:moveTo>
                  <a:pt x="4509516" y="0"/>
                </a:moveTo>
                <a:lnTo>
                  <a:pt x="64008" y="0"/>
                </a:lnTo>
                <a:lnTo>
                  <a:pt x="64008" y="3428999"/>
                </a:lnTo>
                <a:lnTo>
                  <a:pt x="4509516" y="3428999"/>
                </a:lnTo>
                <a:lnTo>
                  <a:pt x="4509516" y="0"/>
                </a:lnTo>
                <a:close/>
              </a:path>
              <a:path w="4572000" h="3429000">
                <a:moveTo>
                  <a:pt x="4572000" y="3366515"/>
                </a:moveTo>
                <a:lnTo>
                  <a:pt x="4509516" y="3428999"/>
                </a:lnTo>
                <a:lnTo>
                  <a:pt x="4572000" y="3428999"/>
                </a:lnTo>
                <a:lnTo>
                  <a:pt x="4572000" y="3366515"/>
                </a:lnTo>
                <a:close/>
              </a:path>
              <a:path w="4572000" h="3429000">
                <a:moveTo>
                  <a:pt x="4572000" y="64007"/>
                </a:moveTo>
                <a:lnTo>
                  <a:pt x="4509516" y="64007"/>
                </a:lnTo>
                <a:lnTo>
                  <a:pt x="4509516" y="3366515"/>
                </a:lnTo>
                <a:lnTo>
                  <a:pt x="4572000" y="3366515"/>
                </a:lnTo>
                <a:lnTo>
                  <a:pt x="4572000" y="64007"/>
                </a:lnTo>
                <a:close/>
              </a:path>
              <a:path w="4572000" h="3429000">
                <a:moveTo>
                  <a:pt x="64007" y="0"/>
                </a:moveTo>
                <a:lnTo>
                  <a:pt x="0" y="0"/>
                </a:lnTo>
                <a:lnTo>
                  <a:pt x="0" y="64007"/>
                </a:lnTo>
                <a:lnTo>
                  <a:pt x="64007" y="0"/>
                </a:lnTo>
                <a:close/>
              </a:path>
              <a:path w="4572000" h="3429000">
                <a:moveTo>
                  <a:pt x="4572000" y="0"/>
                </a:moveTo>
                <a:lnTo>
                  <a:pt x="4509516" y="0"/>
                </a:lnTo>
                <a:lnTo>
                  <a:pt x="4572000" y="64007"/>
                </a:lnTo>
                <a:lnTo>
                  <a:pt x="4572000" y="0"/>
                </a:lnTo>
                <a:close/>
              </a:path>
            </a:pathLst>
          </a:custGeom>
          <a:solidFill>
            <a:srgbClr val="474F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839467" y="6195057"/>
            <a:ext cx="0" cy="486409"/>
          </a:xfrm>
          <a:custGeom>
            <a:avLst/>
            <a:gdLst/>
            <a:ahLst/>
            <a:cxnLst/>
            <a:rect l="l" t="t" r="r" b="b"/>
            <a:pathLst>
              <a:path w="0" h="486409">
                <a:moveTo>
                  <a:pt x="0" y="0"/>
                </a:moveTo>
                <a:lnTo>
                  <a:pt x="0" y="486156"/>
                </a:lnTo>
              </a:path>
            </a:pathLst>
          </a:custGeom>
          <a:ln w="60960">
            <a:solidFill>
              <a:srgbClr val="474F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499616" y="5960360"/>
            <a:ext cx="4558665" cy="3415665"/>
          </a:xfrm>
          <a:prstGeom prst="rect">
            <a:avLst/>
          </a:prstGeom>
          <a:solidFill>
            <a:srgbClr val="474F52"/>
          </a:solidFill>
          <a:ln w="1219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504190" indent="-155575">
              <a:lnSpc>
                <a:spcPct val="100000"/>
              </a:lnSpc>
              <a:spcBef>
                <a:spcPts val="1130"/>
              </a:spcBef>
              <a:buFont typeface="Wingdings"/>
              <a:buChar char=""/>
              <a:tabLst>
                <a:tab pos="504825" algn="l"/>
              </a:tabLst>
            </a:pPr>
            <a:r>
              <a:rPr dirty="0" sz="1000" spc="-5">
                <a:latin typeface="华文中宋"/>
                <a:cs typeface="华文中宋"/>
              </a:rPr>
              <a:t>Given user</a:t>
            </a:r>
            <a:r>
              <a:rPr dirty="0" sz="1000" spc="-45">
                <a:latin typeface="华文中宋"/>
                <a:cs typeface="华文中宋"/>
              </a:rPr>
              <a:t> </a:t>
            </a:r>
            <a:r>
              <a:rPr dirty="0" sz="1000" spc="-5">
                <a:latin typeface="华文中宋"/>
                <a:cs typeface="华文中宋"/>
              </a:rPr>
              <a:t>set</a:t>
            </a:r>
            <a:endParaRPr sz="1000">
              <a:latin typeface="华文中宋"/>
              <a:cs typeface="华文中宋"/>
            </a:endParaRPr>
          </a:p>
          <a:p>
            <a:pPr lvl="1" marL="728345" indent="-151130">
              <a:lnSpc>
                <a:spcPct val="100000"/>
              </a:lnSpc>
              <a:spcBef>
                <a:spcPts val="250"/>
              </a:spcBef>
              <a:buFont typeface="Wingdings"/>
              <a:buChar char=""/>
              <a:tabLst>
                <a:tab pos="728980" algn="l"/>
              </a:tabLst>
            </a:pPr>
            <a:r>
              <a:rPr dirty="0" sz="900">
                <a:latin typeface="华文中宋"/>
                <a:cs typeface="华文中宋"/>
              </a:rPr>
              <a:t>User profiles –</a:t>
            </a:r>
            <a:r>
              <a:rPr dirty="0" sz="900" spc="-100">
                <a:latin typeface="华文中宋"/>
                <a:cs typeface="华文中宋"/>
              </a:rPr>
              <a:t> </a:t>
            </a:r>
            <a:r>
              <a:rPr dirty="0" sz="900">
                <a:solidFill>
                  <a:srgbClr val="C00000"/>
                </a:solidFill>
                <a:latin typeface="华文中宋"/>
                <a:cs typeface="华文中宋"/>
              </a:rPr>
              <a:t>optional</a:t>
            </a:r>
            <a:endParaRPr sz="900">
              <a:latin typeface="华文中宋"/>
              <a:cs typeface="华文中宋"/>
            </a:endParaRPr>
          </a:p>
          <a:p>
            <a:pPr marL="504190" indent="-155575">
              <a:lnSpc>
                <a:spcPct val="100000"/>
              </a:lnSpc>
              <a:spcBef>
                <a:spcPts val="375"/>
              </a:spcBef>
              <a:buFont typeface="Wingdings"/>
              <a:buChar char=""/>
              <a:tabLst>
                <a:tab pos="504825" algn="l"/>
              </a:tabLst>
            </a:pPr>
            <a:r>
              <a:rPr dirty="0" sz="1000" spc="-5">
                <a:latin typeface="华文中宋"/>
                <a:cs typeface="华文中宋"/>
              </a:rPr>
              <a:t>Given item</a:t>
            </a:r>
            <a:r>
              <a:rPr dirty="0" sz="1000" spc="-65">
                <a:latin typeface="华文中宋"/>
                <a:cs typeface="华文中宋"/>
              </a:rPr>
              <a:t> </a:t>
            </a:r>
            <a:r>
              <a:rPr dirty="0" sz="1000" spc="-5">
                <a:latin typeface="华文中宋"/>
                <a:cs typeface="华文中宋"/>
              </a:rPr>
              <a:t>set</a:t>
            </a:r>
            <a:endParaRPr sz="1000">
              <a:latin typeface="华文中宋"/>
              <a:cs typeface="华文中宋"/>
            </a:endParaRPr>
          </a:p>
          <a:p>
            <a:pPr lvl="1" marL="728345" indent="-151130">
              <a:lnSpc>
                <a:spcPct val="100000"/>
              </a:lnSpc>
              <a:spcBef>
                <a:spcPts val="254"/>
              </a:spcBef>
              <a:buFont typeface="Wingdings"/>
              <a:buChar char=""/>
              <a:tabLst>
                <a:tab pos="728980" algn="l"/>
              </a:tabLst>
            </a:pPr>
            <a:r>
              <a:rPr dirty="0" sz="900">
                <a:latin typeface="华文中宋"/>
                <a:cs typeface="华文中宋"/>
              </a:rPr>
              <a:t>Item attributes–</a:t>
            </a:r>
            <a:r>
              <a:rPr dirty="0" sz="900" spc="-60">
                <a:latin typeface="华文中宋"/>
                <a:cs typeface="华文中宋"/>
              </a:rPr>
              <a:t> </a:t>
            </a:r>
            <a:r>
              <a:rPr dirty="0" sz="900">
                <a:solidFill>
                  <a:srgbClr val="C00000"/>
                </a:solidFill>
                <a:latin typeface="华文中宋"/>
                <a:cs typeface="华文中宋"/>
              </a:rPr>
              <a:t>optional</a:t>
            </a:r>
            <a:endParaRPr sz="900">
              <a:latin typeface="华文中宋"/>
              <a:cs typeface="华文中宋"/>
            </a:endParaRPr>
          </a:p>
          <a:p>
            <a:pPr marL="504190" indent="-155575">
              <a:lnSpc>
                <a:spcPct val="100000"/>
              </a:lnSpc>
              <a:spcBef>
                <a:spcPts val="365"/>
              </a:spcBef>
              <a:buFont typeface="Wingdings"/>
              <a:buChar char=""/>
              <a:tabLst>
                <a:tab pos="504825" algn="l"/>
              </a:tabLst>
            </a:pPr>
            <a:r>
              <a:rPr dirty="0" sz="1000" spc="-5">
                <a:latin typeface="华文中宋"/>
                <a:cs typeface="华文中宋"/>
              </a:rPr>
              <a:t>Given</a:t>
            </a:r>
            <a:r>
              <a:rPr dirty="0" sz="1000" spc="-55">
                <a:latin typeface="华文中宋"/>
                <a:cs typeface="华文中宋"/>
              </a:rPr>
              <a:t> </a:t>
            </a:r>
            <a:r>
              <a:rPr dirty="0" sz="1000" spc="-5">
                <a:latin typeface="华文中宋"/>
                <a:cs typeface="华文中宋"/>
              </a:rPr>
              <a:t>preference</a:t>
            </a:r>
            <a:endParaRPr sz="1000">
              <a:latin typeface="华文中宋"/>
              <a:cs typeface="华文中宋"/>
            </a:endParaRPr>
          </a:p>
          <a:p>
            <a:pPr lvl="1" marL="728345" indent="-151130">
              <a:lnSpc>
                <a:spcPct val="100000"/>
              </a:lnSpc>
              <a:spcBef>
                <a:spcPts val="250"/>
              </a:spcBef>
              <a:buFont typeface="Wingdings"/>
              <a:buChar char=""/>
              <a:tabLst>
                <a:tab pos="728980" algn="l"/>
              </a:tabLst>
            </a:pPr>
            <a:r>
              <a:rPr dirty="0" sz="900">
                <a:latin typeface="华文中宋"/>
                <a:cs typeface="华文中宋"/>
              </a:rPr>
              <a:t>Explicit/Implicit</a:t>
            </a:r>
            <a:r>
              <a:rPr dirty="0" sz="900" spc="15">
                <a:latin typeface="华文中宋"/>
                <a:cs typeface="华文中宋"/>
              </a:rPr>
              <a:t> </a:t>
            </a:r>
            <a:r>
              <a:rPr dirty="0" sz="900">
                <a:latin typeface="华文中宋"/>
                <a:cs typeface="华文中宋"/>
              </a:rPr>
              <a:t>preference</a:t>
            </a:r>
            <a:r>
              <a:rPr dirty="0" sz="900" spc="-40">
                <a:latin typeface="华文中宋"/>
                <a:cs typeface="华文中宋"/>
              </a:rPr>
              <a:t> </a:t>
            </a:r>
            <a:r>
              <a:rPr dirty="0" sz="900">
                <a:latin typeface="华文中宋"/>
                <a:cs typeface="华文中宋"/>
              </a:rPr>
              <a:t>data–</a:t>
            </a:r>
            <a:r>
              <a:rPr dirty="0" sz="900" spc="0">
                <a:latin typeface="华文中宋"/>
                <a:cs typeface="华文中宋"/>
              </a:rPr>
              <a:t> </a:t>
            </a:r>
            <a:r>
              <a:rPr dirty="0" sz="900">
                <a:solidFill>
                  <a:srgbClr val="C00000"/>
                </a:solidFill>
                <a:latin typeface="华文中宋"/>
                <a:cs typeface="华文中宋"/>
              </a:rPr>
              <a:t>mandatory强制的</a:t>
            </a:r>
            <a:endParaRPr sz="900">
              <a:latin typeface="华文中宋"/>
              <a:cs typeface="华文中宋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Wingdings"/>
              <a:buChar char=""/>
            </a:pPr>
            <a:endParaRPr sz="1650">
              <a:latin typeface="Times New Roman"/>
              <a:cs typeface="Times New Roman"/>
            </a:endParaRPr>
          </a:p>
          <a:p>
            <a:pPr marL="504190" indent="-155575">
              <a:lnSpc>
                <a:spcPct val="100000"/>
              </a:lnSpc>
              <a:buFont typeface="Wingdings"/>
              <a:buChar char=""/>
              <a:tabLst>
                <a:tab pos="504825" algn="l"/>
              </a:tabLst>
            </a:pPr>
            <a:r>
              <a:rPr dirty="0" sz="1000" spc="-5">
                <a:latin typeface="华文中宋"/>
                <a:cs typeface="华文中宋"/>
              </a:rPr>
              <a:t>Real-world RSs tend to make full use of available</a:t>
            </a:r>
            <a:r>
              <a:rPr dirty="0" sz="1000" spc="110">
                <a:latin typeface="华文中宋"/>
                <a:cs typeface="华文中宋"/>
              </a:rPr>
              <a:t> </a:t>
            </a:r>
            <a:r>
              <a:rPr dirty="0" sz="1000" spc="-5">
                <a:latin typeface="华文中宋"/>
                <a:cs typeface="华文中宋"/>
              </a:rPr>
              <a:t>data</a:t>
            </a:r>
            <a:endParaRPr sz="1000">
              <a:latin typeface="华文中宋"/>
              <a:cs typeface="华文中宋"/>
            </a:endParaRPr>
          </a:p>
          <a:p>
            <a:pPr marL="504190" indent="-155575">
              <a:lnSpc>
                <a:spcPts val="1140"/>
              </a:lnSpc>
              <a:spcBef>
                <a:spcPts val="380"/>
              </a:spcBef>
              <a:buFont typeface="Wingdings"/>
              <a:buChar char=""/>
              <a:tabLst>
                <a:tab pos="504825" algn="l"/>
              </a:tabLst>
            </a:pPr>
            <a:r>
              <a:rPr dirty="0" sz="1000" spc="-5">
                <a:latin typeface="华文中宋"/>
                <a:cs typeface="华文中宋"/>
              </a:rPr>
              <a:t>The most basic RS problem only use preference</a:t>
            </a:r>
            <a:r>
              <a:rPr dirty="0" sz="1000" spc="85">
                <a:latin typeface="华文中宋"/>
                <a:cs typeface="华文中宋"/>
              </a:rPr>
              <a:t> </a:t>
            </a:r>
            <a:r>
              <a:rPr dirty="0" sz="1000" spc="-5">
                <a:latin typeface="华文中宋"/>
                <a:cs typeface="华文中宋"/>
              </a:rPr>
              <a:t>data</a:t>
            </a:r>
            <a:endParaRPr sz="1000">
              <a:latin typeface="华文中宋"/>
              <a:cs typeface="华文中宋"/>
            </a:endParaRPr>
          </a:p>
          <a:p>
            <a:pPr marL="462915">
              <a:lnSpc>
                <a:spcPts val="1140"/>
              </a:lnSpc>
            </a:pPr>
            <a:r>
              <a:rPr dirty="0" sz="1000" spc="-5">
                <a:latin typeface="华文中宋"/>
                <a:cs typeface="华文中宋"/>
              </a:rPr>
              <a:t>–focus of the ML research for</a:t>
            </a:r>
            <a:r>
              <a:rPr dirty="0" sz="1000" spc="5">
                <a:latin typeface="华文中宋"/>
                <a:cs typeface="华文中宋"/>
              </a:rPr>
              <a:t> </a:t>
            </a:r>
            <a:r>
              <a:rPr dirty="0" sz="1000" spc="-5">
                <a:latin typeface="华文中宋"/>
                <a:cs typeface="华文中宋"/>
              </a:rPr>
              <a:t>RS</a:t>
            </a:r>
            <a:endParaRPr sz="1000">
              <a:latin typeface="华文中宋"/>
              <a:cs typeface="华文中宋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00596" y="31231"/>
            <a:ext cx="787400" cy="2527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-55">
                <a:latin typeface="等线"/>
                <a:cs typeface="等线"/>
              </a:rPr>
              <a:t>2019/11/6</a:t>
            </a:r>
            <a:endParaRPr sz="1450">
              <a:latin typeface="等线"/>
              <a:cs typeface="等线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35196" y="1661157"/>
            <a:ext cx="1830324" cy="2919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93519" y="1304541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4572000" h="3429000">
                <a:moveTo>
                  <a:pt x="0" y="3366516"/>
                </a:moveTo>
                <a:lnTo>
                  <a:pt x="0" y="3428999"/>
                </a:lnTo>
                <a:lnTo>
                  <a:pt x="64008" y="3428999"/>
                </a:lnTo>
                <a:lnTo>
                  <a:pt x="0" y="3366516"/>
                </a:lnTo>
                <a:close/>
              </a:path>
              <a:path w="4572000" h="3429000">
                <a:moveTo>
                  <a:pt x="4509516" y="0"/>
                </a:moveTo>
                <a:lnTo>
                  <a:pt x="64008" y="0"/>
                </a:lnTo>
                <a:lnTo>
                  <a:pt x="64008" y="3428999"/>
                </a:lnTo>
                <a:lnTo>
                  <a:pt x="4509516" y="3428999"/>
                </a:lnTo>
                <a:lnTo>
                  <a:pt x="4509516" y="0"/>
                </a:lnTo>
                <a:close/>
              </a:path>
              <a:path w="4572000" h="3429000">
                <a:moveTo>
                  <a:pt x="4572000" y="3366516"/>
                </a:moveTo>
                <a:lnTo>
                  <a:pt x="4509516" y="3428999"/>
                </a:lnTo>
                <a:lnTo>
                  <a:pt x="4572000" y="3428999"/>
                </a:lnTo>
                <a:lnTo>
                  <a:pt x="4572000" y="3366516"/>
                </a:lnTo>
                <a:close/>
              </a:path>
              <a:path w="4572000" h="3429000">
                <a:moveTo>
                  <a:pt x="64008" y="64007"/>
                </a:moveTo>
                <a:lnTo>
                  <a:pt x="0" y="64007"/>
                </a:lnTo>
                <a:lnTo>
                  <a:pt x="0" y="3366516"/>
                </a:lnTo>
                <a:lnTo>
                  <a:pt x="64008" y="3366516"/>
                </a:lnTo>
                <a:lnTo>
                  <a:pt x="64008" y="64007"/>
                </a:lnTo>
                <a:close/>
              </a:path>
              <a:path w="4572000" h="3429000">
                <a:moveTo>
                  <a:pt x="4572000" y="64007"/>
                </a:moveTo>
                <a:lnTo>
                  <a:pt x="4509516" y="64007"/>
                </a:lnTo>
                <a:lnTo>
                  <a:pt x="4509516" y="3366516"/>
                </a:lnTo>
                <a:lnTo>
                  <a:pt x="4572000" y="3366516"/>
                </a:lnTo>
                <a:lnTo>
                  <a:pt x="4572000" y="64007"/>
                </a:lnTo>
                <a:close/>
              </a:path>
              <a:path w="4572000" h="3429000">
                <a:moveTo>
                  <a:pt x="64008" y="0"/>
                </a:moveTo>
                <a:lnTo>
                  <a:pt x="0" y="0"/>
                </a:lnTo>
                <a:lnTo>
                  <a:pt x="0" y="64007"/>
                </a:lnTo>
                <a:lnTo>
                  <a:pt x="64008" y="0"/>
                </a:lnTo>
                <a:close/>
              </a:path>
              <a:path w="4572000" h="3429000">
                <a:moveTo>
                  <a:pt x="4572000" y="0"/>
                </a:moveTo>
                <a:lnTo>
                  <a:pt x="4509516" y="0"/>
                </a:lnTo>
                <a:lnTo>
                  <a:pt x="4572000" y="64007"/>
                </a:lnTo>
                <a:lnTo>
                  <a:pt x="4572000" y="0"/>
                </a:lnTo>
                <a:close/>
              </a:path>
            </a:pathLst>
          </a:custGeom>
          <a:solidFill>
            <a:srgbClr val="474F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39467" y="1545333"/>
            <a:ext cx="0" cy="486409"/>
          </a:xfrm>
          <a:custGeom>
            <a:avLst/>
            <a:gdLst/>
            <a:ahLst/>
            <a:cxnLst/>
            <a:rect l="l" t="t" r="r" b="b"/>
            <a:pathLst>
              <a:path w="0" h="486410">
                <a:moveTo>
                  <a:pt x="0" y="0"/>
                </a:moveTo>
                <a:lnTo>
                  <a:pt x="0" y="486156"/>
                </a:lnTo>
              </a:path>
            </a:pathLst>
          </a:custGeom>
          <a:ln w="60960">
            <a:solidFill>
              <a:srgbClr val="474F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842052" y="2173155"/>
            <a:ext cx="1217295" cy="55245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167640" indent="-154940">
              <a:lnSpc>
                <a:spcPct val="100000"/>
              </a:lnSpc>
              <a:spcBef>
                <a:spcPts val="380"/>
              </a:spcBef>
              <a:buFont typeface="Wingdings"/>
              <a:buChar char=""/>
              <a:tabLst>
                <a:tab pos="168275" algn="l"/>
              </a:tabLst>
            </a:pPr>
            <a:r>
              <a:rPr dirty="0" sz="1000" spc="-10">
                <a:latin typeface="华文中宋"/>
                <a:cs typeface="华文中宋"/>
              </a:rPr>
              <a:t>Goal</a:t>
            </a:r>
            <a:endParaRPr sz="1000">
              <a:latin typeface="华文中宋"/>
              <a:cs typeface="华文中宋"/>
            </a:endParaRPr>
          </a:p>
          <a:p>
            <a:pPr lvl="1" marL="391795" indent="-151130">
              <a:lnSpc>
                <a:spcPct val="100000"/>
              </a:lnSpc>
              <a:spcBef>
                <a:spcPts val="254"/>
              </a:spcBef>
              <a:buFont typeface="Wingdings"/>
              <a:buChar char=""/>
              <a:tabLst>
                <a:tab pos="392430" algn="l"/>
              </a:tabLst>
            </a:pPr>
            <a:r>
              <a:rPr dirty="0" sz="900" spc="-5">
                <a:latin typeface="华文中宋"/>
                <a:cs typeface="华文中宋"/>
              </a:rPr>
              <a:t>Predict</a:t>
            </a:r>
            <a:r>
              <a:rPr dirty="0" sz="900" spc="-50">
                <a:latin typeface="华文中宋"/>
                <a:cs typeface="华文中宋"/>
              </a:rPr>
              <a:t> </a:t>
            </a:r>
            <a:r>
              <a:rPr dirty="0" sz="900" spc="-10">
                <a:latin typeface="华文中宋"/>
                <a:cs typeface="华文中宋"/>
              </a:rPr>
              <a:t>ratings</a:t>
            </a:r>
            <a:endParaRPr sz="900">
              <a:latin typeface="华文中宋"/>
              <a:cs typeface="华文中宋"/>
            </a:endParaRPr>
          </a:p>
          <a:p>
            <a:pPr lvl="1" marL="391795" indent="-151130">
              <a:lnSpc>
                <a:spcPct val="100000"/>
              </a:lnSpc>
              <a:spcBef>
                <a:spcPts val="250"/>
              </a:spcBef>
              <a:buFont typeface="Wingdings"/>
              <a:buChar char=""/>
              <a:tabLst>
                <a:tab pos="392430" algn="l"/>
              </a:tabLst>
            </a:pPr>
            <a:r>
              <a:rPr dirty="0" sz="900" spc="-5">
                <a:latin typeface="华文中宋"/>
                <a:cs typeface="华文中宋"/>
              </a:rPr>
              <a:t>Rank</a:t>
            </a:r>
            <a:r>
              <a:rPr dirty="0" sz="900" spc="-80">
                <a:latin typeface="华文中宋"/>
                <a:cs typeface="华文中宋"/>
              </a:rPr>
              <a:t> </a:t>
            </a:r>
            <a:r>
              <a:rPr dirty="0" sz="900" spc="-5">
                <a:latin typeface="华文中宋"/>
                <a:cs typeface="华文中宋"/>
              </a:rPr>
              <a:t>items</a:t>
            </a:r>
            <a:endParaRPr sz="900">
              <a:latin typeface="华文中宋"/>
              <a:cs typeface="华文中宋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596639" y="2656328"/>
          <a:ext cx="2278380" cy="187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7951"/>
                <a:gridCol w="377951"/>
                <a:gridCol w="379475"/>
                <a:gridCol w="377951"/>
                <a:gridCol w="377951"/>
                <a:gridCol w="377951"/>
              </a:tblGrid>
              <a:tr h="368300">
                <a:tc>
                  <a:txBody>
                    <a:bodyPr/>
                    <a:lstStyle/>
                    <a:p>
                      <a:pPr algn="r" marR="12509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95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74F5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74F5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74F5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74F5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74F5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95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74F52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74F5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95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74F52"/>
                    </a:solidFill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95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74F5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74F52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95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74F5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74F52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algn="r" marR="129539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6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95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74F5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95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74F52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6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95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74F5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6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95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74F52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95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74F5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6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95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74F52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algn="r" marR="12509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95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74F5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74F52"/>
                    </a:solidFill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95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74F5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74F5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74F5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95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74F52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74F5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74F5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74F5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95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74F52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95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74F5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74F52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3276600" y="2700525"/>
            <a:ext cx="248412" cy="7147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76600" y="3456428"/>
            <a:ext cx="248412" cy="10759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995928" y="2119881"/>
            <a:ext cx="326136" cy="4831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355591" y="2119881"/>
            <a:ext cx="326136" cy="4831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146547" y="2119881"/>
            <a:ext cx="326136" cy="4831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751832" y="2119881"/>
            <a:ext cx="326136" cy="4831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634740" y="2119881"/>
            <a:ext cx="326136" cy="4831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507735" y="2119881"/>
            <a:ext cx="326136" cy="4831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200400" y="3412233"/>
            <a:ext cx="402590" cy="402590"/>
          </a:xfrm>
          <a:custGeom>
            <a:avLst/>
            <a:gdLst/>
            <a:ahLst/>
            <a:cxnLst/>
            <a:rect l="l" t="t" r="r" b="b"/>
            <a:pathLst>
              <a:path w="402589" h="402589">
                <a:moveTo>
                  <a:pt x="201167" y="0"/>
                </a:moveTo>
                <a:lnTo>
                  <a:pt x="161544" y="4572"/>
                </a:lnTo>
                <a:lnTo>
                  <a:pt x="105155" y="24384"/>
                </a:lnTo>
                <a:lnTo>
                  <a:pt x="89915" y="35051"/>
                </a:lnTo>
                <a:lnTo>
                  <a:pt x="73151" y="45720"/>
                </a:lnTo>
                <a:lnTo>
                  <a:pt x="35051" y="88392"/>
                </a:lnTo>
                <a:lnTo>
                  <a:pt x="9143" y="141732"/>
                </a:lnTo>
                <a:lnTo>
                  <a:pt x="1524" y="181356"/>
                </a:lnTo>
                <a:lnTo>
                  <a:pt x="0" y="201168"/>
                </a:lnTo>
                <a:lnTo>
                  <a:pt x="1524" y="222503"/>
                </a:lnTo>
                <a:lnTo>
                  <a:pt x="9143" y="262127"/>
                </a:lnTo>
                <a:lnTo>
                  <a:pt x="24383" y="297180"/>
                </a:lnTo>
                <a:lnTo>
                  <a:pt x="59436" y="344424"/>
                </a:lnTo>
                <a:lnTo>
                  <a:pt x="89915" y="368808"/>
                </a:lnTo>
                <a:lnTo>
                  <a:pt x="123444" y="387096"/>
                </a:lnTo>
                <a:lnTo>
                  <a:pt x="161544" y="399288"/>
                </a:lnTo>
                <a:lnTo>
                  <a:pt x="181355" y="402336"/>
                </a:lnTo>
                <a:lnTo>
                  <a:pt x="222503" y="402336"/>
                </a:lnTo>
                <a:lnTo>
                  <a:pt x="242315" y="399288"/>
                </a:lnTo>
                <a:lnTo>
                  <a:pt x="252222" y="396240"/>
                </a:lnTo>
                <a:lnTo>
                  <a:pt x="201167" y="396240"/>
                </a:lnTo>
                <a:lnTo>
                  <a:pt x="201929" y="396185"/>
                </a:lnTo>
                <a:lnTo>
                  <a:pt x="181355" y="394716"/>
                </a:lnTo>
                <a:lnTo>
                  <a:pt x="163067" y="393192"/>
                </a:lnTo>
                <a:lnTo>
                  <a:pt x="143255" y="387096"/>
                </a:lnTo>
                <a:lnTo>
                  <a:pt x="144779" y="387096"/>
                </a:lnTo>
                <a:lnTo>
                  <a:pt x="126491" y="381000"/>
                </a:lnTo>
                <a:lnTo>
                  <a:pt x="108203" y="373380"/>
                </a:lnTo>
                <a:lnTo>
                  <a:pt x="109727" y="373380"/>
                </a:lnTo>
                <a:lnTo>
                  <a:pt x="92963" y="362712"/>
                </a:lnTo>
                <a:lnTo>
                  <a:pt x="51815" y="326136"/>
                </a:lnTo>
                <a:lnTo>
                  <a:pt x="30480" y="294132"/>
                </a:lnTo>
                <a:lnTo>
                  <a:pt x="15239" y="259080"/>
                </a:lnTo>
                <a:lnTo>
                  <a:pt x="7619" y="220980"/>
                </a:lnTo>
                <a:lnTo>
                  <a:pt x="7619" y="181356"/>
                </a:lnTo>
                <a:lnTo>
                  <a:pt x="10668" y="161544"/>
                </a:lnTo>
                <a:lnTo>
                  <a:pt x="11019" y="161544"/>
                </a:lnTo>
                <a:lnTo>
                  <a:pt x="15239" y="143256"/>
                </a:lnTo>
                <a:lnTo>
                  <a:pt x="22860" y="124968"/>
                </a:lnTo>
                <a:lnTo>
                  <a:pt x="23495" y="124968"/>
                </a:lnTo>
                <a:lnTo>
                  <a:pt x="30480" y="108203"/>
                </a:lnTo>
                <a:lnTo>
                  <a:pt x="64008" y="64008"/>
                </a:lnTo>
                <a:lnTo>
                  <a:pt x="109727" y="30480"/>
                </a:lnTo>
                <a:lnTo>
                  <a:pt x="108203" y="30480"/>
                </a:lnTo>
                <a:lnTo>
                  <a:pt x="126491" y="21336"/>
                </a:lnTo>
                <a:lnTo>
                  <a:pt x="144779" y="15240"/>
                </a:lnTo>
                <a:lnTo>
                  <a:pt x="143255" y="15240"/>
                </a:lnTo>
                <a:lnTo>
                  <a:pt x="163067" y="10668"/>
                </a:lnTo>
                <a:lnTo>
                  <a:pt x="181355" y="7620"/>
                </a:lnTo>
                <a:lnTo>
                  <a:pt x="201929" y="6150"/>
                </a:lnTo>
                <a:lnTo>
                  <a:pt x="201167" y="6096"/>
                </a:lnTo>
                <a:lnTo>
                  <a:pt x="248919" y="6096"/>
                </a:lnTo>
                <a:lnTo>
                  <a:pt x="242315" y="4572"/>
                </a:lnTo>
                <a:lnTo>
                  <a:pt x="222503" y="1524"/>
                </a:lnTo>
                <a:lnTo>
                  <a:pt x="201167" y="0"/>
                </a:lnTo>
                <a:close/>
              </a:path>
              <a:path w="402589" h="402589">
                <a:moveTo>
                  <a:pt x="201929" y="396185"/>
                </a:moveTo>
                <a:lnTo>
                  <a:pt x="201167" y="396240"/>
                </a:lnTo>
                <a:lnTo>
                  <a:pt x="202691" y="396240"/>
                </a:lnTo>
                <a:lnTo>
                  <a:pt x="201929" y="396185"/>
                </a:lnTo>
                <a:close/>
              </a:path>
              <a:path w="402589" h="402589">
                <a:moveTo>
                  <a:pt x="399288" y="161544"/>
                </a:moveTo>
                <a:lnTo>
                  <a:pt x="393191" y="161544"/>
                </a:lnTo>
                <a:lnTo>
                  <a:pt x="396239" y="181356"/>
                </a:lnTo>
                <a:lnTo>
                  <a:pt x="396239" y="220980"/>
                </a:lnTo>
                <a:lnTo>
                  <a:pt x="388620" y="259080"/>
                </a:lnTo>
                <a:lnTo>
                  <a:pt x="373379" y="294132"/>
                </a:lnTo>
                <a:lnTo>
                  <a:pt x="352044" y="326136"/>
                </a:lnTo>
                <a:lnTo>
                  <a:pt x="310896" y="362712"/>
                </a:lnTo>
                <a:lnTo>
                  <a:pt x="277367" y="381000"/>
                </a:lnTo>
                <a:lnTo>
                  <a:pt x="259079" y="387096"/>
                </a:lnTo>
                <a:lnTo>
                  <a:pt x="260603" y="387096"/>
                </a:lnTo>
                <a:lnTo>
                  <a:pt x="240791" y="393192"/>
                </a:lnTo>
                <a:lnTo>
                  <a:pt x="220979" y="394716"/>
                </a:lnTo>
                <a:lnTo>
                  <a:pt x="222503" y="394716"/>
                </a:lnTo>
                <a:lnTo>
                  <a:pt x="201929" y="396185"/>
                </a:lnTo>
                <a:lnTo>
                  <a:pt x="202691" y="396240"/>
                </a:lnTo>
                <a:lnTo>
                  <a:pt x="252222" y="396240"/>
                </a:lnTo>
                <a:lnTo>
                  <a:pt x="313944" y="368808"/>
                </a:lnTo>
                <a:lnTo>
                  <a:pt x="344424" y="344424"/>
                </a:lnTo>
                <a:lnTo>
                  <a:pt x="368808" y="313944"/>
                </a:lnTo>
                <a:lnTo>
                  <a:pt x="387096" y="280416"/>
                </a:lnTo>
                <a:lnTo>
                  <a:pt x="399288" y="242316"/>
                </a:lnTo>
                <a:lnTo>
                  <a:pt x="402336" y="222503"/>
                </a:lnTo>
                <a:lnTo>
                  <a:pt x="402336" y="181356"/>
                </a:lnTo>
                <a:lnTo>
                  <a:pt x="399288" y="161544"/>
                </a:lnTo>
                <a:close/>
              </a:path>
              <a:path w="402589" h="402589">
                <a:moveTo>
                  <a:pt x="11019" y="161544"/>
                </a:moveTo>
                <a:lnTo>
                  <a:pt x="10668" y="161544"/>
                </a:lnTo>
                <a:lnTo>
                  <a:pt x="10668" y="163068"/>
                </a:lnTo>
                <a:lnTo>
                  <a:pt x="11019" y="161544"/>
                </a:lnTo>
                <a:close/>
              </a:path>
              <a:path w="402589" h="402589">
                <a:moveTo>
                  <a:pt x="387731" y="124968"/>
                </a:moveTo>
                <a:lnTo>
                  <a:pt x="381000" y="124968"/>
                </a:lnTo>
                <a:lnTo>
                  <a:pt x="388620" y="143256"/>
                </a:lnTo>
                <a:lnTo>
                  <a:pt x="393191" y="163068"/>
                </a:lnTo>
                <a:lnTo>
                  <a:pt x="393191" y="161544"/>
                </a:lnTo>
                <a:lnTo>
                  <a:pt x="399288" y="161544"/>
                </a:lnTo>
                <a:lnTo>
                  <a:pt x="394715" y="141732"/>
                </a:lnTo>
                <a:lnTo>
                  <a:pt x="387731" y="124968"/>
                </a:lnTo>
                <a:close/>
              </a:path>
              <a:path w="402589" h="402589">
                <a:moveTo>
                  <a:pt x="23495" y="124968"/>
                </a:moveTo>
                <a:lnTo>
                  <a:pt x="22860" y="124968"/>
                </a:lnTo>
                <a:lnTo>
                  <a:pt x="22860" y="126492"/>
                </a:lnTo>
                <a:lnTo>
                  <a:pt x="23495" y="124968"/>
                </a:lnTo>
                <a:close/>
              </a:path>
              <a:path w="402589" h="402589">
                <a:moveTo>
                  <a:pt x="248919" y="6096"/>
                </a:moveTo>
                <a:lnTo>
                  <a:pt x="202691" y="6096"/>
                </a:lnTo>
                <a:lnTo>
                  <a:pt x="201929" y="6150"/>
                </a:lnTo>
                <a:lnTo>
                  <a:pt x="222503" y="7620"/>
                </a:lnTo>
                <a:lnTo>
                  <a:pt x="220979" y="7620"/>
                </a:lnTo>
                <a:lnTo>
                  <a:pt x="240791" y="10668"/>
                </a:lnTo>
                <a:lnTo>
                  <a:pt x="260603" y="15240"/>
                </a:lnTo>
                <a:lnTo>
                  <a:pt x="259079" y="15240"/>
                </a:lnTo>
                <a:lnTo>
                  <a:pt x="277367" y="21336"/>
                </a:lnTo>
                <a:lnTo>
                  <a:pt x="310896" y="39624"/>
                </a:lnTo>
                <a:lnTo>
                  <a:pt x="352044" y="77724"/>
                </a:lnTo>
                <a:lnTo>
                  <a:pt x="381000" y="126492"/>
                </a:lnTo>
                <a:lnTo>
                  <a:pt x="381000" y="124968"/>
                </a:lnTo>
                <a:lnTo>
                  <a:pt x="387731" y="124968"/>
                </a:lnTo>
                <a:lnTo>
                  <a:pt x="387096" y="123444"/>
                </a:lnTo>
                <a:lnTo>
                  <a:pt x="368808" y="88392"/>
                </a:lnTo>
                <a:lnTo>
                  <a:pt x="329184" y="45720"/>
                </a:lnTo>
                <a:lnTo>
                  <a:pt x="297179" y="24384"/>
                </a:lnTo>
                <a:lnTo>
                  <a:pt x="262127" y="9144"/>
                </a:lnTo>
                <a:lnTo>
                  <a:pt x="248919" y="6096"/>
                </a:lnTo>
                <a:close/>
              </a:path>
              <a:path w="402589" h="402589">
                <a:moveTo>
                  <a:pt x="202691" y="6096"/>
                </a:moveTo>
                <a:lnTo>
                  <a:pt x="201167" y="6096"/>
                </a:lnTo>
                <a:lnTo>
                  <a:pt x="201929" y="6150"/>
                </a:lnTo>
                <a:lnTo>
                  <a:pt x="202691" y="60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499615" y="1310637"/>
            <a:ext cx="4558665" cy="3415665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4558283" y="0"/>
                </a:moveTo>
                <a:lnTo>
                  <a:pt x="0" y="0"/>
                </a:lnTo>
                <a:lnTo>
                  <a:pt x="0" y="3415283"/>
                </a:lnTo>
                <a:lnTo>
                  <a:pt x="4558283" y="3415283"/>
                </a:lnTo>
                <a:lnTo>
                  <a:pt x="45582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235196" y="6310881"/>
            <a:ext cx="1830324" cy="291998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493519" y="5954265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4572000" h="3429000">
                <a:moveTo>
                  <a:pt x="0" y="3366516"/>
                </a:moveTo>
                <a:lnTo>
                  <a:pt x="0" y="3429000"/>
                </a:lnTo>
                <a:lnTo>
                  <a:pt x="64008" y="3429000"/>
                </a:lnTo>
                <a:lnTo>
                  <a:pt x="0" y="3366516"/>
                </a:lnTo>
                <a:close/>
              </a:path>
              <a:path w="4572000" h="3429000">
                <a:moveTo>
                  <a:pt x="4509516" y="0"/>
                </a:moveTo>
                <a:lnTo>
                  <a:pt x="64008" y="0"/>
                </a:lnTo>
                <a:lnTo>
                  <a:pt x="64008" y="3429000"/>
                </a:lnTo>
                <a:lnTo>
                  <a:pt x="4509516" y="3429000"/>
                </a:lnTo>
                <a:lnTo>
                  <a:pt x="4509516" y="0"/>
                </a:lnTo>
                <a:close/>
              </a:path>
              <a:path w="4572000" h="3429000">
                <a:moveTo>
                  <a:pt x="4572000" y="3366516"/>
                </a:moveTo>
                <a:lnTo>
                  <a:pt x="4509516" y="3429000"/>
                </a:lnTo>
                <a:lnTo>
                  <a:pt x="4572000" y="3429000"/>
                </a:lnTo>
                <a:lnTo>
                  <a:pt x="4572000" y="3366516"/>
                </a:lnTo>
                <a:close/>
              </a:path>
              <a:path w="4572000" h="3429000">
                <a:moveTo>
                  <a:pt x="64008" y="64008"/>
                </a:moveTo>
                <a:lnTo>
                  <a:pt x="0" y="64008"/>
                </a:lnTo>
                <a:lnTo>
                  <a:pt x="0" y="3366516"/>
                </a:lnTo>
                <a:lnTo>
                  <a:pt x="64008" y="3366516"/>
                </a:lnTo>
                <a:lnTo>
                  <a:pt x="64008" y="64008"/>
                </a:lnTo>
                <a:close/>
              </a:path>
              <a:path w="4572000" h="3429000">
                <a:moveTo>
                  <a:pt x="4572000" y="64008"/>
                </a:moveTo>
                <a:lnTo>
                  <a:pt x="4509516" y="64008"/>
                </a:lnTo>
                <a:lnTo>
                  <a:pt x="4509516" y="3366516"/>
                </a:lnTo>
                <a:lnTo>
                  <a:pt x="4572000" y="3366516"/>
                </a:lnTo>
                <a:lnTo>
                  <a:pt x="4572000" y="64008"/>
                </a:lnTo>
                <a:close/>
              </a:path>
              <a:path w="4572000" h="3429000">
                <a:moveTo>
                  <a:pt x="64008" y="0"/>
                </a:moveTo>
                <a:lnTo>
                  <a:pt x="0" y="0"/>
                </a:lnTo>
                <a:lnTo>
                  <a:pt x="0" y="64008"/>
                </a:lnTo>
                <a:lnTo>
                  <a:pt x="64008" y="0"/>
                </a:lnTo>
                <a:close/>
              </a:path>
              <a:path w="4572000" h="3429000">
                <a:moveTo>
                  <a:pt x="4572000" y="0"/>
                </a:moveTo>
                <a:lnTo>
                  <a:pt x="4509516" y="0"/>
                </a:lnTo>
                <a:lnTo>
                  <a:pt x="4572000" y="64008"/>
                </a:lnTo>
                <a:lnTo>
                  <a:pt x="4572000" y="0"/>
                </a:lnTo>
                <a:close/>
              </a:path>
            </a:pathLst>
          </a:custGeom>
          <a:solidFill>
            <a:srgbClr val="474F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839467" y="6195057"/>
            <a:ext cx="0" cy="486409"/>
          </a:xfrm>
          <a:custGeom>
            <a:avLst/>
            <a:gdLst/>
            <a:ahLst/>
            <a:cxnLst/>
            <a:rect l="l" t="t" r="r" b="b"/>
            <a:pathLst>
              <a:path w="0" h="486409">
                <a:moveTo>
                  <a:pt x="0" y="0"/>
                </a:moveTo>
                <a:lnTo>
                  <a:pt x="0" y="486155"/>
                </a:lnTo>
              </a:path>
            </a:pathLst>
          </a:custGeom>
          <a:ln w="60960">
            <a:solidFill>
              <a:srgbClr val="474F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499615" y="5960360"/>
            <a:ext cx="4558665" cy="3415665"/>
          </a:xfrm>
          <a:prstGeom prst="rect">
            <a:avLst/>
          </a:prstGeom>
          <a:solidFill>
            <a:srgbClr val="474F52"/>
          </a:solidFill>
          <a:ln w="1219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504190" indent="-155575">
              <a:lnSpc>
                <a:spcPct val="100000"/>
              </a:lnSpc>
              <a:spcBef>
                <a:spcPts val="1130"/>
              </a:spcBef>
              <a:buFont typeface="Wingdings"/>
              <a:buChar char=""/>
              <a:tabLst>
                <a:tab pos="504825" algn="l"/>
              </a:tabLst>
            </a:pPr>
            <a:r>
              <a:rPr dirty="0" sz="1000" spc="-5">
                <a:latin typeface="华文中宋"/>
                <a:cs typeface="华文中宋"/>
              </a:rPr>
              <a:t>UserID::Gender::Age::Occupation::Zip (user info file</a:t>
            </a:r>
            <a:r>
              <a:rPr dirty="0" sz="1000" spc="100">
                <a:latin typeface="华文中宋"/>
                <a:cs typeface="华文中宋"/>
              </a:rPr>
              <a:t> </a:t>
            </a:r>
            <a:r>
              <a:rPr dirty="0" sz="1000" spc="-5">
                <a:latin typeface="华文中宋"/>
                <a:cs typeface="华文中宋"/>
              </a:rPr>
              <a:t>format)</a:t>
            </a:r>
            <a:endParaRPr sz="1000">
              <a:latin typeface="华文中宋"/>
              <a:cs typeface="华文中宋"/>
            </a:endParaRPr>
          </a:p>
          <a:p>
            <a:pPr lvl="1" marL="691515" indent="-114300">
              <a:lnSpc>
                <a:spcPts val="910"/>
              </a:lnSpc>
              <a:spcBef>
                <a:spcPts val="160"/>
              </a:spcBef>
              <a:buFont typeface="Wingdings"/>
              <a:buChar char=""/>
              <a:tabLst>
                <a:tab pos="692150" algn="l"/>
              </a:tabLst>
            </a:pPr>
            <a:r>
              <a:rPr dirty="0" sz="800">
                <a:latin typeface="华文中宋"/>
                <a:cs typeface="华文中宋"/>
              </a:rPr>
              <a:t>Age is chosen </a:t>
            </a:r>
            <a:r>
              <a:rPr dirty="0" sz="800" spc="-5">
                <a:latin typeface="华文中宋"/>
                <a:cs typeface="华文中宋"/>
              </a:rPr>
              <a:t>from </a:t>
            </a:r>
            <a:r>
              <a:rPr dirty="0" sz="800">
                <a:latin typeface="华文中宋"/>
                <a:cs typeface="华文中宋"/>
              </a:rPr>
              <a:t>7 ranges: </a:t>
            </a:r>
            <a:r>
              <a:rPr dirty="0" sz="800">
                <a:solidFill>
                  <a:srgbClr val="7F7F7F"/>
                </a:solidFill>
                <a:latin typeface="华文中宋"/>
                <a:cs typeface="华文中宋"/>
              </a:rPr>
              <a:t>* 1: </a:t>
            </a:r>
            <a:r>
              <a:rPr dirty="0" sz="800" spc="-5">
                <a:solidFill>
                  <a:srgbClr val="7F7F7F"/>
                </a:solidFill>
                <a:latin typeface="华文中宋"/>
                <a:cs typeface="华文中宋"/>
              </a:rPr>
              <a:t>"Under </a:t>
            </a:r>
            <a:r>
              <a:rPr dirty="0" sz="800">
                <a:solidFill>
                  <a:srgbClr val="7F7F7F"/>
                </a:solidFill>
                <a:latin typeface="华文中宋"/>
                <a:cs typeface="华文中宋"/>
              </a:rPr>
              <a:t>18" * 18: "18-24" * 25:</a:t>
            </a:r>
            <a:r>
              <a:rPr dirty="0" sz="800" spc="-100">
                <a:solidFill>
                  <a:srgbClr val="7F7F7F"/>
                </a:solidFill>
                <a:latin typeface="华文中宋"/>
                <a:cs typeface="华文中宋"/>
              </a:rPr>
              <a:t> </a:t>
            </a:r>
            <a:r>
              <a:rPr dirty="0" sz="800">
                <a:solidFill>
                  <a:srgbClr val="7F7F7F"/>
                </a:solidFill>
                <a:latin typeface="华文中宋"/>
                <a:cs typeface="华文中宋"/>
              </a:rPr>
              <a:t>"25-</a:t>
            </a:r>
            <a:endParaRPr sz="800">
              <a:latin typeface="华文中宋"/>
              <a:cs typeface="华文中宋"/>
            </a:endParaRPr>
          </a:p>
          <a:p>
            <a:pPr marL="691515">
              <a:lnSpc>
                <a:spcPts val="910"/>
              </a:lnSpc>
            </a:pPr>
            <a:r>
              <a:rPr dirty="0" sz="800">
                <a:solidFill>
                  <a:srgbClr val="7F7F7F"/>
                </a:solidFill>
                <a:latin typeface="华文中宋"/>
                <a:cs typeface="华文中宋"/>
              </a:rPr>
              <a:t>34" * 35: "35-44" * 45: "45-49" * 50: "50-55" * 56:</a:t>
            </a:r>
            <a:r>
              <a:rPr dirty="0" sz="800" spc="-175">
                <a:solidFill>
                  <a:srgbClr val="7F7F7F"/>
                </a:solidFill>
                <a:latin typeface="华文中宋"/>
                <a:cs typeface="华文中宋"/>
              </a:rPr>
              <a:t> </a:t>
            </a:r>
            <a:r>
              <a:rPr dirty="0" sz="800">
                <a:solidFill>
                  <a:srgbClr val="7F7F7F"/>
                </a:solidFill>
                <a:latin typeface="华文中宋"/>
                <a:cs typeface="华文中宋"/>
              </a:rPr>
              <a:t>"56+"</a:t>
            </a:r>
            <a:endParaRPr sz="800">
              <a:latin typeface="华文中宋"/>
              <a:cs typeface="华文中宋"/>
            </a:endParaRPr>
          </a:p>
          <a:p>
            <a:pPr lvl="1" marL="691515" marR="340360" indent="-114300">
              <a:lnSpc>
                <a:spcPts val="860"/>
              </a:lnSpc>
              <a:spcBef>
                <a:spcPts val="270"/>
              </a:spcBef>
              <a:buFont typeface="Wingdings"/>
              <a:buChar char=""/>
              <a:tabLst>
                <a:tab pos="692150" algn="l"/>
              </a:tabLst>
            </a:pPr>
            <a:r>
              <a:rPr dirty="0" sz="800">
                <a:latin typeface="华文中宋"/>
                <a:cs typeface="华文中宋"/>
              </a:rPr>
              <a:t>Occupation </a:t>
            </a:r>
            <a:r>
              <a:rPr dirty="0" sz="800" spc="-5">
                <a:latin typeface="华文中宋"/>
                <a:cs typeface="华文中宋"/>
              </a:rPr>
              <a:t>is </a:t>
            </a:r>
            <a:r>
              <a:rPr dirty="0" sz="800">
                <a:latin typeface="华文中宋"/>
                <a:cs typeface="华文中宋"/>
              </a:rPr>
              <a:t>chosen </a:t>
            </a:r>
            <a:r>
              <a:rPr dirty="0" sz="800" spc="-5">
                <a:latin typeface="华文中宋"/>
                <a:cs typeface="华文中宋"/>
              </a:rPr>
              <a:t>from </a:t>
            </a:r>
            <a:r>
              <a:rPr dirty="0" sz="800">
                <a:latin typeface="华文中宋"/>
                <a:cs typeface="华文中宋"/>
              </a:rPr>
              <a:t>20 choices: </a:t>
            </a:r>
            <a:r>
              <a:rPr dirty="0" sz="800">
                <a:solidFill>
                  <a:srgbClr val="7F7F7F"/>
                </a:solidFill>
                <a:latin typeface="华文中宋"/>
                <a:cs typeface="华文中宋"/>
              </a:rPr>
              <a:t>* 0: </a:t>
            </a:r>
            <a:r>
              <a:rPr dirty="0" sz="800" spc="-5">
                <a:solidFill>
                  <a:srgbClr val="7F7F7F"/>
                </a:solidFill>
                <a:latin typeface="华文中宋"/>
                <a:cs typeface="华文中宋"/>
              </a:rPr>
              <a:t>"other" </a:t>
            </a:r>
            <a:r>
              <a:rPr dirty="0" sz="800">
                <a:solidFill>
                  <a:srgbClr val="7F7F7F"/>
                </a:solidFill>
                <a:latin typeface="华文中宋"/>
                <a:cs typeface="华文中宋"/>
              </a:rPr>
              <a:t>or not specified * 1:  "academic/educator" * 2: </a:t>
            </a:r>
            <a:r>
              <a:rPr dirty="0" sz="800" spc="-5">
                <a:solidFill>
                  <a:srgbClr val="7F7F7F"/>
                </a:solidFill>
                <a:latin typeface="华文中宋"/>
                <a:cs typeface="华文中宋"/>
              </a:rPr>
              <a:t>"artist" </a:t>
            </a:r>
            <a:r>
              <a:rPr dirty="0" sz="800">
                <a:solidFill>
                  <a:srgbClr val="7F7F7F"/>
                </a:solidFill>
                <a:latin typeface="华文中宋"/>
                <a:cs typeface="华文中宋"/>
              </a:rPr>
              <a:t>* 3: "clerical/admin" * 4:  "college/grad student" * 5: "customer service" * 6: "doctor/health</a:t>
            </a:r>
            <a:r>
              <a:rPr dirty="0" sz="800" spc="-100">
                <a:solidFill>
                  <a:srgbClr val="7F7F7F"/>
                </a:solidFill>
                <a:latin typeface="华文中宋"/>
                <a:cs typeface="华文中宋"/>
              </a:rPr>
              <a:t> </a:t>
            </a:r>
            <a:r>
              <a:rPr dirty="0" sz="800">
                <a:solidFill>
                  <a:srgbClr val="7F7F7F"/>
                </a:solidFill>
                <a:latin typeface="华文中宋"/>
                <a:cs typeface="华文中宋"/>
              </a:rPr>
              <a:t>care"</a:t>
            </a:r>
            <a:endParaRPr sz="800">
              <a:latin typeface="华文中宋"/>
              <a:cs typeface="华文中宋"/>
            </a:endParaRPr>
          </a:p>
          <a:p>
            <a:pPr lvl="2" marL="768985" indent="-77470">
              <a:lnSpc>
                <a:spcPts val="805"/>
              </a:lnSpc>
              <a:buChar char="*"/>
              <a:tabLst>
                <a:tab pos="769620" algn="l"/>
              </a:tabLst>
            </a:pPr>
            <a:r>
              <a:rPr dirty="0" sz="800">
                <a:solidFill>
                  <a:srgbClr val="7F7F7F"/>
                </a:solidFill>
                <a:latin typeface="华文中宋"/>
                <a:cs typeface="华文中宋"/>
              </a:rPr>
              <a:t>7: "executive/managerial" * 8: </a:t>
            </a:r>
            <a:r>
              <a:rPr dirty="0" sz="800" spc="-5">
                <a:solidFill>
                  <a:srgbClr val="7F7F7F"/>
                </a:solidFill>
                <a:latin typeface="华文中宋"/>
                <a:cs typeface="华文中宋"/>
              </a:rPr>
              <a:t>"farmer" </a:t>
            </a:r>
            <a:r>
              <a:rPr dirty="0" sz="800">
                <a:solidFill>
                  <a:srgbClr val="7F7F7F"/>
                </a:solidFill>
                <a:latin typeface="华文中宋"/>
                <a:cs typeface="华文中宋"/>
              </a:rPr>
              <a:t>* 9: "homemaker" * 10:</a:t>
            </a:r>
            <a:r>
              <a:rPr dirty="0" sz="800" spc="-105">
                <a:solidFill>
                  <a:srgbClr val="7F7F7F"/>
                </a:solidFill>
                <a:latin typeface="华文中宋"/>
                <a:cs typeface="华文中宋"/>
              </a:rPr>
              <a:t> </a:t>
            </a:r>
            <a:r>
              <a:rPr dirty="0" sz="800">
                <a:solidFill>
                  <a:srgbClr val="7F7F7F"/>
                </a:solidFill>
                <a:latin typeface="华文中宋"/>
                <a:cs typeface="华文中宋"/>
              </a:rPr>
              <a:t>"K-12</a:t>
            </a:r>
            <a:endParaRPr sz="800">
              <a:latin typeface="华文中宋"/>
              <a:cs typeface="华文中宋"/>
            </a:endParaRPr>
          </a:p>
          <a:p>
            <a:pPr marL="691515">
              <a:lnSpc>
                <a:spcPts val="865"/>
              </a:lnSpc>
            </a:pPr>
            <a:r>
              <a:rPr dirty="0" sz="800">
                <a:solidFill>
                  <a:srgbClr val="7F7F7F"/>
                </a:solidFill>
                <a:latin typeface="华文中宋"/>
                <a:cs typeface="华文中宋"/>
              </a:rPr>
              <a:t>student" * 11: </a:t>
            </a:r>
            <a:r>
              <a:rPr dirty="0" sz="800" spc="-5">
                <a:solidFill>
                  <a:srgbClr val="7F7F7F"/>
                </a:solidFill>
                <a:latin typeface="华文中宋"/>
                <a:cs typeface="华文中宋"/>
              </a:rPr>
              <a:t>"lawyer" </a:t>
            </a:r>
            <a:r>
              <a:rPr dirty="0" sz="800">
                <a:solidFill>
                  <a:srgbClr val="7F7F7F"/>
                </a:solidFill>
                <a:latin typeface="华文中宋"/>
                <a:cs typeface="华文中宋"/>
              </a:rPr>
              <a:t>* 12: "programmer" * 13: </a:t>
            </a:r>
            <a:r>
              <a:rPr dirty="0" sz="800" spc="-5">
                <a:solidFill>
                  <a:srgbClr val="7F7F7F"/>
                </a:solidFill>
                <a:latin typeface="华文中宋"/>
                <a:cs typeface="华文中宋"/>
              </a:rPr>
              <a:t>"retired" </a:t>
            </a:r>
            <a:r>
              <a:rPr dirty="0" sz="800">
                <a:solidFill>
                  <a:srgbClr val="7F7F7F"/>
                </a:solidFill>
                <a:latin typeface="华文中宋"/>
                <a:cs typeface="华文中宋"/>
              </a:rPr>
              <a:t>*</a:t>
            </a:r>
            <a:r>
              <a:rPr dirty="0" sz="800" spc="-55">
                <a:solidFill>
                  <a:srgbClr val="7F7F7F"/>
                </a:solidFill>
                <a:latin typeface="华文中宋"/>
                <a:cs typeface="华文中宋"/>
              </a:rPr>
              <a:t> </a:t>
            </a:r>
            <a:r>
              <a:rPr dirty="0" sz="800">
                <a:solidFill>
                  <a:srgbClr val="7F7F7F"/>
                </a:solidFill>
                <a:latin typeface="华文中宋"/>
                <a:cs typeface="华文中宋"/>
              </a:rPr>
              <a:t>14:</a:t>
            </a:r>
            <a:endParaRPr sz="800">
              <a:latin typeface="华文中宋"/>
              <a:cs typeface="华文中宋"/>
            </a:endParaRPr>
          </a:p>
          <a:p>
            <a:pPr marL="691515">
              <a:lnSpc>
                <a:spcPts val="865"/>
              </a:lnSpc>
            </a:pPr>
            <a:r>
              <a:rPr dirty="0" sz="800">
                <a:solidFill>
                  <a:srgbClr val="7F7F7F"/>
                </a:solidFill>
                <a:latin typeface="华文中宋"/>
                <a:cs typeface="华文中宋"/>
              </a:rPr>
              <a:t>"sales/marketing" * 15: "scientist" * 16: "self-employed" *</a:t>
            </a:r>
            <a:r>
              <a:rPr dirty="0" sz="800" spc="-120">
                <a:solidFill>
                  <a:srgbClr val="7F7F7F"/>
                </a:solidFill>
                <a:latin typeface="华文中宋"/>
                <a:cs typeface="华文中宋"/>
              </a:rPr>
              <a:t> </a:t>
            </a:r>
            <a:r>
              <a:rPr dirty="0" sz="800">
                <a:solidFill>
                  <a:srgbClr val="7F7F7F"/>
                </a:solidFill>
                <a:latin typeface="华文中宋"/>
                <a:cs typeface="华文中宋"/>
              </a:rPr>
              <a:t>17:</a:t>
            </a:r>
            <a:endParaRPr sz="800">
              <a:latin typeface="华文中宋"/>
              <a:cs typeface="华文中宋"/>
            </a:endParaRPr>
          </a:p>
          <a:p>
            <a:pPr marL="691515" marR="1025525">
              <a:lnSpc>
                <a:spcPts val="860"/>
              </a:lnSpc>
              <a:spcBef>
                <a:spcPts val="60"/>
              </a:spcBef>
            </a:pPr>
            <a:r>
              <a:rPr dirty="0" sz="800">
                <a:solidFill>
                  <a:srgbClr val="7F7F7F"/>
                </a:solidFill>
                <a:latin typeface="华文中宋"/>
                <a:cs typeface="华文中宋"/>
              </a:rPr>
              <a:t>"technician/engineer" * 18: "tradesman/craftsman" * 19:  "unemployed" * 20:</a:t>
            </a:r>
            <a:r>
              <a:rPr dirty="0" sz="800" spc="-100">
                <a:solidFill>
                  <a:srgbClr val="7F7F7F"/>
                </a:solidFill>
                <a:latin typeface="华文中宋"/>
                <a:cs typeface="华文中宋"/>
              </a:rPr>
              <a:t> </a:t>
            </a:r>
            <a:r>
              <a:rPr dirty="0" sz="800" spc="-5">
                <a:solidFill>
                  <a:srgbClr val="7F7F7F"/>
                </a:solidFill>
                <a:latin typeface="华文中宋"/>
                <a:cs typeface="华文中宋"/>
              </a:rPr>
              <a:t>"writer"</a:t>
            </a:r>
            <a:endParaRPr sz="800">
              <a:latin typeface="华文中宋"/>
              <a:cs typeface="华文中宋"/>
            </a:endParaRPr>
          </a:p>
          <a:p>
            <a:pPr marL="504190" indent="-155575">
              <a:lnSpc>
                <a:spcPct val="100000"/>
              </a:lnSpc>
              <a:spcBef>
                <a:spcPts val="359"/>
              </a:spcBef>
              <a:buFont typeface="Wingdings"/>
              <a:buChar char=""/>
              <a:tabLst>
                <a:tab pos="504825" algn="l"/>
              </a:tabLst>
            </a:pPr>
            <a:r>
              <a:rPr dirty="0" sz="1000" spc="-5">
                <a:latin typeface="华文中宋"/>
                <a:cs typeface="华文中宋"/>
              </a:rPr>
              <a:t>MovieID::Title::Genres (movie info file</a:t>
            </a:r>
            <a:r>
              <a:rPr dirty="0" sz="1000" spc="50">
                <a:latin typeface="华文中宋"/>
                <a:cs typeface="华文中宋"/>
              </a:rPr>
              <a:t> </a:t>
            </a:r>
            <a:r>
              <a:rPr dirty="0" sz="1000" spc="-5">
                <a:latin typeface="华文中宋"/>
                <a:cs typeface="华文中宋"/>
              </a:rPr>
              <a:t>format)</a:t>
            </a:r>
            <a:endParaRPr sz="1000">
              <a:latin typeface="华文中宋"/>
              <a:cs typeface="华文中宋"/>
            </a:endParaRPr>
          </a:p>
          <a:p>
            <a:pPr lvl="1" marL="691515" indent="-114300">
              <a:lnSpc>
                <a:spcPct val="100000"/>
              </a:lnSpc>
              <a:spcBef>
                <a:spcPts val="150"/>
              </a:spcBef>
              <a:buFont typeface="Wingdings"/>
              <a:buChar char=""/>
              <a:tabLst>
                <a:tab pos="692150" algn="l"/>
              </a:tabLst>
            </a:pPr>
            <a:r>
              <a:rPr dirty="0" sz="800">
                <a:latin typeface="华文中宋"/>
                <a:cs typeface="华文中宋"/>
              </a:rPr>
              <a:t>Titles are provided by </a:t>
            </a:r>
            <a:r>
              <a:rPr dirty="0" sz="800" spc="-5">
                <a:latin typeface="华文中宋"/>
                <a:cs typeface="华文中宋"/>
              </a:rPr>
              <a:t>the </a:t>
            </a:r>
            <a:r>
              <a:rPr dirty="0" sz="800">
                <a:latin typeface="华文中宋"/>
                <a:cs typeface="华文中宋"/>
              </a:rPr>
              <a:t>IMDB (including year of</a:t>
            </a:r>
            <a:r>
              <a:rPr dirty="0" sz="800" spc="-75">
                <a:latin typeface="华文中宋"/>
                <a:cs typeface="华文中宋"/>
              </a:rPr>
              <a:t> </a:t>
            </a:r>
            <a:r>
              <a:rPr dirty="0" sz="800" spc="-5">
                <a:latin typeface="华文中宋"/>
                <a:cs typeface="华文中宋"/>
              </a:rPr>
              <a:t>release)</a:t>
            </a:r>
            <a:endParaRPr sz="800">
              <a:latin typeface="华文中宋"/>
              <a:cs typeface="华文中宋"/>
            </a:endParaRPr>
          </a:p>
          <a:p>
            <a:pPr lvl="1" marL="691515" indent="-114300">
              <a:lnSpc>
                <a:spcPts val="910"/>
              </a:lnSpc>
              <a:spcBef>
                <a:spcPts val="150"/>
              </a:spcBef>
              <a:buFont typeface="Wingdings"/>
              <a:buChar char=""/>
              <a:tabLst>
                <a:tab pos="692150" algn="l"/>
              </a:tabLst>
            </a:pPr>
            <a:r>
              <a:rPr dirty="0" sz="800">
                <a:latin typeface="华文中宋"/>
                <a:cs typeface="华文中宋"/>
              </a:rPr>
              <a:t>Genres are selected </a:t>
            </a:r>
            <a:r>
              <a:rPr dirty="0" sz="800" spc="-5">
                <a:latin typeface="华文中宋"/>
                <a:cs typeface="华文中宋"/>
              </a:rPr>
              <a:t>from </a:t>
            </a:r>
            <a:r>
              <a:rPr dirty="0" sz="800">
                <a:latin typeface="华文中宋"/>
                <a:cs typeface="华文中宋"/>
              </a:rPr>
              <a:t>18 genres: </a:t>
            </a:r>
            <a:r>
              <a:rPr dirty="0" sz="800">
                <a:solidFill>
                  <a:srgbClr val="7F7F7F"/>
                </a:solidFill>
                <a:latin typeface="华文中宋"/>
                <a:cs typeface="华文中宋"/>
              </a:rPr>
              <a:t>* Action * Adventure *</a:t>
            </a:r>
            <a:r>
              <a:rPr dirty="0" sz="800" spc="-80">
                <a:solidFill>
                  <a:srgbClr val="7F7F7F"/>
                </a:solidFill>
                <a:latin typeface="华文中宋"/>
                <a:cs typeface="华文中宋"/>
              </a:rPr>
              <a:t> </a:t>
            </a:r>
            <a:r>
              <a:rPr dirty="0" sz="800">
                <a:solidFill>
                  <a:srgbClr val="7F7F7F"/>
                </a:solidFill>
                <a:latin typeface="华文中宋"/>
                <a:cs typeface="华文中宋"/>
              </a:rPr>
              <a:t>Animation</a:t>
            </a:r>
            <a:endParaRPr sz="800">
              <a:latin typeface="华文中宋"/>
              <a:cs typeface="华文中宋"/>
            </a:endParaRPr>
          </a:p>
          <a:p>
            <a:pPr lvl="2" marL="691515" marR="428625">
              <a:lnSpc>
                <a:spcPts val="860"/>
              </a:lnSpc>
              <a:spcBef>
                <a:spcPts val="60"/>
              </a:spcBef>
              <a:buChar char="*"/>
              <a:tabLst>
                <a:tab pos="769620" algn="l"/>
              </a:tabLst>
            </a:pPr>
            <a:r>
              <a:rPr dirty="0" sz="800">
                <a:solidFill>
                  <a:srgbClr val="7F7F7F"/>
                </a:solidFill>
                <a:latin typeface="华文中宋"/>
                <a:cs typeface="华文中宋"/>
              </a:rPr>
              <a:t>Children's * Comedy * Crime * Documentary * Drama * Fantasy *  Film-Noir * Horror * Musical * Mystery * Romance * Sci-Fi * Thriller</a:t>
            </a:r>
            <a:r>
              <a:rPr dirty="0" sz="800" spc="-180">
                <a:solidFill>
                  <a:srgbClr val="7F7F7F"/>
                </a:solidFill>
                <a:latin typeface="华文中宋"/>
                <a:cs typeface="华文中宋"/>
              </a:rPr>
              <a:t> </a:t>
            </a:r>
            <a:r>
              <a:rPr dirty="0" sz="800">
                <a:solidFill>
                  <a:srgbClr val="7F7F7F"/>
                </a:solidFill>
                <a:latin typeface="华文中宋"/>
                <a:cs typeface="华文中宋"/>
              </a:rPr>
              <a:t>*  War *</a:t>
            </a:r>
            <a:r>
              <a:rPr dirty="0" sz="800" spc="-100">
                <a:solidFill>
                  <a:srgbClr val="7F7F7F"/>
                </a:solidFill>
                <a:latin typeface="华文中宋"/>
                <a:cs typeface="华文中宋"/>
              </a:rPr>
              <a:t> </a:t>
            </a:r>
            <a:r>
              <a:rPr dirty="0" sz="800">
                <a:solidFill>
                  <a:srgbClr val="7F7F7F"/>
                </a:solidFill>
                <a:latin typeface="华文中宋"/>
                <a:cs typeface="华文中宋"/>
              </a:rPr>
              <a:t>Western</a:t>
            </a:r>
            <a:endParaRPr sz="800">
              <a:latin typeface="华文中宋"/>
              <a:cs typeface="华文中宋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93980">
              <a:lnSpc>
                <a:spcPct val="100000"/>
              </a:lnSpc>
            </a:pPr>
            <a:r>
              <a:rPr dirty="0" sz="700" spc="-5">
                <a:latin typeface="Calibri"/>
                <a:cs typeface="Calibri"/>
              </a:rPr>
              <a:t>[1]  </a:t>
            </a:r>
            <a:r>
              <a:rPr dirty="0" sz="700" spc="-10">
                <a:latin typeface="Calibri"/>
                <a:cs typeface="Calibri"/>
              </a:rPr>
              <a:t>Download  at</a:t>
            </a:r>
            <a:r>
              <a:rPr dirty="0" sz="700" spc="-70">
                <a:latin typeface="Calibri"/>
                <a:cs typeface="Calibri"/>
              </a:rPr>
              <a:t> </a:t>
            </a:r>
            <a:r>
              <a:rPr dirty="0" sz="700" spc="-10">
                <a:latin typeface="Calibri"/>
                <a:cs typeface="Calibri"/>
                <a:hlinkClick r:id="rId12"/>
              </a:rPr>
              <a:t>http://grouplens.org/datasets/movielens/</a:t>
            </a:r>
            <a:endParaRPr sz="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00596" y="31231"/>
            <a:ext cx="787400" cy="2527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-55">
                <a:latin typeface="等线"/>
                <a:cs typeface="等线"/>
              </a:rPr>
              <a:t>2019/11/6</a:t>
            </a:r>
            <a:endParaRPr sz="1450">
              <a:latin typeface="等线"/>
              <a:cs typeface="等线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35196" y="1661157"/>
            <a:ext cx="1830324" cy="2919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93519" y="1304541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4572000" h="3429000">
                <a:moveTo>
                  <a:pt x="0" y="3366516"/>
                </a:moveTo>
                <a:lnTo>
                  <a:pt x="0" y="3428999"/>
                </a:lnTo>
                <a:lnTo>
                  <a:pt x="64008" y="3428999"/>
                </a:lnTo>
                <a:lnTo>
                  <a:pt x="0" y="3366516"/>
                </a:lnTo>
                <a:close/>
              </a:path>
              <a:path w="4572000" h="3429000">
                <a:moveTo>
                  <a:pt x="4509516" y="0"/>
                </a:moveTo>
                <a:lnTo>
                  <a:pt x="64008" y="0"/>
                </a:lnTo>
                <a:lnTo>
                  <a:pt x="64008" y="3428999"/>
                </a:lnTo>
                <a:lnTo>
                  <a:pt x="4509516" y="3428999"/>
                </a:lnTo>
                <a:lnTo>
                  <a:pt x="4509516" y="0"/>
                </a:lnTo>
                <a:close/>
              </a:path>
              <a:path w="4572000" h="3429000">
                <a:moveTo>
                  <a:pt x="4572000" y="3366516"/>
                </a:moveTo>
                <a:lnTo>
                  <a:pt x="4509516" y="3428999"/>
                </a:lnTo>
                <a:lnTo>
                  <a:pt x="4572000" y="3428999"/>
                </a:lnTo>
                <a:lnTo>
                  <a:pt x="4572000" y="3366516"/>
                </a:lnTo>
                <a:close/>
              </a:path>
              <a:path w="4572000" h="3429000">
                <a:moveTo>
                  <a:pt x="64008" y="64007"/>
                </a:moveTo>
                <a:lnTo>
                  <a:pt x="0" y="64007"/>
                </a:lnTo>
                <a:lnTo>
                  <a:pt x="0" y="3366516"/>
                </a:lnTo>
                <a:lnTo>
                  <a:pt x="64008" y="3366516"/>
                </a:lnTo>
                <a:lnTo>
                  <a:pt x="64008" y="64007"/>
                </a:lnTo>
                <a:close/>
              </a:path>
              <a:path w="4572000" h="3429000">
                <a:moveTo>
                  <a:pt x="4572000" y="64007"/>
                </a:moveTo>
                <a:lnTo>
                  <a:pt x="4509516" y="64007"/>
                </a:lnTo>
                <a:lnTo>
                  <a:pt x="4509516" y="3366516"/>
                </a:lnTo>
                <a:lnTo>
                  <a:pt x="4572000" y="3366516"/>
                </a:lnTo>
                <a:lnTo>
                  <a:pt x="4572000" y="64007"/>
                </a:lnTo>
                <a:close/>
              </a:path>
              <a:path w="4572000" h="3429000">
                <a:moveTo>
                  <a:pt x="64008" y="0"/>
                </a:moveTo>
                <a:lnTo>
                  <a:pt x="0" y="0"/>
                </a:lnTo>
                <a:lnTo>
                  <a:pt x="0" y="64007"/>
                </a:lnTo>
                <a:lnTo>
                  <a:pt x="64008" y="0"/>
                </a:lnTo>
                <a:close/>
              </a:path>
              <a:path w="4572000" h="3429000">
                <a:moveTo>
                  <a:pt x="4572000" y="0"/>
                </a:moveTo>
                <a:lnTo>
                  <a:pt x="4509516" y="0"/>
                </a:lnTo>
                <a:lnTo>
                  <a:pt x="4572000" y="64007"/>
                </a:lnTo>
                <a:lnTo>
                  <a:pt x="4572000" y="0"/>
                </a:lnTo>
                <a:close/>
              </a:path>
            </a:pathLst>
          </a:custGeom>
          <a:solidFill>
            <a:srgbClr val="474F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39467" y="1545333"/>
            <a:ext cx="0" cy="486409"/>
          </a:xfrm>
          <a:custGeom>
            <a:avLst/>
            <a:gdLst/>
            <a:ahLst/>
            <a:cxnLst/>
            <a:rect l="l" t="t" r="r" b="b"/>
            <a:pathLst>
              <a:path w="0" h="486410">
                <a:moveTo>
                  <a:pt x="0" y="0"/>
                </a:moveTo>
                <a:lnTo>
                  <a:pt x="0" y="486156"/>
                </a:lnTo>
              </a:path>
            </a:pathLst>
          </a:custGeom>
          <a:ln w="60960">
            <a:solidFill>
              <a:srgbClr val="474F52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084832" y="3083049"/>
          <a:ext cx="1556385" cy="1304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087"/>
                <a:gridCol w="396239"/>
                <a:gridCol w="539495"/>
                <a:gridCol w="288035"/>
              </a:tblGrid>
              <a:tr h="165100">
                <a:tc>
                  <a:txBody>
                    <a:bodyPr/>
                    <a:lstStyle/>
                    <a:p>
                      <a:pPr algn="r" marR="469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9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user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064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9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</a:t>
                      </a:r>
                      <a:r>
                        <a:rPr dirty="0" sz="900" spc="-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dirty="0" sz="9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9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10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9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900" spc="-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at</a:t>
                      </a:r>
                      <a:r>
                        <a:rPr dirty="0" sz="9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r" marR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571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34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571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048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900" spc="-5">
                          <a:latin typeface="Calibri"/>
                          <a:cs typeface="Calibri"/>
                        </a:rPr>
                        <a:t>11-04-02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571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571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r" marR="3302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296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048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900" spc="-5">
                          <a:latin typeface="Calibri"/>
                          <a:cs typeface="Calibri"/>
                        </a:rPr>
                        <a:t>09-05-02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302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4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r" marR="3302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11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048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900" spc="-5">
                          <a:latin typeface="Calibri"/>
                          <a:cs typeface="Calibri"/>
                        </a:rPr>
                        <a:t>18-01-02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302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5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r" marR="3302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59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048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900" spc="-5">
                          <a:latin typeface="Calibri"/>
                          <a:cs typeface="Calibri"/>
                        </a:rPr>
                        <a:t>23-02-02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302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4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r" marR="3302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124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048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900" spc="-5">
                          <a:latin typeface="Calibri"/>
                          <a:cs typeface="Calibri"/>
                        </a:rPr>
                        <a:t>03-04-02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302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r" marR="3302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58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048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900" spc="-5">
                          <a:latin typeface="Calibri"/>
                          <a:cs typeface="Calibri"/>
                        </a:rPr>
                        <a:t>05-07-02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302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992879" y="3083049"/>
          <a:ext cx="1557655" cy="1304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087"/>
                <a:gridCol w="396239"/>
                <a:gridCol w="541019"/>
                <a:gridCol w="288035"/>
              </a:tblGrid>
              <a:tr h="165100">
                <a:tc>
                  <a:txBody>
                    <a:bodyPr/>
                    <a:lstStyle/>
                    <a:p>
                      <a:pPr algn="r" marR="469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9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user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064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9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</a:t>
                      </a:r>
                      <a:r>
                        <a:rPr dirty="0" sz="900" spc="-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dirty="0" sz="9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9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937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9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900" spc="-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at</a:t>
                      </a:r>
                      <a:r>
                        <a:rPr dirty="0" sz="9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r" marR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571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75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571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857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900" spc="-5">
                          <a:latin typeface="Calibri"/>
                          <a:cs typeface="Calibri"/>
                        </a:rPr>
                        <a:t>21-02-03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571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492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900" b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571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r" marR="3302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126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857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900" spc="-5">
                          <a:latin typeface="Calibri"/>
                          <a:cs typeface="Calibri"/>
                        </a:rPr>
                        <a:t>09-03-03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492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900" b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r" marR="3302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92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857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900" spc="-5">
                          <a:latin typeface="Calibri"/>
                          <a:cs typeface="Calibri"/>
                        </a:rPr>
                        <a:t>18-01-03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492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900" b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r" marR="3302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257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857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900" spc="-5">
                          <a:latin typeface="Calibri"/>
                          <a:cs typeface="Calibri"/>
                        </a:rPr>
                        <a:t>29-05-03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492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900" b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r" marR="3302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66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857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900" spc="-5">
                          <a:latin typeface="Calibri"/>
                          <a:cs typeface="Calibri"/>
                        </a:rPr>
                        <a:t>22-03-03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492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900" b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r" marR="3302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394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857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900" spc="-5">
                          <a:latin typeface="Calibri"/>
                          <a:cs typeface="Calibri"/>
                        </a:rPr>
                        <a:t>02-06-03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492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900" b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842052" y="2188334"/>
            <a:ext cx="3635375" cy="862965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67640" indent="-154940">
              <a:lnSpc>
                <a:spcPct val="100000"/>
              </a:lnSpc>
              <a:spcBef>
                <a:spcPts val="260"/>
              </a:spcBef>
              <a:buFont typeface="Wingdings"/>
              <a:buChar char=""/>
              <a:tabLst>
                <a:tab pos="168275" algn="l"/>
              </a:tabLst>
            </a:pPr>
            <a:r>
              <a:rPr dirty="0" sz="1000" spc="-5">
                <a:latin typeface="华文中宋"/>
                <a:cs typeface="华文中宋"/>
              </a:rPr>
              <a:t>UserID::MovieID::Rating::Timestamp</a:t>
            </a:r>
            <a:endParaRPr sz="1000">
              <a:latin typeface="华文中宋"/>
              <a:cs typeface="华文中宋"/>
            </a:endParaRPr>
          </a:p>
          <a:p>
            <a:pPr lvl="1" marL="354965" indent="-114300">
              <a:lnSpc>
                <a:spcPct val="100000"/>
              </a:lnSpc>
              <a:spcBef>
                <a:spcPts val="145"/>
              </a:spcBef>
              <a:buFont typeface="Wingdings"/>
              <a:buChar char=""/>
              <a:tabLst>
                <a:tab pos="392430" algn="l"/>
              </a:tabLst>
            </a:pPr>
            <a:r>
              <a:rPr dirty="0" sz="900" spc="-5">
                <a:latin typeface="华文中宋"/>
                <a:cs typeface="华文中宋"/>
              </a:rPr>
              <a:t>Ratings in 5-star scale {1,2,3,4,5}</a:t>
            </a:r>
            <a:endParaRPr sz="900">
              <a:latin typeface="华文中宋"/>
              <a:cs typeface="华文中宋"/>
            </a:endParaRPr>
          </a:p>
          <a:p>
            <a:pPr lvl="1" marL="354965" marR="5080" indent="-114300">
              <a:lnSpc>
                <a:spcPts val="969"/>
              </a:lnSpc>
              <a:spcBef>
                <a:spcPts val="265"/>
              </a:spcBef>
              <a:buFont typeface="Wingdings"/>
              <a:buChar char=""/>
              <a:tabLst>
                <a:tab pos="392430" algn="l"/>
              </a:tabLst>
            </a:pPr>
            <a:r>
              <a:rPr dirty="0" sz="900" spc="-10">
                <a:latin typeface="华文中宋"/>
                <a:cs typeface="华文中宋"/>
              </a:rPr>
              <a:t>Timestamp </a:t>
            </a:r>
            <a:r>
              <a:rPr dirty="0" sz="900" spc="-5">
                <a:latin typeface="华文中宋"/>
                <a:cs typeface="华文中宋"/>
              </a:rPr>
              <a:t>is represented in seconds (can </a:t>
            </a:r>
            <a:r>
              <a:rPr dirty="0" sz="900">
                <a:latin typeface="华文中宋"/>
                <a:cs typeface="华文中宋"/>
              </a:rPr>
              <a:t>be </a:t>
            </a:r>
            <a:r>
              <a:rPr dirty="0" sz="900" spc="-5">
                <a:latin typeface="华文中宋"/>
                <a:cs typeface="华文中宋"/>
              </a:rPr>
              <a:t>transformed  into</a:t>
            </a:r>
            <a:r>
              <a:rPr dirty="0" sz="900" spc="-45">
                <a:latin typeface="华文中宋"/>
                <a:cs typeface="华文中宋"/>
              </a:rPr>
              <a:t> </a:t>
            </a:r>
            <a:r>
              <a:rPr dirty="0" sz="900" spc="-10">
                <a:latin typeface="华文中宋"/>
                <a:cs typeface="华文中宋"/>
              </a:rPr>
              <a:t>dd-mm-yyyy)</a:t>
            </a:r>
            <a:endParaRPr sz="900">
              <a:latin typeface="华文中宋"/>
              <a:cs typeface="华文中宋"/>
            </a:endParaRPr>
          </a:p>
          <a:p>
            <a:pPr marL="650875">
              <a:lnSpc>
                <a:spcPct val="100000"/>
              </a:lnSpc>
              <a:spcBef>
                <a:spcPts val="590"/>
              </a:spcBef>
              <a:tabLst>
                <a:tab pos="2559050" algn="l"/>
              </a:tabLst>
            </a:pPr>
            <a:r>
              <a:rPr dirty="0" sz="1000" spc="-10" b="1">
                <a:solidFill>
                  <a:srgbClr val="0070C0"/>
                </a:solidFill>
                <a:latin typeface="Calibri"/>
                <a:cs typeface="Calibri"/>
              </a:rPr>
              <a:t>Training</a:t>
            </a:r>
            <a:r>
              <a:rPr dirty="0" sz="1000" spc="25" b="1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dirty="0" sz="1000" spc="-10" b="1">
                <a:solidFill>
                  <a:srgbClr val="0070C0"/>
                </a:solidFill>
                <a:latin typeface="Calibri"/>
                <a:cs typeface="Calibri"/>
              </a:rPr>
              <a:t>Data	</a:t>
            </a:r>
            <a:r>
              <a:rPr dirty="0" sz="1000" spc="-10" b="1">
                <a:solidFill>
                  <a:srgbClr val="D99694"/>
                </a:solidFill>
                <a:latin typeface="Calibri"/>
                <a:cs typeface="Calibri"/>
              </a:rPr>
              <a:t>Test</a:t>
            </a:r>
            <a:r>
              <a:rPr dirty="0" sz="1000" spc="-75" b="1">
                <a:solidFill>
                  <a:srgbClr val="D99694"/>
                </a:solidFill>
                <a:latin typeface="Calibri"/>
                <a:cs typeface="Calibri"/>
              </a:rPr>
              <a:t> </a:t>
            </a:r>
            <a:r>
              <a:rPr dirty="0" sz="1000" spc="-10" b="1">
                <a:solidFill>
                  <a:srgbClr val="D99694"/>
                </a:solidFill>
                <a:latin typeface="Calibri"/>
                <a:cs typeface="Calibri"/>
              </a:rPr>
              <a:t>Data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99615" y="1310637"/>
            <a:ext cx="4558665" cy="3415665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4558283" y="0"/>
                </a:moveTo>
                <a:lnTo>
                  <a:pt x="0" y="0"/>
                </a:lnTo>
                <a:lnTo>
                  <a:pt x="0" y="3415283"/>
                </a:lnTo>
                <a:lnTo>
                  <a:pt x="4558283" y="3415283"/>
                </a:lnTo>
                <a:lnTo>
                  <a:pt x="45582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235196" y="6310881"/>
            <a:ext cx="1830324" cy="29199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493519" y="5954265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4572000" h="3429000">
                <a:moveTo>
                  <a:pt x="0" y="3366516"/>
                </a:moveTo>
                <a:lnTo>
                  <a:pt x="0" y="3429000"/>
                </a:lnTo>
                <a:lnTo>
                  <a:pt x="64008" y="3429000"/>
                </a:lnTo>
                <a:lnTo>
                  <a:pt x="0" y="3366516"/>
                </a:lnTo>
                <a:close/>
              </a:path>
              <a:path w="4572000" h="3429000">
                <a:moveTo>
                  <a:pt x="4509516" y="0"/>
                </a:moveTo>
                <a:lnTo>
                  <a:pt x="64008" y="0"/>
                </a:lnTo>
                <a:lnTo>
                  <a:pt x="64008" y="3429000"/>
                </a:lnTo>
                <a:lnTo>
                  <a:pt x="4509516" y="3429000"/>
                </a:lnTo>
                <a:lnTo>
                  <a:pt x="4509516" y="0"/>
                </a:lnTo>
                <a:close/>
              </a:path>
              <a:path w="4572000" h="3429000">
                <a:moveTo>
                  <a:pt x="4572000" y="3366516"/>
                </a:moveTo>
                <a:lnTo>
                  <a:pt x="4509516" y="3429000"/>
                </a:lnTo>
                <a:lnTo>
                  <a:pt x="4572000" y="3429000"/>
                </a:lnTo>
                <a:lnTo>
                  <a:pt x="4572000" y="3366516"/>
                </a:lnTo>
                <a:close/>
              </a:path>
              <a:path w="4572000" h="3429000">
                <a:moveTo>
                  <a:pt x="64008" y="64008"/>
                </a:moveTo>
                <a:lnTo>
                  <a:pt x="0" y="64008"/>
                </a:lnTo>
                <a:lnTo>
                  <a:pt x="0" y="3366516"/>
                </a:lnTo>
                <a:lnTo>
                  <a:pt x="64008" y="3366516"/>
                </a:lnTo>
                <a:lnTo>
                  <a:pt x="64008" y="64008"/>
                </a:lnTo>
                <a:close/>
              </a:path>
              <a:path w="4572000" h="3429000">
                <a:moveTo>
                  <a:pt x="4572000" y="64008"/>
                </a:moveTo>
                <a:lnTo>
                  <a:pt x="4509516" y="64008"/>
                </a:lnTo>
                <a:lnTo>
                  <a:pt x="4509516" y="3366516"/>
                </a:lnTo>
                <a:lnTo>
                  <a:pt x="4572000" y="3366516"/>
                </a:lnTo>
                <a:lnTo>
                  <a:pt x="4572000" y="64008"/>
                </a:lnTo>
                <a:close/>
              </a:path>
              <a:path w="4572000" h="3429000">
                <a:moveTo>
                  <a:pt x="64008" y="0"/>
                </a:moveTo>
                <a:lnTo>
                  <a:pt x="0" y="0"/>
                </a:lnTo>
                <a:lnTo>
                  <a:pt x="0" y="64008"/>
                </a:lnTo>
                <a:lnTo>
                  <a:pt x="64008" y="0"/>
                </a:lnTo>
                <a:close/>
              </a:path>
              <a:path w="4572000" h="3429000">
                <a:moveTo>
                  <a:pt x="4572000" y="0"/>
                </a:moveTo>
                <a:lnTo>
                  <a:pt x="4509516" y="0"/>
                </a:lnTo>
                <a:lnTo>
                  <a:pt x="4572000" y="64008"/>
                </a:lnTo>
                <a:lnTo>
                  <a:pt x="4572000" y="0"/>
                </a:lnTo>
                <a:close/>
              </a:path>
            </a:pathLst>
          </a:custGeom>
          <a:solidFill>
            <a:srgbClr val="474F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839467" y="6195057"/>
            <a:ext cx="0" cy="486409"/>
          </a:xfrm>
          <a:custGeom>
            <a:avLst/>
            <a:gdLst/>
            <a:ahLst/>
            <a:cxnLst/>
            <a:rect l="l" t="t" r="r" b="b"/>
            <a:pathLst>
              <a:path w="0" h="486409">
                <a:moveTo>
                  <a:pt x="0" y="0"/>
                </a:moveTo>
                <a:lnTo>
                  <a:pt x="0" y="486155"/>
                </a:lnTo>
              </a:path>
            </a:pathLst>
          </a:custGeom>
          <a:ln w="60960">
            <a:solidFill>
              <a:srgbClr val="474F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842260" y="8171684"/>
            <a:ext cx="723900" cy="868680"/>
          </a:xfrm>
          <a:custGeom>
            <a:avLst/>
            <a:gdLst/>
            <a:ahLst/>
            <a:cxnLst/>
            <a:rect l="l" t="t" r="r" b="b"/>
            <a:pathLst>
              <a:path w="723900" h="868679">
                <a:moveTo>
                  <a:pt x="723900" y="0"/>
                </a:moveTo>
                <a:lnTo>
                  <a:pt x="0" y="0"/>
                </a:lnTo>
                <a:lnTo>
                  <a:pt x="0" y="868680"/>
                </a:lnTo>
                <a:lnTo>
                  <a:pt x="723900" y="868680"/>
                </a:lnTo>
                <a:lnTo>
                  <a:pt x="723900" y="865632"/>
                </a:lnTo>
                <a:lnTo>
                  <a:pt x="4571" y="865632"/>
                </a:lnTo>
                <a:lnTo>
                  <a:pt x="1523" y="864108"/>
                </a:lnTo>
                <a:lnTo>
                  <a:pt x="4571" y="864108"/>
                </a:lnTo>
                <a:lnTo>
                  <a:pt x="4571" y="4572"/>
                </a:lnTo>
                <a:lnTo>
                  <a:pt x="1523" y="4572"/>
                </a:lnTo>
                <a:lnTo>
                  <a:pt x="4571" y="1524"/>
                </a:lnTo>
                <a:lnTo>
                  <a:pt x="723900" y="1524"/>
                </a:lnTo>
                <a:lnTo>
                  <a:pt x="723900" y="0"/>
                </a:lnTo>
                <a:close/>
              </a:path>
              <a:path w="723900" h="868679">
                <a:moveTo>
                  <a:pt x="4571" y="864108"/>
                </a:moveTo>
                <a:lnTo>
                  <a:pt x="1523" y="864108"/>
                </a:lnTo>
                <a:lnTo>
                  <a:pt x="4571" y="865632"/>
                </a:lnTo>
                <a:lnTo>
                  <a:pt x="4571" y="864108"/>
                </a:lnTo>
                <a:close/>
              </a:path>
              <a:path w="723900" h="868679">
                <a:moveTo>
                  <a:pt x="719327" y="864108"/>
                </a:moveTo>
                <a:lnTo>
                  <a:pt x="4571" y="864108"/>
                </a:lnTo>
                <a:lnTo>
                  <a:pt x="4571" y="865632"/>
                </a:lnTo>
                <a:lnTo>
                  <a:pt x="719327" y="865632"/>
                </a:lnTo>
                <a:lnTo>
                  <a:pt x="719327" y="864108"/>
                </a:lnTo>
                <a:close/>
              </a:path>
              <a:path w="723900" h="868679">
                <a:moveTo>
                  <a:pt x="719327" y="1524"/>
                </a:moveTo>
                <a:lnTo>
                  <a:pt x="719327" y="865632"/>
                </a:lnTo>
                <a:lnTo>
                  <a:pt x="722376" y="864108"/>
                </a:lnTo>
                <a:lnTo>
                  <a:pt x="723900" y="864108"/>
                </a:lnTo>
                <a:lnTo>
                  <a:pt x="723900" y="4572"/>
                </a:lnTo>
                <a:lnTo>
                  <a:pt x="722376" y="4572"/>
                </a:lnTo>
                <a:lnTo>
                  <a:pt x="719327" y="1524"/>
                </a:lnTo>
                <a:close/>
              </a:path>
              <a:path w="723900" h="868679">
                <a:moveTo>
                  <a:pt x="723900" y="864108"/>
                </a:moveTo>
                <a:lnTo>
                  <a:pt x="722376" y="864108"/>
                </a:lnTo>
                <a:lnTo>
                  <a:pt x="719327" y="865632"/>
                </a:lnTo>
                <a:lnTo>
                  <a:pt x="723900" y="865632"/>
                </a:lnTo>
                <a:lnTo>
                  <a:pt x="723900" y="864108"/>
                </a:lnTo>
                <a:close/>
              </a:path>
              <a:path w="723900" h="868679">
                <a:moveTo>
                  <a:pt x="4571" y="1524"/>
                </a:moveTo>
                <a:lnTo>
                  <a:pt x="1523" y="4572"/>
                </a:lnTo>
                <a:lnTo>
                  <a:pt x="4571" y="4572"/>
                </a:lnTo>
                <a:lnTo>
                  <a:pt x="4571" y="1524"/>
                </a:lnTo>
                <a:close/>
              </a:path>
              <a:path w="723900" h="868679">
                <a:moveTo>
                  <a:pt x="719327" y="1524"/>
                </a:moveTo>
                <a:lnTo>
                  <a:pt x="4571" y="1524"/>
                </a:lnTo>
                <a:lnTo>
                  <a:pt x="4571" y="4572"/>
                </a:lnTo>
                <a:lnTo>
                  <a:pt x="719327" y="4572"/>
                </a:lnTo>
                <a:lnTo>
                  <a:pt x="719327" y="1524"/>
                </a:lnTo>
                <a:close/>
              </a:path>
              <a:path w="723900" h="868679">
                <a:moveTo>
                  <a:pt x="723900" y="1524"/>
                </a:moveTo>
                <a:lnTo>
                  <a:pt x="719327" y="1524"/>
                </a:lnTo>
                <a:lnTo>
                  <a:pt x="722376" y="4572"/>
                </a:lnTo>
                <a:lnTo>
                  <a:pt x="723900" y="4572"/>
                </a:lnTo>
                <a:lnTo>
                  <a:pt x="723900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150107" y="8491293"/>
            <a:ext cx="1231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X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07920" y="8168637"/>
            <a:ext cx="333756" cy="8747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409444" y="8171684"/>
            <a:ext cx="329565" cy="868680"/>
          </a:xfrm>
          <a:custGeom>
            <a:avLst/>
            <a:gdLst/>
            <a:ahLst/>
            <a:cxnLst/>
            <a:rect l="l" t="t" r="r" b="b"/>
            <a:pathLst>
              <a:path w="329564" h="868679">
                <a:moveTo>
                  <a:pt x="4572" y="864108"/>
                </a:moveTo>
                <a:lnTo>
                  <a:pt x="3048" y="864108"/>
                </a:lnTo>
                <a:lnTo>
                  <a:pt x="3048" y="868680"/>
                </a:lnTo>
                <a:lnTo>
                  <a:pt x="12192" y="868680"/>
                </a:lnTo>
                <a:lnTo>
                  <a:pt x="12192" y="865632"/>
                </a:lnTo>
                <a:lnTo>
                  <a:pt x="4572" y="865632"/>
                </a:lnTo>
                <a:lnTo>
                  <a:pt x="4572" y="864108"/>
                </a:lnTo>
                <a:close/>
              </a:path>
              <a:path w="329564" h="868679">
                <a:moveTo>
                  <a:pt x="4572" y="847344"/>
                </a:moveTo>
                <a:lnTo>
                  <a:pt x="0" y="847344"/>
                </a:lnTo>
                <a:lnTo>
                  <a:pt x="0" y="865632"/>
                </a:lnTo>
                <a:lnTo>
                  <a:pt x="3048" y="865632"/>
                </a:lnTo>
                <a:lnTo>
                  <a:pt x="3048" y="864108"/>
                </a:lnTo>
                <a:lnTo>
                  <a:pt x="4572" y="864108"/>
                </a:lnTo>
                <a:lnTo>
                  <a:pt x="4572" y="847344"/>
                </a:lnTo>
                <a:close/>
              </a:path>
              <a:path w="329564" h="868679">
                <a:moveTo>
                  <a:pt x="12192" y="864108"/>
                </a:moveTo>
                <a:lnTo>
                  <a:pt x="4572" y="864108"/>
                </a:lnTo>
                <a:lnTo>
                  <a:pt x="4572" y="865632"/>
                </a:lnTo>
                <a:lnTo>
                  <a:pt x="12192" y="865632"/>
                </a:lnTo>
                <a:lnTo>
                  <a:pt x="12192" y="864108"/>
                </a:lnTo>
                <a:close/>
              </a:path>
              <a:path w="329564" h="868679">
                <a:moveTo>
                  <a:pt x="4572" y="813816"/>
                </a:moveTo>
                <a:lnTo>
                  <a:pt x="0" y="813816"/>
                </a:lnTo>
                <a:lnTo>
                  <a:pt x="0" y="832104"/>
                </a:lnTo>
                <a:lnTo>
                  <a:pt x="4572" y="832104"/>
                </a:lnTo>
                <a:lnTo>
                  <a:pt x="4572" y="813816"/>
                </a:lnTo>
                <a:close/>
              </a:path>
              <a:path w="329564" h="868679">
                <a:moveTo>
                  <a:pt x="4572" y="780288"/>
                </a:moveTo>
                <a:lnTo>
                  <a:pt x="0" y="780288"/>
                </a:lnTo>
                <a:lnTo>
                  <a:pt x="0" y="798576"/>
                </a:lnTo>
                <a:lnTo>
                  <a:pt x="4572" y="798576"/>
                </a:lnTo>
                <a:lnTo>
                  <a:pt x="4572" y="780288"/>
                </a:lnTo>
                <a:close/>
              </a:path>
              <a:path w="329564" h="868679">
                <a:moveTo>
                  <a:pt x="4572" y="746760"/>
                </a:moveTo>
                <a:lnTo>
                  <a:pt x="0" y="746760"/>
                </a:lnTo>
                <a:lnTo>
                  <a:pt x="0" y="766572"/>
                </a:lnTo>
                <a:lnTo>
                  <a:pt x="4572" y="766572"/>
                </a:lnTo>
                <a:lnTo>
                  <a:pt x="4572" y="746760"/>
                </a:lnTo>
                <a:close/>
              </a:path>
              <a:path w="329564" h="868679">
                <a:moveTo>
                  <a:pt x="4572" y="713232"/>
                </a:moveTo>
                <a:lnTo>
                  <a:pt x="0" y="713232"/>
                </a:lnTo>
                <a:lnTo>
                  <a:pt x="0" y="733044"/>
                </a:lnTo>
                <a:lnTo>
                  <a:pt x="4572" y="733044"/>
                </a:lnTo>
                <a:lnTo>
                  <a:pt x="4572" y="713232"/>
                </a:lnTo>
                <a:close/>
              </a:path>
              <a:path w="329564" h="868679">
                <a:moveTo>
                  <a:pt x="4572" y="679704"/>
                </a:moveTo>
                <a:lnTo>
                  <a:pt x="0" y="679704"/>
                </a:lnTo>
                <a:lnTo>
                  <a:pt x="0" y="699516"/>
                </a:lnTo>
                <a:lnTo>
                  <a:pt x="4572" y="699516"/>
                </a:lnTo>
                <a:lnTo>
                  <a:pt x="4572" y="679704"/>
                </a:lnTo>
                <a:close/>
              </a:path>
              <a:path w="329564" h="868679">
                <a:moveTo>
                  <a:pt x="4572" y="646176"/>
                </a:moveTo>
                <a:lnTo>
                  <a:pt x="0" y="646176"/>
                </a:lnTo>
                <a:lnTo>
                  <a:pt x="0" y="665988"/>
                </a:lnTo>
                <a:lnTo>
                  <a:pt x="4572" y="665988"/>
                </a:lnTo>
                <a:lnTo>
                  <a:pt x="4572" y="646176"/>
                </a:lnTo>
                <a:close/>
              </a:path>
              <a:path w="329564" h="868679">
                <a:moveTo>
                  <a:pt x="4572" y="614172"/>
                </a:moveTo>
                <a:lnTo>
                  <a:pt x="0" y="614172"/>
                </a:lnTo>
                <a:lnTo>
                  <a:pt x="0" y="632460"/>
                </a:lnTo>
                <a:lnTo>
                  <a:pt x="4572" y="632460"/>
                </a:lnTo>
                <a:lnTo>
                  <a:pt x="4572" y="614172"/>
                </a:lnTo>
                <a:close/>
              </a:path>
              <a:path w="329564" h="868679">
                <a:moveTo>
                  <a:pt x="4572" y="580644"/>
                </a:moveTo>
                <a:lnTo>
                  <a:pt x="0" y="580644"/>
                </a:lnTo>
                <a:lnTo>
                  <a:pt x="0" y="598932"/>
                </a:lnTo>
                <a:lnTo>
                  <a:pt x="4572" y="598932"/>
                </a:lnTo>
                <a:lnTo>
                  <a:pt x="4572" y="580644"/>
                </a:lnTo>
                <a:close/>
              </a:path>
              <a:path w="329564" h="868679">
                <a:moveTo>
                  <a:pt x="4572" y="547116"/>
                </a:moveTo>
                <a:lnTo>
                  <a:pt x="0" y="547116"/>
                </a:lnTo>
                <a:lnTo>
                  <a:pt x="0" y="565404"/>
                </a:lnTo>
                <a:lnTo>
                  <a:pt x="4572" y="565404"/>
                </a:lnTo>
                <a:lnTo>
                  <a:pt x="4572" y="547116"/>
                </a:lnTo>
                <a:close/>
              </a:path>
              <a:path w="329564" h="868679">
                <a:moveTo>
                  <a:pt x="4572" y="513588"/>
                </a:moveTo>
                <a:lnTo>
                  <a:pt x="0" y="513588"/>
                </a:lnTo>
                <a:lnTo>
                  <a:pt x="0" y="531876"/>
                </a:lnTo>
                <a:lnTo>
                  <a:pt x="4572" y="531876"/>
                </a:lnTo>
                <a:lnTo>
                  <a:pt x="4572" y="513588"/>
                </a:lnTo>
                <a:close/>
              </a:path>
              <a:path w="329564" h="868679">
                <a:moveTo>
                  <a:pt x="4572" y="480060"/>
                </a:moveTo>
                <a:lnTo>
                  <a:pt x="0" y="480060"/>
                </a:lnTo>
                <a:lnTo>
                  <a:pt x="0" y="499872"/>
                </a:lnTo>
                <a:lnTo>
                  <a:pt x="4572" y="499872"/>
                </a:lnTo>
                <a:lnTo>
                  <a:pt x="4572" y="480060"/>
                </a:lnTo>
                <a:close/>
              </a:path>
              <a:path w="329564" h="868679">
                <a:moveTo>
                  <a:pt x="4572" y="446532"/>
                </a:moveTo>
                <a:lnTo>
                  <a:pt x="0" y="446532"/>
                </a:lnTo>
                <a:lnTo>
                  <a:pt x="0" y="466344"/>
                </a:lnTo>
                <a:lnTo>
                  <a:pt x="4572" y="466344"/>
                </a:lnTo>
                <a:lnTo>
                  <a:pt x="4572" y="446532"/>
                </a:lnTo>
                <a:close/>
              </a:path>
              <a:path w="329564" h="868679">
                <a:moveTo>
                  <a:pt x="4572" y="413004"/>
                </a:moveTo>
                <a:lnTo>
                  <a:pt x="0" y="413004"/>
                </a:lnTo>
                <a:lnTo>
                  <a:pt x="0" y="432816"/>
                </a:lnTo>
                <a:lnTo>
                  <a:pt x="4572" y="432816"/>
                </a:lnTo>
                <a:lnTo>
                  <a:pt x="4572" y="413004"/>
                </a:lnTo>
                <a:close/>
              </a:path>
              <a:path w="329564" h="868679">
                <a:moveTo>
                  <a:pt x="4572" y="379476"/>
                </a:moveTo>
                <a:lnTo>
                  <a:pt x="0" y="379476"/>
                </a:lnTo>
                <a:lnTo>
                  <a:pt x="0" y="399288"/>
                </a:lnTo>
                <a:lnTo>
                  <a:pt x="4572" y="399288"/>
                </a:lnTo>
                <a:lnTo>
                  <a:pt x="4572" y="379476"/>
                </a:lnTo>
                <a:close/>
              </a:path>
              <a:path w="329564" h="868679">
                <a:moveTo>
                  <a:pt x="4572" y="347472"/>
                </a:moveTo>
                <a:lnTo>
                  <a:pt x="0" y="347472"/>
                </a:lnTo>
                <a:lnTo>
                  <a:pt x="0" y="365760"/>
                </a:lnTo>
                <a:lnTo>
                  <a:pt x="4572" y="365760"/>
                </a:lnTo>
                <a:lnTo>
                  <a:pt x="4572" y="347472"/>
                </a:lnTo>
                <a:close/>
              </a:path>
              <a:path w="329564" h="868679">
                <a:moveTo>
                  <a:pt x="4572" y="313944"/>
                </a:moveTo>
                <a:lnTo>
                  <a:pt x="0" y="313944"/>
                </a:lnTo>
                <a:lnTo>
                  <a:pt x="0" y="332232"/>
                </a:lnTo>
                <a:lnTo>
                  <a:pt x="4572" y="332232"/>
                </a:lnTo>
                <a:lnTo>
                  <a:pt x="4572" y="313944"/>
                </a:lnTo>
                <a:close/>
              </a:path>
              <a:path w="329564" h="868679">
                <a:moveTo>
                  <a:pt x="4572" y="280416"/>
                </a:moveTo>
                <a:lnTo>
                  <a:pt x="0" y="280416"/>
                </a:lnTo>
                <a:lnTo>
                  <a:pt x="0" y="298704"/>
                </a:lnTo>
                <a:lnTo>
                  <a:pt x="4572" y="298704"/>
                </a:lnTo>
                <a:lnTo>
                  <a:pt x="4572" y="280416"/>
                </a:lnTo>
                <a:close/>
              </a:path>
              <a:path w="329564" h="868679">
                <a:moveTo>
                  <a:pt x="4572" y="246888"/>
                </a:moveTo>
                <a:lnTo>
                  <a:pt x="0" y="246888"/>
                </a:lnTo>
                <a:lnTo>
                  <a:pt x="0" y="265176"/>
                </a:lnTo>
                <a:lnTo>
                  <a:pt x="4572" y="265176"/>
                </a:lnTo>
                <a:lnTo>
                  <a:pt x="4572" y="246888"/>
                </a:lnTo>
                <a:close/>
              </a:path>
              <a:path w="329564" h="868679">
                <a:moveTo>
                  <a:pt x="4572" y="213360"/>
                </a:moveTo>
                <a:lnTo>
                  <a:pt x="0" y="213360"/>
                </a:lnTo>
                <a:lnTo>
                  <a:pt x="0" y="233172"/>
                </a:lnTo>
                <a:lnTo>
                  <a:pt x="4572" y="233172"/>
                </a:lnTo>
                <a:lnTo>
                  <a:pt x="4572" y="213360"/>
                </a:lnTo>
                <a:close/>
              </a:path>
              <a:path w="329564" h="868679">
                <a:moveTo>
                  <a:pt x="4572" y="179832"/>
                </a:moveTo>
                <a:lnTo>
                  <a:pt x="0" y="179832"/>
                </a:lnTo>
                <a:lnTo>
                  <a:pt x="0" y="199644"/>
                </a:lnTo>
                <a:lnTo>
                  <a:pt x="4572" y="199644"/>
                </a:lnTo>
                <a:lnTo>
                  <a:pt x="4572" y="179832"/>
                </a:lnTo>
                <a:close/>
              </a:path>
              <a:path w="329564" h="868679">
                <a:moveTo>
                  <a:pt x="4572" y="146304"/>
                </a:moveTo>
                <a:lnTo>
                  <a:pt x="0" y="146304"/>
                </a:lnTo>
                <a:lnTo>
                  <a:pt x="0" y="166116"/>
                </a:lnTo>
                <a:lnTo>
                  <a:pt x="4572" y="166116"/>
                </a:lnTo>
                <a:lnTo>
                  <a:pt x="4572" y="146304"/>
                </a:lnTo>
                <a:close/>
              </a:path>
              <a:path w="329564" h="868679">
                <a:moveTo>
                  <a:pt x="4572" y="112776"/>
                </a:moveTo>
                <a:lnTo>
                  <a:pt x="0" y="112776"/>
                </a:lnTo>
                <a:lnTo>
                  <a:pt x="0" y="132588"/>
                </a:lnTo>
                <a:lnTo>
                  <a:pt x="4572" y="132588"/>
                </a:lnTo>
                <a:lnTo>
                  <a:pt x="4572" y="112776"/>
                </a:lnTo>
                <a:close/>
              </a:path>
              <a:path w="329564" h="868679">
                <a:moveTo>
                  <a:pt x="4572" y="80772"/>
                </a:moveTo>
                <a:lnTo>
                  <a:pt x="0" y="80772"/>
                </a:lnTo>
                <a:lnTo>
                  <a:pt x="0" y="99060"/>
                </a:lnTo>
                <a:lnTo>
                  <a:pt x="4572" y="99060"/>
                </a:lnTo>
                <a:lnTo>
                  <a:pt x="4572" y="80772"/>
                </a:lnTo>
                <a:close/>
              </a:path>
              <a:path w="329564" h="868679">
                <a:moveTo>
                  <a:pt x="4572" y="47244"/>
                </a:moveTo>
                <a:lnTo>
                  <a:pt x="0" y="47244"/>
                </a:lnTo>
                <a:lnTo>
                  <a:pt x="0" y="65532"/>
                </a:lnTo>
                <a:lnTo>
                  <a:pt x="4572" y="65532"/>
                </a:lnTo>
                <a:lnTo>
                  <a:pt x="4572" y="47244"/>
                </a:lnTo>
                <a:close/>
              </a:path>
              <a:path w="329564" h="868679">
                <a:moveTo>
                  <a:pt x="4572" y="13716"/>
                </a:moveTo>
                <a:lnTo>
                  <a:pt x="0" y="13716"/>
                </a:lnTo>
                <a:lnTo>
                  <a:pt x="0" y="32004"/>
                </a:lnTo>
                <a:lnTo>
                  <a:pt x="4572" y="32004"/>
                </a:lnTo>
                <a:lnTo>
                  <a:pt x="4572" y="13716"/>
                </a:lnTo>
                <a:close/>
              </a:path>
              <a:path w="329564" h="868679">
                <a:moveTo>
                  <a:pt x="24383" y="0"/>
                </a:moveTo>
                <a:lnTo>
                  <a:pt x="4572" y="0"/>
                </a:lnTo>
                <a:lnTo>
                  <a:pt x="4572" y="4572"/>
                </a:lnTo>
                <a:lnTo>
                  <a:pt x="24383" y="4572"/>
                </a:lnTo>
                <a:lnTo>
                  <a:pt x="24383" y="0"/>
                </a:lnTo>
                <a:close/>
              </a:path>
              <a:path w="329564" h="868679">
                <a:moveTo>
                  <a:pt x="57912" y="0"/>
                </a:moveTo>
                <a:lnTo>
                  <a:pt x="38100" y="0"/>
                </a:lnTo>
                <a:lnTo>
                  <a:pt x="38100" y="4572"/>
                </a:lnTo>
                <a:lnTo>
                  <a:pt x="57912" y="4572"/>
                </a:lnTo>
                <a:lnTo>
                  <a:pt x="57912" y="0"/>
                </a:lnTo>
                <a:close/>
              </a:path>
              <a:path w="329564" h="868679">
                <a:moveTo>
                  <a:pt x="91439" y="0"/>
                </a:moveTo>
                <a:lnTo>
                  <a:pt x="71628" y="0"/>
                </a:lnTo>
                <a:lnTo>
                  <a:pt x="71628" y="4572"/>
                </a:lnTo>
                <a:lnTo>
                  <a:pt x="91439" y="4572"/>
                </a:lnTo>
                <a:lnTo>
                  <a:pt x="91439" y="0"/>
                </a:lnTo>
                <a:close/>
              </a:path>
              <a:path w="329564" h="868679">
                <a:moveTo>
                  <a:pt x="124968" y="0"/>
                </a:moveTo>
                <a:lnTo>
                  <a:pt x="105156" y="0"/>
                </a:lnTo>
                <a:lnTo>
                  <a:pt x="105156" y="4572"/>
                </a:lnTo>
                <a:lnTo>
                  <a:pt x="124968" y="4572"/>
                </a:lnTo>
                <a:lnTo>
                  <a:pt x="124968" y="0"/>
                </a:lnTo>
                <a:close/>
              </a:path>
              <a:path w="329564" h="868679">
                <a:moveTo>
                  <a:pt x="156972" y="0"/>
                </a:moveTo>
                <a:lnTo>
                  <a:pt x="138683" y="0"/>
                </a:lnTo>
                <a:lnTo>
                  <a:pt x="138683" y="4572"/>
                </a:lnTo>
                <a:lnTo>
                  <a:pt x="156972" y="4572"/>
                </a:lnTo>
                <a:lnTo>
                  <a:pt x="156972" y="0"/>
                </a:lnTo>
                <a:close/>
              </a:path>
              <a:path w="329564" h="868679">
                <a:moveTo>
                  <a:pt x="190500" y="0"/>
                </a:moveTo>
                <a:lnTo>
                  <a:pt x="172212" y="0"/>
                </a:lnTo>
                <a:lnTo>
                  <a:pt x="172212" y="4572"/>
                </a:lnTo>
                <a:lnTo>
                  <a:pt x="190500" y="4572"/>
                </a:lnTo>
                <a:lnTo>
                  <a:pt x="190500" y="0"/>
                </a:lnTo>
                <a:close/>
              </a:path>
              <a:path w="329564" h="868679">
                <a:moveTo>
                  <a:pt x="224028" y="0"/>
                </a:moveTo>
                <a:lnTo>
                  <a:pt x="205739" y="0"/>
                </a:lnTo>
                <a:lnTo>
                  <a:pt x="205739" y="4572"/>
                </a:lnTo>
                <a:lnTo>
                  <a:pt x="224028" y="4572"/>
                </a:lnTo>
                <a:lnTo>
                  <a:pt x="224028" y="0"/>
                </a:lnTo>
                <a:close/>
              </a:path>
              <a:path w="329564" h="868679">
                <a:moveTo>
                  <a:pt x="257556" y="0"/>
                </a:moveTo>
                <a:lnTo>
                  <a:pt x="239268" y="0"/>
                </a:lnTo>
                <a:lnTo>
                  <a:pt x="239268" y="4572"/>
                </a:lnTo>
                <a:lnTo>
                  <a:pt x="257556" y="4572"/>
                </a:lnTo>
                <a:lnTo>
                  <a:pt x="257556" y="0"/>
                </a:lnTo>
                <a:close/>
              </a:path>
              <a:path w="329564" h="868679">
                <a:moveTo>
                  <a:pt x="291083" y="0"/>
                </a:moveTo>
                <a:lnTo>
                  <a:pt x="271272" y="0"/>
                </a:lnTo>
                <a:lnTo>
                  <a:pt x="271272" y="4572"/>
                </a:lnTo>
                <a:lnTo>
                  <a:pt x="291083" y="4572"/>
                </a:lnTo>
                <a:lnTo>
                  <a:pt x="291083" y="0"/>
                </a:lnTo>
                <a:close/>
              </a:path>
              <a:path w="329564" h="868679">
                <a:moveTo>
                  <a:pt x="324612" y="0"/>
                </a:moveTo>
                <a:lnTo>
                  <a:pt x="304800" y="0"/>
                </a:lnTo>
                <a:lnTo>
                  <a:pt x="304800" y="4572"/>
                </a:lnTo>
                <a:lnTo>
                  <a:pt x="324612" y="4572"/>
                </a:lnTo>
                <a:lnTo>
                  <a:pt x="324612" y="0"/>
                </a:lnTo>
                <a:close/>
              </a:path>
              <a:path w="329564" h="868679">
                <a:moveTo>
                  <a:pt x="329183" y="13716"/>
                </a:moveTo>
                <a:lnTo>
                  <a:pt x="324612" y="13716"/>
                </a:lnTo>
                <a:lnTo>
                  <a:pt x="324612" y="33528"/>
                </a:lnTo>
                <a:lnTo>
                  <a:pt x="329183" y="33528"/>
                </a:lnTo>
                <a:lnTo>
                  <a:pt x="329183" y="13716"/>
                </a:lnTo>
                <a:close/>
              </a:path>
              <a:path w="329564" h="868679">
                <a:moveTo>
                  <a:pt x="329183" y="47244"/>
                </a:moveTo>
                <a:lnTo>
                  <a:pt x="324612" y="47244"/>
                </a:lnTo>
                <a:lnTo>
                  <a:pt x="324612" y="65532"/>
                </a:lnTo>
                <a:lnTo>
                  <a:pt x="329183" y="65532"/>
                </a:lnTo>
                <a:lnTo>
                  <a:pt x="329183" y="47244"/>
                </a:lnTo>
                <a:close/>
              </a:path>
              <a:path w="329564" h="868679">
                <a:moveTo>
                  <a:pt x="329183" y="80772"/>
                </a:moveTo>
                <a:lnTo>
                  <a:pt x="324612" y="80772"/>
                </a:lnTo>
                <a:lnTo>
                  <a:pt x="324612" y="99060"/>
                </a:lnTo>
                <a:lnTo>
                  <a:pt x="329183" y="99060"/>
                </a:lnTo>
                <a:lnTo>
                  <a:pt x="329183" y="80772"/>
                </a:lnTo>
                <a:close/>
              </a:path>
              <a:path w="329564" h="868679">
                <a:moveTo>
                  <a:pt x="329183" y="114300"/>
                </a:moveTo>
                <a:lnTo>
                  <a:pt x="324612" y="114300"/>
                </a:lnTo>
                <a:lnTo>
                  <a:pt x="324612" y="132588"/>
                </a:lnTo>
                <a:lnTo>
                  <a:pt x="329183" y="132588"/>
                </a:lnTo>
                <a:lnTo>
                  <a:pt x="329183" y="114300"/>
                </a:lnTo>
                <a:close/>
              </a:path>
              <a:path w="329564" h="868679">
                <a:moveTo>
                  <a:pt x="329183" y="147828"/>
                </a:moveTo>
                <a:lnTo>
                  <a:pt x="324612" y="147828"/>
                </a:lnTo>
                <a:lnTo>
                  <a:pt x="324612" y="166116"/>
                </a:lnTo>
                <a:lnTo>
                  <a:pt x="329183" y="166116"/>
                </a:lnTo>
                <a:lnTo>
                  <a:pt x="329183" y="147828"/>
                </a:lnTo>
                <a:close/>
              </a:path>
              <a:path w="329564" h="868679">
                <a:moveTo>
                  <a:pt x="329183" y="179832"/>
                </a:moveTo>
                <a:lnTo>
                  <a:pt x="324612" y="179832"/>
                </a:lnTo>
                <a:lnTo>
                  <a:pt x="324612" y="199644"/>
                </a:lnTo>
                <a:lnTo>
                  <a:pt x="329183" y="199644"/>
                </a:lnTo>
                <a:lnTo>
                  <a:pt x="329183" y="179832"/>
                </a:lnTo>
                <a:close/>
              </a:path>
              <a:path w="329564" h="868679">
                <a:moveTo>
                  <a:pt x="329183" y="213360"/>
                </a:moveTo>
                <a:lnTo>
                  <a:pt x="324612" y="213360"/>
                </a:lnTo>
                <a:lnTo>
                  <a:pt x="324612" y="233172"/>
                </a:lnTo>
                <a:lnTo>
                  <a:pt x="329183" y="233172"/>
                </a:lnTo>
                <a:lnTo>
                  <a:pt x="329183" y="213360"/>
                </a:lnTo>
                <a:close/>
              </a:path>
              <a:path w="329564" h="868679">
                <a:moveTo>
                  <a:pt x="329183" y="246888"/>
                </a:moveTo>
                <a:lnTo>
                  <a:pt x="324612" y="246888"/>
                </a:lnTo>
                <a:lnTo>
                  <a:pt x="324612" y="266700"/>
                </a:lnTo>
                <a:lnTo>
                  <a:pt x="329183" y="266700"/>
                </a:lnTo>
                <a:lnTo>
                  <a:pt x="329183" y="246888"/>
                </a:lnTo>
                <a:close/>
              </a:path>
              <a:path w="329564" h="868679">
                <a:moveTo>
                  <a:pt x="329183" y="280416"/>
                </a:moveTo>
                <a:lnTo>
                  <a:pt x="324612" y="280416"/>
                </a:lnTo>
                <a:lnTo>
                  <a:pt x="324612" y="300228"/>
                </a:lnTo>
                <a:lnTo>
                  <a:pt x="329183" y="300228"/>
                </a:lnTo>
                <a:lnTo>
                  <a:pt x="329183" y="280416"/>
                </a:lnTo>
                <a:close/>
              </a:path>
              <a:path w="329564" h="868679">
                <a:moveTo>
                  <a:pt x="329183" y="313944"/>
                </a:moveTo>
                <a:lnTo>
                  <a:pt x="324612" y="313944"/>
                </a:lnTo>
                <a:lnTo>
                  <a:pt x="324612" y="332232"/>
                </a:lnTo>
                <a:lnTo>
                  <a:pt x="329183" y="332232"/>
                </a:lnTo>
                <a:lnTo>
                  <a:pt x="329183" y="313944"/>
                </a:lnTo>
                <a:close/>
              </a:path>
              <a:path w="329564" h="868679">
                <a:moveTo>
                  <a:pt x="329183" y="347472"/>
                </a:moveTo>
                <a:lnTo>
                  <a:pt x="324612" y="347472"/>
                </a:lnTo>
                <a:lnTo>
                  <a:pt x="324612" y="365760"/>
                </a:lnTo>
                <a:lnTo>
                  <a:pt x="329183" y="365760"/>
                </a:lnTo>
                <a:lnTo>
                  <a:pt x="329183" y="347472"/>
                </a:lnTo>
                <a:close/>
              </a:path>
              <a:path w="329564" h="868679">
                <a:moveTo>
                  <a:pt x="329183" y="381000"/>
                </a:moveTo>
                <a:lnTo>
                  <a:pt x="324612" y="381000"/>
                </a:lnTo>
                <a:lnTo>
                  <a:pt x="324612" y="399288"/>
                </a:lnTo>
                <a:lnTo>
                  <a:pt x="329183" y="399288"/>
                </a:lnTo>
                <a:lnTo>
                  <a:pt x="329183" y="381000"/>
                </a:lnTo>
                <a:close/>
              </a:path>
              <a:path w="329564" h="868679">
                <a:moveTo>
                  <a:pt x="329183" y="414528"/>
                </a:moveTo>
                <a:lnTo>
                  <a:pt x="324612" y="414528"/>
                </a:lnTo>
                <a:lnTo>
                  <a:pt x="324612" y="432816"/>
                </a:lnTo>
                <a:lnTo>
                  <a:pt x="329183" y="432816"/>
                </a:lnTo>
                <a:lnTo>
                  <a:pt x="329183" y="414528"/>
                </a:lnTo>
                <a:close/>
              </a:path>
              <a:path w="329564" h="868679">
                <a:moveTo>
                  <a:pt x="329183" y="446532"/>
                </a:moveTo>
                <a:lnTo>
                  <a:pt x="324612" y="446532"/>
                </a:lnTo>
                <a:lnTo>
                  <a:pt x="324612" y="466344"/>
                </a:lnTo>
                <a:lnTo>
                  <a:pt x="329183" y="466344"/>
                </a:lnTo>
                <a:lnTo>
                  <a:pt x="329183" y="446532"/>
                </a:lnTo>
                <a:close/>
              </a:path>
              <a:path w="329564" h="868679">
                <a:moveTo>
                  <a:pt x="329183" y="480060"/>
                </a:moveTo>
                <a:lnTo>
                  <a:pt x="324612" y="480060"/>
                </a:lnTo>
                <a:lnTo>
                  <a:pt x="324612" y="499872"/>
                </a:lnTo>
                <a:lnTo>
                  <a:pt x="329183" y="499872"/>
                </a:lnTo>
                <a:lnTo>
                  <a:pt x="329183" y="480060"/>
                </a:lnTo>
                <a:close/>
              </a:path>
              <a:path w="329564" h="868679">
                <a:moveTo>
                  <a:pt x="329183" y="513588"/>
                </a:moveTo>
                <a:lnTo>
                  <a:pt x="324612" y="513588"/>
                </a:lnTo>
                <a:lnTo>
                  <a:pt x="324612" y="533400"/>
                </a:lnTo>
                <a:lnTo>
                  <a:pt x="329183" y="533400"/>
                </a:lnTo>
                <a:lnTo>
                  <a:pt x="329183" y="513588"/>
                </a:lnTo>
                <a:close/>
              </a:path>
              <a:path w="329564" h="868679">
                <a:moveTo>
                  <a:pt x="329183" y="547116"/>
                </a:moveTo>
                <a:lnTo>
                  <a:pt x="324612" y="547116"/>
                </a:lnTo>
                <a:lnTo>
                  <a:pt x="324612" y="566928"/>
                </a:lnTo>
                <a:lnTo>
                  <a:pt x="329183" y="566928"/>
                </a:lnTo>
                <a:lnTo>
                  <a:pt x="329183" y="547116"/>
                </a:lnTo>
                <a:close/>
              </a:path>
              <a:path w="329564" h="868679">
                <a:moveTo>
                  <a:pt x="329183" y="580644"/>
                </a:moveTo>
                <a:lnTo>
                  <a:pt x="324612" y="580644"/>
                </a:lnTo>
                <a:lnTo>
                  <a:pt x="324612" y="598932"/>
                </a:lnTo>
                <a:lnTo>
                  <a:pt x="329183" y="598932"/>
                </a:lnTo>
                <a:lnTo>
                  <a:pt x="329183" y="580644"/>
                </a:lnTo>
                <a:close/>
              </a:path>
              <a:path w="329564" h="868679">
                <a:moveTo>
                  <a:pt x="329183" y="614172"/>
                </a:moveTo>
                <a:lnTo>
                  <a:pt x="324612" y="614172"/>
                </a:lnTo>
                <a:lnTo>
                  <a:pt x="324612" y="632460"/>
                </a:lnTo>
                <a:lnTo>
                  <a:pt x="329183" y="632460"/>
                </a:lnTo>
                <a:lnTo>
                  <a:pt x="329183" y="614172"/>
                </a:lnTo>
                <a:close/>
              </a:path>
              <a:path w="329564" h="868679">
                <a:moveTo>
                  <a:pt x="329183" y="647700"/>
                </a:moveTo>
                <a:lnTo>
                  <a:pt x="324612" y="647700"/>
                </a:lnTo>
                <a:lnTo>
                  <a:pt x="324612" y="665988"/>
                </a:lnTo>
                <a:lnTo>
                  <a:pt x="329183" y="665988"/>
                </a:lnTo>
                <a:lnTo>
                  <a:pt x="329183" y="647700"/>
                </a:lnTo>
                <a:close/>
              </a:path>
              <a:path w="329564" h="868679">
                <a:moveTo>
                  <a:pt x="329183" y="681228"/>
                </a:moveTo>
                <a:lnTo>
                  <a:pt x="324612" y="681228"/>
                </a:lnTo>
                <a:lnTo>
                  <a:pt x="324612" y="699516"/>
                </a:lnTo>
                <a:lnTo>
                  <a:pt x="329183" y="699516"/>
                </a:lnTo>
                <a:lnTo>
                  <a:pt x="329183" y="681228"/>
                </a:lnTo>
                <a:close/>
              </a:path>
              <a:path w="329564" h="868679">
                <a:moveTo>
                  <a:pt x="329183" y="713232"/>
                </a:moveTo>
                <a:lnTo>
                  <a:pt x="324612" y="713232"/>
                </a:lnTo>
                <a:lnTo>
                  <a:pt x="324612" y="733044"/>
                </a:lnTo>
                <a:lnTo>
                  <a:pt x="329183" y="733044"/>
                </a:lnTo>
                <a:lnTo>
                  <a:pt x="329183" y="713232"/>
                </a:lnTo>
                <a:close/>
              </a:path>
              <a:path w="329564" h="868679">
                <a:moveTo>
                  <a:pt x="329183" y="746760"/>
                </a:moveTo>
                <a:lnTo>
                  <a:pt x="324612" y="746760"/>
                </a:lnTo>
                <a:lnTo>
                  <a:pt x="324612" y="766572"/>
                </a:lnTo>
                <a:lnTo>
                  <a:pt x="329183" y="766572"/>
                </a:lnTo>
                <a:lnTo>
                  <a:pt x="329183" y="746760"/>
                </a:lnTo>
                <a:close/>
              </a:path>
              <a:path w="329564" h="868679">
                <a:moveTo>
                  <a:pt x="329183" y="780288"/>
                </a:moveTo>
                <a:lnTo>
                  <a:pt x="324612" y="780288"/>
                </a:lnTo>
                <a:lnTo>
                  <a:pt x="324612" y="800100"/>
                </a:lnTo>
                <a:lnTo>
                  <a:pt x="329183" y="800100"/>
                </a:lnTo>
                <a:lnTo>
                  <a:pt x="329183" y="780288"/>
                </a:lnTo>
                <a:close/>
              </a:path>
              <a:path w="329564" h="868679">
                <a:moveTo>
                  <a:pt x="329183" y="813816"/>
                </a:moveTo>
                <a:lnTo>
                  <a:pt x="324612" y="813816"/>
                </a:lnTo>
                <a:lnTo>
                  <a:pt x="324612" y="833628"/>
                </a:lnTo>
                <a:lnTo>
                  <a:pt x="329183" y="833628"/>
                </a:lnTo>
                <a:lnTo>
                  <a:pt x="329183" y="813816"/>
                </a:lnTo>
                <a:close/>
              </a:path>
              <a:path w="329564" h="868679">
                <a:moveTo>
                  <a:pt x="329183" y="864108"/>
                </a:moveTo>
                <a:lnTo>
                  <a:pt x="326136" y="864108"/>
                </a:lnTo>
                <a:lnTo>
                  <a:pt x="326136" y="868680"/>
                </a:lnTo>
                <a:lnTo>
                  <a:pt x="329183" y="868680"/>
                </a:lnTo>
                <a:lnTo>
                  <a:pt x="329183" y="864108"/>
                </a:lnTo>
                <a:close/>
              </a:path>
              <a:path w="329564" h="868679">
                <a:moveTo>
                  <a:pt x="329183" y="847344"/>
                </a:moveTo>
                <a:lnTo>
                  <a:pt x="324612" y="847344"/>
                </a:lnTo>
                <a:lnTo>
                  <a:pt x="324612" y="865632"/>
                </a:lnTo>
                <a:lnTo>
                  <a:pt x="326136" y="864108"/>
                </a:lnTo>
                <a:lnTo>
                  <a:pt x="329183" y="864108"/>
                </a:lnTo>
                <a:lnTo>
                  <a:pt x="329183" y="847344"/>
                </a:lnTo>
                <a:close/>
              </a:path>
              <a:path w="329564" h="868679">
                <a:moveTo>
                  <a:pt x="312419" y="864108"/>
                </a:moveTo>
                <a:lnTo>
                  <a:pt x="292607" y="864108"/>
                </a:lnTo>
                <a:lnTo>
                  <a:pt x="292607" y="868680"/>
                </a:lnTo>
                <a:lnTo>
                  <a:pt x="312419" y="868680"/>
                </a:lnTo>
                <a:lnTo>
                  <a:pt x="312419" y="864108"/>
                </a:lnTo>
                <a:close/>
              </a:path>
              <a:path w="329564" h="868679">
                <a:moveTo>
                  <a:pt x="278892" y="864108"/>
                </a:moveTo>
                <a:lnTo>
                  <a:pt x="259080" y="864108"/>
                </a:lnTo>
                <a:lnTo>
                  <a:pt x="259080" y="868680"/>
                </a:lnTo>
                <a:lnTo>
                  <a:pt x="278892" y="868680"/>
                </a:lnTo>
                <a:lnTo>
                  <a:pt x="278892" y="864108"/>
                </a:lnTo>
                <a:close/>
              </a:path>
              <a:path w="329564" h="868679">
                <a:moveTo>
                  <a:pt x="245363" y="864108"/>
                </a:moveTo>
                <a:lnTo>
                  <a:pt x="225551" y="864108"/>
                </a:lnTo>
                <a:lnTo>
                  <a:pt x="225551" y="868680"/>
                </a:lnTo>
                <a:lnTo>
                  <a:pt x="245363" y="868680"/>
                </a:lnTo>
                <a:lnTo>
                  <a:pt x="245363" y="864108"/>
                </a:lnTo>
                <a:close/>
              </a:path>
              <a:path w="329564" h="868679">
                <a:moveTo>
                  <a:pt x="211836" y="864108"/>
                </a:moveTo>
                <a:lnTo>
                  <a:pt x="193548" y="864108"/>
                </a:lnTo>
                <a:lnTo>
                  <a:pt x="193548" y="868680"/>
                </a:lnTo>
                <a:lnTo>
                  <a:pt x="211836" y="868680"/>
                </a:lnTo>
                <a:lnTo>
                  <a:pt x="211836" y="864108"/>
                </a:lnTo>
                <a:close/>
              </a:path>
              <a:path w="329564" h="868679">
                <a:moveTo>
                  <a:pt x="178307" y="864108"/>
                </a:moveTo>
                <a:lnTo>
                  <a:pt x="160019" y="864108"/>
                </a:lnTo>
                <a:lnTo>
                  <a:pt x="160019" y="868680"/>
                </a:lnTo>
                <a:lnTo>
                  <a:pt x="178307" y="868680"/>
                </a:lnTo>
                <a:lnTo>
                  <a:pt x="178307" y="864108"/>
                </a:lnTo>
                <a:close/>
              </a:path>
              <a:path w="329564" h="868679">
                <a:moveTo>
                  <a:pt x="144780" y="864108"/>
                </a:moveTo>
                <a:lnTo>
                  <a:pt x="126492" y="864108"/>
                </a:lnTo>
                <a:lnTo>
                  <a:pt x="126492" y="868680"/>
                </a:lnTo>
                <a:lnTo>
                  <a:pt x="144780" y="868680"/>
                </a:lnTo>
                <a:lnTo>
                  <a:pt x="144780" y="864108"/>
                </a:lnTo>
                <a:close/>
              </a:path>
              <a:path w="329564" h="868679">
                <a:moveTo>
                  <a:pt x="111251" y="864108"/>
                </a:moveTo>
                <a:lnTo>
                  <a:pt x="92963" y="864108"/>
                </a:lnTo>
                <a:lnTo>
                  <a:pt x="92963" y="868680"/>
                </a:lnTo>
                <a:lnTo>
                  <a:pt x="111251" y="868680"/>
                </a:lnTo>
                <a:lnTo>
                  <a:pt x="111251" y="864108"/>
                </a:lnTo>
                <a:close/>
              </a:path>
              <a:path w="329564" h="868679">
                <a:moveTo>
                  <a:pt x="79248" y="864108"/>
                </a:moveTo>
                <a:lnTo>
                  <a:pt x="59436" y="864108"/>
                </a:lnTo>
                <a:lnTo>
                  <a:pt x="59436" y="868680"/>
                </a:lnTo>
                <a:lnTo>
                  <a:pt x="79248" y="868680"/>
                </a:lnTo>
                <a:lnTo>
                  <a:pt x="79248" y="864108"/>
                </a:lnTo>
                <a:close/>
              </a:path>
              <a:path w="329564" h="868679">
                <a:moveTo>
                  <a:pt x="45719" y="864108"/>
                </a:moveTo>
                <a:lnTo>
                  <a:pt x="25907" y="864108"/>
                </a:lnTo>
                <a:lnTo>
                  <a:pt x="25907" y="868680"/>
                </a:lnTo>
                <a:lnTo>
                  <a:pt x="45719" y="868680"/>
                </a:lnTo>
                <a:lnTo>
                  <a:pt x="45719" y="864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477346" y="8538206"/>
            <a:ext cx="194310" cy="13589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z="1200" b="1">
                <a:latin typeface="Times New Roman"/>
                <a:cs typeface="Times New Roman"/>
              </a:rPr>
              <a:t>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839211" y="7769349"/>
            <a:ext cx="728472" cy="3017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842260" y="7775444"/>
            <a:ext cx="723900" cy="292735"/>
          </a:xfrm>
          <a:custGeom>
            <a:avLst/>
            <a:gdLst/>
            <a:ahLst/>
            <a:cxnLst/>
            <a:rect l="l" t="t" r="r" b="b"/>
            <a:pathLst>
              <a:path w="723900" h="292734">
                <a:moveTo>
                  <a:pt x="4571" y="288035"/>
                </a:moveTo>
                <a:lnTo>
                  <a:pt x="1523" y="288035"/>
                </a:lnTo>
                <a:lnTo>
                  <a:pt x="1523" y="292607"/>
                </a:lnTo>
                <a:lnTo>
                  <a:pt x="18287" y="292607"/>
                </a:lnTo>
                <a:lnTo>
                  <a:pt x="18287" y="289559"/>
                </a:lnTo>
                <a:lnTo>
                  <a:pt x="4571" y="289559"/>
                </a:lnTo>
                <a:lnTo>
                  <a:pt x="4571" y="288035"/>
                </a:lnTo>
                <a:close/>
              </a:path>
              <a:path w="723900" h="292734">
                <a:moveTo>
                  <a:pt x="4571" y="271271"/>
                </a:moveTo>
                <a:lnTo>
                  <a:pt x="0" y="271271"/>
                </a:lnTo>
                <a:lnTo>
                  <a:pt x="0" y="289559"/>
                </a:lnTo>
                <a:lnTo>
                  <a:pt x="1523" y="289559"/>
                </a:lnTo>
                <a:lnTo>
                  <a:pt x="1523" y="288035"/>
                </a:lnTo>
                <a:lnTo>
                  <a:pt x="4571" y="288035"/>
                </a:lnTo>
                <a:lnTo>
                  <a:pt x="4571" y="271271"/>
                </a:lnTo>
                <a:close/>
              </a:path>
              <a:path w="723900" h="292734">
                <a:moveTo>
                  <a:pt x="18287" y="288035"/>
                </a:moveTo>
                <a:lnTo>
                  <a:pt x="4571" y="288035"/>
                </a:lnTo>
                <a:lnTo>
                  <a:pt x="4571" y="289559"/>
                </a:lnTo>
                <a:lnTo>
                  <a:pt x="18287" y="289559"/>
                </a:lnTo>
                <a:lnTo>
                  <a:pt x="18287" y="288035"/>
                </a:lnTo>
                <a:close/>
              </a:path>
              <a:path w="723900" h="292734">
                <a:moveTo>
                  <a:pt x="4571" y="237743"/>
                </a:moveTo>
                <a:lnTo>
                  <a:pt x="0" y="237743"/>
                </a:lnTo>
                <a:lnTo>
                  <a:pt x="0" y="256031"/>
                </a:lnTo>
                <a:lnTo>
                  <a:pt x="4571" y="256031"/>
                </a:lnTo>
                <a:lnTo>
                  <a:pt x="4571" y="237743"/>
                </a:lnTo>
                <a:close/>
              </a:path>
              <a:path w="723900" h="292734">
                <a:moveTo>
                  <a:pt x="4571" y="204215"/>
                </a:moveTo>
                <a:lnTo>
                  <a:pt x="0" y="204215"/>
                </a:lnTo>
                <a:lnTo>
                  <a:pt x="0" y="224027"/>
                </a:lnTo>
                <a:lnTo>
                  <a:pt x="4571" y="224027"/>
                </a:lnTo>
                <a:lnTo>
                  <a:pt x="4571" y="204215"/>
                </a:lnTo>
                <a:close/>
              </a:path>
              <a:path w="723900" h="292734">
                <a:moveTo>
                  <a:pt x="4571" y="170687"/>
                </a:moveTo>
                <a:lnTo>
                  <a:pt x="0" y="170687"/>
                </a:lnTo>
                <a:lnTo>
                  <a:pt x="0" y="190499"/>
                </a:lnTo>
                <a:lnTo>
                  <a:pt x="4571" y="190499"/>
                </a:lnTo>
                <a:lnTo>
                  <a:pt x="4571" y="170687"/>
                </a:lnTo>
                <a:close/>
              </a:path>
              <a:path w="723900" h="292734">
                <a:moveTo>
                  <a:pt x="4571" y="137159"/>
                </a:moveTo>
                <a:lnTo>
                  <a:pt x="0" y="137159"/>
                </a:lnTo>
                <a:lnTo>
                  <a:pt x="0" y="156971"/>
                </a:lnTo>
                <a:lnTo>
                  <a:pt x="4571" y="156971"/>
                </a:lnTo>
                <a:lnTo>
                  <a:pt x="4571" y="137159"/>
                </a:lnTo>
                <a:close/>
              </a:path>
              <a:path w="723900" h="292734">
                <a:moveTo>
                  <a:pt x="4571" y="103631"/>
                </a:moveTo>
                <a:lnTo>
                  <a:pt x="0" y="103631"/>
                </a:lnTo>
                <a:lnTo>
                  <a:pt x="0" y="123443"/>
                </a:lnTo>
                <a:lnTo>
                  <a:pt x="4571" y="123443"/>
                </a:lnTo>
                <a:lnTo>
                  <a:pt x="4571" y="103631"/>
                </a:lnTo>
                <a:close/>
              </a:path>
              <a:path w="723900" h="292734">
                <a:moveTo>
                  <a:pt x="4571" y="71627"/>
                </a:moveTo>
                <a:lnTo>
                  <a:pt x="0" y="71627"/>
                </a:lnTo>
                <a:lnTo>
                  <a:pt x="0" y="89915"/>
                </a:lnTo>
                <a:lnTo>
                  <a:pt x="4571" y="89915"/>
                </a:lnTo>
                <a:lnTo>
                  <a:pt x="4571" y="71627"/>
                </a:lnTo>
                <a:close/>
              </a:path>
              <a:path w="723900" h="292734">
                <a:moveTo>
                  <a:pt x="4571" y="38099"/>
                </a:moveTo>
                <a:lnTo>
                  <a:pt x="0" y="38099"/>
                </a:lnTo>
                <a:lnTo>
                  <a:pt x="0" y="56387"/>
                </a:lnTo>
                <a:lnTo>
                  <a:pt x="4571" y="56387"/>
                </a:lnTo>
                <a:lnTo>
                  <a:pt x="4571" y="38099"/>
                </a:lnTo>
                <a:close/>
              </a:path>
              <a:path w="723900" h="292734">
                <a:moveTo>
                  <a:pt x="4571" y="4571"/>
                </a:moveTo>
                <a:lnTo>
                  <a:pt x="0" y="4571"/>
                </a:lnTo>
                <a:lnTo>
                  <a:pt x="0" y="22859"/>
                </a:lnTo>
                <a:lnTo>
                  <a:pt x="4571" y="22859"/>
                </a:lnTo>
                <a:lnTo>
                  <a:pt x="4571" y="4571"/>
                </a:lnTo>
                <a:close/>
              </a:path>
              <a:path w="723900" h="292734">
                <a:moveTo>
                  <a:pt x="33527" y="0"/>
                </a:moveTo>
                <a:lnTo>
                  <a:pt x="13715" y="0"/>
                </a:lnTo>
                <a:lnTo>
                  <a:pt x="13715" y="4571"/>
                </a:lnTo>
                <a:lnTo>
                  <a:pt x="33527" y="4571"/>
                </a:lnTo>
                <a:lnTo>
                  <a:pt x="33527" y="0"/>
                </a:lnTo>
                <a:close/>
              </a:path>
              <a:path w="723900" h="292734">
                <a:moveTo>
                  <a:pt x="65531" y="0"/>
                </a:moveTo>
                <a:lnTo>
                  <a:pt x="47243" y="0"/>
                </a:lnTo>
                <a:lnTo>
                  <a:pt x="47243" y="4571"/>
                </a:lnTo>
                <a:lnTo>
                  <a:pt x="65531" y="4571"/>
                </a:lnTo>
                <a:lnTo>
                  <a:pt x="65531" y="0"/>
                </a:lnTo>
                <a:close/>
              </a:path>
              <a:path w="723900" h="292734">
                <a:moveTo>
                  <a:pt x="99059" y="0"/>
                </a:moveTo>
                <a:lnTo>
                  <a:pt x="80771" y="0"/>
                </a:lnTo>
                <a:lnTo>
                  <a:pt x="80771" y="4571"/>
                </a:lnTo>
                <a:lnTo>
                  <a:pt x="99059" y="4571"/>
                </a:lnTo>
                <a:lnTo>
                  <a:pt x="99059" y="0"/>
                </a:lnTo>
                <a:close/>
              </a:path>
              <a:path w="723900" h="292734">
                <a:moveTo>
                  <a:pt x="132587" y="0"/>
                </a:moveTo>
                <a:lnTo>
                  <a:pt x="114300" y="0"/>
                </a:lnTo>
                <a:lnTo>
                  <a:pt x="114300" y="4571"/>
                </a:lnTo>
                <a:lnTo>
                  <a:pt x="132587" y="4571"/>
                </a:lnTo>
                <a:lnTo>
                  <a:pt x="132587" y="0"/>
                </a:lnTo>
                <a:close/>
              </a:path>
              <a:path w="723900" h="292734">
                <a:moveTo>
                  <a:pt x="166115" y="0"/>
                </a:moveTo>
                <a:lnTo>
                  <a:pt x="147827" y="0"/>
                </a:lnTo>
                <a:lnTo>
                  <a:pt x="147827" y="4571"/>
                </a:lnTo>
                <a:lnTo>
                  <a:pt x="166115" y="4571"/>
                </a:lnTo>
                <a:lnTo>
                  <a:pt x="166115" y="0"/>
                </a:lnTo>
                <a:close/>
              </a:path>
              <a:path w="723900" h="292734">
                <a:moveTo>
                  <a:pt x="199644" y="0"/>
                </a:moveTo>
                <a:lnTo>
                  <a:pt x="179831" y="0"/>
                </a:lnTo>
                <a:lnTo>
                  <a:pt x="179831" y="4571"/>
                </a:lnTo>
                <a:lnTo>
                  <a:pt x="199644" y="4571"/>
                </a:lnTo>
                <a:lnTo>
                  <a:pt x="199644" y="0"/>
                </a:lnTo>
                <a:close/>
              </a:path>
              <a:path w="723900" h="292734">
                <a:moveTo>
                  <a:pt x="233171" y="0"/>
                </a:moveTo>
                <a:lnTo>
                  <a:pt x="213359" y="0"/>
                </a:lnTo>
                <a:lnTo>
                  <a:pt x="213359" y="4571"/>
                </a:lnTo>
                <a:lnTo>
                  <a:pt x="233171" y="4571"/>
                </a:lnTo>
                <a:lnTo>
                  <a:pt x="233171" y="0"/>
                </a:lnTo>
                <a:close/>
              </a:path>
              <a:path w="723900" h="292734">
                <a:moveTo>
                  <a:pt x="266700" y="0"/>
                </a:moveTo>
                <a:lnTo>
                  <a:pt x="246887" y="0"/>
                </a:lnTo>
                <a:lnTo>
                  <a:pt x="246887" y="4571"/>
                </a:lnTo>
                <a:lnTo>
                  <a:pt x="266700" y="4571"/>
                </a:lnTo>
                <a:lnTo>
                  <a:pt x="266700" y="0"/>
                </a:lnTo>
                <a:close/>
              </a:path>
              <a:path w="723900" h="292734">
                <a:moveTo>
                  <a:pt x="300227" y="0"/>
                </a:moveTo>
                <a:lnTo>
                  <a:pt x="280415" y="0"/>
                </a:lnTo>
                <a:lnTo>
                  <a:pt x="280415" y="4571"/>
                </a:lnTo>
                <a:lnTo>
                  <a:pt x="300227" y="4571"/>
                </a:lnTo>
                <a:lnTo>
                  <a:pt x="300227" y="0"/>
                </a:lnTo>
                <a:close/>
              </a:path>
              <a:path w="723900" h="292734">
                <a:moveTo>
                  <a:pt x="332231" y="0"/>
                </a:moveTo>
                <a:lnTo>
                  <a:pt x="313944" y="0"/>
                </a:lnTo>
                <a:lnTo>
                  <a:pt x="313944" y="4571"/>
                </a:lnTo>
                <a:lnTo>
                  <a:pt x="332231" y="4571"/>
                </a:lnTo>
                <a:lnTo>
                  <a:pt x="332231" y="0"/>
                </a:lnTo>
                <a:close/>
              </a:path>
              <a:path w="723900" h="292734">
                <a:moveTo>
                  <a:pt x="365759" y="0"/>
                </a:moveTo>
                <a:lnTo>
                  <a:pt x="347471" y="0"/>
                </a:lnTo>
                <a:lnTo>
                  <a:pt x="347471" y="4571"/>
                </a:lnTo>
                <a:lnTo>
                  <a:pt x="365759" y="4571"/>
                </a:lnTo>
                <a:lnTo>
                  <a:pt x="365759" y="0"/>
                </a:lnTo>
                <a:close/>
              </a:path>
              <a:path w="723900" h="292734">
                <a:moveTo>
                  <a:pt x="399288" y="0"/>
                </a:moveTo>
                <a:lnTo>
                  <a:pt x="381000" y="0"/>
                </a:lnTo>
                <a:lnTo>
                  <a:pt x="381000" y="4571"/>
                </a:lnTo>
                <a:lnTo>
                  <a:pt x="399288" y="4571"/>
                </a:lnTo>
                <a:lnTo>
                  <a:pt x="399288" y="0"/>
                </a:lnTo>
                <a:close/>
              </a:path>
              <a:path w="723900" h="292734">
                <a:moveTo>
                  <a:pt x="432815" y="0"/>
                </a:moveTo>
                <a:lnTo>
                  <a:pt x="414527" y="0"/>
                </a:lnTo>
                <a:lnTo>
                  <a:pt x="414527" y="4571"/>
                </a:lnTo>
                <a:lnTo>
                  <a:pt x="432815" y="4571"/>
                </a:lnTo>
                <a:lnTo>
                  <a:pt x="432815" y="0"/>
                </a:lnTo>
                <a:close/>
              </a:path>
              <a:path w="723900" h="292734">
                <a:moveTo>
                  <a:pt x="466343" y="0"/>
                </a:moveTo>
                <a:lnTo>
                  <a:pt x="446531" y="0"/>
                </a:lnTo>
                <a:lnTo>
                  <a:pt x="446531" y="4571"/>
                </a:lnTo>
                <a:lnTo>
                  <a:pt x="466343" y="4571"/>
                </a:lnTo>
                <a:lnTo>
                  <a:pt x="466343" y="0"/>
                </a:lnTo>
                <a:close/>
              </a:path>
              <a:path w="723900" h="292734">
                <a:moveTo>
                  <a:pt x="499872" y="0"/>
                </a:moveTo>
                <a:lnTo>
                  <a:pt x="480060" y="0"/>
                </a:lnTo>
                <a:lnTo>
                  <a:pt x="480060" y="4571"/>
                </a:lnTo>
                <a:lnTo>
                  <a:pt x="499872" y="4571"/>
                </a:lnTo>
                <a:lnTo>
                  <a:pt x="499872" y="0"/>
                </a:lnTo>
                <a:close/>
              </a:path>
              <a:path w="723900" h="292734">
                <a:moveTo>
                  <a:pt x="533400" y="0"/>
                </a:moveTo>
                <a:lnTo>
                  <a:pt x="513588" y="0"/>
                </a:lnTo>
                <a:lnTo>
                  <a:pt x="513588" y="4571"/>
                </a:lnTo>
                <a:lnTo>
                  <a:pt x="533400" y="4571"/>
                </a:lnTo>
                <a:lnTo>
                  <a:pt x="533400" y="0"/>
                </a:lnTo>
                <a:close/>
              </a:path>
              <a:path w="723900" h="292734">
                <a:moveTo>
                  <a:pt x="566927" y="0"/>
                </a:moveTo>
                <a:lnTo>
                  <a:pt x="547115" y="0"/>
                </a:lnTo>
                <a:lnTo>
                  <a:pt x="547115" y="4571"/>
                </a:lnTo>
                <a:lnTo>
                  <a:pt x="566927" y="4571"/>
                </a:lnTo>
                <a:lnTo>
                  <a:pt x="566927" y="0"/>
                </a:lnTo>
                <a:close/>
              </a:path>
              <a:path w="723900" h="292734">
                <a:moveTo>
                  <a:pt x="598931" y="0"/>
                </a:moveTo>
                <a:lnTo>
                  <a:pt x="580643" y="0"/>
                </a:lnTo>
                <a:lnTo>
                  <a:pt x="580643" y="4571"/>
                </a:lnTo>
                <a:lnTo>
                  <a:pt x="598931" y="4571"/>
                </a:lnTo>
                <a:lnTo>
                  <a:pt x="598931" y="0"/>
                </a:lnTo>
                <a:close/>
              </a:path>
              <a:path w="723900" h="292734">
                <a:moveTo>
                  <a:pt x="632460" y="0"/>
                </a:moveTo>
                <a:lnTo>
                  <a:pt x="614172" y="0"/>
                </a:lnTo>
                <a:lnTo>
                  <a:pt x="614172" y="4571"/>
                </a:lnTo>
                <a:lnTo>
                  <a:pt x="632460" y="4571"/>
                </a:lnTo>
                <a:lnTo>
                  <a:pt x="632460" y="0"/>
                </a:lnTo>
                <a:close/>
              </a:path>
              <a:path w="723900" h="292734">
                <a:moveTo>
                  <a:pt x="665988" y="0"/>
                </a:moveTo>
                <a:lnTo>
                  <a:pt x="647700" y="0"/>
                </a:lnTo>
                <a:lnTo>
                  <a:pt x="647700" y="4571"/>
                </a:lnTo>
                <a:lnTo>
                  <a:pt x="665988" y="4571"/>
                </a:lnTo>
                <a:lnTo>
                  <a:pt x="665988" y="0"/>
                </a:lnTo>
                <a:close/>
              </a:path>
              <a:path w="723900" h="292734">
                <a:moveTo>
                  <a:pt x="699515" y="0"/>
                </a:moveTo>
                <a:lnTo>
                  <a:pt x="681227" y="0"/>
                </a:lnTo>
                <a:lnTo>
                  <a:pt x="681227" y="4571"/>
                </a:lnTo>
                <a:lnTo>
                  <a:pt x="699515" y="4571"/>
                </a:lnTo>
                <a:lnTo>
                  <a:pt x="699515" y="0"/>
                </a:lnTo>
                <a:close/>
              </a:path>
              <a:path w="723900" h="292734">
                <a:moveTo>
                  <a:pt x="719327" y="1523"/>
                </a:moveTo>
                <a:lnTo>
                  <a:pt x="719327" y="13715"/>
                </a:lnTo>
                <a:lnTo>
                  <a:pt x="723900" y="13715"/>
                </a:lnTo>
                <a:lnTo>
                  <a:pt x="723900" y="4571"/>
                </a:lnTo>
                <a:lnTo>
                  <a:pt x="722376" y="4571"/>
                </a:lnTo>
                <a:lnTo>
                  <a:pt x="719327" y="1523"/>
                </a:lnTo>
                <a:close/>
              </a:path>
              <a:path w="723900" h="292734">
                <a:moveTo>
                  <a:pt x="723900" y="0"/>
                </a:moveTo>
                <a:lnTo>
                  <a:pt x="713231" y="0"/>
                </a:lnTo>
                <a:lnTo>
                  <a:pt x="713231" y="4571"/>
                </a:lnTo>
                <a:lnTo>
                  <a:pt x="719327" y="4571"/>
                </a:lnTo>
                <a:lnTo>
                  <a:pt x="719327" y="1523"/>
                </a:lnTo>
                <a:lnTo>
                  <a:pt x="723900" y="1523"/>
                </a:lnTo>
                <a:lnTo>
                  <a:pt x="723900" y="0"/>
                </a:lnTo>
                <a:close/>
              </a:path>
              <a:path w="723900" h="292734">
                <a:moveTo>
                  <a:pt x="723900" y="1523"/>
                </a:moveTo>
                <a:lnTo>
                  <a:pt x="719327" y="1523"/>
                </a:lnTo>
                <a:lnTo>
                  <a:pt x="722376" y="4571"/>
                </a:lnTo>
                <a:lnTo>
                  <a:pt x="723900" y="4571"/>
                </a:lnTo>
                <a:lnTo>
                  <a:pt x="723900" y="1523"/>
                </a:lnTo>
                <a:close/>
              </a:path>
              <a:path w="723900" h="292734">
                <a:moveTo>
                  <a:pt x="723900" y="27431"/>
                </a:moveTo>
                <a:lnTo>
                  <a:pt x="719327" y="27431"/>
                </a:lnTo>
                <a:lnTo>
                  <a:pt x="719327" y="45719"/>
                </a:lnTo>
                <a:lnTo>
                  <a:pt x="723900" y="45719"/>
                </a:lnTo>
                <a:lnTo>
                  <a:pt x="723900" y="27431"/>
                </a:lnTo>
                <a:close/>
              </a:path>
              <a:path w="723900" h="292734">
                <a:moveTo>
                  <a:pt x="723900" y="60959"/>
                </a:moveTo>
                <a:lnTo>
                  <a:pt x="719327" y="60959"/>
                </a:lnTo>
                <a:lnTo>
                  <a:pt x="719327" y="79247"/>
                </a:lnTo>
                <a:lnTo>
                  <a:pt x="723900" y="79247"/>
                </a:lnTo>
                <a:lnTo>
                  <a:pt x="723900" y="60959"/>
                </a:lnTo>
                <a:close/>
              </a:path>
              <a:path w="723900" h="292734">
                <a:moveTo>
                  <a:pt x="723900" y="94487"/>
                </a:moveTo>
                <a:lnTo>
                  <a:pt x="719327" y="94487"/>
                </a:lnTo>
                <a:lnTo>
                  <a:pt x="719327" y="112775"/>
                </a:lnTo>
                <a:lnTo>
                  <a:pt x="723900" y="112775"/>
                </a:lnTo>
                <a:lnTo>
                  <a:pt x="723900" y="94487"/>
                </a:lnTo>
                <a:close/>
              </a:path>
              <a:path w="723900" h="292734">
                <a:moveTo>
                  <a:pt x="723900" y="128015"/>
                </a:moveTo>
                <a:lnTo>
                  <a:pt x="719327" y="128015"/>
                </a:lnTo>
                <a:lnTo>
                  <a:pt x="719327" y="146303"/>
                </a:lnTo>
                <a:lnTo>
                  <a:pt x="723900" y="146303"/>
                </a:lnTo>
                <a:lnTo>
                  <a:pt x="723900" y="128015"/>
                </a:lnTo>
                <a:close/>
              </a:path>
              <a:path w="723900" h="292734">
                <a:moveTo>
                  <a:pt x="723900" y="160019"/>
                </a:moveTo>
                <a:lnTo>
                  <a:pt x="719327" y="160019"/>
                </a:lnTo>
                <a:lnTo>
                  <a:pt x="719327" y="179831"/>
                </a:lnTo>
                <a:lnTo>
                  <a:pt x="723900" y="179831"/>
                </a:lnTo>
                <a:lnTo>
                  <a:pt x="723900" y="160019"/>
                </a:lnTo>
                <a:close/>
              </a:path>
              <a:path w="723900" h="292734">
                <a:moveTo>
                  <a:pt x="723900" y="193547"/>
                </a:moveTo>
                <a:lnTo>
                  <a:pt x="719327" y="193547"/>
                </a:lnTo>
                <a:lnTo>
                  <a:pt x="719327" y="213359"/>
                </a:lnTo>
                <a:lnTo>
                  <a:pt x="723900" y="213359"/>
                </a:lnTo>
                <a:lnTo>
                  <a:pt x="723900" y="193547"/>
                </a:lnTo>
                <a:close/>
              </a:path>
              <a:path w="723900" h="292734">
                <a:moveTo>
                  <a:pt x="723900" y="227075"/>
                </a:moveTo>
                <a:lnTo>
                  <a:pt x="719327" y="227075"/>
                </a:lnTo>
                <a:lnTo>
                  <a:pt x="719327" y="246887"/>
                </a:lnTo>
                <a:lnTo>
                  <a:pt x="723900" y="246887"/>
                </a:lnTo>
                <a:lnTo>
                  <a:pt x="723900" y="227075"/>
                </a:lnTo>
                <a:close/>
              </a:path>
              <a:path w="723900" h="292734">
                <a:moveTo>
                  <a:pt x="723900" y="260603"/>
                </a:moveTo>
                <a:lnTo>
                  <a:pt x="719327" y="260603"/>
                </a:lnTo>
                <a:lnTo>
                  <a:pt x="719327" y="280415"/>
                </a:lnTo>
                <a:lnTo>
                  <a:pt x="723900" y="280415"/>
                </a:lnTo>
                <a:lnTo>
                  <a:pt x="723900" y="260603"/>
                </a:lnTo>
                <a:close/>
              </a:path>
              <a:path w="723900" h="292734">
                <a:moveTo>
                  <a:pt x="717803" y="288035"/>
                </a:moveTo>
                <a:lnTo>
                  <a:pt x="699515" y="288035"/>
                </a:lnTo>
                <a:lnTo>
                  <a:pt x="699515" y="292607"/>
                </a:lnTo>
                <a:lnTo>
                  <a:pt x="717803" y="292607"/>
                </a:lnTo>
                <a:lnTo>
                  <a:pt x="717803" y="288035"/>
                </a:lnTo>
                <a:close/>
              </a:path>
              <a:path w="723900" h="292734">
                <a:moveTo>
                  <a:pt x="684276" y="288035"/>
                </a:moveTo>
                <a:lnTo>
                  <a:pt x="665988" y="288035"/>
                </a:lnTo>
                <a:lnTo>
                  <a:pt x="665988" y="292607"/>
                </a:lnTo>
                <a:lnTo>
                  <a:pt x="684276" y="292607"/>
                </a:lnTo>
                <a:lnTo>
                  <a:pt x="684276" y="288035"/>
                </a:lnTo>
                <a:close/>
              </a:path>
              <a:path w="723900" h="292734">
                <a:moveTo>
                  <a:pt x="650748" y="288035"/>
                </a:moveTo>
                <a:lnTo>
                  <a:pt x="632460" y="288035"/>
                </a:lnTo>
                <a:lnTo>
                  <a:pt x="632460" y="292607"/>
                </a:lnTo>
                <a:lnTo>
                  <a:pt x="650748" y="292607"/>
                </a:lnTo>
                <a:lnTo>
                  <a:pt x="650748" y="288035"/>
                </a:lnTo>
                <a:close/>
              </a:path>
              <a:path w="723900" h="292734">
                <a:moveTo>
                  <a:pt x="617219" y="288035"/>
                </a:moveTo>
                <a:lnTo>
                  <a:pt x="598931" y="288035"/>
                </a:lnTo>
                <a:lnTo>
                  <a:pt x="598931" y="292607"/>
                </a:lnTo>
                <a:lnTo>
                  <a:pt x="617219" y="292607"/>
                </a:lnTo>
                <a:lnTo>
                  <a:pt x="617219" y="288035"/>
                </a:lnTo>
                <a:close/>
              </a:path>
              <a:path w="723900" h="292734">
                <a:moveTo>
                  <a:pt x="585215" y="288035"/>
                </a:moveTo>
                <a:lnTo>
                  <a:pt x="565403" y="288035"/>
                </a:lnTo>
                <a:lnTo>
                  <a:pt x="565403" y="292607"/>
                </a:lnTo>
                <a:lnTo>
                  <a:pt x="585215" y="292607"/>
                </a:lnTo>
                <a:lnTo>
                  <a:pt x="585215" y="288035"/>
                </a:lnTo>
                <a:close/>
              </a:path>
              <a:path w="723900" h="292734">
                <a:moveTo>
                  <a:pt x="551688" y="288035"/>
                </a:moveTo>
                <a:lnTo>
                  <a:pt x="531876" y="288035"/>
                </a:lnTo>
                <a:lnTo>
                  <a:pt x="531876" y="292607"/>
                </a:lnTo>
                <a:lnTo>
                  <a:pt x="551688" y="292607"/>
                </a:lnTo>
                <a:lnTo>
                  <a:pt x="551688" y="288035"/>
                </a:lnTo>
                <a:close/>
              </a:path>
              <a:path w="723900" h="292734">
                <a:moveTo>
                  <a:pt x="518160" y="288035"/>
                </a:moveTo>
                <a:lnTo>
                  <a:pt x="498348" y="288035"/>
                </a:lnTo>
                <a:lnTo>
                  <a:pt x="498348" y="292607"/>
                </a:lnTo>
                <a:lnTo>
                  <a:pt x="518160" y="292607"/>
                </a:lnTo>
                <a:lnTo>
                  <a:pt x="518160" y="288035"/>
                </a:lnTo>
                <a:close/>
              </a:path>
              <a:path w="723900" h="292734">
                <a:moveTo>
                  <a:pt x="484631" y="288035"/>
                </a:moveTo>
                <a:lnTo>
                  <a:pt x="464819" y="288035"/>
                </a:lnTo>
                <a:lnTo>
                  <a:pt x="464819" y="292607"/>
                </a:lnTo>
                <a:lnTo>
                  <a:pt x="484631" y="292607"/>
                </a:lnTo>
                <a:lnTo>
                  <a:pt x="484631" y="288035"/>
                </a:lnTo>
                <a:close/>
              </a:path>
              <a:path w="723900" h="292734">
                <a:moveTo>
                  <a:pt x="451103" y="288035"/>
                </a:moveTo>
                <a:lnTo>
                  <a:pt x="432815" y="288035"/>
                </a:lnTo>
                <a:lnTo>
                  <a:pt x="432815" y="292607"/>
                </a:lnTo>
                <a:lnTo>
                  <a:pt x="451103" y="292607"/>
                </a:lnTo>
                <a:lnTo>
                  <a:pt x="451103" y="288035"/>
                </a:lnTo>
                <a:close/>
              </a:path>
              <a:path w="723900" h="292734">
                <a:moveTo>
                  <a:pt x="417575" y="288035"/>
                </a:moveTo>
                <a:lnTo>
                  <a:pt x="399288" y="288035"/>
                </a:lnTo>
                <a:lnTo>
                  <a:pt x="399288" y="292607"/>
                </a:lnTo>
                <a:lnTo>
                  <a:pt x="417575" y="292607"/>
                </a:lnTo>
                <a:lnTo>
                  <a:pt x="417575" y="288035"/>
                </a:lnTo>
                <a:close/>
              </a:path>
              <a:path w="723900" h="292734">
                <a:moveTo>
                  <a:pt x="384047" y="288035"/>
                </a:moveTo>
                <a:lnTo>
                  <a:pt x="365759" y="288035"/>
                </a:lnTo>
                <a:lnTo>
                  <a:pt x="365759" y="292607"/>
                </a:lnTo>
                <a:lnTo>
                  <a:pt x="384047" y="292607"/>
                </a:lnTo>
                <a:lnTo>
                  <a:pt x="384047" y="288035"/>
                </a:lnTo>
                <a:close/>
              </a:path>
              <a:path w="723900" h="292734">
                <a:moveTo>
                  <a:pt x="350519" y="288035"/>
                </a:moveTo>
                <a:lnTo>
                  <a:pt x="332231" y="288035"/>
                </a:lnTo>
                <a:lnTo>
                  <a:pt x="332231" y="292607"/>
                </a:lnTo>
                <a:lnTo>
                  <a:pt x="350519" y="292607"/>
                </a:lnTo>
                <a:lnTo>
                  <a:pt x="350519" y="288035"/>
                </a:lnTo>
                <a:close/>
              </a:path>
              <a:path w="723900" h="292734">
                <a:moveTo>
                  <a:pt x="318515" y="288035"/>
                </a:moveTo>
                <a:lnTo>
                  <a:pt x="298703" y="288035"/>
                </a:lnTo>
                <a:lnTo>
                  <a:pt x="298703" y="292607"/>
                </a:lnTo>
                <a:lnTo>
                  <a:pt x="318515" y="292607"/>
                </a:lnTo>
                <a:lnTo>
                  <a:pt x="318515" y="288035"/>
                </a:lnTo>
                <a:close/>
              </a:path>
              <a:path w="723900" h="292734">
                <a:moveTo>
                  <a:pt x="284988" y="288035"/>
                </a:moveTo>
                <a:lnTo>
                  <a:pt x="265175" y="288035"/>
                </a:lnTo>
                <a:lnTo>
                  <a:pt x="265175" y="292607"/>
                </a:lnTo>
                <a:lnTo>
                  <a:pt x="284988" y="292607"/>
                </a:lnTo>
                <a:lnTo>
                  <a:pt x="284988" y="288035"/>
                </a:lnTo>
                <a:close/>
              </a:path>
              <a:path w="723900" h="292734">
                <a:moveTo>
                  <a:pt x="251459" y="288035"/>
                </a:moveTo>
                <a:lnTo>
                  <a:pt x="231647" y="288035"/>
                </a:lnTo>
                <a:lnTo>
                  <a:pt x="231647" y="292607"/>
                </a:lnTo>
                <a:lnTo>
                  <a:pt x="251459" y="292607"/>
                </a:lnTo>
                <a:lnTo>
                  <a:pt x="251459" y="288035"/>
                </a:lnTo>
                <a:close/>
              </a:path>
              <a:path w="723900" h="292734">
                <a:moveTo>
                  <a:pt x="217931" y="288035"/>
                </a:moveTo>
                <a:lnTo>
                  <a:pt x="198119" y="288035"/>
                </a:lnTo>
                <a:lnTo>
                  <a:pt x="198119" y="292607"/>
                </a:lnTo>
                <a:lnTo>
                  <a:pt x="217931" y="292607"/>
                </a:lnTo>
                <a:lnTo>
                  <a:pt x="217931" y="288035"/>
                </a:lnTo>
                <a:close/>
              </a:path>
              <a:path w="723900" h="292734">
                <a:moveTo>
                  <a:pt x="184403" y="288035"/>
                </a:moveTo>
                <a:lnTo>
                  <a:pt x="166115" y="288035"/>
                </a:lnTo>
                <a:lnTo>
                  <a:pt x="166115" y="292607"/>
                </a:lnTo>
                <a:lnTo>
                  <a:pt x="184403" y="292607"/>
                </a:lnTo>
                <a:lnTo>
                  <a:pt x="184403" y="288035"/>
                </a:lnTo>
                <a:close/>
              </a:path>
              <a:path w="723900" h="292734">
                <a:moveTo>
                  <a:pt x="150875" y="288035"/>
                </a:moveTo>
                <a:lnTo>
                  <a:pt x="132587" y="288035"/>
                </a:lnTo>
                <a:lnTo>
                  <a:pt x="132587" y="292607"/>
                </a:lnTo>
                <a:lnTo>
                  <a:pt x="150875" y="292607"/>
                </a:lnTo>
                <a:lnTo>
                  <a:pt x="150875" y="288035"/>
                </a:lnTo>
                <a:close/>
              </a:path>
              <a:path w="723900" h="292734">
                <a:moveTo>
                  <a:pt x="117347" y="288035"/>
                </a:moveTo>
                <a:lnTo>
                  <a:pt x="99059" y="288035"/>
                </a:lnTo>
                <a:lnTo>
                  <a:pt x="99059" y="292607"/>
                </a:lnTo>
                <a:lnTo>
                  <a:pt x="117347" y="292607"/>
                </a:lnTo>
                <a:lnTo>
                  <a:pt x="117347" y="288035"/>
                </a:lnTo>
                <a:close/>
              </a:path>
              <a:path w="723900" h="292734">
                <a:moveTo>
                  <a:pt x="83819" y="288035"/>
                </a:moveTo>
                <a:lnTo>
                  <a:pt x="65531" y="288035"/>
                </a:lnTo>
                <a:lnTo>
                  <a:pt x="65531" y="292607"/>
                </a:lnTo>
                <a:lnTo>
                  <a:pt x="83819" y="292607"/>
                </a:lnTo>
                <a:lnTo>
                  <a:pt x="83819" y="288035"/>
                </a:lnTo>
                <a:close/>
              </a:path>
              <a:path w="723900" h="292734">
                <a:moveTo>
                  <a:pt x="51815" y="288035"/>
                </a:moveTo>
                <a:lnTo>
                  <a:pt x="32003" y="288035"/>
                </a:lnTo>
                <a:lnTo>
                  <a:pt x="32003" y="292607"/>
                </a:lnTo>
                <a:lnTo>
                  <a:pt x="51815" y="292607"/>
                </a:lnTo>
                <a:lnTo>
                  <a:pt x="51815" y="2880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854752" y="6808012"/>
            <a:ext cx="3810635" cy="120904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54940" indent="-154940">
              <a:lnSpc>
                <a:spcPct val="100000"/>
              </a:lnSpc>
              <a:spcBef>
                <a:spcPts val="484"/>
              </a:spcBef>
              <a:buFont typeface="Wingdings"/>
              <a:buChar char=""/>
              <a:tabLst>
                <a:tab pos="155575" algn="l"/>
              </a:tabLst>
            </a:pPr>
            <a:r>
              <a:rPr dirty="0" sz="1000" spc="-5">
                <a:latin typeface="华文中宋"/>
                <a:cs typeface="华文中宋"/>
              </a:rPr>
              <a:t>Given a User-Info Matrix (optional):</a:t>
            </a:r>
            <a:r>
              <a:rPr dirty="0" sz="1000" spc="50">
                <a:latin typeface="华文中宋"/>
                <a:cs typeface="华文中宋"/>
              </a:rPr>
              <a:t> </a:t>
            </a:r>
            <a:r>
              <a:rPr dirty="0" sz="1000" spc="-5" b="1">
                <a:latin typeface="Times New Roman"/>
                <a:cs typeface="Times New Roman"/>
              </a:rPr>
              <a:t>U</a:t>
            </a:r>
            <a:endParaRPr sz="1000">
              <a:latin typeface="Times New Roman"/>
              <a:cs typeface="Times New Roman"/>
            </a:endParaRPr>
          </a:p>
          <a:p>
            <a:pPr marL="154940" indent="-154940">
              <a:lnSpc>
                <a:spcPct val="100000"/>
              </a:lnSpc>
              <a:spcBef>
                <a:spcPts val="384"/>
              </a:spcBef>
              <a:buFont typeface="Wingdings"/>
              <a:buChar char=""/>
              <a:tabLst>
                <a:tab pos="155575" algn="l"/>
              </a:tabLst>
            </a:pPr>
            <a:r>
              <a:rPr dirty="0" sz="1000" spc="-5">
                <a:latin typeface="华文中宋"/>
                <a:cs typeface="华文中宋"/>
              </a:rPr>
              <a:t>Given an Item-Info Matrix (optional):</a:t>
            </a:r>
            <a:r>
              <a:rPr dirty="0" sz="1000" spc="55">
                <a:latin typeface="华文中宋"/>
                <a:cs typeface="华文中宋"/>
              </a:rPr>
              <a:t> </a:t>
            </a:r>
            <a:r>
              <a:rPr dirty="0" sz="1000" spc="-5" b="1">
                <a:latin typeface="Times New Roman"/>
                <a:cs typeface="Times New Roman"/>
              </a:rPr>
              <a:t>V</a:t>
            </a:r>
            <a:endParaRPr sz="1000">
              <a:latin typeface="Times New Roman"/>
              <a:cs typeface="Times New Roman"/>
            </a:endParaRPr>
          </a:p>
          <a:p>
            <a:pPr marL="154940" indent="-154940">
              <a:lnSpc>
                <a:spcPct val="100000"/>
              </a:lnSpc>
              <a:spcBef>
                <a:spcPts val="384"/>
              </a:spcBef>
              <a:buFont typeface="Wingdings"/>
              <a:buChar char=""/>
              <a:tabLst>
                <a:tab pos="155575" algn="l"/>
              </a:tabLst>
            </a:pPr>
            <a:r>
              <a:rPr dirty="0" sz="1000" spc="-5">
                <a:latin typeface="华文中宋"/>
                <a:cs typeface="华文中宋"/>
              </a:rPr>
              <a:t>Given a User×Item </a:t>
            </a:r>
            <a:r>
              <a:rPr dirty="0" sz="1000" spc="-5">
                <a:solidFill>
                  <a:srgbClr val="C00000"/>
                </a:solidFill>
                <a:latin typeface="华文中宋"/>
                <a:cs typeface="华文中宋"/>
              </a:rPr>
              <a:t>partially observed </a:t>
            </a:r>
            <a:r>
              <a:rPr dirty="0" sz="1000" spc="-5">
                <a:latin typeface="华文中宋"/>
                <a:cs typeface="华文中宋"/>
              </a:rPr>
              <a:t>Preference Matrix:</a:t>
            </a:r>
            <a:r>
              <a:rPr dirty="0" sz="1000" spc="90">
                <a:latin typeface="华文中宋"/>
                <a:cs typeface="华文中宋"/>
              </a:rPr>
              <a:t> </a:t>
            </a:r>
            <a:r>
              <a:rPr dirty="0" sz="1000" spc="-5" b="1">
                <a:latin typeface="Times New Roman"/>
                <a:cs typeface="Times New Roman"/>
              </a:rPr>
              <a:t>X</a:t>
            </a:r>
            <a:endParaRPr sz="1000">
              <a:latin typeface="Times New Roman"/>
              <a:cs typeface="Times New Roman"/>
            </a:endParaRPr>
          </a:p>
          <a:p>
            <a:pPr marL="154940" indent="-154940">
              <a:lnSpc>
                <a:spcPct val="100000"/>
              </a:lnSpc>
              <a:spcBef>
                <a:spcPts val="370"/>
              </a:spcBef>
              <a:buFont typeface="Wingdings"/>
              <a:buChar char=""/>
              <a:tabLst>
                <a:tab pos="155575" algn="l"/>
              </a:tabLst>
            </a:pPr>
            <a:r>
              <a:rPr dirty="0" sz="1000" spc="-10">
                <a:latin typeface="华文中宋"/>
                <a:cs typeface="华文中宋"/>
              </a:rPr>
              <a:t>Complete </a:t>
            </a:r>
            <a:r>
              <a:rPr dirty="0" sz="1000" spc="-5">
                <a:latin typeface="华文中宋"/>
                <a:cs typeface="华文中宋"/>
              </a:rPr>
              <a:t>the missing entries in</a:t>
            </a:r>
            <a:r>
              <a:rPr dirty="0" sz="1000" spc="55">
                <a:latin typeface="华文中宋"/>
                <a:cs typeface="华文中宋"/>
              </a:rPr>
              <a:t> </a:t>
            </a:r>
            <a:r>
              <a:rPr dirty="0" sz="1000" spc="-5" b="1">
                <a:latin typeface="Times New Roman"/>
                <a:cs typeface="Times New Roman"/>
              </a:rPr>
              <a:t>X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Times New Roman"/>
              <a:cs typeface="Times New Roman"/>
            </a:endParaRPr>
          </a:p>
          <a:p>
            <a:pPr algn="ctr" marR="1101725">
              <a:lnSpc>
                <a:spcPct val="100000"/>
              </a:lnSpc>
            </a:pPr>
            <a:r>
              <a:rPr dirty="0" sz="1200" b="1">
                <a:latin typeface="Times New Roman"/>
                <a:cs typeface="Times New Roman"/>
              </a:rPr>
              <a:t>V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347971" y="8168637"/>
            <a:ext cx="733044" cy="8747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354067" y="8171684"/>
            <a:ext cx="725805" cy="868680"/>
          </a:xfrm>
          <a:custGeom>
            <a:avLst/>
            <a:gdLst/>
            <a:ahLst/>
            <a:cxnLst/>
            <a:rect l="l" t="t" r="r" b="b"/>
            <a:pathLst>
              <a:path w="725804" h="868679">
                <a:moveTo>
                  <a:pt x="725424" y="0"/>
                </a:moveTo>
                <a:lnTo>
                  <a:pt x="0" y="0"/>
                </a:lnTo>
                <a:lnTo>
                  <a:pt x="0" y="868680"/>
                </a:lnTo>
                <a:lnTo>
                  <a:pt x="725424" y="868680"/>
                </a:lnTo>
                <a:lnTo>
                  <a:pt x="725424" y="865632"/>
                </a:lnTo>
                <a:lnTo>
                  <a:pt x="4572" y="865632"/>
                </a:lnTo>
                <a:lnTo>
                  <a:pt x="1524" y="864108"/>
                </a:lnTo>
                <a:lnTo>
                  <a:pt x="4572" y="864108"/>
                </a:lnTo>
                <a:lnTo>
                  <a:pt x="4572" y="4572"/>
                </a:lnTo>
                <a:lnTo>
                  <a:pt x="1524" y="4572"/>
                </a:lnTo>
                <a:lnTo>
                  <a:pt x="4572" y="1524"/>
                </a:lnTo>
                <a:lnTo>
                  <a:pt x="725424" y="1524"/>
                </a:lnTo>
                <a:lnTo>
                  <a:pt x="725424" y="0"/>
                </a:lnTo>
                <a:close/>
              </a:path>
              <a:path w="725804" h="868679">
                <a:moveTo>
                  <a:pt x="4572" y="864108"/>
                </a:moveTo>
                <a:lnTo>
                  <a:pt x="1524" y="864108"/>
                </a:lnTo>
                <a:lnTo>
                  <a:pt x="4572" y="865632"/>
                </a:lnTo>
                <a:lnTo>
                  <a:pt x="4572" y="864108"/>
                </a:lnTo>
                <a:close/>
              </a:path>
              <a:path w="725804" h="868679">
                <a:moveTo>
                  <a:pt x="719328" y="864108"/>
                </a:moveTo>
                <a:lnTo>
                  <a:pt x="4572" y="864108"/>
                </a:lnTo>
                <a:lnTo>
                  <a:pt x="4572" y="865632"/>
                </a:lnTo>
                <a:lnTo>
                  <a:pt x="719328" y="865632"/>
                </a:lnTo>
                <a:lnTo>
                  <a:pt x="719328" y="864108"/>
                </a:lnTo>
                <a:close/>
              </a:path>
              <a:path w="725804" h="868679">
                <a:moveTo>
                  <a:pt x="719328" y="1524"/>
                </a:moveTo>
                <a:lnTo>
                  <a:pt x="719328" y="865632"/>
                </a:lnTo>
                <a:lnTo>
                  <a:pt x="722376" y="864108"/>
                </a:lnTo>
                <a:lnTo>
                  <a:pt x="725424" y="864108"/>
                </a:lnTo>
                <a:lnTo>
                  <a:pt x="725424" y="4572"/>
                </a:lnTo>
                <a:lnTo>
                  <a:pt x="722376" y="4572"/>
                </a:lnTo>
                <a:lnTo>
                  <a:pt x="719328" y="1524"/>
                </a:lnTo>
                <a:close/>
              </a:path>
              <a:path w="725804" h="868679">
                <a:moveTo>
                  <a:pt x="725424" y="864108"/>
                </a:moveTo>
                <a:lnTo>
                  <a:pt x="722376" y="864108"/>
                </a:lnTo>
                <a:lnTo>
                  <a:pt x="719328" y="865632"/>
                </a:lnTo>
                <a:lnTo>
                  <a:pt x="725424" y="865632"/>
                </a:lnTo>
                <a:lnTo>
                  <a:pt x="725424" y="864108"/>
                </a:lnTo>
                <a:close/>
              </a:path>
              <a:path w="725804" h="868679">
                <a:moveTo>
                  <a:pt x="4572" y="1524"/>
                </a:moveTo>
                <a:lnTo>
                  <a:pt x="1524" y="4572"/>
                </a:lnTo>
                <a:lnTo>
                  <a:pt x="4572" y="4572"/>
                </a:lnTo>
                <a:lnTo>
                  <a:pt x="4572" y="1524"/>
                </a:lnTo>
                <a:close/>
              </a:path>
              <a:path w="725804" h="868679">
                <a:moveTo>
                  <a:pt x="719328" y="1524"/>
                </a:moveTo>
                <a:lnTo>
                  <a:pt x="4572" y="1524"/>
                </a:lnTo>
                <a:lnTo>
                  <a:pt x="4572" y="4572"/>
                </a:lnTo>
                <a:lnTo>
                  <a:pt x="719328" y="4572"/>
                </a:lnTo>
                <a:lnTo>
                  <a:pt x="719328" y="1524"/>
                </a:lnTo>
                <a:close/>
              </a:path>
              <a:path w="725804" h="868679">
                <a:moveTo>
                  <a:pt x="725424" y="1524"/>
                </a:moveTo>
                <a:lnTo>
                  <a:pt x="719328" y="1524"/>
                </a:lnTo>
                <a:lnTo>
                  <a:pt x="722376" y="4572"/>
                </a:lnTo>
                <a:lnTo>
                  <a:pt x="725424" y="4572"/>
                </a:lnTo>
                <a:lnTo>
                  <a:pt x="725424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4661915" y="8491293"/>
            <a:ext cx="1231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X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744467" y="8532872"/>
            <a:ext cx="431800" cy="181610"/>
          </a:xfrm>
          <a:custGeom>
            <a:avLst/>
            <a:gdLst/>
            <a:ahLst/>
            <a:cxnLst/>
            <a:rect l="l" t="t" r="r" b="b"/>
            <a:pathLst>
              <a:path w="431800" h="181609">
                <a:moveTo>
                  <a:pt x="341376" y="0"/>
                </a:moveTo>
                <a:lnTo>
                  <a:pt x="341376" y="45719"/>
                </a:lnTo>
                <a:lnTo>
                  <a:pt x="0" y="45719"/>
                </a:lnTo>
                <a:lnTo>
                  <a:pt x="0" y="135635"/>
                </a:lnTo>
                <a:lnTo>
                  <a:pt x="341376" y="135635"/>
                </a:lnTo>
                <a:lnTo>
                  <a:pt x="341376" y="181356"/>
                </a:lnTo>
                <a:lnTo>
                  <a:pt x="431292" y="91439"/>
                </a:lnTo>
                <a:lnTo>
                  <a:pt x="341376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741420" y="8525253"/>
            <a:ext cx="439420" cy="196850"/>
          </a:xfrm>
          <a:custGeom>
            <a:avLst/>
            <a:gdLst/>
            <a:ahLst/>
            <a:cxnLst/>
            <a:rect l="l" t="t" r="r" b="b"/>
            <a:pathLst>
              <a:path w="439420" h="196850">
                <a:moveTo>
                  <a:pt x="341375" y="143256"/>
                </a:moveTo>
                <a:lnTo>
                  <a:pt x="341375" y="196596"/>
                </a:lnTo>
                <a:lnTo>
                  <a:pt x="348995" y="188976"/>
                </a:lnTo>
                <a:lnTo>
                  <a:pt x="347471" y="188976"/>
                </a:lnTo>
                <a:lnTo>
                  <a:pt x="342900" y="185928"/>
                </a:lnTo>
                <a:lnTo>
                  <a:pt x="347471" y="181356"/>
                </a:lnTo>
                <a:lnTo>
                  <a:pt x="347471" y="146304"/>
                </a:lnTo>
                <a:lnTo>
                  <a:pt x="344424" y="146304"/>
                </a:lnTo>
                <a:lnTo>
                  <a:pt x="341375" y="143256"/>
                </a:lnTo>
                <a:close/>
              </a:path>
              <a:path w="439420" h="196850">
                <a:moveTo>
                  <a:pt x="347471" y="181356"/>
                </a:moveTo>
                <a:lnTo>
                  <a:pt x="342900" y="185928"/>
                </a:lnTo>
                <a:lnTo>
                  <a:pt x="347471" y="188976"/>
                </a:lnTo>
                <a:lnTo>
                  <a:pt x="347471" y="181356"/>
                </a:lnTo>
                <a:close/>
              </a:path>
              <a:path w="439420" h="196850">
                <a:moveTo>
                  <a:pt x="430529" y="98298"/>
                </a:moveTo>
                <a:lnTo>
                  <a:pt x="347471" y="181356"/>
                </a:lnTo>
                <a:lnTo>
                  <a:pt x="347471" y="188976"/>
                </a:lnTo>
                <a:lnTo>
                  <a:pt x="348995" y="188976"/>
                </a:lnTo>
                <a:lnTo>
                  <a:pt x="437388" y="100584"/>
                </a:lnTo>
                <a:lnTo>
                  <a:pt x="432815" y="100584"/>
                </a:lnTo>
                <a:lnTo>
                  <a:pt x="430529" y="98298"/>
                </a:lnTo>
                <a:close/>
              </a:path>
              <a:path w="439420" h="196850">
                <a:moveTo>
                  <a:pt x="341375" y="50292"/>
                </a:moveTo>
                <a:lnTo>
                  <a:pt x="0" y="50292"/>
                </a:lnTo>
                <a:lnTo>
                  <a:pt x="0" y="146304"/>
                </a:lnTo>
                <a:lnTo>
                  <a:pt x="341375" y="146304"/>
                </a:lnTo>
                <a:lnTo>
                  <a:pt x="341375" y="143256"/>
                </a:lnTo>
                <a:lnTo>
                  <a:pt x="6095" y="143256"/>
                </a:lnTo>
                <a:lnTo>
                  <a:pt x="3047" y="140208"/>
                </a:lnTo>
                <a:lnTo>
                  <a:pt x="6095" y="140208"/>
                </a:lnTo>
                <a:lnTo>
                  <a:pt x="6095" y="56388"/>
                </a:lnTo>
                <a:lnTo>
                  <a:pt x="3047" y="56388"/>
                </a:lnTo>
                <a:lnTo>
                  <a:pt x="6095" y="53340"/>
                </a:lnTo>
                <a:lnTo>
                  <a:pt x="341375" y="53340"/>
                </a:lnTo>
                <a:lnTo>
                  <a:pt x="341375" y="50292"/>
                </a:lnTo>
                <a:close/>
              </a:path>
              <a:path w="439420" h="196850">
                <a:moveTo>
                  <a:pt x="347471" y="140208"/>
                </a:moveTo>
                <a:lnTo>
                  <a:pt x="6095" y="140208"/>
                </a:lnTo>
                <a:lnTo>
                  <a:pt x="6095" y="143256"/>
                </a:lnTo>
                <a:lnTo>
                  <a:pt x="341375" y="143256"/>
                </a:lnTo>
                <a:lnTo>
                  <a:pt x="344424" y="146304"/>
                </a:lnTo>
                <a:lnTo>
                  <a:pt x="347471" y="146304"/>
                </a:lnTo>
                <a:lnTo>
                  <a:pt x="347471" y="140208"/>
                </a:lnTo>
                <a:close/>
              </a:path>
              <a:path w="439420" h="196850">
                <a:moveTo>
                  <a:pt x="6095" y="140208"/>
                </a:moveTo>
                <a:lnTo>
                  <a:pt x="3047" y="140208"/>
                </a:lnTo>
                <a:lnTo>
                  <a:pt x="6095" y="143256"/>
                </a:lnTo>
                <a:lnTo>
                  <a:pt x="6095" y="140208"/>
                </a:lnTo>
                <a:close/>
              </a:path>
              <a:path w="439420" h="196850">
                <a:moveTo>
                  <a:pt x="432815" y="96012"/>
                </a:moveTo>
                <a:lnTo>
                  <a:pt x="430529" y="98298"/>
                </a:lnTo>
                <a:lnTo>
                  <a:pt x="432815" y="100584"/>
                </a:lnTo>
                <a:lnTo>
                  <a:pt x="432815" y="96012"/>
                </a:lnTo>
                <a:close/>
              </a:path>
              <a:path w="439420" h="196850">
                <a:moveTo>
                  <a:pt x="435910" y="96012"/>
                </a:moveTo>
                <a:lnTo>
                  <a:pt x="432815" y="96012"/>
                </a:lnTo>
                <a:lnTo>
                  <a:pt x="432815" y="100584"/>
                </a:lnTo>
                <a:lnTo>
                  <a:pt x="437388" y="100584"/>
                </a:lnTo>
                <a:lnTo>
                  <a:pt x="438912" y="99060"/>
                </a:lnTo>
                <a:lnTo>
                  <a:pt x="435910" y="96012"/>
                </a:lnTo>
                <a:close/>
              </a:path>
              <a:path w="439420" h="196850">
                <a:moveTo>
                  <a:pt x="348878" y="7620"/>
                </a:moveTo>
                <a:lnTo>
                  <a:pt x="347471" y="7620"/>
                </a:lnTo>
                <a:lnTo>
                  <a:pt x="347471" y="15239"/>
                </a:lnTo>
                <a:lnTo>
                  <a:pt x="430529" y="98298"/>
                </a:lnTo>
                <a:lnTo>
                  <a:pt x="432815" y="96012"/>
                </a:lnTo>
                <a:lnTo>
                  <a:pt x="435910" y="96012"/>
                </a:lnTo>
                <a:lnTo>
                  <a:pt x="348878" y="7620"/>
                </a:lnTo>
                <a:close/>
              </a:path>
              <a:path w="439420" h="196850">
                <a:moveTo>
                  <a:pt x="6095" y="53340"/>
                </a:moveTo>
                <a:lnTo>
                  <a:pt x="3047" y="56388"/>
                </a:lnTo>
                <a:lnTo>
                  <a:pt x="6095" y="56388"/>
                </a:lnTo>
                <a:lnTo>
                  <a:pt x="6095" y="53340"/>
                </a:lnTo>
                <a:close/>
              </a:path>
              <a:path w="439420" h="196850">
                <a:moveTo>
                  <a:pt x="347471" y="50292"/>
                </a:moveTo>
                <a:lnTo>
                  <a:pt x="344424" y="50292"/>
                </a:lnTo>
                <a:lnTo>
                  <a:pt x="341375" y="53340"/>
                </a:lnTo>
                <a:lnTo>
                  <a:pt x="6095" y="53340"/>
                </a:lnTo>
                <a:lnTo>
                  <a:pt x="6095" y="56388"/>
                </a:lnTo>
                <a:lnTo>
                  <a:pt x="347471" y="56388"/>
                </a:lnTo>
                <a:lnTo>
                  <a:pt x="347471" y="50292"/>
                </a:lnTo>
                <a:close/>
              </a:path>
              <a:path w="439420" h="196850">
                <a:moveTo>
                  <a:pt x="341375" y="0"/>
                </a:moveTo>
                <a:lnTo>
                  <a:pt x="341375" y="53340"/>
                </a:lnTo>
                <a:lnTo>
                  <a:pt x="344424" y="50292"/>
                </a:lnTo>
                <a:lnTo>
                  <a:pt x="347471" y="50292"/>
                </a:lnTo>
                <a:lnTo>
                  <a:pt x="347471" y="15239"/>
                </a:lnTo>
                <a:lnTo>
                  <a:pt x="342900" y="10668"/>
                </a:lnTo>
                <a:lnTo>
                  <a:pt x="347471" y="7620"/>
                </a:lnTo>
                <a:lnTo>
                  <a:pt x="348878" y="7620"/>
                </a:lnTo>
                <a:lnTo>
                  <a:pt x="341375" y="0"/>
                </a:lnTo>
                <a:close/>
              </a:path>
              <a:path w="439420" h="196850">
                <a:moveTo>
                  <a:pt x="347471" y="7620"/>
                </a:moveTo>
                <a:lnTo>
                  <a:pt x="342900" y="10668"/>
                </a:lnTo>
                <a:lnTo>
                  <a:pt x="347471" y="15239"/>
                </a:lnTo>
                <a:lnTo>
                  <a:pt x="347471" y="7620"/>
                </a:lnTo>
                <a:close/>
              </a:path>
            </a:pathLst>
          </a:custGeom>
          <a:solidFill>
            <a:srgbClr val="4171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499615" y="5960360"/>
            <a:ext cx="4558665" cy="3415665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4558283" y="0"/>
                </a:moveTo>
                <a:lnTo>
                  <a:pt x="0" y="0"/>
                </a:lnTo>
                <a:lnTo>
                  <a:pt x="0" y="3415283"/>
                </a:lnTo>
                <a:lnTo>
                  <a:pt x="4558283" y="3415283"/>
                </a:lnTo>
                <a:lnTo>
                  <a:pt x="45582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2019-12-01T16:18:53Z</dcterms:created>
  <dcterms:modified xsi:type="dcterms:W3CDTF">2019-12-01T16:18:53Z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2019-11-06T00:00:00Z</vt:filetime>
  </property>
  <property fmtid="{D5CDD505-2E9C-101B-9397-08002B2CF9AE}" pid="3" name="LastSaved">
    <vt:filetime>2019-12-01T00:00:00Z</vt:filetime>
  </property>
</Properties>
</file>