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5"/>
  </p:notesMasterIdLst>
  <p:handoutMasterIdLst>
    <p:handoutMasterId r:id="rId96"/>
  </p:handoutMasterIdLst>
  <p:sldIdLst>
    <p:sldId id="937" r:id="rId2"/>
    <p:sldId id="942" r:id="rId3"/>
    <p:sldId id="965" r:id="rId4"/>
    <p:sldId id="939" r:id="rId5"/>
    <p:sldId id="967" r:id="rId6"/>
    <p:sldId id="944" r:id="rId7"/>
    <p:sldId id="941" r:id="rId8"/>
    <p:sldId id="945" r:id="rId9"/>
    <p:sldId id="1037" r:id="rId10"/>
    <p:sldId id="969" r:id="rId11"/>
    <p:sldId id="947" r:id="rId12"/>
    <p:sldId id="1010" r:id="rId13"/>
    <p:sldId id="950" r:id="rId14"/>
    <p:sldId id="1039" r:id="rId15"/>
    <p:sldId id="1041" r:id="rId16"/>
    <p:sldId id="1040" r:id="rId17"/>
    <p:sldId id="1042" r:id="rId18"/>
    <p:sldId id="1074" r:id="rId19"/>
    <p:sldId id="957" r:id="rId20"/>
    <p:sldId id="1020" r:id="rId21"/>
    <p:sldId id="1021" r:id="rId22"/>
    <p:sldId id="1022" r:id="rId23"/>
    <p:sldId id="1023" r:id="rId24"/>
    <p:sldId id="1024" r:id="rId25"/>
    <p:sldId id="1025" r:id="rId26"/>
    <p:sldId id="1026" r:id="rId27"/>
    <p:sldId id="951" r:id="rId28"/>
    <p:sldId id="1043" r:id="rId29"/>
    <p:sldId id="972" r:id="rId30"/>
    <p:sldId id="952" r:id="rId31"/>
    <p:sldId id="955" r:id="rId32"/>
    <p:sldId id="977" r:id="rId33"/>
    <p:sldId id="1075" r:id="rId34"/>
    <p:sldId id="978" r:id="rId35"/>
    <p:sldId id="980" r:id="rId36"/>
    <p:sldId id="982" r:id="rId37"/>
    <p:sldId id="981" r:id="rId38"/>
    <p:sldId id="983" r:id="rId39"/>
    <p:sldId id="984" r:id="rId40"/>
    <p:sldId id="985" r:id="rId41"/>
    <p:sldId id="986" r:id="rId42"/>
    <p:sldId id="987" r:id="rId43"/>
    <p:sldId id="1044" r:id="rId44"/>
    <p:sldId id="1045" r:id="rId45"/>
    <p:sldId id="1050" r:id="rId46"/>
    <p:sldId id="1046" r:id="rId47"/>
    <p:sldId id="1047" r:id="rId48"/>
    <p:sldId id="1048" r:id="rId49"/>
    <p:sldId id="956" r:id="rId50"/>
    <p:sldId id="988" r:id="rId51"/>
    <p:sldId id="990" r:id="rId52"/>
    <p:sldId id="991" r:id="rId53"/>
    <p:sldId id="949" r:id="rId54"/>
    <p:sldId id="992" r:id="rId55"/>
    <p:sldId id="996" r:id="rId56"/>
    <p:sldId id="995" r:id="rId57"/>
    <p:sldId id="1000" r:id="rId58"/>
    <p:sldId id="1049" r:id="rId59"/>
    <p:sldId id="1036" r:id="rId60"/>
    <p:sldId id="1077" r:id="rId61"/>
    <p:sldId id="1078" r:id="rId62"/>
    <p:sldId id="997" r:id="rId63"/>
    <p:sldId id="998" r:id="rId64"/>
    <p:sldId id="999" r:id="rId65"/>
    <p:sldId id="1001" r:id="rId66"/>
    <p:sldId id="1002" r:id="rId67"/>
    <p:sldId id="1052" r:id="rId68"/>
    <p:sldId id="1053" r:id="rId69"/>
    <p:sldId id="1005" r:id="rId70"/>
    <p:sldId id="1067" r:id="rId71"/>
    <p:sldId id="1068" r:id="rId72"/>
    <p:sldId id="1069" r:id="rId73"/>
    <p:sldId id="1003" r:id="rId74"/>
    <p:sldId id="1019" r:id="rId75"/>
    <p:sldId id="1004" r:id="rId76"/>
    <p:sldId id="1066" r:id="rId77"/>
    <p:sldId id="1034" r:id="rId78"/>
    <p:sldId id="1072" r:id="rId79"/>
    <p:sldId id="1056" r:id="rId80"/>
    <p:sldId id="1054" r:id="rId81"/>
    <p:sldId id="1055" r:id="rId82"/>
    <p:sldId id="1071" r:id="rId83"/>
    <p:sldId id="1061" r:id="rId84"/>
    <p:sldId id="1076" r:id="rId85"/>
    <p:sldId id="1065" r:id="rId86"/>
    <p:sldId id="1057" r:id="rId87"/>
    <p:sldId id="1058" r:id="rId88"/>
    <p:sldId id="1059" r:id="rId89"/>
    <p:sldId id="1062" r:id="rId90"/>
    <p:sldId id="1063" r:id="rId91"/>
    <p:sldId id="1064" r:id="rId92"/>
    <p:sldId id="1073" r:id="rId93"/>
    <p:sldId id="1070" r:id="rId94"/>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800000"/>
    <a:srgbClr val="800080"/>
    <a:srgbClr val="00CC66"/>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p:cViewPr varScale="1">
        <p:scale>
          <a:sx n="87" d="100"/>
          <a:sy n="87" d="100"/>
        </p:scale>
        <p:origin x="1015" y="4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10" d="100"/>
        <a:sy n="110" d="100"/>
      </p:scale>
      <p:origin x="0" y="-215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28.xml"/><Relationship Id="rId1" Type="http://schemas.openxmlformats.org/officeDocument/2006/relationships/slide" Target="slides/slide14.xml"/><Relationship Id="rId5" Type="http://schemas.openxmlformats.org/officeDocument/2006/relationships/slide" Target="slides/slide77.xml"/><Relationship Id="rId4"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4AE9AAAA-6BE9-4C9A-905D-6467B3369519}" type="datetimeFigureOut">
              <a:rPr lang="en-US" altLang="zh-CN"/>
              <a:pPr>
                <a:defRPr/>
              </a:pPr>
              <a:t>9/28/2019</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DD09AC6-8A67-4897-AF61-570D5960939A}" type="slidenum">
              <a:rPr lang="en-US" altLang="zh-CN"/>
              <a:pPr/>
              <a:t>‹#›</a:t>
            </a:fld>
            <a:endParaRPr lang="en-US" altLang="zh-CN"/>
          </a:p>
        </p:txBody>
      </p:sp>
    </p:spTree>
    <p:extLst>
      <p:ext uri="{BB962C8B-B14F-4D97-AF65-F5344CB8AC3E}">
        <p14:creationId xmlns:p14="http://schemas.microsoft.com/office/powerpoint/2010/main" val="153181288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7760" units="cm"/>
          <inkml:channel name="Y" type="integer" max="15694" units="cm"/>
          <inkml:channel name="F" type="integer" max="255" units="dev"/>
          <inkml:channel name="T" type="integer" max="2.14748E9" units="dev"/>
        </inkml:traceFormat>
        <inkml:channelProperties>
          <inkml:channelProperty channel="X" name="resolution" value="1333.974" units="1/cm"/>
          <inkml:channelProperty channel="Y" name="resolution" value="1000.25494" units="1/cm"/>
          <inkml:channelProperty channel="F" name="resolution" value="0" units="1/dev"/>
          <inkml:channelProperty channel="T" name="resolution" value="1" units="1/dev"/>
        </inkml:channelProperties>
      </inkml:inkSource>
      <inkml:timestamp xml:id="ts0" timeString="2016-09-18T03:36:20.427"/>
    </inkml:context>
    <inkml:brush xml:id="br0">
      <inkml:brushProperty name="width" value="0.05292" units="cm"/>
      <inkml:brushProperty name="height" value="0.05292" units="cm"/>
      <inkml:brushProperty name="color" value="#FF0000"/>
    </inkml:brush>
  </inkml:definitions>
  <inkml:trace contextRef="#ctx0" brushRef="#br0">3245 5084 65 0,'1'14'34'0,"-1"-14"0"16,-11 3-1-16,-3-1-29 0,-5-6-3 16,-3 2-1-16,-10 1 0 15,-9 2 0 1,-5 4 0-16,-7 4 0 0,-5 5 0 15,-8 10 1-15,-6 5 0 16,1 9 0-16,-5 7 1 16,-4 11 0-16,-3 8-1 15,1 10 0-15,3 7 0 16,4 10 0-16,10 6 0 16,7 3-1-16,10 3 0 15,14-4 1-15,13-6 0 0,14-3 1 16,14-11 1-16,12-6-1 15,13-13 1 1,13-5 0-16,12-16-1 16,10-4 0-16,3-11 0 15,10-7-1-15,1-8-1 0,5-11 0 16,-2-6-1-16,-3-8 0 16,6-2-1-16,-1-9-1 15,4 1-1-15,-10-15-2 16,12 9-5-16,-15-16-13 15,10 2-7-15,-10-5-2 16,-4-7-1-16,-7-3-1 16</inkml:trace>
  <inkml:trace contextRef="#ctx0" brushRef="#br0" timeOffset="577.2029">4051 5037 83 0,'6'13'37'0,"6"2"-1"15,-1 2 0-15,4 6-37 16,3 5 1-16,2 8 0 15,3 7 0-15,-1 9 1 16,-4 10-1-16,-3 4 1 16,-3 3 0-16,-6 5 0 0,-5 1 0 15,-6 3 0 1,-5 2 0-16,-2-2-1 0,-5-5 0 16,2-5 0-1,-4-6 1-15,0-9 0 0,3-8-1 16,1-11 2-16,4-9-2 15,0-11 0-15,11-14 0 16,-12-17 0-16,9-17-1 16,7-21 0-16,3-15 1 15,11-14-2-15,0-13 1 16,8-5 0-16,7-1 1 16,3 3-1-16,8 9 1 15,0 13-1-15,7 9 2 0,0 7-1 16,4 10 0-1,0 6 1-15,4 4-1 0,2 5 0 16,-2 7 0 0,-4 1 0-16,3 6 0 0,-7 4-1 15,-3 5-1-15,-3 3-1 16,-6-2-4-16,5 11-6 16,-15-9-15-16,8 7-5 15,-11-1-2-15,-5 0-1 16</inkml:trace>
  <inkml:trace contextRef="#ctx0" brushRef="#br0" timeOffset="1148.7164">5088 5733 37 0,'14'38'33'0,"-2"-13"0"15,13-7 0-15,4-8-14 16,5-14-14-16,12 1-1 16,-1-12 0-16,6-3-1 15,-3-10 0-15,0-2-1 16,-8-8 0-16,-1-6 0 15,-10-4-2-15,-6-3 2 0,-8-4-2 16,-5-2 1 0,-10 3-1-16,-7 3 1 0,-7 3-2 15,-8 9 1-15,-7 13 0 16,-9 7-1-16,-8 15 1 16,-7 13-1-16,-5 12 0 15,-4 8 1-15,-3 10 0 16,2 11 1-16,1 6-1 15,9 4 1-15,7 3-1 16,11 2 1-16,9-3 1 0,11 1-2 16,7 1 1-1,13-3 0-15,9-2-1 16,8-2 2-16,3-3-2 16,8-3 1-16,6-4 0 0,3-3-1 15,2-9 2-15,-1-1-3 16,1-7 2-16,0-6-2 15,0-1-1-15,-4-13-4 16,4 3-15-16,-3-17-11 16,-1-9-4-16,3-10 1 15,1-13-1-15</inkml:trace>
  <inkml:trace contextRef="#ctx0" brushRef="#br0" timeOffset="1750.9333">6538 5302 62 0,'-7'-22'34'0,"-4"5"0"15,-7-1 0-15,-7 1-31 16,3 7-2-16,-3 7-1 15,-5 8 1-15,-4 9-2 16,-9 10 1-16,1 10 1 16,0 11 0-16,2 7 0 15,4 5-1-15,6 2 1 16,8 0 0-16,8-2 0 16,7-1 0-16,10-7-1 15,8-4 0-15,4-8 1 0,3-4-1 16,4-6 1-16,3-5-1 15,2-8 1-15,2-7-1 16,0-7 1-16,0-7-1 16,0-11 1-16,0-8-1 15,1-12 1-15,-1-6-1 16,4-6 1-16,0-5-1 16,0 0 0-16,2 0 0 15,-2 5-1-15,-3 9 1 16,-1 8-1-16,-6 9 1 15,-2 8-1-15,-3 13 1 16,-3 9 1-16,-1 12-1 0,-3 10 0 16,-3 9 0-16,-4 9 0 15,-1 8 0 1,-3 3 1-16,0 4-1 16,-4 2-1-16,-2-6 0 0,5-4 0 15,-2-7-1-15,10-2-1 16,-7-16-4-16,15 2-8 15,-4-19-14-15,10-14-4 16,1-13-2-16,4-17 2 16</inkml:trace>
  <inkml:trace contextRef="#ctx0" brushRef="#br0" timeOffset="2036.0336">7409 5485 69 0,'18'17'35'0,"0"-3"0"15,4-1 0-15,5-2-34 16,5-3 1-16,6 3 0 16,4-3-1-16,5-2-1 15,-2-4 0-15,2-5 0 16,0-1 0-16,-3-3-1 15,0-2 1-15,-8-2-1 16,1 1-2-16,-9-5-1 16,4 6-8-16,-11-8-15 15,-3-2-6-15,0 2 0 16,-10-6-1-16</inkml:trace>
  <inkml:trace contextRef="#ctx0" brushRef="#br0" timeOffset="2344.1435">7719 5171 71 0,'-22'32'35'15,"1"3"-1"-15,3 5 1 16,3 2-35-16,-1 15 0 15,-3 9 0-15,-1 8 1 0,2 4-1 16,3 2 2-16,4 2-2 16,7-4 1-16,4 0-1 15,8-12 1-15,6-3 0 16,5-7-1-16,-1-7-1 16,11-7-3-16,-4-17-8 15,12-4-20-15,-1-10-2 16,2-14-1-16,2-9 0 15</inkml:trace>
  <inkml:trace contextRef="#ctx0" brushRef="#br0" timeOffset="2860.3286">8612 5775 71 0,'28'8'35'16,"-5"-8"0"-16,5-4 0 15,-5-3-34-15,9-5 0 16,3 0 0-16,-2-4 0 16,-2-1 0-16,-3-4-1 15,-1-3 1-15,-2-8-1 16,-7 0 2-16,-6-5-3 15,-2-3 2-15,-6-5-1 0,-7 0 1 16,-2 2-2-16,-6-1 1 16,-6 9-2-16,-2 3 0 15,-3 10 1-15,-8 8 0 16,-1 11-1-16,-6 9 1 16,-5 14 0-16,-5 9 0 15,-2 16 2-15,1 9-1 16,0 8 2-16,-3 9-2 15,7 4 2-15,4 6-1 16,6 1 2-16,12 0-2 16,8-7 0-16,6-2 1 15,12-4-1-15,11-3 0 16,4-4 0-16,9-6 0 0,5-7-1 16,4-4 0-1,4-2-1-15,-2-9-4 0,6 3-5 16,-9-16-20-1,4-9-6-15,-2-8 1 0,3-15-2 16</inkml:trace>
  <inkml:trace contextRef="#ctx0" brushRef="#br0" timeOffset="3321.4939">10621 4610 71 0,'-22'12'34'16,"0"4"-1"-16,-11 1 1 15,-10 9-35-15,-2 8-2 0,-6 15 2 16,-9 14 1 0,-8 16 1-16,-1 12 0 15,2 6 3-15,5 12-2 16,1 6 0-16,5 6 0 0,10 3 1 15,10 2-1-15,9-8 0 16,10-3-2-16,13-4 0 16,8-9 0-16,13-8-1 15,9-5-1-15,12-9-4 16,1-18-12-16,20-9-17 16,5-8 0-16,9-15 0 15,16-13-1-15</inkml:trace>
  <inkml:trace contextRef="#ctx0" brushRef="#br0" timeOffset="4017.776">22763 4767 21 0,'54'-22'28'16,"4"10"1"-16,-13-9 1 16,-4 0-22-16,5 9 1 15,-14-3 1 1,6 11 1-16,-15-3-2 0,9 13 0 15,-10 0-1-15,7 16-2 16,-4 3-1-16,6 15-3 16,-2 11 1-16,6 12-1 15,-4 13 0-15,2 10-1 16,-1 6 1-16,-2 10-1 16,-6 5 1-16,-8 7-1 15,-8 5 0-15,-12-1-1 16,-15-1 0-16,-18 2 0 0,-21-2-3 15,-22-6-1 1,-19 6-6-16,-33-10-26 16,-18-14-1-16,-21-8-1 15,-23-18 1-15</inkml:trace>
  <inkml:trace contextRef="#ctx0" brushRef="#br0" timeOffset="4552.9536">11230 3974 81 0,'2'49'38'15,"-4"-1"0"-15,-7 6-1 16,-10 6-35-16,-3 3-4 16,-7 3-1-16,0 2-3 15,-11-11-3-15,11-2-24 16,-5-6-3-16,5-16 0 16,7-11-1-16</inkml:trace>
  <inkml:trace contextRef="#ctx0" brushRef="#br0" timeOffset="4777.0342">11711 4299 90 0,'-8'90'38'16,"-7"-5"-3"-16,-14-8-14 16,3 4-59-16,-7 3 0 0,4-13 0 15,11-20 0-15</inkml:trace>
  <inkml:trace contextRef="#ctx0" brushRef="#br0" timeOffset="5138.1855">11964 5636 97 0,'41'18'40'16,"6"-14"0"-16,2-10-1 16,-9-7-40-16,11-1 0 15,4-2 0-15,0 0-2 16,-11 2 1-16,-11-6-2 15,-3 7-3-15,-13-12-4 16,7 6-18-16,-16-9-7 0,-5-1-2 16,-6-3 2-16</inkml:trace>
  <inkml:trace contextRef="#ctx0" brushRef="#br0" timeOffset="5364.268">11935 5221 64 0,'-33'63'35'0,"4"13"1"16,-4-2-2-16,6 3-26 16,5 8-8-16,0 8-2 15,0-4-2-15,14 1-3 16,-2-16-11-16,17-9-16 15,7-8 0-15,5-19 0 16,17-14 0-16</inkml:trace>
  <inkml:trace contextRef="#ctx0" brushRef="#br0" timeOffset="5776.4232">12569 5956 53 0,'22'17'35'15,"9"-5"0"-15,0-10 0 16,4-18-14-16,4 1-21 16,4-3 1-16,-2-3-1 0,-2-3 0 15,-5-6 1-15,-8-5 0 16,-5-5-1-16,-7-5 0 15,-6 0 0-15,-5 1-1 16,-10-3 0-16,-8 8-2 16,-3 4 1-16,-8 16 0 15,-7 11 0-15,-2 15 0 16,-6 14 0-16,-3 15 2 16,-1 17 0-16,1 10 2 15,4 11 0-15,7 0-1 16,13 3 1-16,7-1 0 15,15-4-1-15,12-10-2 16,10-13-3-16,18-5-13 0,3-19-12 16,4-16-3-16,3-9-3 15,-8-19 1-15</inkml:trace>
  <inkml:trace contextRef="#ctx0" brushRef="#br0" timeOffset="6104.5291">11242 5621 84 0,'13'12'36'0,"6"-4"1"15,2-2-1-15,14-1-35 16,8-2-2-16,16 0 0 16,4-6-2-16,14 1-4 15,-1-18-16-15,15 2-10 16,-1-10-2-16,-2-6-1 15,1-1 0-15</inkml:trace>
  <inkml:trace contextRef="#ctx0" brushRef="#br0" timeOffset="6947.8403">13450 5585 76 0,'-11'38'36'0,"3"-3"-1"16,2 2 1-16,2 3-36 16,3 7 0-1,-3 1 1-15,1-2-1 16,-1-1 0-16,-2-6 0 0,2-6 0 16,0-5 0-16,2-8 0 15,0-5 1-15,2-15-1 16,0 0 1-16,0 0 0 15,11-12-1-15,3-9 1 16,5-8-1-16,6-1 0 16,8-4 0-16,4-2 0 15,4 1 0-15,3 4 0 16,1 8 0-16,-2 8 0 0,-4 9 0 16,-4 7 1-1,-6 5-1-15,-3 8 1 16,-8 5-1-16,-5 5 1 15,-6 2 0-15,-1-1 0 0,-6-2-1 16,0-3 1-16,0-6-1 16,-2 0 1-16,2-14-1 15,0 0 0 1,0 0 0-16,16-21-1 0,-3 0 1 16,4-5 0-16,5-5 0 15,5-3-1-15,5 2 1 16,-3 4 0-16,4 7 0 15,-2 13 0-15,-3 9 0 16,-2 13 0-16,-5 14 1 16,-6 7-1-16,-8 8 0 15,1 2 0-15,-6 1-1 16,-6-6-2-16,6 0-7 0,-13-16-21 16,8-10-4-16,3-14-2 15,4-16 1-15</inkml:trace>
  <inkml:trace contextRef="#ctx0" brushRef="#br0" timeOffset="7609.0927">14610 5443 65 0,'24'8'39'15,"5"3"-2"-15,-3-5 2 0,3-7-20 16,1 4-21-16,5-1 3 16,3 5-2-16,-2 5 2 15,-6 4-2-15,0 0 2 16,-4 5-1-16,-2 5 1 16,-4 5 0-16,-8 5-1 15,-4 4 0-15,-8 9 1 16,-6 7-1-16,-9 5 0 15,-6 6 1-15,-7 4-1 16,-8 1 0-16,-5-2 0 16,-2 1 0-16,-2-4 0 15,-2-6-1-15,4-8 1 0,2-7-1 16,3-9 0-16,9-7 0 16,9-7 0-1,1-12-1-15,19-11 0 0,-16-7 0 16,18-10-1-16,1-10 1 15,7-6 0-15,1-10 1 16,1-4-1-16,3 1 2 16,2 0 0-16,-1 6 1 15,-2 4 1-15,0 8 0 16,-6 3 0-16,3 13 0 16,-11 12 1-16,7-14-1 15,-7 14-1-15,0 0 0 16,0 0 0-16,-7 23-2 0,3 4 2 15,-3 9-2-15,-1 9 2 16,-3 14-1-16,-1 14 0 16,-2 13 1-1,-1 8-1-15,1 3 0 0,-1 5 0 16,0-1 0-16,4-5 0 16,-1-8-1-16,6-7-2 15,-3-16-5-15,16-5-14 16,-5-16-13-16,7-26-2 15,9-15 0-15,6-21-1 16</inkml:trace>
  <inkml:trace contextRef="#ctx0" brushRef="#br0" timeOffset="8149.2691">16408 5060 69 0,'11'-26'35'16,"-5"5"0"-16,-8-1-1 15,-2 9-33-15,-7-2-3 16,-3 11 1-16,-5 6 0 16,-4 10 0-16,-5 8 0 15,1 15 0-15,-2 11 1 0,-3 10 1 16,2 15 1-16,-2 6 0 16,6 11 1-16,-3 5 0 15,6 7 0-15,-5 0 0 16,6 4 0-16,2 2 0 15,3 0-1-15,1-5 0 16,5 0 0-16,0-1-1 16,4-7 0-16,0-3 0 15,1-5 0-15,0-6-1 16,0-6 0-16,-2-5 0 16,-3-6-1-16,-4-4 1 15,-2-6-1-15,0-7 1 16,-3-5-1-16,2-6 0 0,-4-10-2 15,2-2-1-15,-2-13-2 16,5-3-6-16,-12-23-15 16,7-8-9-16,4-6 0 15,0-15 0-15</inkml:trace>
  <inkml:trace contextRef="#ctx0" brushRef="#br0" timeOffset="8390.3557">15599 6351 69 0,'-3'-16'37'15,"3"16"1"-15,0 0-1 0,14-13-27 16,2 14-7-16,2-2 0 16,10 3-1-16,3-1-1 15,9 2-1-15,4 0-1 16,4-1 0-16,4 1-1 15,-5-6-2-15,5 4-6 16,-12-12-17-16,8 0-8 16,-4-8-1-16,-1-9 0 15</inkml:trace>
  <inkml:trace contextRef="#ctx0" brushRef="#br0" timeOffset="8601.4365">16828 5643 97 0,'8'32'36'15,"1"0"-5"-15,-13-8-27 16,5-4-43-16,0 0 2 15,-3-7-1-15</inkml:trace>
  <inkml:trace contextRef="#ctx0" brushRef="#br0" timeOffset="8805.5044">16724 6354 81 0,'-10'76'38'0,"4"-3"-2"16,-3-10-1-16,-6-1-39 15,5-11-7-15,13 1-19 16,-2-12-7-16,1-13 1 16,4-12-1-16</inkml:trace>
  <inkml:trace contextRef="#ctx0" brushRef="#br0" timeOffset="9117.6168">17459 5568 75 0,'-3'22'37'0,"-3"4"0"16,-2 10 0-16,-3 6-35 15,-1 12-2-15,-3 11 1 16,-5 8-1-16,-4 7 1 16,2 1-1-16,1-1 0 15,-2-1 0-15,5-6-1 0,3-6-3 16,-5-12-5-16,16-3-20 15,-3-10-6-15,-1-10-2 16,4-8 1-16</inkml:trace>
  <inkml:trace contextRef="#ctx0" brushRef="#br0" timeOffset="9570.8077">17517 6666 75 0,'17'19'37'0,"5"-4"-1"0,0-13 0 15,7-6-36-15,6-7 0 16,3-2 0-16,1-6 0 16,-1-6 0-16,1-5 0 15,0-7 1-15,-3 0-1 16,-5-5 1-16,-8 6 0 15,-2-3 0-15,-7 5 0 16,-7 3-1-16,-7 3 1 16,-13 9-2-16,-5 7 0 15,-8 9 0-15,-8 6 0 16,-7 9 0-16,-7 8-1 16,-1 9 2-16,-3 11-1 0,6 6 1 15,6 6 1-15,1 7 0 16,16 4 2-16,6 0-2 15,15 2 2 1,10 0 0-16,14-2 0 16,9-5-1-16,9-2 1 0,6-9-2 15,7-7-1-15,3-6-4 16,-5-19-9-16,7-7-20 16,-7-16-4-16,-5-16-1 15,-1-15-1-15</inkml:trace>
  <inkml:trace contextRef="#ctx0" brushRef="#br0" timeOffset="9952.946">19082 4318 83 0,'-1'12'39'0,"-4"7"0"16,-3 7-1-16,-15 4-38 15,7 5 0 1,-3 8-1-16,-4 8 1 0,-5 1 1 16,-1 0-1-16,2-3 0 15,-1-4-1-15,3-5 0 16,3-11-4-16,13 5-12 16,-2-20-20-16,11-14-1 15,0 0 1-15,12-18-1 16</inkml:trace>
  <inkml:trace contextRef="#ctx0" brushRef="#br0" timeOffset="10133.0119">19566 4582 87 0,'6'56'40'0,"-10"4"0"15,-14 5-4 1,-22 1-64-16,-12 14-8 0,-17-3-3 16,-23-22 0-16</inkml:trace>
  <inkml:trace contextRef="#ctx0" brushRef="#br0" timeOffset="16443.9818">2588 8795 89 0,'-25'53'37'0,"-3"4"-3"15,-3 6-1-15,-5 2-35 16,6 14 0-16,5-2-1 16,7-1 1-16,10-10 0 15,13-16 1-15,16-16 2 16,20-19 0-16,20-18 0 0,12-20 0 16,15-13 2-16,4-12-1 15,6-7 1 1,-7-10-1-16,-6-1 0 15,-12-5-1-15,-15 5 0 0,-14 0 1 16,-18 6-1-16,-15 5-1 16,-20 7-1-16,-15 10-1 15,-17 6-2-15,-10 17-2 16,-17-1-9-16,1 13-21 16,-9 8 0-16,-1-4 0 15,10 2 2-15</inkml:trace>
  <inkml:trace contextRef="#ctx0" brushRef="#br0" timeOffset="16849.4168">3974 8350 102 0,'99'-2'37'16,"-1"-4"0"-16,-2 8-11 16,1-11-25-16,6 6-1 15,-1 4-1-15,-10 9 0 16,-9 10-1-16,-16 12 1 16,-12 12 1-16,-12 11-1 15,-21 13 1-15,-15 16 1 16,-18 11-1-16,-18 10 2 15,-26 13 1-15,-15 6-1 0,-20 5 1 16,-9 7 0-16,-11-2-1 16,-3-3 1-16,-3-8-2 15,4-5 0-15,8-19-2 16,12-11 0-16,18-15-3 16,7-30-5-16,29-15-4 15,1-40-10-15,34-17-10 16,14-33-4-16,22-21-1 15,17-18 3-15</inkml:trace>
  <inkml:trace contextRef="#ctx0" brushRef="#br0" timeOffset="17029.4748">4405 8967 66 0,'40'-55'35'0,"-12"14"0"16,-16 24 1-16,-5 30-25 15,-29 14-4-15,-5 24-2 16,-15 22-2-16,-8 19-1 15,-10 20-1-15,-9 21 0 16,-7 13-3-16,-1-4-4 16,17 7-21-16,-1-11-9 15,16-21-1-15,17-20 0 16</inkml:trace>
  <inkml:trace contextRef="#ctx0" brushRef="#br0" timeOffset="17443.6214">5303 9912 92 0,'51'28'39'0,"8"-15"-1"15,0-16 0-15,3-18-38 16,1-10-1-16,9-8 0 15,1-10 0-15,-14-3 0 16,-5-6-1-16,-13-8 1 16,-9-1 0-16,-14 0 1 15,-7 5 0-15,-13 3 0 0,-9 7 0 16,-11 10-1-16,-12 14 1 16,-13 23 1-16,-5 24 0 15,-13 26 0 1,-6 28 1-16,-7 24 0 0,0 17 1 15,2 14 0-15,13 6 0 16,9 0-2-16,18-7 1 16,14-12-1-16,18-20-1 15,19-14-2-15,10-23-1 16,22-12-6-16,0-33-19 16,19-14-11-16,5-23 0 15,8-20-1-15</inkml:trace>
  <inkml:trace contextRef="#ctx0" brushRef="#br0" timeOffset="17873.7751">6784 9326 97 0,'1'75'42'0,"-9"5"-1"16,-4 4 0-16,-6 8-40 15,-7 7-1-15,-1 3 0 16,0-14 0-16,-7-8-2 16,1-17 0-16,9-15 0 15,6-19 0-15,17-29 1 16,0 0-1-16,28-41 1 0,9-10 0 15,11-12 1-15,14-10 0 16,11-6 0-16,4 2 1 16,3 11 0-16,-4 10-1 15,-9 19 0-15,-1 23 1 16,-12 22 0-16,-10 27 0 16,-14 19-1-16,-12 20 1 15,-11 12-1-15,-11 11 0 16,-6 5-3-16,-9-7-4 0,4-2-27 15,-10-19-5 1,7-19-1-16,7-28 1 16</inkml:trace>
  <inkml:trace contextRef="#ctx0" brushRef="#br0" timeOffset="18172.2639">8889 8814 90 0,'25'43'40'0,"-21"17"-1"16,-16 14 0-16,-14 19-37 15,-18 25-2-15,-13 27 0 16,-5 18 1-16,-7 9 0 0,0 5 0 15,13-2 0-15,16-7-1 16,22-15-1-16,25-18 1 16,26-18-3-16,14-34-5 15,38-17-24-15,6-30-7 16,19-32 0-16,11-33 0 16</inkml:trace>
  <inkml:trace contextRef="#ctx0" brushRef="#br0" timeOffset="18823.5755">10628 8169 87 0,'-11'28'39'0,"4"8"0"16,-4 11 0-16,0 6-38 15,-7 10-2-15,-7 8 0 16,-1 1-1-16,-4 5-5 16,-10-15-23-16,15-10-8 15,6-17-1-15,12-22 1 16</inkml:trace>
  <inkml:trace contextRef="#ctx0" brushRef="#br0" timeOffset="19014.6447">11563 8308 94 0,'-14'101'38'15,"-12"4"-3"-15,-14-15-13 16,1 8-59-16,2 2-2 16,-1-19 0-16,8-17-1 15</inkml:trace>
  <inkml:trace contextRef="#ctx0" brushRef="#br0" timeOffset="19720.7777">11673 9674 97 0,'70'50'40'0,"3"-16"-1"15,9-21 1-15,4-9-41 16,9-5 0-16,4-6-1 15,-12-14 0-15,-13-5 0 16,-12-8-1-16,-7-4 2 0,-13-9-1 16,-7-5 0-16,-13-4 2 15,-13-3-2-15,-15-1 1 16,-8 7-2-16,-10 1 2 16,-9 11-1-16,-6 9 0 15,-8 20-1-15,-4 16 1 16,-8 25 2-16,-3 19-1 15,-3 19 2-15,3 17 0 16,3 17 0-16,10 11 0 16,12 6 2-16,17 1-1 15,18-10-1-15,20-3 2 16,21-15-2-16,23-8 1 16,21-22 0-16,13-12-1 0,18-17-1 15,8-17 1-15,11-13-1 16,6-17 0-16,3-14 0 15,-2-11-1-15,0-12 1 16,-8-13 0-16,-7-6-1 16,-8-11 0-16,-16 0 0 15,-15-3-1-15,-15 6 0 16,-16 4 0-16,-18 12-1 16,-19 8 0-16,-11 18 1 15,-21 16-1-15,-10 18 2 16,-15 18 0-16,-6 20 2 15,-8 17 1-15,-4 14 0 16,3 16 1-16,2 7 0 0,12 10 0 16,10-3 1-16,17 0-2 15,15-11 0 1,21-6-1-16,17-13-2 0,13-17 0 16,19-10-6-16,2-29-17 15,17-13-13-15,8-17-1 16,-2-20-1-16,2-12 1 15</inkml:trace>
  <inkml:trace contextRef="#ctx0" brushRef="#br0" timeOffset="20305.9883">14839 9832 89 0,'0'44'38'0,"-1"-1"0"0,-1 2 0 16,5-1-38-16,-4 6 0 15,-2 2-1-15,-4-6 0 16,-1-3 0-16,-2-8 1 16,3-6-1-16,0-10 0 15,7-19 1-15,0 0-1 16,2-10 1-16,9-16 0 15,5-9 0-15,5-6 0 16,4-10 0-16,6-8 0 0,9 1 0 16,1 5 1-16,-1 7-1 15,0 10 1 1,-3 11-1-16,-4 15 1 16,-4 15-1-16,-7 16 1 0,-7 11 1 15,-8 10-2-15,-1 10 1 16,-6 1-1-16,-2-1 0 15,-2-4 0-15,-1-8 0 16,-1-11 0-16,3-6-1 16,3-23 1-16,0 0-1 15,20-16 0-15,0-14 1 16,10-9 0-16,3-7 0 0,8-5 0 16,7-2 0-1,0 5 0-15,-2 8 1 16,-4 15 0-16,-5 15 0 15,-6 17 0-15,-8 15-1 16,-12 17 0-16,-5 7 0 0,-8 6-1 16,-3-1-2-16,2 3-5 15,-14-18-9-15,15-6-20 16,-4-11-1-16,6-19 0 16,8-20 0-16</inkml:trace>
  <inkml:trace contextRef="#ctx0" brushRef="#br0" timeOffset="20776.1718">16042 9480 89 0,'44'-16'37'0,"8"7"1"0,2 0-1 16,5 4-37-16,7 4 0 15,0 8-1-15,-4 5 1 16,-11 10 0-16,-6 9 0 15,-11 6 0-15,-12 9 1 16,-16 8 0-16,-13 5 1 16,-19 3-1-16,-13 4 0 15,-13-2-1-15,-13 0 0 16,-8-2 0-16,-6-11-2 16,4-8-1-16,-1-15-3 15,13-8-2-15,-1-20 0 16,22-7-1-16,-2-23 2 15,23-7 0-15,4-17 1 0,17 0 2 16,8-2 5-16,4 2 3 16,10 13 2-16,-8 3 0 15,12 20 1-15,-8 13 0 16,6 28 0-16,-14 10 0 16,2 24-3-16,-9 13-2 15,-3 21 0-15,-10 15 0 16,-5 13-1-16,-12 3 1 15,1 3-2-15,-6-2-1 16,-3-19-5-16,15 2-14 16,-2-30-15-16,16-26-2 15,10-30 0-15,20-28-2 16</inkml:trace>
  <inkml:trace contextRef="#ctx0" brushRef="#br0" timeOffset="21133.2831">17803 9224 86 0,'21'-28'39'15,"-14"5"-2"-15,-10 7-1 16,-14 9-36-16,-9 9-1 15,-13 20 0-15,-8 13 0 0,-12 18 1 16,-7 18-1-16,0 21 1 16,-3 18 1-1,6 14 0-15,7 10-1 16,5 9 1-16,8 10 0 0,2 5 1 16,8 2 0-16,-1-3 0 15,1 0-1-15,-4-8-1 16,-5-8 0-16,-2-10-4 15,-13-26-7-15,4-15-26 16,-7-21 0-16,-1-27-1 16,3-31-1-16</inkml:trace>
  <inkml:trace contextRef="#ctx0" brushRef="#br0" timeOffset="21328.3536">16515 10532 93 0,'44'13'41'0,"9"0"0"16,6-3-1-16,12-1-37 15,9-10-4 1,7-10-2-16,8-2-5 0,-18-21-14 16,10 0-15-16,-4-11-3 15,-1-14 0-15,0-9 0 16</inkml:trace>
  <inkml:trace contextRef="#ctx0" brushRef="#br0" timeOffset="21538.4283">18458 9296 95 0,'0'69'41'0,"-7"2"-1"16,-4-3-1-16,-4-2-40 16,-6-1-10-16,3 10-27 15,-13-6-1-15,-5-11-1 16,0-5 1-16</inkml:trace>
  <inkml:trace contextRef="#ctx0" brushRef="#br0" timeOffset="21709.4902">18194 10338 89 0,'-15'83'39'16,"-5"2"2"-16,-2-5-4 16,-12 5-42-16,4-7-23 15,4-12-9-15,4-15-1 16,6-26 0-16</inkml:trace>
  <inkml:trace contextRef="#ctx0" brushRef="#br0" timeOffset="22125.6401">18685 10281 99 0,'21'40'43'16,"4"-8"-2"-16,2-15 0 16,24-15-41-16,-7-4-2 15,4-8-1-15,3-9 2 16,-8-8-2-16,1-7 2 16,-4-7 0-16,-3-5 0 15,-9-3 0-15,-7 1 1 16,-9 0 1-16,-7 2-1 0,-9 5 0 15,-11 9 0-15,-5 10-1 16,-8 18 1 0,-11 12 0-16,-8 19 0 15,-2 16 0-15,-3 17 0 0,7 10 1 16,3 8 0-16,7 5 0 16,13-1-1-16,11-1 1 15,14-7-2-15,12-12 1 16,16-9-4-16,4-27-6 15,16-9-24-15,3-24-5 16,7-23-1-16,8-21 1 16</inkml:trace>
  <inkml:trace contextRef="#ctx0" brushRef="#br0" timeOffset="22393.7342">20067 9609 95 0,'0'22'40'0,"-4"4"0"16,-5 6-1-16,-19 10-38 16,6 15-1-16,-9 19 0 15,-9 16 0-15,-9 15 0 0,-5 12-1 16,1 4 0-1,2-2 0-15,10-4-3 16,4-24-18-16,17-16-16 16,18-20-1-16,17-29 0 15,14-25-1-15</inkml:trace>
  <inkml:trace contextRef="#ctx0" brushRef="#br0" timeOffset="22958.065">20682 8976 103 0,'8'28'39'0,"-4"4"1"15,0-13-10-15,-5 25-29 16,1 4-3-16,-7 2-3 16,1 6-11-16,-7-12-21 15,1-11-2-15,4-16-1 16,8-17 1-16</inkml:trace>
  <inkml:trace contextRef="#ctx0" brushRef="#br0" timeOffset="23137.1286">21496 9003 103 0,'-8'100'42'15,"-12"-5"-2"-15,-13-7-4 16,-17-8-66-16,0 6-10 16,-2-13 0-16,0-32-1 0</inkml:trace>
  <inkml:trace contextRef="#ctx0" brushRef="#br0" timeOffset="26755.5847">4407 9070 59 0,'0'0'31'0,"-6"12"0"16,6-12-1-16,-11 5-29 15,11-5 0-15,-9 16 0 16,3-4 0-16,-4 2 1 15,2 4 1-15,-6 1 0 16,3 5 0-16,-7 0 1 16,3 5-1-16,-14 7 1 15,6 4-2-15,-10 0 1 16,1 7 0-16,-1 3-1 16,-3 4-1-16,-2 3 1 15,-1 5-1-15,1-2 0 0,-1 2 0 16,-1 1 0-16,2-1 0 15,-1 0-1-15,2-2 1 16,1-1-1 0,-1-4 1-16,4-4-1 0,0 0 0 15,1-3 1-15,2-1-1 16,1-4 0-16,0 0 0 16,0 0 1-16,0 1-1 15,2-2 1-15,-1 2-1 16,1-3 1-16,-1-2 0 15,2 1-1-15,-3-3 2 16,4 0-2-16,-1-1 0 16,0 1 1-16,1-2-2 0,-1 0 2 15,-1 0-2-15,-1-1 2 16,0 0-2-16,2-1 1 16,3-5 0-16,-1-3 0 15,2-1-1-15,6-3 0 16,2-4-1-16,3 5-4 15,-3-14-18-15,14-8-13 16,-8 15 0-16,8-15 0 16,-3-11 0-16</inkml:trace>
  <inkml:trace contextRef="#ctx0" brushRef="#br0" timeOffset="27854.1137">2176 12068 74 0,'22'17'36'16,"6"5"-1"-16,-5-3 0 16,2-3-30-16,1 18-5 0,4 6 1 15,2 12 1-15,1 7 0 16,-1 7 0-16,-6 8 1 15,1 9 0-15,-5 8 0 16,-1 8-1-16,-4 5 0 16,-5 5-1-16,-8 4-1 15,-2 5 1-15,-8-2-1 16,-1-1-1-16,-3-8 1 16,-4-10-1-16,3-12 1 15,0-12 0-15,3-17-1 16,3-14 1-16,1-12-1 15,1-20 0-15,3-10 0 16,-8-31-2-16,5-10-1 0,-8-20-1 16,7-13 0-16,-7-23-1 15,11-10 1 1,-4-16-1-16,12 0 4 0,3-2 2 16,14 0 2-16,14 4 1 15,7-1 2-15,16 10-1 16,6-2 2-16,17 11 0 15,-4 0-1-15,13 7-2 16,-6 3 0-16,4 8-1 16,-5 8 0-16,-2 8 0 15,-5 6-1-15,-7 8 0 16,-7 6-1-16,-4 7 0 16,-4 8-1-16,-7 2-1 0,1 14-5 15,-11-5-4-15,8 19-17 16,-15-2-6-16,3 5-2 15,-4 5-2 1</inkml:trace>
  <inkml:trace contextRef="#ctx0" brushRef="#br0" timeOffset="29065.3654">3367 12966 72 0,'10'14'34'0,"2"0"0"16,2-5 0-16,-14-9-31 16,30 11-1-16,-9-8 0 15,6 3 0-15,-2-7 0 16,7 2 0-16,1-6 0 16,1-1-1-16,2-3 1 15,1-2 0-15,3-5-1 16,-4 1 0-16,2-2 0 15,-6 0 0-15,0-1 0 16,-6-1-1-16,-1 1 1 16,-6-1-1-16,-4 2 0 15,-1-2 0-15,-7 1 1 16,-3 1-1-16,-4 1 0 0,0 1 0 16,-4 2 0-16,-3 2 0 15,-5 3-1-15,-5 2 0 16,-2 4 0-1,-6 0 0-15,-4 3 0 0,-1 2 0 16,-1 0 0-16,-3 2 1 16,1 2-1-16,4 1 0 15,3 3 1-15,0 2 0 16,4 3 0-16,0 6 0 16,4 7 0-16,0 5 0 15,0 2 1-15,4 7 0 16,3-2-1-16,3 4 1 15,4-2 0-15,5 2 0 0,3-2-1 16,6-3 0-16,9-1 0 16,2-4-2-1,8-1 1-15,4-6-4 16,11 1-5-16,-7-14-16 0,18-3-6 16,-4-12-2-16,7-6-1 15</inkml:trace>
  <inkml:trace contextRef="#ctx0" brushRef="#br0" timeOffset="29672.703">5066 12825 72 0,'-3'-21'35'16,"-1"2"-1"-16,-11 6-1 16,-1-2-32-16,-6 3-1 15,-2 5 1-15,-5 6-2 16,-4 9 1-16,-6 6 0 16,1 9 1-16,1 8 0 15,-3 6 0-15,7 6 0 16,1 2-1-16,9 0 1 15,2-2 0-15,10-2-1 0,7-7 1 16,5-5-1 0,6-6 1-16,8-6-1 15,3-5 1-15,4-3 0 0,3-7 0 16,1-1 0-16,6-8-1 16,1-4 1-16,5-6-2 15,1-3 2-15,1-11-2 16,1-4 1-16,2-6-1 15,1-2 1-15,-3 2 0 16,-2 0 0-16,-9 6 0 16,-2 3 0-16,-8 9 1 15,-2 10 0-15,-18 13 0 16,15-11-1-16,-15 11 1 16,0 0-1-16,-11 25 1 15,4 1-1-15,-5 5 0 16,1 6 1-16,0 6-1 0,0 7 1 15,0-1-1-15,7 3 0 16,1-6 0-16,6-5-3 16,5-2-1-16,3-16-7 15,18 3-16-15,-3-15-8 16,11-8-1-16,6-6 0 16</inkml:trace>
  <inkml:trace contextRef="#ctx0" brushRef="#br0" timeOffset="30373.9544">6237 13033 49 0,'44'-11'33'0,"-5"5"1"16,-17-5 0-16,-17-2-26 16,-5 13-3-16,2-17-3 15,-13 9 1-15,-9 0-1 16,-4 2 0-16,-7 1-2 15,-4 5 1-15,-1 4 0 16,-1 9 1-16,-2 8-1 16,1 8 1-16,-2 5-1 15,8 8 1-15,-1 2-1 16,6 6 0-16,3-3 0 16,8 0-1-16,3-3 1 15,5-6-1-15,7-8 0 16,2-3 1-16,7-9 0 0,2-6 0 15,5-7 1 1,6-7-1-16,5-11 1 0,3-7-1 16,8-8 0-16,3-9 1 15,5-10-2-15,5-10 1 16,1-15-2-16,4-6 2 16,2-9-2-16,0-2 1 15,0-5 0-15,-2-1 0 16,0 6-1-16,-7 2 0 15,0 11 1-15,-8 8 0 16,-11 7-1-16,-4 9 2 16,-6 8-2-16,-5 6 2 0,-9 6 0 15,-2 6-1 1,-3 7 1-16,-4 4 0 0,0 5 0 16,4 10-1-1,-7-13 0-15,7 13 0 16,0 0-1-16,-18 21 1 0,8 5 0 15,-1 8 0-15,-5 14 0 16,-5 14 1-16,-5 14 1 16,-4 17-1-16,-6 14 0 15,-4 10 0-15,0 7 0 16,3 2 0-16,-3-1-1 16,10-3 0-16,4-7-1 15,9-9 1-15,13-12-2 0,4-18-4 16,25-2-13-16,-2-25-14 15,16-13-4 1,9-18-2-16,10-17 1 16</inkml:trace>
  <inkml:trace contextRef="#ctx0" brushRef="#br0" timeOffset="33143.5481">2029 12631 83 0,'175'-16'40'0,"27"-4"0"16,32-1-1-16,22-18-17 16,25 17-20-16,37-1-3 15,21-1 1-15,16 1-1 16,14 1 1-16,11 2 0 16,22 1 0-16,14 1 0 15,16 1 1-15,4 1-1 16,6 5 0-16,-10 5 0 15,-10 6-2-15,-20 11-3 0,-33-1-6 16,-33 20-25-16,-50 3-4 16,-48 8-1-16,-49 1 0 15</inkml:trace>
  <inkml:trace contextRef="#ctx0" brushRef="#br0" timeOffset="34248.9455">2242 14555 95 0,'18'57'39'16,"-1"1"0"-16,-1 6-2 0,-1 4-35 15,-1 13-3-15,1 14 1 16,0 5-1-16,-2 6 2 16,-1 1-2-16,3-2 2 15,2-4-1-15,1-14 0 16,2-4 0-16,2-16 0 16,0-11 0-16,2-10-1 15,-2-10 1-15,3-14-1 16,1-12 0-16,0-15 0 0,3-16 0 15,7-14 0 1,1-14 1-16,4-12-1 16,2-15 0-16,5-10-1 15,4-10 2-15,2-1-1 0,-2 1 1 16,2 4 0-16,-7 6-1 16,1 7 2-16,-9 13 1 15,-5 12-1-15,-6 15 0 16,-8 10 0-16,-7 12-1 15,-4 5 1-15,-9 12-1 16,0 0 0-16,11 17-1 16,-5 6 1-16,1 7 0 15,5 11-1-15,2 7 1 16,1 10 0-16,7 7 1 16,0 2-1-16,0 0 1 15,4-1-1-15,-1-6 0 16,-6-5 2-16,3-4-2 0,-4-9 2 15,0-6-2-15,-4-7 0 16,-2-5 0-16,-2-11 1 16,-2-2 0-16,-8-11-1 15,21-8 2-15,-6-17-3 16,7-10 2-16,4-10-2 16,7-13 0-16,7-3 0 15,2-8-1-15,6-4-2 16,-4-4-4-16,7 16-6 15,-14-8-19-15,3 7-4 16,-6 2 0-16,-1 3-1 16</inkml:trace>
  <inkml:trace contextRef="#ctx0" brushRef="#br0" timeOffset="34698.1103">4616 14300 80 0,'38'12'38'0,"-2"5"0"16,4 5-1-16,0 10-33 16,4 8-3-16,1 10 1 15,-2 9 0-15,-7 11-2 0,-6 8 1 16,-5 10 0-16,-7-1 0 15,-7 5 0 1,-11-2 0-16,-1 0-1 0,-7-6 0 16,-3-5 1-16,-4-9 0 15,1-12-1-15,-2-10 1 16,4-12-2-16,2-11 1 16,3-11 1-16,7-14-2 15,7-22 1-15,7-21-1 16,8-15 1-16,11-16-2 15,7-14 1-15,12-6 0 16,2-7 0-16,5 4 0 16,2 4 1-16,-2 11 0 0,-4 11 0 15,-4 13-1 1,-11 5 0-16,1 12-7 0,-16-9-17 16,5 13-9-1,-5-2-3-15,-2 2-1 0</inkml:trace>
  <inkml:trace contextRef="#ctx0" brushRef="#br0" timeOffset="34937.1902">6133 14634 93 0,'4'102'41'16,"-3"-7"0"-16,-1-12-1 16,-5-13-37-16,1-2-7 0,1-2 0 15,-4-23-5-15,10 7-14 16,-9-30-17-16,6-20 0 16,-16-9 0-16,10-27 1 15</inkml:trace>
  <inkml:trace contextRef="#ctx0" brushRef="#br0" timeOffset="35140.2625">6204 13860 98 0,'11'15'42'16,"-4"0"-1"-16,1 0-1 15,-17-2-43-15,9-13-9 16,9 22-28-16,-7-8 0 16,5 2-1-16,-7-16 0 15</inkml:trace>
  <inkml:trace contextRef="#ctx0" brushRef="#br0" timeOffset="35434.3676">6491 14559 91 0,'37'39'42'0,"14"-19"-1"15,16-8 1-15,-2-15-38 16,20-1-1-16,9-6-1 15,4-2-1-15,-10-1-1 16,-12 1 0-16,-6 0-1 16,-15-2-1-16,-14 2-1 15,-13-8-4-15,-6 11-8 16,-25-15-24-16,-8 2-1 16,-8-8 0-16,-6-2 0 0</inkml:trace>
  <inkml:trace contextRef="#ctx0" brushRef="#br0" timeOffset="35700.4642">6967 14008 83 0,'-19'24'38'16,"1"9"1"-16,-4 9-1 15,-14 6-33-15,7 16-3 16,-1 11 0-16,1 11 1 15,-4 2-1-15,4 3 0 16,7-1 0-16,7-7-2 0,8-6 1 16,10-13-2-16,12-9 0 15,7-12-2-15,11-2-2 16,3-24-6 0,20 0-21-16,-2-17-6 0,8-10-1 15,1-10 1-15</inkml:trace>
  <inkml:trace contextRef="#ctx0" brushRef="#br0" timeOffset="36244.6605">7804 14798 85 0,'33'17'39'0,"6"-6"1"16,1-9-1-1,2 1-31-15,5-14-8 0,8-5 1 16,3-5-1-16,-7-5 0 16,0-3-1-16,-3-3 1 15,-5-7-1 1,-3-3 0-16,-10-8 1 0,-4-4 0 16,-5-4 1-16,-9 1-2 15,-6-1 2-15,-6 2-2 16,-3 6 1-16,-7 7-1 15,-5 9 1-15,-4 6-1 16,-7 13 1-16,-7 7-1 0,-4 11 0 16,-9 8 0-16,-5 10 0 15,-6 9 1-15,-4 9 0 16,-1 10 0 0,-3 6 0-16,2 6 0 0,1 2 1 15,4 2 0-15,7 0-1 16,10 2 1-16,4-4 1 15,12 1-1-15,7-4 1 16,15 0-1-16,4-4 0 16,16 3 1-16,9-6-1 15,6-3 1-15,11-4-2 16,5-2 1-16,3-7 0 16,8-4-1-16,-1-4 1 0,1-6-2 15,-4-3 0 1,-3-5-2-16,2 2-5 15,-16-18-22-15,10 4-8 16,-10-16-2-16,-2-10 0 0</inkml:trace>
  <inkml:trace contextRef="#ctx0" brushRef="#br0" timeOffset="36836.8284">10957 13096 85 0,'0'0'39'0,"0"0"-2"16,-17 0 1-16,-9 4-37 16,-4 2-2-16,-10 8-1 15,-4 5 0-15,-9 12 1 16,-3 9 0-16,-3 10 1 15,1 8 0-15,-4 13 0 0,6 10 0 16,-2 8 1-16,5 6-1 16,3 6 1-16,3 6 0 15,3 4 0-15,8 4 1 16,5 0-1-16,10 3 1 16,2-2 1-16,12 3 0 15,5-2-1-15,9 2 1 16,10-4-1-16,6-3 0 15,9-5 0-15,5-4-1 16,7-10 0-16,3-7-1 16,5-5 1-16,3-9-1 15,-1-10 0-15,5-6-1 16,0-8 0-16,-5-16-3 0,11 11-13 16,-14-29-19-16,8-6-4 15,-7-18 0-15,6-14-1 16</inkml:trace>
  <inkml:trace contextRef="#ctx0" brushRef="#br0" timeOffset="38243.6182">12891 12940 72 0,'0'0'35'15,"0"0"-1"-15,0 0 0 16,0 0-34-16,0 0-2 16,0 0 1-16,0 0 0 15,0 0 1-15,-8 10-1 16,8-10 2-16,0 0-1 16,-15 15 1-16,8-4 0 15,0 1 0-15,-1 5-1 16,-3 4 1-16,0 5 0 0,0 6-1 15,-3 6 0-15,-4 3 1 16,3 9-1-16,-3 3 2 16,3 9-1-1,-3 5 1-15,7 8 0 0,-5 3 1 16,11 7 0-16,-1 4 0 16,8 6 0-16,0 3 0 15,3 6-1-15,1-1 1 16,3 6-2-16,-5 3 0 15,-2 1 1-15,-5 0-1 16,-6 3 1-16,-2 2-1 16,-7-4 0-16,-7-1 0 15,-8 0 1-15,0-7 0 0,-6-1-2 16,-4-6 0 0,2-6 0-16,-5-8 0 15,1-8-1-15,2-5 0 16,-1-17-4-16,7-3-5 0,-11-32-17 15,15-5-12-15,-4-19 1 16,8-18-1-16</inkml:trace>
  <inkml:trace contextRef="#ctx0" brushRef="#br0" timeOffset="38529.7025">12109 14646 110 0,'17'-6'41'16,"5"1"0"-16,0-17-12 16,1 15-28-16,9-1-1 15,9 2 0-15,6 3-1 16,1 1-1-16,5 3-1 15,3-2 0-15,12 6-2 16,-6-9-3-16,15 12-7 16,-10-14-18-16,13 3-3 15,-5-5-2-15,1-1 1 16</inkml:trace>
  <inkml:trace contextRef="#ctx0" brushRef="#br0" timeOffset="39189.9388">13843 14469 87 0,'11'-19'38'15,"-15"-1"-2"-15,-7-4 0 16,-7-3-36-16,-8-3-3 15,-3 6-1-15,-11 0 1 16,-6 12 0-16,-7 3 1 16,1 12 0-16,-4 12 1 0,1 10 2 15,0 12 1-15,4 4 0 16,6 10 1-16,8 1-1 16,10 6 1-16,7-2 0 15,13-1 0-15,7-7 0 16,11-3-1-16,7-8 1 15,7-6-1-15,5-9-1 16,7-7 1-16,4-13-1 16,7-8-1-16,6-15-1 15,5-10 0-15,3-14 0 16,4-14-1-16,7-14 0 16,2-17 0-16,4-11-1 15,-3-12 2-15,8-8 0 0,-7-3 0 16,-1 5 0-16,-6 5 1 15,-11 10 0-15,-6 15 0 16,-13 14 2 0,-4 15-2-16,-15 17 1 0,-9 12 0 15,-6 8 0-15,-4 7-1 16,-2 16 0-16,0 0 1 16,-20 11-1-16,3 16 0 15,-1 17 0-15,-4 14 0 16,-7 20 1-16,-4 16 0 15,-4 16 1-15,0 10-1 16,0 7 0-16,1 2 0 16,5 0-1-16,2-8 1 0,8-9-2 15,5-13-3-15,16 3-12 16,0-24-21-16,11-16-1 16,8-11 0-1,12-17-1-15</inkml:trace>
  <inkml:trace contextRef="#ctx0" brushRef="#br0" timeOffset="39409.0388">14882 15254 105 0,'2'73'42'16,"-4"-1"-1"-16,-11-7-2 16,2-4-43-16,-14 14-32 0,-28-2-5 15,-9-6 0-15,-19-9 0 16</inkml:trace>
  <inkml:trace contextRef="#ctx0" brushRef="#br0" timeOffset="43027.4978">19718 13806 71 0,'0'0'38'0,"0"0"0"15,0 0 0-15,11 0-32 16,8-1-2 0,5-6 0-16,11 2-1 15,9-1-1-15,13 2 0 16,10 1 0-16,8 0 0 0,2 4 0 15,0 5 0-15,-3-1-1 16,-6 4 0-16,-13 3-1 16,-11 2-1-16,-14 7 0 15,-17 7-1-15,-15 8 1 16,-20 8-1-16,-19 13 1 16,-14 11-1-16,-17 10 1 15,-11 7 1-15,-13 8 0 0,-8 2 1 16,0 2-1-1,4 0 1-15,5-7 0 16,11-6 0-16,12-9 1 16,16-7-1-16,18-12 1 0,19-6 0 15,17-9-1-15,23-8 1 16,15-8-1-16,22-7 1 16,15-8-1-16,17-5 1 15,10-4-2-15,10-8 0 16,5-7 0-16,1-4-1 15,-4 0-1-15,-11-6-1 16,-6 4-6-16,-24-16-13 16,-1 8-14-16,-22-11-4 0,-9-1 1 15,-10-10-1-15</inkml:trace>
  <inkml:trace contextRef="#ctx0" brushRef="#br0" timeOffset="43431.6423">21334 13798 87 0,'1'20'40'0,"-14"9"-2"15,-15 8 0-15,-10-8-35 16,-6 16-4-16,-3 6 1 15,-1 5-1-15,-1-3 1 16,11-4-1-16,15-7 1 16,16-7 1-16,16-10 0 0,19-8 0 15,17-9 1-15,16-9-1 16,6-8 0-16,12-4 0 16,0-8 1-16,0-3-2 15,-6-6 2-15,-8-3-2 16,-14-3 1-16,-11-2 1 15,-14-1-2-15,-12-1 1 16,-16 4-2-16,-16-1 0 16,-12 8-1-16,-15 4-2 15,-3 17-5-15,-23-1-26 16,9 6-3-16,-1 3-1 16,9-3 0-16</inkml:trace>
  <inkml:trace contextRef="#ctx0" brushRef="#br0" timeOffset="43797.7728">22036 14250 87 0,'-38'93'37'15,"0"-8"2"-15,4-10-2 16,4-9-36-16,16-2-2 16,11-8 0-16,21-15 2 0,17-12-2 15,17-11 2 1,19-12 0-16,12-11 0 0,9-9 1 16,2-10 1-1,-2-5 0-15,-11-10-1 0,-13-5 1 16,-20-7-1-16,-20-1-2 15,-30-2 0-15,-23 2-1 16,-23 4 0-16,-18-1-2 16,-11 10-3-16,-18-7-13 15,3 15-20-15,6-1 1 16,18-4-1-16,22-3-1 16</inkml:trace>
  <inkml:trace contextRef="#ctx0" brushRef="#br0" timeOffset="44292.9491">23319 14100 85 0,'-3'36'38'0,"-10"2"-1"16,-13-2 0-16,-7 14-35 15,-7 7-2-15,-4 6 2 16,-3-1-2-16,3 1 1 16,2-6-1-16,10-4 1 15,12-10 0-15,13-5 0 16,12-10 0-16,14-6 0 16,11-10 1-16,13-2 0 15,3-10-1-15,7-4 0 16,-1-7 0-16,-4-10 0 15,-5-7-1-15,-12-9-2 16,-10-3 1-16,-21-10-3 0,-10 8-2 16,-23-13-7-16,-1 10-25 15,-17 4 0-15,2 2-1 16,3 4 1-16</inkml:trace>
  <inkml:trace contextRef="#ctx0" brushRef="#br0" timeOffset="44674.0862">24137 13797 81 0,'-18'4'37'0,"0"-1"1"16,-1 2-2-16,5 8-32 15,-4-2-4-15,2 11 2 16,-5 13 0-16,2 14 0 16,-6 14 1-16,-2 20-1 15,-5 15 1-15,-1 20 0 16,-6 7-1-16,-2 14 0 16,-6 0-1-16,2 7 0 15,-5-5 0-15,3-4-2 16,-1-11 1-16,4-8-2 15,3-10 2-15,4-12-2 16,4-12 1-16,4-16-2 0,8-15-1 16,0-18-3-16,19-6-10 15,2-29-22-15,5-23 0 16,7-18 1-16,11-16-1 16</inkml:trace>
  <inkml:trace contextRef="#ctx0" brushRef="#br0" timeOffset="45905.7483">23907 12744 71 0,'-11'4'36'15,"11"-4"1"-15,0 0-1 16,-1 20-28-16,1-20-4 15,24 32 1-15,-7-10-1 0,8 11-1 16,0 5 0 0,8 10 0-16,1 4-1 0,5 9-1 15,-1 2 1-15,2 2-1 16,-3 4 0-16,3 4 0 16,-4 6 0-16,-1 6 0 15,-4 5-1-15,-7 2 2 16,-2 5-1-16,-6 5 0 15,-8 6 0-15,-6 9-1 16,-9-1 1-16,-10 8-1 16,-12 1 0-16,-11 6 0 15,-17 7 0-15,-14 5 0 16,-15 1 0-16,-11 5 0 0,-14 3 0 16,-9 1 0-16,-7-1 0 15,-1 0 0-15,2-8 0 16,2-4-2-16,7-9 1 15,8-15-1-15,11-4 0 16,8-17-2-16,19-6-9 16,-2-27-27-16,15-20-2 15,10-23 2-15,10-25-3 16</inkml:trace>
  <inkml:trace contextRef="#ctx0" brushRef="#br0" timeOffset="46348.5326">18124 15201 111 0,'64'79'43'16,"-13"-5"-1"-16,-20-24-7 15,-23 8-45-15,-10 10-32 16,-38-4-1-16,-30-4 1 15,-34-8-1-15</inkml:trace>
  <inkml:trace contextRef="#ctx0" brushRef="#br0" timeOffset="51941.6328">2556 16574 70 0,'11'5'37'0,"-11"-5"-1"16,14-3 1-16,0 6-33 15,-2 3-3-15,5 2 0 16,2 4 0-16,3 11-1 16,4 8 1-16,0 12 0 15,-2 16 0-15,-1 7 1 0,-1 6-1 16,-4 8 2-16,-3 12-1 16,-4 6 1-1,-7-7-1-15,-1-2 1 16,-3-11-2-16,-4 0 1 0,-4-7-1 15,1-12 0-15,1-22-1 16,-2-12 0-16,4-8 0 16,4-17-1-16,0-24 1 15,7-24 0-15,8-24-1 16,8-14 0-16,13-9 1 16,8-9-1-16,11-11 1 15,6 3-1-15,5 8 2 16,4 15-1-16,-2 11 0 15,-2 14 0-15,-10 6 1 0,-1 9-2 16,-5 12 1 0,-2 3-1-16,-3-2 0 15,-2 7-1-15,1 12-5 0,-11-12-5 16,14 19-18-16,-10-8-5 16,-1 2-3-16,-3 3 0 15</inkml:trace>
  <inkml:trace contextRef="#ctx0" brushRef="#br0" timeOffset="52396.7962">3908 16835 69 0,'11'28'39'0,"7"-5"-1"0,3-18 0 15,3-2-31-15,1-14-5 16,10 2 1-16,-1-13 0 16,2-9-3-16,-3 2 1 15,0-6-1-15,-4-5 1 16,-3-1-1-16,-4 2 1 16,-8 1-1-16,-5 3 1 15,-7 11-1-15,-4-2 0 16,-9 7 0-16,-9 10-1 15,-9 9 1-15,-8 10-1 16,-9 11 0-16,-6 10 1 16,-7 8 0-16,-2 7 0 0,-1 9 0 15,7 3 0-15,5 3 1 16,10-3-2-16,9-6 2 16,13-6-2-16,14-3 2 15,9-2-2-15,13-8 0 16,14-9-1-16,8-6 0 15,15-4-4-15,-1-9-3 16,21 4-12-16,-11-15-12 16,10-8-3-16,2-8-1 15,-2-6 0-15</inkml:trace>
  <inkml:trace contextRef="#ctx0" brushRef="#br0" timeOffset="52959.9975">5121 16574 50 0,'22'-18'36'15,"-8"-4"-2"-15,-7 5 2 16,-7 17-22-16,-18-32-11 16,3 16 0-16,-9 4-4 15,-6 1 2-15,-6 3-1 16,-5 3 0-16,-3 7 1 15,-2 11-1-15,-2 1 2 16,1 9-2-16,-1 5 1 16,7 10-2-16,1 4 2 0,3 8 0 15,9-1-2-15,6-5 0 16,13 3 0-16,7-6 1 16,9-7-1-1,10-9 1-15,9-10 0 0,4-10 0 16,10-9 0-16,1-8 0 15,5-9 0-15,6-10 0 16,-1-1 1-16,0-3-1 16,0-6 1-16,1-4-1 15,-1 0 1-15,0-1 0 16,-3 3-1-16,-4 11 1 16,-5 1 0-16,-10 4 0 15,-2 15-2-15,-9 12 1 0,-8 14-1 16,-10 17 0-16,-11 10 2 15,-7 9-2 1,-8 12 0-16,1 7 0 16,-7 2 1-16,6-7 0 0,3-1-1 15,5-8-1-15,11-8-2 16,6-8-1-16,19-11-3 16,2-21-4-16,27-2-11 15,-3-12-8-15,10-16-3 16,13-9 1-16</inkml:trace>
  <inkml:trace contextRef="#ctx0" brushRef="#br0" timeOffset="53485.1948">5968 16700 17 0,'56'-46'29'0,"-1"14"3"16,-15 1-1-16,-11-7-12 16,0 17-5-16,-21-5-5 15,2 14-2-15,-20-7-1 0,10 19-1 16,-33-12-2-16,7 18-2 15,-14 8 0-15,-1 15-2 16,-10 12 1-16,-4 11 0 16,-2 14 0-16,-2 8 0 15,0 4 0-15,5 7 2 16,6-7-2-16,5-1 1 16,10-13-1-16,10-5 1 0,9-18 0 15,11-6 1 1,6-16 0-16,15-8 1 15,1-20-1-15,14-17 1 16,4-5-1-16,9-13 0 0,5-14 0 16,8-16-3-16,3-8 2 15,8-15-2-15,6-5 1 16,1 3 0-16,4-9 0 16,2 2 0-16,-4 10 0 15,-4 10 1-15,-5 8 0 16,-13 18 0-16,-12 13 2 15,-8 13-3-15,-12 11 2 16,-10 9-1-16,-15 14 0 16,0 0-1-16,-15 27 1 15,-15 10-1-15,-10 13 0 16,-8 15-1-16,-9 17 1 16,-9 10 0-16,-2 11 0 0,0 0-2 15,10 2-3-15,3-18-9 16,22-1-14-16,1-24-5 15,20-14-5-15,8-16-1 16</inkml:trace>
  <inkml:trace contextRef="#ctx0" brushRef="#br0" timeOffset="56764.5273">2266 16634 62 0,'67'16'35'0,"10"-7"2"0,6-2-1 16,-6-8-29-16,33 6-3 15,10-7-1-15,19 5-2 16,11-3 0-16,15-3-1 16,10 6 1-16,16-3 0 15,12 1-1-15,6 4 2 16,6-1-1-16,11-1 1 16,-1-2 0-16,-3 7 0 15,0 0 0-15,-6 7 0 16,-11-1 0-16,-7 5 0 15,-19-5-1-15,-11 3 0 0,-26 7-1 16,-17-2 1 0,-23-5-1-16,-21-2 0 15,-23-7 0-15,-17-2-1 0,-17 2 0 16,-24-8 1-16,-14 8-1 16,-27-9 0-16,-21 2 0 15,-21-1 0-15,-23-1 1 16,-25 0 0-16,-24 0 0 15,-20-1 0-15,-19 4 0 16,-10 1 0-16,-19 0-1 16,-6 3 1-16,-9 7 0 15,-4 2 0-15,1-1-1 16,4 2 2-16,10-4-1 16,14-1 0-16,19-3 0 15,20 1 0-15,20-10 0 16,26-2 1-16,25 0 0 0,24-3-1 15,20 0 0-15,18-3 1 16,15 1-1-16,19-5 1 16,19-4-1-16,21-4 0 15,25-7 0-15,23-5 0 16,28-2 0-16,24-1 0 16,27 2 0-16,19 4 1 15,18 7 0-15,8 5-1 0,2 12 0 16,6 1 1-1,-5 4 0-15,5 1 0 16,-6 8-1-16,-6 1 0 16,-11 4 0-16,-11 3 1 15,-14 1 0-15,-19 5-1 0,-18 3 0 16,-26 2 0-16,-21-6 1 16,-23 4-1-16,-20 2 0 15,-27 3 0-15,-30 4-1 16,-29-1 2-16,-32 2-2 15,-31 3 2-15,-34 9-1 16,-34 0 0-16,-30 6 0 16,-22-1 0-16,-17-4 1 15,-8 3-1-15,-8 4 0 16,6-5 1-16,9-14 0 16,12-6 0-16,22-5-2 15,21-10 1-15,26-10 1 0,22-10-1 16,32-12 0-16,23-9-1 15,22 2 1-15,21-6 0 16,19-11 0-16,18-7 1 16,18-1-1-16,19 0-1 15,25-8 2-15,21 3-2 16,24-7 1-16,24-2 0 16,24 2 1-16,23 4-2 15,24 3 1-15,13 4 0 16,14 10 0-16,7 7 1 15,5 3-1-15,7 3 1 16,0 9-1-16,-6 6 1 16,-12 6 0-16,-14 2 0 0,-15-1-1 15,-18 5 1-15,-27 7-1 16,-27 2 0-16,-24 1 0 16,-26-1-1-16,-22 5 1 15,-24 5-1-15,-39 14 0 16,-30 7 0-16,-35 5-2 15,-32 3-2-15,-28 25-16 16,-34-6-19-16,-18-4-1 16,-10-18 0-16,14-24 0 15</inkml:trace>
  <inkml:trace contextRef="#ctx0" brushRef="#br0" timeOffset="57360.7402">9623 15819 99 0,'-22'1'40'16,"-17"-7"1"-16,-11 1-3 0,-12 5-39 16,-17 4-1-16,-5 11-1 15,-18 10 1-15,-8 12 0 16,-7 12 0-16,-1 8 1 16,2 7 1-16,8 9 0 15,7 5 1-15,10 1 0 16,14 4 1-16,12-6 0 15,18 3-1-15,14 0 0 16,22-6-1-16,18-7 1 16,23-9 0-16,24-8-1 0,15-15 0 15,26-4-1-15,15-17 1 16,18-15-1-16,8-14-2 16,9-8 0-16,-5-12-2 15,6 1-4-15,-18-21-14 16,0 8-12-16,-16-11-1 15,-12 1-1-15,-13-5 0 16</inkml:trace>
  <inkml:trace contextRef="#ctx0" brushRef="#br0" timeOffset="57629.8376">10328 15787 91 0,'17'-8'40'16,"-17"8"-1"-16,0 19 0 16,-13 2-35-16,-2 12-3 0,-6 8 0 15,-5 12 0-15,-7 16 0 16,-7 13 0-16,-5 9 0 16,1 7-1-16,0 4 1 15,5 1-1-15,7 2-2 16,10-7 0-16,8-12-4 15,2-13-12-15,24-6-19 16,3-26-2-16,11-17-2 0,9-24 1 16</inkml:trace>
  <inkml:trace contextRef="#ctx0" brushRef="#br0" timeOffset="58039.9835">10892 16389 91 0,'-27'59'39'16,"1"-10"-1"-16,9-6 0 15,-1-9-37-15,18-3-3 0,15-8 2 16,13-9 0-1,12-8 0-15,12-10 0 16,6-10 1-16,9-8 1 0,2-4-1 16,0-4 1-16,-7-5-1 15,-5 2 2-15,-9-3-1 16,-14 3 1-16,-12-1-2 16,-8 1 1-16,-13-1-2 15,-9 2 1-15,-15 1-1 16,-8 2-2-16,-11 2 1 15,-6 3-1-15,-3 7 0 16,-2 1-1-16,2 8-1 0,-4-3-3 16,14 15-8-16,-2-6-24 15,13 3 0 1,12-1 0-16,18 0 1 16</inkml:trace>
  <inkml:trace contextRef="#ctx0" brushRef="#br0" timeOffset="58537.1658">12241 16031 87 0,'17'6'38'15,"-17"-6"-1"-15,0 0 0 16,0 0-35-16,-14 14-1 0,-5-6 0 16,-9 4 0-16,-9 2 1 15,-4 4-1-15,-10 2 1 16,-3 6-1-16,-3 5 1 16,-2 6 0-16,4-3-2 15,6 1 0-15,5 3 0 16,8 2 0-16,14-1 0 15,7 1 0-15,15-3 1 16,12 2-1-16,13 2 1 16,4 8 1-16,8-8-2 15,1 4 3-15,0-2-2 16,-3-1 0-16,-11-1-1 16,-8 1 1-16,-12-5 0 0,-11-3-1 15,-14 3 1-15,-21-5-2 16,-11 1 1-1,-12-1 0-15,-9-1-1 0,-6-5-1 16,-1-1 0-16,-4-6-4 16,18 2-6-16,-5-11-24 15,25-11-4-15,19-14-1 16,18-4 2-16</inkml:trace>
  <inkml:trace contextRef="#ctx0" brushRef="#br0" timeOffset="59041.5929">12182 16797 89 0,'66'11'39'15,"-8"1"-1"-15,-7-5 1 16,-2 4-35-16,2 3-2 16,4-2-1-16,4-5 0 15,7-1-1-15,9-9 1 16,8 0 0-16,9-7 0 15,4 0 1-15,2-15-1 16,-3 1 1-16,-2 0 0 16,-9 2 0-16,-10-7 0 15,-11 1-1-15,-15 1 1 16,-9-7-2-16,-16 5 0 0,-8-1 0 16,-12-7 0-16,-11 2 1 15,-9 3-2-15,-9 1 1 16,-7 3-1-1,-8 6 2-15,-6 9-2 0,-12 2 2 16,-6 13-2-16,-10 8 0 16,-4 9 1-16,-7 11-1 15,-7 12 1-15,-6 9-1 16,-2 6 1-16,4 11-1 16,5 2 1-16,14 2 0 15,13 1 0-15,16-4 1 16,17-2 0-16,21 0 0 15,25 3-2-15,19-1 2 0,20-2-1 16,18-3-1-16,15 1-3 16,7-5-11-16,24-3-20 15,-7-8-4 1,1-15 0-16,-3-15-2 0</inkml:trace>
  <inkml:trace contextRef="#ctx0" brushRef="#br0" timeOffset="60842.0595">5256 17608 79 0,'15'16'40'0,"0"-10"-2"15,-4-1 2-15,-11-5-35 16,22 17-5-16,-5-10 2 16,5-1-1-16,0 3 1 15,4 9-2-15,-26-18 2 0,58 71-1 16,-58-71 1-16,56 72-4 15,-28-22 3-15,-28-50-1 16,45 92 1 0,-26-35-2-16,-19-57 2 0,26 90 0 15,-26-90-1-15,9 84 4 16,-9-84-3-16,-3 78-1 16,3-78 0-16,-10 54 2 15,10-54-2-15,0 0-1 16,-10 67 1-16,10-67 0 15,0 0-1-15,0 0 1 16,0 0 0-16,0 0 0 16,0 0 0-16,0 0-2 0,0 0 1 15,0 0 1 1,0 0-1-16,18-73 1 0,-18 73-1 16,29-97 1-1,-29 97-1-15,49-93 3 0,-49 93-1 16,73-99-3-16,-32 46 5 15,7-2-2-15,3 8 0 16,6 2-1-16,2 3-1 16,0 7 1-16,3-2-2 15,-6 10 4-15,-2 12-6 16,-7 9 3-16,-3-2-4 16,-7 2 0-16,2 1-6 15,-13 1-21-15,7 2-3 0,-7-1-5 16,2-5 3-16</inkml:trace>
  <inkml:trace contextRef="#ctx0" brushRef="#br0" timeOffset="61352.2415">6715 18039 88 0,'36'68'41'15,"-36"-68"-1"-15,58 10-1 16,-58-10-36-16,77-26-1 0,-77 26-2 16,88-29 0-1,-88 29 1-15,73-33-1 0,-73 33 1 16,51-37 2-16,-51 37-3 15,0 0 0-15,25-49 1 16,-25 49-1-16,0 0 1 16,0 0-2-16,-40-63 1 15,40 63-1-15,-61 17 0 16,61-17 1-16,-85 10-1 16,38 10 1-16,-3 3 0 15,-2 3 0-15,52-26 0 16,-88 58 0-16,88-58 0 15,-70 63-2-15,70-63 3 16,-33 57-1-16,33-57 1 16,0 0 0-16,18 62-1 0,-18-62 2 15,59 44-1-15,-59-44 1 16,84 14-2-16,-84-14-3 16,96 21 1-16,-96-21-2 15,102 17-6-15,-102-17-20 16,87 12-7-16,-87-12-5 15,92-8 3-15</inkml:trace>
  <inkml:trace contextRef="#ctx0" brushRef="#br0" timeOffset="61877.429">8099 18104 64 0,'0'0'38'0,"79"-1"0"15,-79 1 0 1,0 0-20-16,0 0-15 0,0 0-1 16,24-57-2-16,-24 57 0 15,0 0 0-15,-77-52-1 16,77 52 1-16,-69-34 0 16,69 34 1-16,-66-33-2 15,66 33 1-15,-69 7 0 16,69-7 0-16,-59 37 0 15,59-37 1-15,-54 69-1 16,54-69 0-16,-37 78 0 0,37-78 2 16,-12 54-2-16,12-54 1 15,18 50 0-15,-18-50-1 16,52 1 1-16,-52-1-2 16,84-19 2-16,-37 4 0 15,6-6-1-15,1-20-2 16,0 1 2-16,-3-2-1 15,-1-4 1-15,-5-8 4 16,-9 7-5-16,-36 47-3 16,56-63 4-16,-37 39 2 15,-19 24-2-15,0 0 0 16,0 0 1-16,-8 53-5 16,8-53 5-16,-48 73 4 0,19-16-5 15,0 7 0-15,2-1-1 16,-1-8-5-16,17 1-10 15,11-56-13 1,-5 65-8-16,5-65-3 0,0 0 1 16</inkml:trace>
  <inkml:trace contextRef="#ctx0" brushRef="#br0" timeOffset="62379.6158">9116 17972 83 0,'0'0'41'16,"0"0"-1"-1,0 0-2-15,0 0-35 16,0 0-4-16,-52-12 0 16,52 12 0-16,-91 27 0 0,39 5-1 15,0 13 1-15,1-7 3 16,1 8-1-16,7 5 1 15,6-2 0-15,37-49 0 16,-44 72-1-16,44-72-1 16,0 0 1-16,7 53 0 15,-7-53 0-15,63 1 2 16,-63-1-4-16,104-37-1 16,-42 2 2-16,9-12 2 0,5-6-2 15,5-25 0 1,-4-17-1-16,-1 0 0 15,-2-17 0-15,-1-9 3 16,-7 0-3-16,-8 17 1 0,-10 5 0 16,-7 24-1-16,-10 10 2 15,-9 24-1-15,-11 22 1 16,-11 45 0-16,-17 21 0 16,-9 24 0-16,-11 28 0 15,-11 16 0-15,-11 19 0 16,-7 2 0-16,-6 10-2 15,-7-16-9-15,20-3-23 0,1-38-7 16,13-27 0 0,14-12-2-16</inkml:trace>
  <inkml:trace contextRef="#ctx0" brushRef="#br0" timeOffset="63876.1289">11243 17428 80 0,'-12'21'38'0,"-1"-8"1"15,-3-7-1-15,-5-2-29 16,-2 9-7-16,-6 2 0 16,-4 3-1-16,-6 3 0 15,-6 7 0-15,-5 2-1 16,-2 8 2-16,0 3-6 15,-3-6 6-15,3 8-1 16,5 14 1-16,3 0-1 16,7-1 1-16,7-1-1 15,11 6 0-15,9-9 4 16,12 2-4-16,-2-54-2 16,34 86 2-16,-34-86-1 0,78 59 0 15,-27-32-3-15,8-11 0 16,-3 15-3-16,17 7-20 15,-14-25-9 1,7-13-6-16,-1 2-1 0,-6-24 0 16</inkml:trace>
  <inkml:trace contextRef="#ctx0" brushRef="#br0" timeOffset="64793.5324">22039 17139 54 0,'66'15'37'16,"-3"6"1"-16,-2-4-3 16,8 8-23-16,-15 3-3 15,12 15-2-15,-6 5-2 16,6 7-1-16,-2 8-1 16,4 10 0-16,-2 14 0 15,-1-8-4-15,-4 2 4 16,-7-5-2-16,-8 2 2 15,-9-10-4-15,-12-6 2 16,-16-10-2-16,-9-52-2 16,-29 83-1-16,29-83-11 15,-101 84-22-15,25-64-4 16,-16 0 0-16,-10-4 1 0</inkml:trace>
  <inkml:trace contextRef="#ctx0" brushRef="#br0" timeOffset="66176.134">19389 16861 76 0,'-11'9'39'15,"11"-9"-1"-15,0 0-7 0,0 0-25 16,-10 11-2-16,5 5-1 16,-8 10-1-16,0 7 0 15,-4 13-1-15,-1 8 1 16,-4 16-1-16,1 7 0 15,0 11-1-15,0 1 1 16,3-7-2-16,2 1 1 16,6-5-2-16,-1-8 0 15,12-19-6-15,-9 0-23 0,18-35-7 16,5-18-3-16,9-15 4 16</inkml:trace>
  <inkml:trace contextRef="#ctx0" brushRef="#br0" timeOffset="66657.3079">20161 16980 77 0,'3'27'39'16,"-3"-3"0"-16,-4-4 0 15,-10-12-35-15,-4 12-6 0,-7 2 1 16,-2 3-1-16,-8 7 1 16,2 6-1-16,-1 0 1 15,9 2 0-15,7 4 1 16,10 3-1-16,12 2 2 15,10 11-2-15,11-5 3 16,8 7-1-16,7 4-1 16,4 1 2-16,2-8-2 15,0-1 2-15,-1 3-3 0,-6-9 4 16,-39-52-3 0,55 79 2-16,-55-79 0 15,17 62-2-15,-17-62 2 0,-34 60-1 16,34-60 1-16,-79 25-2 15,25-6 0-15,-4-15-2 16,-9-10-4-16,6-3-10 16,-8-13-25-16,6-12 2 15,8-2-3-15,7-19 3 16</inkml:trace>
  <inkml:trace contextRef="#ctx0" brushRef="#br0" timeOffset="66919.4004">20026 16885 91 0,'28'26'41'15,"-1"-3"1"-15,5-5-1 16,6-10-39-16,2 3-3 15,9 9-1-15,4 2 0 16,1-2-1-16,-2-1-1 16,8 3-3-16,-7-5-4 15,17 10-18-15,-14-12-5 16,7-4-4-16,-3-6 1 16</inkml:trace>
  <inkml:trace contextRef="#ctx0" brushRef="#br0" timeOffset="67348.5561">20909 17563 73 0,'-38'55'37'0,"1"-18"-1"16,1-4-2-16,36-33-32 16,-74 80-4-16,74-80 4 0,-48 72-1 15,48-72 2-15,-16 69-2 16,16-69 2-16,41 57 0 16,-41-57-2-16,96 27 2 15,-34-31-2-15,10-1-2 16,-1-7 2-16,0 7 0 15,-9 0 0-15,-7-10-1 16,-16-21 1-16,-10 7 0 16,-16 1-3-16,-12-15 4 15,-11 0-5-15,-11-2 2 16,-8-13-2-16,-10 11 2 16,-1 9-5-16,-12 2-2 15,13 9-8-15,-9 1-22 16,7-5 2-16,6-1-2 15,10 1 1-15</inkml:trace>
  <inkml:trace contextRef="#ctx0" brushRef="#br0" timeOffset="67800.2119">21435 17489 80 0,'-5'52'39'16,"-4"-7"-3"-1,-9-13 2-15,18-32-37 0,-41 85-3 16,41-85 2 0,-49 98-1-16,26-43 2 15,23-55-2-15,-28 82 3 0,28-82-1 16,9 63 0-16,-9-63 3 15,48 59-2-15,-48-59 0 16,84 13 1-16,-30 1-2 16,3-5 1-16,3-5 0 15,-1-4-1-15,-1-9 0 16,-6-2 1-16,-52 11-1 16,88-20 1-16,-88 20-1 0,61-58 0 15,-61 58-2 1,31-60 0-16,-25 23 2 15,-6 37-3-15,-10-63 4 16,-4 29-5-16,-10 0 4 0,-6 5-5 16,-11-2 3-16,-3 10-11 15,-17-1-29-15,1-34 2 16,0-2-4-16,-1-23 2 16</inkml:trace>
  <inkml:trace contextRef="#ctx0" brushRef="#br0" timeOffset="69299.2987">9035 394 102 0,'0'0'39'0,"0"0"1"16,40 58 0-16,-40-58-39 15,0 0-1-15,25 68 0 16,-25-68 0-16,11 75 1 16,-11-75 0-16,4 86-1 15,-7-34 1-15,2 3-2 0,-5 3 2 16,1 6 2-16,-2 4-2 16,-4 6 0-1,-3 13-1-15,3 2 0 16,-8 7 0-16,1 6 5 0,-3-3-5 15,2-2-1-15,-3-10 0 16,3-2 3-16,1-19-2 16,0-8 1-16,2-14-1 15,3-13-1-15,2-9 1 16,4-7 0-16,2-3 1 16,5-12-3-16,0 0 2 15,0 0 0-15,0 0 0 16,-6-20 1-16,10-2-1 0,1-10 1 15,3-21-2 1,4-13 2-16,6-12-1 0,4-12-1 16,7-1 3-1,4-1-3-15,5 0 4 0,5 1-4 16,5 17 2-16,7 8-5 16,6 9 5-16,5 11-1 15,4 5-1-15,5 2-1 16,0 11 0-16,4 5 0 15,-2 1 2-15,-4 7 3 16,-3 6-3-16,-4 4-3 16,-8 6 2-16,-6 4 1 15,-52-5 0-15,86 23-1 0,-86-23 3 16,58 50-1 0,-58-50-2-16,34 68 5 15,-34-68-2-15,1 93 0 16,-12-35-1-16,-11 8 1 0,-7 8-5 15,-12 10 4-15,-10 9-2 16,-7 4 2-16,-8-2-4 16,-7-3 2-16,-7-4-2 15,-1-5 2-15,-3-10 2 16,2-13-2-16,7-15 2 16,-1-5-3-16,9-6 3 15,9 0 0-15,6-15-1 16,16 0 0-16,0-8 0 15,18 0 0-15,2-6 0 16,16-5 0-16,-14 3-1 16,10-16-2-16,4 13-3 15,4-36-8-15,18 17-14 0,-14-25-3 16,27 3-4-16,-8-20-1 16</inkml:trace>
  <inkml:trace contextRef="#ctx0" brushRef="#br0" timeOffset="69999.5459">12012 598 80 0,'49'-23'36'0,"-49"23"0"15,0 0-1-15,0 0-35 16,0 0 1-16,0 0 0 16,0 0 1-16,-77-14 0 0,77 14 0 15,-89 30 0-15,29-4 1 16,-6 2-1-16,-7 6 0 16,-4 3-1-1,3 7 1-15,-3-2-1 16,1 4-4-16,5 3 3 0,13-2 0 15,5-1 1-15,53-46 1 16,-73 83-2-16,73-83 2 16,-30 75-3-16,30-75 6 15,29 72-4-15,-29-72 1 16,73 64 0-16,-19-30-1 16,8-5 0-16,7 3 0 15,5-4 0-15,-4 2-1 0,-4 3 0 16,-8 5 1-1,-6-7-4-15,-13 6 3 0,-12 4 0 16,-12 9 0 0,-16-2 0-16,-13 4 1 0,-16 2-1 15,-14-1-2-15,-11 5 2 16,-10 2-1-16,-5-7 1 16,-6-5-2-16,-1 0 2 15,2-3-2-15,8-10 0 16,5-8 0-16,17 0-6 15,-5-25-23-15,24-3-8 16,12-15 1-16,19-18 0 16</inkml:trace>
  <inkml:trace contextRef="#ctx0" brushRef="#br0" timeOffset="70321.662">13929 878 101 0,'127'3'39'16,"3"1"3"-16,12-9 1 15,1 0-41-15,13-1-1 16,2 0-1-16,-2 0-2 16,-19 0 2-16,-5 0 2 0,-13-5-3 15,-18 1-4-15,-16 2-1 16,-29-4-13-16,-6-1-16 16,-50 13-1-16,0 0-4 15,0 0 1-15</inkml:trace>
  <inkml:trace contextRef="#ctx0" brushRef="#br0" timeOffset="70599.7607">13790 1509 109 0,'35'53'44'15,"16"-15"-2"-15,29-15 0 16,17-13-43 0,13-1 1-16,15-10 1 0,7-13-1 15,-4-7 0-15,1-3-3 16,-6-5 5-16,-6-5-6 16,-7 3 2-16,-11-8-6 15,-2-1-6-15,-21-6-18 16,-2 0-4-16,-8-6 0 15,-1 0-7-15</inkml:trace>
  <inkml:trace contextRef="#ctx0" brushRef="#br0" timeOffset="70960.8906">16673 433 97 0,'0'0'41'0,"35"54"-2"16,-35-54 0-16,9 62-37 16,-9-62-4-16,-9 99 1 0,-6-34 0 15,-9 15 2-15,-9 14-1 16,-6 17-1-16,-4 22 4 15,-4 21-3 1,-2 13 2-16,-1 1-2 0,3 7 2 16,-1-8-4-16,3-7 1 15,2-16 0-15,6-25-2 16,7-23 1-16,0-22-3 16,12-8-2-16,-7-38-23 15,25-11-8-15,0-17 0 16,36-32-1-16</inkml:trace>
  <inkml:trace contextRef="#ctx0" brushRef="#br0" timeOffset="71576.1106">18223 694 6 0,'0'0'24'16,"0"0"1"-16,0 0 0 15,0 0-20-15,0 0 1 16,0 0 3-16,0 0 1 16,0 0 1-16,0 0-2 15,-50 36 1-15,50-36-2 16,0 0 1-16,-16 77-1 16,16-77 0-16,-18 92-2 0,9-31-1 15,5 17 1-15,-8 19-3 16,5 19 5-16,-3 12-7 15,2 13 2-15,0-4-2 16,1 1 1-16,-2-8-1 16,2-6-1-16,1-23-1 15,1-21-3-15,2-16 2 16,-3-20-3-16,6-7-3 0,-8-23-25 16,8-14-5-1,12-27 1-15,2-13-1 16</inkml:trace>
  <inkml:trace contextRef="#ctx0" brushRef="#br0" timeOffset="72073.1266">18875 1106 84 0,'0'0'39'16,"53"-48"-3"-16,-53 48 0 15,0 0-17-15,0 0-22 16,0 0 3-16,-82-49-3 16,33 40 0-16,-13 1-3 15,-6 4 5-15,-9 3-2 16,-7 0 3-16,-2 5 0 0,4 3 0 16,5 6 3-16,4 0-3 15,9 1 4-15,6 0-3 16,8 2 2-16,50-16-3 15,-68 33 2 1,68-33 0-16,0 0 0 0,0 0-1 16,-49 50-1-16,49-50 3 15,0 0 1-15,28 55 0 16,-28-55-5-16,49 54 0 16,-49-54 3-16,86 70 2 15,-28-32-1-15,12 13-5 16,16 2 3-16,13 7-4 15,13 2 6-15,14-1-3 0,8 6-2 16,13 10-16-16,-2-7-17 16,12-16-5-16,-5-11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anose="02020603050405020304" pitchFamily="18" charset="0"/>
              </a:defRPr>
            </a:lvl1pPr>
          </a:lstStyle>
          <a:p>
            <a:fld id="{E3ADA5FA-839F-4DBF-A0FE-4C8F0D452DB5}" type="slidenum">
              <a:rPr lang="zh-CN" altLang="en-US"/>
              <a:pPr/>
              <a:t>‹#›</a:t>
            </a:fld>
            <a:endParaRPr lang="en-US" altLang="zh-CN"/>
          </a:p>
        </p:txBody>
      </p:sp>
    </p:spTree>
    <p:extLst>
      <p:ext uri="{BB962C8B-B14F-4D97-AF65-F5344CB8AC3E}">
        <p14:creationId xmlns:p14="http://schemas.microsoft.com/office/powerpoint/2010/main" val="10353428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What is the relationship between block and sector?</a:t>
            </a:r>
            <a:endParaRPr lang="zh-CN" altLang="en-US" smtClean="0"/>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69110B3-788E-416C-9824-C62E03D87D4C}" type="slidenum">
              <a:rPr lang="zh-CN" altLang="en-US" sz="1200" b="0">
                <a:latin typeface="Times New Roman" panose="02020603050405020304" pitchFamily="18" charset="0"/>
              </a:rPr>
              <a:pPr/>
              <a:t>8</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3904340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FE0EAEF-62C5-4073-96AE-80F9F1C78E62}" type="slidenum">
              <a:rPr lang="en-US" altLang="zh-CN" smtClean="0"/>
              <a:pPr>
                <a:spcBef>
                  <a:spcPct val="0"/>
                </a:spcBef>
              </a:pPr>
              <a:t>61</a:t>
            </a:fld>
            <a:endParaRPr lang="en-US" altLang="zh-CN"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07059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11DEF988-258B-45CB-A7C8-53AA6D07A7C9}" type="slidenum">
              <a:rPr lang="zh-CN" altLang="en-US" sz="1300" smtClean="0">
                <a:latin typeface="Times New Roman" panose="02020603050405020304" pitchFamily="18" charset="0"/>
              </a:rPr>
              <a:pPr/>
              <a:t>67</a:t>
            </a:fld>
            <a:endParaRPr lang="en-US" altLang="zh-CN" sz="1300"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294559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E365B67-116D-4E0C-ACF8-2E9C8437E7F6}" type="slidenum">
              <a:rPr lang="en-US" altLang="zh-CN" smtClean="0"/>
              <a:pPr>
                <a:spcBef>
                  <a:spcPct val="0"/>
                </a:spcBef>
              </a:pPr>
              <a:t>70</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64656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A57F71-8359-4823-BDB0-55C8662BE250}" type="slidenum">
              <a:rPr lang="en-US" altLang="zh-CN" smtClean="0"/>
              <a:pPr>
                <a:spcBef>
                  <a:spcPct val="0"/>
                </a:spcBef>
              </a:pPr>
              <a:t>71</a:t>
            </a:fld>
            <a:endParaRPr lang="en-US" altLang="zh-CN" smtClean="0"/>
          </a:p>
        </p:txBody>
      </p:sp>
    </p:spTree>
    <p:extLst>
      <p:ext uri="{BB962C8B-B14F-4D97-AF65-F5344CB8AC3E}">
        <p14:creationId xmlns:p14="http://schemas.microsoft.com/office/powerpoint/2010/main" val="5813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404FDA-CF29-470D-A78B-F1474967C8BB}" type="slidenum">
              <a:rPr lang="en-US" altLang="zh-CN" smtClean="0"/>
              <a:pPr>
                <a:spcBef>
                  <a:spcPct val="0"/>
                </a:spcBef>
              </a:pPr>
              <a:t>72</a:t>
            </a:fld>
            <a:endParaRPr lang="en-US" altLang="zh-CN" smtClean="0"/>
          </a:p>
        </p:txBody>
      </p:sp>
    </p:spTree>
    <p:extLst>
      <p:ext uri="{BB962C8B-B14F-4D97-AF65-F5344CB8AC3E}">
        <p14:creationId xmlns:p14="http://schemas.microsoft.com/office/powerpoint/2010/main" val="1100022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6653015-D7D8-4710-806A-B3471058B985}" type="slidenum">
              <a:rPr lang="en-US" altLang="zh-CN"/>
              <a:pPr>
                <a:spcBef>
                  <a:spcPct val="0"/>
                </a:spcBef>
              </a:pPr>
              <a:t>76</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85852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E1224152-2E34-4990-BB82-B87AF7322578}" type="slidenum">
              <a:rPr lang="zh-CN" altLang="en-US" sz="1200" b="0">
                <a:latin typeface="Times New Roman" panose="02020603050405020304" pitchFamily="18" charset="0"/>
              </a:rPr>
              <a:pPr/>
              <a:t>77</a:t>
            </a:fld>
            <a:endParaRPr lang="en-US" altLang="zh-CN" sz="1200" b="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69460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8DC713-C34E-439F-BEAB-89EDF7BC3827}" type="slidenum">
              <a:rPr lang="zh-CN" altLang="en-US"/>
              <a:pPr/>
              <a:t>78</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035695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11A8A80A-E91A-4230-BC36-07C79FBDBC46}" type="slidenum">
              <a:rPr lang="zh-CN" altLang="en-US" sz="1300" smtClean="0">
                <a:latin typeface="Times New Roman" panose="02020603050405020304" pitchFamily="18" charset="0"/>
              </a:rPr>
              <a:pPr/>
              <a:t>79</a:t>
            </a:fld>
            <a:endParaRPr lang="en-US" altLang="zh-CN" sz="1300" smtClean="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968997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FED1D846-EE4E-4AA5-A00A-700E18B29B88}" type="slidenum">
              <a:rPr lang="zh-CN" altLang="en-US" sz="1300" smtClean="0">
                <a:latin typeface="Times New Roman" panose="02020603050405020304" pitchFamily="18" charset="0"/>
              </a:rPr>
              <a:pPr/>
              <a:t>80</a:t>
            </a:fld>
            <a:endParaRPr lang="en-US" altLang="zh-CN" sz="1300" smtClean="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70309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65200">
              <a:defRPr>
                <a:solidFill>
                  <a:schemeClr val="tx1"/>
                </a:solidFill>
                <a:latin typeface="Helvetica" panose="020B0604020202020204" pitchFamily="34" charset="0"/>
              </a:defRPr>
            </a:lvl1pPr>
            <a:lvl2pPr marL="742950" indent="-285750" defTabSz="965200">
              <a:defRPr>
                <a:solidFill>
                  <a:schemeClr val="tx1"/>
                </a:solidFill>
                <a:latin typeface="Helvetica" panose="020B0604020202020204" pitchFamily="34" charset="0"/>
              </a:defRPr>
            </a:lvl2pPr>
            <a:lvl3pPr marL="1143000" indent="-228600" defTabSz="965200">
              <a:defRPr>
                <a:solidFill>
                  <a:schemeClr val="tx1"/>
                </a:solidFill>
                <a:latin typeface="Helvetica" panose="020B0604020202020204" pitchFamily="34" charset="0"/>
              </a:defRPr>
            </a:lvl3pPr>
            <a:lvl4pPr marL="1600200" indent="-228600" defTabSz="965200">
              <a:defRPr>
                <a:solidFill>
                  <a:schemeClr val="tx1"/>
                </a:solidFill>
                <a:latin typeface="Helvetica" panose="020B0604020202020204" pitchFamily="34" charset="0"/>
              </a:defRPr>
            </a:lvl4pPr>
            <a:lvl5pPr marL="2057400" indent="-228600" defTabSz="965200">
              <a:defRPr>
                <a:solidFill>
                  <a:schemeClr val="tx1"/>
                </a:solidFill>
                <a:latin typeface="Helvetica" panose="020B0604020202020204" pitchFamily="34" charset="0"/>
              </a:defRPr>
            </a:lvl5pPr>
            <a:lvl6pPr marL="2514600" indent="-228600" algn="ctr" defTabSz="965200" eaLnBrk="0" fontAlgn="base" hangingPunct="0">
              <a:spcBef>
                <a:spcPct val="0"/>
              </a:spcBef>
              <a:spcAft>
                <a:spcPct val="0"/>
              </a:spcAft>
              <a:defRPr>
                <a:solidFill>
                  <a:schemeClr val="tx1"/>
                </a:solidFill>
                <a:latin typeface="Helvetica" panose="020B0604020202020204" pitchFamily="34" charset="0"/>
              </a:defRPr>
            </a:lvl6pPr>
            <a:lvl7pPr marL="2971800" indent="-228600" algn="ctr" defTabSz="965200" eaLnBrk="0" fontAlgn="base" hangingPunct="0">
              <a:spcBef>
                <a:spcPct val="0"/>
              </a:spcBef>
              <a:spcAft>
                <a:spcPct val="0"/>
              </a:spcAft>
              <a:defRPr>
                <a:solidFill>
                  <a:schemeClr val="tx1"/>
                </a:solidFill>
                <a:latin typeface="Helvetica" panose="020B0604020202020204" pitchFamily="34" charset="0"/>
              </a:defRPr>
            </a:lvl7pPr>
            <a:lvl8pPr marL="3429000" indent="-228600" algn="ctr" defTabSz="965200" eaLnBrk="0" fontAlgn="base" hangingPunct="0">
              <a:spcBef>
                <a:spcPct val="0"/>
              </a:spcBef>
              <a:spcAft>
                <a:spcPct val="0"/>
              </a:spcAft>
              <a:defRPr>
                <a:solidFill>
                  <a:schemeClr val="tx1"/>
                </a:solidFill>
                <a:latin typeface="Helvetica" panose="020B0604020202020204" pitchFamily="34" charset="0"/>
              </a:defRPr>
            </a:lvl8pPr>
            <a:lvl9pPr marL="3886200" indent="-228600" algn="ctr" defTabSz="965200" eaLnBrk="0" fontAlgn="base" hangingPunct="0">
              <a:spcBef>
                <a:spcPct val="0"/>
              </a:spcBef>
              <a:spcAft>
                <a:spcPct val="0"/>
              </a:spcAft>
              <a:defRPr>
                <a:solidFill>
                  <a:schemeClr val="tx1"/>
                </a:solidFill>
                <a:latin typeface="Helvetica" panose="020B0604020202020204" pitchFamily="34" charset="0"/>
              </a:defRPr>
            </a:lvl9pPr>
          </a:lstStyle>
          <a:p>
            <a:fld id="{84E3C9A7-1103-46C4-A28A-550277055140}" type="slidenum">
              <a:rPr lang="zh-CN" altLang="en-US">
                <a:latin typeface="Times New Roman" panose="02020603050405020304" pitchFamily="18" charset="0"/>
              </a:rPr>
              <a:pPr/>
              <a:t>14</a:t>
            </a:fld>
            <a:endParaRPr lang="en-US" altLang="zh-CN">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358040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8DEA033F-7810-4453-B765-2567B8939FD2}" type="slidenum">
              <a:rPr lang="zh-CN" altLang="en-US" sz="1300" smtClean="0">
                <a:latin typeface="Times New Roman" panose="02020603050405020304" pitchFamily="18" charset="0"/>
              </a:rPr>
              <a:pPr/>
              <a:t>81</a:t>
            </a:fld>
            <a:endParaRPr lang="en-US" altLang="zh-CN" sz="1300"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4070088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B3585504-914F-4D18-8305-407583E69252}" type="slidenum">
              <a:rPr lang="zh-CN" altLang="en-US" sz="1300" smtClean="0">
                <a:latin typeface="Times New Roman" panose="02020603050405020304" pitchFamily="18" charset="0"/>
              </a:rPr>
              <a:pPr/>
              <a:t>83</a:t>
            </a:fld>
            <a:endParaRPr lang="en-US" altLang="zh-CN" sz="1300" smtClean="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1618615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70773E70-DE53-49F7-A106-884971604D92}" type="slidenum">
              <a:rPr lang="zh-CN" altLang="en-US" sz="1300" smtClean="0">
                <a:latin typeface="Times New Roman" panose="02020603050405020304" pitchFamily="18" charset="0"/>
              </a:rPr>
              <a:pPr/>
              <a:t>85</a:t>
            </a:fld>
            <a:endParaRPr lang="en-US" altLang="zh-CN" sz="1300" smtClean="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850677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49C6593A-5B11-46C4-8790-25168F987095}" type="slidenum">
              <a:rPr lang="zh-CN" altLang="en-US" sz="1300" smtClean="0">
                <a:latin typeface="Times New Roman" panose="02020603050405020304" pitchFamily="18" charset="0"/>
              </a:rPr>
              <a:pPr/>
              <a:t>86</a:t>
            </a:fld>
            <a:endParaRPr lang="en-US" altLang="zh-CN" sz="1300" smtClean="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503975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83A03110-CFDF-4C2A-B6F9-90DEC1614839}" type="slidenum">
              <a:rPr lang="zh-CN" altLang="en-US" sz="1300" smtClean="0">
                <a:latin typeface="Times New Roman" panose="02020603050405020304" pitchFamily="18" charset="0"/>
              </a:rPr>
              <a:pPr/>
              <a:t>87</a:t>
            </a:fld>
            <a:endParaRPr lang="en-US" altLang="zh-CN" sz="1300" smtClean="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18991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4EDA48A8-8D01-439D-BB75-42642DE0CEEC}" type="slidenum">
              <a:rPr lang="zh-CN" altLang="en-US" sz="1300" smtClean="0">
                <a:latin typeface="Times New Roman" panose="02020603050405020304" pitchFamily="18" charset="0"/>
              </a:rPr>
              <a:pPr/>
              <a:t>88</a:t>
            </a:fld>
            <a:endParaRPr lang="en-US" altLang="zh-CN" sz="1300" smtClean="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3784510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8C5D9545-942B-49B9-BD47-2F107AE43339}" type="slidenum">
              <a:rPr lang="zh-CN" altLang="en-US" sz="1300" smtClean="0">
                <a:latin typeface="Times New Roman" panose="02020603050405020304" pitchFamily="18" charset="0"/>
              </a:rPr>
              <a:pPr/>
              <a:t>89</a:t>
            </a:fld>
            <a:endParaRPr lang="en-US" altLang="zh-CN" sz="1300" smtClean="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1951119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341B5EDD-3D31-44A7-A089-4732B3C91DD9}" type="slidenum">
              <a:rPr lang="zh-CN" altLang="en-US" sz="1300" smtClean="0">
                <a:latin typeface="Times New Roman" panose="02020603050405020304" pitchFamily="18" charset="0"/>
              </a:rPr>
              <a:pPr/>
              <a:t>90</a:t>
            </a:fld>
            <a:endParaRPr lang="en-US" altLang="zh-CN" sz="1300" smtClean="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1580923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65200">
              <a:defRPr sz="1600">
                <a:solidFill>
                  <a:schemeClr val="tx1"/>
                </a:solidFill>
                <a:latin typeface="Helvetica" panose="020B0604020202020204" pitchFamily="34" charset="0"/>
              </a:defRPr>
            </a:lvl1pPr>
            <a:lvl2pPr marL="742950" indent="-285750" defTabSz="965200">
              <a:defRPr sz="1600">
                <a:solidFill>
                  <a:schemeClr val="tx1"/>
                </a:solidFill>
                <a:latin typeface="Helvetica" panose="020B0604020202020204" pitchFamily="34" charset="0"/>
              </a:defRPr>
            </a:lvl2pPr>
            <a:lvl3pPr marL="1143000" indent="-228600" defTabSz="965200">
              <a:defRPr sz="1600">
                <a:solidFill>
                  <a:schemeClr val="tx1"/>
                </a:solidFill>
                <a:latin typeface="Helvetica" panose="020B0604020202020204" pitchFamily="34" charset="0"/>
              </a:defRPr>
            </a:lvl3pPr>
            <a:lvl4pPr marL="1600200" indent="-228600" defTabSz="965200">
              <a:defRPr sz="1600">
                <a:solidFill>
                  <a:schemeClr val="tx1"/>
                </a:solidFill>
                <a:latin typeface="Helvetica" panose="020B0604020202020204" pitchFamily="34" charset="0"/>
              </a:defRPr>
            </a:lvl4pPr>
            <a:lvl5pPr marL="2057400" indent="-228600" defTabSz="965200">
              <a:defRPr sz="1600">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Helvetica" panose="020B0604020202020204" pitchFamily="34" charset="0"/>
              </a:defRPr>
            </a:lvl9pPr>
          </a:lstStyle>
          <a:p>
            <a:fld id="{7B482725-8809-4976-8D04-EAA98874C14A}" type="slidenum">
              <a:rPr lang="zh-CN" altLang="en-US" sz="1300" smtClean="0">
                <a:latin typeface="Times New Roman" panose="02020603050405020304" pitchFamily="18" charset="0"/>
              </a:rPr>
              <a:pPr/>
              <a:t>91</a:t>
            </a:fld>
            <a:endParaRPr lang="en-US" altLang="zh-CN" sz="1300" smtClean="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383352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When N=8, last file would be: (N-1)x256 + 1x256x256 = 32MB</a:t>
            </a:r>
            <a:endParaRPr lang="zh-CN" altLang="en-US" smtClean="0"/>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C9CA3909-4E5C-4B87-8D2F-3E8E41EA63CC}" type="slidenum">
              <a:rPr lang="zh-CN" altLang="en-US" sz="1200" b="0">
                <a:latin typeface="Times New Roman" panose="02020603050405020304" pitchFamily="18" charset="0"/>
              </a:rPr>
              <a:pPr/>
              <a:t>16</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315788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CHDIR can set working directory</a:t>
            </a:r>
            <a:endParaRPr lang="zh-CN" altLang="en-US" smtClean="0"/>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39A1E95-9DC0-4841-BB7B-E55E698149AA}" type="slidenum">
              <a:rPr lang="zh-CN" altLang="en-US" sz="1200" b="0">
                <a:latin typeface="Times New Roman" panose="02020603050405020304" pitchFamily="18" charset="0"/>
              </a:rPr>
              <a:pPr/>
              <a:t>27</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213547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defTabSz="912813"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defTabSz="912813"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defTabSz="912813"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defTabSz="912813"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defTabSz="912813"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defTabSz="912813"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defTabSz="912813"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defTabSz="912813"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869468FA-043B-4604-A347-A8F3C9400CA7}" type="slidenum">
              <a:rPr lang="zh-CN" altLang="en-US" sz="1200" b="0">
                <a:latin typeface="Times New Roman" panose="02020603050405020304" pitchFamily="18" charset="0"/>
              </a:rPr>
              <a:pPr/>
              <a:t>28</a:t>
            </a:fld>
            <a:endParaRPr lang="en-US" altLang="zh-CN" sz="1200" b="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here, the directory file is a record file</a:t>
            </a:r>
          </a:p>
        </p:txBody>
      </p:sp>
    </p:spTree>
    <p:extLst>
      <p:ext uri="{BB962C8B-B14F-4D97-AF65-F5344CB8AC3E}">
        <p14:creationId xmlns:p14="http://schemas.microsoft.com/office/powerpoint/2010/main" val="2887715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8A592522-3D72-41BD-90F6-5D70A0B506E4}" type="slidenum">
              <a:rPr lang="zh-CN" altLang="en-US" sz="1200" b="0">
                <a:latin typeface="Times New Roman" panose="02020603050405020304" pitchFamily="18" charset="0"/>
              </a:rPr>
              <a:pPr/>
              <a:t>45</a:t>
            </a:fld>
            <a:endParaRPr lang="en-US" altLang="zh-CN" sz="1200" b="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01981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E05A64C1-4330-45AD-8887-EBA4E635DAFF}" type="slidenum">
              <a:rPr lang="zh-CN" altLang="en-US" sz="1200" b="0">
                <a:latin typeface="Times New Roman" panose="02020603050405020304" pitchFamily="18" charset="0"/>
              </a:rPr>
              <a:pPr/>
              <a:t>58</a:t>
            </a:fld>
            <a:endParaRPr lang="en-US" altLang="zh-CN" sz="1200" b="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any open</a:t>
            </a:r>
          </a:p>
        </p:txBody>
      </p:sp>
    </p:spTree>
    <p:extLst>
      <p:ext uri="{BB962C8B-B14F-4D97-AF65-F5344CB8AC3E}">
        <p14:creationId xmlns:p14="http://schemas.microsoft.com/office/powerpoint/2010/main" val="409179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4817919-B837-45CE-BBC6-19EB103E07B1}" type="slidenum">
              <a:rPr lang="zh-CN" altLang="en-US" sz="1200" b="0">
                <a:latin typeface="Times New Roman" panose="02020603050405020304" pitchFamily="18" charset="0"/>
              </a:rPr>
              <a:pPr/>
              <a:t>59</a:t>
            </a:fld>
            <a:endParaRPr lang="en-US" altLang="zh-CN" sz="1200" b="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09922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6B95DC-40D4-4BA8-9164-6CFE1398430C}" type="slidenum">
              <a:rPr lang="en-US" altLang="zh-CN" smtClean="0"/>
              <a:pPr>
                <a:spcBef>
                  <a:spcPct val="0"/>
                </a:spcBef>
              </a:pPr>
              <a:t>60</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98653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4" name="Rectangle 1028"/>
          <p:cNvSpPr>
            <a:spLocks noGrp="1" noChangeArrowheads="1"/>
          </p:cNvSpPr>
          <p:nvPr>
            <p:ph type="dt" sz="half" idx="10"/>
          </p:nvPr>
        </p:nvSpPr>
        <p:spPr>
          <a:xfrm>
            <a:off x="533400" y="6248400"/>
            <a:ext cx="1905000" cy="457200"/>
          </a:xfrm>
        </p:spPr>
        <p:txBody>
          <a:bodyPr/>
          <a:lstStyle>
            <a:lvl1pPr>
              <a:defRPr/>
            </a:lvl1pPr>
          </a:lstStyle>
          <a:p>
            <a:pPr>
              <a:defRPr/>
            </a:pPr>
            <a:fld id="{839C6FF5-FFFC-4039-822C-42EAF5A602B7}" type="datetime1">
              <a:rPr lang="zh-CN" altLang="en-US"/>
              <a:pPr>
                <a:defRPr/>
              </a:pPr>
              <a:t>19/9/28</a:t>
            </a:fld>
            <a:endParaRPr lang="en-US" altLang="zh-CN"/>
          </a:p>
        </p:txBody>
      </p:sp>
      <p:sp>
        <p:nvSpPr>
          <p:cNvPr id="5" name="Rectangle 1029"/>
          <p:cNvSpPr>
            <a:spLocks noGrp="1" noChangeArrowheads="1"/>
          </p:cNvSpPr>
          <p:nvPr>
            <p:ph type="ftr" sz="quarter" idx="11"/>
          </p:nvPr>
        </p:nvSpPr>
        <p:spPr>
          <a:xfrm>
            <a:off x="2514600" y="6248400"/>
            <a:ext cx="4114800" cy="457200"/>
          </a:xfrm>
        </p:spPr>
        <p:txBody>
          <a:bodyPr/>
          <a:lstStyle>
            <a:lvl1pPr>
              <a:defRPr/>
            </a:lvl1pPr>
          </a:lstStyle>
          <a:p>
            <a:pPr>
              <a:defRPr/>
            </a:pPr>
            <a:r>
              <a:rPr lang="zh-CN" altLang="en-US"/>
              <a:t>Compilers Autumn 2002</a:t>
            </a:r>
            <a:endParaRPr lang="en-US" altLang="zh-CN"/>
          </a:p>
        </p:txBody>
      </p:sp>
      <p:sp>
        <p:nvSpPr>
          <p:cNvPr id="6" name="Rectangle 1030"/>
          <p:cNvSpPr>
            <a:spLocks noGrp="1" noChangeArrowheads="1"/>
          </p:cNvSpPr>
          <p:nvPr>
            <p:ph type="sldNum" sz="quarter" idx="12"/>
          </p:nvPr>
        </p:nvSpPr>
        <p:spPr>
          <a:xfrm>
            <a:off x="6705600" y="6248400"/>
            <a:ext cx="1905000" cy="457200"/>
          </a:xfrm>
        </p:spPr>
        <p:txBody>
          <a:bodyPr/>
          <a:lstStyle>
            <a:lvl1pPr>
              <a:defRPr/>
            </a:lvl1pPr>
          </a:lstStyle>
          <a:p>
            <a:fld id="{3E493FCF-19BC-4CFE-8CFF-14F53F104455}" type="slidenum">
              <a:rPr lang="zh-CN" altLang="en-US"/>
              <a:pPr/>
              <a:t>‹#›</a:t>
            </a:fld>
            <a:endParaRPr lang="en-US" altLang="zh-CN"/>
          </a:p>
        </p:txBody>
      </p:sp>
    </p:spTree>
    <p:extLst>
      <p:ext uri="{BB962C8B-B14F-4D97-AF65-F5344CB8AC3E}">
        <p14:creationId xmlns:p14="http://schemas.microsoft.com/office/powerpoint/2010/main" val="69589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B4793B9-EE64-44BA-B5AD-07CFE8ABCD92}" type="datetime1">
              <a:rPr lang="zh-CN" altLang="en-US"/>
              <a:pPr>
                <a:defRPr/>
              </a:pPr>
              <a:t>19/9/28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6A49ED7-AD8D-4B05-ACFB-49C45C8E80AC}" type="slidenum">
              <a:rPr lang="zh-CN" altLang="en-US"/>
              <a:pPr/>
              <a:t>‹#›</a:t>
            </a:fld>
            <a:endParaRPr lang="en-US" altLang="zh-CN"/>
          </a:p>
        </p:txBody>
      </p:sp>
    </p:spTree>
    <p:extLst>
      <p:ext uri="{BB962C8B-B14F-4D97-AF65-F5344CB8AC3E}">
        <p14:creationId xmlns:p14="http://schemas.microsoft.com/office/powerpoint/2010/main" val="90956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85A431D-045E-4116-9B88-8274C0BDBF54}" type="datetime1">
              <a:rPr lang="zh-CN" altLang="en-US"/>
              <a:pPr>
                <a:defRPr/>
              </a:pPr>
              <a:t>19/9/28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086DF62-EC46-4AEF-A3CD-E92A94FA2679}" type="slidenum">
              <a:rPr lang="zh-CN" altLang="en-US"/>
              <a:pPr/>
              <a:t>‹#›</a:t>
            </a:fld>
            <a:endParaRPr lang="en-US" altLang="zh-CN"/>
          </a:p>
        </p:txBody>
      </p:sp>
    </p:spTree>
    <p:extLst>
      <p:ext uri="{BB962C8B-B14F-4D97-AF65-F5344CB8AC3E}">
        <p14:creationId xmlns:p14="http://schemas.microsoft.com/office/powerpoint/2010/main" val="272078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fld id="{6C7852A0-7618-470F-895C-90084AFD3242}" type="datetime1">
              <a:rPr lang="zh-CN" altLang="en-US"/>
              <a:pPr>
                <a:defRPr/>
              </a:pPr>
              <a:t>19/9/28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F031947-A6E1-4C64-A238-95358AB1C50F}" type="slidenum">
              <a:rPr lang="zh-CN" altLang="en-US"/>
              <a:pPr/>
              <a:t>‹#›</a:t>
            </a:fld>
            <a:endParaRPr lang="en-US" altLang="zh-CN"/>
          </a:p>
        </p:txBody>
      </p:sp>
    </p:spTree>
    <p:extLst>
      <p:ext uri="{BB962C8B-B14F-4D97-AF65-F5344CB8AC3E}">
        <p14:creationId xmlns:p14="http://schemas.microsoft.com/office/powerpoint/2010/main" val="238074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3D317B3-471C-4E68-BEFD-FF95FF63F7E1}" type="datetime1">
              <a:rPr lang="zh-CN" altLang="en-US"/>
              <a:pPr>
                <a:defRPr/>
              </a:pPr>
              <a:t>19/9/28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7F2B7A3-7346-4909-99F0-DE9D43A8B114}" type="slidenum">
              <a:rPr lang="zh-CN" altLang="en-US"/>
              <a:pPr/>
              <a:t>‹#›</a:t>
            </a:fld>
            <a:endParaRPr lang="en-US" altLang="zh-CN"/>
          </a:p>
        </p:txBody>
      </p:sp>
    </p:spTree>
    <p:extLst>
      <p:ext uri="{BB962C8B-B14F-4D97-AF65-F5344CB8AC3E}">
        <p14:creationId xmlns:p14="http://schemas.microsoft.com/office/powerpoint/2010/main" val="8514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14C94A9B-FC3D-4D10-9874-26D36AF81F54}" type="datetime1">
              <a:rPr lang="zh-CN" altLang="en-US"/>
              <a:pPr>
                <a:defRPr/>
              </a:pPr>
              <a:t>19/9/28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FFB4EDB-DB98-4E84-9EFA-8A9D4BE99DD1}" type="slidenum">
              <a:rPr lang="zh-CN" altLang="en-US"/>
              <a:pPr/>
              <a:t>‹#›</a:t>
            </a:fld>
            <a:endParaRPr lang="en-US" altLang="zh-CN"/>
          </a:p>
        </p:txBody>
      </p:sp>
    </p:spTree>
    <p:extLst>
      <p:ext uri="{BB962C8B-B14F-4D97-AF65-F5344CB8AC3E}">
        <p14:creationId xmlns:p14="http://schemas.microsoft.com/office/powerpoint/2010/main" val="263558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E9CCF850-B34E-4F2B-BD4B-52A2D0B3CB0E}" type="datetime1">
              <a:rPr lang="zh-CN" altLang="en-US"/>
              <a:pPr>
                <a:defRPr/>
              </a:pPr>
              <a:t>19/9/28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26539159-95F6-44BB-9877-741FFA74A974}" type="slidenum">
              <a:rPr lang="zh-CN" altLang="en-US"/>
              <a:pPr/>
              <a:t>‹#›</a:t>
            </a:fld>
            <a:endParaRPr lang="en-US" altLang="zh-CN"/>
          </a:p>
        </p:txBody>
      </p:sp>
    </p:spTree>
    <p:extLst>
      <p:ext uri="{BB962C8B-B14F-4D97-AF65-F5344CB8AC3E}">
        <p14:creationId xmlns:p14="http://schemas.microsoft.com/office/powerpoint/2010/main" val="384191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18D49D1E-F86B-413B-96AB-49153E1E707E}" type="datetime1">
              <a:rPr lang="zh-CN" altLang="en-US"/>
              <a:pPr>
                <a:defRPr/>
              </a:pPr>
              <a:t>19/9/28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F7908558-782F-49DF-861D-4917CA170D67}" type="slidenum">
              <a:rPr lang="zh-CN" altLang="en-US"/>
              <a:pPr/>
              <a:t>‹#›</a:t>
            </a:fld>
            <a:endParaRPr lang="en-US" altLang="zh-CN"/>
          </a:p>
        </p:txBody>
      </p:sp>
    </p:spTree>
    <p:extLst>
      <p:ext uri="{BB962C8B-B14F-4D97-AF65-F5344CB8AC3E}">
        <p14:creationId xmlns:p14="http://schemas.microsoft.com/office/powerpoint/2010/main" val="147419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39D4DB4-F686-47F9-9397-2679E0F54D5F}" type="datetime1">
              <a:rPr lang="zh-CN" altLang="en-US"/>
              <a:pPr>
                <a:defRPr/>
              </a:pPr>
              <a:t>19/9/28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596DD79-3A73-4CFE-A399-BBBA3ACDE38A}" type="slidenum">
              <a:rPr lang="zh-CN" altLang="en-US"/>
              <a:pPr/>
              <a:t>‹#›</a:t>
            </a:fld>
            <a:endParaRPr lang="en-US" altLang="zh-CN"/>
          </a:p>
        </p:txBody>
      </p:sp>
    </p:spTree>
    <p:extLst>
      <p:ext uri="{BB962C8B-B14F-4D97-AF65-F5344CB8AC3E}">
        <p14:creationId xmlns:p14="http://schemas.microsoft.com/office/powerpoint/2010/main" val="269295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7D1D5C0-DEC1-4FAC-BF0D-EE6E337BB14F}" type="datetime1">
              <a:rPr lang="zh-CN" altLang="en-US"/>
              <a:pPr>
                <a:defRPr/>
              </a:pPr>
              <a:t>19/9/28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91183FC-9952-4094-891E-26D3244BBDE2}" type="slidenum">
              <a:rPr lang="zh-CN" altLang="en-US"/>
              <a:pPr/>
              <a:t>‹#›</a:t>
            </a:fld>
            <a:endParaRPr lang="en-US" altLang="zh-CN"/>
          </a:p>
        </p:txBody>
      </p:sp>
    </p:spTree>
    <p:extLst>
      <p:ext uri="{BB962C8B-B14F-4D97-AF65-F5344CB8AC3E}">
        <p14:creationId xmlns:p14="http://schemas.microsoft.com/office/powerpoint/2010/main" val="13716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B40229D-9CE5-4FDD-A3B4-F2DE65C503CC}" type="datetime1">
              <a:rPr lang="zh-CN" altLang="en-US"/>
              <a:pPr>
                <a:defRPr/>
              </a:pPr>
              <a:t>19/9/28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1E5392A-32DE-4662-BCFF-C03125C81291}" type="slidenum">
              <a:rPr lang="zh-CN" altLang="en-US"/>
              <a:pPr/>
              <a:t>‹#›</a:t>
            </a:fld>
            <a:endParaRPr lang="en-US" altLang="zh-CN"/>
          </a:p>
        </p:txBody>
      </p:sp>
    </p:spTree>
    <p:extLst>
      <p:ext uri="{BB962C8B-B14F-4D97-AF65-F5344CB8AC3E}">
        <p14:creationId xmlns:p14="http://schemas.microsoft.com/office/powerpoint/2010/main" val="53415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30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0">
                <a:latin typeface="Times New Roman" pitchFamily="18" charset="0"/>
              </a:defRPr>
            </a:lvl1pPr>
          </a:lstStyle>
          <a:p>
            <a:pPr>
              <a:defRPr/>
            </a:pPr>
            <a:fld id="{E39D5228-1DE8-4D04-A85B-D0EF1F0AE87F}" type="datetime1">
              <a:rPr lang="zh-CN" altLang="en-US"/>
              <a:pPr>
                <a:defRPr/>
              </a:pPr>
              <a:t>19/9/28</a:t>
            </a:fld>
            <a:endParaRPr lang="en-US" altLang="zh-CN"/>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a:latin typeface="Times New Roman" pitchFamily="18" charset="0"/>
              </a:defRPr>
            </a:lvl1pPr>
          </a:lstStyle>
          <a:p>
            <a:pPr>
              <a:defRPr/>
            </a:pPr>
            <a:r>
              <a:rPr lang="zh-CN" altLang="en-US"/>
              <a:t>Compilers Autumn 2002</a:t>
            </a:r>
            <a:endParaRPr lang="en-US" altLang="zh-CN"/>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latin typeface="Calibri" panose="020F0502020204030204" pitchFamily="34" charset="0"/>
                <a:ea typeface="Adobe 楷体 Std R" charset="-122"/>
              </a:defRPr>
            </a:lvl1pPr>
          </a:lstStyle>
          <a:p>
            <a:fld id="{27D5C718-5AD8-4B01-89CB-9E12490FC55D}" type="slidenum">
              <a:rPr lang="zh-CN" altLang="en-US"/>
              <a:pPr/>
              <a:t>‹#›</a:t>
            </a:fld>
            <a:endParaRPr lang="en-US" altLang="zh-CN" dirty="0"/>
          </a:p>
        </p:txBody>
      </p:sp>
      <p:sp>
        <p:nvSpPr>
          <p:cNvPr id="1031" name="Line 7"/>
          <p:cNvSpPr>
            <a:spLocks noChangeShapeType="1"/>
          </p:cNvSpPr>
          <p:nvPr/>
        </p:nvSpPr>
        <p:spPr bwMode="auto">
          <a:xfrm>
            <a:off x="457200" y="1371600"/>
            <a:ext cx="807720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6"/>
          <p:cNvSpPr txBox="1">
            <a:spLocks noChangeArrowheads="1"/>
          </p:cNvSpPr>
          <p:nvPr userDrawn="1"/>
        </p:nvSpPr>
        <p:spPr bwMode="auto">
          <a:xfrm>
            <a:off x="381000" y="0"/>
            <a:ext cx="838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b="0" kern="1200">
                <a:solidFill>
                  <a:schemeClr val="tx1"/>
                </a:solidFill>
                <a:latin typeface="Calibri" panose="020F0502020204030204" pitchFamily="34" charset="0"/>
                <a:ea typeface="Adobe 楷体 Std R" charset="-122"/>
                <a:cs typeface="+mn-cs"/>
              </a:defRPr>
            </a:lvl1pPr>
            <a:lvl2pPr marL="4572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9pPr>
          </a:lstStyle>
          <a:p>
            <a:fld id="{27D5C718-5AD8-4B01-89CB-9E12490FC55D}" type="slidenum">
              <a:rPr lang="zh-CN" altLang="en-US" sz="3200" b="1" cap="none" spc="0" smtClean="0">
                <a:ln w="22225">
                  <a:solidFill>
                    <a:schemeClr val="accent2"/>
                  </a:solidFill>
                  <a:prstDash val="solid"/>
                </a:ln>
                <a:solidFill>
                  <a:schemeClr val="accent2">
                    <a:lumMod val="40000"/>
                    <a:lumOff val="60000"/>
                  </a:schemeClr>
                </a:solidFill>
                <a:effectLst/>
              </a:rPr>
              <a:pPr/>
              <a:t>‹#›</a:t>
            </a:fld>
            <a:endParaRPr lang="en-US" altLang="zh-CN" sz="3200" b="1" cap="none" spc="0" dirty="0">
              <a:ln w="22225">
                <a:solidFill>
                  <a:schemeClr val="accent2"/>
                </a:solidFill>
                <a:prstDash val="solid"/>
              </a:ln>
              <a:solidFill>
                <a:schemeClr val="accent2">
                  <a:lumMod val="40000"/>
                  <a:lumOff val="60000"/>
                </a:schemeClr>
              </a:solidFill>
              <a:effectLst/>
            </a:endParaRPr>
          </a:p>
        </p:txBody>
      </p:sp>
    </p:spTree>
  </p:cSld>
  <p:clrMap bg1="lt1" tx1="dk1" bg2="lt2" tx2="dk2" accent1="accent1" accent2="accent2" accent3="accent3" accent4="accent4" accent5="accent5" accent6="accent6" hlink="hlink" folHlink="folHlink"/>
  <p:sldLayoutIdLst>
    <p:sldLayoutId id="2147484154"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b="1">
          <a:solidFill>
            <a:schemeClr val="tx2"/>
          </a:solidFill>
          <a:latin typeface="+mj-lt"/>
          <a:ea typeface="MS PGothic" pitchFamily="34" charset="-128"/>
          <a:cs typeface="MS PGothic" charset="0"/>
        </a:defRPr>
      </a:lvl1pPr>
      <a:lvl2pPr algn="l" rtl="0" eaLnBrk="0" fontAlgn="base" hangingPunct="0">
        <a:spcBef>
          <a:spcPct val="0"/>
        </a:spcBef>
        <a:spcAft>
          <a:spcPct val="0"/>
        </a:spcAft>
        <a:defRPr sz="2800" b="1">
          <a:solidFill>
            <a:schemeClr val="tx2"/>
          </a:solidFill>
          <a:latin typeface="Calibri" charset="0"/>
          <a:ea typeface="MS PGothic" pitchFamily="34" charset="-128"/>
          <a:cs typeface="MS PGothic" charset="0"/>
        </a:defRPr>
      </a:lvl2pPr>
      <a:lvl3pPr algn="l" rtl="0" eaLnBrk="0" fontAlgn="base" hangingPunct="0">
        <a:spcBef>
          <a:spcPct val="0"/>
        </a:spcBef>
        <a:spcAft>
          <a:spcPct val="0"/>
        </a:spcAft>
        <a:defRPr sz="2800" b="1">
          <a:solidFill>
            <a:schemeClr val="tx2"/>
          </a:solidFill>
          <a:latin typeface="Calibri" charset="0"/>
          <a:ea typeface="MS PGothic" pitchFamily="34" charset="-128"/>
          <a:cs typeface="MS PGothic" charset="0"/>
        </a:defRPr>
      </a:lvl3pPr>
      <a:lvl4pPr algn="l" rtl="0" eaLnBrk="0" fontAlgn="base" hangingPunct="0">
        <a:spcBef>
          <a:spcPct val="0"/>
        </a:spcBef>
        <a:spcAft>
          <a:spcPct val="0"/>
        </a:spcAft>
        <a:defRPr sz="2800" b="1">
          <a:solidFill>
            <a:schemeClr val="tx2"/>
          </a:solidFill>
          <a:latin typeface="Calibri" charset="0"/>
          <a:ea typeface="MS PGothic" pitchFamily="34" charset="-128"/>
          <a:cs typeface="MS PGothic" charset="0"/>
        </a:defRPr>
      </a:lvl4pPr>
      <a:lvl5pPr algn="l" rtl="0" eaLnBrk="0" fontAlgn="base" hangingPunct="0">
        <a:spcBef>
          <a:spcPct val="0"/>
        </a:spcBef>
        <a:spcAft>
          <a:spcPct val="0"/>
        </a:spcAft>
        <a:defRPr sz="2800" b="1">
          <a:solidFill>
            <a:schemeClr val="tx2"/>
          </a:solidFill>
          <a:latin typeface="Calibri" charset="0"/>
          <a:ea typeface="MS PGothic" pitchFamily="34" charset="-128"/>
          <a:cs typeface="MS PGothic"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file:///E:\feng\ebook\unix-linux\apue2\0201433079\ch03lev1sec9.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4"/>
          <p:cNvSpPr>
            <a:spLocks noGrp="1"/>
          </p:cNvSpPr>
          <p:nvPr>
            <p:ph type="ctrTitle"/>
          </p:nvPr>
        </p:nvSpPr>
        <p:spPr/>
        <p:txBody>
          <a:bodyPr/>
          <a:lstStyle/>
          <a:p>
            <a:r>
              <a:rPr lang="en-US" altLang="zh-CN" smtClean="0"/>
              <a:t>2.3.2 Naming in UNIX File System</a:t>
            </a:r>
            <a:endParaRPr lang="zh-CN" altLang="en-US" smtClean="0"/>
          </a:p>
        </p:txBody>
      </p:sp>
      <p:sp>
        <p:nvSpPr>
          <p:cNvPr id="3075" name="副标题 5"/>
          <p:cNvSpPr>
            <a:spLocks noGrp="1"/>
          </p:cNvSpPr>
          <p:nvPr>
            <p:ph type="subTitle" idx="1"/>
          </p:nvPr>
        </p:nvSpPr>
        <p:spPr/>
        <p:txBody>
          <a:bodyPr/>
          <a:lstStyle/>
          <a:p>
            <a:endParaRPr lang="zh-CN" altLang="en-US" smtClean="0"/>
          </a:p>
        </p:txBody>
      </p:sp>
      <p:sp>
        <p:nvSpPr>
          <p:cNvPr id="30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888C91D-D423-42BD-862E-E4D4ABD1307A}" type="slidenum">
              <a:rPr lang="zh-CN" altLang="en-US" sz="1400" b="0">
                <a:latin typeface="Calibri" panose="020F0502020204030204" pitchFamily="34" charset="0"/>
                <a:ea typeface="Adobe 楷体 Std R" charset="-122"/>
              </a:rPr>
              <a:pPr/>
              <a:t>1</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smtClean="0"/>
              <a:t>Super block</a:t>
            </a:r>
          </a:p>
        </p:txBody>
      </p:sp>
      <p:sp>
        <p:nvSpPr>
          <p:cNvPr id="11267" name="Content Placeholder 2"/>
          <p:cNvSpPr>
            <a:spLocks noGrp="1"/>
          </p:cNvSpPr>
          <p:nvPr>
            <p:ph idx="1"/>
          </p:nvPr>
        </p:nvSpPr>
        <p:spPr>
          <a:xfrm>
            <a:off x="457200" y="1600200"/>
            <a:ext cx="8305800" cy="1905000"/>
          </a:xfrm>
        </p:spPr>
        <p:txBody>
          <a:bodyPr/>
          <a:lstStyle/>
          <a:p>
            <a:r>
              <a:rPr lang="en-US" altLang="zh-CN" sz="2800" dirty="0" smtClean="0">
                <a:solidFill>
                  <a:srgbClr val="FF0000"/>
                </a:solidFill>
              </a:rPr>
              <a:t>One superblock per file system</a:t>
            </a:r>
          </a:p>
          <a:p>
            <a:pPr lvl="1"/>
            <a:r>
              <a:rPr lang="en-US" altLang="zh-CN" sz="2000" dirty="0" smtClean="0"/>
              <a:t>Kernel reads superblock when mount the FS</a:t>
            </a:r>
          </a:p>
          <a:p>
            <a:r>
              <a:rPr lang="en-US" altLang="zh-CN" sz="2800" dirty="0" smtClean="0">
                <a:solidFill>
                  <a:srgbClr val="FF0000"/>
                </a:solidFill>
              </a:rPr>
              <a:t>Superblock contains</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3363175-6EFB-4709-89FF-A5140A47375D}" type="slidenum">
              <a:rPr lang="zh-CN" altLang="en-US" sz="1400" b="0">
                <a:latin typeface="Calibri" panose="020F0502020204030204" pitchFamily="34" charset="0"/>
                <a:ea typeface="Adobe 楷体 Std R" charset="-122"/>
              </a:rPr>
              <a:pPr/>
              <a:t>10</a:t>
            </a:fld>
            <a:endParaRPr lang="en-US" altLang="zh-CN" sz="1400" b="0">
              <a:latin typeface="Calibri" panose="020F0502020204030204" pitchFamily="34" charset="0"/>
              <a:ea typeface="Adobe 楷体 Std R" charset="-122"/>
            </a:endParaRPr>
          </a:p>
        </p:txBody>
      </p:sp>
      <p:sp>
        <p:nvSpPr>
          <p:cNvPr id="11269" name="Content Placeholder 2"/>
          <p:cNvSpPr txBox="1">
            <a:spLocks/>
          </p:cNvSpPr>
          <p:nvPr/>
        </p:nvSpPr>
        <p:spPr bwMode="auto">
          <a:xfrm>
            <a:off x="457200" y="2971800"/>
            <a:ext cx="8077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lvl="1">
              <a:spcBef>
                <a:spcPct val="20000"/>
              </a:spcBef>
              <a:buFontTx/>
              <a:buChar char="–"/>
            </a:pPr>
            <a:r>
              <a:rPr lang="en-US" altLang="zh-CN" b="0" dirty="0">
                <a:latin typeface="Calibri" panose="020F0502020204030204" pitchFamily="34" charset="0"/>
                <a:ea typeface="MS PGothic" panose="020B0600070205080204" pitchFamily="34" charset="-128"/>
              </a:rPr>
              <a:t>Size of the blocks</a:t>
            </a:r>
          </a:p>
          <a:p>
            <a:pPr lvl="1">
              <a:spcBef>
                <a:spcPct val="20000"/>
              </a:spcBef>
              <a:buFontTx/>
              <a:buChar char="–"/>
            </a:pPr>
            <a:r>
              <a:rPr lang="en-US" altLang="zh-CN" b="0" dirty="0">
                <a:latin typeface="Calibri" panose="020F0502020204030204" pitchFamily="34" charset="0"/>
                <a:ea typeface="MS PGothic" panose="020B0600070205080204" pitchFamily="34" charset="-128"/>
              </a:rPr>
              <a:t>Number of free blocks</a:t>
            </a:r>
          </a:p>
          <a:p>
            <a:pPr lvl="1">
              <a:spcBef>
                <a:spcPct val="20000"/>
              </a:spcBef>
              <a:buFontTx/>
              <a:buChar char="–"/>
            </a:pPr>
            <a:r>
              <a:rPr lang="en-US" altLang="zh-CN" b="0" dirty="0">
                <a:latin typeface="Calibri" panose="020F0502020204030204" pitchFamily="34" charset="0"/>
                <a:ea typeface="MS PGothic" panose="020B0600070205080204" pitchFamily="34" charset="-128"/>
              </a:rPr>
              <a:t>A list of free blocks</a:t>
            </a:r>
          </a:p>
          <a:p>
            <a:pPr lvl="1">
              <a:spcBef>
                <a:spcPct val="20000"/>
              </a:spcBef>
              <a:buFontTx/>
              <a:buChar char="–"/>
            </a:pPr>
            <a:r>
              <a:rPr lang="en-US" altLang="zh-CN" b="0" dirty="0">
                <a:latin typeface="Calibri" panose="020F0502020204030204" pitchFamily="34" charset="0"/>
                <a:ea typeface="MS PGothic" panose="020B0600070205080204" pitchFamily="34" charset="-128"/>
              </a:rPr>
              <a:t>Index to next free block</a:t>
            </a:r>
          </a:p>
          <a:p>
            <a:pPr lvl="1">
              <a:spcBef>
                <a:spcPts val="1775"/>
              </a:spcBef>
              <a:buFontTx/>
              <a:buChar char="–"/>
            </a:pPr>
            <a:r>
              <a:rPr lang="en-US" altLang="zh-CN" b="0" dirty="0">
                <a:latin typeface="Calibri" panose="020F0502020204030204" pitchFamily="34" charset="0"/>
                <a:ea typeface="MS PGothic" panose="020B0600070205080204" pitchFamily="34" charset="-128"/>
              </a:rPr>
              <a:t>Lock field for free block and free </a:t>
            </a:r>
            <a:r>
              <a:rPr lang="en-US" altLang="zh-CN" b="0" dirty="0" err="1">
                <a:latin typeface="Calibri" panose="020F0502020204030204" pitchFamily="34" charset="0"/>
                <a:ea typeface="MS PGothic" panose="020B0600070205080204" pitchFamily="34" charset="-128"/>
              </a:rPr>
              <a:t>inode</a:t>
            </a:r>
            <a:r>
              <a:rPr lang="en-US" altLang="zh-CN" b="0" dirty="0">
                <a:latin typeface="Calibri" panose="020F0502020204030204" pitchFamily="34" charset="0"/>
                <a:ea typeface="MS PGothic" panose="020B0600070205080204" pitchFamily="34" charset="-128"/>
              </a:rPr>
              <a:t> lists</a:t>
            </a:r>
          </a:p>
          <a:p>
            <a:pPr lvl="1">
              <a:spcBef>
                <a:spcPct val="20000"/>
              </a:spcBef>
              <a:buFontTx/>
              <a:buChar char="–"/>
            </a:pPr>
            <a:r>
              <a:rPr lang="en-US" altLang="zh-CN" b="0" dirty="0">
                <a:latin typeface="Calibri" panose="020F0502020204030204" pitchFamily="34" charset="0"/>
                <a:ea typeface="MS PGothic" panose="020B0600070205080204" pitchFamily="34" charset="-128"/>
              </a:rPr>
              <a:t>Flag to indicate modification of superblock</a:t>
            </a:r>
            <a:endParaRPr lang="en-US" altLang="zh-CN" sz="2400" b="0" dirty="0">
              <a:latin typeface="Calibri" panose="020F0502020204030204" pitchFamily="34" charset="0"/>
              <a:ea typeface="MS PGothic" panose="020B0600070205080204" pitchFamily="34" charset="-128"/>
            </a:endParaRPr>
          </a:p>
        </p:txBody>
      </p:sp>
      <p:sp>
        <p:nvSpPr>
          <p:cNvPr id="11270" name="Content Placeholder 2"/>
          <p:cNvSpPr txBox="1">
            <a:spLocks/>
          </p:cNvSpPr>
          <p:nvPr/>
        </p:nvSpPr>
        <p:spPr bwMode="auto">
          <a:xfrm>
            <a:off x="4343400" y="2971800"/>
            <a:ext cx="4038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lvl="1">
              <a:spcBef>
                <a:spcPct val="20000"/>
              </a:spcBef>
              <a:buFontTx/>
              <a:buChar char="–"/>
            </a:pPr>
            <a:r>
              <a:rPr lang="en-US" altLang="zh-CN" b="0">
                <a:latin typeface="Calibri" panose="020F0502020204030204" pitchFamily="34" charset="0"/>
                <a:ea typeface="MS PGothic" panose="020B0600070205080204" pitchFamily="34" charset="-128"/>
              </a:rPr>
              <a:t>Size of the inode list</a:t>
            </a:r>
          </a:p>
          <a:p>
            <a:pPr lvl="1">
              <a:spcBef>
                <a:spcPct val="20000"/>
              </a:spcBef>
              <a:buFontTx/>
              <a:buChar char="–"/>
            </a:pPr>
            <a:r>
              <a:rPr lang="en-US" altLang="zh-CN" b="0">
                <a:latin typeface="Calibri" panose="020F0502020204030204" pitchFamily="34" charset="0"/>
                <a:ea typeface="MS PGothic" panose="020B0600070205080204" pitchFamily="34" charset="-128"/>
              </a:rPr>
              <a:t>Number of free inodes</a:t>
            </a:r>
          </a:p>
          <a:p>
            <a:pPr lvl="1">
              <a:spcBef>
                <a:spcPct val="20000"/>
              </a:spcBef>
              <a:buFontTx/>
              <a:buChar char="–"/>
            </a:pPr>
            <a:r>
              <a:rPr lang="en-US" altLang="zh-CN" b="0">
                <a:latin typeface="Calibri" panose="020F0502020204030204" pitchFamily="34" charset="0"/>
                <a:ea typeface="MS PGothic" panose="020B0600070205080204" pitchFamily="34" charset="-128"/>
              </a:rPr>
              <a:t>A list of free inodes</a:t>
            </a:r>
          </a:p>
          <a:p>
            <a:pPr lvl="1">
              <a:spcBef>
                <a:spcPct val="20000"/>
              </a:spcBef>
              <a:buFontTx/>
              <a:buChar char="–"/>
            </a:pPr>
            <a:r>
              <a:rPr lang="en-US" altLang="zh-CN" b="0">
                <a:latin typeface="Calibri" panose="020F0502020204030204" pitchFamily="34" charset="0"/>
                <a:ea typeface="MS PGothic" panose="020B0600070205080204" pitchFamily="34" charset="-128"/>
              </a:rPr>
              <a:t>Index to next free inode</a:t>
            </a:r>
          </a:p>
        </p:txBody>
      </p:sp>
      <p:pic>
        <p:nvPicPr>
          <p:cNvPr id="11271"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472113"/>
            <a:ext cx="63754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5350" y="6324600"/>
            <a:ext cx="5016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1274"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843463"/>
            <a:ext cx="4587875"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p:cNvSpPr>
            <a:spLocks noGrp="1"/>
          </p:cNvSpPr>
          <p:nvPr>
            <p:ph type="title"/>
          </p:nvPr>
        </p:nvSpPr>
        <p:spPr/>
        <p:txBody>
          <a:bodyPr/>
          <a:lstStyle/>
          <a:p>
            <a:r>
              <a:rPr lang="en-US" altLang="zh-CN" smtClean="0"/>
              <a:t>File layer</a:t>
            </a:r>
          </a:p>
        </p:txBody>
      </p:sp>
      <p:sp>
        <p:nvSpPr>
          <p:cNvPr id="12292" name="Content Placeholder 2"/>
          <p:cNvSpPr>
            <a:spLocks noGrp="1"/>
          </p:cNvSpPr>
          <p:nvPr>
            <p:ph idx="1"/>
          </p:nvPr>
        </p:nvSpPr>
        <p:spPr>
          <a:xfrm>
            <a:off x="457200" y="1600200"/>
            <a:ext cx="8305800" cy="3276600"/>
          </a:xfrm>
        </p:spPr>
        <p:txBody>
          <a:bodyPr/>
          <a:lstStyle/>
          <a:p>
            <a:pPr>
              <a:defRPr/>
            </a:pPr>
            <a:r>
              <a:rPr lang="en-US" altLang="zh-CN" sz="2800" dirty="0" smtClean="0"/>
              <a:t>File requirements</a:t>
            </a:r>
          </a:p>
          <a:p>
            <a:pPr lvl="1">
              <a:defRPr/>
            </a:pPr>
            <a:r>
              <a:rPr lang="en-US" altLang="zh-CN" sz="2400" dirty="0" smtClean="0">
                <a:solidFill>
                  <a:schemeClr val="bg1">
                    <a:lumMod val="75000"/>
                  </a:schemeClr>
                </a:solidFill>
              </a:rPr>
              <a:t>Store items that are larger than one block</a:t>
            </a:r>
          </a:p>
          <a:p>
            <a:pPr lvl="1">
              <a:defRPr/>
            </a:pPr>
            <a:r>
              <a:rPr lang="en-US" altLang="zh-CN" sz="2400" dirty="0" smtClean="0">
                <a:solidFill>
                  <a:schemeClr val="bg1">
                    <a:lumMod val="75000"/>
                  </a:schemeClr>
                </a:solidFill>
              </a:rPr>
              <a:t>May grow or shrink over time</a:t>
            </a:r>
          </a:p>
          <a:p>
            <a:pPr lvl="1">
              <a:defRPr/>
            </a:pPr>
            <a:r>
              <a:rPr lang="en-US" altLang="zh-CN" sz="2400" dirty="0" smtClean="0"/>
              <a:t>A file is a linear array of bytes of arbitrary length</a:t>
            </a:r>
          </a:p>
          <a:p>
            <a:pPr lvl="1">
              <a:defRPr/>
            </a:pPr>
            <a:r>
              <a:rPr lang="en-US" altLang="zh-CN" sz="2400" dirty="0" smtClean="0"/>
              <a:t>Record which blocks belong to each file</a:t>
            </a:r>
            <a:endParaRPr lang="zh-CN" altLang="en-US" sz="2400" dirty="0" smtClean="0"/>
          </a:p>
          <a:p>
            <a:pPr>
              <a:defRPr/>
            </a:pPr>
            <a:r>
              <a:rPr lang="en-US" altLang="zh-CN" sz="2800" dirty="0" err="1" smtClean="0">
                <a:solidFill>
                  <a:srgbClr val="FF0000"/>
                </a:solidFill>
              </a:rPr>
              <a:t>Inode</a:t>
            </a:r>
            <a:r>
              <a:rPr lang="en-US" altLang="zh-CN" sz="2800" dirty="0" smtClean="0">
                <a:solidFill>
                  <a:srgbClr val="FF0000"/>
                </a:solidFill>
              </a:rPr>
              <a:t> </a:t>
            </a:r>
            <a:r>
              <a:rPr lang="en-US" altLang="zh-CN" sz="2800" dirty="0" smtClean="0"/>
              <a:t>(index node)</a:t>
            </a:r>
          </a:p>
          <a:p>
            <a:pPr lvl="1">
              <a:defRPr/>
            </a:pPr>
            <a:r>
              <a:rPr lang="en-US" altLang="zh-CN" sz="2400" dirty="0" smtClean="0"/>
              <a:t>A container for metadata about the file</a:t>
            </a:r>
          </a:p>
          <a:p>
            <a:pPr lvl="1">
              <a:defRPr/>
            </a:pPr>
            <a:r>
              <a:rPr lang="en-US" altLang="zh-CN" sz="2400" dirty="0" smtClean="0"/>
              <a:t> </a:t>
            </a:r>
            <a:endParaRPr lang="zh-CN" altLang="zh-CN" sz="2400" dirty="0" smtClean="0"/>
          </a:p>
        </p:txBody>
      </p:sp>
      <p:sp>
        <p:nvSpPr>
          <p:cNvPr id="133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F8405BF-F2BD-4A91-867C-2415B1EED62D}" type="slidenum">
              <a:rPr lang="zh-CN" altLang="en-US" sz="1400" b="0">
                <a:latin typeface="Calibri" panose="020F0502020204030204" pitchFamily="34" charset="0"/>
                <a:ea typeface="Adobe 楷体 Std R" charset="-122"/>
              </a:rPr>
              <a:pPr/>
              <a:t>11</a:t>
            </a:fld>
            <a:endParaRPr lang="en-US" altLang="zh-CN" sz="1400" b="0">
              <a:latin typeface="Calibri" panose="020F0502020204030204" pitchFamily="34" charset="0"/>
              <a:ea typeface="Adobe 楷体 Std R" charset="-122"/>
            </a:endParaRPr>
          </a:p>
        </p:txBody>
      </p:sp>
      <p:sp>
        <p:nvSpPr>
          <p:cNvPr id="13318"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3319"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3320"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xEl>
                                              <p:pRg st="5" end="5"/>
                                            </p:txEl>
                                          </p:spTgt>
                                        </p:tgtEl>
                                        <p:attrNameLst>
                                          <p:attrName>style.visibility</p:attrName>
                                        </p:attrNameLst>
                                      </p:cBhvr>
                                      <p:to>
                                        <p:strVal val="visible"/>
                                      </p:to>
                                    </p:set>
                                    <p:animEffect transition="in" filter="fade">
                                      <p:cBhvr>
                                        <p:cTn id="7" dur="500"/>
                                        <p:tgtEl>
                                          <p:spTgt spid="1229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2">
                                            <p:txEl>
                                              <p:pRg st="6" end="6"/>
                                            </p:txEl>
                                          </p:spTgt>
                                        </p:tgtEl>
                                        <p:attrNameLst>
                                          <p:attrName>style.visibility</p:attrName>
                                        </p:attrNameLst>
                                      </p:cBhvr>
                                      <p:to>
                                        <p:strVal val="visible"/>
                                      </p:to>
                                    </p:set>
                                    <p:animEffect transition="in" filter="fade">
                                      <p:cBhvr>
                                        <p:cTn id="10" dur="500"/>
                                        <p:tgtEl>
                                          <p:spTgt spid="12292">
                                            <p:txEl>
                                              <p:pRg st="6" end="6"/>
                                            </p:txEl>
                                          </p:spTgt>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2290"/>
                                        </p:tgtEl>
                                        <p:attrNameLst>
                                          <p:attrName>style.visibility</p:attrName>
                                        </p:attrNameLst>
                                      </p:cBhvr>
                                      <p:to>
                                        <p:strVal val="visible"/>
                                      </p:to>
                                    </p:set>
                                    <p:animEffect transition="in" filter="fade">
                                      <p:cBhvr>
                                        <p:cTn id="14"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smtClean="0"/>
              <a:t>File layer</a:t>
            </a:r>
          </a:p>
        </p:txBody>
      </p:sp>
      <p:sp>
        <p:nvSpPr>
          <p:cNvPr id="25604" name="Content Placeholder 2"/>
          <p:cNvSpPr>
            <a:spLocks noGrp="1"/>
          </p:cNvSpPr>
          <p:nvPr>
            <p:ph idx="1"/>
          </p:nvPr>
        </p:nvSpPr>
        <p:spPr>
          <a:xfrm>
            <a:off x="457200" y="1600200"/>
            <a:ext cx="8305800" cy="4495800"/>
          </a:xfrm>
        </p:spPr>
        <p:txBody>
          <a:bodyPr/>
          <a:lstStyle/>
          <a:p>
            <a:r>
              <a:rPr lang="en-US" altLang="zh-CN" sz="2800" dirty="0" smtClean="0">
                <a:solidFill>
                  <a:srgbClr val="FF0000"/>
                </a:solidFill>
              </a:rPr>
              <a:t>Name</a:t>
            </a:r>
            <a:r>
              <a:rPr lang="en-US" altLang="zh-CN" sz="2800" dirty="0" smtClean="0">
                <a:solidFill>
                  <a:schemeClr val="accent2"/>
                </a:solidFill>
              </a:rPr>
              <a:t> mapping</a:t>
            </a:r>
            <a:r>
              <a:rPr lang="en-US" altLang="zh-CN" sz="2800" dirty="0" smtClean="0"/>
              <a:t>:      </a:t>
            </a:r>
            <a:r>
              <a:rPr lang="en-US" altLang="zh-CN" sz="2800" dirty="0" err="1" smtClean="0">
                <a:solidFill>
                  <a:srgbClr val="FF0000"/>
                </a:solidFill>
              </a:rPr>
              <a:t>inode</a:t>
            </a:r>
            <a:r>
              <a:rPr lang="en-US" altLang="zh-CN" sz="2800" dirty="0" smtClean="0">
                <a:solidFill>
                  <a:srgbClr val="FF0000"/>
                </a:solidFill>
              </a:rPr>
              <a:t> </a:t>
            </a:r>
            <a:r>
              <a:rPr lang="en-US" altLang="zh-CN" sz="2800" dirty="0" smtClean="0">
                <a:solidFill>
                  <a:schemeClr val="bg1">
                    <a:lumMod val="75000"/>
                  </a:schemeClr>
                </a:solidFill>
              </a:rPr>
              <a:t>number</a:t>
            </a:r>
            <a:r>
              <a:rPr lang="en-US" altLang="zh-CN" sz="2800" dirty="0" smtClean="0">
                <a:solidFill>
                  <a:srgbClr val="FF0000"/>
                </a:solidFill>
              </a:rPr>
              <a:t> -&gt; block number</a:t>
            </a:r>
          </a:p>
          <a:p>
            <a:r>
              <a:rPr lang="en-US" altLang="zh-CN" sz="2800" dirty="0" smtClean="0"/>
              <a:t>Context:               the </a:t>
            </a:r>
            <a:r>
              <a:rPr lang="en-US" altLang="zh-CN" sz="2800" dirty="0" err="1" smtClean="0"/>
              <a:t>inode</a:t>
            </a:r>
            <a:r>
              <a:rPr lang="en-US" altLang="zh-CN" sz="2800" dirty="0" smtClean="0"/>
              <a:t> itself</a:t>
            </a:r>
          </a:p>
          <a:p>
            <a:r>
              <a:rPr lang="en-US" altLang="zh-CN" sz="2800" dirty="0" smtClean="0"/>
              <a:t>Name mapping algorithm</a:t>
            </a:r>
          </a:p>
          <a:p>
            <a:pPr lvl="1"/>
            <a:endParaRPr lang="en-US" altLang="zh-CN" sz="2000" dirty="0" smtClean="0"/>
          </a:p>
          <a:p>
            <a:pPr lvl="1"/>
            <a:endParaRPr lang="en-US" altLang="zh-CN" sz="2000" dirty="0" smtClean="0"/>
          </a:p>
          <a:p>
            <a:pPr lvl="1"/>
            <a:endParaRPr lang="en-US" altLang="zh-CN" sz="2000" dirty="0" smtClean="0"/>
          </a:p>
          <a:p>
            <a:pPr lvl="1"/>
            <a:endParaRPr lang="en-US" altLang="zh-CN" sz="2400" dirty="0" smtClean="0"/>
          </a:p>
          <a:p>
            <a:pPr lvl="1"/>
            <a:endParaRPr lang="en-US" altLang="zh-CN" sz="2400" dirty="0" smtClean="0"/>
          </a:p>
          <a:p>
            <a:pPr marL="742950" lvl="2" indent="-342900"/>
            <a:r>
              <a:rPr lang="en-US" altLang="zh-CN" dirty="0" smtClean="0"/>
              <a:t>Max length of an offset is 3 bytes in UNIX version 6</a:t>
            </a:r>
            <a:endParaRPr lang="en-US" altLang="zh-CN" sz="2800" dirty="0" smtClean="0"/>
          </a:p>
          <a:p>
            <a:r>
              <a:rPr lang="en-US" altLang="zh-CN" sz="2800" dirty="0" smtClean="0"/>
              <a:t>What about large files?</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BA31914-32EA-401A-B3CC-9D62D51DA056}" type="slidenum">
              <a:rPr lang="zh-CN" altLang="en-US" sz="1400" b="0">
                <a:latin typeface="Calibri" panose="020F0502020204030204" pitchFamily="34" charset="0"/>
                <a:ea typeface="Adobe 楷体 Std R" charset="-122"/>
              </a:rPr>
              <a:pPr/>
              <a:t>12</a:t>
            </a:fld>
            <a:endParaRPr lang="en-US" altLang="zh-CN" sz="1400" b="0">
              <a:latin typeface="Calibri" panose="020F0502020204030204" pitchFamily="34" charset="0"/>
              <a:ea typeface="Adobe 楷体 Std R" charset="-122"/>
            </a:endParaRPr>
          </a:p>
        </p:txBody>
      </p:sp>
      <p:sp>
        <p:nvSpPr>
          <p:cNvPr id="14341"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4342"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4343"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41675"/>
            <a:ext cx="7429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0" y="3962400"/>
            <a:ext cx="7239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Effect transition="in" filter="fade">
                                      <p:cBhvr>
                                        <p:cTn id="7" dur="500"/>
                                        <p:tgtEl>
                                          <p:spTgt spid="2560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604">
                                            <p:txEl>
                                              <p:pRg st="2" end="2"/>
                                            </p:txEl>
                                          </p:spTgt>
                                        </p:tgtEl>
                                        <p:attrNameLst>
                                          <p:attrName>style.visibility</p:attrName>
                                        </p:attrNameLst>
                                      </p:cBhvr>
                                      <p:to>
                                        <p:strVal val="visible"/>
                                      </p:to>
                                    </p:set>
                                    <p:animEffect transition="in" filter="fade">
                                      <p:cBhvr>
                                        <p:cTn id="12" dur="500"/>
                                        <p:tgtEl>
                                          <p:spTgt spid="2560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5604">
                                            <p:txEl>
                                              <p:pRg st="9" end="9"/>
                                            </p:txEl>
                                          </p:spTgt>
                                        </p:tgtEl>
                                        <p:attrNameLst>
                                          <p:attrName>style.visibility</p:attrName>
                                        </p:attrNameLst>
                                      </p:cBhvr>
                                      <p:to>
                                        <p:strVal val="visible"/>
                                      </p:to>
                                    </p:set>
                                    <p:animEffect transition="in" filter="fade">
                                      <p:cBhvr>
                                        <p:cTn id="27" dur="500"/>
                                        <p:tgtEl>
                                          <p:spTgt spid="25604">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5604">
                                            <p:txEl>
                                              <p:pRg st="8" end="8"/>
                                            </p:txEl>
                                          </p:spTgt>
                                        </p:tgtEl>
                                        <p:attrNameLst>
                                          <p:attrName>style.visibility</p:attrName>
                                        </p:attrNameLst>
                                      </p:cBhvr>
                                      <p:to>
                                        <p:strVal val="visible"/>
                                      </p:to>
                                    </p:set>
                                    <p:animEffect transition="in" filter="fade">
                                      <p:cBhvr>
                                        <p:cTn id="32" dur="500"/>
                                        <p:tgtEl>
                                          <p:spTgt spid="256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Content Placeholder 2"/>
          <p:cNvSpPr>
            <a:spLocks noGrp="1"/>
          </p:cNvSpPr>
          <p:nvPr>
            <p:ph idx="1"/>
          </p:nvPr>
        </p:nvSpPr>
        <p:spPr/>
        <p:txBody>
          <a:bodyPr/>
          <a:lstStyle/>
          <a:p>
            <a:r>
              <a:rPr lang="en-US" altLang="zh-CN" sz="2800" u="sng" dirty="0" smtClean="0">
                <a:solidFill>
                  <a:srgbClr val="FF0000"/>
                </a:solidFill>
              </a:rPr>
              <a:t>Name</a:t>
            </a:r>
            <a:r>
              <a:rPr lang="en-US" altLang="zh-CN" sz="2800" u="sng" dirty="0" smtClean="0"/>
              <a:t> mapping</a:t>
            </a:r>
            <a:r>
              <a:rPr lang="en-US" altLang="zh-CN" sz="2800" dirty="0" smtClean="0"/>
              <a:t>:                       </a:t>
            </a:r>
            <a:r>
              <a:rPr lang="en-US" altLang="zh-CN" sz="2800" dirty="0" err="1" smtClean="0">
                <a:solidFill>
                  <a:srgbClr val="FF0000"/>
                </a:solidFill>
              </a:rPr>
              <a:t>inode</a:t>
            </a:r>
            <a:r>
              <a:rPr lang="en-US" altLang="zh-CN" sz="2800" dirty="0" smtClean="0">
                <a:solidFill>
                  <a:srgbClr val="FF0000"/>
                </a:solidFill>
              </a:rPr>
              <a:t> number -&gt; </a:t>
            </a:r>
            <a:r>
              <a:rPr lang="en-US" altLang="zh-CN" sz="2800" dirty="0" err="1" smtClean="0">
                <a:solidFill>
                  <a:srgbClr val="FF0000"/>
                </a:solidFill>
              </a:rPr>
              <a:t>inode</a:t>
            </a:r>
            <a:endParaRPr lang="en-US" altLang="zh-CN" sz="2800" dirty="0" smtClean="0">
              <a:solidFill>
                <a:srgbClr val="FF0000"/>
              </a:solidFill>
            </a:endParaRPr>
          </a:p>
          <a:p>
            <a:r>
              <a:rPr lang="en-US" altLang="zh-CN" sz="2800" dirty="0" smtClean="0"/>
              <a:t>           </a:t>
            </a:r>
            <a:r>
              <a:rPr lang="en-US" altLang="zh-CN" sz="2800" u="sng" dirty="0" smtClean="0"/>
              <a:t>Context</a:t>
            </a:r>
            <a:r>
              <a:rPr lang="en-US" altLang="zh-CN" sz="2800" dirty="0" smtClean="0"/>
              <a:t>:                          the </a:t>
            </a:r>
            <a:r>
              <a:rPr lang="en-US" altLang="zh-CN" sz="2800" dirty="0" err="1" smtClean="0"/>
              <a:t>inode</a:t>
            </a:r>
            <a:r>
              <a:rPr lang="en-US" altLang="zh-CN" sz="2800" dirty="0" smtClean="0"/>
              <a:t> table</a:t>
            </a:r>
          </a:p>
          <a:p>
            <a:r>
              <a:rPr lang="en-US" altLang="zh-CN" sz="2800" dirty="0" smtClean="0"/>
              <a:t>Name-mapping algorithm:      </a:t>
            </a:r>
            <a:r>
              <a:rPr lang="en-US" altLang="zh-CN" sz="2800" dirty="0" err="1" smtClean="0"/>
              <a:t>inode</a:t>
            </a:r>
            <a:r>
              <a:rPr lang="en-US" altLang="zh-CN" sz="2800" dirty="0" smtClean="0"/>
              <a:t> table</a:t>
            </a:r>
          </a:p>
          <a:p>
            <a:pPr lvl="1"/>
            <a:r>
              <a:rPr lang="en-US" altLang="zh-CN" sz="2400" dirty="0" smtClean="0"/>
              <a:t>At a fixed location on storage</a:t>
            </a:r>
          </a:p>
          <a:p>
            <a:pPr>
              <a:buFontTx/>
              <a:buNone/>
            </a:pPr>
            <a:endParaRPr lang="en-US" altLang="zh-CN" sz="2800" dirty="0" smtClean="0"/>
          </a:p>
          <a:p>
            <a:endParaRPr lang="en-US" altLang="zh-CN" sz="2800" dirty="0" smtClean="0"/>
          </a:p>
          <a:p>
            <a:endParaRPr lang="en-US" altLang="zh-CN" sz="2800" dirty="0" smtClean="0"/>
          </a:p>
          <a:p>
            <a:r>
              <a:rPr lang="en-US" altLang="zh-CN" sz="2800" dirty="0" smtClean="0"/>
              <a:t>Name discovery</a:t>
            </a:r>
          </a:p>
          <a:p>
            <a:pPr lvl="1"/>
            <a:r>
              <a:rPr lang="en-US" altLang="zh-CN" sz="2400" dirty="0" smtClean="0"/>
              <a:t>Track which </a:t>
            </a:r>
            <a:r>
              <a:rPr lang="en-US" altLang="zh-CN" sz="2400" dirty="0" err="1" smtClean="0"/>
              <a:t>inode</a:t>
            </a:r>
            <a:r>
              <a:rPr lang="en-US" altLang="zh-CN" sz="2400" dirty="0" smtClean="0"/>
              <a:t> number are in use</a:t>
            </a:r>
          </a:p>
          <a:p>
            <a:pPr lvl="1"/>
            <a:r>
              <a:rPr lang="en-US" altLang="zh-CN" sz="2400" dirty="0" smtClean="0"/>
              <a:t>E.g. free list, a field in </a:t>
            </a:r>
            <a:r>
              <a:rPr lang="en-US" altLang="zh-CN" sz="2400" dirty="0" err="1" smtClean="0"/>
              <a:t>inode</a:t>
            </a:r>
            <a:endParaRPr lang="en-US" altLang="zh-CN" sz="2400" dirty="0" smtClean="0"/>
          </a:p>
        </p:txBody>
      </p:sp>
      <p:sp>
        <p:nvSpPr>
          <p:cNvPr id="16387" name="Title 1"/>
          <p:cNvSpPr>
            <a:spLocks noGrp="1"/>
          </p:cNvSpPr>
          <p:nvPr>
            <p:ph type="title"/>
          </p:nvPr>
        </p:nvSpPr>
        <p:spPr/>
        <p:txBody>
          <a:bodyPr/>
          <a:lstStyle/>
          <a:p>
            <a:r>
              <a:rPr lang="en-US" altLang="zh-CN" smtClean="0"/>
              <a:t>Inode number layer</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D61F6D1-1CC2-4E1C-9F9E-EAFDCC1BBF47}" type="slidenum">
              <a:rPr lang="zh-CN" altLang="en-US" sz="1400" b="0">
                <a:latin typeface="Calibri" panose="020F0502020204030204" pitchFamily="34" charset="0"/>
                <a:ea typeface="Adobe 楷体 Std R" charset="-122"/>
              </a:rPr>
              <a:pPr/>
              <a:t>13</a:t>
            </a:fld>
            <a:endParaRPr lang="en-US" altLang="zh-CN" sz="1400" b="0">
              <a:latin typeface="Calibri" panose="020F0502020204030204" pitchFamily="34" charset="0"/>
              <a:ea typeface="Adobe 楷体 Std R" charset="-122"/>
            </a:endParaRPr>
          </a:p>
        </p:txBody>
      </p:sp>
      <p:pic>
        <p:nvPicPr>
          <p:cNvPr id="1638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544888"/>
            <a:ext cx="68834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bwMode="auto">
          <a:xfrm rot="5400000">
            <a:off x="3924300" y="4838700"/>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4" name="矩形 13"/>
          <p:cNvSpPr/>
          <p:nvPr/>
        </p:nvSpPr>
        <p:spPr bwMode="auto">
          <a:xfrm rot="5400000">
            <a:off x="4508500" y="4837113"/>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grpSp>
        <p:nvGrpSpPr>
          <p:cNvPr id="16392" name="Group 1"/>
          <p:cNvGrpSpPr>
            <a:grpSpLocks/>
          </p:cNvGrpSpPr>
          <p:nvPr/>
        </p:nvGrpSpPr>
        <p:grpSpPr bwMode="auto">
          <a:xfrm>
            <a:off x="1295400" y="4089400"/>
            <a:ext cx="5537200" cy="939800"/>
            <a:chOff x="1295400" y="4089400"/>
            <a:chExt cx="5537200" cy="939800"/>
          </a:xfrm>
        </p:grpSpPr>
        <p:pic>
          <p:nvPicPr>
            <p:cNvPr id="1639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89400"/>
              <a:ext cx="55372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rot="5400000">
              <a:off x="4159251" y="4833937"/>
              <a:ext cx="266700" cy="123825"/>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9" name="矩形 8"/>
            <p:cNvSpPr/>
            <p:nvPr/>
          </p:nvSpPr>
          <p:spPr bwMode="auto">
            <a:xfrm rot="5400000">
              <a:off x="4040188" y="4837113"/>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1" name="矩形 10"/>
            <p:cNvSpPr/>
            <p:nvPr/>
          </p:nvSpPr>
          <p:spPr bwMode="auto">
            <a:xfrm rot="5400000">
              <a:off x="3810000" y="4837113"/>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3" name="矩形 12"/>
            <p:cNvSpPr/>
            <p:nvPr/>
          </p:nvSpPr>
          <p:spPr bwMode="auto">
            <a:xfrm rot="5400000">
              <a:off x="4627563" y="4833937"/>
              <a:ext cx="266700" cy="123825"/>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5" name="矩形 14"/>
            <p:cNvSpPr/>
            <p:nvPr/>
          </p:nvSpPr>
          <p:spPr bwMode="auto">
            <a:xfrm rot="5400000">
              <a:off x="4392613" y="4838700"/>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grpSp>
      <p:sp>
        <p:nvSpPr>
          <p:cNvPr id="16" name="矩形 15"/>
          <p:cNvSpPr/>
          <p:nvPr/>
        </p:nvSpPr>
        <p:spPr bwMode="auto">
          <a:xfrm rot="5400000">
            <a:off x="4278313" y="4837113"/>
            <a:ext cx="266700" cy="114300"/>
          </a:xfrm>
          <a:prstGeom prst="rect">
            <a:avLst/>
          </a:prstGeom>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6394"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6395"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6396"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16397"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5">
                                            <p:txEl>
                                              <p:pRg st="7" end="7"/>
                                            </p:txEl>
                                          </p:spTgt>
                                        </p:tgtEl>
                                        <p:attrNameLst>
                                          <p:attrName>style.visibility</p:attrName>
                                        </p:attrNameLst>
                                      </p:cBhvr>
                                      <p:to>
                                        <p:strVal val="visible"/>
                                      </p:to>
                                    </p:set>
                                    <p:animEffect transition="in" filter="fade">
                                      <p:cBhvr>
                                        <p:cTn id="7" dur="500"/>
                                        <p:tgtEl>
                                          <p:spTgt spid="15365">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65">
                                            <p:txEl>
                                              <p:pRg st="8" end="8"/>
                                            </p:txEl>
                                          </p:spTgt>
                                        </p:tgtEl>
                                        <p:attrNameLst>
                                          <p:attrName>style.visibility</p:attrName>
                                        </p:attrNameLst>
                                      </p:cBhvr>
                                      <p:to>
                                        <p:strVal val="visible"/>
                                      </p:to>
                                    </p:set>
                                    <p:animEffect transition="in" filter="fade">
                                      <p:cBhvr>
                                        <p:cTn id="10" dur="500"/>
                                        <p:tgtEl>
                                          <p:spTgt spid="15365">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365">
                                            <p:txEl>
                                              <p:pRg st="9" end="9"/>
                                            </p:txEl>
                                          </p:spTgt>
                                        </p:tgtEl>
                                        <p:attrNameLst>
                                          <p:attrName>style.visibility</p:attrName>
                                        </p:attrNameLst>
                                      </p:cBhvr>
                                      <p:to>
                                        <p:strVal val="visible"/>
                                      </p:to>
                                    </p:set>
                                    <p:animEffect transition="in" filter="fade">
                                      <p:cBhvr>
                                        <p:cTn id="13" dur="500"/>
                                        <p:tgtEl>
                                          <p:spTgt spid="1536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0850" y="268288"/>
            <a:ext cx="7772400" cy="668337"/>
          </a:xfrm>
        </p:spPr>
        <p:txBody>
          <a:bodyPr/>
          <a:lstStyle/>
          <a:p>
            <a:pPr algn="just"/>
            <a:r>
              <a:rPr lang="en-US" altLang="zh-CN" sz="2800" smtClean="0">
                <a:ea typeface="宋体" panose="02010600030101010101" pitchFamily="2" charset="-122"/>
              </a:rPr>
              <a:t>i-node on the disk</a:t>
            </a:r>
          </a:p>
        </p:txBody>
      </p:sp>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350" y="884238"/>
            <a:ext cx="4953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720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zh-CN" smtClean="0"/>
              <a:t> </a:t>
            </a:r>
            <a:endParaRPr lang="zh-CN" altLang="en-US" smtClean="0"/>
          </a:p>
        </p:txBody>
      </p:sp>
      <p:sp>
        <p:nvSpPr>
          <p:cNvPr id="64515" name="Content Placeholder 2"/>
          <p:cNvSpPr>
            <a:spLocks noGrp="1"/>
          </p:cNvSpPr>
          <p:nvPr>
            <p:ph idx="1"/>
          </p:nvPr>
        </p:nvSpPr>
        <p:spPr/>
        <p:txBody>
          <a:bodyPr/>
          <a:lstStyle/>
          <a:p>
            <a:r>
              <a:rPr lang="en-US" altLang="zh-CN" smtClean="0"/>
              <a:t> </a:t>
            </a:r>
            <a:endParaRPr lang="zh-CN" altLang="en-US" smtClean="0"/>
          </a:p>
        </p:txBody>
      </p:sp>
      <p:sp>
        <p:nvSpPr>
          <p:cNvPr id="645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BC24577-AF51-487E-9D9D-38C9F775B287}" type="slidenum">
              <a:rPr lang="zh-CN" altLang="en-US" sz="1400" b="0">
                <a:latin typeface="Calibri" panose="020F0502020204030204" pitchFamily="34" charset="0"/>
                <a:ea typeface="Adobe 楷体 Std R" charset="-122"/>
              </a:rPr>
              <a:pPr/>
              <a:t>15</a:t>
            </a:fld>
            <a:endParaRPr lang="en-US" altLang="zh-CN" sz="1400" b="0">
              <a:latin typeface="Calibri" panose="020F0502020204030204" pitchFamily="34" charset="0"/>
              <a:ea typeface="Adobe 楷体 Std R" charset="-122"/>
            </a:endParaRPr>
          </a:p>
        </p:txBody>
      </p:sp>
      <p:pic>
        <p:nvPicPr>
          <p:cNvPr id="64517" name="Picture 4"/>
          <p:cNvPicPr>
            <a:picLocks noChangeAspect="1" noChangeArrowheads="1"/>
          </p:cNvPicPr>
          <p:nvPr/>
        </p:nvPicPr>
        <p:blipFill>
          <a:blip r:embed="rId2">
            <a:extLst>
              <a:ext uri="{28A0092B-C50C-407E-A947-70E740481C1C}">
                <a14:useLocalDpi xmlns:a14="http://schemas.microsoft.com/office/drawing/2010/main" val="0"/>
              </a:ext>
            </a:extLst>
          </a:blip>
          <a:srcRect l="1398" t="858" r="1321" b="319"/>
          <a:stretch>
            <a:fillRect/>
          </a:stretch>
        </p:blipFill>
        <p:spPr bwMode="auto">
          <a:xfrm>
            <a:off x="857250" y="1080616"/>
            <a:ext cx="6915150" cy="561810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1606976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Inode for larger files</a:t>
            </a:r>
            <a:endParaRPr lang="zh-CN" altLang="en-US" smtClean="0"/>
          </a:p>
        </p:txBody>
      </p:sp>
      <p:sp>
        <p:nvSpPr>
          <p:cNvPr id="153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BD301CD-7B57-496F-9BB1-020313BAAF78}" type="slidenum">
              <a:rPr lang="zh-CN" altLang="en-US" sz="1400" b="0">
                <a:latin typeface="Calibri" panose="020F0502020204030204" pitchFamily="34" charset="0"/>
                <a:ea typeface="Adobe 楷体 Std R" charset="-122"/>
              </a:rPr>
              <a:pPr/>
              <a:t>16</a:t>
            </a:fld>
            <a:endParaRPr lang="en-US" altLang="zh-CN" sz="1400" b="0">
              <a:latin typeface="Calibri" panose="020F0502020204030204" pitchFamily="34" charset="0"/>
              <a:ea typeface="Adobe 楷体 Std R" charset="-122"/>
            </a:endParaRPr>
          </a:p>
        </p:txBody>
      </p:sp>
      <p:sp>
        <p:nvSpPr>
          <p:cNvPr id="5" name="矩形 4"/>
          <p:cNvSpPr/>
          <p:nvPr/>
        </p:nvSpPr>
        <p:spPr bwMode="auto">
          <a:xfrm>
            <a:off x="1905000" y="3505200"/>
            <a:ext cx="533400" cy="47625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8" name="矩形 7"/>
          <p:cNvSpPr/>
          <p:nvPr/>
        </p:nvSpPr>
        <p:spPr bwMode="auto">
          <a:xfrm>
            <a:off x="1905000" y="398145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400" dirty="0" smtClean="0">
                <a:solidFill>
                  <a:schemeClr val="tx1"/>
                </a:solidFill>
                <a:latin typeface="Comic Sans MS" pitchFamily="66" charset="0"/>
              </a:rPr>
              <a:t>144</a:t>
            </a:r>
            <a:endParaRPr lang="zh-CN" altLang="en-US" sz="1400" dirty="0">
              <a:solidFill>
                <a:schemeClr val="tx1"/>
              </a:solidFill>
              <a:latin typeface="Comic Sans MS" pitchFamily="66" charset="0"/>
            </a:endParaRPr>
          </a:p>
        </p:txBody>
      </p:sp>
      <p:sp>
        <p:nvSpPr>
          <p:cNvPr id="9" name="矩形 8"/>
          <p:cNvSpPr/>
          <p:nvPr/>
        </p:nvSpPr>
        <p:spPr bwMode="auto">
          <a:xfrm>
            <a:off x="1905000" y="421005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400" dirty="0" smtClean="0">
                <a:solidFill>
                  <a:schemeClr val="tx1"/>
                </a:solidFill>
                <a:latin typeface="Comic Sans MS" pitchFamily="66" charset="0"/>
              </a:rPr>
              <a:t>376</a:t>
            </a:r>
            <a:endParaRPr lang="zh-CN" altLang="en-US" sz="1400" dirty="0">
              <a:solidFill>
                <a:schemeClr val="tx1"/>
              </a:solidFill>
              <a:latin typeface="Comic Sans MS" pitchFamily="66" charset="0"/>
            </a:endParaRPr>
          </a:p>
        </p:txBody>
      </p:sp>
      <p:sp>
        <p:nvSpPr>
          <p:cNvPr id="10" name="矩形 9"/>
          <p:cNvSpPr/>
          <p:nvPr/>
        </p:nvSpPr>
        <p:spPr bwMode="auto">
          <a:xfrm>
            <a:off x="1905000" y="4429125"/>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800" dirty="0" smtClean="0">
                <a:solidFill>
                  <a:schemeClr val="tx1"/>
                </a:solidFill>
                <a:latin typeface="Comic Sans MS" pitchFamily="66" charset="0"/>
              </a:rPr>
              <a:t>16</a:t>
            </a:r>
            <a:endParaRPr lang="zh-CN" altLang="en-US" sz="1800" dirty="0">
              <a:solidFill>
                <a:schemeClr val="tx1"/>
              </a:solidFill>
              <a:latin typeface="Comic Sans MS" pitchFamily="66" charset="0"/>
            </a:endParaRPr>
          </a:p>
        </p:txBody>
      </p:sp>
      <p:sp>
        <p:nvSpPr>
          <p:cNvPr id="11" name="矩形 10"/>
          <p:cNvSpPr/>
          <p:nvPr/>
        </p:nvSpPr>
        <p:spPr bwMode="auto">
          <a:xfrm>
            <a:off x="1905000" y="4657725"/>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2" name="矩形 11"/>
          <p:cNvSpPr/>
          <p:nvPr/>
        </p:nvSpPr>
        <p:spPr bwMode="auto">
          <a:xfrm>
            <a:off x="1905000" y="4886325"/>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3" name="矩形 12"/>
          <p:cNvSpPr/>
          <p:nvPr/>
        </p:nvSpPr>
        <p:spPr bwMode="auto">
          <a:xfrm>
            <a:off x="1905000" y="511175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4" name="矩形 13"/>
          <p:cNvSpPr/>
          <p:nvPr/>
        </p:nvSpPr>
        <p:spPr bwMode="auto">
          <a:xfrm>
            <a:off x="1905000" y="534035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800" dirty="0" smtClean="0">
                <a:solidFill>
                  <a:schemeClr val="tx1"/>
                </a:solidFill>
                <a:latin typeface="Comic Sans MS" pitchFamily="66" charset="0"/>
              </a:rPr>
              <a:t>82</a:t>
            </a:r>
            <a:endParaRPr lang="zh-CN" altLang="en-US" sz="1400" dirty="0">
              <a:solidFill>
                <a:schemeClr val="tx1"/>
              </a:solidFill>
              <a:latin typeface="Comic Sans MS" pitchFamily="66" charset="0"/>
            </a:endParaRPr>
          </a:p>
        </p:txBody>
      </p:sp>
      <p:sp>
        <p:nvSpPr>
          <p:cNvPr id="15" name="矩形 14"/>
          <p:cNvSpPr/>
          <p:nvPr/>
        </p:nvSpPr>
        <p:spPr bwMode="auto">
          <a:xfrm>
            <a:off x="1905000" y="5562600"/>
            <a:ext cx="533400" cy="228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cxnSp>
        <p:nvCxnSpPr>
          <p:cNvPr id="15373" name="肘形连接符 23"/>
          <p:cNvCxnSpPr>
            <a:cxnSpLocks noChangeShapeType="1"/>
            <a:stCxn id="8" idx="3"/>
            <a:endCxn id="46" idx="1"/>
          </p:cNvCxnSpPr>
          <p:nvPr/>
        </p:nvCxnSpPr>
        <p:spPr bwMode="auto">
          <a:xfrm flipV="1">
            <a:off x="2438400" y="2857500"/>
            <a:ext cx="1341438" cy="1238250"/>
          </a:xfrm>
          <a:prstGeom prst="bentConnector3">
            <a:avLst>
              <a:gd name="adj1" fmla="val 3746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74" name="肘形连接符 58382"/>
          <p:cNvCxnSpPr>
            <a:cxnSpLocks noChangeShapeType="1"/>
            <a:stCxn id="15" idx="3"/>
            <a:endCxn id="63" idx="1"/>
          </p:cNvCxnSpPr>
          <p:nvPr/>
        </p:nvCxnSpPr>
        <p:spPr bwMode="auto">
          <a:xfrm flipV="1">
            <a:off x="2438400" y="5194300"/>
            <a:ext cx="1341438" cy="482600"/>
          </a:xfrm>
          <a:prstGeom prst="bentConnector3">
            <a:avLst>
              <a:gd name="adj1" fmla="val 62537"/>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375" name="TextBox 67"/>
          <p:cNvSpPr txBox="1">
            <a:spLocks noChangeArrowheads="1"/>
          </p:cNvSpPr>
          <p:nvPr/>
        </p:nvSpPr>
        <p:spPr bwMode="auto">
          <a:xfrm>
            <a:off x="838200" y="4459288"/>
            <a:ext cx="952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800" i="1">
                <a:latin typeface="Calibri" panose="020F0502020204030204" pitchFamily="34" charset="0"/>
              </a:rPr>
              <a:t>inode</a:t>
            </a:r>
            <a:endParaRPr lang="zh-CN" altLang="en-US" sz="1800" i="1">
              <a:latin typeface="Calibri" panose="020F0502020204030204" pitchFamily="34" charset="0"/>
            </a:endParaRPr>
          </a:p>
        </p:txBody>
      </p:sp>
      <p:sp>
        <p:nvSpPr>
          <p:cNvPr id="15376" name="TextBox 68"/>
          <p:cNvSpPr txBox="1">
            <a:spLocks noChangeArrowheads="1"/>
          </p:cNvSpPr>
          <p:nvPr/>
        </p:nvSpPr>
        <p:spPr bwMode="auto">
          <a:xfrm>
            <a:off x="765175" y="1887538"/>
            <a:ext cx="1501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1800" b="0" i="1">
                <a:latin typeface="Calibri" panose="020F0502020204030204" pitchFamily="34" charset="0"/>
              </a:rPr>
              <a:t>indirect block</a:t>
            </a:r>
            <a:endParaRPr lang="zh-CN" altLang="en-US" sz="1800" b="0" i="1">
              <a:latin typeface="Calibri" panose="020F0502020204030204" pitchFamily="34" charset="0"/>
            </a:endParaRPr>
          </a:p>
        </p:txBody>
      </p:sp>
      <p:sp>
        <p:nvSpPr>
          <p:cNvPr id="63" name="矩形 62"/>
          <p:cNvSpPr/>
          <p:nvPr/>
        </p:nvSpPr>
        <p:spPr bwMode="auto">
          <a:xfrm>
            <a:off x="3779838" y="5080000"/>
            <a:ext cx="533400" cy="228600"/>
          </a:xfrm>
          <a:prstGeom prst="rect">
            <a:avLst/>
          </a:prstGeom>
          <a:solidFill>
            <a:schemeClr val="tx1">
              <a:lumMod val="75000"/>
              <a:lumOff val="2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64" name="矩形 63"/>
          <p:cNvSpPr/>
          <p:nvPr/>
        </p:nvSpPr>
        <p:spPr bwMode="auto">
          <a:xfrm>
            <a:off x="3779838" y="5305425"/>
            <a:ext cx="533400" cy="228600"/>
          </a:xfrm>
          <a:prstGeom prst="rect">
            <a:avLst/>
          </a:prstGeom>
          <a:solidFill>
            <a:schemeClr val="tx1">
              <a:lumMod val="75000"/>
              <a:lumOff val="2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65" name="矩形 64"/>
          <p:cNvSpPr/>
          <p:nvPr/>
        </p:nvSpPr>
        <p:spPr bwMode="auto">
          <a:xfrm>
            <a:off x="3784600" y="5534025"/>
            <a:ext cx="528638" cy="228600"/>
          </a:xfrm>
          <a:prstGeom prst="rect">
            <a:avLst/>
          </a:prstGeom>
          <a:solidFill>
            <a:schemeClr val="tx1">
              <a:lumMod val="75000"/>
              <a:lumOff val="2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70" name="矩形 69"/>
          <p:cNvSpPr/>
          <p:nvPr/>
        </p:nvSpPr>
        <p:spPr bwMode="auto">
          <a:xfrm>
            <a:off x="5486400" y="1855788"/>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75" name="矩形 74"/>
          <p:cNvSpPr/>
          <p:nvPr/>
        </p:nvSpPr>
        <p:spPr bwMode="auto">
          <a:xfrm>
            <a:off x="5486400" y="4191000"/>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76" name="矩形 75"/>
          <p:cNvSpPr/>
          <p:nvPr/>
        </p:nvSpPr>
        <p:spPr bwMode="auto">
          <a:xfrm>
            <a:off x="5486400" y="4414838"/>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77" name="矩形 76"/>
          <p:cNvSpPr/>
          <p:nvPr/>
        </p:nvSpPr>
        <p:spPr bwMode="auto">
          <a:xfrm>
            <a:off x="5491163" y="4643438"/>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cxnSp>
        <p:nvCxnSpPr>
          <p:cNvPr id="15387" name="肘形连接符 40"/>
          <p:cNvCxnSpPr>
            <a:cxnSpLocks noChangeShapeType="1"/>
          </p:cNvCxnSpPr>
          <p:nvPr/>
        </p:nvCxnSpPr>
        <p:spPr bwMode="auto">
          <a:xfrm flipV="1">
            <a:off x="3779838" y="2209800"/>
            <a:ext cx="1706562" cy="647701"/>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7" name="矩形 96"/>
          <p:cNvSpPr/>
          <p:nvPr/>
        </p:nvSpPr>
        <p:spPr bwMode="auto">
          <a:xfrm>
            <a:off x="5486400" y="3030538"/>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cxnSp>
        <p:nvCxnSpPr>
          <p:cNvPr id="15389" name="肘形连接符 83"/>
          <p:cNvCxnSpPr>
            <a:cxnSpLocks noChangeShapeType="1"/>
            <a:stCxn id="150" idx="3"/>
            <a:endCxn id="97" idx="1"/>
          </p:cNvCxnSpPr>
          <p:nvPr/>
        </p:nvCxnSpPr>
        <p:spPr bwMode="auto">
          <a:xfrm flipV="1">
            <a:off x="4313238" y="3360738"/>
            <a:ext cx="1173162" cy="366712"/>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 name="矩形 101"/>
          <p:cNvSpPr/>
          <p:nvPr/>
        </p:nvSpPr>
        <p:spPr bwMode="auto">
          <a:xfrm>
            <a:off x="5486400" y="5080000"/>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03" name="矩形 102"/>
          <p:cNvSpPr/>
          <p:nvPr/>
        </p:nvSpPr>
        <p:spPr bwMode="auto">
          <a:xfrm>
            <a:off x="5486400" y="5305425"/>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04" name="矩形 103"/>
          <p:cNvSpPr/>
          <p:nvPr/>
        </p:nvSpPr>
        <p:spPr bwMode="auto">
          <a:xfrm>
            <a:off x="5491163" y="5534025"/>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cxnSp>
        <p:nvCxnSpPr>
          <p:cNvPr id="15393" name="肘形连接符 89"/>
          <p:cNvCxnSpPr>
            <a:cxnSpLocks noChangeShapeType="1"/>
            <a:stCxn id="63" idx="3"/>
            <a:endCxn id="75" idx="1"/>
          </p:cNvCxnSpPr>
          <p:nvPr/>
        </p:nvCxnSpPr>
        <p:spPr bwMode="auto">
          <a:xfrm flipV="1">
            <a:off x="4313238" y="4305300"/>
            <a:ext cx="1173162" cy="889000"/>
          </a:xfrm>
          <a:prstGeom prst="bentConnector3">
            <a:avLst>
              <a:gd name="adj1" fmla="val 4283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94" name="肘形连接符 94"/>
          <p:cNvCxnSpPr>
            <a:cxnSpLocks noChangeShapeType="1"/>
            <a:stCxn id="64" idx="3"/>
            <a:endCxn id="102" idx="1"/>
          </p:cNvCxnSpPr>
          <p:nvPr/>
        </p:nvCxnSpPr>
        <p:spPr bwMode="auto">
          <a:xfrm flipV="1">
            <a:off x="4313238" y="5194300"/>
            <a:ext cx="1173162" cy="225425"/>
          </a:xfrm>
          <a:prstGeom prst="bentConnector3">
            <a:avLst>
              <a:gd name="adj1" fmla="val 5448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 name="矩形 111"/>
          <p:cNvSpPr/>
          <p:nvPr/>
        </p:nvSpPr>
        <p:spPr bwMode="auto">
          <a:xfrm>
            <a:off x="7315200" y="2227263"/>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13" name="矩形 112"/>
          <p:cNvSpPr/>
          <p:nvPr/>
        </p:nvSpPr>
        <p:spPr bwMode="auto">
          <a:xfrm>
            <a:off x="7315200" y="3030538"/>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14" name="矩形 113"/>
          <p:cNvSpPr/>
          <p:nvPr/>
        </p:nvSpPr>
        <p:spPr bwMode="auto">
          <a:xfrm>
            <a:off x="7315200" y="4287838"/>
            <a:ext cx="533400" cy="660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15" name="矩形 114"/>
          <p:cNvSpPr/>
          <p:nvPr/>
        </p:nvSpPr>
        <p:spPr bwMode="auto">
          <a:xfrm>
            <a:off x="7315200" y="5091113"/>
            <a:ext cx="533400" cy="65881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cxnSp>
        <p:nvCxnSpPr>
          <p:cNvPr id="15399" name="肘形连接符 100"/>
          <p:cNvCxnSpPr>
            <a:cxnSpLocks noChangeShapeType="1"/>
            <a:stCxn id="75" idx="3"/>
            <a:endCxn id="112" idx="1"/>
          </p:cNvCxnSpPr>
          <p:nvPr/>
        </p:nvCxnSpPr>
        <p:spPr bwMode="auto">
          <a:xfrm flipV="1">
            <a:off x="6019800" y="2557463"/>
            <a:ext cx="1295400" cy="1747837"/>
          </a:xfrm>
          <a:prstGeom prst="bentConnector3">
            <a:avLst>
              <a:gd name="adj1" fmla="val 4026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400" name="肘形连接符 105"/>
          <p:cNvCxnSpPr>
            <a:cxnSpLocks noChangeShapeType="1"/>
            <a:stCxn id="76" idx="3"/>
            <a:endCxn id="113" idx="1"/>
          </p:cNvCxnSpPr>
          <p:nvPr/>
        </p:nvCxnSpPr>
        <p:spPr bwMode="auto">
          <a:xfrm flipV="1">
            <a:off x="6019800" y="3360738"/>
            <a:ext cx="1295400" cy="11684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401" name="肘形连接符 108"/>
          <p:cNvCxnSpPr>
            <a:cxnSpLocks noChangeShapeType="1"/>
            <a:stCxn id="102" idx="3"/>
            <a:endCxn id="114" idx="1"/>
          </p:cNvCxnSpPr>
          <p:nvPr/>
        </p:nvCxnSpPr>
        <p:spPr bwMode="auto">
          <a:xfrm flipV="1">
            <a:off x="6019800" y="4618038"/>
            <a:ext cx="1295400" cy="576262"/>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402" name="肘形连接符 110"/>
          <p:cNvCxnSpPr>
            <a:cxnSpLocks noChangeShapeType="1"/>
            <a:stCxn id="103" idx="3"/>
            <a:endCxn id="115" idx="1"/>
          </p:cNvCxnSpPr>
          <p:nvPr/>
        </p:nvCxnSpPr>
        <p:spPr bwMode="auto">
          <a:xfrm>
            <a:off x="6019800" y="5419725"/>
            <a:ext cx="1295400" cy="1588"/>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403" name="TextBox 124"/>
          <p:cNvSpPr txBox="1">
            <a:spLocks noChangeArrowheads="1"/>
          </p:cNvSpPr>
          <p:nvPr/>
        </p:nvSpPr>
        <p:spPr bwMode="auto">
          <a:xfrm>
            <a:off x="0" y="2249488"/>
            <a:ext cx="2263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1800" b="0" i="1">
                <a:latin typeface="Calibri" panose="020F0502020204030204" pitchFamily="34" charset="0"/>
              </a:rPr>
              <a:t>double indirect block</a:t>
            </a:r>
            <a:endParaRPr lang="zh-CN" altLang="en-US" sz="1800" b="0" i="1">
              <a:latin typeface="Calibri" panose="020F0502020204030204" pitchFamily="34" charset="0"/>
            </a:endParaRPr>
          </a:p>
        </p:txBody>
      </p:sp>
      <p:sp>
        <p:nvSpPr>
          <p:cNvPr id="15404" name="TextBox 125"/>
          <p:cNvSpPr txBox="1">
            <a:spLocks noChangeArrowheads="1"/>
          </p:cNvSpPr>
          <p:nvPr/>
        </p:nvSpPr>
        <p:spPr bwMode="auto">
          <a:xfrm>
            <a:off x="765175" y="1524000"/>
            <a:ext cx="1501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1800" b="0" i="1">
                <a:latin typeface="Calibri" panose="020F0502020204030204" pitchFamily="34" charset="0"/>
              </a:rPr>
              <a:t>block</a:t>
            </a:r>
            <a:endParaRPr lang="zh-CN" altLang="en-US" sz="1800" b="0" i="1">
              <a:latin typeface="Calibri" panose="020F0502020204030204" pitchFamily="34" charset="0"/>
            </a:endParaRPr>
          </a:p>
        </p:txBody>
      </p:sp>
      <p:sp>
        <p:nvSpPr>
          <p:cNvPr id="128" name="矩形 127"/>
          <p:cNvSpPr/>
          <p:nvPr/>
        </p:nvSpPr>
        <p:spPr bwMode="auto">
          <a:xfrm>
            <a:off x="2368550" y="1617663"/>
            <a:ext cx="533400" cy="21113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35" name="矩形 134"/>
          <p:cNvSpPr/>
          <p:nvPr/>
        </p:nvSpPr>
        <p:spPr bwMode="auto">
          <a:xfrm>
            <a:off x="2368550" y="1981200"/>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39" name="矩形 138"/>
          <p:cNvSpPr/>
          <p:nvPr/>
        </p:nvSpPr>
        <p:spPr bwMode="auto">
          <a:xfrm>
            <a:off x="2368550" y="2362200"/>
            <a:ext cx="533400" cy="228600"/>
          </a:xfrm>
          <a:prstGeom prst="rect">
            <a:avLst/>
          </a:prstGeom>
          <a:solidFill>
            <a:schemeClr val="tx1">
              <a:lumMod val="75000"/>
              <a:lumOff val="2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50" name="矩形 149"/>
          <p:cNvSpPr/>
          <p:nvPr/>
        </p:nvSpPr>
        <p:spPr bwMode="auto">
          <a:xfrm>
            <a:off x="3779838" y="3613150"/>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r>
              <a:rPr lang="en-US" altLang="zh-CN" sz="1400" dirty="0" smtClean="0">
                <a:solidFill>
                  <a:schemeClr val="tx1"/>
                </a:solidFill>
                <a:latin typeface="Comic Sans MS" pitchFamily="66" charset="0"/>
              </a:rPr>
              <a:t>976</a:t>
            </a:r>
            <a:endParaRPr lang="zh-CN" altLang="en-US" sz="1400" dirty="0">
              <a:solidFill>
                <a:schemeClr val="tx1"/>
              </a:solidFill>
              <a:latin typeface="Comic Sans MS" pitchFamily="66" charset="0"/>
            </a:endParaRPr>
          </a:p>
        </p:txBody>
      </p:sp>
      <p:sp>
        <p:nvSpPr>
          <p:cNvPr id="151" name="矩形 150"/>
          <p:cNvSpPr/>
          <p:nvPr/>
        </p:nvSpPr>
        <p:spPr bwMode="auto">
          <a:xfrm>
            <a:off x="3779838" y="3838575"/>
            <a:ext cx="533400"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52" name="矩形 151"/>
          <p:cNvSpPr/>
          <p:nvPr/>
        </p:nvSpPr>
        <p:spPr bwMode="auto">
          <a:xfrm>
            <a:off x="3784600" y="4059238"/>
            <a:ext cx="528638" cy="228600"/>
          </a:xfrm>
          <a:prstGeom prst="rect">
            <a:avLst/>
          </a:prstGeom>
          <a:solidFill>
            <a:schemeClr val="bg1">
              <a:lumMod val="8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cxnSp>
        <p:nvCxnSpPr>
          <p:cNvPr id="15411" name="肘形连接符 58377"/>
          <p:cNvCxnSpPr>
            <a:cxnSpLocks noChangeShapeType="1"/>
            <a:stCxn id="14" idx="3"/>
            <a:endCxn id="150" idx="1"/>
          </p:cNvCxnSpPr>
          <p:nvPr/>
        </p:nvCxnSpPr>
        <p:spPr bwMode="auto">
          <a:xfrm flipV="1">
            <a:off x="2438400" y="3727450"/>
            <a:ext cx="1341438" cy="17272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412"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5413"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5414"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55" name="矩形 54"/>
          <p:cNvSpPr/>
          <p:nvPr/>
        </p:nvSpPr>
        <p:spPr>
          <a:xfrm>
            <a:off x="304800" y="5791200"/>
            <a:ext cx="8534400" cy="523875"/>
          </a:xfrm>
          <a:prstGeom prst="rect">
            <a:avLst/>
          </a:prstGeom>
        </p:spPr>
        <p:txBody>
          <a:bodyPr>
            <a:spAutoFit/>
          </a:bodyPr>
          <a:lstStyle/>
          <a:p>
            <a:pPr marL="742950" lvl="2" indent="-342900">
              <a:defRPr/>
            </a:pPr>
            <a:r>
              <a:rPr lang="en-US" altLang="zh-CN" sz="2800" dirty="0">
                <a:latin typeface="+mn-lt"/>
                <a:ea typeface="MS PGothic" pitchFamily="34" charset="-128"/>
                <a:cs typeface="MS PGothic" charset="0"/>
              </a:rPr>
              <a:t>Max length of an offset is 3 bytes in UNIX version 6</a:t>
            </a:r>
          </a:p>
        </p:txBody>
      </p:sp>
    </p:spTree>
    <p:extLst>
      <p:ext uri="{BB962C8B-B14F-4D97-AF65-F5344CB8AC3E}">
        <p14:creationId xmlns:p14="http://schemas.microsoft.com/office/powerpoint/2010/main" val="3854139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zh-CN" smtClean="0"/>
              <a:t>  </a:t>
            </a:r>
            <a:endParaRPr lang="zh-CN" altLang="en-US" smtClean="0"/>
          </a:p>
        </p:txBody>
      </p:sp>
      <p:sp>
        <p:nvSpPr>
          <p:cNvPr id="65539" name="Content Placeholder 2"/>
          <p:cNvSpPr>
            <a:spLocks noGrp="1"/>
          </p:cNvSpPr>
          <p:nvPr>
            <p:ph idx="1"/>
          </p:nvPr>
        </p:nvSpPr>
        <p:spPr/>
        <p:txBody>
          <a:bodyPr/>
          <a:lstStyle/>
          <a:p>
            <a:pPr marL="0" indent="0">
              <a:buFontTx/>
              <a:buNone/>
            </a:pPr>
            <a:r>
              <a:rPr lang="en-US" altLang="zh-CN" smtClean="0"/>
              <a:t> </a:t>
            </a:r>
            <a:endParaRPr lang="zh-CN" altLang="en-US" smtClean="0"/>
          </a:p>
        </p:txBody>
      </p:sp>
      <p:sp>
        <p:nvSpPr>
          <p:cNvPr id="655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831AE4B-6D0B-4E02-9428-9357D36BFE59}" type="slidenum">
              <a:rPr lang="zh-CN" altLang="en-US" sz="1400" b="0">
                <a:latin typeface="Calibri" panose="020F0502020204030204" pitchFamily="34" charset="0"/>
                <a:ea typeface="Adobe 楷体 Std R" charset="-122"/>
              </a:rPr>
              <a:pPr/>
              <a:t>17</a:t>
            </a:fld>
            <a:endParaRPr lang="en-US" altLang="zh-CN" sz="1400" b="0">
              <a:latin typeface="Calibri" panose="020F0502020204030204" pitchFamily="34" charset="0"/>
              <a:ea typeface="Adobe 楷体 Std R" charset="-122"/>
            </a:endParaRPr>
          </a:p>
        </p:txBody>
      </p:sp>
      <p:pic>
        <p:nvPicPr>
          <p:cNvPr id="655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988"/>
            <a:ext cx="5486400" cy="688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312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dirty="0" smtClean="0"/>
              <a:t>An example: a file’ </a:t>
            </a:r>
            <a:r>
              <a:rPr lang="en-US" altLang="zh-CN" dirty="0" err="1" smtClean="0"/>
              <a:t>inode</a:t>
            </a:r>
            <a:r>
              <a:rPr lang="en-US" altLang="zh-CN" dirty="0" smtClean="0"/>
              <a:t> # is 9</a:t>
            </a:r>
            <a:endParaRPr lang="zh-CN" altLang="en-US" dirty="0" smtClean="0"/>
          </a:p>
        </p:txBody>
      </p:sp>
      <p:sp>
        <p:nvSpPr>
          <p:cNvPr id="440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A0E0512-BC3B-4964-BFF8-4EFFAD3A61FC}" type="slidenum">
              <a:rPr kumimoji="0" lang="zh-CN" altLang="en-US" sz="1400" b="0" i="0" u="none" strike="noStrike" kern="1200" cap="none" spc="0" normalizeH="0" baseline="0" noProof="0">
                <a:ln>
                  <a:noFill/>
                </a:ln>
                <a:solidFill>
                  <a:srgbClr val="000000"/>
                </a:solidFill>
                <a:effectLst/>
                <a:uLnTx/>
                <a:uFillTx/>
                <a:latin typeface="Calibri" panose="020F0502020204030204" pitchFamily="34" charset="0"/>
                <a:ea typeface="Adobe 楷体 Std R"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zh-CN" sz="1400" b="0" i="0" u="none" strike="noStrike" kern="1200" cap="none" spc="0" normalizeH="0" baseline="0" noProof="0">
              <a:ln>
                <a:noFill/>
              </a:ln>
              <a:solidFill>
                <a:srgbClr val="000000"/>
              </a:solidFill>
              <a:effectLst/>
              <a:uLnTx/>
              <a:uFillTx/>
              <a:latin typeface="Calibri" panose="020F0502020204030204" pitchFamily="34" charset="0"/>
              <a:ea typeface="Adobe 楷体 Std R" charset="-122"/>
              <a:cs typeface="+mn-cs"/>
            </a:endParaRPr>
          </a:p>
        </p:txBody>
      </p:sp>
      <p:sp>
        <p:nvSpPr>
          <p:cNvPr id="44037" name="内容占位符 2"/>
          <p:cNvSpPr>
            <a:spLocks noGrp="1"/>
          </p:cNvSpPr>
          <p:nvPr>
            <p:ph idx="1"/>
          </p:nvPr>
        </p:nvSpPr>
        <p:spPr>
          <a:xfrm>
            <a:off x="457200" y="5562600"/>
            <a:ext cx="8305800" cy="457200"/>
          </a:xfrm>
        </p:spPr>
        <p:txBody>
          <a:bodyPr/>
          <a:lstStyle/>
          <a:p>
            <a:r>
              <a:rPr lang="en-US" altLang="zh-CN" sz="2800" dirty="0" smtClean="0"/>
              <a:t>Find data of block 61 by its block number</a:t>
            </a:r>
          </a:p>
          <a:p>
            <a:pPr lvl="1"/>
            <a:r>
              <a:rPr lang="en-US" altLang="zh-CN" sz="2400" dirty="0" smtClean="0"/>
              <a:t>And data of block 44 &amp; 15</a:t>
            </a:r>
            <a:endParaRPr lang="zh-CN" altLang="en-US" sz="24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49" y="1828800"/>
            <a:ext cx="8441705" cy="3453031"/>
          </a:xfrm>
          <a:prstGeom prst="rect">
            <a:avLst/>
          </a:prstGeom>
        </p:spPr>
      </p:pic>
      <p:sp>
        <p:nvSpPr>
          <p:cNvPr id="3" name="矩形 2"/>
          <p:cNvSpPr/>
          <p:nvPr/>
        </p:nvSpPr>
        <p:spPr bwMode="auto">
          <a:xfrm>
            <a:off x="6172200" y="3048000"/>
            <a:ext cx="990600" cy="152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extLst>
      <p:ext uri="{BB962C8B-B14F-4D97-AF65-F5344CB8AC3E}">
        <p14:creationId xmlns:p14="http://schemas.microsoft.com/office/powerpoint/2010/main" val="548413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smtClean="0"/>
              <a:t>Put layers so far together</a:t>
            </a:r>
          </a:p>
        </p:txBody>
      </p:sp>
      <p:sp>
        <p:nvSpPr>
          <p:cNvPr id="174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D78430CA-224C-49DF-BD7D-484AB8B62374}" type="slidenum">
              <a:rPr lang="zh-CN" altLang="en-US" sz="1400" b="0">
                <a:latin typeface="Calibri" panose="020F0502020204030204" pitchFamily="34" charset="0"/>
                <a:ea typeface="Adobe 楷体 Std R" charset="-122"/>
              </a:rPr>
              <a:pPr/>
              <a:t>19</a:t>
            </a:fld>
            <a:endParaRPr lang="en-US" altLang="zh-CN" sz="1400" b="0">
              <a:latin typeface="Calibri" panose="020F0502020204030204" pitchFamily="34" charset="0"/>
              <a:ea typeface="Adobe 楷体 Std R" charset="-122"/>
            </a:endParaRPr>
          </a:p>
        </p:txBody>
      </p:sp>
      <p:pic>
        <p:nvPicPr>
          <p:cNvPr id="1741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676400"/>
            <a:ext cx="807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Content Placeholder 2"/>
          <p:cNvSpPr>
            <a:spLocks noGrp="1"/>
          </p:cNvSpPr>
          <p:nvPr>
            <p:ph idx="1"/>
          </p:nvPr>
        </p:nvSpPr>
        <p:spPr>
          <a:xfrm>
            <a:off x="457200" y="3733800"/>
            <a:ext cx="8305800" cy="2286000"/>
          </a:xfrm>
        </p:spPr>
        <p:txBody>
          <a:bodyPr/>
          <a:lstStyle/>
          <a:p>
            <a:r>
              <a:rPr lang="en-US" altLang="zh-CN" smtClean="0"/>
              <a:t>Needs more user friendly name</a:t>
            </a:r>
            <a:endParaRPr lang="zh-CN" altLang="zh-CN" smtClean="0"/>
          </a:p>
          <a:p>
            <a:pPr lvl="1"/>
            <a:r>
              <a:rPr lang="en-US" altLang="zh-CN" smtClean="0"/>
              <a:t>Numbers are convenient names only for computer</a:t>
            </a:r>
          </a:p>
          <a:p>
            <a:r>
              <a:rPr lang="en-US" altLang="zh-CN" smtClean="0"/>
              <a:t>Numbers change on different storage device</a:t>
            </a:r>
          </a:p>
        </p:txBody>
      </p:sp>
      <p:sp>
        <p:nvSpPr>
          <p:cNvPr id="17414"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7415"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17416"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17417"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fade">
                                      <p:cBhvr>
                                        <p:cTn id="7" dur="500"/>
                                        <p:tgtEl>
                                          <p:spTgt spid="1638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389">
                                            <p:txEl>
                                              <p:pRg st="1" end="1"/>
                                            </p:txEl>
                                          </p:spTgt>
                                        </p:tgtEl>
                                        <p:attrNameLst>
                                          <p:attrName>style.visibility</p:attrName>
                                        </p:attrNameLst>
                                      </p:cBhvr>
                                      <p:to>
                                        <p:strVal val="visible"/>
                                      </p:to>
                                    </p:set>
                                    <p:animEffect transition="in" filter="fade">
                                      <p:cBhvr>
                                        <p:cTn id="10" dur="500"/>
                                        <p:tgtEl>
                                          <p:spTgt spid="1638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389">
                                            <p:txEl>
                                              <p:pRg st="2" end="2"/>
                                            </p:txEl>
                                          </p:spTgt>
                                        </p:tgtEl>
                                        <p:attrNameLst>
                                          <p:attrName>style.visibility</p:attrName>
                                        </p:attrNameLst>
                                      </p:cBhvr>
                                      <p:to>
                                        <p:strVal val="visible"/>
                                      </p:to>
                                    </p:set>
                                    <p:animEffect transition="in" filter="fade">
                                      <p:cBhvr>
                                        <p:cTn id="13" dur="500"/>
                                        <p:tgtEl>
                                          <p:spTgt spid="163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zh-CN" smtClean="0"/>
              <a:t>Outline</a:t>
            </a:r>
          </a:p>
        </p:txBody>
      </p:sp>
      <p:sp>
        <p:nvSpPr>
          <p:cNvPr id="4099" name="Content Placeholder 2"/>
          <p:cNvSpPr>
            <a:spLocks noGrp="1"/>
          </p:cNvSpPr>
          <p:nvPr>
            <p:ph idx="1"/>
          </p:nvPr>
        </p:nvSpPr>
        <p:spPr/>
        <p:txBody>
          <a:bodyPr/>
          <a:lstStyle/>
          <a:p>
            <a:r>
              <a:rPr lang="en-US" altLang="zh-CN" dirty="0" smtClean="0"/>
              <a:t>UNIX file system</a:t>
            </a:r>
          </a:p>
          <a:p>
            <a:pPr lvl="1"/>
            <a:r>
              <a:rPr lang="en-US" altLang="zh-CN" dirty="0" smtClean="0">
                <a:solidFill>
                  <a:schemeClr val="accent2"/>
                </a:solidFill>
              </a:rPr>
              <a:t>7 layers in file system (3 + 1 + 3)</a:t>
            </a:r>
          </a:p>
          <a:p>
            <a:r>
              <a:rPr lang="en-US" altLang="zh-CN" dirty="0" smtClean="0"/>
              <a:t>FS API implementation</a:t>
            </a:r>
          </a:p>
          <a:p>
            <a:pPr lvl="1"/>
            <a:r>
              <a:rPr lang="en-US" altLang="zh-CN" sz="2400" dirty="0" smtClean="0"/>
              <a:t>OPEN, READ, WRITE, CLOSE, FSYNC</a:t>
            </a:r>
          </a:p>
          <a:p>
            <a:pPr marL="0" indent="0">
              <a:buNone/>
            </a:pPr>
            <a:endParaRPr lang="en-US" altLang="zh-CN" dirty="0" smtClean="0"/>
          </a:p>
          <a:p>
            <a:endParaRPr lang="en-US" altLang="zh-CN" dirty="0" smtClean="0"/>
          </a:p>
          <a:p>
            <a:endParaRPr lang="en-US" altLang="zh-CN" dirty="0" smtClean="0"/>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20B5F1D-9A8E-4E21-B4BE-252E00E536E3}" type="slidenum">
              <a:rPr lang="zh-CN" altLang="en-US" sz="1400" b="0">
                <a:latin typeface="Calibri" panose="020F0502020204030204" pitchFamily="34" charset="0"/>
                <a:ea typeface="Adobe 楷体 Std R" charset="-122"/>
              </a:rPr>
              <a:pPr/>
              <a:t>2</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CN" smtClean="0"/>
              <a:t>Question</a:t>
            </a:r>
          </a:p>
        </p:txBody>
      </p:sp>
      <p:sp>
        <p:nvSpPr>
          <p:cNvPr id="18435" name="Content Placeholder 2"/>
          <p:cNvSpPr>
            <a:spLocks noGrp="1"/>
          </p:cNvSpPr>
          <p:nvPr>
            <p:ph idx="1"/>
          </p:nvPr>
        </p:nvSpPr>
        <p:spPr/>
        <p:txBody>
          <a:bodyPr/>
          <a:lstStyle/>
          <a:p>
            <a:pPr>
              <a:spcBef>
                <a:spcPct val="0"/>
              </a:spcBef>
              <a:buFontTx/>
              <a:buNone/>
            </a:pPr>
            <a:r>
              <a:rPr lang="en-US" altLang="zh-CN" sz="2400" i="1" dirty="0" smtClean="0"/>
              <a:t>1. Bigger UNIX files*</a:t>
            </a:r>
          </a:p>
          <a:p>
            <a:pPr>
              <a:spcBef>
                <a:spcPct val="0"/>
              </a:spcBef>
              <a:buFontTx/>
              <a:buNone/>
            </a:pPr>
            <a:r>
              <a:rPr lang="en-US" altLang="zh-CN" sz="2400" dirty="0" smtClean="0"/>
              <a:t>      For his many past sins on previous exams, Ben </a:t>
            </a:r>
            <a:r>
              <a:rPr lang="en-US" altLang="zh-CN" sz="2400" dirty="0" err="1" smtClean="0"/>
              <a:t>Bitdiddle</a:t>
            </a:r>
            <a:r>
              <a:rPr lang="en-US" altLang="zh-CN" sz="2400" dirty="0" smtClean="0"/>
              <a:t> is assigned to spend eternity maintaining a PDP-11 running version 7 of UNIX. Recently, one of his user’s database applications failed after reaching the file size limit of 1,082,201,088 bytes (approximately one gigabyte). In an effort to solve the problem, he upgraded the computer with an old four gigabyte (2^32 byte) drive; the disk controller hardware supports 32 bit sector addresses, and can address disks up to 2 terabytes in size. Unfortunately, Ben is disappointed to find the file size limit unchanged after installing the new disk.</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4918C3B-D94F-48E6-B858-DDDF20FA350B}" type="slidenum">
              <a:rPr lang="zh-CN" altLang="en-US" sz="1400" b="0">
                <a:latin typeface="Calibri" panose="020F0502020204030204" pitchFamily="34" charset="0"/>
                <a:ea typeface="Adobe 楷体 Std R" charset="-122"/>
              </a:rPr>
              <a:pPr/>
              <a:t>20</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smtClean="0"/>
              <a:t>Question</a:t>
            </a:r>
          </a:p>
        </p:txBody>
      </p:sp>
      <p:sp>
        <p:nvSpPr>
          <p:cNvPr id="18435" name="Content Placeholder 2"/>
          <p:cNvSpPr>
            <a:spLocks noGrp="1"/>
          </p:cNvSpPr>
          <p:nvPr>
            <p:ph idx="1"/>
          </p:nvPr>
        </p:nvSpPr>
        <p:spPr>
          <a:xfrm>
            <a:off x="381000" y="1371600"/>
            <a:ext cx="8305800" cy="5181600"/>
          </a:xfrm>
        </p:spPr>
        <p:txBody>
          <a:bodyPr/>
          <a:lstStyle/>
          <a:p>
            <a:pPr>
              <a:spcBef>
                <a:spcPct val="0"/>
              </a:spcBef>
              <a:defRPr/>
            </a:pPr>
            <a:r>
              <a:rPr lang="en-US" altLang="zh-CN" sz="2400" dirty="0" smtClean="0"/>
              <a:t>In this question, the term </a:t>
            </a:r>
            <a:r>
              <a:rPr lang="en-US" altLang="zh-CN" sz="2400" i="1" dirty="0" smtClean="0"/>
              <a:t>block number refers to the block pointers stored in </a:t>
            </a:r>
            <a:r>
              <a:rPr lang="en-US" altLang="zh-CN" sz="2400" i="1" dirty="0" err="1" smtClean="0"/>
              <a:t>i</a:t>
            </a:r>
            <a:r>
              <a:rPr lang="en-US" altLang="zh-CN" sz="2400" i="1" dirty="0" smtClean="0"/>
              <a:t>-nodes. There </a:t>
            </a:r>
            <a:r>
              <a:rPr lang="en-US" altLang="zh-CN" sz="2400" dirty="0" smtClean="0"/>
              <a:t>are 512 bytes in a block. In addition, Ben’s version 7 UNIX system has a file system that has been expanded from the one described in section 2.5: its </a:t>
            </a:r>
            <a:r>
              <a:rPr lang="en-US" altLang="zh-CN" sz="2400" dirty="0" err="1" smtClean="0"/>
              <a:t>inodes</a:t>
            </a:r>
            <a:r>
              <a:rPr lang="en-US" altLang="zh-CN" sz="2400" dirty="0" smtClean="0"/>
              <a:t> are designed to support larger disks. </a:t>
            </a:r>
          </a:p>
          <a:p>
            <a:pPr marL="0" indent="0">
              <a:spcBef>
                <a:spcPct val="0"/>
              </a:spcBef>
              <a:buFontTx/>
              <a:buNone/>
              <a:defRPr/>
            </a:pPr>
            <a:r>
              <a:rPr lang="en-US" altLang="zh-CN" sz="2400" dirty="0" smtClean="0"/>
              <a:t>              </a:t>
            </a:r>
          </a:p>
          <a:p>
            <a:pPr marL="0" indent="0">
              <a:spcBef>
                <a:spcPct val="0"/>
              </a:spcBef>
              <a:buFontTx/>
              <a:buNone/>
              <a:defRPr/>
            </a:pPr>
            <a:endParaRPr lang="en-US" altLang="zh-CN" sz="2400" dirty="0"/>
          </a:p>
          <a:p>
            <a:pPr marL="0" indent="0">
              <a:spcBef>
                <a:spcPct val="0"/>
              </a:spcBef>
              <a:buFontTx/>
              <a:buNone/>
              <a:defRPr/>
            </a:pPr>
            <a:r>
              <a:rPr lang="en-US" altLang="zh-CN" sz="2400" dirty="0" smtClean="0"/>
              <a:t>                            to be continued</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CFE95255-E817-47A0-946B-A5B94625C244}" type="slidenum">
              <a:rPr lang="zh-CN" altLang="en-US" sz="1400" b="0">
                <a:latin typeface="Calibri" panose="020F0502020204030204" pitchFamily="34" charset="0"/>
                <a:ea typeface="Adobe 楷体 Std R" charset="-122"/>
              </a:rPr>
              <a:pPr/>
              <a:t>21</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smtClean="0"/>
              <a:t>Question</a:t>
            </a:r>
          </a:p>
        </p:txBody>
      </p:sp>
      <p:sp>
        <p:nvSpPr>
          <p:cNvPr id="20483" name="Content Placeholder 2"/>
          <p:cNvSpPr>
            <a:spLocks noGrp="1"/>
          </p:cNvSpPr>
          <p:nvPr>
            <p:ph idx="1"/>
          </p:nvPr>
        </p:nvSpPr>
        <p:spPr>
          <a:xfrm>
            <a:off x="457200" y="1447800"/>
            <a:ext cx="8153400" cy="4191000"/>
          </a:xfrm>
        </p:spPr>
        <p:txBody>
          <a:bodyPr/>
          <a:lstStyle/>
          <a:p>
            <a:pPr>
              <a:spcBef>
                <a:spcPct val="0"/>
              </a:spcBef>
            </a:pPr>
            <a:r>
              <a:rPr lang="en-US" altLang="zh-CN" sz="2400" smtClean="0"/>
              <a:t>Each i-node contains 13 block numbers of 4 bytes each</a:t>
            </a:r>
          </a:p>
          <a:p>
            <a:pPr>
              <a:spcBef>
                <a:spcPct val="0"/>
              </a:spcBef>
            </a:pPr>
            <a:r>
              <a:rPr lang="en-US" altLang="zh-CN" sz="2400" smtClean="0"/>
              <a:t>The first 10 block numbers point to the first 10 blocks of the file, with the remaining 3 are used for the rest of the file</a:t>
            </a:r>
          </a:p>
          <a:p>
            <a:pPr>
              <a:spcBef>
                <a:spcPct val="0"/>
              </a:spcBef>
            </a:pPr>
            <a:r>
              <a:rPr lang="en-US" altLang="zh-CN" sz="2400" smtClean="0"/>
              <a:t>The 11</a:t>
            </a:r>
            <a:r>
              <a:rPr lang="en-US" altLang="zh-CN" sz="2400" baseline="30000" smtClean="0"/>
              <a:t>th</a:t>
            </a:r>
            <a:r>
              <a:rPr lang="en-US" altLang="zh-CN" sz="2400" smtClean="0"/>
              <a:t> block number points to an indirect block, containing 128 block numbers</a:t>
            </a:r>
          </a:p>
          <a:p>
            <a:pPr>
              <a:spcBef>
                <a:spcPct val="0"/>
              </a:spcBef>
            </a:pPr>
            <a:r>
              <a:rPr lang="en-US" altLang="zh-CN" sz="2400" smtClean="0"/>
              <a:t>The 12</a:t>
            </a:r>
            <a:r>
              <a:rPr lang="en-US" altLang="zh-CN" sz="2400" baseline="30000" smtClean="0"/>
              <a:t>th</a:t>
            </a:r>
            <a:r>
              <a:rPr lang="en-US" altLang="zh-CN" sz="2400" smtClean="0"/>
              <a:t>  block number points to a double-indirect block, containing 128 indirect block numbers</a:t>
            </a:r>
          </a:p>
          <a:p>
            <a:pPr>
              <a:spcBef>
                <a:spcPct val="0"/>
              </a:spcBef>
            </a:pPr>
            <a:r>
              <a:rPr lang="en-US" altLang="zh-CN" sz="2400" smtClean="0"/>
              <a:t>The 13</a:t>
            </a:r>
            <a:r>
              <a:rPr lang="en-US" altLang="zh-CN" sz="2400" baseline="30000" smtClean="0"/>
              <a:t>th</a:t>
            </a:r>
            <a:r>
              <a:rPr lang="en-US" altLang="zh-CN" sz="2400" smtClean="0"/>
              <a:t>  block number points to a triple- indirect block, containing 128 double-indirect block numbers</a:t>
            </a:r>
          </a:p>
          <a:p>
            <a:pPr>
              <a:spcBef>
                <a:spcPct val="0"/>
              </a:spcBef>
            </a:pPr>
            <a:r>
              <a:rPr lang="en-US" altLang="zh-CN" sz="2400" smtClean="0"/>
              <a:t>Finally, the inode contains a four-byte file size field</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BA74121-39AF-4F86-B6EC-EB4328C023F1}" type="slidenum">
              <a:rPr lang="zh-CN" altLang="en-US" sz="1400" b="0">
                <a:latin typeface="Calibri" panose="020F0502020204030204" pitchFamily="34" charset="0"/>
                <a:ea typeface="Adobe 楷体 Std R" charset="-122"/>
              </a:rPr>
              <a:pPr/>
              <a:t>22</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CN" smtClean="0"/>
              <a:t>Question</a:t>
            </a:r>
          </a:p>
        </p:txBody>
      </p:sp>
      <p:sp>
        <p:nvSpPr>
          <p:cNvPr id="21507" name="Content Placeholder 2"/>
          <p:cNvSpPr>
            <a:spLocks noGrp="1"/>
          </p:cNvSpPr>
          <p:nvPr>
            <p:ph idx="1"/>
          </p:nvPr>
        </p:nvSpPr>
        <p:spPr>
          <a:xfrm>
            <a:off x="457200" y="1447800"/>
            <a:ext cx="8153400" cy="4495800"/>
          </a:xfrm>
        </p:spPr>
        <p:txBody>
          <a:bodyPr/>
          <a:lstStyle/>
          <a:p>
            <a:pPr>
              <a:spcBef>
                <a:spcPct val="0"/>
              </a:spcBef>
            </a:pPr>
            <a:r>
              <a:rPr lang="en-US" altLang="zh-CN" sz="2800" i="1" smtClean="0"/>
              <a:t>Which of the following adjustments will allow files larger than the current one </a:t>
            </a:r>
            <a:r>
              <a:rPr lang="en-US" altLang="zh-CN" sz="2800" smtClean="0"/>
              <a:t>gigabyte limit to be stored?</a:t>
            </a:r>
          </a:p>
          <a:p>
            <a:pPr lvl="1">
              <a:spcBef>
                <a:spcPct val="0"/>
              </a:spcBef>
            </a:pPr>
            <a:r>
              <a:rPr lang="en-US" altLang="zh-CN" sz="2400" i="1" smtClean="0"/>
              <a:t>A. Increase just the file size field in the i-node from a 32-bit to 64-bit value</a:t>
            </a:r>
          </a:p>
          <a:p>
            <a:pPr lvl="1">
              <a:spcBef>
                <a:spcPct val="0"/>
              </a:spcBef>
            </a:pPr>
            <a:r>
              <a:rPr lang="en-US" altLang="zh-CN" sz="2400" i="1" smtClean="0"/>
              <a:t>B. Increase just the number of bytes per block from 512 to 2048 bytes</a:t>
            </a:r>
          </a:p>
          <a:p>
            <a:pPr lvl="1">
              <a:spcBef>
                <a:spcPct val="0"/>
              </a:spcBef>
            </a:pPr>
            <a:r>
              <a:rPr lang="en-US" altLang="zh-CN" sz="2400" i="1" smtClean="0"/>
              <a:t>C. Reformat the disk to increase the number of i-nodes allocated in the i-node </a:t>
            </a:r>
            <a:r>
              <a:rPr lang="en-US" altLang="zh-CN" sz="2400" smtClean="0"/>
              <a:t>table</a:t>
            </a:r>
          </a:p>
          <a:p>
            <a:pPr lvl="1">
              <a:spcBef>
                <a:spcPct val="0"/>
              </a:spcBef>
            </a:pPr>
            <a:r>
              <a:rPr lang="en-US" altLang="zh-CN" sz="2400" i="1" smtClean="0"/>
              <a:t>D. Replace one of the direct block numbers in each i-node with an additional </a:t>
            </a:r>
            <a:r>
              <a:rPr lang="en-US" altLang="zh-CN" sz="2400" smtClean="0"/>
              <a:t>triple-indirect block number</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7DBB5CC-34B8-404B-B798-3838F564E4C2}" type="slidenum">
              <a:rPr lang="zh-CN" altLang="en-US" sz="1400" b="0">
                <a:latin typeface="Calibri" panose="020F0502020204030204" pitchFamily="34" charset="0"/>
                <a:ea typeface="Adobe 楷体 Std R" charset="-122"/>
              </a:rPr>
              <a:pPr/>
              <a:t>23</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smtClean="0"/>
              <a:t>Question</a:t>
            </a:r>
          </a:p>
        </p:txBody>
      </p:sp>
      <p:sp>
        <p:nvSpPr>
          <p:cNvPr id="22531" name="Content Placeholder 2"/>
          <p:cNvSpPr>
            <a:spLocks noGrp="1"/>
          </p:cNvSpPr>
          <p:nvPr>
            <p:ph idx="1"/>
          </p:nvPr>
        </p:nvSpPr>
        <p:spPr>
          <a:xfrm>
            <a:off x="457200" y="1447800"/>
            <a:ext cx="8153400" cy="4495800"/>
          </a:xfrm>
        </p:spPr>
        <p:txBody>
          <a:bodyPr/>
          <a:lstStyle/>
          <a:p>
            <a:r>
              <a:rPr lang="en-US" altLang="zh-CN" sz="2800" smtClean="0"/>
              <a:t>Ben observes that there are 52 bytes allocated to block numbers in each i-node (13 block numbers at 4 bytes each), and 512 bytes allocated to block numbers in each indirect block (128 block numbers at 4 bytes each). </a:t>
            </a:r>
            <a:endParaRPr lang="en-US" altLang="zh-CN" sz="2400" smtClean="0"/>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05348FC-0C3E-4F6C-98BC-F9952DE23C9C}" type="slidenum">
              <a:rPr lang="zh-CN" altLang="en-US" sz="1400" b="0">
                <a:latin typeface="Calibri" panose="020F0502020204030204" pitchFamily="34" charset="0"/>
                <a:ea typeface="Adobe 楷体 Std R" charset="-122"/>
              </a:rPr>
              <a:pPr/>
              <a:t>24</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smtClean="0"/>
              <a:t>Question</a:t>
            </a:r>
          </a:p>
        </p:txBody>
      </p:sp>
      <p:sp>
        <p:nvSpPr>
          <p:cNvPr id="23555" name="Content Placeholder 2"/>
          <p:cNvSpPr>
            <a:spLocks noGrp="1"/>
          </p:cNvSpPr>
          <p:nvPr>
            <p:ph idx="1"/>
          </p:nvPr>
        </p:nvSpPr>
        <p:spPr>
          <a:xfrm>
            <a:off x="457200" y="1447800"/>
            <a:ext cx="8153400" cy="4495800"/>
          </a:xfrm>
        </p:spPr>
        <p:txBody>
          <a:bodyPr/>
          <a:lstStyle/>
          <a:p>
            <a:r>
              <a:rPr lang="en-US" altLang="zh-CN" sz="2800" smtClean="0"/>
              <a:t>He figures that he can keep the total space allocated to block numbers the same, but change the size of each block number, to increase the maximum supported file size. </a:t>
            </a:r>
          </a:p>
          <a:p>
            <a:r>
              <a:rPr lang="en-US" altLang="zh-CN" sz="2800" smtClean="0"/>
              <a:t>While the number of block numbers in inodes and indirect blocks will change, Ben keeps exactly one indirect, one double-indirect and one triple-indirect block number in each inode.</a:t>
            </a:r>
            <a:endParaRPr lang="en-US" altLang="zh-CN" sz="2400" smtClean="0"/>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20F0577-8DAF-47EF-8CD9-F14A9A4739D4}" type="slidenum">
              <a:rPr lang="zh-CN" altLang="en-US" sz="1400" b="0">
                <a:latin typeface="Calibri" panose="020F0502020204030204" pitchFamily="34" charset="0"/>
                <a:ea typeface="Adobe 楷体 Std R" charset="-122"/>
              </a:rPr>
              <a:pPr/>
              <a:t>25</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smtClean="0"/>
              <a:t>Question</a:t>
            </a:r>
          </a:p>
        </p:txBody>
      </p:sp>
      <p:sp>
        <p:nvSpPr>
          <p:cNvPr id="24579" name="Content Placeholder 2"/>
          <p:cNvSpPr>
            <a:spLocks noGrp="1"/>
          </p:cNvSpPr>
          <p:nvPr>
            <p:ph idx="1"/>
          </p:nvPr>
        </p:nvSpPr>
        <p:spPr>
          <a:xfrm>
            <a:off x="457200" y="1447800"/>
            <a:ext cx="8153400" cy="4495800"/>
          </a:xfrm>
        </p:spPr>
        <p:txBody>
          <a:bodyPr/>
          <a:lstStyle/>
          <a:p>
            <a:pPr>
              <a:spcBef>
                <a:spcPts val="600"/>
              </a:spcBef>
              <a:buFontTx/>
              <a:buNone/>
            </a:pPr>
            <a:r>
              <a:rPr lang="en-US" altLang="zh-CN" sz="2800" i="1" smtClean="0"/>
              <a:t>Q 1.2. Which of the following adjustments (without any of the modifications in the previous </a:t>
            </a:r>
            <a:r>
              <a:rPr lang="en-US" altLang="zh-CN" sz="2800" smtClean="0"/>
              <a:t>question), will allow files larger than the current approximately one gigabyte limit to be stored?</a:t>
            </a:r>
          </a:p>
          <a:p>
            <a:pPr>
              <a:spcBef>
                <a:spcPts val="600"/>
              </a:spcBef>
              <a:buFontTx/>
              <a:buNone/>
            </a:pPr>
            <a:r>
              <a:rPr lang="en-US" altLang="zh-CN" sz="2800" i="1" smtClean="0"/>
              <a:t>A. Increasing the size of a block number from 4 bytes to 5 bytes</a:t>
            </a:r>
          </a:p>
          <a:p>
            <a:pPr>
              <a:spcBef>
                <a:spcPts val="600"/>
              </a:spcBef>
              <a:buFontTx/>
              <a:buNone/>
            </a:pPr>
            <a:r>
              <a:rPr lang="en-US" altLang="zh-CN" sz="2800" i="1" smtClean="0"/>
              <a:t>B. Decreasing the size of a block number from 4 bytes to 3 bytes</a:t>
            </a:r>
          </a:p>
          <a:p>
            <a:pPr>
              <a:spcBef>
                <a:spcPts val="600"/>
              </a:spcBef>
              <a:buFontTx/>
              <a:buNone/>
            </a:pPr>
            <a:r>
              <a:rPr lang="en-US" altLang="zh-CN" sz="2800" i="1" smtClean="0"/>
              <a:t>C. Decreasing the size of a block number from 4 bytes to 2 bytes</a:t>
            </a:r>
            <a:endParaRPr lang="en-US" altLang="zh-CN" sz="2400" smtClean="0"/>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5A57103-7D93-4501-989B-A3467E9F7F7B}" type="slidenum">
              <a:rPr lang="zh-CN" altLang="en-US" sz="1400" b="0">
                <a:latin typeface="Calibri" panose="020F0502020204030204" pitchFamily="34" charset="0"/>
                <a:ea typeface="Adobe 楷体 Std R" charset="-122"/>
              </a:rPr>
              <a:pPr/>
              <a:t>26</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dirty="0" smtClean="0"/>
              <a:t>File name layer</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CF47EE7-38A1-4A28-898D-0CA35BD5D9AB}" type="slidenum">
              <a:rPr lang="zh-CN" altLang="en-US" sz="1400" b="0">
                <a:latin typeface="Calibri" panose="020F0502020204030204" pitchFamily="34" charset="0"/>
                <a:ea typeface="Adobe 楷体 Std R" charset="-122"/>
              </a:rPr>
              <a:pPr/>
              <a:t>27</a:t>
            </a:fld>
            <a:endParaRPr lang="en-US" altLang="zh-CN" sz="1400" b="0">
              <a:latin typeface="Calibri" panose="020F0502020204030204" pitchFamily="34" charset="0"/>
              <a:ea typeface="Adobe 楷体 Std R" charset="-122"/>
            </a:endParaRPr>
          </a:p>
        </p:txBody>
      </p:sp>
      <p:sp>
        <p:nvSpPr>
          <p:cNvPr id="25604" name="Content Placeholder 2"/>
          <p:cNvSpPr>
            <a:spLocks noGrp="1"/>
          </p:cNvSpPr>
          <p:nvPr>
            <p:ph idx="1"/>
          </p:nvPr>
        </p:nvSpPr>
        <p:spPr/>
        <p:txBody>
          <a:bodyPr/>
          <a:lstStyle/>
          <a:p>
            <a:r>
              <a:rPr lang="en-US" altLang="zh-CN" sz="2800" smtClean="0"/>
              <a:t>File name</a:t>
            </a:r>
          </a:p>
          <a:p>
            <a:pPr lvl="1"/>
            <a:r>
              <a:rPr lang="en-US" altLang="zh-CN" sz="2400" smtClean="0"/>
              <a:t>Hide metadata of file management</a:t>
            </a:r>
          </a:p>
          <a:p>
            <a:pPr lvl="1"/>
            <a:r>
              <a:rPr lang="en-US" altLang="zh-CN" sz="2400" smtClean="0"/>
              <a:t>Files and I/O devices</a:t>
            </a:r>
          </a:p>
          <a:p>
            <a:r>
              <a:rPr lang="en-US" altLang="zh-CN" sz="2800" smtClean="0"/>
              <a:t>Name mapping algorithm</a:t>
            </a:r>
          </a:p>
          <a:p>
            <a:pPr lvl="1"/>
            <a:r>
              <a:rPr lang="en-US" altLang="zh-CN" sz="2400" smtClean="0"/>
              <a:t>Mapping table saved in directory</a:t>
            </a:r>
          </a:p>
          <a:p>
            <a:pPr lvl="1"/>
            <a:r>
              <a:rPr lang="en-US" altLang="zh-CN" sz="2400" smtClean="0"/>
              <a:t>Default context: current working directory</a:t>
            </a:r>
          </a:p>
          <a:p>
            <a:pPr lvl="1"/>
            <a:r>
              <a:rPr lang="en-US" altLang="zh-CN" sz="2400" smtClean="0"/>
              <a:t>Context reference is also inode number</a:t>
            </a:r>
          </a:p>
          <a:p>
            <a:pPr lvl="2"/>
            <a:r>
              <a:rPr lang="en-US" altLang="zh-CN" sz="2000" smtClean="0"/>
              <a:t>The directory itself is a file</a:t>
            </a:r>
          </a:p>
          <a:p>
            <a:pPr lvl="1"/>
            <a:r>
              <a:rPr lang="en-US" altLang="zh-CN" sz="2400" smtClean="0"/>
              <a:t> </a:t>
            </a:r>
          </a:p>
          <a:p>
            <a:pPr lvl="1"/>
            <a:endParaRPr lang="en-US" altLang="zh-CN" sz="2400" smtClean="0"/>
          </a:p>
          <a:p>
            <a:pPr lvl="1"/>
            <a:r>
              <a:rPr lang="en-US" altLang="zh-CN" sz="2400" smtClean="0"/>
              <a:t>Max length of a name is 14 bytes in UNIX version 6</a:t>
            </a:r>
            <a:endParaRPr lang="zh-CN" altLang="zh-CN" sz="2400" smtClean="0"/>
          </a:p>
        </p:txBody>
      </p:sp>
      <p:pic>
        <p:nvPicPr>
          <p:cNvPr id="2560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8163" y="2717800"/>
            <a:ext cx="337343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638" y="5334000"/>
            <a:ext cx="7548562"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525" y="1598613"/>
            <a:ext cx="2581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5609"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5610"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25611"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5612"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dirty="0">
                <a:latin typeface="Calibri" panose="020F0502020204030204" pitchFamily="34" charset="0"/>
              </a:rPr>
              <a:t>File</a:t>
            </a:r>
          </a:p>
          <a:p>
            <a:pPr eaLnBrk="1" hangingPunct="1"/>
            <a:r>
              <a:rPr lang="en-US" altLang="zh-CN" sz="1800" b="0" dirty="0">
                <a:latin typeface="Calibri" panose="020F0502020204030204" pitchFamily="34" charset="0"/>
              </a:rPr>
              <a:t>name</a:t>
            </a:r>
            <a:endParaRPr lang="zh-CN" altLang="en-US" sz="1800" b="0" dirty="0">
              <a:latin typeface="Calibri" panose="020F0502020204030204" pitchFamily="34" charset="0"/>
            </a:endParaRPr>
          </a:p>
        </p:txBody>
      </p:sp>
      <p:cxnSp>
        <p:nvCxnSpPr>
          <p:cNvPr id="16" name="直接连接符 15"/>
          <p:cNvCxnSpPr/>
          <p:nvPr/>
        </p:nvCxnSpPr>
        <p:spPr bwMode="auto">
          <a:xfrm>
            <a:off x="5791200" y="533400"/>
            <a:ext cx="0" cy="609600"/>
          </a:xfrm>
          <a:prstGeom prst="line">
            <a:avLst/>
          </a:prstGeom>
          <a:solidFill>
            <a:schemeClr val="accent1"/>
          </a:solidFill>
          <a:ln w="19050" cap="flat" cmpd="sng" algn="ctr">
            <a:solidFill>
              <a:srgbClr val="FF0000"/>
            </a:solidFill>
            <a:prstDash val="sysDash"/>
            <a:round/>
            <a:headEnd type="none" w="med" len="med"/>
            <a:tailEnd type="none" w="med" len="med"/>
          </a:ln>
          <a:effectLst/>
        </p:spPr>
      </p:cxnSp>
      <p:cxnSp>
        <p:nvCxnSpPr>
          <p:cNvPr id="17" name="直接连接符 16"/>
          <p:cNvCxnSpPr/>
          <p:nvPr/>
        </p:nvCxnSpPr>
        <p:spPr bwMode="auto">
          <a:xfrm>
            <a:off x="6553200" y="533400"/>
            <a:ext cx="0" cy="609600"/>
          </a:xfrm>
          <a:prstGeom prst="line">
            <a:avLst/>
          </a:prstGeom>
          <a:solidFill>
            <a:schemeClr val="accent1"/>
          </a:solidFill>
          <a:ln w="19050" cap="flat" cmpd="sng" algn="ctr">
            <a:solidFill>
              <a:srgbClr val="FF0000"/>
            </a:solidFill>
            <a:prstDash val="sysDash"/>
            <a:round/>
            <a:headEnd type="none" w="med" len="med"/>
            <a:tailEnd type="none" w="med" len="med"/>
          </a:ln>
          <a:effectLst/>
        </p:spPr>
      </p:cxnSp>
      <p:cxnSp>
        <p:nvCxnSpPr>
          <p:cNvPr id="18" name="直接连接符 17"/>
          <p:cNvCxnSpPr/>
          <p:nvPr/>
        </p:nvCxnSpPr>
        <p:spPr bwMode="auto">
          <a:xfrm>
            <a:off x="7391400" y="533400"/>
            <a:ext cx="0" cy="609600"/>
          </a:xfrm>
          <a:prstGeom prst="line">
            <a:avLst/>
          </a:prstGeom>
          <a:solidFill>
            <a:schemeClr val="accent1"/>
          </a:solidFill>
          <a:ln w="19050" cap="flat" cmpd="sng" algn="ctr">
            <a:solidFill>
              <a:srgbClr val="FF0000"/>
            </a:solidFill>
            <a:prstDash val="sysDash"/>
            <a:round/>
            <a:headEnd type="none" w="med" len="med"/>
            <a:tailEnd type="none" w="med" len="med"/>
          </a:ln>
          <a:effectLst/>
        </p:spPr>
      </p:cxnSp>
      <p:cxnSp>
        <p:nvCxnSpPr>
          <p:cNvPr id="19" name="直接连接符 18"/>
          <p:cNvCxnSpPr/>
          <p:nvPr/>
        </p:nvCxnSpPr>
        <p:spPr bwMode="auto">
          <a:xfrm>
            <a:off x="8229600" y="533400"/>
            <a:ext cx="0" cy="609600"/>
          </a:xfrm>
          <a:prstGeom prst="line">
            <a:avLst/>
          </a:prstGeom>
          <a:solidFill>
            <a:schemeClr val="accent1"/>
          </a:solidFill>
          <a:ln w="19050" cap="flat" cmpd="sng" algn="ctr">
            <a:solidFill>
              <a:srgbClr val="FF0000"/>
            </a:solidFill>
            <a:prstDash val="sysDash"/>
            <a:round/>
            <a:headEnd type="none" w="med" len="med"/>
            <a:tailEnd type="none" w="med" len="med"/>
          </a:ln>
          <a:effec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4299" y="457200"/>
            <a:ext cx="3221037" cy="2057400"/>
          </a:xfrm>
        </p:spPr>
        <p:txBody>
          <a:bodyPr/>
          <a:lstStyle/>
          <a:p>
            <a:pPr algn="just"/>
            <a:r>
              <a:rPr lang="en-US" altLang="zh-CN" dirty="0" smtClean="0">
                <a:ea typeface="宋体" panose="02010600030101010101" pitchFamily="2" charset="-122"/>
              </a:rPr>
              <a:t> Directory      content</a:t>
            </a:r>
          </a:p>
        </p:txBody>
      </p:sp>
      <p:sp>
        <p:nvSpPr>
          <p:cNvPr id="66563" name="Rectangle 4"/>
          <p:cNvSpPr>
            <a:spLocks noGrp="1" noChangeArrowheads="1"/>
          </p:cNvSpPr>
          <p:nvPr>
            <p:ph type="body" idx="1"/>
          </p:nvPr>
        </p:nvSpPr>
        <p:spPr>
          <a:xfrm>
            <a:off x="457200" y="1219200"/>
            <a:ext cx="8305800" cy="4800600"/>
          </a:xfrm>
        </p:spPr>
        <p:txBody>
          <a:bodyPr/>
          <a:lstStyle/>
          <a:p>
            <a:pPr marL="0" indent="0">
              <a:buNone/>
            </a:pPr>
            <a:r>
              <a:rPr lang="en-US" altLang="zh-CN" dirty="0">
                <a:ea typeface="宋体" panose="02010600030101010101" pitchFamily="2" charset="-122"/>
              </a:rPr>
              <a:t> </a:t>
            </a:r>
            <a:r>
              <a:rPr lang="en-US" altLang="zh-CN" dirty="0" smtClean="0">
                <a:ea typeface="宋体" panose="02010600030101010101" pitchFamily="2" charset="-122"/>
              </a:rPr>
              <a:t> </a:t>
            </a:r>
            <a:endParaRPr lang="zh-CN" altLang="en-US" dirty="0" smtClean="0">
              <a:ea typeface="宋体" panose="02010600030101010101" pitchFamily="2" charset="-122"/>
            </a:endParaRPr>
          </a:p>
        </p:txBody>
      </p:sp>
      <p:grpSp>
        <p:nvGrpSpPr>
          <p:cNvPr id="3" name="Group 2"/>
          <p:cNvGrpSpPr/>
          <p:nvPr/>
        </p:nvGrpSpPr>
        <p:grpSpPr>
          <a:xfrm>
            <a:off x="3487737" y="760413"/>
            <a:ext cx="5427663" cy="6097587"/>
            <a:chOff x="1981200" y="760413"/>
            <a:chExt cx="5427663" cy="6097587"/>
          </a:xfrm>
        </p:grpSpPr>
        <p:pic>
          <p:nvPicPr>
            <p:cNvPr id="665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60413"/>
              <a:ext cx="5427663" cy="609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5" name="Rectangle 7"/>
            <p:cNvSpPr>
              <a:spLocks noChangeArrowheads="1"/>
            </p:cNvSpPr>
            <p:nvPr/>
          </p:nvSpPr>
          <p:spPr bwMode="auto">
            <a:xfrm>
              <a:off x="3678238" y="1493838"/>
              <a:ext cx="3624262" cy="5208587"/>
            </a:xfrm>
            <a:prstGeom prst="rect">
              <a:avLst/>
            </a:prstGeom>
            <a:noFill/>
            <a:ln w="349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a:p>
          </p:txBody>
        </p:sp>
      </p:grpSp>
    </p:spTree>
    <p:extLst>
      <p:ext uri="{BB962C8B-B14F-4D97-AF65-F5344CB8AC3E}">
        <p14:creationId xmlns:p14="http://schemas.microsoft.com/office/powerpoint/2010/main" val="1417556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z="4000" dirty="0" smtClean="0"/>
              <a:t>LOOKUP</a:t>
            </a:r>
            <a:r>
              <a:rPr lang="en-US" altLang="zh-CN" dirty="0" smtClean="0"/>
              <a:t> </a:t>
            </a:r>
            <a:r>
              <a:rPr lang="en-US" altLang="zh-CN" sz="4000" dirty="0" smtClean="0"/>
              <a:t>in a </a:t>
            </a:r>
            <a:r>
              <a:rPr lang="en-US" altLang="zh-CN" sz="3200" dirty="0" smtClean="0"/>
              <a:t>directory</a:t>
            </a:r>
            <a:endParaRPr lang="zh-CN" altLang="en-US" sz="3200" dirty="0" smtClean="0"/>
          </a:p>
        </p:txBody>
      </p:sp>
      <p:sp>
        <p:nvSpPr>
          <p:cNvPr id="26627" name="内容占位符 2"/>
          <p:cNvSpPr>
            <a:spLocks noGrp="1"/>
          </p:cNvSpPr>
          <p:nvPr>
            <p:ph idx="1"/>
          </p:nvPr>
        </p:nvSpPr>
        <p:spPr>
          <a:xfrm>
            <a:off x="457200" y="4800600"/>
            <a:ext cx="8305800" cy="1295400"/>
          </a:xfrm>
        </p:spPr>
        <p:txBody>
          <a:bodyPr/>
          <a:lstStyle/>
          <a:p>
            <a:r>
              <a:rPr lang="en-US" altLang="zh-CN" sz="2800" smtClean="0"/>
              <a:t>Name compare method: STRING_MATCH</a:t>
            </a:r>
          </a:p>
          <a:p>
            <a:r>
              <a:rPr lang="en-US" altLang="zh-CN" sz="2800" smtClean="0"/>
              <a:t>LOOKUP(“program”, dir) will return 10</a:t>
            </a:r>
            <a:endParaRPr lang="zh-CN" altLang="en-US" sz="2800" smtClean="0"/>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10F33CD-2C23-453E-95BD-E103A55DC709}" type="slidenum">
              <a:rPr lang="zh-CN" altLang="en-US" sz="1400" b="0">
                <a:latin typeface="Calibri" panose="020F0502020204030204" pitchFamily="34" charset="0"/>
                <a:ea typeface="Adobe 楷体 Std R" charset="-122"/>
              </a:rPr>
              <a:pPr/>
              <a:t>29</a:t>
            </a:fld>
            <a:endParaRPr lang="en-US" altLang="zh-CN" sz="1400" b="0">
              <a:latin typeface="Calibri" panose="020F0502020204030204" pitchFamily="34" charset="0"/>
              <a:ea typeface="Adobe 楷体 Std R" charset="-122"/>
            </a:endParaRPr>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81175"/>
            <a:ext cx="80962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6631"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6632"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dirty="0">
                <a:latin typeface="Calibri" panose="020F0502020204030204" pitchFamily="34" charset="0"/>
              </a:rPr>
              <a:t>File</a:t>
            </a:r>
          </a:p>
          <a:p>
            <a:pPr eaLnBrk="1" hangingPunct="1"/>
            <a:r>
              <a:rPr lang="en-US" altLang="zh-CN" sz="1800" b="0" dirty="0">
                <a:latin typeface="Calibri" panose="020F0502020204030204" pitchFamily="34" charset="0"/>
              </a:rPr>
              <a:t>(</a:t>
            </a:r>
            <a:r>
              <a:rPr lang="en-US" altLang="zh-CN" sz="1800" b="0" dirty="0" err="1">
                <a:latin typeface="Calibri" panose="020F0502020204030204" pitchFamily="34" charset="0"/>
              </a:rPr>
              <a:t>inode</a:t>
            </a:r>
            <a:r>
              <a:rPr lang="en-US" altLang="zh-CN" sz="1800" b="0" dirty="0">
                <a:latin typeface="Calibri" panose="020F0502020204030204" pitchFamily="34" charset="0"/>
              </a:rPr>
              <a:t>)</a:t>
            </a:r>
            <a:endParaRPr lang="zh-CN" altLang="en-US" sz="1800" b="0" dirty="0">
              <a:latin typeface="Calibri" panose="020F0502020204030204" pitchFamily="34" charset="0"/>
            </a:endParaRPr>
          </a:p>
        </p:txBody>
      </p:sp>
      <p:sp>
        <p:nvSpPr>
          <p:cNvPr id="26633"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6634"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smtClean="0"/>
              <a:t>UNIX</a:t>
            </a:r>
            <a:endParaRPr lang="zh-CN" altLang="en-US" smtClean="0"/>
          </a:p>
        </p:txBody>
      </p:sp>
      <p:sp>
        <p:nvSpPr>
          <p:cNvPr id="51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677B5E3-FB63-4287-A879-A05232073FD5}" type="slidenum">
              <a:rPr lang="zh-CN" altLang="en-US" sz="1400" b="0">
                <a:latin typeface="Calibri" panose="020F0502020204030204" pitchFamily="34" charset="0"/>
                <a:ea typeface="Adobe 楷体 Std R" charset="-122"/>
              </a:rPr>
              <a:pPr/>
              <a:t>3</a:t>
            </a:fld>
            <a:endParaRPr lang="en-US" altLang="zh-CN" sz="1400" b="0">
              <a:latin typeface="Calibri" panose="020F0502020204030204" pitchFamily="34" charset="0"/>
              <a:ea typeface="Adobe 楷体 Std R" charset="-122"/>
            </a:endParaRPr>
          </a:p>
        </p:txBody>
      </p:sp>
      <p:sp>
        <p:nvSpPr>
          <p:cNvPr id="5124" name="AutoShape 4" descr="data:image/jpg;base64,/9j/4AAQSkZJRgABAQAAAQABAAD/2wCEAAkGBhQSERMUEhQWExUWFBQVGBYYFxgaGRIYGBcXFxcWFxgbHSYeGBkjGhgUHy8gIycpLSwsGB4xNTAqNiYrLCkBCQoKDgwOGg8PGi8kHyQsLCwsLC40LC4pLCwsLCwsLCksLCosLCwsLCwpLCwsLCwsLCksLCwsLCwsLCwpLCwsLP/AABEIAMIBBAMBIgACEQEDEQH/xAAbAAEAAgMBAQAAAAAAAAAAAAAABAUCAwYBB//EAEAQAAEDAgMFBQQHBwUAAwAAAAEAAhEDIQQSMQUiQVFhEzJxgZEGUnKhFDNCYrGywRWCkrPR4fEjQ3PC8BZjov/EABgBAQEBAQEAAAAAAAAAAAAAAAADAgEE/8QAJBEAAwACAgICAgMBAAAAAAAAAAECAxESIRMxUWEiQRRC8DL/2gAMAwEAAhEDEQA/APuKIiAIiIAiIgCIiAIiIAiIgCIiAIiwq1mtEuIA5kwgMnGy5/HbYqjutJvBa3UCD0uZgcNVcfSHO7jYHvPkDyb3j5x4rEbPBMvOc+gHgB+pJ6rctL2ieSar0zmTtutb/TrXHM2OZwIPkAf3hot+E23VJAy1WzN3AQI5348FfnZdPl8ysKmzQDmYAY+y7Q+B1B9R04inOSCxX8m3AYkvbJEXieBUlacPiA6QLEatNi3y5dRYrcov2epJpdhERcOhERAEREAREQBERAEREAREQBERAEREAREQBF45wFzYKP8AtBnA5/hBd+UGPNASVhWrBok6LQ7FOicmUDi9waPlm+cKJVe+qIG8Dxa2G/xvmR1a0rqOPeujVi/adjDByt0O8YsTlHztqtLvapo1cwXcLkjunKdetllidjAwHBr3u0blBAAIJkngLGY1i0kL1/s00zamSZ1YLze9uJVvwPK/L/tGmvtqrUdT7F9JrA7/AFTGdxaRZrIMNN5kzoLFXeGw7bOG8SO8TJ8uQ6CAqvC7IESwNBBh7Iy3AFiRPCLwZEQrJmMa0AOBpxbe7vk4bvqZ6Kdcf0Wx8/7EpEBRYKhERAVm3ILC0OcyoWuDKjIzU5tmE28jIMaKpw3tc1tMB9Vj3NaA9+UtzEQC/KO6CSOkmF0OKwTX62I4hVWK2E1rZhpG6ILRxcI8puqzw12ee/Jvr0bKXtEC7KQCb2BM2JadeoI8la0K4eJH+FUnYeXeABM3DQA4g3ME6mY1jxVlgizLDNBqOIP3gbg+K5fH9GsfP+xIREUywREQBERAEREAREQBERAeOdFzZRXbUpjjPgCs8dhy9kAwZnx6Lm8fsR7rF1RkuBGUxoIygjgdVSJT9kMl1L6R0X7UpwXF4aGgklxygAXJJNoAWnBbcpV6balAmsxwlrmA5XDSzjDfmq3Zuw3tEOLiJkufrw0HlPmuhDY0XLSXo3jqqXaIdXFuGoawfedJ/hbr/Eo5xgPequ8Gtyj9XfNebV2W5+YtPeBFjBbaJH4qkq7DrWBrVhLhFmXgOMaeB/d6mdTMteyV5LT6RcYzH4elTdULH1S0SGtY+rUceDWC5JJjpzgCVNpVn1GghvZNIB3xviRoWaNPiT1CoqWzalMOLy+oCRqG7ggA2EWsTfnwCt3YljqQbny2EOdYGPvd0+RK5Upembi6ae0el9Jplzu0cOJ3o8ABlb5ALzFbZDWPLGl7w0lrdM7os2TYSYElVGM2HUeWua94AB7jhldJBkjjp8ytJ2DVIA7StN96BN54Rl4nhwHJb4T8knlv4L3Y1YljXVSztnNb2gaSWgx3WFwByi8W4k8VYkqiwWxqgADnHWcxidenJW2Nwpe2AY/XxU6lJ9MtN0020Vu28c5jS/DBlSqMoyFxaKjZ3m5gCMwGbLMCTcgEqb+1afX0VNi9hVC7MHPbAiGkFp1uQeN1E/YNcCG1aurjdrTYumNJtcC/FU4SReXJ8F+x9L/bf2Z5CzfNpGX0g9Vli9pGjTdUqNL2NaXF1IFxIAn6vvE8g0uVPhNh1g8kvc5pbGVwaINrgi/A2jiV0GCwpY2CZ/TwWKmV6ZXHdP2jTT2zSc1rmuzBwBFjoeYIkHobhSKGMa/um/LiqHH7GqEmC4WcJbxktOboRl+Z5qRsfZL2EZi6ASZcbmTMeF48FpxOvZhZL5a0XVSoGiSQB1VNt/HudRc3DuaKuanBe0lsCo0ukSPs5ovrCl7Uw070gBovJgeMrnT7OvIs+uMw948wZHEGBEddJuuTMtds7d2n0jqGbSpn7UeIhZ1sMHbwOV0WcNY5HgR0KoaGx6mad6N6xsN508+Ggsr3DYYtp5Z535TyXKmV6ZrHdV7RAo7acK1SlVp5Wta0trNILapPeblBLqbm2s7W8aKWNq0+Z9CqfaOx3RJcQGmSWmJHI8VGpbDqBobmqnqdTZ4uf3h/C3z2on5JvLk+DqaOIa7ukH/3JbFS7HwJGV2aQ21zvEixDuR5g3V0pUkn0Xim12giIsmwiIgCIiAIiIAo+J79IfeJ9GOH4kKQo1T61nwVD86Y/VASUReHogPVW7Ux4p1cM3K53aViwFoBDCKNV0vkiBDTe+irtoVqt/etYzGt9COHFVgq4iBNOnOVsjNYOl2aDxGUNjqTrF7LF9nmef6O2UepgxJc0ljjqRo74m6O8deq5fCYqsDvtawb921JgA7piBqNb2XQYHH2io4AzbNukjzifELNRx7Nxl5PWjx1FrTNSmB/9jAR5mN5vzHVb2YYEAsqPg8Q4OB83BykytD8GJJYSxxuSNHfE3Q+OvVTLDsag0qT8TQfylqRVHFjvJzf1csfpRb9YIHvtu3z4s87dVJa4ESLg8eaAj9rUGrAfhfJ+bQn0yO8x7f3c35C5SUQGhmNYTAcJ5EwfQ3W9YvphwggEciJC5itsz6Ma/YNLO0c+plL3ljnukyA5xDJOobA6WC1M8noxd8Fs6guUHEbaptrNoZg6u5hqNpDvFgIaXHgGydTrBiYXM03YiRmbTI3sxaTeBukAm0mbGYA1UvZ1SqHEkBrjl7uroF82sgHTxVPF9kf5H0dCzCkkOqHMRcNHdZ4cz94+UKSsaZMCdYE+KyUT0heFyrNq1Xg2kNjUcfErn6T6+YZmsiBMEyDmE8dIk+QHG1Zx7Wzz3m4vWjocHtBmJqVAySyhUNN0tID6rdYJs4NPKd7kWqzXJ4GtVBuA2wjKbzxEAkLqMOXFozWMXWajibx5Of6NdbDXzMOV3Hk/o4frqPCxj4TbdN9Z9Cctam1r30zqGumHA6OFtRpImCYW/HveG7mvHmB0XNYurWLhGVwzN7xMhp78XsZi0Lsxy7OXl4PWjrQ5eri6dWvIzMZEtkh0QPtQL6G4veeEK12bXq24mbjVsT8rQtPF9mFn29aL9ERRPSEREAREQBR/wDe8Kf4u/spCiOqhtR5cYAp07+Lqn9kBLUapjLlrBncNbw1vxO4HoJPRY5XVNZYzlo53ifsjoL84uEr0wctJoAbEuAsAwfZ/eNvDMgI1HCmsQ6oczAZaNGu5Oy+7ymSddLLaxtN1Z7RkPZtbmaIsXyd4cDDQRPByh7S26WGwgZgyYBMkxJnQf5VXsva9MVqjqYHaViH1CWOBeWMawSSBoxrYHj1VFFEHljZ0tXCQc1MAHi37Lx/1PX1m0a6WHY4HITTOjmiIB5OYZb5gX4Hit9PFg088WgmPBcztbGM7eliHBzXsD2tc0uO67Lma9sw4aO7pO5I0XFLZt5JkuzhMutMH71Ilh82gj5E+C2UTPcqmR9l4BI8RuvHmVQUva8EgZnCS0AmnZxdJAEDpeYVphtoCrkztmYymC1zZ06tPoV142ZWaW9Fh2lQasDurTB/hdA//SjlzAZaTRcTo4Q1x6g7pPVpnqolY1qNZ57btKTmjJTcwTSLdSKgMvzSbOFoF9Zi4T2kLzEEgzq0RaJEg9Rbr4xxQ2tnayzL0Xn0zL9YMv3tWHz+z5x4lSlAbDGh7bUyN5nBo95o4RxAtEnUX2/Q8t6Ry/dN2Hy+z5ehWCvslLwhR2Yy4a8ZHGwm7XfC7j4GD0UlAQ6mHb2rBlEZKh0HA04/E+qlMpgaADwC01rVKZ5h7fMw78GFQdo7ayZoFmmCfMCY5D8FpJ0YqpjtlssKtYNEuMD/ANbqei5en7VE5jvDKJILGg6TbnY/prZe4DENdiHYg53ujsbuIawNMyxndkkneN7kSBZa8bJ+eS/yuqayxnLRz/H3R0F+cXC3fRGe630CxxOKDG5onkqPHe0/Zne3REyGl1r+fDlxHNcmW/Rq8krpnQspAaADwCyXKn2pOoLiL3DBwc1psb6ubw0UnD+0RLi3UgOJkRo8sNwdZHoteNmVmk6FYPpA6gHxC14TFioJiIsVW4zbpb3RaYk/5AA8VlS96N1klLbJTW0xXLDklzA5rbTYuDiBrHcU4BcY/brDVbXcHCoxtWkH5BIYSxzxaSRLGHQ+UlWWF9pC4iN6QTcRpE8jxHCFrx0TWaF+jokWnCYnO2Yjgtym1ountbQREXDoRQ8TtNrDGp/DzVdtHbdQ0nfRhT7UwGmoSabbiXODN4wJsNTFxqtcH8E3klPWy3r4kNgRmcdGjU9eg6lRcPhyaznPguDGQPssk1O71+8b66AwpOFoBomcxdBLuLv7chovGfWv+Cn+aoslCQo2Gu6o77waPBoFv4i/1UlR8D3T8dT87ggMa+zmuM3B5jitbNkN4lxU5Frk/kw8ct70YtYAIAtyUWpsth0lvgVMRcTa9HXKftFeNjt953yUihgWMuBfmVIWnEYprBvenErXKn0Z4RPejzF0Wuac+gkzy5qJhdlgtaXzJAJbyMaKDtrGmtSLKb3USXUyXjKTkD2l7QCCN5gc2/vK3wuPa/Sx5H9F3VyjO8dv7N+QREWiI6clpwDppsm+6B4wIlSFH2d9VT6safUAqZY3PYCCCAQdQbgqP9Hcz6syPccTH7rtW+BkeClIgIVWtnEAFtRsODXWNvkQRLZEi6yOGZVAdz4ix8D1Gl+S3Ymm0t34gXnSDzB1B6hcxiMTiWYykaL6TsLB7Vrg4VXuggFpjLbcvYmIPNalP9GLc/2Ld+zBna3MYLXHhwLB/wBipdLZrGmYJPVVGIxhOIpVQ9zWMp1Wupy2KheWZXExO7ldpzHJZ4zbFUvpCkKbWSe1c8kuDYgCk0CM0kGXGBEQZtt8ySeL9FxiazQIdedGxJd4DUqEzZmYyR2Y4NBk+JNwPAT4qVg6bIzNOYnVxu4+J4eGnRSVNNos5mvZX/sce875LNmyWDWT4n+imqJX2kxliZI5cPPRaVU/RhxjntokspgCAICiY3DU4zEGTYZdXE6ADSStX7bHBp9QoWBxju2qvrPDmkjsWBv1LcoDpdO+5xvpaYBK7xpdnHeN9Mm09j2GZxB4xoOk8Y5/gtrNksGsnxP9FKp1Q4SDIWa5zo0sce9GLGACAICyRFgoEREBUbR2J2k6EEh0HgQZ18f6KDs72baHF7AG5pBMkzEA20ndHoulUfAdweL/AMxVPIyLwy3s3UqeUADQCFoZ9c/4Kf5qikqPT+tf8FP8aimWJCj4Hun46v8AMepCj4Hun46v8x6AkIiIAiIgCh47AdpBBgi3QqYvHPAuTHiuptPozSVLTOUr+ybHODS2TlMHMe6HSb8LuV1s3ZHZxJ00A4efqtX7SP0wNyt7LsCe1z/7heB2eWPdGaZ8lbB06XW3dE5xxvaPVG2b9TT/AONn5QpKjbN+pp/8bPyhTLElERAasRQD2wVTY32Z7SJMwCBctN4nTwHor5FpU0TrHNds5V3soA0y0kBrh3i50SHEAkzMtBHyUnD+zsu7QESZMyT3gLgaaALoVFobjizgZcz/ALN8iZHR0cFryMz4JMsJgxTBgyTqVIRasRXyjSSTAHvHl+J6AErDeyqSS0jKrWDRLjA/HoOZ6KnrbH7SYBa2QQHGDMzMDQeN+YVlSoRv1CC7nwb0byHXU8emRxrB9oeq7La9GLUv/o5v/wCLNJc0Nvd5h5F32JmZnd8luZsLsspMgAuOaS7JmiZ4x8h0U/2ex7qlEVKzBRqVCXGmXhxYNGAmBfIGkjgSVbLfkowsMM0YPDhjd0zN55+HRb1Fdhct6Zy8S09x3l9k9R5gqNs7brahqh7H0XU3lm+IFQRapTcLOYbwdbXAU+2V6laLNFo+nM94eq2Mqg6EHwKaZ1UmZoiLh0KPge6fjqfzHH8IUhR8L3qg+/Pq1p/HMgJCj4fv1T1aPRoP/ZSFXbIx9Ot25puzZa76brEQ+mGsc24GhEWsgLFR8D3T8dX+Y9SFHwPdPx1f5j0BIREQBERAFUbZw9QklukWMTlMakeKt0Wpri9mLjmtHEvwdcutVAG5bIOAAdwtJk9F0exsO9o3tIHTMbXjhx9Vnh8ex2KrUg6Xsp0S5sHdDjUymYgzB0PAqwW6ybWicYeL3sKNs36ml/xs/KFJUfZ31VPo1o9BCkXJCIiAIiIAtOKolwt3gczT1HPoRIPQlbkQGuhWDmhw48DqDoQeoMjyWpgzVXHgwBo8TDnfLJ81GxWPp4eowVHBorvDGA8apFmj4mgnlunmsdl7WpPpVKweAwVKwc90tDezcWOkuiAMsE6W6ICLtLB1Tm1J4O1A8uCqBhq9warYiAQyCCOJmRrM29F1OY1dCW0+ehqfDyb11PCLEymMAAAAAFgBoFVZDzvAm/ZylDC1ZO9mGaQMl8u9uyDrdt4+zxlX2zKD2zmsOA/Xop6LlZNrR2MKl72VW0MLULpu5vADh0hUFPAV2uGarIGoyATYW0ECc3r0XaIurJo5WBN72cYMPWhv+oCQd6W2cDl5RBEOPn6S8LgqpMmXSG6NgAxvEHkTccpPSOoRd8v0c/j/ACyPg6bg2HmT6wOUopCKTez0JaWgo2lU/eZPmw3/ADj0UlRsbYNf7hk/CbO9AZ/dXDpS47atTgCe9YSIhpMExxIAvzUHZ+1KodHZOpgkuJmRJlxJEQSXa+M3uurq4Njrlonnp+C1t2bTH2Z8ZKtzn4PK8V79meDrl7ASIP49V5ge6fjq/wAx6x7F7O4c7fdcbj4XcfB3qFr2XimubGjiXuymxhzy4GOIvqJCkz0paROREXDoRFrrYhrRvEDl1PIDUnoEBmSufxm1akiAbuAIb9kHVx4mFb9q9/dGQe84XPgz+pHghwDLl0uPFzje3hAHkAtzSXslkmqXTOUftSq1xc2i8lzGlzg6CSCQGm14knzV7svaL3FocNdRxb5/1UjCbPYWNc5tzeJNgbgeQIHks2UzR4ZmcwN5vjHfHXUddRurlr0TnFafsmqPgO5HJ1Qej3ALcx4IBBBBuCLgrThNag5PPzDXfi4qJ6SQiIgCIiALxxgHj+q9RAcvtPHvcBuZxObLplLAXsOhvmaIPAwob3do3sX0SaTnS5roLD3asubo6ahcCDqQZ1XW1cEx1y0Tz0/BR8HgWFslsnM4Xng4gW8AFbnPweV4r37Nmza2ZgsBFhAgQOQ4KWvAIXqk/Z6ZWlphERcOhERAEREAREQBeESvUQEbBmJpnVkR1ae6fkR4tKkqPiqZs9olzZt7zT3m+NgR1A6rdTqBwBBkESDzBQGGKq5WOdyaT4mLBYNwbcjWOE5QAOYgRIOoPULzF3LGc3AnwZvfmyjzUglAUD8dVpV3k1GvoZQ0Nc0h9N4Nz2gO+DMXAiBc3k/2qaIl1MZpAvrBggX5qTXwDazpaN2ZLj3XEXBYON4ObTlPCK72bYXBhawgNJG4IAJgiOqsuGjzV5dnv7Tq1qtHs6jKdHez7pc+oYIaGOO6wB2sh0xFldUcK1pkCXcXG7j5m8dNFGwex2U44xoIgDyU9TrW+iuPlr8iHi9ohhiJP4Kh23tRleg+k94Yyq0DM1xaYdcZXcJg3V/i9nNffQ8+fiFVN9nWZi0BkNDD3RAO9AA4ECf4uq3PDXZO/Jvo34H2gY4WggQJaZjhx10N+hVrUxDQ3MTb8Z0VPR2OyiYIDWGLtAAnk7lc2PXhabh9AFuUi3Jcrj+jUc9PZzeK2gGYhtRtU0wGuz0SW9nUzH6wiJa8EDeB0kRclYYTH06VbEVQ4Zqzml4c4w002inugnd4THFWmK9m6b9YNo3mh1uXgtD/AGUYSSW0zMzLAZnWeep9VtcCT8v+0SqG3QdQDzykGPJWTHggEXBVNgtj02OLSAxx4AACoBoQRrA4ajwubpjAAALAKdcf0Wx8/wCx6iIsFQo+KxzaetzyCkLRicG1+uvMLq1vszW9fiVbvaRskAsGUwZdoeR0hQdkY5mGpCmxwLc9R0ueXGXvdULZk6ZoHQBTa3srTcXEhji6JzMBmAQJ52JHmsMN7PMIJAYAXOndFyMzCT1ifIq34Hm1l/2ifhNstfHCdDMgqwUHC7IYyOMaDQDyU5SrX6Lxy1+QREWSgREQBERAEREAREQHjnRrZUrMe9mJcBkOGcwutmzsrZrjkWOBJtcEHmIs8dhi9sAxeeh8VzuK9n6hcSHVG3HdIgWAPkY+Z5qkzL9kcl1L6Rvdtaq2piaha2o1rWNw9Nu695ygvzvccjQXkDoGTyVpg6bqrGvrAAkAmkHBzWGAS0uH1hBtOlrDiqSlsOpLd6ocp4wJu0wdPdjzKvtnYMsBk3MW4D+67Uyl0zmO7b7RurYprO8Y6cfRVP7Qf9LzZm9h2GWMpz9rnmZnu5eEa8VltHZD3E5STJBkai8x+iqa3s49waM9YZc1wdcxm/OOAPzXVE69mayWn6Oqo4pru6Z6cfRbHvAEkwOqptmbHezLJMNMyTLjef7eCn7RwZeBBuJtwP8AdYczvWzc3Tneuz121KY4k+AKgbGxzgKhrubmdWqluVpAFLNlpBxkgv7NrZIgSdOJrK/s9UzlwfVbPBpBGrjEX4u+Q5LbS2HUzNMvOUEXIAd1Oipwn5JeXJ8HTSHDgQfMFVGLxr6FWkxjRUoucRUOcZsOI3S1pu9hdAiZaNJFhPwGFLGkEySZ6BVeP2M8yGk6gy0jNYgwZ5xB6SsKZb9laulKaRZftZnX0W+jimu7pB6cfRcpiPZyo8jfrNjN3TGpJ+U/IK22bshzcuYkZTMkyTeY/TwWnE/Jiclt+i1xLGlu/pzmIPAg8D1CqsJth4q1GVGg0mhppVmuBNS2+HsgZHAxBEgiTbRTtoYI1AIOnA6H+6oK3s/UzE5qonNYOBG80ttyiZHUBZmZa7ZrJdp9IvxtanzPot9LFNd3XA9OPouVHs9VzAipWHTdg2Ai46K0wGx3ty5nGxnMSMxvPC3RacT8mZyW36LtYvqACSQB1WShbQwJfBB04HT/ACpJJvsvTaW0ZO2pTHGfAFV+w8e5tKMQ5pqZ6pljSG5TUcWWk3yZZ6yq+rsGrmcQ+oATOUFpAPSZgaWWNDYtQjv1X7xIJi0SC0wBIm9+I8VbhJ5vLk+DqKWJa7ukH/3JbVTbP2Q5uXMYyxeZcY/qrlSpJPovFU12giIslAiIgCIiAIiIAiIgCIiAIiIAiIgCIiAIiIAiIgCIiAIiIAiIgCIoG1KjwBlmOJGv9gupbejNVxWycSq72fx4rUc4a9n+pWbleAHDLVe0yATaQYvoufqVq+d24xzZsS8gx1EG6UqlY95jG73BxdLY1FhBmBHXW16+L7PP/I+jskVFsqtV3ZvpmFy0c4J0V6p1PFl4vmthERZNhERAEREAREQBERAEREAREQBERAEREAREQBERAEREAREQBERAEREBg+i06tB8gsGYdvut9AvUXdnNI2gIiLh0IiIAiIgCIiAIiID/2Q=="/>
          <p:cNvSpPr>
            <a:spLocks noChangeAspect="1" noChangeArrowheads="1"/>
          </p:cNvSpPr>
          <p:nvPr/>
        </p:nvSpPr>
        <p:spPr bwMode="auto">
          <a:xfrm>
            <a:off x="201613"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p>
        </p:txBody>
      </p:sp>
      <p:pic>
        <p:nvPicPr>
          <p:cNvPr id="5125" name="Picture 6" descr="http://rpmedia.ask.com/ts?u=/wikipedia/commons/thumb/5/50/Unix_history-simple.png/250px-Unix_history-si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8986838"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zh-CN" sz="3200" dirty="0" smtClean="0"/>
              <a:t>Path name layer</a:t>
            </a:r>
          </a:p>
        </p:txBody>
      </p:sp>
      <p:sp>
        <p:nvSpPr>
          <p:cNvPr id="27651" name="Content Placeholder 2"/>
          <p:cNvSpPr>
            <a:spLocks noGrp="1"/>
          </p:cNvSpPr>
          <p:nvPr>
            <p:ph idx="1"/>
          </p:nvPr>
        </p:nvSpPr>
        <p:spPr/>
        <p:txBody>
          <a:bodyPr/>
          <a:lstStyle/>
          <a:p>
            <a:r>
              <a:rPr lang="en-US" altLang="zh-CN" smtClean="0"/>
              <a:t>Hierarchy of directories and files</a:t>
            </a:r>
          </a:p>
          <a:p>
            <a:pPr lvl="1"/>
            <a:r>
              <a:rPr lang="en-US" altLang="zh-CN" smtClean="0"/>
              <a:t>Structured naming: E.g. “projects/paper”</a:t>
            </a:r>
          </a:p>
          <a:p>
            <a:r>
              <a:rPr lang="en-US" altLang="zh-CN" smtClean="0"/>
              <a:t>Name-mapping algorithm</a:t>
            </a:r>
          </a:p>
          <a:p>
            <a:pPr lvl="1"/>
            <a:r>
              <a:rPr lang="en-US" altLang="zh-CN" smtClean="0"/>
              <a:t> </a:t>
            </a:r>
          </a:p>
          <a:p>
            <a:pPr lvl="1"/>
            <a:endParaRPr lang="en-US" altLang="zh-CN" smtClean="0"/>
          </a:p>
          <a:p>
            <a:pPr lvl="1"/>
            <a:endParaRPr lang="en-US" altLang="zh-CN" smtClean="0"/>
          </a:p>
          <a:p>
            <a:pPr lvl="1"/>
            <a:r>
              <a:rPr lang="en-US" altLang="zh-CN" smtClean="0"/>
              <a:t>PLAIN_NAME returns true if no ‘/’ in the path</a:t>
            </a:r>
          </a:p>
          <a:p>
            <a:r>
              <a:rPr lang="en-US" altLang="zh-CN" smtClean="0"/>
              <a:t>Context: the working directory</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CFAD3AA6-5C29-493F-B789-778F84A470EB}" type="slidenum">
              <a:rPr lang="zh-CN" altLang="en-US" sz="1400" b="0">
                <a:latin typeface="Calibri" panose="020F0502020204030204" pitchFamily="34" charset="0"/>
                <a:ea typeface="Adobe 楷体 Std R" charset="-122"/>
              </a:rPr>
              <a:pPr/>
              <a:t>30</a:t>
            </a:fld>
            <a:endParaRPr lang="en-US" altLang="zh-CN" sz="1400" b="0">
              <a:latin typeface="Calibri" panose="020F0502020204030204" pitchFamily="34" charset="0"/>
              <a:ea typeface="Adobe 楷体 Std R" charset="-122"/>
            </a:endParaRPr>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65500"/>
            <a:ext cx="68580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7655"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7656"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27657"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7658"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27659" name="TextBox 8"/>
          <p:cNvSpPr txBox="1">
            <a:spLocks noChangeArrowheads="1"/>
          </p:cNvSpPr>
          <p:nvPr/>
        </p:nvSpPr>
        <p:spPr bwMode="auto">
          <a:xfrm>
            <a:off x="4088605" y="503922"/>
            <a:ext cx="7881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dirty="0">
                <a:latin typeface="Calibri" panose="020F0502020204030204" pitchFamily="34" charset="0"/>
              </a:rPr>
              <a:t>Path name</a:t>
            </a:r>
            <a:endParaRPr lang="zh-CN" altLang="en-US" sz="1800" b="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5562600"/>
            <a:ext cx="78009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zh-CN" sz="3200" smtClean="0"/>
              <a:t>Absolute path </a:t>
            </a:r>
            <a:br>
              <a:rPr lang="en-US" altLang="zh-CN" sz="3200" smtClean="0"/>
            </a:br>
            <a:r>
              <a:rPr lang="en-US" altLang="zh-CN" sz="3200" smtClean="0"/>
              <a:t>name layer</a:t>
            </a:r>
          </a:p>
        </p:txBody>
      </p:sp>
      <p:sp>
        <p:nvSpPr>
          <p:cNvPr id="25604" name="Content Placeholder 2"/>
          <p:cNvSpPr>
            <a:spLocks noGrp="1"/>
          </p:cNvSpPr>
          <p:nvPr>
            <p:ph idx="1"/>
          </p:nvPr>
        </p:nvSpPr>
        <p:spPr/>
        <p:txBody>
          <a:bodyPr/>
          <a:lstStyle/>
          <a:p>
            <a:r>
              <a:rPr lang="en-US" altLang="zh-CN" smtClean="0"/>
              <a:t>HOME directory</a:t>
            </a:r>
          </a:p>
          <a:p>
            <a:pPr lvl="1"/>
            <a:r>
              <a:rPr lang="en-US" altLang="zh-CN" smtClean="0"/>
              <a:t>Every user’s default working directory</a:t>
            </a:r>
          </a:p>
          <a:p>
            <a:pPr lvl="1"/>
            <a:r>
              <a:rPr lang="en-US" altLang="zh-CN" smtClean="0"/>
              <a:t>Problem: no sharing of HOME files between users</a:t>
            </a:r>
          </a:p>
          <a:p>
            <a:r>
              <a:rPr lang="en-US" altLang="zh-CN" smtClean="0"/>
              <a:t>Context: the </a:t>
            </a:r>
            <a:r>
              <a:rPr lang="en-US" altLang="zh-CN" smtClean="0">
                <a:solidFill>
                  <a:srgbClr val="800000"/>
                </a:solidFill>
              </a:rPr>
              <a:t>root</a:t>
            </a:r>
            <a:r>
              <a:rPr lang="en-US" altLang="zh-CN" smtClean="0"/>
              <a:t> directory</a:t>
            </a:r>
          </a:p>
          <a:p>
            <a:pPr lvl="1"/>
            <a:r>
              <a:rPr lang="en-US" altLang="zh-CN" smtClean="0"/>
              <a:t>A universal context for all users</a:t>
            </a:r>
          </a:p>
          <a:p>
            <a:pPr lvl="1"/>
            <a:r>
              <a:rPr lang="en-US" altLang="zh-CN" smtClean="0"/>
              <a:t>Well-known name: ‘/’</a:t>
            </a:r>
          </a:p>
          <a:p>
            <a:pPr lvl="1"/>
            <a:r>
              <a:rPr lang="en-US" altLang="zh-CN" smtClean="0"/>
              <a:t>Both ‘/.’ and ‘/..’ are linked to ‘/’</a:t>
            </a:r>
          </a:p>
        </p:txBody>
      </p:sp>
      <p:sp>
        <p:nvSpPr>
          <p:cNvPr id="3379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AF8922D-D5B7-43B5-9E61-30C808AA7E3A}" type="slidenum">
              <a:rPr lang="zh-CN" altLang="en-US" sz="1400" b="0">
                <a:latin typeface="Calibri" panose="020F0502020204030204" pitchFamily="34" charset="0"/>
                <a:ea typeface="Adobe 楷体 Std R" charset="-122"/>
              </a:rPr>
              <a:pPr/>
              <a:t>31</a:t>
            </a:fld>
            <a:endParaRPr lang="en-US" altLang="zh-CN" sz="1400" b="0">
              <a:latin typeface="Calibri" panose="020F0502020204030204" pitchFamily="34" charset="0"/>
              <a:ea typeface="Adobe 楷体 Std R" charset="-122"/>
            </a:endParaRPr>
          </a:p>
        </p:txBody>
      </p:sp>
      <p:sp>
        <p:nvSpPr>
          <p:cNvPr id="33798"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33799"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33800"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33801"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33802"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33803" name="TextBox 8"/>
          <p:cNvSpPr txBox="1">
            <a:spLocks noChangeArrowheads="1"/>
          </p:cNvSpPr>
          <p:nvPr/>
        </p:nvSpPr>
        <p:spPr bwMode="auto">
          <a:xfrm>
            <a:off x="3505200" y="4683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Absolute path</a:t>
            </a:r>
            <a:endParaRPr lang="zh-CN" altLang="en-US" sz="1800" b="0">
              <a:latin typeface="Calibri" panose="020F0502020204030204" pitchFamily="34" charset="0"/>
            </a:endParaRPr>
          </a:p>
        </p:txBody>
      </p:sp>
      <p:sp>
        <p:nvSpPr>
          <p:cNvPr id="33804"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animEffect transition="in" filter="fade">
                                      <p:cBhvr>
                                        <p:cTn id="7" dur="500"/>
                                        <p:tgtEl>
                                          <p:spTgt spid="2560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604">
                                            <p:txEl>
                                              <p:pRg st="4" end="4"/>
                                            </p:txEl>
                                          </p:spTgt>
                                        </p:tgtEl>
                                        <p:attrNameLst>
                                          <p:attrName>style.visibility</p:attrName>
                                        </p:attrNameLst>
                                      </p:cBhvr>
                                      <p:to>
                                        <p:strVal val="visible"/>
                                      </p:to>
                                    </p:set>
                                    <p:animEffect transition="in" filter="fade">
                                      <p:cBhvr>
                                        <p:cTn id="10" dur="500"/>
                                        <p:tgtEl>
                                          <p:spTgt spid="2560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604">
                                            <p:txEl>
                                              <p:pRg st="5" end="5"/>
                                            </p:txEl>
                                          </p:spTgt>
                                        </p:tgtEl>
                                        <p:attrNameLst>
                                          <p:attrName>style.visibility</p:attrName>
                                        </p:attrNameLst>
                                      </p:cBhvr>
                                      <p:to>
                                        <p:strVal val="visible"/>
                                      </p:to>
                                    </p:set>
                                    <p:animEffect transition="in" filter="fade">
                                      <p:cBhvr>
                                        <p:cTn id="13" dur="500"/>
                                        <p:tgtEl>
                                          <p:spTgt spid="2560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5604">
                                            <p:txEl>
                                              <p:pRg st="6" end="6"/>
                                            </p:txEl>
                                          </p:spTgt>
                                        </p:tgtEl>
                                        <p:attrNameLst>
                                          <p:attrName>style.visibility</p:attrName>
                                        </p:attrNameLst>
                                      </p:cBhvr>
                                      <p:to>
                                        <p:strVal val="visible"/>
                                      </p:to>
                                    </p:set>
                                    <p:animEffect transition="in" filter="fade">
                                      <p:cBhvr>
                                        <p:cTn id="16" dur="500"/>
                                        <p:tgtEl>
                                          <p:spTgt spid="25604">
                                            <p:txEl>
                                              <p:pRg st="6" end="6"/>
                                            </p:txEl>
                                          </p:spTgt>
                                        </p:tgtEl>
                                      </p:cBhvr>
                                    </p:animEffect>
                                  </p:childTnLst>
                                </p:cTn>
                              </p:par>
                            </p:childTnLst>
                          </p:cTn>
                        </p:par>
                        <p:par>
                          <p:cTn id="17" fill="hold" nodeType="afterGroup">
                            <p:stCondLst>
                              <p:cond delay="500"/>
                            </p:stCondLst>
                            <p:childTnLst>
                              <p:par>
                                <p:cTn id="18" presetID="10" presetClass="entr" presetSubtype="0" fill="hold" nodeType="afterEffect">
                                  <p:stCondLst>
                                    <p:cond delay="0"/>
                                  </p:stCondLst>
                                  <p:childTnLst>
                                    <p:set>
                                      <p:cBhvr>
                                        <p:cTn id="19" dur="1" fill="hold">
                                          <p:stCondLst>
                                            <p:cond delay="0"/>
                                          </p:stCondLst>
                                        </p:cTn>
                                        <p:tgtEl>
                                          <p:spTgt spid="24578"/>
                                        </p:tgtEl>
                                        <p:attrNameLst>
                                          <p:attrName>style.visibility</p:attrName>
                                        </p:attrNameLst>
                                      </p:cBhvr>
                                      <p:to>
                                        <p:strVal val="visible"/>
                                      </p:to>
                                    </p:set>
                                    <p:animEffect transition="in" filter="fade">
                                      <p:cBhvr>
                                        <p:cTn id="20"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48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371B73B-A8E4-4073-BB7E-E0CB49BBA5DA}" type="slidenum">
              <a:rPr lang="zh-CN" altLang="en-US" sz="1400" b="0">
                <a:latin typeface="Calibri" panose="020F0502020204030204" pitchFamily="34" charset="0"/>
                <a:ea typeface="Adobe 楷体 Std R" charset="-122"/>
              </a:rPr>
              <a:pPr/>
              <a:t>32</a:t>
            </a:fld>
            <a:endParaRPr lang="en-US" altLang="zh-CN" sz="1400" b="0">
              <a:latin typeface="Calibri" panose="020F0502020204030204" pitchFamily="34" charset="0"/>
              <a:ea typeface="Adobe 楷体 Std R" charset="-122"/>
            </a:endParaRPr>
          </a:p>
        </p:txBody>
      </p:sp>
      <p:sp>
        <p:nvSpPr>
          <p:cNvPr id="4" name="Rectangle 3"/>
          <p:cNvSpPr/>
          <p:nvPr/>
        </p:nvSpPr>
        <p:spPr bwMode="auto">
          <a:xfrm>
            <a:off x="528638" y="2833688"/>
            <a:ext cx="1109662" cy="1357312"/>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grpSp>
        <p:nvGrpSpPr>
          <p:cNvPr id="2" name="组合 1"/>
          <p:cNvGrpSpPr/>
          <p:nvPr/>
        </p:nvGrpSpPr>
        <p:grpSpPr>
          <a:xfrm>
            <a:off x="457200" y="1981200"/>
            <a:ext cx="8153400" cy="3321050"/>
            <a:chOff x="457200" y="1936750"/>
            <a:chExt cx="8153400" cy="3321050"/>
          </a:xfrm>
        </p:grpSpPr>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2" name="Group 4"/>
            <p:cNvGrpSpPr>
              <a:grpSpLocks/>
            </p:cNvGrpSpPr>
            <p:nvPr/>
          </p:nvGrpSpPr>
          <p:grpSpPr bwMode="auto">
            <a:xfrm>
              <a:off x="504825" y="2819400"/>
              <a:ext cx="8034338" cy="1385888"/>
              <a:chOff x="504824" y="2819400"/>
              <a:chExt cx="8034336" cy="1385888"/>
            </a:xfrm>
          </p:grpSpPr>
          <p:cxnSp>
            <p:nvCxnSpPr>
              <p:cNvPr id="34823" name="Straight Connector 2"/>
              <p:cNvCxnSpPr>
                <a:cxnSpLocks noChangeShapeType="1"/>
              </p:cNvCxnSpPr>
              <p:nvPr/>
            </p:nvCxnSpPr>
            <p:spPr bwMode="auto">
              <a:xfrm>
                <a:off x="504824"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24" name="Straight Connector 6"/>
              <p:cNvCxnSpPr>
                <a:cxnSpLocks noChangeShapeType="1"/>
              </p:cNvCxnSpPr>
              <p:nvPr/>
            </p:nvCxnSpPr>
            <p:spPr bwMode="auto">
              <a:xfrm>
                <a:off x="4662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25" name="Straight Connector 7"/>
              <p:cNvCxnSpPr>
                <a:cxnSpLocks noChangeShapeType="1"/>
              </p:cNvCxnSpPr>
              <p:nvPr/>
            </p:nvCxnSpPr>
            <p:spPr bwMode="auto">
              <a:xfrm>
                <a:off x="37195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26" name="Straight Connector 8"/>
              <p:cNvCxnSpPr>
                <a:cxnSpLocks noChangeShapeType="1"/>
              </p:cNvCxnSpPr>
              <p:nvPr/>
            </p:nvCxnSpPr>
            <p:spPr bwMode="auto">
              <a:xfrm>
                <a:off x="2695576"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27" name="Straight Connector 9"/>
              <p:cNvCxnSpPr>
                <a:cxnSpLocks noChangeShapeType="1"/>
              </p:cNvCxnSpPr>
              <p:nvPr/>
            </p:nvCxnSpPr>
            <p:spPr bwMode="auto">
              <a:xfrm>
                <a:off x="1614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28" name="Straight Connector 10"/>
              <p:cNvCxnSpPr>
                <a:cxnSpLocks noChangeShapeType="1"/>
              </p:cNvCxnSpPr>
              <p:nvPr/>
            </p:nvCxnSpPr>
            <p:spPr bwMode="auto">
              <a:xfrm>
                <a:off x="4814888"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29" name="Straight Connector 11"/>
              <p:cNvCxnSpPr>
                <a:cxnSpLocks noChangeShapeType="1"/>
              </p:cNvCxnSpPr>
              <p:nvPr/>
            </p:nvCxnSpPr>
            <p:spPr bwMode="auto">
              <a:xfrm>
                <a:off x="6081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30" name="Straight Connector 12"/>
              <p:cNvCxnSpPr>
                <a:cxnSpLocks noChangeShapeType="1"/>
              </p:cNvCxnSpPr>
              <p:nvPr/>
            </p:nvCxnSpPr>
            <p:spPr bwMode="auto">
              <a:xfrm>
                <a:off x="7162800"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31" name="Straight Connector 13"/>
              <p:cNvCxnSpPr>
                <a:cxnSpLocks noChangeShapeType="1"/>
              </p:cNvCxnSpPr>
              <p:nvPr/>
            </p:nvCxnSpPr>
            <p:spPr bwMode="auto">
              <a:xfrm>
                <a:off x="7605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32" name="Straight Connector 14"/>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4833" name="Straight Connector 16"/>
              <p:cNvCxnSpPr>
                <a:cxnSpLocks noChangeShapeType="1"/>
              </p:cNvCxnSpPr>
              <p:nvPr/>
            </p:nvCxnSpPr>
            <p:spPr bwMode="auto">
              <a:xfrm>
                <a:off x="8539160"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dirty="0" smtClean="0"/>
              <a:t>“/programs/</a:t>
            </a:r>
            <a:r>
              <a:rPr lang="en-US" altLang="zh-CN" dirty="0" err="1" smtClean="0"/>
              <a:t>pong.c</a:t>
            </a:r>
            <a:r>
              <a:rPr lang="en-US" altLang="zh-CN" dirty="0" smtClean="0"/>
              <a:t>”</a:t>
            </a:r>
            <a:endParaRPr lang="zh-CN" altLang="en-US" dirty="0" smtClean="0"/>
          </a:p>
        </p:txBody>
      </p:sp>
      <p:sp>
        <p:nvSpPr>
          <p:cNvPr id="348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371B73B-A8E4-4073-BB7E-E0CB49BBA5DA}" type="slidenum">
              <a:rPr lang="zh-CN" altLang="en-US" sz="1400" b="0">
                <a:latin typeface="Calibri" panose="020F0502020204030204" pitchFamily="34" charset="0"/>
                <a:ea typeface="Adobe 楷体 Std R" charset="-122"/>
              </a:rPr>
              <a:pPr/>
              <a:t>33</a:t>
            </a:fld>
            <a:endParaRPr lang="en-US" altLang="zh-CN" sz="1400" b="0">
              <a:latin typeface="Calibri" panose="020F0502020204030204" pitchFamily="34" charset="0"/>
              <a:ea typeface="Adobe 楷体 Std R" charset="-122"/>
            </a:endParaRPr>
          </a:p>
        </p:txBody>
      </p:sp>
      <p:pic>
        <p:nvPicPr>
          <p:cNvPr id="3482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 t="18355" r="47663" b="15104"/>
          <a:stretch/>
        </p:blipFill>
        <p:spPr bwMode="auto">
          <a:xfrm>
            <a:off x="2470879" y="1524000"/>
            <a:ext cx="4271966"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493" t="19318" r="31835" b="17190"/>
          <a:stretch/>
        </p:blipFill>
        <p:spPr bwMode="auto">
          <a:xfrm>
            <a:off x="1349073" y="3657600"/>
            <a:ext cx="1277777" cy="210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795" t="21386" r="17671" b="17040"/>
          <a:stretch/>
        </p:blipFill>
        <p:spPr bwMode="auto">
          <a:xfrm>
            <a:off x="3368582" y="3742545"/>
            <a:ext cx="1184962" cy="204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6623" t="21362" r="16" b="28662"/>
          <a:stretch/>
        </p:blipFill>
        <p:spPr bwMode="auto">
          <a:xfrm>
            <a:off x="5387674" y="3733800"/>
            <a:ext cx="1089326" cy="165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897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490538" y="2909888"/>
            <a:ext cx="1109662" cy="1357312"/>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35843"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0DA6AB5-80B6-4274-B365-A072ED0FDC24}" type="slidenum">
              <a:rPr lang="zh-CN" altLang="en-US" sz="1400" b="0">
                <a:latin typeface="Calibri" panose="020F0502020204030204" pitchFamily="34" charset="0"/>
                <a:ea typeface="Adobe 楷体 Std R" charset="-122"/>
              </a:rPr>
              <a:pPr/>
              <a:t>34</a:t>
            </a:fld>
            <a:endParaRPr lang="en-US" altLang="zh-CN" sz="1400" b="0">
              <a:latin typeface="Calibri" panose="020F0502020204030204" pitchFamily="34" charset="0"/>
              <a:ea typeface="Adobe 楷体 Std R" charset="-122"/>
            </a:endParaRP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圆角矩形 4"/>
          <p:cNvSpPr>
            <a:spLocks noChangeArrowheads="1"/>
          </p:cNvSpPr>
          <p:nvPr/>
        </p:nvSpPr>
        <p:spPr bwMode="auto">
          <a:xfrm>
            <a:off x="457200" y="4191000"/>
            <a:ext cx="3810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35847" name="内容占位符 2"/>
          <p:cNvSpPr>
            <a:spLocks noGrp="1"/>
          </p:cNvSpPr>
          <p:nvPr>
            <p:ph idx="1"/>
          </p:nvPr>
        </p:nvSpPr>
        <p:spPr>
          <a:xfrm>
            <a:off x="457200" y="5562600"/>
            <a:ext cx="8305800" cy="457200"/>
          </a:xfrm>
        </p:spPr>
        <p:txBody>
          <a:bodyPr/>
          <a:lstStyle/>
          <a:p>
            <a:r>
              <a:rPr lang="en-US" altLang="zh-CN" sz="2800" smtClean="0"/>
              <a:t>‘/’ root directory: inode is 1</a:t>
            </a:r>
            <a:endParaRPr lang="zh-CN" altLang="en-US" sz="2800" smtClean="0"/>
          </a:p>
        </p:txBody>
      </p:sp>
      <p:grpSp>
        <p:nvGrpSpPr>
          <p:cNvPr id="35848" name="Group 6"/>
          <p:cNvGrpSpPr>
            <a:grpSpLocks/>
          </p:cNvGrpSpPr>
          <p:nvPr/>
        </p:nvGrpSpPr>
        <p:grpSpPr bwMode="auto">
          <a:xfrm>
            <a:off x="504825" y="2819400"/>
            <a:ext cx="5424488" cy="1371600"/>
            <a:chOff x="504824" y="2819400"/>
            <a:chExt cx="5424488" cy="1371600"/>
          </a:xfrm>
        </p:grpSpPr>
        <p:cxnSp>
          <p:nvCxnSpPr>
            <p:cNvPr id="2" name="Straight Connector 7"/>
            <p:cNvCxnSpPr>
              <a:cxnSpLocks noChangeShapeType="1"/>
            </p:cNvCxnSpPr>
            <p:nvPr/>
          </p:nvCxnSpPr>
          <p:spPr bwMode="auto">
            <a:xfrm>
              <a:off x="504824" y="28956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35864" name="Straight Connector 8"/>
            <p:cNvCxnSpPr>
              <a:cxnSpLocks noChangeShapeType="1"/>
            </p:cNvCxnSpPr>
            <p:nvPr/>
          </p:nvCxnSpPr>
          <p:spPr bwMode="auto">
            <a:xfrm>
              <a:off x="4662488" y="2971800"/>
              <a:ext cx="0" cy="12192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5865" name="Straight Connector 9"/>
            <p:cNvCxnSpPr>
              <a:cxnSpLocks noChangeShapeType="1"/>
            </p:cNvCxnSpPr>
            <p:nvPr/>
          </p:nvCxnSpPr>
          <p:spPr bwMode="auto">
            <a:xfrm>
              <a:off x="3719512" y="2971800"/>
              <a:ext cx="0" cy="12192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5866" name="Straight Connector 10"/>
            <p:cNvCxnSpPr>
              <a:cxnSpLocks noChangeShapeType="1"/>
            </p:cNvCxnSpPr>
            <p:nvPr/>
          </p:nvCxnSpPr>
          <p:spPr bwMode="auto">
            <a:xfrm>
              <a:off x="2695576" y="2895600"/>
              <a:ext cx="0" cy="12192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5867" name="Straight Connector 16"/>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cxnSp>
        <p:nvCxnSpPr>
          <p:cNvPr id="6" name="Straight Connector 5"/>
          <p:cNvCxnSpPr/>
          <p:nvPr/>
        </p:nvCxnSpPr>
        <p:spPr bwMode="auto">
          <a:xfrm>
            <a:off x="990600" y="2362200"/>
            <a:ext cx="1143000" cy="0"/>
          </a:xfrm>
          <a:prstGeom prst="line">
            <a:avLst/>
          </a:prstGeom>
          <a:ln>
            <a:solidFill>
              <a:schemeClr val="accent5">
                <a:lumMod val="7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5850" name="Straight Connector 7"/>
          <p:cNvCxnSpPr>
            <a:cxnSpLocks noChangeShapeType="1"/>
          </p:cNvCxnSpPr>
          <p:nvPr/>
        </p:nvCxnSpPr>
        <p:spPr bwMode="auto">
          <a:xfrm>
            <a:off x="1600200" y="2971800"/>
            <a:ext cx="0" cy="12192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 name="Straight Connector 7"/>
          <p:cNvCxnSpPr>
            <a:cxnSpLocks noChangeShapeType="1"/>
          </p:cNvCxnSpPr>
          <p:nvPr/>
        </p:nvCxnSpPr>
        <p:spPr bwMode="auto">
          <a:xfrm>
            <a:off x="16002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37" name="Straight Connector 7"/>
          <p:cNvCxnSpPr>
            <a:cxnSpLocks noChangeShapeType="1"/>
          </p:cNvCxnSpPr>
          <p:nvPr/>
        </p:nvCxnSpPr>
        <p:spPr bwMode="auto">
          <a:xfrm>
            <a:off x="26670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38" name="Straight Connector 7"/>
          <p:cNvCxnSpPr>
            <a:cxnSpLocks noChangeShapeType="1"/>
          </p:cNvCxnSpPr>
          <p:nvPr/>
        </p:nvCxnSpPr>
        <p:spPr bwMode="auto">
          <a:xfrm>
            <a:off x="37338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39" name="Straight Connector 7"/>
          <p:cNvCxnSpPr>
            <a:cxnSpLocks noChangeShapeType="1"/>
          </p:cNvCxnSpPr>
          <p:nvPr/>
        </p:nvCxnSpPr>
        <p:spPr bwMode="auto">
          <a:xfrm>
            <a:off x="46482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40" name="Straight Connector 7"/>
          <p:cNvCxnSpPr>
            <a:cxnSpLocks noChangeShapeType="1"/>
          </p:cNvCxnSpPr>
          <p:nvPr/>
        </p:nvCxnSpPr>
        <p:spPr bwMode="auto">
          <a:xfrm>
            <a:off x="48006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41" name="Straight Connector 7"/>
          <p:cNvCxnSpPr>
            <a:cxnSpLocks noChangeShapeType="1"/>
          </p:cNvCxnSpPr>
          <p:nvPr/>
        </p:nvCxnSpPr>
        <p:spPr bwMode="auto">
          <a:xfrm>
            <a:off x="59436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42" name="Straight Connector 7"/>
          <p:cNvCxnSpPr>
            <a:cxnSpLocks noChangeShapeType="1"/>
          </p:cNvCxnSpPr>
          <p:nvPr/>
        </p:nvCxnSpPr>
        <p:spPr bwMode="auto">
          <a:xfrm>
            <a:off x="60960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43" name="Straight Connector 7"/>
          <p:cNvCxnSpPr>
            <a:cxnSpLocks noChangeShapeType="1"/>
          </p:cNvCxnSpPr>
          <p:nvPr/>
        </p:nvCxnSpPr>
        <p:spPr bwMode="auto">
          <a:xfrm>
            <a:off x="71628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44" name="Straight Connector 7"/>
          <p:cNvCxnSpPr>
            <a:cxnSpLocks noChangeShapeType="1"/>
          </p:cNvCxnSpPr>
          <p:nvPr/>
        </p:nvCxnSpPr>
        <p:spPr bwMode="auto">
          <a:xfrm>
            <a:off x="76200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cxnSp>
        <p:nvCxnSpPr>
          <p:cNvPr id="45" name="Straight Connector 7"/>
          <p:cNvCxnSpPr>
            <a:cxnSpLocks noChangeShapeType="1"/>
          </p:cNvCxnSpPr>
          <p:nvPr/>
        </p:nvCxnSpPr>
        <p:spPr bwMode="auto">
          <a:xfrm>
            <a:off x="8534400" y="2971800"/>
            <a:ext cx="0" cy="1219200"/>
          </a:xfrm>
          <a:prstGeom prst="line">
            <a:avLst/>
          </a:prstGeom>
          <a:ln w="57150">
            <a:solidFill>
              <a:srgbClr val="FF0000"/>
            </a:solidFill>
            <a:headEnd/>
            <a:tailEnd/>
          </a:ln>
        </p:spPr>
        <p:style>
          <a:lnRef idx="3">
            <a:schemeClr val="accent6"/>
          </a:lnRef>
          <a:fillRef idx="0">
            <a:schemeClr val="accent6"/>
          </a:fillRef>
          <a:effectRef idx="2">
            <a:schemeClr val="accent6"/>
          </a:effectRef>
          <a:fontRef idx="minor">
            <a:schemeClr val="tx1"/>
          </a:fontRef>
        </p:style>
      </p:cxnSp>
      <p:sp>
        <p:nvSpPr>
          <p:cNvPr id="47" name="Rectangle 46"/>
          <p:cNvSpPr/>
          <p:nvPr/>
        </p:nvSpPr>
        <p:spPr bwMode="auto">
          <a:xfrm>
            <a:off x="528638" y="2833688"/>
            <a:ext cx="1109662" cy="1357312"/>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3" name="矩形 2"/>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
        <p:nvSpPr>
          <p:cNvPr id="4" name="矩形 3"/>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3.33333E-6 L -0.00052 -0.2 " pathEditMode="relative" rAng="0" ptsTypes="AA">
                                      <p:cBhvr>
                                        <p:cTn id="6" dur="2000" fill="hold"/>
                                        <p:tgtEl>
                                          <p:spTgt spid="35846"/>
                                        </p:tgtEl>
                                        <p:attrNameLst>
                                          <p:attrName>ppt_x</p:attrName>
                                          <p:attrName>ppt_y</p:attrName>
                                        </p:attrNameLst>
                                      </p:cBhvr>
                                      <p:rCtr x="-35"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smtClean="0"/>
              <a:t>An example: find blocks of “/programs/</a:t>
            </a:r>
            <a:r>
              <a:rPr lang="en-US" altLang="zh-CN" dirty="0" err="1" smtClean="0"/>
              <a:t>pong.c</a:t>
            </a:r>
            <a:r>
              <a:rPr lang="en-US" altLang="zh-CN" dirty="0" smtClean="0"/>
              <a:t>”</a:t>
            </a:r>
            <a:endParaRPr lang="zh-CN" altLang="en-US" dirty="0" smtClean="0"/>
          </a:p>
        </p:txBody>
      </p:sp>
      <p:sp>
        <p:nvSpPr>
          <p:cNvPr id="368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D708773-C197-4B8B-A679-DF89FA91A423}" type="slidenum">
              <a:rPr lang="zh-CN" altLang="en-US" sz="1400" b="0">
                <a:latin typeface="Calibri" panose="020F0502020204030204" pitchFamily="34" charset="0"/>
                <a:ea typeface="Adobe 楷体 Std R" charset="-122"/>
              </a:rPr>
              <a:pPr/>
              <a:t>35</a:t>
            </a:fld>
            <a:endParaRPr lang="en-US" altLang="zh-CN" sz="1400" b="0">
              <a:latin typeface="Calibri" panose="020F0502020204030204" pitchFamily="34" charset="0"/>
              <a:ea typeface="Adobe 楷体 Std R" charset="-122"/>
            </a:endParaRP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圆角矩形 4"/>
          <p:cNvSpPr>
            <a:spLocks noChangeArrowheads="1"/>
          </p:cNvSpPr>
          <p:nvPr/>
        </p:nvSpPr>
        <p:spPr bwMode="auto">
          <a:xfrm>
            <a:off x="457200" y="2895600"/>
            <a:ext cx="3810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36870" name="内容占位符 2"/>
          <p:cNvSpPr>
            <a:spLocks noGrp="1"/>
          </p:cNvSpPr>
          <p:nvPr>
            <p:ph idx="1"/>
          </p:nvPr>
        </p:nvSpPr>
        <p:spPr>
          <a:xfrm>
            <a:off x="457200" y="5562600"/>
            <a:ext cx="8305800" cy="457200"/>
          </a:xfrm>
        </p:spPr>
        <p:txBody>
          <a:bodyPr/>
          <a:lstStyle/>
          <a:p>
            <a:r>
              <a:rPr lang="en-US" altLang="zh-CN" sz="2800" smtClean="0"/>
              <a:t>Find the first directory in ‘/’ by block number</a:t>
            </a:r>
            <a:endParaRPr lang="zh-CN" altLang="en-US" sz="2800" smtClean="0"/>
          </a:p>
        </p:txBody>
      </p:sp>
      <p:sp>
        <p:nvSpPr>
          <p:cNvPr id="36871" name="圆角矩形 8"/>
          <p:cNvSpPr>
            <a:spLocks noChangeArrowheads="1"/>
          </p:cNvSpPr>
          <p:nvPr/>
        </p:nvSpPr>
        <p:spPr bwMode="auto">
          <a:xfrm>
            <a:off x="5189538" y="2570163"/>
            <a:ext cx="3810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36872" name="Group 7"/>
          <p:cNvGrpSpPr>
            <a:grpSpLocks/>
          </p:cNvGrpSpPr>
          <p:nvPr/>
        </p:nvGrpSpPr>
        <p:grpSpPr bwMode="auto">
          <a:xfrm>
            <a:off x="504825" y="2819400"/>
            <a:ext cx="8034338" cy="1385888"/>
            <a:chOff x="504824" y="2819400"/>
            <a:chExt cx="8034336" cy="1385888"/>
          </a:xfrm>
        </p:grpSpPr>
        <p:cxnSp>
          <p:nvCxnSpPr>
            <p:cNvPr id="36873" name="Straight Connector 8"/>
            <p:cNvCxnSpPr>
              <a:cxnSpLocks noChangeShapeType="1"/>
            </p:cNvCxnSpPr>
            <p:nvPr/>
          </p:nvCxnSpPr>
          <p:spPr bwMode="auto">
            <a:xfrm>
              <a:off x="504824"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74" name="Straight Connector 9"/>
            <p:cNvCxnSpPr>
              <a:cxnSpLocks noChangeShapeType="1"/>
            </p:cNvCxnSpPr>
            <p:nvPr/>
          </p:nvCxnSpPr>
          <p:spPr bwMode="auto">
            <a:xfrm>
              <a:off x="4662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75" name="Straight Connector 10"/>
            <p:cNvCxnSpPr>
              <a:cxnSpLocks noChangeShapeType="1"/>
            </p:cNvCxnSpPr>
            <p:nvPr/>
          </p:nvCxnSpPr>
          <p:spPr bwMode="auto">
            <a:xfrm>
              <a:off x="37195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76" name="Straight Connector 11"/>
            <p:cNvCxnSpPr>
              <a:cxnSpLocks noChangeShapeType="1"/>
            </p:cNvCxnSpPr>
            <p:nvPr/>
          </p:nvCxnSpPr>
          <p:spPr bwMode="auto">
            <a:xfrm>
              <a:off x="2695576"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77" name="Straight Connector 12"/>
            <p:cNvCxnSpPr>
              <a:cxnSpLocks noChangeShapeType="1"/>
            </p:cNvCxnSpPr>
            <p:nvPr/>
          </p:nvCxnSpPr>
          <p:spPr bwMode="auto">
            <a:xfrm>
              <a:off x="1614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78" name="Straight Connector 13"/>
            <p:cNvCxnSpPr>
              <a:cxnSpLocks noChangeShapeType="1"/>
            </p:cNvCxnSpPr>
            <p:nvPr/>
          </p:nvCxnSpPr>
          <p:spPr bwMode="auto">
            <a:xfrm>
              <a:off x="4814888"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79" name="Straight Connector 14"/>
            <p:cNvCxnSpPr>
              <a:cxnSpLocks noChangeShapeType="1"/>
            </p:cNvCxnSpPr>
            <p:nvPr/>
          </p:nvCxnSpPr>
          <p:spPr bwMode="auto">
            <a:xfrm>
              <a:off x="6081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80" name="Straight Connector 15"/>
            <p:cNvCxnSpPr>
              <a:cxnSpLocks noChangeShapeType="1"/>
            </p:cNvCxnSpPr>
            <p:nvPr/>
          </p:nvCxnSpPr>
          <p:spPr bwMode="auto">
            <a:xfrm>
              <a:off x="7162800"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81" name="Straight Connector 16"/>
            <p:cNvCxnSpPr>
              <a:cxnSpLocks noChangeShapeType="1"/>
            </p:cNvCxnSpPr>
            <p:nvPr/>
          </p:nvCxnSpPr>
          <p:spPr bwMode="auto">
            <a:xfrm>
              <a:off x="7605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82" name="Straight Connector 17"/>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6883" name="Straight Connector 18"/>
            <p:cNvCxnSpPr>
              <a:cxnSpLocks noChangeShapeType="1"/>
            </p:cNvCxnSpPr>
            <p:nvPr/>
          </p:nvCxnSpPr>
          <p:spPr bwMode="auto">
            <a:xfrm>
              <a:off x="8539160"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sp>
        <p:nvSpPr>
          <p:cNvPr id="21" name="Rectangle 3"/>
          <p:cNvSpPr/>
          <p:nvPr/>
        </p:nvSpPr>
        <p:spPr bwMode="auto">
          <a:xfrm>
            <a:off x="4800600"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22" name="矩形 21"/>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
        <p:nvSpPr>
          <p:cNvPr id="23" name="矩形 22"/>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538 -0.0007 0.01094 -0.00046 0.01632 -0.00209 C 0.01805 -0.00255 0.01927 -0.00486 0.02083 -0.00602 C 0.02361 -0.00834 0.03142 -0.0132 0.0342 -0.01412 C 0.03767 -0.01528 0.04114 -0.01528 0.04462 -0.01597 C 0.04722 -0.01667 0.04965 -0.01736 0.05208 -0.01806 C 0.05364 -0.01852 0.05503 -0.01968 0.0566 -0.02014 C 0.06215 -0.02107 0.06753 -0.0213 0.07309 -0.02199 C 0.08507 -0.02616 0.07517 -0.02315 0.09549 -0.02616 C 0.11337 -0.02847 0.10121 -0.02709 0.11632 -0.03009 C 0.12031 -0.03079 0.1243 -0.03125 0.1283 -0.03195 C 0.13038 -0.03241 0.1342 -0.03403 0.1342 -0.03403 L 0.26406 -0.04607 C 0.27153 -0.04676 0.27899 -0.04699 0.28646 -0.04792 C 0.28906 -0.04838 0.29149 -0.04954 0.29392 -0.05 C 0.29792 -0.05093 0.30191 -0.05116 0.3059 -0.05209 C 0.30799 -0.05255 0.30989 -0.05347 0.31198 -0.05394 C 0.3191 -0.05602 0.32552 -0.05671 0.33281 -0.05787 L 0.39253 -0.05602 C 0.39496 -0.05579 0.39739 -0.0544 0.4 -0.05394 C 0.40399 -0.05324 0.40799 -0.05278 0.41198 -0.05209 C 0.41389 -0.05162 0.4158 -0.05023 0.41788 -0.05 C 0.42934 -0.04838 0.4408 -0.04722 0.45226 -0.04607 C 0.45816 -0.04537 0.46406 -0.04398 0.47014 -0.04398 L 0.51649 -0.04398 " pathEditMode="relative" ptsTypes="AAAAAAAAAAAAAAAAAAAAAAAAAA">
                                      <p:cBhvr>
                                        <p:cTn id="6" dur="2000" fill="hold"/>
                                        <p:tgtEl>
                                          <p:spTgt spid="3686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78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07AB527-F273-4812-BC88-656540738123}" type="slidenum">
              <a:rPr lang="zh-CN" altLang="en-US" sz="1400" b="0">
                <a:latin typeface="Calibri" panose="020F0502020204030204" pitchFamily="34" charset="0"/>
                <a:ea typeface="Adobe 楷体 Std R" charset="-122"/>
              </a:rPr>
              <a:pPr/>
              <a:t>36</a:t>
            </a:fld>
            <a:endParaRPr lang="en-US" altLang="zh-CN" sz="1400" b="0">
              <a:latin typeface="Calibri" panose="020F0502020204030204" pitchFamily="34" charset="0"/>
              <a:ea typeface="Adobe 楷体 Std R" charset="-122"/>
            </a:endParaRP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内容占位符 2"/>
          <p:cNvSpPr>
            <a:spLocks noGrp="1"/>
          </p:cNvSpPr>
          <p:nvPr>
            <p:ph idx="1"/>
          </p:nvPr>
        </p:nvSpPr>
        <p:spPr>
          <a:xfrm>
            <a:off x="457200" y="5562600"/>
            <a:ext cx="8305800" cy="457200"/>
          </a:xfrm>
        </p:spPr>
        <p:txBody>
          <a:bodyPr/>
          <a:lstStyle/>
          <a:p>
            <a:r>
              <a:rPr lang="en-US" altLang="zh-CN" sz="2800" smtClean="0"/>
              <a:t>Find ‘/programs’ by comparing name</a:t>
            </a:r>
            <a:endParaRPr lang="zh-CN" altLang="en-US" sz="2800" smtClean="0"/>
          </a:p>
        </p:txBody>
      </p:sp>
      <p:sp>
        <p:nvSpPr>
          <p:cNvPr id="37894" name="圆角矩形 6"/>
          <p:cNvSpPr>
            <a:spLocks noChangeArrowheads="1"/>
          </p:cNvSpPr>
          <p:nvPr/>
        </p:nvSpPr>
        <p:spPr bwMode="auto">
          <a:xfrm>
            <a:off x="4724400" y="3011488"/>
            <a:ext cx="9144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37895" name="Group 6"/>
          <p:cNvGrpSpPr>
            <a:grpSpLocks/>
          </p:cNvGrpSpPr>
          <p:nvPr/>
        </p:nvGrpSpPr>
        <p:grpSpPr bwMode="auto">
          <a:xfrm>
            <a:off x="504825" y="2819400"/>
            <a:ext cx="8034338" cy="1385888"/>
            <a:chOff x="504824" y="2819400"/>
            <a:chExt cx="8034336" cy="1385888"/>
          </a:xfrm>
        </p:grpSpPr>
        <p:cxnSp>
          <p:nvCxnSpPr>
            <p:cNvPr id="37896" name="Straight Connector 7"/>
            <p:cNvCxnSpPr>
              <a:cxnSpLocks noChangeShapeType="1"/>
            </p:cNvCxnSpPr>
            <p:nvPr/>
          </p:nvCxnSpPr>
          <p:spPr bwMode="auto">
            <a:xfrm>
              <a:off x="504824"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897" name="Straight Connector 8"/>
            <p:cNvCxnSpPr>
              <a:cxnSpLocks noChangeShapeType="1"/>
            </p:cNvCxnSpPr>
            <p:nvPr/>
          </p:nvCxnSpPr>
          <p:spPr bwMode="auto">
            <a:xfrm>
              <a:off x="4662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898" name="Straight Connector 9"/>
            <p:cNvCxnSpPr>
              <a:cxnSpLocks noChangeShapeType="1"/>
            </p:cNvCxnSpPr>
            <p:nvPr/>
          </p:nvCxnSpPr>
          <p:spPr bwMode="auto">
            <a:xfrm>
              <a:off x="37195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899" name="Straight Connector 10"/>
            <p:cNvCxnSpPr>
              <a:cxnSpLocks noChangeShapeType="1"/>
            </p:cNvCxnSpPr>
            <p:nvPr/>
          </p:nvCxnSpPr>
          <p:spPr bwMode="auto">
            <a:xfrm>
              <a:off x="2695576"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900" name="Straight Connector 11"/>
            <p:cNvCxnSpPr>
              <a:cxnSpLocks noChangeShapeType="1"/>
            </p:cNvCxnSpPr>
            <p:nvPr/>
          </p:nvCxnSpPr>
          <p:spPr bwMode="auto">
            <a:xfrm>
              <a:off x="1614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901" name="Straight Connector 12"/>
            <p:cNvCxnSpPr>
              <a:cxnSpLocks noChangeShapeType="1"/>
            </p:cNvCxnSpPr>
            <p:nvPr/>
          </p:nvCxnSpPr>
          <p:spPr bwMode="auto">
            <a:xfrm>
              <a:off x="4814888"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902" name="Straight Connector 13"/>
            <p:cNvCxnSpPr>
              <a:cxnSpLocks noChangeShapeType="1"/>
            </p:cNvCxnSpPr>
            <p:nvPr/>
          </p:nvCxnSpPr>
          <p:spPr bwMode="auto">
            <a:xfrm>
              <a:off x="6081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903" name="Straight Connector 14"/>
            <p:cNvCxnSpPr>
              <a:cxnSpLocks noChangeShapeType="1"/>
            </p:cNvCxnSpPr>
            <p:nvPr/>
          </p:nvCxnSpPr>
          <p:spPr bwMode="auto">
            <a:xfrm>
              <a:off x="7162800"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904" name="Straight Connector 15"/>
            <p:cNvCxnSpPr>
              <a:cxnSpLocks noChangeShapeType="1"/>
            </p:cNvCxnSpPr>
            <p:nvPr/>
          </p:nvCxnSpPr>
          <p:spPr bwMode="auto">
            <a:xfrm>
              <a:off x="7605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905" name="Straight Connector 16"/>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7906" name="Straight Connector 17"/>
            <p:cNvCxnSpPr>
              <a:cxnSpLocks noChangeShapeType="1"/>
            </p:cNvCxnSpPr>
            <p:nvPr/>
          </p:nvCxnSpPr>
          <p:spPr bwMode="auto">
            <a:xfrm>
              <a:off x="8539160"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sp>
        <p:nvSpPr>
          <p:cNvPr id="19" name="Rectangle 3"/>
          <p:cNvSpPr/>
          <p:nvPr/>
        </p:nvSpPr>
        <p:spPr bwMode="auto">
          <a:xfrm>
            <a:off x="4800600"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20" name="矩形 19"/>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
        <p:nvSpPr>
          <p:cNvPr id="21" name="矩形 20"/>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89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0CFB458-A49D-458F-BFC4-016184C7B940}" type="slidenum">
              <a:rPr lang="zh-CN" altLang="en-US" sz="1400" b="0">
                <a:latin typeface="Calibri" panose="020F0502020204030204" pitchFamily="34" charset="0"/>
                <a:ea typeface="Adobe 楷体 Std R" charset="-122"/>
              </a:rPr>
              <a:pPr/>
              <a:t>37</a:t>
            </a:fld>
            <a:endParaRPr lang="en-US" altLang="zh-CN" sz="1400" b="0">
              <a:latin typeface="Calibri" panose="020F0502020204030204" pitchFamily="34" charset="0"/>
              <a:ea typeface="Adobe 楷体 Std R" charset="-122"/>
            </a:endParaRP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圆角矩形 4"/>
          <p:cNvSpPr>
            <a:spLocks noChangeArrowheads="1"/>
          </p:cNvSpPr>
          <p:nvPr/>
        </p:nvSpPr>
        <p:spPr bwMode="auto">
          <a:xfrm>
            <a:off x="5638800" y="2992438"/>
            <a:ext cx="3810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38918" name="内容占位符 2"/>
          <p:cNvSpPr>
            <a:spLocks noGrp="1"/>
          </p:cNvSpPr>
          <p:nvPr>
            <p:ph idx="1"/>
          </p:nvPr>
        </p:nvSpPr>
        <p:spPr>
          <a:xfrm>
            <a:off x="457200" y="5562600"/>
            <a:ext cx="8305800" cy="457200"/>
          </a:xfrm>
        </p:spPr>
        <p:txBody>
          <a:bodyPr/>
          <a:lstStyle/>
          <a:p>
            <a:r>
              <a:rPr lang="en-US" altLang="zh-CN" sz="2800" smtClean="0"/>
              <a:t>Find ‘/programs’ inode by its inode number 7</a:t>
            </a:r>
            <a:endParaRPr lang="zh-CN" altLang="en-US" sz="2800" smtClean="0"/>
          </a:p>
        </p:txBody>
      </p:sp>
      <p:sp>
        <p:nvSpPr>
          <p:cNvPr id="38919" name="圆角矩形 8"/>
          <p:cNvSpPr>
            <a:spLocks noChangeArrowheads="1"/>
          </p:cNvSpPr>
          <p:nvPr/>
        </p:nvSpPr>
        <p:spPr bwMode="auto">
          <a:xfrm>
            <a:off x="2112963" y="4191000"/>
            <a:ext cx="3810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38920" name="Group 7"/>
          <p:cNvGrpSpPr>
            <a:grpSpLocks/>
          </p:cNvGrpSpPr>
          <p:nvPr/>
        </p:nvGrpSpPr>
        <p:grpSpPr bwMode="auto">
          <a:xfrm>
            <a:off x="504825" y="2819400"/>
            <a:ext cx="8034338" cy="1385888"/>
            <a:chOff x="504824" y="2819400"/>
            <a:chExt cx="8034336" cy="1385888"/>
          </a:xfrm>
        </p:grpSpPr>
        <p:cxnSp>
          <p:nvCxnSpPr>
            <p:cNvPr id="38921" name="Straight Connector 8"/>
            <p:cNvCxnSpPr>
              <a:cxnSpLocks noChangeShapeType="1"/>
            </p:cNvCxnSpPr>
            <p:nvPr/>
          </p:nvCxnSpPr>
          <p:spPr bwMode="auto">
            <a:xfrm>
              <a:off x="504824"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22" name="Straight Connector 9"/>
            <p:cNvCxnSpPr>
              <a:cxnSpLocks noChangeShapeType="1"/>
            </p:cNvCxnSpPr>
            <p:nvPr/>
          </p:nvCxnSpPr>
          <p:spPr bwMode="auto">
            <a:xfrm>
              <a:off x="4662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23" name="Straight Connector 10"/>
            <p:cNvCxnSpPr>
              <a:cxnSpLocks noChangeShapeType="1"/>
            </p:cNvCxnSpPr>
            <p:nvPr/>
          </p:nvCxnSpPr>
          <p:spPr bwMode="auto">
            <a:xfrm>
              <a:off x="37195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24" name="Straight Connector 11"/>
            <p:cNvCxnSpPr>
              <a:cxnSpLocks noChangeShapeType="1"/>
            </p:cNvCxnSpPr>
            <p:nvPr/>
          </p:nvCxnSpPr>
          <p:spPr bwMode="auto">
            <a:xfrm>
              <a:off x="2695576"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25" name="Straight Connector 12"/>
            <p:cNvCxnSpPr>
              <a:cxnSpLocks noChangeShapeType="1"/>
            </p:cNvCxnSpPr>
            <p:nvPr/>
          </p:nvCxnSpPr>
          <p:spPr bwMode="auto">
            <a:xfrm>
              <a:off x="1614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26" name="Straight Connector 13"/>
            <p:cNvCxnSpPr>
              <a:cxnSpLocks noChangeShapeType="1"/>
            </p:cNvCxnSpPr>
            <p:nvPr/>
          </p:nvCxnSpPr>
          <p:spPr bwMode="auto">
            <a:xfrm>
              <a:off x="4814888"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27" name="Straight Connector 14"/>
            <p:cNvCxnSpPr>
              <a:cxnSpLocks noChangeShapeType="1"/>
            </p:cNvCxnSpPr>
            <p:nvPr/>
          </p:nvCxnSpPr>
          <p:spPr bwMode="auto">
            <a:xfrm>
              <a:off x="6081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28" name="Straight Connector 15"/>
            <p:cNvCxnSpPr>
              <a:cxnSpLocks noChangeShapeType="1"/>
            </p:cNvCxnSpPr>
            <p:nvPr/>
          </p:nvCxnSpPr>
          <p:spPr bwMode="auto">
            <a:xfrm>
              <a:off x="7162800"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29" name="Straight Connector 16"/>
            <p:cNvCxnSpPr>
              <a:cxnSpLocks noChangeShapeType="1"/>
            </p:cNvCxnSpPr>
            <p:nvPr/>
          </p:nvCxnSpPr>
          <p:spPr bwMode="auto">
            <a:xfrm>
              <a:off x="7605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30" name="Straight Connector 17"/>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8931" name="Straight Connector 18"/>
            <p:cNvCxnSpPr>
              <a:cxnSpLocks noChangeShapeType="1"/>
            </p:cNvCxnSpPr>
            <p:nvPr/>
          </p:nvCxnSpPr>
          <p:spPr bwMode="auto">
            <a:xfrm>
              <a:off x="8539160"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sp>
        <p:nvSpPr>
          <p:cNvPr id="20" name="Rectangle 3"/>
          <p:cNvSpPr/>
          <p:nvPr/>
        </p:nvSpPr>
        <p:spPr bwMode="auto">
          <a:xfrm>
            <a:off x="1592240"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21" name="矩形 20"/>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
        <p:nvSpPr>
          <p:cNvPr id="22" name="矩形 21"/>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17 -4.81481E-6 L -0.00017 0.00024 C 0.00347 0.0551 0.00243 0.02963 -0.00017 0.13125 C -0.00035 0.13473 -0.00417 0.14306 -0.00486 0.14514 C -0.00556 0.14723 -0.00556 0.14931 -0.00642 0.15116 C -0.01389 0.17107 -0.00451 0.14075 -0.0125 0.16505 C -0.01319 0.16713 -0.01319 0.16922 -0.01389 0.17107 C -0.01719 0.17778 -0.02604 0.19098 -0.02917 0.19885 C -0.03003 0.20139 -0.03333 0.21065 -0.03542 0.21297 C -0.03542 0.2132 -0.04687 0.22292 -0.04896 0.22477 C -0.05052 0.22616 -0.05191 0.22801 -0.05347 0.22871 C -0.05521 0.2294 -0.0566 0.2301 -0.05816 0.23079 C -0.06024 0.23149 -0.06215 0.23172 -0.06424 0.23288 C -0.06632 0.2338 -0.06823 0.23565 -0.07031 0.23681 C -0.0724 0.23774 -0.07448 0.23797 -0.07639 0.23866 C -0.07951 0.24005 -0.08247 0.24167 -0.08559 0.24283 C -0.09115 0.24445 -0.09913 0.24746 -0.10538 0.24862 C -0.10937 0.24954 -0.11354 0.25 -0.11753 0.2507 C -0.16389 0.27084 -0.12431 0.2544 -0.25486 0.2507 C -0.25764 0.2507 -0.26076 0.24931 -0.26372 0.24862 C -0.26788 0.24792 -0.27187 0.24746 -0.27604 0.24676 C -0.32604 0.23797 -0.26128 0.24954 -0.29271 0.24283 C -0.30191 0.24075 -0.30538 0.24121 -0.31406 0.23866 C -0.33229 0.23357 -0.29253 0.24098 -0.3309 0.23473 L -0.34462 0.22871 L -0.35365 0.22477 C -0.36285 0.22176 -0.35764 0.22362 -0.36892 0.21875 C -0.37344 0.2169 -0.37396 0.21713 -0.37812 0.21297 C -0.38229 0.20811 -0.38264 0.20672 -0.38576 0.20093 C -0.38872 0.18866 -0.38715 0.197 -0.38715 0.175 " pathEditMode="relative" rAng="0" ptsTypes="AAAAAAAAAAAAAAAAAAAAAAAAAAAAAA">
                                      <p:cBhvr>
                                        <p:cTn id="6" dur="2000" fill="hold"/>
                                        <p:tgtEl>
                                          <p:spTgt spid="38917"/>
                                        </p:tgtEl>
                                        <p:attrNameLst>
                                          <p:attrName>ppt_x</p:attrName>
                                          <p:attrName>ppt_y</p:attrName>
                                        </p:attrNameLst>
                                      </p:cBhvr>
                                      <p:rCtr x="-19253" y="13009"/>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399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DCBE69A0-542F-4F2F-A30F-09D9C2D84304}" type="slidenum">
              <a:rPr lang="zh-CN" altLang="en-US" sz="1400" b="0">
                <a:latin typeface="Calibri" panose="020F0502020204030204" pitchFamily="34" charset="0"/>
                <a:ea typeface="Adobe 楷体 Std R" charset="-122"/>
              </a:rPr>
              <a:pPr/>
              <a:t>38</a:t>
            </a:fld>
            <a:endParaRPr lang="en-US" altLang="zh-CN" sz="1400" b="0">
              <a:latin typeface="Calibri" panose="020F0502020204030204" pitchFamily="34" charset="0"/>
              <a:ea typeface="Adobe 楷体 Std R" charset="-122"/>
            </a:endParaRP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圆角矩形 4"/>
          <p:cNvSpPr>
            <a:spLocks noChangeArrowheads="1"/>
          </p:cNvSpPr>
          <p:nvPr/>
        </p:nvSpPr>
        <p:spPr bwMode="auto">
          <a:xfrm>
            <a:off x="6400800" y="2566988"/>
            <a:ext cx="3810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39942" name="内容占位符 2"/>
          <p:cNvSpPr>
            <a:spLocks noGrp="1"/>
          </p:cNvSpPr>
          <p:nvPr>
            <p:ph idx="1"/>
          </p:nvPr>
        </p:nvSpPr>
        <p:spPr>
          <a:xfrm>
            <a:off x="457200" y="5562600"/>
            <a:ext cx="8305800" cy="457200"/>
          </a:xfrm>
        </p:spPr>
        <p:txBody>
          <a:bodyPr/>
          <a:lstStyle/>
          <a:p>
            <a:r>
              <a:rPr lang="en-US" altLang="zh-CN" sz="2800" smtClean="0"/>
              <a:t>Find the first file in ‘/programs/’</a:t>
            </a:r>
            <a:endParaRPr lang="zh-CN" altLang="en-US" sz="2800" smtClean="0"/>
          </a:p>
        </p:txBody>
      </p:sp>
      <p:sp>
        <p:nvSpPr>
          <p:cNvPr id="39943" name="圆角矩形 8"/>
          <p:cNvSpPr>
            <a:spLocks noChangeArrowheads="1"/>
          </p:cNvSpPr>
          <p:nvPr/>
        </p:nvSpPr>
        <p:spPr bwMode="auto">
          <a:xfrm>
            <a:off x="2112963" y="2895600"/>
            <a:ext cx="3810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39944" name="Group 7"/>
          <p:cNvGrpSpPr>
            <a:grpSpLocks/>
          </p:cNvGrpSpPr>
          <p:nvPr/>
        </p:nvGrpSpPr>
        <p:grpSpPr bwMode="auto">
          <a:xfrm>
            <a:off x="504825" y="2819400"/>
            <a:ext cx="8034338" cy="1385888"/>
            <a:chOff x="504824" y="2819400"/>
            <a:chExt cx="8034336" cy="1385888"/>
          </a:xfrm>
        </p:grpSpPr>
        <p:cxnSp>
          <p:nvCxnSpPr>
            <p:cNvPr id="39945" name="Straight Connector 8"/>
            <p:cNvCxnSpPr>
              <a:cxnSpLocks noChangeShapeType="1"/>
            </p:cNvCxnSpPr>
            <p:nvPr/>
          </p:nvCxnSpPr>
          <p:spPr bwMode="auto">
            <a:xfrm>
              <a:off x="504824"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46" name="Straight Connector 9"/>
            <p:cNvCxnSpPr>
              <a:cxnSpLocks noChangeShapeType="1"/>
            </p:cNvCxnSpPr>
            <p:nvPr/>
          </p:nvCxnSpPr>
          <p:spPr bwMode="auto">
            <a:xfrm>
              <a:off x="4662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47" name="Straight Connector 10"/>
            <p:cNvCxnSpPr>
              <a:cxnSpLocks noChangeShapeType="1"/>
            </p:cNvCxnSpPr>
            <p:nvPr/>
          </p:nvCxnSpPr>
          <p:spPr bwMode="auto">
            <a:xfrm>
              <a:off x="37195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48" name="Straight Connector 11"/>
            <p:cNvCxnSpPr>
              <a:cxnSpLocks noChangeShapeType="1"/>
            </p:cNvCxnSpPr>
            <p:nvPr/>
          </p:nvCxnSpPr>
          <p:spPr bwMode="auto">
            <a:xfrm>
              <a:off x="2695576"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49" name="Straight Connector 12"/>
            <p:cNvCxnSpPr>
              <a:cxnSpLocks noChangeShapeType="1"/>
            </p:cNvCxnSpPr>
            <p:nvPr/>
          </p:nvCxnSpPr>
          <p:spPr bwMode="auto">
            <a:xfrm>
              <a:off x="1614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50" name="Straight Connector 13"/>
            <p:cNvCxnSpPr>
              <a:cxnSpLocks noChangeShapeType="1"/>
            </p:cNvCxnSpPr>
            <p:nvPr/>
          </p:nvCxnSpPr>
          <p:spPr bwMode="auto">
            <a:xfrm>
              <a:off x="4814888"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51" name="Straight Connector 14"/>
            <p:cNvCxnSpPr>
              <a:cxnSpLocks noChangeShapeType="1"/>
            </p:cNvCxnSpPr>
            <p:nvPr/>
          </p:nvCxnSpPr>
          <p:spPr bwMode="auto">
            <a:xfrm>
              <a:off x="6081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52" name="Straight Connector 15"/>
            <p:cNvCxnSpPr>
              <a:cxnSpLocks noChangeShapeType="1"/>
            </p:cNvCxnSpPr>
            <p:nvPr/>
          </p:nvCxnSpPr>
          <p:spPr bwMode="auto">
            <a:xfrm>
              <a:off x="7162800"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53" name="Straight Connector 16"/>
            <p:cNvCxnSpPr>
              <a:cxnSpLocks noChangeShapeType="1"/>
            </p:cNvCxnSpPr>
            <p:nvPr/>
          </p:nvCxnSpPr>
          <p:spPr bwMode="auto">
            <a:xfrm>
              <a:off x="7605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54" name="Straight Connector 17"/>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39955" name="Straight Connector 18"/>
            <p:cNvCxnSpPr>
              <a:cxnSpLocks noChangeShapeType="1"/>
            </p:cNvCxnSpPr>
            <p:nvPr/>
          </p:nvCxnSpPr>
          <p:spPr bwMode="auto">
            <a:xfrm>
              <a:off x="8539160"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sp>
        <p:nvSpPr>
          <p:cNvPr id="20" name="Rectangle 3"/>
          <p:cNvSpPr/>
          <p:nvPr/>
        </p:nvSpPr>
        <p:spPr bwMode="auto">
          <a:xfrm>
            <a:off x="6066786"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21" name="矩形 20"/>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
        <p:nvSpPr>
          <p:cNvPr id="22" name="矩形 21"/>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72222E-6 1.11111E-6 L -4.72222E-6 1.11111E-6 C 0.00087 -0.00671 0.00105 -0.01365 0.00296 -0.02014 C 0.00365 -0.02268 0.00625 -0.02361 0.0073 -0.02592 C 0.01025 -0.0324 0.01233 -0.03935 0.01476 -0.04583 L 0.01789 -0.05393 C 0.01875 -0.05648 0.01962 -0.05949 0.02084 -0.0618 C 0.02518 -0.0706 0.02275 -0.06597 0.0283 -0.07592 C 0.02882 -0.07986 0.02813 -0.08426 0.02969 -0.08773 C 0.0323 -0.09328 0.03681 -0.09699 0.04028 -0.10162 C 0.04375 -0.10648 0.04619 -0.11018 0.0507 -0.11365 C 0.05209 -0.11481 0.05365 -0.11504 0.05521 -0.11574 C 0.05712 -0.11643 0.05903 -0.11759 0.06112 -0.11759 L 0.2566 -0.11967 C 0.25816 -0.12037 0.25955 -0.12152 0.26112 -0.12152 L 0.42379 -0.11967 C 0.42535 -0.11967 0.4441 -0.11481 0.44775 -0.11157 C 0.454 -0.10625 0.45105 -0.10949 0.45678 -0.10162 C 0.45938 -0.0912 0.4573 -0.09745 0.46424 -0.08379 C 0.46511 -0.08171 0.46667 -0.08009 0.46719 -0.07777 C 0.46928 -0.06967 0.46771 -0.07361 0.47171 -0.06597 C 0.47362 -0.05254 0.47309 -0.05926 0.47309 -0.04583 " pathEditMode="relative" ptsTypes="AAAAAAAAAAAAAAAAAAAAAA">
                                      <p:cBhvr>
                                        <p:cTn id="6" dur="2000" fill="hold"/>
                                        <p:tgtEl>
                                          <p:spTgt spid="3994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409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D9EFDE3-4F48-48E8-9BCF-56FC21583E8A}" type="slidenum">
              <a:rPr lang="zh-CN" altLang="en-US" sz="1400" b="0">
                <a:latin typeface="Calibri" panose="020F0502020204030204" pitchFamily="34" charset="0"/>
                <a:ea typeface="Adobe 楷体 Std R" charset="-122"/>
              </a:rPr>
              <a:pPr/>
              <a:t>39</a:t>
            </a:fld>
            <a:endParaRPr lang="en-US" altLang="zh-CN" sz="1400" b="0">
              <a:latin typeface="Calibri" panose="020F0502020204030204" pitchFamily="34" charset="0"/>
              <a:ea typeface="Adobe 楷体 Std R" charset="-122"/>
            </a:endParaRPr>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内容占位符 2"/>
          <p:cNvSpPr>
            <a:spLocks noGrp="1"/>
          </p:cNvSpPr>
          <p:nvPr>
            <p:ph idx="1"/>
          </p:nvPr>
        </p:nvSpPr>
        <p:spPr>
          <a:xfrm>
            <a:off x="457200" y="5562600"/>
            <a:ext cx="8305800" cy="457200"/>
          </a:xfrm>
        </p:spPr>
        <p:txBody>
          <a:bodyPr/>
          <a:lstStyle/>
          <a:p>
            <a:r>
              <a:rPr lang="en-US" altLang="zh-CN" sz="2800" smtClean="0"/>
              <a:t>Find ‘/programs/pong.c’ by comparing its name</a:t>
            </a:r>
            <a:endParaRPr lang="zh-CN" altLang="en-US" sz="2800" smtClean="0"/>
          </a:p>
        </p:txBody>
      </p:sp>
      <p:sp>
        <p:nvSpPr>
          <p:cNvPr id="40966" name="圆角矩形 8"/>
          <p:cNvSpPr>
            <a:spLocks noChangeArrowheads="1"/>
          </p:cNvSpPr>
          <p:nvPr/>
        </p:nvSpPr>
        <p:spPr bwMode="auto">
          <a:xfrm>
            <a:off x="6075363" y="3011488"/>
            <a:ext cx="7620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40967" name="Group 6"/>
          <p:cNvGrpSpPr>
            <a:grpSpLocks/>
          </p:cNvGrpSpPr>
          <p:nvPr/>
        </p:nvGrpSpPr>
        <p:grpSpPr bwMode="auto">
          <a:xfrm>
            <a:off x="504825" y="2819400"/>
            <a:ext cx="8034338" cy="1385888"/>
            <a:chOff x="504824" y="2819400"/>
            <a:chExt cx="8034336" cy="1385888"/>
          </a:xfrm>
        </p:grpSpPr>
        <p:cxnSp>
          <p:nvCxnSpPr>
            <p:cNvPr id="40968" name="Straight Connector 7"/>
            <p:cNvCxnSpPr>
              <a:cxnSpLocks noChangeShapeType="1"/>
            </p:cNvCxnSpPr>
            <p:nvPr/>
          </p:nvCxnSpPr>
          <p:spPr bwMode="auto">
            <a:xfrm>
              <a:off x="504824"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69" name="Straight Connector 8"/>
            <p:cNvCxnSpPr>
              <a:cxnSpLocks noChangeShapeType="1"/>
            </p:cNvCxnSpPr>
            <p:nvPr/>
          </p:nvCxnSpPr>
          <p:spPr bwMode="auto">
            <a:xfrm>
              <a:off x="4662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70" name="Straight Connector 9"/>
            <p:cNvCxnSpPr>
              <a:cxnSpLocks noChangeShapeType="1"/>
            </p:cNvCxnSpPr>
            <p:nvPr/>
          </p:nvCxnSpPr>
          <p:spPr bwMode="auto">
            <a:xfrm>
              <a:off x="37195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71" name="Straight Connector 10"/>
            <p:cNvCxnSpPr>
              <a:cxnSpLocks noChangeShapeType="1"/>
            </p:cNvCxnSpPr>
            <p:nvPr/>
          </p:nvCxnSpPr>
          <p:spPr bwMode="auto">
            <a:xfrm>
              <a:off x="2695576"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72" name="Straight Connector 11"/>
            <p:cNvCxnSpPr>
              <a:cxnSpLocks noChangeShapeType="1"/>
            </p:cNvCxnSpPr>
            <p:nvPr/>
          </p:nvCxnSpPr>
          <p:spPr bwMode="auto">
            <a:xfrm>
              <a:off x="1614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73" name="Straight Connector 12"/>
            <p:cNvCxnSpPr>
              <a:cxnSpLocks noChangeShapeType="1"/>
            </p:cNvCxnSpPr>
            <p:nvPr/>
          </p:nvCxnSpPr>
          <p:spPr bwMode="auto">
            <a:xfrm>
              <a:off x="4814888"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74" name="Straight Connector 13"/>
            <p:cNvCxnSpPr>
              <a:cxnSpLocks noChangeShapeType="1"/>
            </p:cNvCxnSpPr>
            <p:nvPr/>
          </p:nvCxnSpPr>
          <p:spPr bwMode="auto">
            <a:xfrm>
              <a:off x="6081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75" name="Straight Connector 14"/>
            <p:cNvCxnSpPr>
              <a:cxnSpLocks noChangeShapeType="1"/>
            </p:cNvCxnSpPr>
            <p:nvPr/>
          </p:nvCxnSpPr>
          <p:spPr bwMode="auto">
            <a:xfrm>
              <a:off x="7162800"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76" name="Straight Connector 15"/>
            <p:cNvCxnSpPr>
              <a:cxnSpLocks noChangeShapeType="1"/>
            </p:cNvCxnSpPr>
            <p:nvPr/>
          </p:nvCxnSpPr>
          <p:spPr bwMode="auto">
            <a:xfrm>
              <a:off x="7605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77" name="Straight Connector 16"/>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0978" name="Straight Connector 17"/>
            <p:cNvCxnSpPr>
              <a:cxnSpLocks noChangeShapeType="1"/>
            </p:cNvCxnSpPr>
            <p:nvPr/>
          </p:nvCxnSpPr>
          <p:spPr bwMode="auto">
            <a:xfrm>
              <a:off x="8539160"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sp>
        <p:nvSpPr>
          <p:cNvPr id="19" name="Rectangle 3"/>
          <p:cNvSpPr/>
          <p:nvPr/>
        </p:nvSpPr>
        <p:spPr bwMode="auto">
          <a:xfrm>
            <a:off x="6066786"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20" name="矩形 19"/>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
        <p:nvSpPr>
          <p:cNvPr id="21" name="矩形 20"/>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mtClean="0"/>
              <a:t>File</a:t>
            </a:r>
            <a:endParaRPr lang="zh-CN" altLang="en-US" smtClean="0"/>
          </a:p>
        </p:txBody>
      </p:sp>
      <p:sp>
        <p:nvSpPr>
          <p:cNvPr id="6147" name="内容占位符 2"/>
          <p:cNvSpPr>
            <a:spLocks noGrp="1"/>
          </p:cNvSpPr>
          <p:nvPr>
            <p:ph idx="1"/>
          </p:nvPr>
        </p:nvSpPr>
        <p:spPr/>
        <p:txBody>
          <a:bodyPr/>
          <a:lstStyle/>
          <a:p>
            <a:r>
              <a:rPr lang="en-US" altLang="zh-CN" sz="2800" dirty="0" smtClean="0"/>
              <a:t>File is a high-level version of the memory abstraction</a:t>
            </a:r>
          </a:p>
          <a:p>
            <a:r>
              <a:rPr lang="en-US" altLang="zh-CN" sz="2800" dirty="0" smtClean="0"/>
              <a:t> A file has two key properties</a:t>
            </a:r>
          </a:p>
          <a:p>
            <a:pPr lvl="1"/>
            <a:r>
              <a:rPr lang="en-US" altLang="zh-CN" sz="2400" dirty="0" smtClean="0">
                <a:solidFill>
                  <a:schemeClr val="accent2"/>
                </a:solidFill>
              </a:rPr>
              <a:t>It is durable   &amp;  has a name</a:t>
            </a:r>
          </a:p>
          <a:p>
            <a:r>
              <a:rPr lang="en-US" altLang="zh-CN" sz="2800" dirty="0" smtClean="0"/>
              <a:t>The system layer implements files using modules from the hardware layer</a:t>
            </a:r>
          </a:p>
          <a:p>
            <a:pPr lvl="1"/>
            <a:r>
              <a:rPr lang="en-US" altLang="zh-CN" sz="2400" dirty="0" smtClean="0"/>
              <a:t>Divide-and-conquer strategy</a:t>
            </a:r>
          </a:p>
          <a:p>
            <a:pPr lvl="1"/>
            <a:r>
              <a:rPr lang="en-US" altLang="zh-CN" sz="2400" dirty="0" smtClean="0"/>
              <a:t>several layers of machine-oriented names (addresses), one on another</a:t>
            </a:r>
          </a:p>
          <a:p>
            <a:pPr lvl="1"/>
            <a:r>
              <a:rPr lang="en-US" altLang="zh-CN" sz="2400" dirty="0" smtClean="0"/>
              <a:t>Maps user-friendly names to these files</a:t>
            </a:r>
          </a:p>
          <a:p>
            <a:r>
              <a:rPr lang="en-US" altLang="zh-CN" sz="2800" dirty="0" smtClean="0"/>
              <a:t>In UNIX, everything is a file</a:t>
            </a:r>
            <a:r>
              <a:rPr lang="zh-CN" altLang="en-US" sz="2800" dirty="0" smtClean="0"/>
              <a:t> </a:t>
            </a:r>
            <a:r>
              <a:rPr lang="en-US" altLang="zh-CN" sz="2800" dirty="0" smtClean="0"/>
              <a:t>- KISS</a:t>
            </a: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E56C5122-E994-4F75-9D9A-A0B5609AE1B7}" type="slidenum">
              <a:rPr lang="zh-CN" altLang="en-US" sz="1400" b="0">
                <a:latin typeface="Calibri" panose="020F0502020204030204" pitchFamily="34" charset="0"/>
                <a:ea typeface="Adobe 楷体 Std R" charset="-122"/>
              </a:rPr>
              <a:pPr/>
              <a:t>4</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419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82270D7-FB8F-488A-9F8D-8431B63A104D}" type="slidenum">
              <a:rPr lang="zh-CN" altLang="en-US" sz="1400" b="0">
                <a:latin typeface="Calibri" panose="020F0502020204030204" pitchFamily="34" charset="0"/>
                <a:ea typeface="Adobe 楷体 Std R" charset="-122"/>
              </a:rPr>
              <a:pPr/>
              <a:t>40</a:t>
            </a:fld>
            <a:endParaRPr lang="en-US" altLang="zh-CN" sz="1400" b="0">
              <a:latin typeface="Calibri" panose="020F0502020204030204" pitchFamily="34" charset="0"/>
              <a:ea typeface="Adobe 楷体 Std R" charset="-122"/>
            </a:endParaRP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内容占位符 2"/>
          <p:cNvSpPr>
            <a:spLocks noGrp="1"/>
          </p:cNvSpPr>
          <p:nvPr>
            <p:ph idx="1"/>
          </p:nvPr>
        </p:nvSpPr>
        <p:spPr>
          <a:xfrm>
            <a:off x="457200" y="5562600"/>
            <a:ext cx="8305800" cy="457200"/>
          </a:xfrm>
        </p:spPr>
        <p:txBody>
          <a:bodyPr/>
          <a:lstStyle/>
          <a:p>
            <a:r>
              <a:rPr lang="en-US" altLang="zh-CN" sz="2800" smtClean="0"/>
              <a:t>Find inode of ‘/programs/pong.c’ by the inode number 9</a:t>
            </a:r>
            <a:endParaRPr lang="zh-CN" altLang="en-US" sz="2800" smtClean="0"/>
          </a:p>
        </p:txBody>
      </p:sp>
      <p:sp>
        <p:nvSpPr>
          <p:cNvPr id="41990" name="圆角矩形 8"/>
          <p:cNvSpPr>
            <a:spLocks noChangeArrowheads="1"/>
          </p:cNvSpPr>
          <p:nvPr/>
        </p:nvSpPr>
        <p:spPr bwMode="auto">
          <a:xfrm>
            <a:off x="6837363" y="3011488"/>
            <a:ext cx="3810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1991" name="圆角矩形 6"/>
          <p:cNvSpPr>
            <a:spLocks noChangeArrowheads="1"/>
          </p:cNvSpPr>
          <p:nvPr/>
        </p:nvSpPr>
        <p:spPr bwMode="auto">
          <a:xfrm>
            <a:off x="2698750" y="4191000"/>
            <a:ext cx="304800" cy="304800"/>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41992" name="Group 7"/>
          <p:cNvGrpSpPr>
            <a:grpSpLocks/>
          </p:cNvGrpSpPr>
          <p:nvPr/>
        </p:nvGrpSpPr>
        <p:grpSpPr bwMode="auto">
          <a:xfrm>
            <a:off x="504825" y="2819400"/>
            <a:ext cx="8034338" cy="1385888"/>
            <a:chOff x="504824" y="2819400"/>
            <a:chExt cx="8034336" cy="1385888"/>
          </a:xfrm>
        </p:grpSpPr>
        <p:cxnSp>
          <p:nvCxnSpPr>
            <p:cNvPr id="41993" name="Straight Connector 8"/>
            <p:cNvCxnSpPr>
              <a:cxnSpLocks noChangeShapeType="1"/>
            </p:cNvCxnSpPr>
            <p:nvPr/>
          </p:nvCxnSpPr>
          <p:spPr bwMode="auto">
            <a:xfrm>
              <a:off x="504824"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1994" name="Straight Connector 9"/>
            <p:cNvCxnSpPr>
              <a:cxnSpLocks noChangeShapeType="1"/>
            </p:cNvCxnSpPr>
            <p:nvPr/>
          </p:nvCxnSpPr>
          <p:spPr bwMode="auto">
            <a:xfrm>
              <a:off x="4662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1995" name="Straight Connector 10"/>
            <p:cNvCxnSpPr>
              <a:cxnSpLocks noChangeShapeType="1"/>
            </p:cNvCxnSpPr>
            <p:nvPr/>
          </p:nvCxnSpPr>
          <p:spPr bwMode="auto">
            <a:xfrm>
              <a:off x="37195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1996" name="Straight Connector 11"/>
            <p:cNvCxnSpPr>
              <a:cxnSpLocks noChangeShapeType="1"/>
            </p:cNvCxnSpPr>
            <p:nvPr/>
          </p:nvCxnSpPr>
          <p:spPr bwMode="auto">
            <a:xfrm>
              <a:off x="2695576"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1997" name="Straight Connector 12"/>
            <p:cNvCxnSpPr>
              <a:cxnSpLocks noChangeShapeType="1"/>
            </p:cNvCxnSpPr>
            <p:nvPr/>
          </p:nvCxnSpPr>
          <p:spPr bwMode="auto">
            <a:xfrm>
              <a:off x="1614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1998" name="Straight Connector 13"/>
            <p:cNvCxnSpPr>
              <a:cxnSpLocks noChangeShapeType="1"/>
            </p:cNvCxnSpPr>
            <p:nvPr/>
          </p:nvCxnSpPr>
          <p:spPr bwMode="auto">
            <a:xfrm>
              <a:off x="4814888"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1999" name="Straight Connector 14"/>
            <p:cNvCxnSpPr>
              <a:cxnSpLocks noChangeShapeType="1"/>
            </p:cNvCxnSpPr>
            <p:nvPr/>
          </p:nvCxnSpPr>
          <p:spPr bwMode="auto">
            <a:xfrm>
              <a:off x="6081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2000" name="Straight Connector 15"/>
            <p:cNvCxnSpPr>
              <a:cxnSpLocks noChangeShapeType="1"/>
            </p:cNvCxnSpPr>
            <p:nvPr/>
          </p:nvCxnSpPr>
          <p:spPr bwMode="auto">
            <a:xfrm>
              <a:off x="7162800"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2001" name="Straight Connector 16"/>
            <p:cNvCxnSpPr>
              <a:cxnSpLocks noChangeShapeType="1"/>
            </p:cNvCxnSpPr>
            <p:nvPr/>
          </p:nvCxnSpPr>
          <p:spPr bwMode="auto">
            <a:xfrm>
              <a:off x="7605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2002" name="Straight Connector 17"/>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2003" name="Straight Connector 18"/>
            <p:cNvCxnSpPr>
              <a:cxnSpLocks noChangeShapeType="1"/>
            </p:cNvCxnSpPr>
            <p:nvPr/>
          </p:nvCxnSpPr>
          <p:spPr bwMode="auto">
            <a:xfrm>
              <a:off x="8539160"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sp>
        <p:nvSpPr>
          <p:cNvPr id="20" name="Rectangle 3"/>
          <p:cNvSpPr/>
          <p:nvPr/>
        </p:nvSpPr>
        <p:spPr bwMode="auto">
          <a:xfrm>
            <a:off x="2694296"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21" name="矩形 20"/>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
        <p:nvSpPr>
          <p:cNvPr id="22" name="矩形 21"/>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0.00047 L 3.61111E-6 0.00047 C -0.00105 0.01297 -0.00313 0.04236 -0.00452 0.05209 C -0.00556 0.05857 -0.00591 0.06551 -0.00747 0.07199 C -0.00799 0.07385 -0.00868 0.07593 -0.00903 0.07778 C -0.01198 0.09329 -0.00851 0.08264 -0.01355 0.09584 C -0.0165 0.11597 -0.01337 0.09746 -0.0165 0.11181 C -0.01736 0.11574 -0.01806 0.12153 -0.01945 0.1257 C -0.02136 0.13102 -0.0217 0.1382 -0.02552 0.14144 L -0.02986 0.1456 C -0.03368 0.15209 -0.03993 0.16412 -0.0448 0.16736 C -0.04688 0.16875 -0.04896 0.16991 -0.05087 0.1713 C -0.05382 0.17385 -0.0566 0.17709 -0.05973 0.1794 C -0.06372 0.18195 -0.06789 0.18426 -0.0717 0.18727 C -0.07414 0.18935 -0.07657 0.19167 -0.07917 0.19329 C -0.08212 0.19491 -0.08507 0.19584 -0.0882 0.19722 C -0.10313 0.20394 -0.07986 0.19375 -0.09861 0.20116 C -0.10157 0.20232 -0.10452 0.20417 -0.10747 0.2051 C -0.10955 0.20579 -0.11146 0.20648 -0.11355 0.20718 C -0.11493 0.20764 -0.1165 0.20857 -0.11806 0.20903 C -0.12639 0.21158 -0.12986 0.21111 -0.13889 0.2132 C -0.1408 0.21366 -0.14289 0.21459 -0.1448 0.21505 C -0.14931 0.21597 -0.15382 0.21644 -0.15834 0.21713 C -0.17188 0.22153 -0.15539 0.21644 -0.17917 0.22107 C -0.18125 0.22153 -0.18316 0.22269 -0.18507 0.22315 C -0.19063 0.22408 -0.19601 0.22431 -0.20157 0.225 C -0.20556 0.2257 -0.20955 0.22639 -0.21355 0.22709 C -0.24098 0.23611 -0.21459 0.22801 -0.28507 0.23102 C -0.29462 0.23148 -0.304 0.23241 -0.31337 0.2331 L -0.45677 0.23102 C -0.45834 0.23102 -0.45747 0.22685 -0.45816 0.225 C -0.45903 0.22292 -0.46025 0.22107 -0.46111 0.21898 C -0.45955 0.17778 -0.46407 0.19121 -0.45816 0.17523 " pathEditMode="relative" ptsTypes="AAAAAAAAAAAAAAAAAAAAAAAAAAAAAAAAA">
                                      <p:cBhvr>
                                        <p:cTn id="6" dur="2000" fill="hold"/>
                                        <p:tgtEl>
                                          <p:spTgt spid="4199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430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D04BDD58-49D4-4277-8682-703B5E0577B5}" type="slidenum">
              <a:rPr lang="zh-CN" altLang="en-US" sz="1400" b="0">
                <a:latin typeface="Calibri" panose="020F0502020204030204" pitchFamily="34" charset="0"/>
                <a:ea typeface="Adobe 楷体 Std R" charset="-122"/>
              </a:rPr>
              <a:pPr/>
              <a:t>41</a:t>
            </a:fld>
            <a:endParaRPr lang="en-US" altLang="zh-CN" sz="1400" b="0">
              <a:latin typeface="Calibri" panose="020F0502020204030204" pitchFamily="34" charset="0"/>
              <a:ea typeface="Adobe 楷体 Std R" charset="-122"/>
            </a:endParaRPr>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内容占位符 2"/>
          <p:cNvSpPr>
            <a:spLocks noGrp="1"/>
          </p:cNvSpPr>
          <p:nvPr>
            <p:ph idx="1"/>
          </p:nvPr>
        </p:nvSpPr>
        <p:spPr>
          <a:xfrm>
            <a:off x="457200" y="5562600"/>
            <a:ext cx="8305800" cy="457200"/>
          </a:xfrm>
        </p:spPr>
        <p:txBody>
          <a:bodyPr/>
          <a:lstStyle/>
          <a:p>
            <a:r>
              <a:rPr lang="en-US" altLang="zh-CN" sz="2800" smtClean="0"/>
              <a:t>Find block number of ‘/programs/pong.c’</a:t>
            </a:r>
            <a:endParaRPr lang="zh-CN" altLang="en-US" sz="2800" smtClean="0"/>
          </a:p>
        </p:txBody>
      </p:sp>
      <p:sp>
        <p:nvSpPr>
          <p:cNvPr id="43014" name="圆角矩形 6"/>
          <p:cNvSpPr>
            <a:spLocks noChangeArrowheads="1"/>
          </p:cNvSpPr>
          <p:nvPr/>
        </p:nvSpPr>
        <p:spPr bwMode="auto">
          <a:xfrm>
            <a:off x="2698750" y="2879725"/>
            <a:ext cx="304800" cy="798513"/>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43015" name="Group 6"/>
          <p:cNvGrpSpPr>
            <a:grpSpLocks/>
          </p:cNvGrpSpPr>
          <p:nvPr/>
        </p:nvGrpSpPr>
        <p:grpSpPr bwMode="auto">
          <a:xfrm>
            <a:off x="504825" y="2819400"/>
            <a:ext cx="8034338" cy="1385888"/>
            <a:chOff x="504824" y="2819400"/>
            <a:chExt cx="8034336" cy="1385888"/>
          </a:xfrm>
        </p:grpSpPr>
        <p:cxnSp>
          <p:nvCxnSpPr>
            <p:cNvPr id="43016" name="Straight Connector 7"/>
            <p:cNvCxnSpPr>
              <a:cxnSpLocks noChangeShapeType="1"/>
            </p:cNvCxnSpPr>
            <p:nvPr/>
          </p:nvCxnSpPr>
          <p:spPr bwMode="auto">
            <a:xfrm>
              <a:off x="504824"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17" name="Straight Connector 8"/>
            <p:cNvCxnSpPr>
              <a:cxnSpLocks noChangeShapeType="1"/>
            </p:cNvCxnSpPr>
            <p:nvPr/>
          </p:nvCxnSpPr>
          <p:spPr bwMode="auto">
            <a:xfrm>
              <a:off x="4662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18" name="Straight Connector 9"/>
            <p:cNvCxnSpPr>
              <a:cxnSpLocks noChangeShapeType="1"/>
            </p:cNvCxnSpPr>
            <p:nvPr/>
          </p:nvCxnSpPr>
          <p:spPr bwMode="auto">
            <a:xfrm>
              <a:off x="37195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19" name="Straight Connector 10"/>
            <p:cNvCxnSpPr>
              <a:cxnSpLocks noChangeShapeType="1"/>
            </p:cNvCxnSpPr>
            <p:nvPr/>
          </p:nvCxnSpPr>
          <p:spPr bwMode="auto">
            <a:xfrm>
              <a:off x="2695576"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20" name="Straight Connector 11"/>
            <p:cNvCxnSpPr>
              <a:cxnSpLocks noChangeShapeType="1"/>
            </p:cNvCxnSpPr>
            <p:nvPr/>
          </p:nvCxnSpPr>
          <p:spPr bwMode="auto">
            <a:xfrm>
              <a:off x="1614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21" name="Straight Connector 12"/>
            <p:cNvCxnSpPr>
              <a:cxnSpLocks noChangeShapeType="1"/>
            </p:cNvCxnSpPr>
            <p:nvPr/>
          </p:nvCxnSpPr>
          <p:spPr bwMode="auto">
            <a:xfrm>
              <a:off x="4814888"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22" name="Straight Connector 13"/>
            <p:cNvCxnSpPr>
              <a:cxnSpLocks noChangeShapeType="1"/>
            </p:cNvCxnSpPr>
            <p:nvPr/>
          </p:nvCxnSpPr>
          <p:spPr bwMode="auto">
            <a:xfrm>
              <a:off x="6081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23" name="Straight Connector 14"/>
            <p:cNvCxnSpPr>
              <a:cxnSpLocks noChangeShapeType="1"/>
            </p:cNvCxnSpPr>
            <p:nvPr/>
          </p:nvCxnSpPr>
          <p:spPr bwMode="auto">
            <a:xfrm>
              <a:off x="7162800"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24" name="Straight Connector 15"/>
            <p:cNvCxnSpPr>
              <a:cxnSpLocks noChangeShapeType="1"/>
            </p:cNvCxnSpPr>
            <p:nvPr/>
          </p:nvCxnSpPr>
          <p:spPr bwMode="auto">
            <a:xfrm>
              <a:off x="7605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25" name="Straight Connector 16"/>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3026" name="Straight Connector 17"/>
            <p:cNvCxnSpPr>
              <a:cxnSpLocks noChangeShapeType="1"/>
            </p:cNvCxnSpPr>
            <p:nvPr/>
          </p:nvCxnSpPr>
          <p:spPr bwMode="auto">
            <a:xfrm>
              <a:off x="8539160"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sp>
        <p:nvSpPr>
          <p:cNvPr id="19" name="Rectangle 3"/>
          <p:cNvSpPr/>
          <p:nvPr/>
        </p:nvSpPr>
        <p:spPr bwMode="auto">
          <a:xfrm>
            <a:off x="2610490"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20" name="矩形 19"/>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
        <p:nvSpPr>
          <p:cNvPr id="21" name="矩形 20"/>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An example: find blocks of “/programs/pong.c”</a:t>
            </a:r>
            <a:endParaRPr lang="zh-CN" altLang="en-US" smtClean="0"/>
          </a:p>
        </p:txBody>
      </p:sp>
      <p:sp>
        <p:nvSpPr>
          <p:cNvPr id="440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6A0E0512-BC3B-4964-BFF8-4EFFAD3A61FC}" type="slidenum">
              <a:rPr lang="zh-CN" altLang="en-US" sz="1400" b="0">
                <a:latin typeface="Calibri" panose="020F0502020204030204" pitchFamily="34" charset="0"/>
                <a:ea typeface="Adobe 楷体 Std R" charset="-122"/>
              </a:rPr>
              <a:pPr/>
              <a:t>42</a:t>
            </a:fld>
            <a:endParaRPr lang="en-US" altLang="zh-CN" sz="1400" b="0">
              <a:latin typeface="Calibri" panose="020F0502020204030204" pitchFamily="34" charset="0"/>
              <a:ea typeface="Adobe 楷体 Std R" charset="-122"/>
            </a:endParaRP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6750"/>
            <a:ext cx="81534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内容占位符 2"/>
          <p:cNvSpPr>
            <a:spLocks noGrp="1"/>
          </p:cNvSpPr>
          <p:nvPr>
            <p:ph idx="1"/>
          </p:nvPr>
        </p:nvSpPr>
        <p:spPr>
          <a:xfrm>
            <a:off x="457200" y="5562600"/>
            <a:ext cx="8305800" cy="457200"/>
          </a:xfrm>
        </p:spPr>
        <p:txBody>
          <a:bodyPr/>
          <a:lstStyle/>
          <a:p>
            <a:r>
              <a:rPr lang="en-US" altLang="zh-CN" sz="2800" smtClean="0"/>
              <a:t>Find data of block 61 by its block number</a:t>
            </a:r>
          </a:p>
          <a:p>
            <a:pPr lvl="1"/>
            <a:r>
              <a:rPr lang="en-US" altLang="zh-CN" sz="2400" smtClean="0"/>
              <a:t>And data of block 44 &amp; 15</a:t>
            </a:r>
            <a:endParaRPr lang="zh-CN" altLang="en-US" sz="2400" smtClean="0"/>
          </a:p>
        </p:txBody>
      </p:sp>
      <p:sp>
        <p:nvSpPr>
          <p:cNvPr id="44038" name="圆角矩形 6"/>
          <p:cNvSpPr>
            <a:spLocks noChangeArrowheads="1"/>
          </p:cNvSpPr>
          <p:nvPr/>
        </p:nvSpPr>
        <p:spPr bwMode="auto">
          <a:xfrm>
            <a:off x="2698750" y="2879725"/>
            <a:ext cx="304800" cy="320675"/>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4039" name="圆角矩形 8"/>
          <p:cNvSpPr>
            <a:spLocks noChangeArrowheads="1"/>
          </p:cNvSpPr>
          <p:nvPr/>
        </p:nvSpPr>
        <p:spPr bwMode="auto">
          <a:xfrm>
            <a:off x="7904163" y="2579688"/>
            <a:ext cx="304800" cy="320675"/>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4040" name="圆角矩形 9"/>
          <p:cNvSpPr>
            <a:spLocks noChangeArrowheads="1"/>
          </p:cNvSpPr>
          <p:nvPr/>
        </p:nvSpPr>
        <p:spPr bwMode="auto">
          <a:xfrm>
            <a:off x="7616825" y="3040063"/>
            <a:ext cx="917575" cy="922337"/>
          </a:xfrm>
          <a:prstGeom prst="roundRect">
            <a:avLst>
              <a:gd name="adj" fmla="val 16667"/>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grpSp>
        <p:nvGrpSpPr>
          <p:cNvPr id="44041" name="Group 8"/>
          <p:cNvGrpSpPr>
            <a:grpSpLocks/>
          </p:cNvGrpSpPr>
          <p:nvPr/>
        </p:nvGrpSpPr>
        <p:grpSpPr bwMode="auto">
          <a:xfrm>
            <a:off x="504825" y="2819400"/>
            <a:ext cx="8034338" cy="1385888"/>
            <a:chOff x="504824" y="2819400"/>
            <a:chExt cx="8034336" cy="1385888"/>
          </a:xfrm>
        </p:grpSpPr>
        <p:cxnSp>
          <p:nvCxnSpPr>
            <p:cNvPr id="44042" name="Straight Connector 9"/>
            <p:cNvCxnSpPr>
              <a:cxnSpLocks noChangeShapeType="1"/>
            </p:cNvCxnSpPr>
            <p:nvPr/>
          </p:nvCxnSpPr>
          <p:spPr bwMode="auto">
            <a:xfrm>
              <a:off x="504824"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43" name="Straight Connector 10"/>
            <p:cNvCxnSpPr>
              <a:cxnSpLocks noChangeShapeType="1"/>
            </p:cNvCxnSpPr>
            <p:nvPr/>
          </p:nvCxnSpPr>
          <p:spPr bwMode="auto">
            <a:xfrm>
              <a:off x="4662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44" name="Straight Connector 11"/>
            <p:cNvCxnSpPr>
              <a:cxnSpLocks noChangeShapeType="1"/>
            </p:cNvCxnSpPr>
            <p:nvPr/>
          </p:nvCxnSpPr>
          <p:spPr bwMode="auto">
            <a:xfrm>
              <a:off x="37195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45" name="Straight Connector 12"/>
            <p:cNvCxnSpPr>
              <a:cxnSpLocks noChangeShapeType="1"/>
            </p:cNvCxnSpPr>
            <p:nvPr/>
          </p:nvCxnSpPr>
          <p:spPr bwMode="auto">
            <a:xfrm>
              <a:off x="2695576"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46" name="Straight Connector 13"/>
            <p:cNvCxnSpPr>
              <a:cxnSpLocks noChangeShapeType="1"/>
            </p:cNvCxnSpPr>
            <p:nvPr/>
          </p:nvCxnSpPr>
          <p:spPr bwMode="auto">
            <a:xfrm>
              <a:off x="1614488"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47" name="Straight Connector 14"/>
            <p:cNvCxnSpPr>
              <a:cxnSpLocks noChangeShapeType="1"/>
            </p:cNvCxnSpPr>
            <p:nvPr/>
          </p:nvCxnSpPr>
          <p:spPr bwMode="auto">
            <a:xfrm>
              <a:off x="4814888"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48" name="Straight Connector 15"/>
            <p:cNvCxnSpPr>
              <a:cxnSpLocks noChangeShapeType="1"/>
            </p:cNvCxnSpPr>
            <p:nvPr/>
          </p:nvCxnSpPr>
          <p:spPr bwMode="auto">
            <a:xfrm>
              <a:off x="6081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49" name="Straight Connector 16"/>
            <p:cNvCxnSpPr>
              <a:cxnSpLocks noChangeShapeType="1"/>
            </p:cNvCxnSpPr>
            <p:nvPr/>
          </p:nvCxnSpPr>
          <p:spPr bwMode="auto">
            <a:xfrm>
              <a:off x="7162800"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50" name="Straight Connector 17"/>
            <p:cNvCxnSpPr>
              <a:cxnSpLocks noChangeShapeType="1"/>
            </p:cNvCxnSpPr>
            <p:nvPr/>
          </p:nvCxnSpPr>
          <p:spPr bwMode="auto">
            <a:xfrm>
              <a:off x="76057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51" name="Straight Connector 18"/>
            <p:cNvCxnSpPr>
              <a:cxnSpLocks noChangeShapeType="1"/>
            </p:cNvCxnSpPr>
            <p:nvPr/>
          </p:nvCxnSpPr>
          <p:spPr bwMode="auto">
            <a:xfrm>
              <a:off x="5929312" y="2819400"/>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4052" name="Straight Connector 19"/>
            <p:cNvCxnSpPr>
              <a:cxnSpLocks noChangeShapeType="1"/>
            </p:cNvCxnSpPr>
            <p:nvPr/>
          </p:nvCxnSpPr>
          <p:spPr bwMode="auto">
            <a:xfrm>
              <a:off x="8539160" y="2833688"/>
              <a:ext cx="0" cy="137160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grpSp>
      <p:sp>
        <p:nvSpPr>
          <p:cNvPr id="21" name="Rectangle 3"/>
          <p:cNvSpPr/>
          <p:nvPr/>
        </p:nvSpPr>
        <p:spPr bwMode="auto">
          <a:xfrm>
            <a:off x="7500938" y="2833688"/>
            <a:ext cx="1109662" cy="1357312"/>
          </a:xfrm>
          <a:prstGeom prst="rect">
            <a:avLst/>
          </a:prstGeom>
          <a:noFill/>
          <a:ln w="381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22" name="矩形 21"/>
          <p:cNvSpPr/>
          <p:nvPr/>
        </p:nvSpPr>
        <p:spPr bwMode="auto">
          <a:xfrm>
            <a:off x="1981200" y="2590800"/>
            <a:ext cx="2286000" cy="228600"/>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
        <p:nvSpPr>
          <p:cNvPr id="23" name="矩形 22"/>
          <p:cNvSpPr/>
          <p:nvPr/>
        </p:nvSpPr>
        <p:spPr bwMode="auto">
          <a:xfrm>
            <a:off x="609600" y="2590800"/>
            <a:ext cx="685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347 -0.00347 0.00677 -0.00717 0.01041 -0.01018 C 0.0118 -0.01111 0.01996 -0.01389 0.02083 -0.01412 C 0.0375 -0.01782 0.06024 -0.01782 0.07447 -0.01805 L 0.39843 -0.02014 C 0.4092 -0.02477 0.39756 -0.02014 0.41927 -0.02407 C 0.42135 -0.0243 0.42326 -0.02546 0.42534 -0.02592 C 0.42829 -0.02685 0.43125 -0.02731 0.4342 -0.02801 C 0.43628 -0.02847 0.43819 -0.02916 0.44027 -0.03009 C 0.44166 -0.03055 0.44322 -0.03171 0.44479 -0.03194 C 0.44861 -0.03287 0.4526 -0.0331 0.45659 -0.03402 C 0.4592 -0.03449 0.46163 -0.03541 0.46406 -0.03588 C 0.46753 -0.0368 0.471 -0.03727 0.47447 -0.03796 C 0.4776 -0.03865 0.48055 -0.03981 0.4835 -0.04004 C 0.50086 -0.0412 0.5184 -0.0412 0.53576 -0.04189 C 0.53767 -0.04259 0.53975 -0.04375 0.54166 -0.04398 C 0.55885 -0.04606 0.5618 -0.04583 0.57465 -0.04583 " pathEditMode="relative" ptsTypes="AAAAAAAAAAAAAAAAAA">
                                      <p:cBhvr>
                                        <p:cTn id="6" dur="2000" fill="hold"/>
                                        <p:tgtEl>
                                          <p:spTgt spid="4403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P spid="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smtClean="0"/>
              <a:t>Links</a:t>
            </a:r>
          </a:p>
        </p:txBody>
      </p:sp>
      <p:sp>
        <p:nvSpPr>
          <p:cNvPr id="28675" name="Content Placeholder 2"/>
          <p:cNvSpPr>
            <a:spLocks noGrp="1"/>
          </p:cNvSpPr>
          <p:nvPr>
            <p:ph idx="1"/>
          </p:nvPr>
        </p:nvSpPr>
        <p:spPr/>
        <p:txBody>
          <a:bodyPr/>
          <a:lstStyle/>
          <a:p>
            <a:r>
              <a:rPr lang="en-US" altLang="zh-CN" smtClean="0"/>
              <a:t>LINK: shortcut for long names</a:t>
            </a:r>
          </a:p>
          <a:p>
            <a:pPr lvl="1"/>
            <a:r>
              <a:rPr lang="en-US" altLang="zh-CN" smtClean="0"/>
              <a:t>LINK(“Mail/inbox/new-assignment”, “assignment”)</a:t>
            </a:r>
          </a:p>
          <a:p>
            <a:pPr lvl="1"/>
            <a:r>
              <a:rPr lang="en-US" altLang="zh-CN" smtClean="0"/>
              <a:t>Turns strict hierarchy into a directed graph</a:t>
            </a:r>
          </a:p>
          <a:p>
            <a:pPr lvl="2"/>
            <a:r>
              <a:rPr lang="en-US" altLang="zh-CN" smtClean="0"/>
              <a:t>Users cannot create links to directories -&gt; acyclic graph</a:t>
            </a:r>
          </a:p>
          <a:p>
            <a:pPr lvl="1"/>
            <a:r>
              <a:rPr lang="en-US" altLang="zh-CN" smtClean="0"/>
              <a:t>Different names, same inode number</a:t>
            </a:r>
          </a:p>
          <a:p>
            <a:r>
              <a:rPr lang="en-US" altLang="zh-CN" smtClean="0"/>
              <a:t>UNLINK</a:t>
            </a:r>
          </a:p>
          <a:p>
            <a:pPr lvl="1"/>
            <a:r>
              <a:rPr lang="en-US" altLang="zh-CN" smtClean="0"/>
              <a:t>Remove the binding of filename to inode number</a:t>
            </a:r>
          </a:p>
          <a:p>
            <a:pPr lvl="1"/>
            <a:r>
              <a:rPr lang="en-US" altLang="zh-CN" smtClean="0"/>
              <a:t>If UNLINK last binding, put inode/blocks to free-list</a:t>
            </a:r>
          </a:p>
          <a:p>
            <a:pPr lvl="2"/>
            <a:r>
              <a:rPr lang="en-US" altLang="zh-CN" smtClean="0"/>
              <a:t>A reference counter is needed</a:t>
            </a:r>
            <a:endParaRPr lang="zh-CN" altLang="zh-CN" smtClean="0"/>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2285661-7BA5-4D6A-AB04-CAF2AAB638DE}" type="slidenum">
              <a:rPr lang="zh-CN" altLang="en-US" sz="1400" b="0">
                <a:latin typeface="Calibri" panose="020F0502020204030204" pitchFamily="34" charset="0"/>
                <a:ea typeface="Adobe 楷体 Std R" charset="-122"/>
              </a:rPr>
              <a:pPr/>
              <a:t>43</a:t>
            </a:fld>
            <a:endParaRPr lang="en-US" altLang="zh-CN" sz="1400" b="0">
              <a:latin typeface="Calibri" panose="020F0502020204030204" pitchFamily="34" charset="0"/>
              <a:ea typeface="Adobe 楷体 Std R" charset="-122"/>
            </a:endParaRPr>
          </a:p>
        </p:txBody>
      </p:sp>
      <p:sp>
        <p:nvSpPr>
          <p:cNvPr id="28677"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8678"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8679"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28680"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8681"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28682"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extLst>
      <p:ext uri="{BB962C8B-B14F-4D97-AF65-F5344CB8AC3E}">
        <p14:creationId xmlns:p14="http://schemas.microsoft.com/office/powerpoint/2010/main" val="8410515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Links</a:t>
            </a:r>
            <a:endParaRPr lang="zh-CN" altLang="en-US" smtClean="0"/>
          </a:p>
        </p:txBody>
      </p:sp>
      <p:sp>
        <p:nvSpPr>
          <p:cNvPr id="29699" name="内容占位符 2"/>
          <p:cNvSpPr>
            <a:spLocks noGrp="1"/>
          </p:cNvSpPr>
          <p:nvPr>
            <p:ph idx="1"/>
          </p:nvPr>
        </p:nvSpPr>
        <p:spPr/>
        <p:txBody>
          <a:bodyPr/>
          <a:lstStyle/>
          <a:p>
            <a:r>
              <a:rPr lang="en-US" altLang="zh-CN" dirty="0" smtClean="0"/>
              <a:t>Reference count</a:t>
            </a:r>
          </a:p>
          <a:p>
            <a:pPr lvl="1"/>
            <a:r>
              <a:rPr lang="en-US" altLang="zh-CN" dirty="0" smtClean="0"/>
              <a:t>An </a:t>
            </a:r>
            <a:r>
              <a:rPr lang="en-US" altLang="zh-CN" dirty="0" err="1" smtClean="0"/>
              <a:t>inode</a:t>
            </a:r>
            <a:r>
              <a:rPr lang="en-US" altLang="zh-CN" dirty="0" smtClean="0"/>
              <a:t> can bind multiple file names</a:t>
            </a:r>
          </a:p>
          <a:p>
            <a:pPr marL="457200" lvl="1" indent="0">
              <a:buNone/>
            </a:pPr>
            <a:r>
              <a:rPr lang="en-US" altLang="zh-CN" dirty="0" smtClean="0"/>
              <a:t>       +1 when LINK,     -1 when UNLINK</a:t>
            </a:r>
          </a:p>
          <a:p>
            <a:pPr lvl="1"/>
            <a:r>
              <a:rPr lang="en-US" altLang="zh-CN" dirty="0" smtClean="0"/>
              <a:t>A file will be deleted when reference count is 0</a:t>
            </a:r>
          </a:p>
          <a:p>
            <a:pPr lvl="2"/>
            <a:r>
              <a:rPr lang="en-US" altLang="zh-CN" dirty="0" smtClean="0"/>
              <a:t>WARN: violation of </a:t>
            </a:r>
            <a:r>
              <a:rPr lang="en-US" altLang="zh-CN" b="1" i="1" dirty="0" smtClean="0">
                <a:solidFill>
                  <a:srgbClr val="800000"/>
                </a:solidFill>
              </a:rPr>
              <a:t>the principle of least astonishment</a:t>
            </a:r>
          </a:p>
          <a:p>
            <a:pPr lvl="1"/>
            <a:r>
              <a:rPr lang="en-US" altLang="zh-CN" dirty="0" smtClean="0"/>
              <a:t>No cycle allowed</a:t>
            </a:r>
          </a:p>
          <a:p>
            <a:pPr lvl="2"/>
            <a:r>
              <a:rPr lang="en-US" altLang="zh-CN" dirty="0" smtClean="0"/>
              <a:t>Except for ‘.’ and ‘..’</a:t>
            </a:r>
          </a:p>
          <a:p>
            <a:pPr lvl="2"/>
            <a:r>
              <a:rPr lang="en-US" altLang="zh-CN" dirty="0" smtClean="0"/>
              <a:t>Naming current and parent </a:t>
            </a:r>
            <a:br>
              <a:rPr lang="en-US" altLang="zh-CN" dirty="0" smtClean="0"/>
            </a:br>
            <a:r>
              <a:rPr lang="en-US" altLang="zh-CN" dirty="0" smtClean="0"/>
              <a:t>directory with no need to </a:t>
            </a:r>
            <a:br>
              <a:rPr lang="en-US" altLang="zh-CN" dirty="0" smtClean="0"/>
            </a:br>
            <a:r>
              <a:rPr lang="en-US" altLang="zh-CN" dirty="0" smtClean="0"/>
              <a:t>know their names</a:t>
            </a:r>
            <a:endParaRPr lang="zh-CN" altLang="en-US" dirty="0" smtClean="0"/>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D2810EF2-0550-4F49-8B01-C05B887E7732}" type="slidenum">
              <a:rPr lang="zh-CN" altLang="en-US" sz="1400" b="0">
                <a:latin typeface="Calibri" panose="020F0502020204030204" pitchFamily="34" charset="0"/>
                <a:ea typeface="Adobe 楷体 Std R" charset="-122"/>
              </a:rPr>
              <a:pPr/>
              <a:t>44</a:t>
            </a:fld>
            <a:endParaRPr lang="en-US" altLang="zh-CN" sz="1400" b="0">
              <a:latin typeface="Calibri" panose="020F0502020204030204" pitchFamily="34" charset="0"/>
              <a:ea typeface="Adobe 楷体 Std R" charset="-122"/>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4772025"/>
            <a:ext cx="31051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29703"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29704"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29705"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29706"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29707"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extLst>
      <p:ext uri="{BB962C8B-B14F-4D97-AF65-F5344CB8AC3E}">
        <p14:creationId xmlns:p14="http://schemas.microsoft.com/office/powerpoint/2010/main" val="27424768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68220" y="304800"/>
            <a:ext cx="8308975" cy="844550"/>
          </a:xfrm>
        </p:spPr>
        <p:txBody>
          <a:bodyPr/>
          <a:lstStyle/>
          <a:p>
            <a:pPr algn="just"/>
            <a:r>
              <a:rPr lang="en-US" altLang="zh-CN" dirty="0" smtClean="0">
                <a:ea typeface="宋体" panose="02010600030101010101" pitchFamily="2" charset="-122"/>
              </a:rPr>
              <a:t>link</a:t>
            </a:r>
          </a:p>
        </p:txBody>
      </p:sp>
      <p:sp>
        <p:nvSpPr>
          <p:cNvPr id="67587" name="Rectangle 6"/>
          <p:cNvSpPr>
            <a:spLocks noGrp="1" noChangeArrowheads="1"/>
          </p:cNvSpPr>
          <p:nvPr>
            <p:ph type="body" idx="1"/>
          </p:nvPr>
        </p:nvSpPr>
        <p:spPr>
          <a:xfrm>
            <a:off x="695325" y="938213"/>
            <a:ext cx="8113713" cy="5618162"/>
          </a:xfrm>
        </p:spPr>
        <p:txBody>
          <a:bodyPr/>
          <a:lstStyle/>
          <a:p>
            <a:r>
              <a:rPr lang="en-US" altLang="zh-CN" smtClean="0">
                <a:ea typeface="宋体" panose="02010600030101010101" pitchFamily="2" charset="-122"/>
              </a:rPr>
              <a:t>link(source, target)</a:t>
            </a:r>
          </a:p>
          <a:p>
            <a:endParaRPr lang="en-US" altLang="zh-CN" smtClean="0">
              <a:ea typeface="宋体" panose="02010600030101010101" pitchFamily="2" charset="-122"/>
            </a:endParaRPr>
          </a:p>
        </p:txBody>
      </p:sp>
      <p:pic>
        <p:nvPicPr>
          <p:cNvPr id="6758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213" y="1789113"/>
            <a:ext cx="512127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257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No cycle for LINK</a:t>
            </a:r>
            <a:endParaRPr lang="zh-CN" altLang="en-US" smtClean="0"/>
          </a:p>
        </p:txBody>
      </p:sp>
      <p:sp>
        <p:nvSpPr>
          <p:cNvPr id="307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C4BA79B-8412-4678-A1E4-D4DEA595DBB1}" type="slidenum">
              <a:rPr lang="zh-CN" altLang="en-US" sz="1400" b="0">
                <a:latin typeface="Calibri" panose="020F0502020204030204" pitchFamily="34" charset="0"/>
                <a:ea typeface="Adobe 楷体 Std R" charset="-122"/>
              </a:rPr>
              <a:pPr/>
              <a:t>46</a:t>
            </a:fld>
            <a:endParaRPr lang="en-US" altLang="zh-CN" sz="1400" b="0">
              <a:latin typeface="Calibri" panose="020F0502020204030204" pitchFamily="34" charset="0"/>
              <a:ea typeface="Adobe 楷体 Std R" charset="-122"/>
            </a:endParaRPr>
          </a:p>
        </p:txBody>
      </p:sp>
      <p:sp>
        <p:nvSpPr>
          <p:cNvPr id="5" name="圆角矩形 4"/>
          <p:cNvSpPr/>
          <p:nvPr/>
        </p:nvSpPr>
        <p:spPr bwMode="auto">
          <a:xfrm>
            <a:off x="1401763" y="1905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a:t>
            </a:r>
            <a:endParaRPr lang="zh-CN" altLang="en-US">
              <a:solidFill>
                <a:schemeClr val="tx1"/>
              </a:solidFill>
            </a:endParaRPr>
          </a:p>
        </p:txBody>
      </p:sp>
      <p:sp>
        <p:nvSpPr>
          <p:cNvPr id="6" name="圆角矩形 5"/>
          <p:cNvSpPr/>
          <p:nvPr/>
        </p:nvSpPr>
        <p:spPr bwMode="auto">
          <a:xfrm>
            <a:off x="792163" y="2667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7" name="圆角矩形 6"/>
          <p:cNvSpPr/>
          <p:nvPr/>
        </p:nvSpPr>
        <p:spPr bwMode="auto">
          <a:xfrm>
            <a:off x="2087563" y="26543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25:1</a:t>
            </a:r>
            <a:endParaRPr lang="zh-CN" altLang="en-US">
              <a:solidFill>
                <a:schemeClr val="tx1"/>
              </a:solidFill>
            </a:endParaRPr>
          </a:p>
        </p:txBody>
      </p:sp>
      <p:sp>
        <p:nvSpPr>
          <p:cNvPr id="8" name="圆角矩形 7"/>
          <p:cNvSpPr/>
          <p:nvPr/>
        </p:nvSpPr>
        <p:spPr bwMode="auto">
          <a:xfrm>
            <a:off x="792163" y="3429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10" name="圆角矩形 9"/>
          <p:cNvSpPr/>
          <p:nvPr/>
        </p:nvSpPr>
        <p:spPr bwMode="auto">
          <a:xfrm>
            <a:off x="2087563" y="34290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30729" name="直接连接符 11"/>
          <p:cNvCxnSpPr>
            <a:cxnSpLocks noChangeShapeType="1"/>
            <a:stCxn id="5" idx="2"/>
            <a:endCxn id="6" idx="0"/>
          </p:cNvCxnSpPr>
          <p:nvPr/>
        </p:nvCxnSpPr>
        <p:spPr bwMode="auto">
          <a:xfrm flipH="1">
            <a:off x="1058863" y="22860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730" name="直接连接符 13"/>
          <p:cNvCxnSpPr>
            <a:cxnSpLocks noChangeShapeType="1"/>
            <a:stCxn id="6" idx="2"/>
            <a:endCxn id="8" idx="0"/>
          </p:cNvCxnSpPr>
          <p:nvPr/>
        </p:nvCxnSpPr>
        <p:spPr bwMode="auto">
          <a:xfrm>
            <a:off x="1058863"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731" name="直接连接符 17"/>
          <p:cNvCxnSpPr>
            <a:cxnSpLocks noChangeShapeType="1"/>
            <a:stCxn id="5" idx="2"/>
            <a:endCxn id="7" idx="0"/>
          </p:cNvCxnSpPr>
          <p:nvPr/>
        </p:nvCxnSpPr>
        <p:spPr bwMode="auto">
          <a:xfrm>
            <a:off x="1668463" y="2286000"/>
            <a:ext cx="800100"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732" name="直接连接符 19"/>
          <p:cNvCxnSpPr>
            <a:cxnSpLocks noChangeShapeType="1"/>
            <a:stCxn id="7" idx="2"/>
            <a:endCxn id="10" idx="0"/>
          </p:cNvCxnSpPr>
          <p:nvPr/>
        </p:nvCxnSpPr>
        <p:spPr bwMode="auto">
          <a:xfrm>
            <a:off x="2468563" y="3035300"/>
            <a:ext cx="0"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0733" name="TextBox 20"/>
          <p:cNvSpPr txBox="1">
            <a:spLocks noChangeArrowheads="1"/>
          </p:cNvSpPr>
          <p:nvPr/>
        </p:nvSpPr>
        <p:spPr bwMode="auto">
          <a:xfrm>
            <a:off x="334963" y="4495800"/>
            <a:ext cx="25527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buFont typeface="Arial" panose="020B0604020202020204" pitchFamily="34" charset="0"/>
              <a:buChar char="•"/>
            </a:pPr>
            <a:r>
              <a:rPr lang="en-US" altLang="zh-CN" b="0">
                <a:latin typeface="Calibri" panose="020F0502020204030204" pitchFamily="34" charset="0"/>
              </a:rPr>
              <a:t>/a/b is a directory</a:t>
            </a:r>
          </a:p>
          <a:p>
            <a:pPr eaLnBrk="1" hangingPunct="1">
              <a:buFont typeface="Arial" panose="020B0604020202020204" pitchFamily="34" charset="0"/>
              <a:buChar char="•"/>
            </a:pPr>
            <a:r>
              <a:rPr lang="en-US" altLang="zh-CN" b="0">
                <a:latin typeface="Calibri" panose="020F0502020204030204" pitchFamily="34" charset="0"/>
              </a:rPr>
              <a:t>The refcnt of a is 1</a:t>
            </a:r>
          </a:p>
          <a:p>
            <a:pPr eaLnBrk="1" hangingPunct="1">
              <a:buFont typeface="Arial" panose="020B0604020202020204" pitchFamily="34" charset="0"/>
              <a:buChar char="•"/>
            </a:pPr>
            <a:r>
              <a:rPr lang="en-US" altLang="zh-CN" b="0">
                <a:latin typeface="Calibri" panose="020F0502020204030204" pitchFamily="34" charset="0"/>
              </a:rPr>
              <a:t>a’s inode num is 25</a:t>
            </a:r>
            <a:endParaRPr lang="zh-CN" altLang="en-US" b="0">
              <a:latin typeface="Calibri" panose="020F0502020204030204" pitchFamily="34" charset="0"/>
            </a:endParaRPr>
          </a:p>
        </p:txBody>
      </p:sp>
      <p:sp>
        <p:nvSpPr>
          <p:cNvPr id="22" name="圆角矩形 21"/>
          <p:cNvSpPr/>
          <p:nvPr/>
        </p:nvSpPr>
        <p:spPr bwMode="auto">
          <a:xfrm>
            <a:off x="4068763" y="1905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a:t>
            </a:r>
            <a:endParaRPr lang="zh-CN" altLang="en-US">
              <a:solidFill>
                <a:schemeClr val="tx1"/>
              </a:solidFill>
            </a:endParaRPr>
          </a:p>
        </p:txBody>
      </p:sp>
      <p:sp>
        <p:nvSpPr>
          <p:cNvPr id="23" name="圆角矩形 22"/>
          <p:cNvSpPr/>
          <p:nvPr/>
        </p:nvSpPr>
        <p:spPr bwMode="auto">
          <a:xfrm>
            <a:off x="3459163" y="2667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24" name="圆角矩形 23"/>
          <p:cNvSpPr/>
          <p:nvPr/>
        </p:nvSpPr>
        <p:spPr bwMode="auto">
          <a:xfrm>
            <a:off x="4754563" y="26543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25:2</a:t>
            </a:r>
            <a:endParaRPr lang="zh-CN" altLang="en-US">
              <a:solidFill>
                <a:schemeClr val="tx1"/>
              </a:solidFill>
            </a:endParaRPr>
          </a:p>
        </p:txBody>
      </p:sp>
      <p:sp>
        <p:nvSpPr>
          <p:cNvPr id="25" name="圆角矩形 24"/>
          <p:cNvSpPr/>
          <p:nvPr/>
        </p:nvSpPr>
        <p:spPr bwMode="auto">
          <a:xfrm>
            <a:off x="3459163" y="3429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27" name="圆角矩形 26"/>
          <p:cNvSpPr/>
          <p:nvPr/>
        </p:nvSpPr>
        <p:spPr bwMode="auto">
          <a:xfrm>
            <a:off x="4754563" y="34290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22547" name="直接连接符 27"/>
          <p:cNvCxnSpPr>
            <a:cxnSpLocks noChangeShapeType="1"/>
            <a:stCxn id="22" idx="2"/>
            <a:endCxn id="23" idx="0"/>
          </p:cNvCxnSpPr>
          <p:nvPr/>
        </p:nvCxnSpPr>
        <p:spPr bwMode="auto">
          <a:xfrm flipH="1">
            <a:off x="3725863" y="22860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48" name="直接连接符 28"/>
          <p:cNvCxnSpPr>
            <a:cxnSpLocks noChangeShapeType="1"/>
            <a:stCxn id="23" idx="2"/>
            <a:endCxn id="25" idx="0"/>
          </p:cNvCxnSpPr>
          <p:nvPr/>
        </p:nvCxnSpPr>
        <p:spPr bwMode="auto">
          <a:xfrm>
            <a:off x="3725863"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49" name="直接连接符 30"/>
          <p:cNvCxnSpPr>
            <a:cxnSpLocks noChangeShapeType="1"/>
            <a:stCxn id="22" idx="2"/>
            <a:endCxn id="24" idx="0"/>
          </p:cNvCxnSpPr>
          <p:nvPr/>
        </p:nvCxnSpPr>
        <p:spPr bwMode="auto">
          <a:xfrm>
            <a:off x="4335463" y="2286000"/>
            <a:ext cx="800100"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50" name="直接连接符 31"/>
          <p:cNvCxnSpPr>
            <a:cxnSpLocks noChangeShapeType="1"/>
            <a:stCxn id="24" idx="2"/>
            <a:endCxn id="27" idx="0"/>
          </p:cNvCxnSpPr>
          <p:nvPr/>
        </p:nvCxnSpPr>
        <p:spPr bwMode="auto">
          <a:xfrm>
            <a:off x="5135563" y="3035300"/>
            <a:ext cx="0"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3" name="圆角矩形 32"/>
          <p:cNvSpPr/>
          <p:nvPr/>
        </p:nvSpPr>
        <p:spPr bwMode="auto">
          <a:xfrm>
            <a:off x="6811963" y="1905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a:t>
            </a:r>
            <a:endParaRPr lang="zh-CN" altLang="en-US">
              <a:solidFill>
                <a:schemeClr val="tx1"/>
              </a:solidFill>
            </a:endParaRPr>
          </a:p>
        </p:txBody>
      </p:sp>
      <p:sp>
        <p:nvSpPr>
          <p:cNvPr id="34" name="圆角矩形 33"/>
          <p:cNvSpPr/>
          <p:nvPr/>
        </p:nvSpPr>
        <p:spPr bwMode="auto">
          <a:xfrm>
            <a:off x="6202363" y="2667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35" name="圆角矩形 34"/>
          <p:cNvSpPr/>
          <p:nvPr/>
        </p:nvSpPr>
        <p:spPr bwMode="auto">
          <a:xfrm>
            <a:off x="7497763" y="26543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rgbClr val="800000"/>
                </a:solidFill>
              </a:rPr>
              <a:t>25: 1</a:t>
            </a:r>
            <a:endParaRPr lang="zh-CN" altLang="en-US">
              <a:solidFill>
                <a:srgbClr val="800000"/>
              </a:solidFill>
            </a:endParaRPr>
          </a:p>
        </p:txBody>
      </p:sp>
      <p:sp>
        <p:nvSpPr>
          <p:cNvPr id="36" name="圆角矩形 35"/>
          <p:cNvSpPr/>
          <p:nvPr/>
        </p:nvSpPr>
        <p:spPr bwMode="auto">
          <a:xfrm>
            <a:off x="6202363" y="3429000"/>
            <a:ext cx="533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38" name="圆角矩形 37"/>
          <p:cNvSpPr/>
          <p:nvPr/>
        </p:nvSpPr>
        <p:spPr bwMode="auto">
          <a:xfrm>
            <a:off x="7497763" y="3429000"/>
            <a:ext cx="7620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22556" name="直接连接符 38"/>
          <p:cNvCxnSpPr>
            <a:cxnSpLocks noChangeShapeType="1"/>
            <a:stCxn id="33" idx="2"/>
            <a:endCxn id="34" idx="0"/>
          </p:cNvCxnSpPr>
          <p:nvPr/>
        </p:nvCxnSpPr>
        <p:spPr bwMode="auto">
          <a:xfrm flipH="1">
            <a:off x="6469063" y="22860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57" name="直接连接符 39"/>
          <p:cNvCxnSpPr>
            <a:cxnSpLocks noChangeShapeType="1"/>
            <a:stCxn id="34" idx="2"/>
            <a:endCxn id="36" idx="0"/>
          </p:cNvCxnSpPr>
          <p:nvPr/>
        </p:nvCxnSpPr>
        <p:spPr bwMode="auto">
          <a:xfrm>
            <a:off x="6469063"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58" name="直接连接符 41"/>
          <p:cNvCxnSpPr>
            <a:cxnSpLocks noChangeShapeType="1"/>
            <a:stCxn id="33" idx="2"/>
            <a:endCxn id="35" idx="0"/>
          </p:cNvCxnSpPr>
          <p:nvPr/>
        </p:nvCxnSpPr>
        <p:spPr bwMode="auto">
          <a:xfrm>
            <a:off x="7078663" y="2286000"/>
            <a:ext cx="800100"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59" name="直接连接符 42"/>
          <p:cNvCxnSpPr>
            <a:cxnSpLocks noChangeShapeType="1"/>
            <a:stCxn id="35" idx="2"/>
            <a:endCxn id="38" idx="0"/>
          </p:cNvCxnSpPr>
          <p:nvPr/>
        </p:nvCxnSpPr>
        <p:spPr bwMode="auto">
          <a:xfrm>
            <a:off x="7878763" y="3035300"/>
            <a:ext cx="0"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0" name="肘形连接符 48"/>
          <p:cNvCxnSpPr>
            <a:cxnSpLocks noChangeShapeType="1"/>
            <a:stCxn id="27" idx="1"/>
            <a:endCxn id="24" idx="1"/>
          </p:cNvCxnSpPr>
          <p:nvPr/>
        </p:nvCxnSpPr>
        <p:spPr bwMode="auto">
          <a:xfrm rot="10800000">
            <a:off x="4754563" y="2844800"/>
            <a:ext cx="12700" cy="774700"/>
          </a:xfrm>
          <a:prstGeom prst="bentConnector3">
            <a:avLst>
              <a:gd name="adj1" fmla="val 2213796"/>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十字形 49"/>
          <p:cNvSpPr/>
          <p:nvPr/>
        </p:nvSpPr>
        <p:spPr bwMode="auto">
          <a:xfrm rot="18900000">
            <a:off x="7310438" y="2252663"/>
            <a:ext cx="342900" cy="342900"/>
          </a:xfrm>
          <a:prstGeom prst="plus">
            <a:avLst>
              <a:gd name="adj" fmla="val 43391"/>
            </a:avLst>
          </a:prstGeom>
          <a:solidFill>
            <a:srgbClr val="8000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nchor="ctr"/>
          <a:lstStyle/>
          <a:p>
            <a:pPr eaLnBrk="0" hangingPunct="0">
              <a:defRPr/>
            </a:pPr>
            <a:endParaRPr lang="zh-CN" altLang="en-US">
              <a:solidFill>
                <a:schemeClr val="tx1"/>
              </a:solidFill>
              <a:latin typeface="Comic Sans MS" pitchFamily="66" charset="0"/>
            </a:endParaRPr>
          </a:p>
        </p:txBody>
      </p:sp>
      <p:cxnSp>
        <p:nvCxnSpPr>
          <p:cNvPr id="22562" name="肘形连接符 56"/>
          <p:cNvCxnSpPr>
            <a:cxnSpLocks noChangeShapeType="1"/>
            <a:stCxn id="38" idx="1"/>
            <a:endCxn id="35" idx="1"/>
          </p:cNvCxnSpPr>
          <p:nvPr/>
        </p:nvCxnSpPr>
        <p:spPr bwMode="auto">
          <a:xfrm rot="10800000">
            <a:off x="7497763" y="2844800"/>
            <a:ext cx="12700" cy="774700"/>
          </a:xfrm>
          <a:prstGeom prst="bentConnector3">
            <a:avLst>
              <a:gd name="adj1" fmla="val 2544829"/>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55" name="TextBox 57"/>
          <p:cNvSpPr txBox="1">
            <a:spLocks noChangeArrowheads="1"/>
          </p:cNvSpPr>
          <p:nvPr/>
        </p:nvSpPr>
        <p:spPr bwMode="auto">
          <a:xfrm>
            <a:off x="1782763" y="2133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a</a:t>
            </a:r>
            <a:endParaRPr lang="zh-CN" altLang="en-US">
              <a:latin typeface="Calibri" panose="020F0502020204030204" pitchFamily="34" charset="0"/>
            </a:endParaRPr>
          </a:p>
        </p:txBody>
      </p:sp>
      <p:sp>
        <p:nvSpPr>
          <p:cNvPr id="30756" name="TextBox 58"/>
          <p:cNvSpPr txBox="1">
            <a:spLocks noChangeArrowheads="1"/>
          </p:cNvSpPr>
          <p:nvPr/>
        </p:nvSpPr>
        <p:spPr bwMode="auto">
          <a:xfrm>
            <a:off x="193516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b</a:t>
            </a:r>
            <a:endParaRPr lang="zh-CN" altLang="en-US">
              <a:latin typeface="Calibri" panose="020F0502020204030204" pitchFamily="34" charset="0"/>
            </a:endParaRPr>
          </a:p>
        </p:txBody>
      </p:sp>
      <p:sp>
        <p:nvSpPr>
          <p:cNvPr id="22565" name="TextBox 59"/>
          <p:cNvSpPr txBox="1">
            <a:spLocks noChangeArrowheads="1"/>
          </p:cNvSpPr>
          <p:nvPr/>
        </p:nvSpPr>
        <p:spPr bwMode="auto">
          <a:xfrm>
            <a:off x="3154363" y="4495800"/>
            <a:ext cx="2514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buFont typeface="Arial" panose="020B0604020202020204" pitchFamily="34" charset="0"/>
              <a:buChar char="•"/>
            </a:pPr>
            <a:r>
              <a:rPr lang="en-US" altLang="zh-CN" b="0">
                <a:latin typeface="Calibri" panose="020F0502020204030204" pitchFamily="34" charset="0"/>
              </a:rPr>
              <a:t>LINK (“/a/b/c”, a”)</a:t>
            </a:r>
          </a:p>
          <a:p>
            <a:pPr eaLnBrk="1" hangingPunct="1">
              <a:buFont typeface="Arial" panose="020B0604020202020204" pitchFamily="34" charset="0"/>
              <a:buChar char="•"/>
            </a:pPr>
            <a:r>
              <a:rPr lang="en-US" altLang="zh-CN" b="0">
                <a:latin typeface="Calibri" panose="020F0502020204030204" pitchFamily="34" charset="0"/>
              </a:rPr>
              <a:t>Cause a cycle!</a:t>
            </a:r>
          </a:p>
          <a:p>
            <a:pPr eaLnBrk="1" hangingPunct="1">
              <a:buFont typeface="Arial" panose="020B0604020202020204" pitchFamily="34" charset="0"/>
              <a:buChar char="•"/>
            </a:pPr>
            <a:r>
              <a:rPr lang="en-US" altLang="zh-CN" b="0">
                <a:latin typeface="Calibri" panose="020F0502020204030204" pitchFamily="34" charset="0"/>
              </a:rPr>
              <a:t>Refcnt of a is 2</a:t>
            </a:r>
          </a:p>
          <a:p>
            <a:pPr eaLnBrk="1" hangingPunct="1">
              <a:buFont typeface="Arial" panose="020B0604020202020204" pitchFamily="34" charset="0"/>
              <a:buChar char="•"/>
            </a:pPr>
            <a:endParaRPr lang="en-US" altLang="zh-CN" b="0">
              <a:latin typeface="Calibri" panose="020F0502020204030204" pitchFamily="34" charset="0"/>
            </a:endParaRPr>
          </a:p>
        </p:txBody>
      </p:sp>
      <p:sp>
        <p:nvSpPr>
          <p:cNvPr id="22566" name="TextBox 60"/>
          <p:cNvSpPr txBox="1">
            <a:spLocks noChangeArrowheads="1"/>
          </p:cNvSpPr>
          <p:nvPr/>
        </p:nvSpPr>
        <p:spPr bwMode="auto">
          <a:xfrm>
            <a:off x="4449763" y="2133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a</a:t>
            </a:r>
            <a:endParaRPr lang="zh-CN" altLang="en-US">
              <a:latin typeface="Calibri" panose="020F0502020204030204" pitchFamily="34" charset="0"/>
            </a:endParaRPr>
          </a:p>
        </p:txBody>
      </p:sp>
      <p:sp>
        <p:nvSpPr>
          <p:cNvPr id="22567" name="TextBox 61"/>
          <p:cNvSpPr txBox="1">
            <a:spLocks noChangeArrowheads="1"/>
          </p:cNvSpPr>
          <p:nvPr/>
        </p:nvSpPr>
        <p:spPr bwMode="auto">
          <a:xfrm>
            <a:off x="460216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b</a:t>
            </a:r>
            <a:endParaRPr lang="zh-CN" altLang="en-US">
              <a:latin typeface="Calibri" panose="020F0502020204030204" pitchFamily="34" charset="0"/>
            </a:endParaRPr>
          </a:p>
        </p:txBody>
      </p:sp>
      <p:sp>
        <p:nvSpPr>
          <p:cNvPr id="22568" name="TextBox 64"/>
          <p:cNvSpPr txBox="1">
            <a:spLocks noChangeArrowheads="1"/>
          </p:cNvSpPr>
          <p:nvPr/>
        </p:nvSpPr>
        <p:spPr bwMode="auto">
          <a:xfrm>
            <a:off x="401161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c</a:t>
            </a:r>
            <a:endParaRPr lang="zh-CN" altLang="en-US">
              <a:latin typeface="Calibri" panose="020F0502020204030204" pitchFamily="34" charset="0"/>
            </a:endParaRPr>
          </a:p>
        </p:txBody>
      </p:sp>
      <p:sp>
        <p:nvSpPr>
          <p:cNvPr id="22569" name="TextBox 67"/>
          <p:cNvSpPr txBox="1">
            <a:spLocks noChangeArrowheads="1"/>
          </p:cNvSpPr>
          <p:nvPr/>
        </p:nvSpPr>
        <p:spPr bwMode="auto">
          <a:xfrm>
            <a:off x="732631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b</a:t>
            </a:r>
            <a:endParaRPr lang="zh-CN" altLang="en-US">
              <a:latin typeface="Calibri" panose="020F0502020204030204" pitchFamily="34" charset="0"/>
            </a:endParaRPr>
          </a:p>
        </p:txBody>
      </p:sp>
      <p:sp>
        <p:nvSpPr>
          <p:cNvPr id="22570" name="TextBox 68"/>
          <p:cNvSpPr txBox="1">
            <a:spLocks noChangeArrowheads="1"/>
          </p:cNvSpPr>
          <p:nvPr/>
        </p:nvSpPr>
        <p:spPr bwMode="auto">
          <a:xfrm>
            <a:off x="6735763" y="302895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c</a:t>
            </a:r>
            <a:endParaRPr lang="zh-CN" altLang="en-US">
              <a:latin typeface="Calibri" panose="020F0502020204030204" pitchFamily="34" charset="0"/>
            </a:endParaRPr>
          </a:p>
        </p:txBody>
      </p:sp>
      <p:sp>
        <p:nvSpPr>
          <p:cNvPr id="22571" name="TextBox 69"/>
          <p:cNvSpPr txBox="1">
            <a:spLocks noChangeArrowheads="1"/>
          </p:cNvSpPr>
          <p:nvPr/>
        </p:nvSpPr>
        <p:spPr bwMode="auto">
          <a:xfrm>
            <a:off x="5821363" y="4495800"/>
            <a:ext cx="30178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buFont typeface="Arial" panose="020B0604020202020204" pitchFamily="34" charset="0"/>
              <a:buChar char="•"/>
            </a:pPr>
            <a:r>
              <a:rPr lang="en-US" altLang="zh-CN" b="0">
                <a:latin typeface="Calibri" panose="020F0502020204030204" pitchFamily="34" charset="0"/>
              </a:rPr>
              <a:t>UNLINK (“/a”)</a:t>
            </a:r>
          </a:p>
          <a:p>
            <a:pPr eaLnBrk="1" hangingPunct="1">
              <a:buFont typeface="Arial" panose="020B0604020202020204" pitchFamily="34" charset="0"/>
              <a:buChar char="•"/>
            </a:pPr>
            <a:r>
              <a:rPr lang="en-US" altLang="zh-CN" b="0">
                <a:latin typeface="Calibri" panose="020F0502020204030204" pitchFamily="34" charset="0"/>
              </a:rPr>
              <a:t>Refcnt of a is 1, so the inode 25 is not deleted</a:t>
            </a:r>
          </a:p>
          <a:p>
            <a:pPr eaLnBrk="1" hangingPunct="1">
              <a:buFont typeface="Arial" panose="020B0604020202020204" pitchFamily="34" charset="0"/>
              <a:buChar char="•"/>
            </a:pPr>
            <a:r>
              <a:rPr lang="en-US" altLang="zh-CN" b="0">
                <a:latin typeface="Calibri" panose="020F0502020204030204" pitchFamily="34" charset="0"/>
              </a:rPr>
              <a:t>Now inode 25 is dis-connected from graph</a:t>
            </a:r>
          </a:p>
        </p:txBody>
      </p:sp>
      <p:sp>
        <p:nvSpPr>
          <p:cNvPr id="22572" name="TextBox 70"/>
          <p:cNvSpPr txBox="1">
            <a:spLocks noChangeArrowheads="1"/>
          </p:cNvSpPr>
          <p:nvPr/>
        </p:nvSpPr>
        <p:spPr bwMode="auto">
          <a:xfrm>
            <a:off x="7192963" y="2133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Calibri" panose="020F0502020204030204" pitchFamily="34" charset="0"/>
              </a:rPr>
              <a:t>a</a:t>
            </a:r>
            <a:endParaRPr lang="zh-CN" altLang="en-US">
              <a:latin typeface="Calibri" panose="020F0502020204030204" pitchFamily="34" charset="0"/>
            </a:endParaRPr>
          </a:p>
        </p:txBody>
      </p:sp>
      <p:sp>
        <p:nvSpPr>
          <p:cNvPr id="30765"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30766"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30767"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30768"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30769"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30770"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extLst>
      <p:ext uri="{BB962C8B-B14F-4D97-AF65-F5344CB8AC3E}">
        <p14:creationId xmlns:p14="http://schemas.microsoft.com/office/powerpoint/2010/main" val="2341448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2547"/>
                                        </p:tgtEl>
                                        <p:attrNameLst>
                                          <p:attrName>style.visibility</p:attrName>
                                        </p:attrNameLst>
                                      </p:cBhvr>
                                      <p:to>
                                        <p:strVal val="visible"/>
                                      </p:to>
                                    </p:set>
                                    <p:animEffect transition="in" filter="fade">
                                      <p:cBhvr>
                                        <p:cTn id="22" dur="500"/>
                                        <p:tgtEl>
                                          <p:spTgt spid="22547"/>
                                        </p:tgtEl>
                                      </p:cBhvr>
                                    </p:animEffect>
                                  </p:childTnLst>
                                </p:cTn>
                              </p:par>
                              <p:par>
                                <p:cTn id="23" presetID="10" presetClass="entr" presetSubtype="0" fill="hold" nodeType="withEffect">
                                  <p:stCondLst>
                                    <p:cond delay="0"/>
                                  </p:stCondLst>
                                  <p:childTnLst>
                                    <p:set>
                                      <p:cBhvr>
                                        <p:cTn id="24" dur="1" fill="hold">
                                          <p:stCondLst>
                                            <p:cond delay="0"/>
                                          </p:stCondLst>
                                        </p:cTn>
                                        <p:tgtEl>
                                          <p:spTgt spid="22548"/>
                                        </p:tgtEl>
                                        <p:attrNameLst>
                                          <p:attrName>style.visibility</p:attrName>
                                        </p:attrNameLst>
                                      </p:cBhvr>
                                      <p:to>
                                        <p:strVal val="visible"/>
                                      </p:to>
                                    </p:set>
                                    <p:animEffect transition="in" filter="fade">
                                      <p:cBhvr>
                                        <p:cTn id="25" dur="500"/>
                                        <p:tgtEl>
                                          <p:spTgt spid="22548"/>
                                        </p:tgtEl>
                                      </p:cBhvr>
                                    </p:animEffect>
                                  </p:childTnLst>
                                </p:cTn>
                              </p:par>
                              <p:par>
                                <p:cTn id="26" presetID="10" presetClass="entr" presetSubtype="0" fill="hold" nodeType="withEffect">
                                  <p:stCondLst>
                                    <p:cond delay="0"/>
                                  </p:stCondLst>
                                  <p:childTnLst>
                                    <p:set>
                                      <p:cBhvr>
                                        <p:cTn id="27" dur="1" fill="hold">
                                          <p:stCondLst>
                                            <p:cond delay="0"/>
                                          </p:stCondLst>
                                        </p:cTn>
                                        <p:tgtEl>
                                          <p:spTgt spid="22549"/>
                                        </p:tgtEl>
                                        <p:attrNameLst>
                                          <p:attrName>style.visibility</p:attrName>
                                        </p:attrNameLst>
                                      </p:cBhvr>
                                      <p:to>
                                        <p:strVal val="visible"/>
                                      </p:to>
                                    </p:set>
                                    <p:animEffect transition="in" filter="fade">
                                      <p:cBhvr>
                                        <p:cTn id="28" dur="500"/>
                                        <p:tgtEl>
                                          <p:spTgt spid="22549"/>
                                        </p:tgtEl>
                                      </p:cBhvr>
                                    </p:animEffect>
                                  </p:childTnLst>
                                </p:cTn>
                              </p:par>
                              <p:par>
                                <p:cTn id="29" presetID="10" presetClass="entr" presetSubtype="0" fill="hold" nodeType="withEffect">
                                  <p:stCondLst>
                                    <p:cond delay="0"/>
                                  </p:stCondLst>
                                  <p:childTnLst>
                                    <p:set>
                                      <p:cBhvr>
                                        <p:cTn id="30" dur="1" fill="hold">
                                          <p:stCondLst>
                                            <p:cond delay="0"/>
                                          </p:stCondLst>
                                        </p:cTn>
                                        <p:tgtEl>
                                          <p:spTgt spid="22550"/>
                                        </p:tgtEl>
                                        <p:attrNameLst>
                                          <p:attrName>style.visibility</p:attrName>
                                        </p:attrNameLst>
                                      </p:cBhvr>
                                      <p:to>
                                        <p:strVal val="visible"/>
                                      </p:to>
                                    </p:set>
                                    <p:animEffect transition="in" filter="fade">
                                      <p:cBhvr>
                                        <p:cTn id="31" dur="500"/>
                                        <p:tgtEl>
                                          <p:spTgt spid="22550"/>
                                        </p:tgtEl>
                                      </p:cBhvr>
                                    </p:animEffect>
                                  </p:childTnLst>
                                </p:cTn>
                              </p:par>
                              <p:par>
                                <p:cTn id="32" presetID="10" presetClass="entr" presetSubtype="0" fill="hold" nodeType="withEffect">
                                  <p:stCondLst>
                                    <p:cond delay="0"/>
                                  </p:stCondLst>
                                  <p:childTnLst>
                                    <p:set>
                                      <p:cBhvr>
                                        <p:cTn id="33" dur="1" fill="hold">
                                          <p:stCondLst>
                                            <p:cond delay="0"/>
                                          </p:stCondLst>
                                        </p:cTn>
                                        <p:tgtEl>
                                          <p:spTgt spid="22560"/>
                                        </p:tgtEl>
                                        <p:attrNameLst>
                                          <p:attrName>style.visibility</p:attrName>
                                        </p:attrNameLst>
                                      </p:cBhvr>
                                      <p:to>
                                        <p:strVal val="visible"/>
                                      </p:to>
                                    </p:set>
                                    <p:animEffect transition="in" filter="fade">
                                      <p:cBhvr>
                                        <p:cTn id="34" dur="500"/>
                                        <p:tgtEl>
                                          <p:spTgt spid="225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65"/>
                                        </p:tgtEl>
                                        <p:attrNameLst>
                                          <p:attrName>style.visibility</p:attrName>
                                        </p:attrNameLst>
                                      </p:cBhvr>
                                      <p:to>
                                        <p:strVal val="visible"/>
                                      </p:to>
                                    </p:set>
                                    <p:animEffect transition="in" filter="fade">
                                      <p:cBhvr>
                                        <p:cTn id="37" dur="500"/>
                                        <p:tgtEl>
                                          <p:spTgt spid="225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66"/>
                                        </p:tgtEl>
                                        <p:attrNameLst>
                                          <p:attrName>style.visibility</p:attrName>
                                        </p:attrNameLst>
                                      </p:cBhvr>
                                      <p:to>
                                        <p:strVal val="visible"/>
                                      </p:to>
                                    </p:set>
                                    <p:animEffect transition="in" filter="fade">
                                      <p:cBhvr>
                                        <p:cTn id="40" dur="500"/>
                                        <p:tgtEl>
                                          <p:spTgt spid="225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567"/>
                                        </p:tgtEl>
                                        <p:attrNameLst>
                                          <p:attrName>style.visibility</p:attrName>
                                        </p:attrNameLst>
                                      </p:cBhvr>
                                      <p:to>
                                        <p:strVal val="visible"/>
                                      </p:to>
                                    </p:set>
                                    <p:animEffect transition="in" filter="fade">
                                      <p:cBhvr>
                                        <p:cTn id="43" dur="500"/>
                                        <p:tgtEl>
                                          <p:spTgt spid="2256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568"/>
                                        </p:tgtEl>
                                        <p:attrNameLst>
                                          <p:attrName>style.visibility</p:attrName>
                                        </p:attrNameLst>
                                      </p:cBhvr>
                                      <p:to>
                                        <p:strVal val="visible"/>
                                      </p:to>
                                    </p:set>
                                    <p:animEffect transition="in" filter="fade">
                                      <p:cBhvr>
                                        <p:cTn id="46" dur="500"/>
                                        <p:tgtEl>
                                          <p:spTgt spid="225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nodeType="withEffect">
                                  <p:stCondLst>
                                    <p:cond delay="0"/>
                                  </p:stCondLst>
                                  <p:childTnLst>
                                    <p:set>
                                      <p:cBhvr>
                                        <p:cTn id="65" dur="1" fill="hold">
                                          <p:stCondLst>
                                            <p:cond delay="0"/>
                                          </p:stCondLst>
                                        </p:cTn>
                                        <p:tgtEl>
                                          <p:spTgt spid="22556"/>
                                        </p:tgtEl>
                                        <p:attrNameLst>
                                          <p:attrName>style.visibility</p:attrName>
                                        </p:attrNameLst>
                                      </p:cBhvr>
                                      <p:to>
                                        <p:strVal val="visible"/>
                                      </p:to>
                                    </p:set>
                                    <p:animEffect transition="in" filter="fade">
                                      <p:cBhvr>
                                        <p:cTn id="66" dur="500"/>
                                        <p:tgtEl>
                                          <p:spTgt spid="22556"/>
                                        </p:tgtEl>
                                      </p:cBhvr>
                                    </p:animEffect>
                                  </p:childTnLst>
                                </p:cTn>
                              </p:par>
                              <p:par>
                                <p:cTn id="67" presetID="10" presetClass="entr" presetSubtype="0" fill="hold" nodeType="withEffect">
                                  <p:stCondLst>
                                    <p:cond delay="0"/>
                                  </p:stCondLst>
                                  <p:childTnLst>
                                    <p:set>
                                      <p:cBhvr>
                                        <p:cTn id="68" dur="1" fill="hold">
                                          <p:stCondLst>
                                            <p:cond delay="0"/>
                                          </p:stCondLst>
                                        </p:cTn>
                                        <p:tgtEl>
                                          <p:spTgt spid="22557"/>
                                        </p:tgtEl>
                                        <p:attrNameLst>
                                          <p:attrName>style.visibility</p:attrName>
                                        </p:attrNameLst>
                                      </p:cBhvr>
                                      <p:to>
                                        <p:strVal val="visible"/>
                                      </p:to>
                                    </p:set>
                                    <p:animEffect transition="in" filter="fade">
                                      <p:cBhvr>
                                        <p:cTn id="69" dur="500"/>
                                        <p:tgtEl>
                                          <p:spTgt spid="22557"/>
                                        </p:tgtEl>
                                      </p:cBhvr>
                                    </p:animEffect>
                                  </p:childTnLst>
                                </p:cTn>
                              </p:par>
                              <p:par>
                                <p:cTn id="70" presetID="10" presetClass="entr" presetSubtype="0" fill="hold" nodeType="withEffect">
                                  <p:stCondLst>
                                    <p:cond delay="0"/>
                                  </p:stCondLst>
                                  <p:childTnLst>
                                    <p:set>
                                      <p:cBhvr>
                                        <p:cTn id="71" dur="1" fill="hold">
                                          <p:stCondLst>
                                            <p:cond delay="0"/>
                                          </p:stCondLst>
                                        </p:cTn>
                                        <p:tgtEl>
                                          <p:spTgt spid="22558"/>
                                        </p:tgtEl>
                                        <p:attrNameLst>
                                          <p:attrName>style.visibility</p:attrName>
                                        </p:attrNameLst>
                                      </p:cBhvr>
                                      <p:to>
                                        <p:strVal val="visible"/>
                                      </p:to>
                                    </p:set>
                                    <p:animEffect transition="in" filter="fade">
                                      <p:cBhvr>
                                        <p:cTn id="72" dur="500"/>
                                        <p:tgtEl>
                                          <p:spTgt spid="22558"/>
                                        </p:tgtEl>
                                      </p:cBhvr>
                                    </p:animEffect>
                                  </p:childTnLst>
                                </p:cTn>
                              </p:par>
                              <p:par>
                                <p:cTn id="73" presetID="10" presetClass="entr" presetSubtype="0" fill="hold" nodeType="withEffect">
                                  <p:stCondLst>
                                    <p:cond delay="0"/>
                                  </p:stCondLst>
                                  <p:childTnLst>
                                    <p:set>
                                      <p:cBhvr>
                                        <p:cTn id="74" dur="1" fill="hold">
                                          <p:stCondLst>
                                            <p:cond delay="0"/>
                                          </p:stCondLst>
                                        </p:cTn>
                                        <p:tgtEl>
                                          <p:spTgt spid="22559"/>
                                        </p:tgtEl>
                                        <p:attrNameLst>
                                          <p:attrName>style.visibility</p:attrName>
                                        </p:attrNameLst>
                                      </p:cBhvr>
                                      <p:to>
                                        <p:strVal val="visible"/>
                                      </p:to>
                                    </p:set>
                                    <p:animEffect transition="in" filter="fade">
                                      <p:cBhvr>
                                        <p:cTn id="75" dur="500"/>
                                        <p:tgtEl>
                                          <p:spTgt spid="2255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nodeType="withEffect">
                                  <p:stCondLst>
                                    <p:cond delay="0"/>
                                  </p:stCondLst>
                                  <p:childTnLst>
                                    <p:set>
                                      <p:cBhvr>
                                        <p:cTn id="80" dur="1" fill="hold">
                                          <p:stCondLst>
                                            <p:cond delay="0"/>
                                          </p:stCondLst>
                                        </p:cTn>
                                        <p:tgtEl>
                                          <p:spTgt spid="22562"/>
                                        </p:tgtEl>
                                        <p:attrNameLst>
                                          <p:attrName>style.visibility</p:attrName>
                                        </p:attrNameLst>
                                      </p:cBhvr>
                                      <p:to>
                                        <p:strVal val="visible"/>
                                      </p:to>
                                    </p:set>
                                    <p:animEffect transition="in" filter="fade">
                                      <p:cBhvr>
                                        <p:cTn id="81" dur="500"/>
                                        <p:tgtEl>
                                          <p:spTgt spid="2256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569"/>
                                        </p:tgtEl>
                                        <p:attrNameLst>
                                          <p:attrName>style.visibility</p:attrName>
                                        </p:attrNameLst>
                                      </p:cBhvr>
                                      <p:to>
                                        <p:strVal val="visible"/>
                                      </p:to>
                                    </p:set>
                                    <p:animEffect transition="in" filter="fade">
                                      <p:cBhvr>
                                        <p:cTn id="84" dur="500"/>
                                        <p:tgtEl>
                                          <p:spTgt spid="2256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2570"/>
                                        </p:tgtEl>
                                        <p:attrNameLst>
                                          <p:attrName>style.visibility</p:attrName>
                                        </p:attrNameLst>
                                      </p:cBhvr>
                                      <p:to>
                                        <p:strVal val="visible"/>
                                      </p:to>
                                    </p:set>
                                    <p:animEffect transition="in" filter="fade">
                                      <p:cBhvr>
                                        <p:cTn id="87" dur="500"/>
                                        <p:tgtEl>
                                          <p:spTgt spid="2257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2572"/>
                                        </p:tgtEl>
                                        <p:attrNameLst>
                                          <p:attrName>style.visibility</p:attrName>
                                        </p:attrNameLst>
                                      </p:cBhvr>
                                      <p:to>
                                        <p:strVal val="visible"/>
                                      </p:to>
                                    </p:set>
                                    <p:animEffect transition="in" filter="fade">
                                      <p:cBhvr>
                                        <p:cTn id="90" dur="500"/>
                                        <p:tgtEl>
                                          <p:spTgt spid="2257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571"/>
                                        </p:tgtEl>
                                        <p:attrNameLst>
                                          <p:attrName>style.visibility</p:attrName>
                                        </p:attrNameLst>
                                      </p:cBhvr>
                                      <p:to>
                                        <p:strVal val="visible"/>
                                      </p:to>
                                    </p:set>
                                    <p:animEffect transition="in" filter="fade">
                                      <p:cBhvr>
                                        <p:cTn id="93" dur="500"/>
                                        <p:tgtEl>
                                          <p:spTgt spid="22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7" grpId="0" animBg="1"/>
      <p:bldP spid="33" grpId="0" animBg="1"/>
      <p:bldP spid="34" grpId="0" animBg="1"/>
      <p:bldP spid="35" grpId="0" animBg="1"/>
      <p:bldP spid="36" grpId="0" animBg="1"/>
      <p:bldP spid="38" grpId="0" animBg="1"/>
      <p:bldP spid="50" grpId="0" animBg="1"/>
      <p:bldP spid="22565" grpId="0"/>
      <p:bldP spid="22566" grpId="0"/>
      <p:bldP spid="22567" grpId="0"/>
      <p:bldP spid="22568" grpId="0"/>
      <p:bldP spid="22569" grpId="0"/>
      <p:bldP spid="22570" grpId="0"/>
      <p:bldP spid="22571" grpId="0"/>
      <p:bldP spid="2257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CN" dirty="0" smtClean="0"/>
              <a:t>Renaming - 1</a:t>
            </a:r>
          </a:p>
        </p:txBody>
      </p:sp>
      <p:sp>
        <p:nvSpPr>
          <p:cNvPr id="31747" name="Content Placeholder 2"/>
          <p:cNvSpPr>
            <a:spLocks noGrp="1"/>
          </p:cNvSpPr>
          <p:nvPr>
            <p:ph idx="1"/>
          </p:nvPr>
        </p:nvSpPr>
        <p:spPr>
          <a:xfrm>
            <a:off x="457200" y="3733800"/>
            <a:ext cx="8305800" cy="3048000"/>
          </a:xfrm>
        </p:spPr>
        <p:txBody>
          <a:bodyPr/>
          <a:lstStyle/>
          <a:p>
            <a:r>
              <a:rPr lang="en-US" altLang="zh-CN" sz="2800" dirty="0" smtClean="0"/>
              <a:t>What if the computer fails between 1 &amp; 2?</a:t>
            </a:r>
          </a:p>
          <a:p>
            <a:pPr lvl="1"/>
            <a:r>
              <a:rPr lang="en-US" altLang="zh-CN" sz="2400" i="1" dirty="0" err="1" smtClean="0"/>
              <a:t>to_name</a:t>
            </a:r>
            <a:r>
              <a:rPr lang="en-US" altLang="zh-CN" sz="2400" dirty="0" smtClean="0"/>
              <a:t> will be lost, which surprises the user</a:t>
            </a:r>
          </a:p>
          <a:p>
            <a:pPr lvl="1"/>
            <a:r>
              <a:rPr lang="en-US" altLang="zh-CN" sz="2400" dirty="0" smtClean="0"/>
              <a:t>Need atomic action in chap-9</a:t>
            </a:r>
          </a:p>
          <a:p>
            <a:r>
              <a:rPr lang="en-US" altLang="zh-CN" sz="2800" dirty="0" smtClean="0"/>
              <a:t>Weaker specification</a:t>
            </a:r>
          </a:p>
          <a:p>
            <a:pPr lvl="1"/>
            <a:r>
              <a:rPr lang="en-US" altLang="zh-CN" sz="2400" dirty="0" smtClean="0"/>
              <a:t>if </a:t>
            </a:r>
            <a:r>
              <a:rPr lang="en-US" altLang="zh-CN" sz="2400" i="1" dirty="0" err="1" smtClean="0"/>
              <a:t>to_name</a:t>
            </a:r>
            <a:r>
              <a:rPr lang="en-US" altLang="zh-CN" sz="2400" dirty="0" smtClean="0"/>
              <a:t> already exist, it will already exist even if machine fails between 1 &amp; 2</a:t>
            </a:r>
            <a:endParaRPr lang="zh-CN" altLang="zh-CN" sz="2400" dirty="0" smtClean="0"/>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60B9F0BD-C0E6-4A95-8783-812571EBFC8D}" type="slidenum">
              <a:rPr lang="zh-CN" altLang="en-US" sz="1400" b="0">
                <a:latin typeface="Calibri" panose="020F0502020204030204" pitchFamily="34" charset="0"/>
                <a:ea typeface="Adobe 楷体 Std R" charset="-122"/>
              </a:rPr>
              <a:pPr/>
              <a:t>47</a:t>
            </a:fld>
            <a:endParaRPr lang="en-US" altLang="zh-CN" sz="1400" b="0">
              <a:latin typeface="Calibri" panose="020F0502020204030204" pitchFamily="34" charset="0"/>
              <a:ea typeface="Adobe 楷体 Std R" charset="-122"/>
            </a:endParaRPr>
          </a:p>
        </p:txBody>
      </p:sp>
      <p:pic>
        <p:nvPicPr>
          <p:cNvPr id="317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56" y="2392181"/>
            <a:ext cx="5334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31751"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31752"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31753"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31754"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31755"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
        <p:nvSpPr>
          <p:cNvPr id="2" name="矩形 1"/>
          <p:cNvSpPr/>
          <p:nvPr/>
        </p:nvSpPr>
        <p:spPr>
          <a:xfrm>
            <a:off x="533399" y="1515509"/>
            <a:ext cx="8261819" cy="954107"/>
          </a:xfrm>
          <a:prstGeom prst="rect">
            <a:avLst/>
          </a:prstGeom>
        </p:spPr>
        <p:txBody>
          <a:bodyPr wrap="square">
            <a:spAutoFit/>
          </a:bodyPr>
          <a:lstStyle/>
          <a:p>
            <a:pPr marL="342900" indent="-342900">
              <a:buFont typeface="Arial" panose="020B0604020202020204" pitchFamily="34" charset="0"/>
              <a:buChar char="•"/>
            </a:pPr>
            <a:r>
              <a:rPr lang="en-US" altLang="zh-CN" sz="2800" dirty="0"/>
              <a:t>Text edit usually save editing file in a </a:t>
            </a:r>
            <a:r>
              <a:rPr lang="en-US" altLang="zh-CN" sz="2800" dirty="0" err="1"/>
              <a:t>tmp</a:t>
            </a:r>
            <a:r>
              <a:rPr lang="en-US" altLang="zh-CN" sz="2800" dirty="0"/>
              <a:t> </a:t>
            </a:r>
            <a:r>
              <a:rPr lang="en-US" altLang="zh-CN" sz="2800" dirty="0" smtClean="0"/>
              <a:t>file</a:t>
            </a:r>
            <a:r>
              <a:rPr lang="zh-CN" altLang="en-US" sz="2800" dirty="0" smtClean="0"/>
              <a:t>，</a:t>
            </a:r>
            <a:r>
              <a:rPr lang="en-US" altLang="zh-CN" sz="2800" dirty="0" smtClean="0"/>
              <a:t>then rename the temp file</a:t>
            </a:r>
            <a:endParaRPr lang="en-US" altLang="zh-CN" sz="2800" dirty="0"/>
          </a:p>
        </p:txBody>
      </p:sp>
    </p:spTree>
    <p:extLst>
      <p:ext uri="{BB962C8B-B14F-4D97-AF65-F5344CB8AC3E}">
        <p14:creationId xmlns:p14="http://schemas.microsoft.com/office/powerpoint/2010/main" val="3263059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Renaming - 2</a:t>
            </a:r>
            <a:endParaRPr lang="zh-CN" altLang="en-US" smtClean="0"/>
          </a:p>
        </p:txBody>
      </p:sp>
      <p:sp>
        <p:nvSpPr>
          <p:cNvPr id="32771" name="内容占位符 2"/>
          <p:cNvSpPr>
            <a:spLocks noGrp="1"/>
          </p:cNvSpPr>
          <p:nvPr>
            <p:ph idx="1"/>
          </p:nvPr>
        </p:nvSpPr>
        <p:spPr>
          <a:xfrm>
            <a:off x="457200" y="2667000"/>
            <a:ext cx="8305800" cy="3352800"/>
          </a:xfrm>
        </p:spPr>
        <p:txBody>
          <a:bodyPr/>
          <a:lstStyle/>
          <a:p>
            <a:r>
              <a:rPr lang="en-US" altLang="zh-CN" dirty="0" smtClean="0"/>
              <a:t>Modern version (weaker version)</a:t>
            </a:r>
          </a:p>
          <a:p>
            <a:pPr lvl="1"/>
            <a:r>
              <a:rPr lang="en-US" altLang="zh-CN" dirty="0" smtClean="0"/>
              <a:t>Changes the </a:t>
            </a:r>
            <a:r>
              <a:rPr lang="en-US" altLang="zh-CN" dirty="0" err="1" smtClean="0"/>
              <a:t>inode</a:t>
            </a:r>
            <a:r>
              <a:rPr lang="en-US" altLang="zh-CN" dirty="0" smtClean="0"/>
              <a:t> number in the directory entry for </a:t>
            </a:r>
            <a:r>
              <a:rPr lang="en-US" altLang="zh-CN" i="1" dirty="0" err="1" smtClean="0"/>
              <a:t>to_name</a:t>
            </a:r>
            <a:r>
              <a:rPr lang="en-US" altLang="zh-CN" dirty="0" smtClean="0"/>
              <a:t> to the </a:t>
            </a:r>
            <a:r>
              <a:rPr lang="en-US" altLang="zh-CN" dirty="0" err="1" smtClean="0"/>
              <a:t>inode</a:t>
            </a:r>
            <a:r>
              <a:rPr lang="en-US" altLang="zh-CN" dirty="0" smtClean="0"/>
              <a:t> number of </a:t>
            </a:r>
            <a:r>
              <a:rPr lang="en-US" altLang="zh-CN" i="1" dirty="0" err="1" smtClean="0"/>
              <a:t>from_name</a:t>
            </a:r>
            <a:endParaRPr lang="en-US" altLang="zh-CN" i="1" dirty="0" smtClean="0"/>
          </a:p>
          <a:p>
            <a:pPr lvl="1"/>
            <a:r>
              <a:rPr lang="en-US" altLang="zh-CN" dirty="0" smtClean="0"/>
              <a:t>Removes the directory entry for </a:t>
            </a:r>
            <a:r>
              <a:rPr lang="en-US" altLang="zh-CN" i="1" dirty="0" err="1" smtClean="0"/>
              <a:t>from_name</a:t>
            </a:r>
            <a:endParaRPr lang="en-US" altLang="zh-CN" i="1" dirty="0" smtClean="0"/>
          </a:p>
          <a:p>
            <a:pPr lvl="1"/>
            <a:r>
              <a:rPr lang="en-US" altLang="zh-CN" dirty="0" smtClean="0"/>
              <a:t>If fails between 1 &amp; 2, must increase reference count of </a:t>
            </a:r>
            <a:r>
              <a:rPr lang="en-US" altLang="zh-CN" i="1" dirty="0" err="1" smtClean="0"/>
              <a:t>from_name</a:t>
            </a:r>
            <a:r>
              <a:rPr lang="en-US" altLang="zh-CN" dirty="0" err="1" smtClean="0"/>
              <a:t>’s</a:t>
            </a:r>
            <a:r>
              <a:rPr lang="en-US" altLang="zh-CN" dirty="0" smtClean="0"/>
              <a:t> </a:t>
            </a:r>
            <a:r>
              <a:rPr lang="en-US" altLang="zh-CN" dirty="0" err="1" smtClean="0"/>
              <a:t>inode</a:t>
            </a:r>
            <a:r>
              <a:rPr lang="en-US" altLang="zh-CN" dirty="0" smtClean="0"/>
              <a:t> on recovery</a:t>
            </a:r>
            <a:endParaRPr lang="zh-CN" altLang="en-US" dirty="0"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4F0A5E0-D921-44C4-AB9C-DDE2E402AD5E}" type="slidenum">
              <a:rPr lang="zh-CN" altLang="en-US" sz="1400" b="0">
                <a:latin typeface="Calibri" panose="020F0502020204030204" pitchFamily="34" charset="0"/>
                <a:ea typeface="Adobe 楷体 Std R" charset="-122"/>
              </a:rPr>
              <a:pPr/>
              <a:t>48</a:t>
            </a:fld>
            <a:endParaRPr lang="en-US" altLang="zh-CN" sz="1400" b="0">
              <a:latin typeface="Calibri" panose="020F0502020204030204" pitchFamily="34" charset="0"/>
              <a:ea typeface="Adobe 楷体 Std R" charset="-122"/>
            </a:endParaRPr>
          </a:p>
        </p:txBody>
      </p:sp>
      <p:pic>
        <p:nvPicPr>
          <p:cNvPr id="327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552575"/>
            <a:ext cx="50482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32775"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32776"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32777"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32778"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32779"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extLst>
      <p:ext uri="{BB962C8B-B14F-4D97-AF65-F5344CB8AC3E}">
        <p14:creationId xmlns:p14="http://schemas.microsoft.com/office/powerpoint/2010/main" val="38050557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zh-CN" smtClean="0"/>
              <a:t>Symbolic link layer</a:t>
            </a:r>
          </a:p>
        </p:txBody>
      </p:sp>
      <p:sp>
        <p:nvSpPr>
          <p:cNvPr id="45059" name="Content Placeholder 2"/>
          <p:cNvSpPr>
            <a:spLocks noGrp="1"/>
          </p:cNvSpPr>
          <p:nvPr>
            <p:ph idx="1"/>
          </p:nvPr>
        </p:nvSpPr>
        <p:spPr/>
        <p:txBody>
          <a:bodyPr/>
          <a:lstStyle/>
          <a:p>
            <a:r>
              <a:rPr lang="en-US" altLang="zh-CN" sz="2800" dirty="0" smtClean="0"/>
              <a:t>MOUNT</a:t>
            </a:r>
          </a:p>
          <a:p>
            <a:pPr lvl="1"/>
            <a:r>
              <a:rPr lang="en-US" altLang="zh-CN" sz="2400" dirty="0" smtClean="0"/>
              <a:t>Records the device and the root </a:t>
            </a:r>
            <a:r>
              <a:rPr lang="en-US" altLang="zh-CN" sz="2400" dirty="0" err="1" smtClean="0"/>
              <a:t>inode</a:t>
            </a:r>
            <a:r>
              <a:rPr lang="en-US" altLang="zh-CN" sz="2400" dirty="0" smtClean="0"/>
              <a:t> number of the file system in memory</a:t>
            </a:r>
          </a:p>
          <a:p>
            <a:pPr lvl="1"/>
            <a:r>
              <a:rPr lang="en-US" altLang="zh-CN" sz="2400" dirty="0" smtClean="0"/>
              <a:t>Record in the in-memory version of the </a:t>
            </a:r>
            <a:r>
              <a:rPr lang="en-US" altLang="zh-CN" sz="2400" dirty="0" err="1" smtClean="0"/>
              <a:t>inode</a:t>
            </a:r>
            <a:r>
              <a:rPr lang="en-US" altLang="zh-CN" sz="2400" dirty="0" smtClean="0"/>
              <a:t> for “/dev/fd1” its parent’s </a:t>
            </a:r>
            <a:r>
              <a:rPr lang="en-US" altLang="zh-CN" sz="2400" dirty="0" err="1" smtClean="0"/>
              <a:t>inode</a:t>
            </a:r>
            <a:endParaRPr lang="en-US" altLang="zh-CN" sz="2400" dirty="0" smtClean="0"/>
          </a:p>
          <a:p>
            <a:pPr lvl="1"/>
            <a:r>
              <a:rPr lang="en-US" altLang="zh-CN" sz="2400" dirty="0" smtClean="0"/>
              <a:t>UNMOUNT undoes the mount</a:t>
            </a:r>
          </a:p>
          <a:p>
            <a:r>
              <a:rPr lang="en-US" altLang="zh-CN" sz="2800" dirty="0" smtClean="0"/>
              <a:t>Change to the file name layer</a:t>
            </a:r>
          </a:p>
          <a:p>
            <a:pPr lvl="1"/>
            <a:r>
              <a:rPr lang="en-US" altLang="zh-CN" sz="2400" dirty="0" smtClean="0"/>
              <a:t>If LOOKUP runs into an </a:t>
            </a:r>
            <a:r>
              <a:rPr lang="en-US" altLang="zh-CN" sz="2400" dirty="0" err="1" smtClean="0"/>
              <a:t>inode</a:t>
            </a:r>
            <a:r>
              <a:rPr lang="en-US" altLang="zh-CN" sz="2400" dirty="0" smtClean="0"/>
              <a:t> on which a file system is mount, it uses the root </a:t>
            </a:r>
            <a:r>
              <a:rPr lang="en-US" altLang="zh-CN" sz="2400" dirty="0" err="1" smtClean="0"/>
              <a:t>inode</a:t>
            </a:r>
            <a:r>
              <a:rPr lang="en-US" altLang="zh-CN" sz="2400" dirty="0" smtClean="0"/>
              <a:t> of that file system for the lookup</a:t>
            </a:r>
          </a:p>
        </p:txBody>
      </p:sp>
      <p:sp>
        <p:nvSpPr>
          <p:cNvPr id="450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0159420-DB2C-424D-8D7B-4CB81220C36A}" type="slidenum">
              <a:rPr lang="zh-CN" altLang="en-US" sz="1400" b="0">
                <a:latin typeface="Calibri" panose="020F0502020204030204" pitchFamily="34" charset="0"/>
                <a:ea typeface="Adobe 楷体 Std R" charset="-122"/>
              </a:rPr>
              <a:pPr/>
              <a:t>49</a:t>
            </a:fld>
            <a:endParaRPr lang="en-US" altLang="zh-CN" sz="1400" b="0">
              <a:latin typeface="Calibri" panose="020F0502020204030204" pitchFamily="34" charset="0"/>
              <a:ea typeface="Adobe 楷体 Std R" charset="-122"/>
            </a:endParaRPr>
          </a:p>
        </p:txBody>
      </p:sp>
      <p:sp>
        <p:nvSpPr>
          <p:cNvPr id="45061"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45062"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45063"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45064"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45065"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45066" name="TextBox 8"/>
          <p:cNvSpPr txBox="1">
            <a:spLocks noChangeArrowheads="1"/>
          </p:cNvSpPr>
          <p:nvPr/>
        </p:nvSpPr>
        <p:spPr bwMode="auto">
          <a:xfrm>
            <a:off x="3505200" y="1524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Symbolic link</a:t>
            </a:r>
            <a:endParaRPr lang="zh-CN" altLang="en-US" sz="1800" b="0">
              <a:latin typeface="Calibri" panose="020F0502020204030204" pitchFamily="34" charset="0"/>
            </a:endParaRPr>
          </a:p>
        </p:txBody>
      </p:sp>
      <p:sp>
        <p:nvSpPr>
          <p:cNvPr id="45067" name="TextBox 8"/>
          <p:cNvSpPr txBox="1">
            <a:spLocks noChangeArrowheads="1"/>
          </p:cNvSpPr>
          <p:nvPr/>
        </p:nvSpPr>
        <p:spPr bwMode="auto">
          <a:xfrm>
            <a:off x="3505200" y="4683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Absolute path</a:t>
            </a:r>
            <a:endParaRPr lang="zh-CN" altLang="en-US" sz="1800" b="0">
              <a:latin typeface="Calibri" panose="020F0502020204030204" pitchFamily="34" charset="0"/>
            </a:endParaRPr>
          </a:p>
        </p:txBody>
      </p:sp>
      <p:sp>
        <p:nvSpPr>
          <p:cNvPr id="45068"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API of the UNIX file system</a:t>
            </a:r>
            <a:endParaRPr lang="zh-CN" altLang="en-US" smtClean="0"/>
          </a:p>
        </p:txBody>
      </p:sp>
      <p:sp>
        <p:nvSpPr>
          <p:cNvPr id="7171" name="内容占位符 2"/>
          <p:cNvSpPr>
            <a:spLocks noGrp="1"/>
          </p:cNvSpPr>
          <p:nvPr>
            <p:ph idx="1"/>
          </p:nvPr>
        </p:nvSpPr>
        <p:spPr/>
        <p:txBody>
          <a:bodyPr/>
          <a:lstStyle/>
          <a:p>
            <a:r>
              <a:rPr lang="en-US" altLang="zh-CN" smtClean="0"/>
              <a:t>OPEN, READ, WRITE, SEEK, CLOSE</a:t>
            </a:r>
          </a:p>
          <a:p>
            <a:r>
              <a:rPr lang="en-US" altLang="zh-CN" smtClean="0"/>
              <a:t>FSYNC</a:t>
            </a:r>
          </a:p>
          <a:p>
            <a:r>
              <a:rPr lang="en-US" altLang="zh-CN" smtClean="0"/>
              <a:t>STAT, CHMOD, CHOWN</a:t>
            </a:r>
          </a:p>
          <a:p>
            <a:r>
              <a:rPr lang="en-US" altLang="zh-CN" smtClean="0"/>
              <a:t>RENAME, LINK, UNLINK, SYMLINK</a:t>
            </a:r>
          </a:p>
          <a:p>
            <a:r>
              <a:rPr lang="en-US" altLang="zh-CN" smtClean="0"/>
              <a:t>MKDIR, CHDIR, CHROOT</a:t>
            </a:r>
          </a:p>
          <a:p>
            <a:r>
              <a:rPr lang="en-US" altLang="zh-CN" smtClean="0"/>
              <a:t>MOUNT, UNMOUNT</a:t>
            </a:r>
            <a:endParaRPr lang="zh-CN" altLang="en-US" smtClean="0"/>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B8C3D53-7A30-44CE-B316-3FAB01164B5C}" type="slidenum">
              <a:rPr lang="zh-CN" altLang="en-US" sz="1400" b="0">
                <a:latin typeface="Calibri" panose="020F0502020204030204" pitchFamily="34" charset="0"/>
                <a:ea typeface="Adobe 楷体 Std R" charset="-122"/>
              </a:rPr>
              <a:pPr/>
              <a:t>5</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smtClean="0"/>
              <a:t>Symbolic link layer</a:t>
            </a:r>
            <a:endParaRPr lang="zh-CN" altLang="en-US" smtClean="0"/>
          </a:p>
        </p:txBody>
      </p:sp>
      <p:sp>
        <p:nvSpPr>
          <p:cNvPr id="37891" name="内容占位符 2"/>
          <p:cNvSpPr>
            <a:spLocks noGrp="1"/>
          </p:cNvSpPr>
          <p:nvPr>
            <p:ph idx="1"/>
          </p:nvPr>
        </p:nvSpPr>
        <p:spPr/>
        <p:txBody>
          <a:bodyPr/>
          <a:lstStyle/>
          <a:p>
            <a:r>
              <a:rPr lang="en-US" altLang="zh-CN" sz="2800" dirty="0" smtClean="0"/>
              <a:t>Name files on other disks</a:t>
            </a:r>
          </a:p>
          <a:p>
            <a:pPr lvl="1"/>
            <a:r>
              <a:rPr lang="en-US" altLang="zh-CN" sz="2400" dirty="0" err="1" smtClean="0"/>
              <a:t>Inode</a:t>
            </a:r>
            <a:r>
              <a:rPr lang="en-US" altLang="zh-CN" sz="2400" dirty="0" smtClean="0"/>
              <a:t> is different on other disks</a:t>
            </a:r>
          </a:p>
          <a:p>
            <a:pPr lvl="1"/>
            <a:r>
              <a:rPr lang="en-US" altLang="zh-CN" sz="2400" dirty="0" smtClean="0"/>
              <a:t>Supports to attach new disks to the name space</a:t>
            </a:r>
          </a:p>
          <a:p>
            <a:r>
              <a:rPr lang="en-US" altLang="zh-CN" sz="2800" dirty="0" smtClean="0"/>
              <a:t>Two options</a:t>
            </a:r>
          </a:p>
          <a:p>
            <a:pPr lvl="1"/>
            <a:r>
              <a:rPr lang="en-US" altLang="zh-CN" sz="2400" dirty="0" smtClean="0"/>
              <a:t>Make </a:t>
            </a:r>
            <a:r>
              <a:rPr lang="en-US" altLang="zh-CN" sz="2400" dirty="0" err="1" smtClean="0"/>
              <a:t>inodes</a:t>
            </a:r>
            <a:r>
              <a:rPr lang="en-US" altLang="zh-CN" sz="2400" dirty="0" smtClean="0"/>
              <a:t> unique across all disks</a:t>
            </a:r>
          </a:p>
          <a:p>
            <a:pPr lvl="1"/>
            <a:r>
              <a:rPr lang="en-US" altLang="zh-CN" sz="2400" dirty="0" smtClean="0"/>
              <a:t>Create synonyms for the files on the other disks</a:t>
            </a:r>
          </a:p>
          <a:p>
            <a:r>
              <a:rPr lang="en-US" altLang="zh-CN" sz="2800" dirty="0" smtClean="0"/>
              <a:t>Soft link (symbolic link)</a:t>
            </a:r>
          </a:p>
          <a:p>
            <a:pPr lvl="1"/>
            <a:r>
              <a:rPr lang="en-US" altLang="zh-CN" sz="2400" dirty="0" smtClean="0"/>
              <a:t>SYMLINK</a:t>
            </a:r>
          </a:p>
          <a:p>
            <a:pPr lvl="1"/>
            <a:r>
              <a:rPr lang="en-US" altLang="zh-CN" sz="2400" dirty="0" smtClean="0"/>
              <a:t>Add another type of </a:t>
            </a:r>
            <a:r>
              <a:rPr lang="en-US" altLang="zh-CN" sz="2400" dirty="0" err="1" smtClean="0"/>
              <a:t>inode</a:t>
            </a:r>
            <a:endParaRPr lang="en-US" altLang="zh-CN" sz="2400" dirty="0" smtClean="0"/>
          </a:p>
          <a:p>
            <a:pPr lvl="1"/>
            <a:r>
              <a:rPr lang="en-US" altLang="zh-CN" sz="2400" dirty="0" smtClean="0"/>
              <a:t>Context: the directory hierarchy</a:t>
            </a:r>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F0AFBD2-BB63-40A9-B3C2-A2977672E08D}" type="slidenum">
              <a:rPr lang="zh-CN" altLang="en-US" sz="1400" b="0">
                <a:latin typeface="Calibri" panose="020F0502020204030204" pitchFamily="34" charset="0"/>
                <a:ea typeface="Adobe 楷体 Std R" charset="-122"/>
              </a:rPr>
              <a:pPr/>
              <a:t>50</a:t>
            </a:fld>
            <a:endParaRPr lang="en-US" altLang="zh-CN" sz="1400" b="0">
              <a:latin typeface="Calibri" panose="020F0502020204030204" pitchFamily="34" charset="0"/>
              <a:ea typeface="Adobe 楷体 Std R" charset="-122"/>
            </a:endParaRPr>
          </a:p>
        </p:txBody>
      </p:sp>
      <p:sp>
        <p:nvSpPr>
          <p:cNvPr id="46085"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46086"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
        <p:nvSpPr>
          <p:cNvPr id="46087" name="TextBox 8"/>
          <p:cNvSpPr txBox="1">
            <a:spLocks noChangeArrowheads="1"/>
          </p:cNvSpPr>
          <p:nvPr/>
        </p:nvSpPr>
        <p:spPr bwMode="auto">
          <a:xfrm>
            <a:off x="6553200" y="457200"/>
            <a:ext cx="92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(inode)</a:t>
            </a:r>
            <a:endParaRPr lang="zh-CN" altLang="en-US" sz="1800" b="0">
              <a:latin typeface="Calibri" panose="020F0502020204030204" pitchFamily="34" charset="0"/>
            </a:endParaRPr>
          </a:p>
        </p:txBody>
      </p:sp>
      <p:sp>
        <p:nvSpPr>
          <p:cNvPr id="46088" name="TextBox 9"/>
          <p:cNvSpPr txBox="1">
            <a:spLocks noChangeArrowheads="1"/>
          </p:cNvSpPr>
          <p:nvPr/>
        </p:nvSpPr>
        <p:spPr bwMode="auto">
          <a:xfrm>
            <a:off x="57912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Inode num</a:t>
            </a:r>
            <a:endParaRPr lang="zh-CN" altLang="en-US" sz="1800" b="0">
              <a:latin typeface="Calibri" panose="020F0502020204030204" pitchFamily="34" charset="0"/>
            </a:endParaRPr>
          </a:p>
        </p:txBody>
      </p:sp>
      <p:sp>
        <p:nvSpPr>
          <p:cNvPr id="46089" name="TextBox 8"/>
          <p:cNvSpPr txBox="1">
            <a:spLocks noChangeArrowheads="1"/>
          </p:cNvSpPr>
          <p:nvPr/>
        </p:nvSpPr>
        <p:spPr bwMode="auto">
          <a:xfrm>
            <a:off x="5021263" y="457200"/>
            <a:ext cx="92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File</a:t>
            </a:r>
          </a:p>
          <a:p>
            <a:pPr eaLnBrk="1" hangingPunct="1"/>
            <a:r>
              <a:rPr lang="en-US" altLang="zh-CN" sz="1800" b="0">
                <a:latin typeface="Calibri" panose="020F0502020204030204" pitchFamily="34" charset="0"/>
              </a:rPr>
              <a:t>name</a:t>
            </a:r>
            <a:endParaRPr lang="zh-CN" altLang="en-US" sz="1800" b="0">
              <a:latin typeface="Calibri" panose="020F0502020204030204" pitchFamily="34" charset="0"/>
            </a:endParaRPr>
          </a:p>
        </p:txBody>
      </p:sp>
      <p:sp>
        <p:nvSpPr>
          <p:cNvPr id="46090" name="TextBox 8"/>
          <p:cNvSpPr txBox="1">
            <a:spLocks noChangeArrowheads="1"/>
          </p:cNvSpPr>
          <p:nvPr/>
        </p:nvSpPr>
        <p:spPr bwMode="auto">
          <a:xfrm>
            <a:off x="3505200" y="1524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Symbolic link</a:t>
            </a:r>
            <a:endParaRPr lang="zh-CN" altLang="en-US" sz="1800" b="0">
              <a:latin typeface="Calibri" panose="020F0502020204030204" pitchFamily="34" charset="0"/>
            </a:endParaRPr>
          </a:p>
        </p:txBody>
      </p:sp>
      <p:sp>
        <p:nvSpPr>
          <p:cNvPr id="46091" name="TextBox 8"/>
          <p:cNvSpPr txBox="1">
            <a:spLocks noChangeArrowheads="1"/>
          </p:cNvSpPr>
          <p:nvPr/>
        </p:nvSpPr>
        <p:spPr bwMode="auto">
          <a:xfrm>
            <a:off x="3505200" y="4683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Absolute path</a:t>
            </a:r>
            <a:endParaRPr lang="zh-CN" altLang="en-US" sz="1800" b="0">
              <a:latin typeface="Calibri" panose="020F0502020204030204" pitchFamily="34" charset="0"/>
            </a:endParaRPr>
          </a:p>
        </p:txBody>
      </p:sp>
      <p:sp>
        <p:nvSpPr>
          <p:cNvPr id="46092" name="TextBox 8"/>
          <p:cNvSpPr txBox="1">
            <a:spLocks noChangeArrowheads="1"/>
          </p:cNvSpPr>
          <p:nvPr/>
        </p:nvSpPr>
        <p:spPr bwMode="auto">
          <a:xfrm>
            <a:off x="3505200" y="7731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Path name</a:t>
            </a:r>
            <a:endParaRPr lang="zh-CN" altLang="en-US" sz="1800" b="0">
              <a:latin typeface="Calibri" panose="020F0502020204030204" pitchFamily="34" charset="0"/>
            </a:endParaRPr>
          </a:p>
        </p:txBody>
      </p:sp>
      <p:sp>
        <p:nvSpPr>
          <p:cNvPr id="13" name="十字形 49"/>
          <p:cNvSpPr/>
          <p:nvPr/>
        </p:nvSpPr>
        <p:spPr bwMode="auto">
          <a:xfrm rot="18900000">
            <a:off x="5757863" y="3548063"/>
            <a:ext cx="342900" cy="342900"/>
          </a:xfrm>
          <a:prstGeom prst="plus">
            <a:avLst>
              <a:gd name="adj" fmla="val 43391"/>
            </a:avLst>
          </a:prstGeom>
          <a:solidFill>
            <a:srgbClr val="8000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nchor="ctr"/>
          <a:lstStyle/>
          <a:p>
            <a:pPr eaLnBrk="0" hangingPunct="0">
              <a:defRPr/>
            </a:pPr>
            <a:endParaRPr lang="zh-CN" altLang="en-US">
              <a:solidFill>
                <a:schemeClr val="tx1"/>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animEffect transition="in" filter="fade">
                                      <p:cBhvr>
                                        <p:cTn id="7" dur="500"/>
                                        <p:tgtEl>
                                          <p:spTgt spid="37891">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891">
                                            <p:txEl>
                                              <p:pRg st="4" end="4"/>
                                            </p:txEl>
                                          </p:spTgt>
                                        </p:tgtEl>
                                        <p:attrNameLst>
                                          <p:attrName>style.visibility</p:attrName>
                                        </p:attrNameLst>
                                      </p:cBhvr>
                                      <p:to>
                                        <p:strVal val="visible"/>
                                      </p:to>
                                    </p:set>
                                    <p:animEffect transition="in" filter="fade">
                                      <p:cBhvr>
                                        <p:cTn id="10" dur="500"/>
                                        <p:tgtEl>
                                          <p:spTgt spid="37891">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animEffect transition="in" filter="fade">
                                      <p:cBhvr>
                                        <p:cTn id="13" dur="500"/>
                                        <p:tgtEl>
                                          <p:spTgt spid="37891">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animEffect transition="in" filter="fade">
                                      <p:cBhvr>
                                        <p:cTn id="23" dur="500"/>
                                        <p:tgtEl>
                                          <p:spTgt spid="37891">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7891">
                                            <p:txEl>
                                              <p:pRg st="7" end="7"/>
                                            </p:txEl>
                                          </p:spTgt>
                                        </p:tgtEl>
                                        <p:attrNameLst>
                                          <p:attrName>style.visibility</p:attrName>
                                        </p:attrNameLst>
                                      </p:cBhvr>
                                      <p:to>
                                        <p:strVal val="visible"/>
                                      </p:to>
                                    </p:set>
                                    <p:animEffect transition="in" filter="fade">
                                      <p:cBhvr>
                                        <p:cTn id="26" dur="500"/>
                                        <p:tgtEl>
                                          <p:spTgt spid="37891">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animEffect transition="in" filter="fade">
                                      <p:cBhvr>
                                        <p:cTn id="29" dur="500"/>
                                        <p:tgtEl>
                                          <p:spTgt spid="37891">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7891">
                                            <p:txEl>
                                              <p:pRg st="9" end="9"/>
                                            </p:txEl>
                                          </p:spTgt>
                                        </p:tgtEl>
                                        <p:attrNameLst>
                                          <p:attrName>style.visibility</p:attrName>
                                        </p:attrNameLst>
                                      </p:cBhvr>
                                      <p:to>
                                        <p:strVal val="visible"/>
                                      </p:to>
                                    </p:set>
                                    <p:animEffect transition="in" filter="fade">
                                      <p:cBhvr>
                                        <p:cTn id="32" dur="500"/>
                                        <p:tgtEl>
                                          <p:spTgt spid="37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mtClean="0"/>
              <a:t>Two types of links (synonyms)</a:t>
            </a:r>
          </a:p>
        </p:txBody>
      </p:sp>
      <p:sp>
        <p:nvSpPr>
          <p:cNvPr id="39939" name="内容占位符 2"/>
          <p:cNvSpPr>
            <a:spLocks noGrp="1"/>
          </p:cNvSpPr>
          <p:nvPr>
            <p:ph idx="1"/>
          </p:nvPr>
        </p:nvSpPr>
        <p:spPr/>
        <p:txBody>
          <a:bodyPr/>
          <a:lstStyle/>
          <a:p>
            <a:pPr marL="342900" lvl="1" indent="-342900">
              <a:buFontTx/>
              <a:buChar char="•"/>
            </a:pPr>
            <a:r>
              <a:rPr lang="en-US" altLang="zh-CN" dirty="0" smtClean="0"/>
              <a:t>Add link “assignment” to “Mail/new-assignment”</a:t>
            </a:r>
            <a:endParaRPr lang="en-US" altLang="zh-CN" sz="3200" dirty="0" smtClean="0"/>
          </a:p>
          <a:p>
            <a:pPr marL="742950" lvl="2" indent="-342900">
              <a:buFont typeface="Wingdings" panose="05000000000000000000" pitchFamily="2" charset="2"/>
              <a:buChar char="p"/>
            </a:pPr>
            <a:r>
              <a:rPr lang="en-US" altLang="zh-CN" dirty="0" smtClean="0">
                <a:solidFill>
                  <a:srgbClr val="FF0000"/>
                </a:solidFill>
              </a:rPr>
              <a:t>Hard link</a:t>
            </a:r>
          </a:p>
          <a:p>
            <a:pPr marL="742950" lvl="2" indent="-342900"/>
            <a:r>
              <a:rPr lang="en-US" altLang="zh-CN" sz="2000" dirty="0" smtClean="0"/>
              <a:t>No new file is created, just add a binding between a string and an existing </a:t>
            </a:r>
            <a:r>
              <a:rPr lang="en-US" altLang="zh-CN" sz="2000" dirty="0" err="1" smtClean="0"/>
              <a:t>inode</a:t>
            </a:r>
            <a:endParaRPr lang="en-US" altLang="zh-CN" sz="2000" dirty="0" smtClean="0"/>
          </a:p>
          <a:p>
            <a:pPr marL="742950" lvl="2" indent="-342900"/>
            <a:r>
              <a:rPr lang="en-US" altLang="zh-CN" sz="2000" dirty="0" smtClean="0"/>
              <a:t>Target </a:t>
            </a:r>
            <a:r>
              <a:rPr lang="en-US" altLang="zh-CN" sz="2000" dirty="0" err="1" smtClean="0"/>
              <a:t>inode</a:t>
            </a:r>
            <a:r>
              <a:rPr lang="en-US" altLang="zh-CN" sz="2000" dirty="0" smtClean="0"/>
              <a:t> reference count is increased</a:t>
            </a:r>
          </a:p>
          <a:p>
            <a:pPr marL="742950" lvl="2" indent="-342900"/>
            <a:r>
              <a:rPr lang="en-US" altLang="zh-CN" sz="2000" dirty="0" smtClean="0"/>
              <a:t>If target file is deleted, the link is still valid</a:t>
            </a:r>
          </a:p>
          <a:p>
            <a:pPr marL="742950" lvl="2" indent="-342900">
              <a:buFont typeface="Wingdings" panose="05000000000000000000" pitchFamily="2" charset="2"/>
              <a:buChar char="p"/>
            </a:pPr>
            <a:r>
              <a:rPr lang="en-US" altLang="zh-CN" dirty="0" smtClean="0">
                <a:solidFill>
                  <a:srgbClr val="FF0000"/>
                </a:solidFill>
              </a:rPr>
              <a:t>Soft link</a:t>
            </a:r>
          </a:p>
          <a:p>
            <a:pPr marL="742950" lvl="2" indent="-342900"/>
            <a:r>
              <a:rPr lang="en-US" altLang="zh-CN" sz="2000" dirty="0" smtClean="0"/>
              <a:t>A new file is created, the data is the string “Mail/new-assignment”</a:t>
            </a:r>
          </a:p>
          <a:p>
            <a:pPr marL="742950" lvl="2" indent="-342900"/>
            <a:r>
              <a:rPr lang="en-US" altLang="zh-CN" sz="2000" dirty="0" smtClean="0"/>
              <a:t>Target </a:t>
            </a:r>
            <a:r>
              <a:rPr lang="en-US" altLang="zh-CN" sz="2000" dirty="0" err="1" smtClean="0"/>
              <a:t>inode</a:t>
            </a:r>
            <a:r>
              <a:rPr lang="en-US" altLang="zh-CN" sz="2000" dirty="0" smtClean="0"/>
              <a:t> reference count is not increased</a:t>
            </a:r>
          </a:p>
          <a:p>
            <a:pPr marL="742950" lvl="2" indent="-342900"/>
            <a:r>
              <a:rPr lang="en-US" altLang="zh-CN" sz="2000" dirty="0" smtClean="0"/>
              <a:t>If target file is deleted, the link is not valid</a:t>
            </a:r>
          </a:p>
          <a:p>
            <a:r>
              <a:rPr lang="en-US" altLang="zh-CN" sz="2800" dirty="0" smtClean="0"/>
              <a:t>Soft link can create cycle by SYMLINK(“a”, “a”)</a:t>
            </a: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F7D639B-24C9-4D52-9B62-422FE91892A8}" type="slidenum">
              <a:rPr lang="zh-CN" altLang="en-US" sz="1400" b="0">
                <a:latin typeface="Calibri" panose="020F0502020204030204" pitchFamily="34" charset="0"/>
                <a:ea typeface="Adobe 楷体 Std R" charset="-122"/>
              </a:rPr>
              <a:pPr/>
              <a:t>51</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5" end="5"/>
                                            </p:txEl>
                                          </p:spTgt>
                                        </p:tgtEl>
                                        <p:attrNameLst>
                                          <p:attrName>style.visibility</p:attrName>
                                        </p:attrNameLst>
                                      </p:cBhvr>
                                      <p:to>
                                        <p:strVal val="visible"/>
                                      </p:to>
                                    </p:set>
                                    <p:animEffect transition="in" filter="fade">
                                      <p:cBhvr>
                                        <p:cTn id="7" dur="500"/>
                                        <p:tgtEl>
                                          <p:spTgt spid="39939">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39">
                                            <p:txEl>
                                              <p:pRg st="6" end="6"/>
                                            </p:txEl>
                                          </p:spTgt>
                                        </p:tgtEl>
                                        <p:attrNameLst>
                                          <p:attrName>style.visibility</p:attrName>
                                        </p:attrNameLst>
                                      </p:cBhvr>
                                      <p:to>
                                        <p:strVal val="visible"/>
                                      </p:to>
                                    </p:set>
                                    <p:animEffect transition="in" filter="fade">
                                      <p:cBhvr>
                                        <p:cTn id="10" dur="500"/>
                                        <p:tgtEl>
                                          <p:spTgt spid="39939">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39">
                                            <p:txEl>
                                              <p:pRg st="7" end="7"/>
                                            </p:txEl>
                                          </p:spTgt>
                                        </p:tgtEl>
                                        <p:attrNameLst>
                                          <p:attrName>style.visibility</p:attrName>
                                        </p:attrNameLst>
                                      </p:cBhvr>
                                      <p:to>
                                        <p:strVal val="visible"/>
                                      </p:to>
                                    </p:set>
                                    <p:animEffect transition="in" filter="fade">
                                      <p:cBhvr>
                                        <p:cTn id="13" dur="500"/>
                                        <p:tgtEl>
                                          <p:spTgt spid="39939">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9939">
                                            <p:txEl>
                                              <p:pRg st="8" end="8"/>
                                            </p:txEl>
                                          </p:spTgt>
                                        </p:tgtEl>
                                        <p:attrNameLst>
                                          <p:attrName>style.visibility</p:attrName>
                                        </p:attrNameLst>
                                      </p:cBhvr>
                                      <p:to>
                                        <p:strVal val="visible"/>
                                      </p:to>
                                    </p:set>
                                    <p:animEffect transition="in" filter="fade">
                                      <p:cBhvr>
                                        <p:cTn id="16" dur="500"/>
                                        <p:tgtEl>
                                          <p:spTgt spid="39939">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39939">
                                            <p:txEl>
                                              <p:pRg st="9" end="9"/>
                                            </p:txEl>
                                          </p:spTgt>
                                        </p:tgtEl>
                                        <p:attrNameLst>
                                          <p:attrName>style.visibility</p:attrName>
                                        </p:attrNameLst>
                                      </p:cBhvr>
                                      <p:to>
                                        <p:strVal val="visible"/>
                                      </p:to>
                                    </p:set>
                                    <p:animEffect transition="in" filter="fade">
                                      <p:cBhvr>
                                        <p:cTn id="21" dur="500"/>
                                        <p:tgtEl>
                                          <p:spTgt spid="399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mtClean="0"/>
              <a:t>Symbolic link layer</a:t>
            </a:r>
            <a:endParaRPr lang="zh-CN" altLang="en-US" smtClean="0"/>
          </a:p>
        </p:txBody>
      </p:sp>
      <p:sp>
        <p:nvSpPr>
          <p:cNvPr id="40963" name="内容占位符 2"/>
          <p:cNvSpPr>
            <a:spLocks noGrp="1"/>
          </p:cNvSpPr>
          <p:nvPr>
            <p:ph idx="1"/>
          </p:nvPr>
        </p:nvSpPr>
        <p:spPr/>
        <p:txBody>
          <a:bodyPr/>
          <a:lstStyle/>
          <a:p>
            <a:r>
              <a:rPr lang="en-US" altLang="zh-CN" dirty="0" smtClean="0"/>
              <a:t>Another interesting behavior of soft link</a:t>
            </a:r>
          </a:p>
          <a:p>
            <a:pPr lvl="1"/>
            <a:r>
              <a:rPr lang="en-US" altLang="zh-CN" dirty="0" smtClean="0"/>
              <a:t>Current directory is “/Scholarly/programs/www”</a:t>
            </a:r>
          </a:p>
          <a:p>
            <a:pPr lvl="1"/>
            <a:r>
              <a:rPr lang="en-US" altLang="zh-CN" dirty="0" smtClean="0"/>
              <a:t>This </a:t>
            </a:r>
            <a:r>
              <a:rPr lang="en-US" altLang="zh-CN" i="1" dirty="0" err="1" smtClean="0"/>
              <a:t>wd</a:t>
            </a:r>
            <a:r>
              <a:rPr lang="en-US" altLang="zh-CN" dirty="0" smtClean="0"/>
              <a:t> contains a soft link</a:t>
            </a:r>
          </a:p>
          <a:p>
            <a:pPr lvl="2"/>
            <a:r>
              <a:rPr lang="en-US" altLang="zh-CN" dirty="0" smtClean="0"/>
              <a:t>“CSE2011-web” -&gt; “Scholarly/programs/www”</a:t>
            </a:r>
          </a:p>
          <a:p>
            <a:pPr lvl="1"/>
            <a:r>
              <a:rPr lang="en-US" altLang="zh-CN" dirty="0" smtClean="0"/>
              <a:t>Run following commands</a:t>
            </a:r>
          </a:p>
          <a:p>
            <a:pPr lvl="2"/>
            <a:r>
              <a:rPr lang="en-US" altLang="zh-CN" dirty="0" smtClean="0"/>
              <a:t>CHDIR (“CSE2011-web”)</a:t>
            </a:r>
          </a:p>
          <a:p>
            <a:pPr lvl="2"/>
            <a:r>
              <a:rPr lang="en-US" altLang="zh-CN" dirty="0" smtClean="0"/>
              <a:t>CHDIR (“..”)</a:t>
            </a:r>
          </a:p>
          <a:p>
            <a:pPr lvl="1"/>
            <a:r>
              <a:rPr lang="en-US" altLang="zh-CN" dirty="0" smtClean="0"/>
              <a:t>What is the current directory?</a:t>
            </a:r>
          </a:p>
          <a:p>
            <a:pPr lvl="2"/>
            <a:r>
              <a:rPr lang="en-US" altLang="zh-CN" dirty="0" smtClean="0"/>
              <a:t>“..” is resolved in the new default context</a:t>
            </a:r>
            <a:endParaRPr lang="zh-CN" altLang="en-US" dirty="0" smtClean="0"/>
          </a:p>
        </p:txBody>
      </p:sp>
      <p:sp>
        <p:nvSpPr>
          <p:cNvPr id="481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BE6284D5-D2D1-4F1A-B276-F39A25F80B16}" type="slidenum">
              <a:rPr lang="zh-CN" altLang="en-US" sz="1400" b="0">
                <a:latin typeface="Calibri" panose="020F0502020204030204" pitchFamily="34" charset="0"/>
                <a:ea typeface="Adobe 楷体 Std R" charset="-122"/>
              </a:rPr>
              <a:pPr/>
              <a:t>52</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8" end="8"/>
                                            </p:txEl>
                                          </p:spTgt>
                                        </p:tgtEl>
                                        <p:attrNameLst>
                                          <p:attrName>style.visibility</p:attrName>
                                        </p:attrNameLst>
                                      </p:cBhvr>
                                      <p:to>
                                        <p:strVal val="visible"/>
                                      </p:to>
                                    </p:set>
                                    <p:animEffect transition="in" filter="fade">
                                      <p:cBhvr>
                                        <p:cTn id="7" dur="500"/>
                                        <p:tgtEl>
                                          <p:spTgt spid="40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CN" sz="3600" dirty="0" smtClean="0"/>
              <a:t>Decouple</a:t>
            </a:r>
            <a:r>
              <a:rPr lang="en-US" altLang="zh-CN" sz="4000" dirty="0" smtClean="0"/>
              <a:t> modules with indirection</a:t>
            </a:r>
            <a:endParaRPr lang="zh-CN" altLang="zh-CN" sz="4000" dirty="0" smtClean="0"/>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FBD7346-15E8-4477-8979-03AF9E8F308A}" type="slidenum">
              <a:rPr lang="zh-CN" altLang="en-US" sz="1400" b="0">
                <a:latin typeface="Calibri" panose="020F0502020204030204" pitchFamily="34" charset="0"/>
                <a:ea typeface="Adobe 楷体 Std R" charset="-122"/>
              </a:rPr>
              <a:pPr/>
              <a:t>53</a:t>
            </a:fld>
            <a:endParaRPr lang="en-US" altLang="zh-CN" sz="1400" b="0">
              <a:latin typeface="Calibri" panose="020F0502020204030204" pitchFamily="34" charset="0"/>
              <a:ea typeface="Adobe 楷体 Std R" charset="-122"/>
            </a:endParaRPr>
          </a:p>
        </p:txBody>
      </p:sp>
      <p:pic>
        <p:nvPicPr>
          <p:cNvPr id="4915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3038"/>
            <a:ext cx="7204075"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157" name="Straight Arrow Connector 6"/>
          <p:cNvCxnSpPr>
            <a:cxnSpLocks noChangeShapeType="1"/>
          </p:cNvCxnSpPr>
          <p:nvPr/>
        </p:nvCxnSpPr>
        <p:spPr bwMode="auto">
          <a:xfrm flipV="1">
            <a:off x="2133600" y="5791200"/>
            <a:ext cx="457200" cy="457200"/>
          </a:xfrm>
          <a:prstGeom prst="straightConnector1">
            <a:avLst/>
          </a:prstGeom>
          <a:noFill/>
          <a:ln w="9525">
            <a:solidFill>
              <a:schemeClr val="tx1"/>
            </a:solidFill>
            <a:round/>
            <a:headEnd type="stealth" w="med" len="med"/>
            <a:tailEnd/>
          </a:ln>
          <a:extLst>
            <a:ext uri="{909E8E84-426E-40DD-AFC4-6F175D3DCCD1}">
              <a14:hiddenFill xmlns:a14="http://schemas.microsoft.com/office/drawing/2010/main">
                <a:noFill/>
              </a14:hiddenFill>
            </a:ext>
          </a:extLst>
        </p:spPr>
      </p:cxnSp>
      <p:cxnSp>
        <p:nvCxnSpPr>
          <p:cNvPr id="49158" name="Straight Arrow Connector 7"/>
          <p:cNvCxnSpPr>
            <a:cxnSpLocks noChangeShapeType="1"/>
          </p:cNvCxnSpPr>
          <p:nvPr/>
        </p:nvCxnSpPr>
        <p:spPr bwMode="auto">
          <a:xfrm flipV="1">
            <a:off x="2133600" y="4724400"/>
            <a:ext cx="457200" cy="457200"/>
          </a:xfrm>
          <a:prstGeom prst="straightConnector1">
            <a:avLst/>
          </a:prstGeom>
          <a:noFill/>
          <a:ln w="9525">
            <a:solidFill>
              <a:schemeClr val="tx1"/>
            </a:solidFill>
            <a:round/>
            <a:headEnd type="stealth" w="med" len="med"/>
            <a:tailEnd/>
          </a:ln>
          <a:extLst>
            <a:ext uri="{909E8E84-426E-40DD-AFC4-6F175D3DCCD1}">
              <a14:hiddenFill xmlns:a14="http://schemas.microsoft.com/office/drawing/2010/main">
                <a:noFill/>
              </a14:hiddenFill>
            </a:ext>
          </a:extLst>
        </p:spPr>
      </p:cxnSp>
      <p:cxnSp>
        <p:nvCxnSpPr>
          <p:cNvPr id="49159" name="Straight Arrow Connector 8"/>
          <p:cNvCxnSpPr>
            <a:cxnSpLocks noChangeShapeType="1"/>
          </p:cNvCxnSpPr>
          <p:nvPr/>
        </p:nvCxnSpPr>
        <p:spPr bwMode="auto">
          <a:xfrm flipV="1">
            <a:off x="2133600" y="4267200"/>
            <a:ext cx="457200" cy="914400"/>
          </a:xfrm>
          <a:prstGeom prst="straightConnector1">
            <a:avLst/>
          </a:prstGeom>
          <a:noFill/>
          <a:ln w="9525">
            <a:solidFill>
              <a:schemeClr val="tx1"/>
            </a:solidFill>
            <a:round/>
            <a:headEnd type="stealth" w="med" len="med"/>
            <a:tailEnd/>
          </a:ln>
          <a:extLst>
            <a:ext uri="{909E8E84-426E-40DD-AFC4-6F175D3DCCD1}">
              <a14:hiddenFill xmlns:a14="http://schemas.microsoft.com/office/drawing/2010/main">
                <a:noFill/>
              </a14:hiddenFill>
            </a:ext>
          </a:extLst>
        </p:spPr>
      </p:cxnSp>
      <p:cxnSp>
        <p:nvCxnSpPr>
          <p:cNvPr id="49160" name="Straight Arrow Connector 12"/>
          <p:cNvCxnSpPr>
            <a:cxnSpLocks noChangeShapeType="1"/>
          </p:cNvCxnSpPr>
          <p:nvPr/>
        </p:nvCxnSpPr>
        <p:spPr bwMode="auto">
          <a:xfrm flipV="1">
            <a:off x="2133600" y="3505200"/>
            <a:ext cx="457200" cy="1676400"/>
          </a:xfrm>
          <a:prstGeom prst="straightConnector1">
            <a:avLst/>
          </a:prstGeom>
          <a:noFill/>
          <a:ln w="9525">
            <a:solidFill>
              <a:schemeClr val="tx1"/>
            </a:solidFill>
            <a:round/>
            <a:headEnd type="stealth" w="med" len="med"/>
            <a:tailEnd/>
          </a:ln>
          <a:extLst>
            <a:ext uri="{909E8E84-426E-40DD-AFC4-6F175D3DCCD1}">
              <a14:hiddenFill xmlns:a14="http://schemas.microsoft.com/office/drawing/2010/main">
                <a:noFill/>
              </a14:hiddenFill>
            </a:ext>
          </a:extLst>
        </p:spPr>
      </p:cxnSp>
      <p:cxnSp>
        <p:nvCxnSpPr>
          <p:cNvPr id="49161" name="Straight Arrow Connector 18"/>
          <p:cNvCxnSpPr>
            <a:cxnSpLocks noChangeShapeType="1"/>
          </p:cNvCxnSpPr>
          <p:nvPr/>
        </p:nvCxnSpPr>
        <p:spPr bwMode="auto">
          <a:xfrm flipV="1">
            <a:off x="2133600" y="5257800"/>
            <a:ext cx="457200" cy="457200"/>
          </a:xfrm>
          <a:prstGeom prst="straightConnector1">
            <a:avLst/>
          </a:prstGeom>
          <a:noFill/>
          <a:ln w="9525">
            <a:solidFill>
              <a:schemeClr val="tx1"/>
            </a:solidFill>
            <a:round/>
            <a:headEnd type="stealth" w="med" len="med"/>
            <a:tailEnd/>
          </a:ln>
          <a:extLst>
            <a:ext uri="{909E8E84-426E-40DD-AFC4-6F175D3DCCD1}">
              <a14:hiddenFill xmlns:a14="http://schemas.microsoft.com/office/drawing/2010/main">
                <a:noFill/>
              </a14:hiddenFill>
            </a:ext>
          </a:extLst>
        </p:spPr>
      </p:cxnSp>
      <p:sp>
        <p:nvSpPr>
          <p:cNvPr id="49162" name="Rectangle 26"/>
          <p:cNvSpPr>
            <a:spLocks noChangeArrowheads="1"/>
          </p:cNvSpPr>
          <p:nvPr/>
        </p:nvSpPr>
        <p:spPr bwMode="auto">
          <a:xfrm>
            <a:off x="1600200" y="5029200"/>
            <a:ext cx="838200" cy="533400"/>
          </a:xfrm>
          <a:prstGeom prst="rect">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t>Implementing the file system API</a:t>
            </a:r>
            <a:endParaRPr lang="zh-CN" altLang="en-US" smtClean="0"/>
          </a:p>
        </p:txBody>
      </p:sp>
      <p:sp>
        <p:nvSpPr>
          <p:cNvPr id="50179" name="内容占位符 2"/>
          <p:cNvSpPr>
            <a:spLocks noGrp="1"/>
          </p:cNvSpPr>
          <p:nvPr>
            <p:ph idx="1"/>
          </p:nvPr>
        </p:nvSpPr>
        <p:spPr/>
        <p:txBody>
          <a:bodyPr/>
          <a:lstStyle/>
          <a:p>
            <a:r>
              <a:rPr lang="en-US" altLang="zh-CN" smtClean="0"/>
              <a:t>Review</a:t>
            </a:r>
          </a:p>
          <a:p>
            <a:pPr lvl="1"/>
            <a:r>
              <a:rPr lang="en-US" altLang="zh-CN" smtClean="0"/>
              <a:t>CHDIR, MKDIR</a:t>
            </a:r>
          </a:p>
          <a:p>
            <a:pPr lvl="1"/>
            <a:r>
              <a:rPr lang="en-US" altLang="zh-CN" smtClean="0"/>
              <a:t>LINK, UNLINK, RENAME</a:t>
            </a:r>
          </a:p>
          <a:p>
            <a:pPr lvl="1"/>
            <a:r>
              <a:rPr lang="en-US" altLang="zh-CN" smtClean="0"/>
              <a:t>SYMLINK</a:t>
            </a:r>
          </a:p>
          <a:p>
            <a:pPr lvl="1"/>
            <a:r>
              <a:rPr lang="en-US" altLang="zh-CN" smtClean="0"/>
              <a:t>MOUNT, UNMOUNT</a:t>
            </a:r>
          </a:p>
          <a:p>
            <a:r>
              <a:rPr lang="en-US" altLang="zh-CN" smtClean="0"/>
              <a:t>Next</a:t>
            </a:r>
          </a:p>
          <a:p>
            <a:pPr lvl="1"/>
            <a:r>
              <a:rPr lang="en-US" altLang="zh-CN" smtClean="0"/>
              <a:t>OPEN, READ, WRITE, CLOSE</a:t>
            </a:r>
          </a:p>
          <a:p>
            <a:pPr lvl="1"/>
            <a:r>
              <a:rPr lang="en-US" altLang="zh-CN" smtClean="0"/>
              <a:t>FSYNC</a:t>
            </a:r>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E87C623-5F5C-4172-B145-1002714A7976}" type="slidenum">
              <a:rPr lang="zh-CN" altLang="en-US" sz="1400" b="0">
                <a:latin typeface="Calibri" panose="020F0502020204030204" pitchFamily="34" charset="0"/>
                <a:ea typeface="Adobe 楷体 Std R" charset="-122"/>
              </a:rPr>
              <a:pPr/>
              <a:t>54</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3228975"/>
            <a:ext cx="31718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标题 1"/>
          <p:cNvSpPr>
            <a:spLocks noGrp="1"/>
          </p:cNvSpPr>
          <p:nvPr>
            <p:ph type="title"/>
          </p:nvPr>
        </p:nvSpPr>
        <p:spPr/>
        <p:txBody>
          <a:bodyPr/>
          <a:lstStyle/>
          <a:p>
            <a:r>
              <a:rPr lang="en-US" altLang="zh-CN" smtClean="0"/>
              <a:t>File meta-data</a:t>
            </a:r>
            <a:endParaRPr lang="zh-CN" altLang="en-US" smtClean="0"/>
          </a:p>
        </p:txBody>
      </p:sp>
      <p:sp>
        <p:nvSpPr>
          <p:cNvPr id="51204" name="内容占位符 2"/>
          <p:cNvSpPr>
            <a:spLocks noGrp="1"/>
          </p:cNvSpPr>
          <p:nvPr>
            <p:ph idx="1"/>
          </p:nvPr>
        </p:nvSpPr>
        <p:spPr/>
        <p:txBody>
          <a:bodyPr/>
          <a:lstStyle/>
          <a:p>
            <a:r>
              <a:rPr lang="en-US" altLang="zh-CN" smtClean="0"/>
              <a:t>Owner ID</a:t>
            </a:r>
          </a:p>
          <a:p>
            <a:pPr lvl="1"/>
            <a:r>
              <a:rPr lang="en-US" altLang="zh-CN" smtClean="0"/>
              <a:t>User ID and group ID that own this inode</a:t>
            </a:r>
          </a:p>
          <a:p>
            <a:r>
              <a:rPr lang="en-US" altLang="zh-CN" smtClean="0"/>
              <a:t>Types of permission</a:t>
            </a:r>
          </a:p>
          <a:p>
            <a:pPr lvl="1"/>
            <a:r>
              <a:rPr lang="en-US" altLang="zh-CN" smtClean="0"/>
              <a:t>Owner, group, other</a:t>
            </a:r>
          </a:p>
          <a:p>
            <a:pPr lvl="1"/>
            <a:r>
              <a:rPr lang="en-US" altLang="zh-CN" smtClean="0"/>
              <a:t>Read, write, execute</a:t>
            </a:r>
          </a:p>
          <a:p>
            <a:r>
              <a:rPr lang="en-US" altLang="zh-CN" smtClean="0"/>
              <a:t>Time stamps</a:t>
            </a:r>
          </a:p>
          <a:p>
            <a:pPr lvl="1"/>
            <a:r>
              <a:rPr lang="en-US" altLang="zh-CN" smtClean="0"/>
              <a:t>Last access (by OPEN)</a:t>
            </a:r>
          </a:p>
          <a:p>
            <a:pPr lvl="1"/>
            <a:r>
              <a:rPr lang="en-US" altLang="zh-CN" smtClean="0"/>
              <a:t>Last modification (by WRITE)</a:t>
            </a:r>
          </a:p>
          <a:p>
            <a:pPr lvl="1"/>
            <a:r>
              <a:rPr lang="en-US" altLang="zh-CN" smtClean="0"/>
              <a:t>Last change of inode (by LINK)</a:t>
            </a:r>
          </a:p>
          <a:p>
            <a:pPr lvl="1"/>
            <a:endParaRPr lang="zh-CN" altLang="en-US" smtClean="0"/>
          </a:p>
        </p:txBody>
      </p:sp>
      <p:sp>
        <p:nvSpPr>
          <p:cNvPr id="5120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6C7AFF30-83F4-4D20-A3D9-11BFBA8BD241}" type="slidenum">
              <a:rPr lang="zh-CN" altLang="en-US" sz="1400" b="0">
                <a:latin typeface="Calibri" panose="020F0502020204030204" pitchFamily="34" charset="0"/>
                <a:ea typeface="Adobe 楷体 Std R" charset="-122"/>
              </a:rPr>
              <a:pPr/>
              <a:t>55</a:t>
            </a:fld>
            <a:endParaRPr lang="en-US" altLang="zh-CN" sz="1400" b="0">
              <a:latin typeface="Calibri" panose="020F0502020204030204" pitchFamily="34" charset="0"/>
              <a:ea typeface="Adobe 楷体 Std R" charset="-122"/>
            </a:endParaRPr>
          </a:p>
        </p:txBody>
      </p:sp>
      <p:sp>
        <p:nvSpPr>
          <p:cNvPr id="51206" name="矩形 4"/>
          <p:cNvSpPr>
            <a:spLocks noChangeArrowheads="1"/>
          </p:cNvSpPr>
          <p:nvPr/>
        </p:nvSpPr>
        <p:spPr bwMode="auto">
          <a:xfrm>
            <a:off x="5972175" y="4648200"/>
            <a:ext cx="1828800" cy="1676400"/>
          </a:xfrm>
          <a:prstGeom prst="rect">
            <a:avLst/>
          </a:prstGeom>
          <a:noFill/>
          <a:ln w="190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t>OPEN file</a:t>
            </a:r>
            <a:endParaRPr lang="zh-CN" altLang="en-US" smtClean="0"/>
          </a:p>
        </p:txBody>
      </p:sp>
      <p:sp>
        <p:nvSpPr>
          <p:cNvPr id="52227" name="内容占位符 2"/>
          <p:cNvSpPr>
            <a:spLocks noGrp="1"/>
          </p:cNvSpPr>
          <p:nvPr>
            <p:ph idx="1"/>
          </p:nvPr>
        </p:nvSpPr>
        <p:spPr/>
        <p:txBody>
          <a:bodyPr/>
          <a:lstStyle/>
          <a:p>
            <a:r>
              <a:rPr lang="en-US" altLang="zh-CN" smtClean="0"/>
              <a:t>Check user’s permission</a:t>
            </a:r>
          </a:p>
          <a:p>
            <a:r>
              <a:rPr lang="en-US" altLang="zh-CN" smtClean="0"/>
              <a:t>Update last access time</a:t>
            </a:r>
          </a:p>
          <a:p>
            <a:r>
              <a:rPr lang="en-US" altLang="zh-CN" smtClean="0"/>
              <a:t>Return a short name for a file</a:t>
            </a:r>
          </a:p>
          <a:p>
            <a:pPr lvl="1"/>
            <a:r>
              <a:rPr lang="en-US" altLang="zh-CN" i="1" smtClean="0"/>
              <a:t>fd</a:t>
            </a:r>
            <a:r>
              <a:rPr lang="en-US" altLang="zh-CN" smtClean="0"/>
              <a:t>: file descriptor</a:t>
            </a:r>
          </a:p>
          <a:p>
            <a:pPr lvl="1"/>
            <a:r>
              <a:rPr lang="en-US" altLang="zh-CN" smtClean="0"/>
              <a:t>Used by READ, WRITE, CLOSE</a:t>
            </a:r>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C188ABB-6242-471C-B36F-32BA0DF3BE77}" type="slidenum">
              <a:rPr lang="zh-CN" altLang="en-US" sz="1400" b="0">
                <a:latin typeface="Calibri" panose="020F0502020204030204" pitchFamily="34" charset="0"/>
                <a:ea typeface="Adobe 楷体 Std R" charset="-122"/>
              </a:rPr>
              <a:pPr/>
              <a:t>56</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smtClean="0"/>
              <a:t>File cursor sharing</a:t>
            </a:r>
            <a:endParaRPr lang="zh-CN" altLang="en-US" smtClean="0"/>
          </a:p>
        </p:txBody>
      </p:sp>
      <p:sp>
        <p:nvSpPr>
          <p:cNvPr id="563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AD484AC3-4F1D-4790-9FCB-D1928C93C2F8}" type="slidenum">
              <a:rPr lang="zh-CN" altLang="en-US" sz="1400" b="0">
                <a:latin typeface="Calibri" panose="020F0502020204030204" pitchFamily="34" charset="0"/>
                <a:ea typeface="Adobe 楷体 Std R" charset="-122"/>
              </a:rPr>
              <a:pPr/>
              <a:t>57</a:t>
            </a:fld>
            <a:endParaRPr lang="en-US" altLang="zh-CN" sz="1400" b="0">
              <a:latin typeface="Calibri" panose="020F0502020204030204" pitchFamily="34" charset="0"/>
              <a:ea typeface="Adobe 楷体 Std R" charset="-122"/>
            </a:endParaRPr>
          </a:p>
        </p:txBody>
      </p:sp>
      <p:sp>
        <p:nvSpPr>
          <p:cNvPr id="22" name="圆角矩形 21"/>
          <p:cNvSpPr/>
          <p:nvPr/>
        </p:nvSpPr>
        <p:spPr bwMode="auto">
          <a:xfrm>
            <a:off x="2205038" y="2624138"/>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3</a:t>
            </a:r>
            <a:endParaRPr lang="zh-CN" altLang="en-US">
              <a:solidFill>
                <a:schemeClr val="tx1"/>
              </a:solidFill>
            </a:endParaRPr>
          </a:p>
        </p:txBody>
      </p:sp>
      <p:sp>
        <p:nvSpPr>
          <p:cNvPr id="23" name="圆角矩形 22"/>
          <p:cNvSpPr/>
          <p:nvPr/>
        </p:nvSpPr>
        <p:spPr bwMode="auto">
          <a:xfrm>
            <a:off x="3113088" y="2624138"/>
            <a:ext cx="92075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115</a:t>
            </a:r>
            <a:endParaRPr lang="zh-CN" altLang="en-US">
              <a:solidFill>
                <a:schemeClr val="tx1"/>
              </a:solidFill>
            </a:endParaRPr>
          </a:p>
        </p:txBody>
      </p:sp>
      <p:sp>
        <p:nvSpPr>
          <p:cNvPr id="56326" name="TextBox 23"/>
          <p:cNvSpPr txBox="1">
            <a:spLocks noChangeArrowheads="1"/>
          </p:cNvSpPr>
          <p:nvPr/>
        </p:nvSpPr>
        <p:spPr bwMode="auto">
          <a:xfrm>
            <a:off x="3224213" y="2286000"/>
            <a:ext cx="698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index</a:t>
            </a:r>
            <a:endParaRPr lang="zh-CN" altLang="en-US" sz="1600" b="0">
              <a:latin typeface="Calibri" panose="020F0502020204030204" pitchFamily="34" charset="0"/>
            </a:endParaRPr>
          </a:p>
        </p:txBody>
      </p:sp>
      <p:sp>
        <p:nvSpPr>
          <p:cNvPr id="56327" name="TextBox 24"/>
          <p:cNvSpPr txBox="1">
            <a:spLocks noChangeArrowheads="1"/>
          </p:cNvSpPr>
          <p:nvPr/>
        </p:nvSpPr>
        <p:spPr bwMode="auto">
          <a:xfrm>
            <a:off x="533400" y="2547938"/>
            <a:ext cx="1563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2400" b="0">
                <a:latin typeface="Calibri" panose="020F0502020204030204" pitchFamily="34" charset="0"/>
              </a:rPr>
              <a:t>Process A</a:t>
            </a:r>
            <a:endParaRPr lang="zh-CN" altLang="en-US" sz="2400" b="0">
              <a:latin typeface="Calibri" panose="020F0502020204030204" pitchFamily="34" charset="0"/>
            </a:endParaRPr>
          </a:p>
        </p:txBody>
      </p:sp>
      <p:sp>
        <p:nvSpPr>
          <p:cNvPr id="56328" name="TextBox 25"/>
          <p:cNvSpPr txBox="1">
            <a:spLocks noChangeArrowheads="1"/>
          </p:cNvSpPr>
          <p:nvPr/>
        </p:nvSpPr>
        <p:spPr bwMode="auto">
          <a:xfrm>
            <a:off x="1905000" y="1714500"/>
            <a:ext cx="243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800">
                <a:latin typeface="Calibri" panose="020F0502020204030204" pitchFamily="34" charset="0"/>
              </a:rPr>
              <a:t>fd_table</a:t>
            </a:r>
            <a:endParaRPr lang="zh-CN" altLang="en-US" sz="2800">
              <a:latin typeface="Calibri" panose="020F0502020204030204" pitchFamily="34" charset="0"/>
            </a:endParaRPr>
          </a:p>
        </p:txBody>
      </p:sp>
      <p:sp>
        <p:nvSpPr>
          <p:cNvPr id="56329" name="TextBox 26"/>
          <p:cNvSpPr txBox="1">
            <a:spLocks noChangeArrowheads="1"/>
          </p:cNvSpPr>
          <p:nvPr/>
        </p:nvSpPr>
        <p:spPr bwMode="auto">
          <a:xfrm>
            <a:off x="2311400" y="2286000"/>
            <a:ext cx="700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fd</a:t>
            </a:r>
            <a:endParaRPr lang="zh-CN" altLang="en-US" sz="1600" b="0">
              <a:latin typeface="Calibri" panose="020F0502020204030204" pitchFamily="34" charset="0"/>
            </a:endParaRPr>
          </a:p>
        </p:txBody>
      </p:sp>
      <p:sp>
        <p:nvSpPr>
          <p:cNvPr id="28" name="圆角矩形 27"/>
          <p:cNvSpPr/>
          <p:nvPr/>
        </p:nvSpPr>
        <p:spPr bwMode="auto">
          <a:xfrm>
            <a:off x="2209800" y="3500438"/>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3</a:t>
            </a:r>
            <a:endParaRPr lang="zh-CN" altLang="en-US">
              <a:solidFill>
                <a:schemeClr val="tx1"/>
              </a:solidFill>
            </a:endParaRPr>
          </a:p>
        </p:txBody>
      </p:sp>
      <p:sp>
        <p:nvSpPr>
          <p:cNvPr id="29" name="圆角矩形 28"/>
          <p:cNvSpPr/>
          <p:nvPr/>
        </p:nvSpPr>
        <p:spPr bwMode="auto">
          <a:xfrm>
            <a:off x="3119438" y="3500438"/>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116</a:t>
            </a:r>
            <a:endParaRPr lang="zh-CN" altLang="en-US">
              <a:solidFill>
                <a:schemeClr val="tx1"/>
              </a:solidFill>
            </a:endParaRPr>
          </a:p>
        </p:txBody>
      </p:sp>
      <p:sp>
        <p:nvSpPr>
          <p:cNvPr id="56332" name="TextBox 29"/>
          <p:cNvSpPr txBox="1">
            <a:spLocks noChangeArrowheads="1"/>
          </p:cNvSpPr>
          <p:nvPr/>
        </p:nvSpPr>
        <p:spPr bwMode="auto">
          <a:xfrm>
            <a:off x="3228975" y="3162300"/>
            <a:ext cx="700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index</a:t>
            </a:r>
            <a:endParaRPr lang="zh-CN" altLang="en-US" sz="1600" b="0">
              <a:latin typeface="Calibri" panose="020F0502020204030204" pitchFamily="34" charset="0"/>
            </a:endParaRPr>
          </a:p>
        </p:txBody>
      </p:sp>
      <p:sp>
        <p:nvSpPr>
          <p:cNvPr id="56333" name="TextBox 30"/>
          <p:cNvSpPr txBox="1">
            <a:spLocks noChangeArrowheads="1"/>
          </p:cNvSpPr>
          <p:nvPr/>
        </p:nvSpPr>
        <p:spPr bwMode="auto">
          <a:xfrm>
            <a:off x="538163" y="3424238"/>
            <a:ext cx="1563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2400" b="0">
                <a:latin typeface="Calibri" panose="020F0502020204030204" pitchFamily="34" charset="0"/>
              </a:rPr>
              <a:t>Process B</a:t>
            </a:r>
            <a:endParaRPr lang="zh-CN" altLang="en-US" sz="2400" b="0">
              <a:latin typeface="Calibri" panose="020F0502020204030204" pitchFamily="34" charset="0"/>
            </a:endParaRPr>
          </a:p>
        </p:txBody>
      </p:sp>
      <p:sp>
        <p:nvSpPr>
          <p:cNvPr id="56334" name="TextBox 31"/>
          <p:cNvSpPr txBox="1">
            <a:spLocks noChangeArrowheads="1"/>
          </p:cNvSpPr>
          <p:nvPr/>
        </p:nvSpPr>
        <p:spPr bwMode="auto">
          <a:xfrm>
            <a:off x="2317750" y="3162300"/>
            <a:ext cx="698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fd</a:t>
            </a:r>
            <a:endParaRPr lang="zh-CN" altLang="en-US" sz="1600" b="0">
              <a:latin typeface="Calibri" panose="020F0502020204030204" pitchFamily="34" charset="0"/>
            </a:endParaRPr>
          </a:p>
        </p:txBody>
      </p:sp>
      <p:sp>
        <p:nvSpPr>
          <p:cNvPr id="33" name="圆角矩形 32"/>
          <p:cNvSpPr/>
          <p:nvPr/>
        </p:nvSpPr>
        <p:spPr bwMode="auto">
          <a:xfrm>
            <a:off x="2209800" y="4414838"/>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3</a:t>
            </a:r>
            <a:endParaRPr lang="zh-CN" altLang="en-US">
              <a:solidFill>
                <a:schemeClr val="tx1"/>
              </a:solidFill>
            </a:endParaRPr>
          </a:p>
        </p:txBody>
      </p:sp>
      <p:sp>
        <p:nvSpPr>
          <p:cNvPr id="34" name="圆角矩形 33"/>
          <p:cNvSpPr/>
          <p:nvPr/>
        </p:nvSpPr>
        <p:spPr bwMode="auto">
          <a:xfrm>
            <a:off x="3119438" y="4414838"/>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116</a:t>
            </a:r>
            <a:endParaRPr lang="zh-CN" altLang="en-US">
              <a:solidFill>
                <a:schemeClr val="tx1"/>
              </a:solidFill>
            </a:endParaRPr>
          </a:p>
        </p:txBody>
      </p:sp>
      <p:sp>
        <p:nvSpPr>
          <p:cNvPr id="56337" name="TextBox 34"/>
          <p:cNvSpPr txBox="1">
            <a:spLocks noChangeArrowheads="1"/>
          </p:cNvSpPr>
          <p:nvPr/>
        </p:nvSpPr>
        <p:spPr bwMode="auto">
          <a:xfrm>
            <a:off x="3228975" y="4076700"/>
            <a:ext cx="700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index</a:t>
            </a:r>
            <a:endParaRPr lang="zh-CN" altLang="en-US" sz="1600" b="0">
              <a:latin typeface="Calibri" panose="020F0502020204030204" pitchFamily="34" charset="0"/>
            </a:endParaRPr>
          </a:p>
        </p:txBody>
      </p:sp>
      <p:sp>
        <p:nvSpPr>
          <p:cNvPr id="56338" name="TextBox 35"/>
          <p:cNvSpPr txBox="1">
            <a:spLocks noChangeArrowheads="1"/>
          </p:cNvSpPr>
          <p:nvPr/>
        </p:nvSpPr>
        <p:spPr bwMode="auto">
          <a:xfrm>
            <a:off x="304800" y="4338638"/>
            <a:ext cx="179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r" eaLnBrk="1" hangingPunct="1"/>
            <a:r>
              <a:rPr lang="en-US" altLang="zh-CN" sz="2400" b="0">
                <a:latin typeface="Calibri" panose="020F0502020204030204" pitchFamily="34" charset="0"/>
              </a:rPr>
              <a:t>C is B’s child</a:t>
            </a:r>
            <a:endParaRPr lang="zh-CN" altLang="en-US" sz="2400" b="0">
              <a:latin typeface="Calibri" panose="020F0502020204030204" pitchFamily="34" charset="0"/>
            </a:endParaRPr>
          </a:p>
        </p:txBody>
      </p:sp>
      <p:sp>
        <p:nvSpPr>
          <p:cNvPr id="56339" name="TextBox 36"/>
          <p:cNvSpPr txBox="1">
            <a:spLocks noChangeArrowheads="1"/>
          </p:cNvSpPr>
          <p:nvPr/>
        </p:nvSpPr>
        <p:spPr bwMode="auto">
          <a:xfrm>
            <a:off x="2317750" y="4076700"/>
            <a:ext cx="698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fd</a:t>
            </a:r>
            <a:endParaRPr lang="zh-CN" altLang="en-US" sz="1600" b="0">
              <a:latin typeface="Calibri" panose="020F0502020204030204" pitchFamily="34" charset="0"/>
            </a:endParaRPr>
          </a:p>
        </p:txBody>
      </p:sp>
      <p:sp>
        <p:nvSpPr>
          <p:cNvPr id="56340" name="内容占位符 2"/>
          <p:cNvSpPr>
            <a:spLocks noGrp="1"/>
          </p:cNvSpPr>
          <p:nvPr>
            <p:ph idx="1"/>
          </p:nvPr>
        </p:nvSpPr>
        <p:spPr>
          <a:xfrm>
            <a:off x="457200" y="5181600"/>
            <a:ext cx="8305800" cy="990600"/>
          </a:xfrm>
        </p:spPr>
        <p:txBody>
          <a:bodyPr/>
          <a:lstStyle/>
          <a:p>
            <a:r>
              <a:rPr lang="en-US" altLang="zh-CN" sz="2400" smtClean="0"/>
              <a:t>Process A, B and C all open just one file with inode number 23</a:t>
            </a:r>
          </a:p>
          <a:p>
            <a:r>
              <a:rPr lang="en-US" altLang="zh-CN" sz="2400" smtClean="0"/>
              <a:t>Process A and B open the same file, not share file cursor</a:t>
            </a:r>
          </a:p>
          <a:p>
            <a:r>
              <a:rPr lang="en-US" altLang="zh-CN" sz="2400" smtClean="0"/>
              <a:t>Process A and C share the file cursor </a:t>
            </a:r>
            <a:endParaRPr lang="zh-CN" altLang="en-US" sz="2400" smtClean="0"/>
          </a:p>
        </p:txBody>
      </p:sp>
      <p:sp>
        <p:nvSpPr>
          <p:cNvPr id="40" name="圆角矩形 4"/>
          <p:cNvSpPr/>
          <p:nvPr/>
        </p:nvSpPr>
        <p:spPr bwMode="auto">
          <a:xfrm>
            <a:off x="5629275" y="2625725"/>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23</a:t>
            </a:r>
            <a:endParaRPr lang="zh-CN" altLang="en-US">
              <a:solidFill>
                <a:schemeClr val="tx1"/>
              </a:solidFill>
            </a:endParaRPr>
          </a:p>
        </p:txBody>
      </p:sp>
      <p:sp>
        <p:nvSpPr>
          <p:cNvPr id="42" name="圆角矩形 5"/>
          <p:cNvSpPr/>
          <p:nvPr/>
        </p:nvSpPr>
        <p:spPr bwMode="auto">
          <a:xfrm>
            <a:off x="6538913" y="2625725"/>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128</a:t>
            </a:r>
            <a:endParaRPr lang="zh-CN" altLang="en-US">
              <a:solidFill>
                <a:schemeClr val="tx1"/>
              </a:solidFill>
            </a:endParaRPr>
          </a:p>
        </p:txBody>
      </p:sp>
      <p:sp>
        <p:nvSpPr>
          <p:cNvPr id="45" name="圆角矩形 6"/>
          <p:cNvSpPr/>
          <p:nvPr/>
        </p:nvSpPr>
        <p:spPr bwMode="auto">
          <a:xfrm>
            <a:off x="5629275" y="3006725"/>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23</a:t>
            </a:r>
            <a:endParaRPr lang="zh-CN" altLang="en-US">
              <a:solidFill>
                <a:schemeClr val="tx1"/>
              </a:solidFill>
            </a:endParaRPr>
          </a:p>
        </p:txBody>
      </p:sp>
      <p:sp>
        <p:nvSpPr>
          <p:cNvPr id="46" name="圆角矩形 7"/>
          <p:cNvSpPr/>
          <p:nvPr/>
        </p:nvSpPr>
        <p:spPr bwMode="auto">
          <a:xfrm>
            <a:off x="6538913" y="3006725"/>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240</a:t>
            </a:r>
            <a:endParaRPr lang="zh-CN" altLang="en-US">
              <a:solidFill>
                <a:schemeClr val="tx1"/>
              </a:solidFill>
            </a:endParaRPr>
          </a:p>
        </p:txBody>
      </p:sp>
      <p:sp>
        <p:nvSpPr>
          <p:cNvPr id="47" name="圆角矩形 8"/>
          <p:cNvSpPr/>
          <p:nvPr/>
        </p:nvSpPr>
        <p:spPr bwMode="auto">
          <a:xfrm>
            <a:off x="5629275" y="4378325"/>
            <a:ext cx="914400"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sp>
        <p:nvSpPr>
          <p:cNvPr id="48" name="圆角矩形 9"/>
          <p:cNvSpPr/>
          <p:nvPr/>
        </p:nvSpPr>
        <p:spPr bwMode="auto">
          <a:xfrm>
            <a:off x="6538913" y="4378325"/>
            <a:ext cx="919162"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49" name="直接连接符 11"/>
          <p:cNvCxnSpPr/>
          <p:nvPr/>
        </p:nvCxnSpPr>
        <p:spPr bwMode="auto">
          <a:xfrm>
            <a:off x="8377238" y="3390900"/>
            <a:ext cx="0" cy="1020763"/>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50" name="直接连接符 12"/>
          <p:cNvCxnSpPr/>
          <p:nvPr/>
        </p:nvCxnSpPr>
        <p:spPr bwMode="auto">
          <a:xfrm>
            <a:off x="5629275" y="3390900"/>
            <a:ext cx="0" cy="987425"/>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56349" name="TextBox 13"/>
          <p:cNvSpPr txBox="1">
            <a:spLocks noChangeArrowheads="1"/>
          </p:cNvSpPr>
          <p:nvPr/>
        </p:nvSpPr>
        <p:spPr bwMode="auto">
          <a:xfrm rot="5400000">
            <a:off x="6836569" y="3680619"/>
            <a:ext cx="538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a:t>...</a:t>
            </a:r>
            <a:endParaRPr lang="zh-CN" altLang="en-US"/>
          </a:p>
        </p:txBody>
      </p:sp>
      <p:sp>
        <p:nvSpPr>
          <p:cNvPr id="56350" name="TextBox 14"/>
          <p:cNvSpPr txBox="1">
            <a:spLocks noChangeArrowheads="1"/>
          </p:cNvSpPr>
          <p:nvPr/>
        </p:nvSpPr>
        <p:spPr bwMode="auto">
          <a:xfrm>
            <a:off x="5476875" y="2287588"/>
            <a:ext cx="1081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600" b="0">
                <a:latin typeface="Calibri" panose="020F0502020204030204" pitchFamily="34" charset="0"/>
              </a:rPr>
              <a:t>inode num</a:t>
            </a:r>
            <a:endParaRPr lang="zh-CN" altLang="en-US" sz="1600" b="0">
              <a:latin typeface="Calibri" panose="020F0502020204030204" pitchFamily="34" charset="0"/>
            </a:endParaRPr>
          </a:p>
        </p:txBody>
      </p:sp>
      <p:sp>
        <p:nvSpPr>
          <p:cNvPr id="56351" name="TextBox 15"/>
          <p:cNvSpPr txBox="1">
            <a:spLocks noChangeArrowheads="1"/>
          </p:cNvSpPr>
          <p:nvPr/>
        </p:nvSpPr>
        <p:spPr bwMode="auto">
          <a:xfrm>
            <a:off x="6530975" y="2287588"/>
            <a:ext cx="1079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600" b="0">
                <a:latin typeface="Calibri" panose="020F0502020204030204" pitchFamily="34" charset="0"/>
              </a:rPr>
              <a:t>file cursor</a:t>
            </a:r>
            <a:endParaRPr lang="zh-CN" altLang="en-US" sz="1600" b="0">
              <a:latin typeface="Calibri" panose="020F0502020204030204" pitchFamily="34" charset="0"/>
            </a:endParaRPr>
          </a:p>
        </p:txBody>
      </p:sp>
      <p:sp>
        <p:nvSpPr>
          <p:cNvPr id="56352" name="TextBox 16"/>
          <p:cNvSpPr txBox="1">
            <a:spLocks noChangeArrowheads="1"/>
          </p:cNvSpPr>
          <p:nvPr/>
        </p:nvSpPr>
        <p:spPr bwMode="auto">
          <a:xfrm>
            <a:off x="4778375" y="2287588"/>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index</a:t>
            </a:r>
            <a:endParaRPr lang="zh-CN" altLang="en-US" sz="1600" b="0">
              <a:latin typeface="Calibri" panose="020F0502020204030204" pitchFamily="34" charset="0"/>
            </a:endParaRPr>
          </a:p>
        </p:txBody>
      </p:sp>
      <p:sp>
        <p:nvSpPr>
          <p:cNvPr id="55" name="圆角矩形 17"/>
          <p:cNvSpPr/>
          <p:nvPr/>
        </p:nvSpPr>
        <p:spPr bwMode="auto">
          <a:xfrm>
            <a:off x="4867275" y="2625725"/>
            <a:ext cx="609600" cy="381000"/>
          </a:xfrm>
          <a:prstGeom prst="roundRect">
            <a:avLst>
              <a:gd name="adj" fmla="val 0"/>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115</a:t>
            </a:r>
            <a:endParaRPr lang="zh-CN" altLang="en-US">
              <a:solidFill>
                <a:schemeClr val="tx1"/>
              </a:solidFill>
            </a:endParaRPr>
          </a:p>
        </p:txBody>
      </p:sp>
      <p:sp>
        <p:nvSpPr>
          <p:cNvPr id="56" name="圆角矩形 18"/>
          <p:cNvSpPr/>
          <p:nvPr/>
        </p:nvSpPr>
        <p:spPr bwMode="auto">
          <a:xfrm>
            <a:off x="4867275" y="3001963"/>
            <a:ext cx="609600" cy="381000"/>
          </a:xfrm>
          <a:prstGeom prst="roundRect">
            <a:avLst>
              <a:gd name="adj" fmla="val 0"/>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116</a:t>
            </a:r>
            <a:endParaRPr lang="zh-CN" altLang="en-US">
              <a:solidFill>
                <a:schemeClr val="tx1"/>
              </a:solidFill>
            </a:endParaRPr>
          </a:p>
        </p:txBody>
      </p:sp>
      <p:sp>
        <p:nvSpPr>
          <p:cNvPr id="56355" name="TextBox 20"/>
          <p:cNvSpPr txBox="1">
            <a:spLocks noChangeArrowheads="1"/>
          </p:cNvSpPr>
          <p:nvPr/>
        </p:nvSpPr>
        <p:spPr bwMode="auto">
          <a:xfrm>
            <a:off x="5867400" y="1720850"/>
            <a:ext cx="243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2800">
                <a:latin typeface="Calibri" panose="020F0502020204030204" pitchFamily="34" charset="0"/>
              </a:rPr>
              <a:t>file_table</a:t>
            </a:r>
            <a:endParaRPr lang="zh-CN" altLang="en-US" sz="2800">
              <a:latin typeface="Calibri" panose="020F0502020204030204" pitchFamily="34" charset="0"/>
            </a:endParaRPr>
          </a:p>
        </p:txBody>
      </p:sp>
      <p:sp>
        <p:nvSpPr>
          <p:cNvPr id="58" name="圆角矩形 40"/>
          <p:cNvSpPr/>
          <p:nvPr/>
        </p:nvSpPr>
        <p:spPr bwMode="auto">
          <a:xfrm>
            <a:off x="7458075" y="2625725"/>
            <a:ext cx="919163"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1</a:t>
            </a:r>
            <a:endParaRPr lang="zh-CN" altLang="en-US">
              <a:solidFill>
                <a:schemeClr val="tx1"/>
              </a:solidFill>
            </a:endParaRPr>
          </a:p>
        </p:txBody>
      </p:sp>
      <p:sp>
        <p:nvSpPr>
          <p:cNvPr id="56357" name="TextBox 41"/>
          <p:cNvSpPr txBox="1">
            <a:spLocks noChangeArrowheads="1"/>
          </p:cNvSpPr>
          <p:nvPr/>
        </p:nvSpPr>
        <p:spPr bwMode="auto">
          <a:xfrm>
            <a:off x="7377113" y="2287588"/>
            <a:ext cx="10810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sz="1600" b="0">
                <a:latin typeface="Calibri" panose="020F0502020204030204" pitchFamily="34" charset="0"/>
              </a:rPr>
              <a:t>refcnt</a:t>
            </a:r>
            <a:endParaRPr lang="zh-CN" altLang="en-US" sz="1600" b="0">
              <a:latin typeface="Calibri" panose="020F0502020204030204" pitchFamily="34" charset="0"/>
            </a:endParaRPr>
          </a:p>
        </p:txBody>
      </p:sp>
      <p:sp>
        <p:nvSpPr>
          <p:cNvPr id="60" name="圆角矩形 42"/>
          <p:cNvSpPr/>
          <p:nvPr/>
        </p:nvSpPr>
        <p:spPr bwMode="auto">
          <a:xfrm>
            <a:off x="7458075" y="3005138"/>
            <a:ext cx="919163"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altLang="zh-CN">
                <a:solidFill>
                  <a:schemeClr val="tx1"/>
                </a:solidFill>
              </a:rPr>
              <a:t>2</a:t>
            </a:r>
            <a:endParaRPr lang="zh-CN" altLang="en-US">
              <a:solidFill>
                <a:schemeClr val="tx1"/>
              </a:solidFill>
            </a:endParaRPr>
          </a:p>
        </p:txBody>
      </p:sp>
      <p:sp>
        <p:nvSpPr>
          <p:cNvPr id="61" name="圆角矩形 43"/>
          <p:cNvSpPr/>
          <p:nvPr/>
        </p:nvSpPr>
        <p:spPr bwMode="auto">
          <a:xfrm>
            <a:off x="7458075" y="4378325"/>
            <a:ext cx="919163" cy="381000"/>
          </a:xfrm>
          <a:prstGeom prst="roundRect">
            <a:avLst>
              <a:gd name="adj" fmla="val 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endParaRPr lang="zh-CN" altLang="en-US">
              <a:solidFill>
                <a:schemeClr val="tx1"/>
              </a:solidFill>
            </a:endParaRPr>
          </a:p>
        </p:txBody>
      </p:sp>
      <p:cxnSp>
        <p:nvCxnSpPr>
          <p:cNvPr id="56360" name="Elbow Connector 2"/>
          <p:cNvCxnSpPr>
            <a:cxnSpLocks noChangeShapeType="1"/>
            <a:stCxn id="23" idx="3"/>
            <a:endCxn id="55" idx="1"/>
          </p:cNvCxnSpPr>
          <p:nvPr/>
        </p:nvCxnSpPr>
        <p:spPr bwMode="auto">
          <a:xfrm>
            <a:off x="4033838" y="2814638"/>
            <a:ext cx="833437" cy="1587"/>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61" name="Elbow Connector 10"/>
          <p:cNvCxnSpPr>
            <a:cxnSpLocks noChangeShapeType="1"/>
            <a:stCxn id="29" idx="3"/>
            <a:endCxn id="56" idx="1"/>
          </p:cNvCxnSpPr>
          <p:nvPr/>
        </p:nvCxnSpPr>
        <p:spPr bwMode="auto">
          <a:xfrm flipV="1">
            <a:off x="4038600" y="3192463"/>
            <a:ext cx="828675" cy="4984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62" name="Elbow Connector 14"/>
          <p:cNvCxnSpPr>
            <a:cxnSpLocks noChangeShapeType="1"/>
            <a:stCxn id="34" idx="3"/>
            <a:endCxn id="56" idx="1"/>
          </p:cNvCxnSpPr>
          <p:nvPr/>
        </p:nvCxnSpPr>
        <p:spPr bwMode="auto">
          <a:xfrm flipV="1">
            <a:off x="4038600" y="3192463"/>
            <a:ext cx="828675" cy="1412875"/>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a:xfrm>
            <a:off x="400513" y="132226"/>
            <a:ext cx="8577262" cy="844550"/>
          </a:xfrm>
        </p:spPr>
        <p:txBody>
          <a:bodyPr/>
          <a:lstStyle/>
          <a:p>
            <a:pPr algn="just"/>
            <a:r>
              <a:rPr lang="en-US" altLang="zh-CN" sz="2400" dirty="0" smtClean="0">
                <a:ea typeface="宋体" panose="02010600030101010101" pitchFamily="2" charset="-122"/>
              </a:rPr>
              <a:t>data structure of opened files</a:t>
            </a:r>
          </a:p>
        </p:txBody>
      </p:sp>
      <p:sp>
        <p:nvSpPr>
          <p:cNvPr id="69637" name="Oval 1030"/>
          <p:cNvSpPr>
            <a:spLocks noChangeArrowheads="1"/>
          </p:cNvSpPr>
          <p:nvPr/>
        </p:nvSpPr>
        <p:spPr bwMode="auto">
          <a:xfrm>
            <a:off x="168275" y="4252913"/>
            <a:ext cx="506413" cy="1500187"/>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p>
        </p:txBody>
      </p:sp>
      <p:grpSp>
        <p:nvGrpSpPr>
          <p:cNvPr id="3" name="组合 2"/>
          <p:cNvGrpSpPr/>
          <p:nvPr/>
        </p:nvGrpSpPr>
        <p:grpSpPr>
          <a:xfrm>
            <a:off x="3478213" y="803275"/>
            <a:ext cx="5665787" cy="6054725"/>
            <a:chOff x="3478213" y="803275"/>
            <a:chExt cx="5665787" cy="6054725"/>
          </a:xfrm>
        </p:grpSpPr>
        <p:pic>
          <p:nvPicPr>
            <p:cNvPr id="69635"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803275"/>
              <a:ext cx="5665787"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4419600" y="1905000"/>
              <a:ext cx="3048000" cy="3509963"/>
              <a:chOff x="4419600" y="1905000"/>
              <a:chExt cx="3048000" cy="3509963"/>
            </a:xfrm>
          </p:grpSpPr>
          <p:sp>
            <p:nvSpPr>
              <p:cNvPr id="6" name="Line 1029"/>
              <p:cNvSpPr>
                <a:spLocks noChangeShapeType="1"/>
              </p:cNvSpPr>
              <p:nvPr/>
            </p:nvSpPr>
            <p:spPr bwMode="auto">
              <a:xfrm>
                <a:off x="4419600" y="1905000"/>
                <a:ext cx="1143000" cy="6096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lIns="90142" tIns="45072" rIns="90142" bIns="45072"/>
              <a:lstStyle/>
              <a:p>
                <a:endParaRPr lang="zh-CN" altLang="en-US"/>
              </a:p>
            </p:txBody>
          </p:sp>
          <p:sp>
            <p:nvSpPr>
              <p:cNvPr id="7" name="Line 1030"/>
              <p:cNvSpPr>
                <a:spLocks noChangeShapeType="1"/>
              </p:cNvSpPr>
              <p:nvPr/>
            </p:nvSpPr>
            <p:spPr bwMode="auto">
              <a:xfrm flipV="1">
                <a:off x="6629400" y="2209800"/>
                <a:ext cx="838200" cy="2286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lIns="90142" tIns="45072" rIns="90142" bIns="45072"/>
              <a:lstStyle/>
              <a:p>
                <a:endParaRPr lang="zh-CN" altLang="en-US"/>
              </a:p>
            </p:txBody>
          </p:sp>
          <p:sp>
            <p:nvSpPr>
              <p:cNvPr id="8" name="Line 1031"/>
              <p:cNvSpPr>
                <a:spLocks noChangeShapeType="1"/>
              </p:cNvSpPr>
              <p:nvPr/>
            </p:nvSpPr>
            <p:spPr bwMode="auto">
              <a:xfrm>
                <a:off x="4419600" y="2362200"/>
                <a:ext cx="1111250" cy="3052763"/>
              </a:xfrm>
              <a:prstGeom prst="line">
                <a:avLst/>
              </a:prstGeom>
              <a:noFill/>
              <a:ln w="34925">
                <a:solidFill>
                  <a:srgbClr val="00FF00"/>
                </a:solidFill>
                <a:round/>
                <a:headEnd/>
                <a:tailEnd type="triangle" w="med" len="med"/>
              </a:ln>
              <a:extLst>
                <a:ext uri="{909E8E84-426E-40DD-AFC4-6F175D3DCCD1}">
                  <a14:hiddenFill xmlns:a14="http://schemas.microsoft.com/office/drawing/2010/main">
                    <a:noFill/>
                  </a14:hiddenFill>
                </a:ext>
              </a:extLst>
            </p:spPr>
            <p:txBody>
              <a:bodyPr lIns="90142" tIns="45072" rIns="90142" bIns="45072"/>
              <a:lstStyle/>
              <a:p>
                <a:endParaRPr lang="zh-CN" altLang="en-US"/>
              </a:p>
            </p:txBody>
          </p:sp>
          <p:sp>
            <p:nvSpPr>
              <p:cNvPr id="9" name="Line 1032"/>
              <p:cNvSpPr>
                <a:spLocks noChangeShapeType="1"/>
              </p:cNvSpPr>
              <p:nvPr/>
            </p:nvSpPr>
            <p:spPr bwMode="auto">
              <a:xfrm flipV="1">
                <a:off x="6623050" y="2298700"/>
                <a:ext cx="781050" cy="3046413"/>
              </a:xfrm>
              <a:prstGeom prst="line">
                <a:avLst/>
              </a:prstGeom>
              <a:noFill/>
              <a:ln w="34925">
                <a:solidFill>
                  <a:srgbClr val="00FF00"/>
                </a:solidFill>
                <a:round/>
                <a:headEnd/>
                <a:tailEnd type="triangle" w="med" len="med"/>
              </a:ln>
              <a:extLst>
                <a:ext uri="{909E8E84-426E-40DD-AFC4-6F175D3DCCD1}">
                  <a14:hiddenFill xmlns:a14="http://schemas.microsoft.com/office/drawing/2010/main">
                    <a:noFill/>
                  </a14:hiddenFill>
                </a:ext>
              </a:extLst>
            </p:spPr>
            <p:txBody>
              <a:bodyPr lIns="90142" tIns="45072" rIns="90142" bIns="45072"/>
              <a:lstStyle/>
              <a:p>
                <a:endParaRPr lang="zh-CN" altLang="en-US"/>
              </a:p>
            </p:txBody>
          </p:sp>
        </p:grpSp>
      </p:grpSp>
      <p:pic>
        <p:nvPicPr>
          <p:cNvPr id="69636" name="Picture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98963"/>
            <a:ext cx="5143500"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0754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ChangeArrowheads="1"/>
          </p:cNvSpPr>
          <p:nvPr>
            <p:ph type="title"/>
          </p:nvPr>
        </p:nvSpPr>
        <p:spPr>
          <a:xfrm>
            <a:off x="1295399" y="0"/>
            <a:ext cx="7648575" cy="703263"/>
          </a:xfrm>
        </p:spPr>
        <p:txBody>
          <a:bodyPr/>
          <a:lstStyle/>
          <a:p>
            <a:pPr algn="just"/>
            <a:r>
              <a:rPr lang="en-US" altLang="zh-CN" dirty="0" smtClean="0">
                <a:ea typeface="宋体" panose="02010600030101010101" pitchFamily="2" charset="-122"/>
              </a:rPr>
              <a:t>two processes open files</a:t>
            </a:r>
          </a:p>
        </p:txBody>
      </p:sp>
      <p:sp>
        <p:nvSpPr>
          <p:cNvPr id="70659" name="Rectangle 2053"/>
          <p:cNvSpPr>
            <a:spLocks noGrp="1" noChangeArrowheads="1"/>
          </p:cNvSpPr>
          <p:nvPr>
            <p:ph type="body" idx="1"/>
          </p:nvPr>
        </p:nvSpPr>
        <p:spPr/>
        <p:txBody>
          <a:bodyPr/>
          <a:lstStyle/>
          <a:p>
            <a:r>
              <a:rPr lang="en-US" altLang="zh-CN" dirty="0" smtClean="0">
                <a:ea typeface="宋体" panose="02010600030101010101" pitchFamily="2" charset="-122"/>
              </a:rPr>
              <a:t> </a:t>
            </a:r>
            <a:endParaRPr lang="zh-CN" altLang="en-US" dirty="0" smtClean="0">
              <a:ea typeface="宋体" panose="02010600030101010101" pitchFamily="2" charset="-122"/>
            </a:endParaRPr>
          </a:p>
        </p:txBody>
      </p:sp>
      <p:pic>
        <p:nvPicPr>
          <p:cNvPr id="70660" name="Picture 20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823913"/>
            <a:ext cx="5688013" cy="603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81000"/>
            <a:ext cx="8077200" cy="914400"/>
          </a:xfrm>
        </p:spPr>
        <p:txBody>
          <a:bodyPr/>
          <a:lstStyle/>
          <a:p>
            <a:r>
              <a:rPr lang="en-US" altLang="zh-CN" dirty="0" smtClean="0"/>
              <a:t>The naming layers of the UNIX file system (version 6)</a:t>
            </a:r>
            <a:endParaRPr lang="zh-CN" altLang="zh-CN" dirty="0" smtClean="0"/>
          </a:p>
        </p:txBody>
      </p:sp>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B9719CA-4B3F-413D-93D3-D43CC5CCBA57}" type="slidenum">
              <a:rPr lang="zh-CN" altLang="en-US" sz="1400" b="0">
                <a:latin typeface="Calibri" panose="020F0502020204030204" pitchFamily="34" charset="0"/>
                <a:ea typeface="Adobe 楷体 Std R" charset="-122"/>
              </a:rPr>
              <a:pPr/>
              <a:t>6</a:t>
            </a:fld>
            <a:endParaRPr lang="en-US" altLang="zh-CN" sz="1400" b="0">
              <a:latin typeface="Calibri" panose="020F0502020204030204" pitchFamily="34" charset="0"/>
              <a:ea typeface="Adobe 楷体 Std R" charset="-122"/>
            </a:endParaRPr>
          </a:p>
        </p:txBody>
      </p:sp>
      <p:pic>
        <p:nvPicPr>
          <p:cNvPr id="819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676400"/>
            <a:ext cx="77025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484" name="Straight Connector 6"/>
          <p:cNvCxnSpPr>
            <a:cxnSpLocks noChangeShapeType="1"/>
          </p:cNvCxnSpPr>
          <p:nvPr/>
        </p:nvCxnSpPr>
        <p:spPr bwMode="auto">
          <a:xfrm flipV="1">
            <a:off x="609600" y="2133600"/>
            <a:ext cx="0" cy="3581400"/>
          </a:xfrm>
          <a:prstGeom prst="line">
            <a:avLst/>
          </a:prstGeom>
          <a:noFill/>
          <a:ln w="101600">
            <a:solidFill>
              <a:srgbClr val="800000"/>
            </a:solidFill>
            <a:round/>
            <a:headEnd/>
            <a:tailEnd type="stealth" w="med" len="sm"/>
          </a:ln>
          <a:extLst>
            <a:ext uri="{909E8E84-426E-40DD-AFC4-6F175D3DCCD1}">
              <a14:hiddenFill xmlns:a14="http://schemas.microsoft.com/office/drawing/2010/main">
                <a:noFill/>
              </a14:hiddenFill>
            </a:ext>
          </a:extLst>
        </p:spPr>
      </p:cxnSp>
      <p:sp>
        <p:nvSpPr>
          <p:cNvPr id="3" name="圆角矩形 2"/>
          <p:cNvSpPr/>
          <p:nvPr/>
        </p:nvSpPr>
        <p:spPr bwMode="auto">
          <a:xfrm>
            <a:off x="6705600" y="4267200"/>
            <a:ext cx="1600200" cy="1524000"/>
          </a:xfrm>
          <a:prstGeom prst="roundRect">
            <a:avLst>
              <a:gd name="adj" fmla="val 7597"/>
            </a:avLst>
          </a:prstGeom>
          <a:noFill/>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0" name="圆角矩形 9"/>
          <p:cNvSpPr/>
          <p:nvPr/>
        </p:nvSpPr>
        <p:spPr bwMode="auto">
          <a:xfrm>
            <a:off x="6705600" y="2057400"/>
            <a:ext cx="1600200" cy="1524000"/>
          </a:xfrm>
          <a:prstGeom prst="roundRect">
            <a:avLst>
              <a:gd name="adj" fmla="val 6202"/>
            </a:avLst>
          </a:prstGeom>
          <a:noFill/>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
        <p:nvSpPr>
          <p:cNvPr id="11" name="圆角矩形 10"/>
          <p:cNvSpPr/>
          <p:nvPr/>
        </p:nvSpPr>
        <p:spPr bwMode="auto">
          <a:xfrm>
            <a:off x="6705600" y="3733800"/>
            <a:ext cx="1600200" cy="457200"/>
          </a:xfrm>
          <a:prstGeom prst="roundRect">
            <a:avLst/>
          </a:prstGeom>
          <a:noFill/>
          <a:ln>
            <a:solidFill>
              <a:srgbClr val="8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0" hangingPunct="0">
              <a:defRPr/>
            </a:pPr>
            <a:endParaRPr lang="zh-CN" altLang="en-US">
              <a:solidFill>
                <a:schemeClr val="tx1"/>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609600"/>
          </a:xfrm>
        </p:spPr>
        <p:txBody>
          <a:bodyPr/>
          <a:lstStyle/>
          <a:p>
            <a:pPr eaLnBrk="1" hangingPunct="1"/>
            <a:r>
              <a:rPr lang="en-US" altLang="zh-CN" smtClean="0">
                <a:solidFill>
                  <a:srgbClr val="0000CC"/>
                </a:solidFill>
              </a:rPr>
              <a:t>parent</a:t>
            </a:r>
            <a:r>
              <a:rPr lang="zh-CN" altLang="en-US" smtClean="0">
                <a:solidFill>
                  <a:srgbClr val="0000CC"/>
                </a:solidFill>
              </a:rPr>
              <a:t>、</a:t>
            </a:r>
            <a:r>
              <a:rPr lang="en-US" altLang="zh-CN" smtClean="0">
                <a:solidFill>
                  <a:srgbClr val="0000CC"/>
                </a:solidFill>
              </a:rPr>
              <a:t>child share file table</a:t>
            </a:r>
            <a:endParaRPr lang="zh-CN" altLang="en-US" smtClean="0">
              <a:solidFill>
                <a:srgbClr val="0000CC"/>
              </a:solidFill>
            </a:endParaRPr>
          </a:p>
        </p:txBody>
      </p:sp>
      <p:sp>
        <p:nvSpPr>
          <p:cNvPr id="14339" name="Rectangle 3"/>
          <p:cNvSpPr>
            <a:spLocks noGrp="1" noChangeArrowheads="1"/>
          </p:cNvSpPr>
          <p:nvPr>
            <p:ph type="body" idx="1"/>
          </p:nvPr>
        </p:nvSpPr>
        <p:spPr>
          <a:xfrm>
            <a:off x="685800" y="1066800"/>
            <a:ext cx="8001000" cy="5410200"/>
          </a:xfrm>
        </p:spPr>
        <p:txBody>
          <a:bodyPr/>
          <a:lstStyle/>
          <a:p>
            <a:pPr eaLnBrk="1" hangingPunct="1">
              <a:buFont typeface="Wingdings" panose="05000000000000000000" pitchFamily="2" charset="2"/>
              <a:buChar char="Ø"/>
            </a:pPr>
            <a:endParaRPr lang="zh-CN" altLang="zh-CN" smtClean="0"/>
          </a:p>
        </p:txBody>
      </p:sp>
      <p:pic>
        <p:nvPicPr>
          <p:cNvPr id="14340" name="图片 1"/>
          <p:cNvPicPr>
            <a:picLocks noChangeAspect="1"/>
          </p:cNvPicPr>
          <p:nvPr/>
        </p:nvPicPr>
        <p:blipFill>
          <a:blip r:embed="rId3">
            <a:extLst>
              <a:ext uri="{28A0092B-C50C-407E-A947-70E740481C1C}">
                <a14:useLocalDpi xmlns:a14="http://schemas.microsoft.com/office/drawing/2010/main" val="0"/>
              </a:ext>
            </a:extLst>
          </a:blip>
          <a:srcRect r="10117" b="7404"/>
          <a:stretch>
            <a:fillRect/>
          </a:stretch>
        </p:blipFill>
        <p:spPr bwMode="auto">
          <a:xfrm>
            <a:off x="34925" y="908050"/>
            <a:ext cx="84232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2973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609600"/>
          </a:xfrm>
        </p:spPr>
        <p:txBody>
          <a:bodyPr/>
          <a:lstStyle/>
          <a:p>
            <a:pPr eaLnBrk="1" hangingPunct="1"/>
            <a:r>
              <a:rPr lang="en-US" altLang="zh-CN" smtClean="0">
                <a:solidFill>
                  <a:srgbClr val="0000CC"/>
                </a:solidFill>
              </a:rPr>
              <a:t>parent</a:t>
            </a:r>
            <a:r>
              <a:rPr lang="zh-CN" altLang="en-US" smtClean="0">
                <a:solidFill>
                  <a:srgbClr val="0000CC"/>
                </a:solidFill>
              </a:rPr>
              <a:t>、</a:t>
            </a:r>
            <a:r>
              <a:rPr lang="en-US" altLang="zh-CN" smtClean="0">
                <a:solidFill>
                  <a:srgbClr val="0000CC"/>
                </a:solidFill>
              </a:rPr>
              <a:t>child share file table</a:t>
            </a:r>
            <a:endParaRPr lang="zh-CN" altLang="en-US" smtClean="0">
              <a:solidFill>
                <a:srgbClr val="0000CC"/>
              </a:solidFill>
            </a:endParaRPr>
          </a:p>
        </p:txBody>
      </p:sp>
      <p:sp>
        <p:nvSpPr>
          <p:cNvPr id="16387" name="Rectangle 3"/>
          <p:cNvSpPr>
            <a:spLocks noGrp="1" noChangeArrowheads="1"/>
          </p:cNvSpPr>
          <p:nvPr>
            <p:ph type="body" idx="1"/>
          </p:nvPr>
        </p:nvSpPr>
        <p:spPr>
          <a:xfrm>
            <a:off x="685800" y="1066800"/>
            <a:ext cx="8001000" cy="5410200"/>
          </a:xfrm>
        </p:spPr>
        <p:txBody>
          <a:bodyPr/>
          <a:lstStyle/>
          <a:p>
            <a:pPr eaLnBrk="1" hangingPunct="1">
              <a:buFont typeface="Wingdings" panose="05000000000000000000" pitchFamily="2" charset="2"/>
              <a:buChar char="Ø"/>
            </a:pPr>
            <a:endParaRPr lang="zh-CN" altLang="zh-CN" smtClean="0"/>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8388350"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8661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t>File descriptor</a:t>
            </a:r>
            <a:endParaRPr lang="zh-CN" altLang="en-US" smtClean="0"/>
          </a:p>
        </p:txBody>
      </p:sp>
      <p:sp>
        <p:nvSpPr>
          <p:cNvPr id="53251" name="内容占位符 2"/>
          <p:cNvSpPr>
            <a:spLocks noGrp="1"/>
          </p:cNvSpPr>
          <p:nvPr>
            <p:ph idx="1"/>
          </p:nvPr>
        </p:nvSpPr>
        <p:spPr/>
        <p:txBody>
          <a:bodyPr/>
          <a:lstStyle/>
          <a:p>
            <a:r>
              <a:rPr lang="en-US" altLang="zh-CN" smtClean="0"/>
              <a:t>Each process starts with three open files</a:t>
            </a:r>
          </a:p>
          <a:p>
            <a:pPr lvl="1"/>
            <a:r>
              <a:rPr lang="en-US" altLang="zh-CN" smtClean="0"/>
              <a:t>Standard in:       </a:t>
            </a:r>
            <a:r>
              <a:rPr lang="en-US" altLang="zh-CN" i="1" smtClean="0"/>
              <a:t>fd</a:t>
            </a:r>
            <a:r>
              <a:rPr lang="en-US" altLang="zh-CN" smtClean="0"/>
              <a:t>  = 0</a:t>
            </a:r>
          </a:p>
          <a:p>
            <a:pPr lvl="1"/>
            <a:r>
              <a:rPr lang="en-US" altLang="zh-CN" smtClean="0"/>
              <a:t>Standard out:    </a:t>
            </a:r>
            <a:r>
              <a:rPr lang="en-US" altLang="zh-CN" i="1" smtClean="0"/>
              <a:t>fd</a:t>
            </a:r>
            <a:r>
              <a:rPr lang="en-US" altLang="zh-CN" smtClean="0"/>
              <a:t>  = 1</a:t>
            </a:r>
          </a:p>
          <a:p>
            <a:pPr lvl="1"/>
            <a:r>
              <a:rPr lang="en-US" altLang="zh-CN" smtClean="0"/>
              <a:t>Standard error: </a:t>
            </a:r>
            <a:r>
              <a:rPr lang="en-US" altLang="zh-CN" i="1" smtClean="0"/>
              <a:t>fd</a:t>
            </a:r>
            <a:r>
              <a:rPr lang="en-US" altLang="zh-CN" smtClean="0"/>
              <a:t> =  2</a:t>
            </a:r>
          </a:p>
          <a:p>
            <a:r>
              <a:rPr lang="en-US" altLang="zh-CN" smtClean="0"/>
              <a:t>Can also use </a:t>
            </a:r>
            <a:r>
              <a:rPr lang="en-US" altLang="zh-CN" i="1" smtClean="0"/>
              <a:t>fd</a:t>
            </a:r>
            <a:r>
              <a:rPr lang="en-US" altLang="zh-CN" smtClean="0"/>
              <a:t> to name opened devices</a:t>
            </a:r>
          </a:p>
          <a:p>
            <a:pPr lvl="1"/>
            <a:r>
              <a:rPr lang="en-US" altLang="zh-CN" smtClean="0"/>
              <a:t>Keyboard, display, etc.</a:t>
            </a:r>
          </a:p>
          <a:p>
            <a:pPr lvl="1"/>
            <a:r>
              <a:rPr lang="en-US" altLang="zh-CN" smtClean="0"/>
              <a:t>Allow a designer not to worry about input/output</a:t>
            </a:r>
          </a:p>
          <a:p>
            <a:pPr lvl="2"/>
            <a:r>
              <a:rPr lang="en-US" altLang="zh-CN" smtClean="0"/>
              <a:t>Just read from </a:t>
            </a:r>
            <a:r>
              <a:rPr lang="en-US" altLang="zh-CN" i="1" smtClean="0"/>
              <a:t>fd</a:t>
            </a:r>
            <a:r>
              <a:rPr lang="en-US" altLang="zh-CN" smtClean="0"/>
              <a:t> 0 and write to </a:t>
            </a:r>
            <a:r>
              <a:rPr lang="en-US" altLang="zh-CN" i="1" smtClean="0"/>
              <a:t>fd</a:t>
            </a:r>
            <a:r>
              <a:rPr lang="en-US" altLang="zh-CN" smtClean="0"/>
              <a:t> 1</a:t>
            </a:r>
          </a:p>
          <a:p>
            <a:r>
              <a:rPr lang="en-US" altLang="zh-CN" smtClean="0">
                <a:solidFill>
                  <a:srgbClr val="FF0000"/>
                </a:solidFill>
              </a:rPr>
              <a:t>Each process has its own </a:t>
            </a:r>
            <a:r>
              <a:rPr lang="en-US" altLang="zh-CN" i="1" smtClean="0">
                <a:solidFill>
                  <a:srgbClr val="FF0000"/>
                </a:solidFill>
              </a:rPr>
              <a:t>fd</a:t>
            </a:r>
            <a:r>
              <a:rPr lang="en-US" altLang="zh-CN" smtClean="0">
                <a:solidFill>
                  <a:srgbClr val="FF0000"/>
                </a:solidFill>
              </a:rPr>
              <a:t> name space</a:t>
            </a:r>
            <a:endParaRPr lang="zh-CN" altLang="en-US" smtClean="0">
              <a:solidFill>
                <a:srgbClr val="FF0000"/>
              </a:solidFill>
            </a:endParaRPr>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BE2BDB8-A144-4FA1-B126-6FDF45BEBBEA}" type="slidenum">
              <a:rPr lang="zh-CN" altLang="en-US" sz="1400" b="0">
                <a:latin typeface="Calibri" panose="020F0502020204030204" pitchFamily="34" charset="0"/>
                <a:ea typeface="Adobe 楷体 Std R" charset="-122"/>
              </a:rPr>
              <a:pPr/>
              <a:t>62</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mtClean="0"/>
              <a:t>File cursor</a:t>
            </a:r>
            <a:endParaRPr lang="zh-CN" altLang="en-US" smtClean="0"/>
          </a:p>
        </p:txBody>
      </p:sp>
      <p:sp>
        <p:nvSpPr>
          <p:cNvPr id="54275" name="内容占位符 2"/>
          <p:cNvSpPr>
            <a:spLocks noGrp="1"/>
          </p:cNvSpPr>
          <p:nvPr>
            <p:ph idx="1"/>
          </p:nvPr>
        </p:nvSpPr>
        <p:spPr/>
        <p:txBody>
          <a:bodyPr/>
          <a:lstStyle/>
          <a:p>
            <a:r>
              <a:rPr lang="en-US" altLang="zh-CN" dirty="0" smtClean="0"/>
              <a:t>File cursor</a:t>
            </a:r>
          </a:p>
          <a:p>
            <a:pPr lvl="1"/>
            <a:r>
              <a:rPr lang="en-US" altLang="zh-CN" dirty="0" smtClean="0"/>
              <a:t>Keep track of operation position within a file</a:t>
            </a:r>
          </a:p>
          <a:p>
            <a:r>
              <a:rPr lang="en-US" altLang="zh-CN" dirty="0" smtClean="0"/>
              <a:t>Sharing cursor</a:t>
            </a:r>
          </a:p>
          <a:p>
            <a:pPr lvl="1"/>
            <a:r>
              <a:rPr lang="en-US" altLang="zh-CN" dirty="0" smtClean="0"/>
              <a:t>Parent passes its </a:t>
            </a:r>
            <a:r>
              <a:rPr lang="en-US" altLang="zh-CN" i="1" dirty="0" err="1" smtClean="0"/>
              <a:t>fd</a:t>
            </a:r>
            <a:r>
              <a:rPr lang="en-US" altLang="zh-CN" dirty="0" smtClean="0"/>
              <a:t> to its child</a:t>
            </a:r>
          </a:p>
          <a:p>
            <a:pPr lvl="2"/>
            <a:r>
              <a:rPr lang="en-US" altLang="zh-CN" sz="2000" dirty="0" smtClean="0"/>
              <a:t>In UNIX, child inherits all open </a:t>
            </a:r>
            <a:r>
              <a:rPr lang="en-US" altLang="zh-CN" sz="2000" i="1" dirty="0" err="1" smtClean="0"/>
              <a:t>fds</a:t>
            </a:r>
            <a:r>
              <a:rPr lang="en-US" altLang="zh-CN" sz="2000" dirty="0" smtClean="0"/>
              <a:t> from its parent</a:t>
            </a:r>
          </a:p>
          <a:p>
            <a:pPr lvl="1"/>
            <a:r>
              <a:rPr lang="en-US" altLang="zh-CN" dirty="0" smtClean="0"/>
              <a:t>Allow parent and child to share an output file</a:t>
            </a:r>
          </a:p>
          <a:p>
            <a:r>
              <a:rPr lang="en-US" altLang="zh-CN" dirty="0" smtClean="0"/>
              <a:t>Not sharing cursor</a:t>
            </a:r>
          </a:p>
          <a:p>
            <a:pPr lvl="1"/>
            <a:r>
              <a:rPr lang="en-US" altLang="zh-CN" dirty="0" smtClean="0"/>
              <a:t>Two processes open the same file</a:t>
            </a:r>
          </a:p>
          <a:p>
            <a:pPr lvl="2"/>
            <a:endParaRPr lang="zh-CN" altLang="en-US" sz="2000" dirty="0" smtClean="0"/>
          </a:p>
        </p:txBody>
      </p:sp>
      <p:sp>
        <p:nvSpPr>
          <p:cNvPr id="542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1E1C825-EC75-4F67-BC42-03DE2D21C353}" type="slidenum">
              <a:rPr lang="zh-CN" altLang="en-US" sz="1400" b="0">
                <a:latin typeface="Calibri" panose="020F0502020204030204" pitchFamily="34" charset="0"/>
                <a:ea typeface="Adobe 楷体 Std R" charset="-122"/>
              </a:rPr>
              <a:pPr/>
              <a:t>63</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mtClean="0"/>
              <a:t>fd_table &amp; file_table</a:t>
            </a:r>
            <a:endParaRPr lang="zh-CN" altLang="en-US" smtClean="0"/>
          </a:p>
        </p:txBody>
      </p:sp>
      <p:sp>
        <p:nvSpPr>
          <p:cNvPr id="55299" name="内容占位符 2"/>
          <p:cNvSpPr>
            <a:spLocks noGrp="1"/>
          </p:cNvSpPr>
          <p:nvPr>
            <p:ph idx="1"/>
          </p:nvPr>
        </p:nvSpPr>
        <p:spPr/>
        <p:txBody>
          <a:bodyPr/>
          <a:lstStyle/>
          <a:p>
            <a:r>
              <a:rPr lang="en-US" altLang="zh-CN" dirty="0" smtClean="0"/>
              <a:t>One </a:t>
            </a:r>
            <a:r>
              <a:rPr lang="en-US" altLang="zh-CN" dirty="0" err="1" smtClean="0"/>
              <a:t>file_table</a:t>
            </a:r>
            <a:r>
              <a:rPr lang="en-US" altLang="zh-CN" dirty="0" smtClean="0"/>
              <a:t> for the whole system</a:t>
            </a:r>
          </a:p>
          <a:p>
            <a:pPr lvl="1"/>
            <a:r>
              <a:rPr lang="en-US" altLang="zh-CN" dirty="0" smtClean="0"/>
              <a:t>Records information for opened files</a:t>
            </a:r>
          </a:p>
          <a:p>
            <a:pPr lvl="2"/>
            <a:r>
              <a:rPr lang="en-US" altLang="zh-CN" dirty="0" err="1" smtClean="0"/>
              <a:t>Inode</a:t>
            </a:r>
            <a:r>
              <a:rPr lang="en-US" altLang="zh-CN" dirty="0" smtClean="0"/>
              <a:t> number, file cursor, reference count of opening processes</a:t>
            </a:r>
          </a:p>
          <a:p>
            <a:pPr lvl="2"/>
            <a:r>
              <a:rPr lang="en-US" altLang="zh-CN" dirty="0" smtClean="0"/>
              <a:t>Children can share the cursor with their parent</a:t>
            </a:r>
          </a:p>
          <a:p>
            <a:r>
              <a:rPr lang="en-US" altLang="zh-CN" dirty="0" smtClean="0">
                <a:solidFill>
                  <a:schemeClr val="bg1">
                    <a:lumMod val="65000"/>
                  </a:schemeClr>
                </a:solidFill>
              </a:rPr>
              <a:t>One </a:t>
            </a:r>
            <a:r>
              <a:rPr lang="en-US" altLang="zh-CN" dirty="0" err="1" smtClean="0">
                <a:solidFill>
                  <a:schemeClr val="bg1">
                    <a:lumMod val="65000"/>
                  </a:schemeClr>
                </a:solidFill>
              </a:rPr>
              <a:t>fd_table</a:t>
            </a:r>
            <a:r>
              <a:rPr lang="en-US" altLang="zh-CN" dirty="0" smtClean="0">
                <a:solidFill>
                  <a:schemeClr val="bg1">
                    <a:lumMod val="65000"/>
                  </a:schemeClr>
                </a:solidFill>
              </a:rPr>
              <a:t> for each process</a:t>
            </a:r>
          </a:p>
          <a:p>
            <a:pPr lvl="1"/>
            <a:r>
              <a:rPr lang="en-US" altLang="zh-CN" dirty="0" smtClean="0">
                <a:solidFill>
                  <a:schemeClr val="bg1">
                    <a:lumMod val="65000"/>
                  </a:schemeClr>
                </a:solidFill>
              </a:rPr>
              <a:t>Records mapping of </a:t>
            </a:r>
            <a:r>
              <a:rPr lang="en-US" altLang="zh-CN" i="1" dirty="0" err="1" smtClean="0">
                <a:solidFill>
                  <a:schemeClr val="bg1">
                    <a:lumMod val="65000"/>
                  </a:schemeClr>
                </a:solidFill>
              </a:rPr>
              <a:t>fd</a:t>
            </a:r>
            <a:r>
              <a:rPr lang="en-US" altLang="zh-CN" dirty="0" smtClean="0">
                <a:solidFill>
                  <a:schemeClr val="bg1">
                    <a:lumMod val="65000"/>
                  </a:schemeClr>
                </a:solidFill>
              </a:rPr>
              <a:t> to index of the </a:t>
            </a:r>
            <a:r>
              <a:rPr lang="en-US" altLang="zh-CN" dirty="0" err="1" smtClean="0">
                <a:solidFill>
                  <a:schemeClr val="bg1">
                    <a:lumMod val="65000"/>
                  </a:schemeClr>
                </a:solidFill>
              </a:rPr>
              <a:t>file_table</a:t>
            </a:r>
            <a:r>
              <a:rPr lang="en-US" altLang="zh-CN" dirty="0" smtClean="0">
                <a:solidFill>
                  <a:schemeClr val="bg1">
                    <a:lumMod val="65000"/>
                  </a:schemeClr>
                </a:solidFill>
              </a:rPr>
              <a:t> </a:t>
            </a:r>
            <a:endParaRPr lang="zh-CN" altLang="en-US" dirty="0" smtClean="0">
              <a:solidFill>
                <a:schemeClr val="bg1">
                  <a:lumMod val="65000"/>
                </a:schemeClr>
              </a:solidFill>
            </a:endParaRPr>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9C24067-4DEC-4DFB-952F-33299C8B5E40}" type="slidenum">
              <a:rPr lang="zh-CN" altLang="en-US" sz="1400" b="0">
                <a:latin typeface="Calibri" panose="020F0502020204030204" pitchFamily="34" charset="0"/>
                <a:ea typeface="Adobe 楷体 Std R" charset="-122"/>
              </a:rPr>
              <a:pPr/>
              <a:t>64</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mtClean="0"/>
              <a:t>OPEN implementation</a:t>
            </a:r>
            <a:endParaRPr lang="zh-CN" altLang="en-US" smtClean="0"/>
          </a:p>
        </p:txBody>
      </p:sp>
      <p:sp>
        <p:nvSpPr>
          <p:cNvPr id="5734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8609172F-E604-46AF-8634-959DC3CD9624}" type="slidenum">
              <a:rPr lang="zh-CN" altLang="en-US" sz="1400" b="0">
                <a:latin typeface="Calibri" panose="020F0502020204030204" pitchFamily="34" charset="0"/>
                <a:ea typeface="Adobe 楷体 Std R" charset="-122"/>
              </a:rPr>
              <a:pPr/>
              <a:t>65</a:t>
            </a:fld>
            <a:endParaRPr lang="en-US" altLang="zh-CN" sz="1400" b="0">
              <a:latin typeface="Calibri" panose="020F0502020204030204" pitchFamily="34" charset="0"/>
              <a:ea typeface="Adobe 楷体 Std R" charset="-122"/>
            </a:endParaRP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905000"/>
            <a:ext cx="850582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7349" name="Straight Connector 2"/>
          <p:cNvCxnSpPr>
            <a:cxnSpLocks noChangeShapeType="1"/>
          </p:cNvCxnSpPr>
          <p:nvPr/>
        </p:nvCxnSpPr>
        <p:spPr bwMode="auto">
          <a:xfrm>
            <a:off x="1295400" y="2438400"/>
            <a:ext cx="5410200"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cxnSp>
        <p:nvCxnSpPr>
          <p:cNvPr id="57350" name="Straight Connector 7"/>
          <p:cNvCxnSpPr>
            <a:cxnSpLocks noChangeShapeType="1"/>
          </p:cNvCxnSpPr>
          <p:nvPr/>
        </p:nvCxnSpPr>
        <p:spPr bwMode="auto">
          <a:xfrm>
            <a:off x="1371600" y="3810000"/>
            <a:ext cx="4648200"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cxnSp>
        <p:nvCxnSpPr>
          <p:cNvPr id="57351" name="Straight Connector 10"/>
          <p:cNvCxnSpPr>
            <a:cxnSpLocks noChangeShapeType="1"/>
          </p:cNvCxnSpPr>
          <p:nvPr/>
        </p:nvCxnSpPr>
        <p:spPr bwMode="auto">
          <a:xfrm>
            <a:off x="1600200" y="4343400"/>
            <a:ext cx="1066800"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cxnSp>
        <p:nvCxnSpPr>
          <p:cNvPr id="57352" name="Straight Connector 12"/>
          <p:cNvCxnSpPr>
            <a:cxnSpLocks noChangeShapeType="1"/>
          </p:cNvCxnSpPr>
          <p:nvPr/>
        </p:nvCxnSpPr>
        <p:spPr bwMode="auto">
          <a:xfrm>
            <a:off x="1600200" y="4572000"/>
            <a:ext cx="457200"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READ implementation</a:t>
            </a:r>
            <a:endParaRPr lang="zh-CN" altLang="en-US" smtClean="0"/>
          </a:p>
        </p:txBody>
      </p:sp>
      <p:sp>
        <p:nvSpPr>
          <p:cNvPr id="583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E30157C-6F16-44AB-9627-1222031FC2F7}" type="slidenum">
              <a:rPr lang="zh-CN" altLang="en-US" sz="1400" b="0">
                <a:latin typeface="Calibri" panose="020F0502020204030204" pitchFamily="34" charset="0"/>
                <a:ea typeface="Adobe 楷体 Std R" charset="-122"/>
              </a:rPr>
              <a:pPr/>
              <a:t>66</a:t>
            </a:fld>
            <a:endParaRPr lang="en-US" altLang="zh-CN" sz="1400" b="0">
              <a:latin typeface="Calibri" panose="020F0502020204030204" pitchFamily="34" charset="0"/>
              <a:ea typeface="Adobe 楷体 Std R" charset="-122"/>
            </a:endParaRPr>
          </a:p>
        </p:txBody>
      </p:sp>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3058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700506"/>
            <a:ext cx="8637587" cy="684213"/>
          </a:xfrm>
        </p:spPr>
        <p:txBody>
          <a:bodyPr/>
          <a:lstStyle/>
          <a:p>
            <a:pPr algn="just"/>
            <a:r>
              <a:rPr lang="en-US" altLang="zh-CN" sz="2400" dirty="0" smtClean="0">
                <a:ea typeface="宋体" panose="02010600030101010101" pitchFamily="2" charset="-122"/>
              </a:rPr>
              <a:t>2 read algorithm</a:t>
            </a: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63" y="101600"/>
            <a:ext cx="6026150" cy="675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Line 6"/>
          <p:cNvSpPr>
            <a:spLocks noChangeShapeType="1"/>
          </p:cNvSpPr>
          <p:nvPr/>
        </p:nvSpPr>
        <p:spPr bwMode="auto">
          <a:xfrm>
            <a:off x="3870325" y="400050"/>
            <a:ext cx="585788"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Line 7"/>
          <p:cNvSpPr>
            <a:spLocks noChangeShapeType="1"/>
          </p:cNvSpPr>
          <p:nvPr/>
        </p:nvSpPr>
        <p:spPr bwMode="auto">
          <a:xfrm>
            <a:off x="457200" y="1295400"/>
            <a:ext cx="788987"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7"/>
          <p:cNvSpPr>
            <a:spLocks noChangeShapeType="1"/>
          </p:cNvSpPr>
          <p:nvPr/>
        </p:nvSpPr>
        <p:spPr bwMode="auto">
          <a:xfrm>
            <a:off x="5486400" y="4766520"/>
            <a:ext cx="788987"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115008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for disk</a:t>
            </a:r>
            <a:endParaRPr lang="zh-CN" altLang="en-US" dirty="0"/>
          </a:p>
        </p:txBody>
      </p:sp>
      <p:sp>
        <p:nvSpPr>
          <p:cNvPr id="3" name="灯片编号占位符 2"/>
          <p:cNvSpPr>
            <a:spLocks noGrp="1"/>
          </p:cNvSpPr>
          <p:nvPr>
            <p:ph type="sldNum" sz="quarter" idx="12"/>
          </p:nvPr>
        </p:nvSpPr>
        <p:spPr/>
        <p:txBody>
          <a:bodyPr/>
          <a:lstStyle/>
          <a:p>
            <a:fld id="{F7908558-782F-49DF-861D-4917CA170D67}" type="slidenum">
              <a:rPr lang="zh-CN" altLang="en-US" smtClean="0"/>
              <a:pPr/>
              <a:t>68</a:t>
            </a:fld>
            <a:endParaRPr lang="en-US" altLang="zh-C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1746" t="4654" r="1923" b="4654"/>
          <a:stretch>
            <a:fillRect/>
          </a:stretch>
        </p:blipFill>
        <p:spPr bwMode="auto">
          <a:xfrm>
            <a:off x="1219200" y="1828800"/>
            <a:ext cx="6045200" cy="42687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6462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mtClean="0"/>
              <a:t>FSYNC</a:t>
            </a:r>
            <a:endParaRPr lang="zh-CN" altLang="en-US" smtClean="0"/>
          </a:p>
        </p:txBody>
      </p:sp>
      <p:sp>
        <p:nvSpPr>
          <p:cNvPr id="62467" name="内容占位符 2"/>
          <p:cNvSpPr>
            <a:spLocks noGrp="1"/>
          </p:cNvSpPr>
          <p:nvPr>
            <p:ph idx="1"/>
          </p:nvPr>
        </p:nvSpPr>
        <p:spPr/>
        <p:txBody>
          <a:bodyPr/>
          <a:lstStyle/>
          <a:p>
            <a:r>
              <a:rPr lang="en-US" altLang="zh-CN" sz="2800" dirty="0" smtClean="0"/>
              <a:t>Block cache</a:t>
            </a:r>
          </a:p>
          <a:p>
            <a:pPr lvl="1"/>
            <a:r>
              <a:rPr lang="en-US" altLang="zh-CN" sz="2400" dirty="0" smtClean="0"/>
              <a:t>Cache of recently used disk blocks</a:t>
            </a:r>
          </a:p>
          <a:p>
            <a:pPr lvl="1"/>
            <a:r>
              <a:rPr lang="en-US" altLang="zh-CN" sz="2400" dirty="0" smtClean="0"/>
              <a:t>Read from disk if cache miss</a:t>
            </a:r>
          </a:p>
          <a:p>
            <a:pPr lvl="1"/>
            <a:r>
              <a:rPr lang="en-US" altLang="zh-CN" sz="2400" dirty="0" smtClean="0"/>
              <a:t>Delay the writes for batching</a:t>
            </a:r>
          </a:p>
          <a:p>
            <a:pPr lvl="1"/>
            <a:r>
              <a:rPr lang="en-US" altLang="zh-CN" sz="2400" dirty="0" smtClean="0"/>
              <a:t>Improve performance</a:t>
            </a:r>
          </a:p>
          <a:p>
            <a:pPr lvl="1"/>
            <a:r>
              <a:rPr lang="en-US" altLang="zh-CN" sz="2400" dirty="0" smtClean="0"/>
              <a:t>Problem: may cause inconsistency if fail before write</a:t>
            </a:r>
          </a:p>
          <a:p>
            <a:r>
              <a:rPr lang="en-US" altLang="zh-CN" sz="2800" dirty="0" smtClean="0"/>
              <a:t>FSYNC</a:t>
            </a:r>
          </a:p>
          <a:p>
            <a:pPr lvl="1"/>
            <a:r>
              <a:rPr lang="en-US" altLang="zh-CN" sz="2400" dirty="0" smtClean="0"/>
              <a:t>Ensure all changes to the file have been written to the storage device</a:t>
            </a:r>
            <a:endParaRPr lang="zh-CN" altLang="en-US" sz="2400" dirty="0" smtClean="0"/>
          </a:p>
        </p:txBody>
      </p:sp>
      <p:sp>
        <p:nvSpPr>
          <p:cNvPr id="624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C69D352-FCF1-4C37-B762-3DDD7950B437}" type="slidenum">
              <a:rPr lang="zh-CN" altLang="en-US" sz="1400" b="0">
                <a:latin typeface="Calibri" panose="020F0502020204030204" pitchFamily="34" charset="0"/>
                <a:ea typeface="Adobe 楷体 Std R" charset="-122"/>
              </a:rPr>
              <a:pPr/>
              <a:t>69</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smtClean="0"/>
              <a:t>Disk structure</a:t>
            </a:r>
          </a:p>
        </p:txBody>
      </p:sp>
      <p:sp>
        <p:nvSpPr>
          <p:cNvPr id="92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767C5CA-F4DC-4B0C-AB99-F1CEDA43DBEC}" type="slidenum">
              <a:rPr lang="zh-CN" altLang="en-US" sz="1400" b="0">
                <a:latin typeface="Calibri" panose="020F0502020204030204" pitchFamily="34" charset="0"/>
                <a:ea typeface="Adobe 楷体 Std R" charset="-122"/>
              </a:rPr>
              <a:pPr/>
              <a:t>7</a:t>
            </a:fld>
            <a:endParaRPr lang="en-US" altLang="zh-CN" sz="1400" b="0">
              <a:latin typeface="Calibri" panose="020F0502020204030204" pitchFamily="34" charset="0"/>
              <a:ea typeface="Adobe 楷体 Std R" charset="-122"/>
            </a:endParaRPr>
          </a:p>
        </p:txBody>
      </p:sp>
      <p:sp>
        <p:nvSpPr>
          <p:cNvPr id="5" name="Text Box 51"/>
          <p:cNvSpPr txBox="1">
            <a:spLocks noChangeArrowheads="1"/>
          </p:cNvSpPr>
          <p:nvPr/>
        </p:nvSpPr>
        <p:spPr bwMode="auto">
          <a:xfrm>
            <a:off x="7467600" y="1719263"/>
            <a:ext cx="954088" cy="338137"/>
          </a:xfrm>
          <a:prstGeom prst="rect">
            <a:avLst/>
          </a:prstGeom>
          <a:noFill/>
          <a:ln>
            <a:noFill/>
          </a:ln>
          <a:effectLst/>
          <a:extLst/>
        </p:spPr>
        <p:txBody>
          <a:bodyPr>
            <a:spAutoFit/>
          </a:bodyPr>
          <a:lstStyle/>
          <a:p>
            <a:pPr>
              <a:defRPr/>
            </a:pPr>
            <a:r>
              <a:rPr lang="en-US" sz="1600">
                <a:latin typeface="+mn-lt"/>
                <a:ea typeface="宋体" charset="0"/>
                <a:cs typeface="宋体" charset="0"/>
              </a:rPr>
              <a:t>track0</a:t>
            </a:r>
          </a:p>
        </p:txBody>
      </p:sp>
      <p:sp>
        <p:nvSpPr>
          <p:cNvPr id="9221" name="Line 60"/>
          <p:cNvSpPr>
            <a:spLocks noChangeShapeType="1"/>
          </p:cNvSpPr>
          <p:nvPr/>
        </p:nvSpPr>
        <p:spPr bwMode="auto">
          <a:xfrm flipH="1">
            <a:off x="7067550" y="2133600"/>
            <a:ext cx="1466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2" name="Line 61"/>
          <p:cNvSpPr>
            <a:spLocks noChangeShapeType="1"/>
          </p:cNvSpPr>
          <p:nvPr/>
        </p:nvSpPr>
        <p:spPr bwMode="auto">
          <a:xfrm>
            <a:off x="8534400" y="2133600"/>
            <a:ext cx="0" cy="3581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 name="Line 62"/>
          <p:cNvSpPr>
            <a:spLocks noChangeShapeType="1"/>
          </p:cNvSpPr>
          <p:nvPr/>
        </p:nvSpPr>
        <p:spPr bwMode="auto">
          <a:xfrm flipH="1">
            <a:off x="7067550" y="5715000"/>
            <a:ext cx="1466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4" name="Line 63"/>
          <p:cNvSpPr>
            <a:spLocks noChangeShapeType="1"/>
          </p:cNvSpPr>
          <p:nvPr/>
        </p:nvSpPr>
        <p:spPr bwMode="auto">
          <a:xfrm flipH="1">
            <a:off x="7067550" y="3962400"/>
            <a:ext cx="1466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64"/>
          <p:cNvSpPr txBox="1">
            <a:spLocks noChangeArrowheads="1"/>
          </p:cNvSpPr>
          <p:nvPr/>
        </p:nvSpPr>
        <p:spPr bwMode="auto">
          <a:xfrm>
            <a:off x="7534275" y="3636963"/>
            <a:ext cx="869950" cy="338137"/>
          </a:xfrm>
          <a:prstGeom prst="rect">
            <a:avLst/>
          </a:prstGeom>
          <a:noFill/>
          <a:ln>
            <a:noFill/>
          </a:ln>
          <a:effectLst/>
          <a:extLst/>
        </p:spPr>
        <p:txBody>
          <a:bodyPr>
            <a:spAutoFit/>
          </a:bodyPr>
          <a:lstStyle/>
          <a:p>
            <a:pPr>
              <a:spcBef>
                <a:spcPct val="50000"/>
              </a:spcBef>
              <a:defRPr/>
            </a:pPr>
            <a:r>
              <a:rPr lang="en-US" sz="1600">
                <a:latin typeface="+mn-lt"/>
                <a:ea typeface="宋体" charset="0"/>
                <a:cs typeface="宋体" charset="0"/>
              </a:rPr>
              <a:t>platters</a:t>
            </a:r>
          </a:p>
        </p:txBody>
      </p:sp>
      <p:grpSp>
        <p:nvGrpSpPr>
          <p:cNvPr id="9226" name="Group 73"/>
          <p:cNvGrpSpPr>
            <a:grpSpLocks/>
          </p:cNvGrpSpPr>
          <p:nvPr/>
        </p:nvGrpSpPr>
        <p:grpSpPr bwMode="auto">
          <a:xfrm>
            <a:off x="2209800" y="1371600"/>
            <a:ext cx="5943600" cy="5257800"/>
            <a:chOff x="768" y="528"/>
            <a:chExt cx="3888" cy="3408"/>
          </a:xfrm>
        </p:grpSpPr>
        <p:grpSp>
          <p:nvGrpSpPr>
            <p:cNvPr id="9228" name="Group 16"/>
            <p:cNvGrpSpPr>
              <a:grpSpLocks/>
            </p:cNvGrpSpPr>
            <p:nvPr/>
          </p:nvGrpSpPr>
          <p:grpSpPr bwMode="auto">
            <a:xfrm>
              <a:off x="1632" y="912"/>
              <a:ext cx="2304" cy="768"/>
              <a:chOff x="1632" y="912"/>
              <a:chExt cx="2304" cy="768"/>
            </a:xfrm>
          </p:grpSpPr>
          <p:sp>
            <p:nvSpPr>
              <p:cNvPr id="9274" name="Oval 6"/>
              <p:cNvSpPr>
                <a:spLocks noChangeArrowheads="1"/>
              </p:cNvSpPr>
              <p:nvPr/>
            </p:nvSpPr>
            <p:spPr bwMode="auto">
              <a:xfrm>
                <a:off x="1632" y="912"/>
                <a:ext cx="2304" cy="775"/>
              </a:xfrm>
              <a:prstGeom prst="ellipse">
                <a:avLst/>
              </a:prstGeom>
              <a:solidFill>
                <a:srgbClr val="BFBFBF"/>
              </a:solidFill>
              <a:ln w="9525">
                <a:solidFill>
                  <a:schemeClr val="tx1"/>
                </a:solidFill>
                <a:round/>
                <a:headEnd/>
                <a:tailE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5" name="Oval 8"/>
              <p:cNvSpPr>
                <a:spLocks noChangeArrowheads="1"/>
              </p:cNvSpPr>
              <p:nvPr/>
            </p:nvSpPr>
            <p:spPr bwMode="auto">
              <a:xfrm>
                <a:off x="1920" y="1056"/>
                <a:ext cx="1732" cy="487"/>
              </a:xfrm>
              <a:prstGeom prst="ellipse">
                <a:avLst/>
              </a:prstGeom>
              <a:solidFill>
                <a:srgbClr val="BFBFBF"/>
              </a:solidFill>
              <a:ln w="9525">
                <a:solidFill>
                  <a:schemeClr val="tx1"/>
                </a:solidFill>
                <a:round/>
                <a:headEnd/>
                <a:tailE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6" name="Oval 9"/>
              <p:cNvSpPr>
                <a:spLocks noChangeArrowheads="1"/>
              </p:cNvSpPr>
              <p:nvPr/>
            </p:nvSpPr>
            <p:spPr bwMode="auto">
              <a:xfrm>
                <a:off x="2161" y="1200"/>
                <a:ext cx="1247" cy="243"/>
              </a:xfrm>
              <a:prstGeom prst="ellipse">
                <a:avLst/>
              </a:prstGeom>
              <a:solidFill>
                <a:srgbClr val="BFBFBF"/>
              </a:solidFill>
              <a:ln w="9525">
                <a:solidFill>
                  <a:schemeClr val="tx1"/>
                </a:solidFill>
                <a:round/>
                <a:headEnd/>
                <a:tailE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7" name="Line 13"/>
              <p:cNvSpPr>
                <a:spLocks noChangeShapeType="1"/>
              </p:cNvSpPr>
              <p:nvPr/>
            </p:nvSpPr>
            <p:spPr bwMode="auto">
              <a:xfrm>
                <a:off x="1872" y="1056"/>
                <a:ext cx="967" cy="2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8" name="Line 14"/>
              <p:cNvSpPr>
                <a:spLocks noChangeShapeType="1"/>
              </p:cNvSpPr>
              <p:nvPr/>
            </p:nvSpPr>
            <p:spPr bwMode="auto">
              <a:xfrm flipV="1">
                <a:off x="1680" y="1297"/>
                <a:ext cx="1159"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9" name="Line 15"/>
              <p:cNvSpPr>
                <a:spLocks noChangeShapeType="1"/>
              </p:cNvSpPr>
              <p:nvPr/>
            </p:nvSpPr>
            <p:spPr bwMode="auto">
              <a:xfrm flipH="1">
                <a:off x="2161" y="1297"/>
                <a:ext cx="678" cy="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29" name="Group 17"/>
            <p:cNvGrpSpPr>
              <a:grpSpLocks/>
            </p:cNvGrpSpPr>
            <p:nvPr/>
          </p:nvGrpSpPr>
          <p:grpSpPr bwMode="auto">
            <a:xfrm>
              <a:off x="1632" y="2016"/>
              <a:ext cx="2304" cy="768"/>
              <a:chOff x="1632" y="912"/>
              <a:chExt cx="2304" cy="768"/>
            </a:xfrm>
          </p:grpSpPr>
          <p:sp>
            <p:nvSpPr>
              <p:cNvPr id="9268" name="Oval 18"/>
              <p:cNvSpPr>
                <a:spLocks noChangeArrowheads="1"/>
              </p:cNvSpPr>
              <p:nvPr/>
            </p:nvSpPr>
            <p:spPr bwMode="auto">
              <a:xfrm>
                <a:off x="1632" y="912"/>
                <a:ext cx="2304" cy="768"/>
              </a:xfrm>
              <a:prstGeom prst="ellipse">
                <a:avLst/>
              </a:prstGeom>
              <a:solidFill>
                <a:srgbClr val="BFBFBF"/>
              </a:solidFill>
              <a:ln w="9525">
                <a:solidFill>
                  <a:schemeClr val="tx1"/>
                </a:solidFill>
                <a:round/>
                <a:headEnd/>
                <a:tailE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69" name="Oval 19"/>
              <p:cNvSpPr>
                <a:spLocks noChangeArrowheads="1"/>
              </p:cNvSpPr>
              <p:nvPr/>
            </p:nvSpPr>
            <p:spPr bwMode="auto">
              <a:xfrm>
                <a:off x="1920" y="1056"/>
                <a:ext cx="1732" cy="480"/>
              </a:xfrm>
              <a:prstGeom prst="ellipse">
                <a:avLst/>
              </a:prstGeom>
              <a:solidFill>
                <a:srgbClr val="BFBFBF"/>
              </a:solidFill>
              <a:ln w="9525">
                <a:solidFill>
                  <a:schemeClr val="tx1"/>
                </a:solidFill>
                <a:round/>
                <a:headEnd/>
                <a:tailE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0" name="Oval 20"/>
              <p:cNvSpPr>
                <a:spLocks noChangeArrowheads="1"/>
              </p:cNvSpPr>
              <p:nvPr/>
            </p:nvSpPr>
            <p:spPr bwMode="auto">
              <a:xfrm>
                <a:off x="2161" y="1200"/>
                <a:ext cx="1247" cy="240"/>
              </a:xfrm>
              <a:prstGeom prst="ellipse">
                <a:avLst/>
              </a:prstGeom>
              <a:solidFill>
                <a:srgbClr val="BFBFBF"/>
              </a:solidFill>
              <a:ln w="9525">
                <a:solidFill>
                  <a:schemeClr val="tx1"/>
                </a:solidFill>
                <a:round/>
                <a:headEnd/>
                <a:tailE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71" name="Line 21"/>
              <p:cNvSpPr>
                <a:spLocks noChangeShapeType="1"/>
              </p:cNvSpPr>
              <p:nvPr/>
            </p:nvSpPr>
            <p:spPr bwMode="auto">
              <a:xfrm>
                <a:off x="1872" y="1056"/>
                <a:ext cx="967"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2" name="Line 22"/>
              <p:cNvSpPr>
                <a:spLocks noChangeShapeType="1"/>
              </p:cNvSpPr>
              <p:nvPr/>
            </p:nvSpPr>
            <p:spPr bwMode="auto">
              <a:xfrm flipV="1">
                <a:off x="1680" y="1296"/>
                <a:ext cx="1159"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3" name="Line 23"/>
              <p:cNvSpPr>
                <a:spLocks noChangeShapeType="1"/>
              </p:cNvSpPr>
              <p:nvPr/>
            </p:nvSpPr>
            <p:spPr bwMode="auto">
              <a:xfrm flipH="1">
                <a:off x="2161" y="1296"/>
                <a:ext cx="678" cy="3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30" name="Group 24"/>
            <p:cNvGrpSpPr>
              <a:grpSpLocks/>
            </p:cNvGrpSpPr>
            <p:nvPr/>
          </p:nvGrpSpPr>
          <p:grpSpPr bwMode="auto">
            <a:xfrm>
              <a:off x="1632" y="3168"/>
              <a:ext cx="2304" cy="768"/>
              <a:chOff x="1632" y="912"/>
              <a:chExt cx="2304" cy="768"/>
            </a:xfrm>
          </p:grpSpPr>
          <p:sp>
            <p:nvSpPr>
              <p:cNvPr id="9262" name="Oval 25"/>
              <p:cNvSpPr>
                <a:spLocks noChangeArrowheads="1"/>
              </p:cNvSpPr>
              <p:nvPr/>
            </p:nvSpPr>
            <p:spPr bwMode="auto">
              <a:xfrm>
                <a:off x="1632" y="912"/>
                <a:ext cx="2304" cy="768"/>
              </a:xfrm>
              <a:prstGeom prst="ellipse">
                <a:avLst/>
              </a:prstGeom>
              <a:solidFill>
                <a:srgbClr val="BFBFBF"/>
              </a:solidFill>
              <a:ln w="9525">
                <a:solidFill>
                  <a:schemeClr val="tx1"/>
                </a:solidFill>
                <a:round/>
                <a:headEnd/>
                <a:tailE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63" name="Oval 26"/>
              <p:cNvSpPr>
                <a:spLocks noChangeArrowheads="1"/>
              </p:cNvSpPr>
              <p:nvPr/>
            </p:nvSpPr>
            <p:spPr bwMode="auto">
              <a:xfrm>
                <a:off x="1920" y="1056"/>
                <a:ext cx="1732" cy="480"/>
              </a:xfrm>
              <a:prstGeom prst="ellipse">
                <a:avLst/>
              </a:prstGeom>
              <a:solidFill>
                <a:srgbClr val="BFBFBF"/>
              </a:solidFill>
              <a:ln w="9525">
                <a:solidFill>
                  <a:schemeClr val="tx1"/>
                </a:solidFill>
                <a:round/>
                <a:headEnd/>
                <a:tailE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64" name="Oval 27"/>
              <p:cNvSpPr>
                <a:spLocks noChangeArrowheads="1"/>
              </p:cNvSpPr>
              <p:nvPr/>
            </p:nvSpPr>
            <p:spPr bwMode="auto">
              <a:xfrm>
                <a:off x="2161" y="1200"/>
                <a:ext cx="1247" cy="240"/>
              </a:xfrm>
              <a:prstGeom prst="ellipse">
                <a:avLst/>
              </a:prstGeom>
              <a:solidFill>
                <a:srgbClr val="BFBFBF"/>
              </a:solidFill>
              <a:ln w="9525">
                <a:solidFill>
                  <a:schemeClr val="tx1"/>
                </a:solidFill>
                <a:round/>
                <a:headEnd/>
                <a:tailEnd/>
              </a:ln>
            </p:spPr>
            <p:txBody>
              <a:bodyPr wrap="none" anchor="ct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sz="2400">
                  <a:latin typeface="Calibri" panose="020F0502020204030204" pitchFamily="34" charset="0"/>
                </a:endParaRPr>
              </a:p>
            </p:txBody>
          </p:sp>
          <p:sp>
            <p:nvSpPr>
              <p:cNvPr id="9265" name="Line 28"/>
              <p:cNvSpPr>
                <a:spLocks noChangeShapeType="1"/>
              </p:cNvSpPr>
              <p:nvPr/>
            </p:nvSpPr>
            <p:spPr bwMode="auto">
              <a:xfrm>
                <a:off x="1872" y="1056"/>
                <a:ext cx="967"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6" name="Line 29"/>
              <p:cNvSpPr>
                <a:spLocks noChangeShapeType="1"/>
              </p:cNvSpPr>
              <p:nvPr/>
            </p:nvSpPr>
            <p:spPr bwMode="auto">
              <a:xfrm flipV="1">
                <a:off x="1680" y="1296"/>
                <a:ext cx="1159"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7" name="Line 30"/>
              <p:cNvSpPr>
                <a:spLocks noChangeShapeType="1"/>
              </p:cNvSpPr>
              <p:nvPr/>
            </p:nvSpPr>
            <p:spPr bwMode="auto">
              <a:xfrm flipH="1">
                <a:off x="2161" y="1296"/>
                <a:ext cx="678" cy="3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31" name="Line 31"/>
            <p:cNvSpPr>
              <a:spLocks noChangeShapeType="1"/>
            </p:cNvSpPr>
            <p:nvPr/>
          </p:nvSpPr>
          <p:spPr bwMode="auto">
            <a:xfrm>
              <a:off x="3936" y="1296"/>
              <a:ext cx="0" cy="22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32"/>
            <p:cNvSpPr>
              <a:spLocks noChangeShapeType="1"/>
            </p:cNvSpPr>
            <p:nvPr/>
          </p:nvSpPr>
          <p:spPr bwMode="auto">
            <a:xfrm>
              <a:off x="1632" y="1296"/>
              <a:ext cx="0" cy="22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33"/>
            <p:cNvSpPr>
              <a:spLocks noChangeShapeType="1"/>
            </p:cNvSpPr>
            <p:nvPr/>
          </p:nvSpPr>
          <p:spPr bwMode="auto">
            <a:xfrm>
              <a:off x="3648" y="1296"/>
              <a:ext cx="0" cy="23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34"/>
            <p:cNvSpPr>
              <a:spLocks noChangeShapeType="1"/>
            </p:cNvSpPr>
            <p:nvPr/>
          </p:nvSpPr>
          <p:spPr bwMode="auto">
            <a:xfrm>
              <a:off x="1920" y="1296"/>
              <a:ext cx="0" cy="22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35"/>
            <p:cNvSpPr>
              <a:spLocks noChangeShapeType="1"/>
            </p:cNvSpPr>
            <p:nvPr/>
          </p:nvSpPr>
          <p:spPr bwMode="auto">
            <a:xfrm>
              <a:off x="3408" y="1296"/>
              <a:ext cx="0" cy="23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36"/>
            <p:cNvSpPr>
              <a:spLocks noChangeShapeType="1"/>
            </p:cNvSpPr>
            <p:nvPr/>
          </p:nvSpPr>
          <p:spPr bwMode="auto">
            <a:xfrm>
              <a:off x="2160" y="1344"/>
              <a:ext cx="0" cy="225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37"/>
            <p:cNvSpPr>
              <a:spLocks noChangeShapeType="1"/>
            </p:cNvSpPr>
            <p:nvPr/>
          </p:nvSpPr>
          <p:spPr bwMode="auto">
            <a:xfrm>
              <a:off x="864" y="912"/>
              <a:ext cx="0" cy="288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Line 38"/>
            <p:cNvSpPr>
              <a:spLocks noChangeShapeType="1"/>
            </p:cNvSpPr>
            <p:nvPr/>
          </p:nvSpPr>
          <p:spPr bwMode="auto">
            <a:xfrm>
              <a:off x="864" y="1296"/>
              <a:ext cx="115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9" name="Line 39"/>
            <p:cNvSpPr>
              <a:spLocks noChangeShapeType="1"/>
            </p:cNvSpPr>
            <p:nvPr/>
          </p:nvSpPr>
          <p:spPr bwMode="auto">
            <a:xfrm>
              <a:off x="864" y="2400"/>
              <a:ext cx="115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0" name="Line 40"/>
            <p:cNvSpPr>
              <a:spLocks noChangeShapeType="1"/>
            </p:cNvSpPr>
            <p:nvPr/>
          </p:nvSpPr>
          <p:spPr bwMode="auto">
            <a:xfrm>
              <a:off x="864" y="3552"/>
              <a:ext cx="115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1" name="Line 42"/>
            <p:cNvSpPr>
              <a:spLocks noChangeShapeType="1"/>
            </p:cNvSpPr>
            <p:nvPr/>
          </p:nvSpPr>
          <p:spPr bwMode="auto">
            <a:xfrm>
              <a:off x="2976" y="67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2" name="Line 43"/>
            <p:cNvSpPr>
              <a:spLocks noChangeShapeType="1"/>
            </p:cNvSpPr>
            <p:nvPr/>
          </p:nvSpPr>
          <p:spPr bwMode="auto">
            <a:xfrm>
              <a:off x="3168" y="76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3" name="Line 44"/>
            <p:cNvSpPr>
              <a:spLocks noChangeShapeType="1"/>
            </p:cNvSpPr>
            <p:nvPr/>
          </p:nvSpPr>
          <p:spPr bwMode="auto">
            <a:xfrm>
              <a:off x="3360" y="9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4" name="Line 45"/>
            <p:cNvSpPr>
              <a:spLocks noChangeShapeType="1"/>
            </p:cNvSpPr>
            <p:nvPr/>
          </p:nvSpPr>
          <p:spPr bwMode="auto">
            <a:xfrm>
              <a:off x="2976" y="67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46"/>
            <p:cNvSpPr>
              <a:spLocks noChangeShapeType="1"/>
            </p:cNvSpPr>
            <p:nvPr/>
          </p:nvSpPr>
          <p:spPr bwMode="auto">
            <a:xfrm>
              <a:off x="3168" y="76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Line 47"/>
            <p:cNvSpPr>
              <a:spLocks noChangeShapeType="1"/>
            </p:cNvSpPr>
            <p:nvPr/>
          </p:nvSpPr>
          <p:spPr bwMode="auto">
            <a:xfrm>
              <a:off x="3360" y="912"/>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Text Box 48"/>
            <p:cNvSpPr txBox="1">
              <a:spLocks noChangeArrowheads="1"/>
            </p:cNvSpPr>
            <p:nvPr/>
          </p:nvSpPr>
          <p:spPr bwMode="auto">
            <a:xfrm>
              <a:off x="3792" y="528"/>
              <a:ext cx="624" cy="219"/>
            </a:xfrm>
            <a:prstGeom prst="rect">
              <a:avLst/>
            </a:prstGeom>
            <a:noFill/>
            <a:ln>
              <a:noFill/>
            </a:ln>
            <a:effectLst/>
            <a:extLst/>
          </p:spPr>
          <p:txBody>
            <a:bodyPr>
              <a:spAutoFit/>
            </a:bodyPr>
            <a:lstStyle/>
            <a:p>
              <a:pPr>
                <a:defRPr/>
              </a:pPr>
              <a:r>
                <a:rPr lang="en-US" sz="1600">
                  <a:latin typeface="+mn-lt"/>
                  <a:ea typeface="宋体" charset="0"/>
                  <a:cs typeface="宋体" charset="0"/>
                </a:rPr>
                <a:t>track2</a:t>
              </a:r>
            </a:p>
          </p:txBody>
        </p:sp>
        <p:sp>
          <p:nvSpPr>
            <p:cNvPr id="32" name="Text Box 50"/>
            <p:cNvSpPr txBox="1">
              <a:spLocks noChangeArrowheads="1"/>
            </p:cNvSpPr>
            <p:nvPr/>
          </p:nvSpPr>
          <p:spPr bwMode="auto">
            <a:xfrm>
              <a:off x="4032" y="627"/>
              <a:ext cx="624" cy="219"/>
            </a:xfrm>
            <a:prstGeom prst="rect">
              <a:avLst/>
            </a:prstGeom>
            <a:noFill/>
            <a:ln>
              <a:noFill/>
            </a:ln>
            <a:effectLst/>
            <a:extLst/>
          </p:spPr>
          <p:txBody>
            <a:bodyPr>
              <a:spAutoFit/>
            </a:bodyPr>
            <a:lstStyle/>
            <a:p>
              <a:pPr>
                <a:defRPr/>
              </a:pPr>
              <a:r>
                <a:rPr lang="en-US" sz="1600" dirty="0">
                  <a:latin typeface="+mn-lt"/>
                  <a:ea typeface="宋体" charset="0"/>
                  <a:cs typeface="宋体" charset="0"/>
                </a:rPr>
                <a:t>track1</a:t>
              </a:r>
            </a:p>
          </p:txBody>
        </p:sp>
        <p:sp>
          <p:nvSpPr>
            <p:cNvPr id="33" name="Text Box 52"/>
            <p:cNvSpPr txBox="1">
              <a:spLocks noChangeArrowheads="1"/>
            </p:cNvSpPr>
            <p:nvPr/>
          </p:nvSpPr>
          <p:spPr bwMode="auto">
            <a:xfrm>
              <a:off x="960" y="1008"/>
              <a:ext cx="720" cy="219"/>
            </a:xfrm>
            <a:prstGeom prst="rect">
              <a:avLst/>
            </a:prstGeom>
            <a:noFill/>
            <a:ln>
              <a:noFill/>
            </a:ln>
            <a:effectLst/>
            <a:extLst/>
          </p:spPr>
          <p:txBody>
            <a:bodyPr>
              <a:spAutoFit/>
            </a:bodyPr>
            <a:lstStyle/>
            <a:p>
              <a:pPr>
                <a:defRPr/>
              </a:pPr>
              <a:r>
                <a:rPr lang="en-US" sz="1600">
                  <a:latin typeface="+mn-lt"/>
                  <a:ea typeface="宋体" charset="0"/>
                  <a:cs typeface="宋体" charset="0"/>
                </a:rPr>
                <a:t>head 0</a:t>
              </a:r>
            </a:p>
          </p:txBody>
        </p:sp>
        <p:sp>
          <p:nvSpPr>
            <p:cNvPr id="34" name="Text Box 53"/>
            <p:cNvSpPr txBox="1">
              <a:spLocks noChangeArrowheads="1"/>
            </p:cNvSpPr>
            <p:nvPr/>
          </p:nvSpPr>
          <p:spPr bwMode="auto">
            <a:xfrm>
              <a:off x="912" y="2160"/>
              <a:ext cx="720" cy="219"/>
            </a:xfrm>
            <a:prstGeom prst="rect">
              <a:avLst/>
            </a:prstGeom>
            <a:noFill/>
            <a:ln>
              <a:noFill/>
            </a:ln>
            <a:effectLst/>
            <a:extLst/>
          </p:spPr>
          <p:txBody>
            <a:bodyPr>
              <a:spAutoFit/>
            </a:bodyPr>
            <a:lstStyle/>
            <a:p>
              <a:pPr>
                <a:defRPr/>
              </a:pPr>
              <a:r>
                <a:rPr lang="en-US" sz="1600">
                  <a:latin typeface="+mn-lt"/>
                  <a:ea typeface="宋体" charset="0"/>
                  <a:cs typeface="宋体" charset="0"/>
                </a:rPr>
                <a:t>head 1</a:t>
              </a:r>
            </a:p>
          </p:txBody>
        </p:sp>
        <p:sp>
          <p:nvSpPr>
            <p:cNvPr id="35" name="Text Box 54"/>
            <p:cNvSpPr txBox="1">
              <a:spLocks noChangeArrowheads="1"/>
            </p:cNvSpPr>
            <p:nvPr/>
          </p:nvSpPr>
          <p:spPr bwMode="auto">
            <a:xfrm>
              <a:off x="912" y="3264"/>
              <a:ext cx="720" cy="219"/>
            </a:xfrm>
            <a:prstGeom prst="rect">
              <a:avLst/>
            </a:prstGeom>
            <a:noFill/>
            <a:ln>
              <a:noFill/>
            </a:ln>
            <a:effectLst/>
            <a:extLst/>
          </p:spPr>
          <p:txBody>
            <a:bodyPr>
              <a:spAutoFit/>
            </a:bodyPr>
            <a:lstStyle/>
            <a:p>
              <a:pPr>
                <a:defRPr/>
              </a:pPr>
              <a:r>
                <a:rPr lang="en-US" sz="1600">
                  <a:latin typeface="+mn-lt"/>
                  <a:ea typeface="宋体" charset="0"/>
                  <a:cs typeface="宋体" charset="0"/>
                </a:rPr>
                <a:t>head 2</a:t>
              </a:r>
            </a:p>
          </p:txBody>
        </p:sp>
        <p:sp>
          <p:nvSpPr>
            <p:cNvPr id="36" name="Text Box 55"/>
            <p:cNvSpPr txBox="1">
              <a:spLocks noChangeArrowheads="1"/>
            </p:cNvSpPr>
            <p:nvPr/>
          </p:nvSpPr>
          <p:spPr bwMode="auto">
            <a:xfrm>
              <a:off x="2400" y="1728"/>
              <a:ext cx="912" cy="219"/>
            </a:xfrm>
            <a:prstGeom prst="rect">
              <a:avLst/>
            </a:prstGeom>
            <a:noFill/>
            <a:ln>
              <a:noFill/>
            </a:ln>
            <a:effectLst/>
            <a:extLst/>
          </p:spPr>
          <p:txBody>
            <a:bodyPr>
              <a:spAutoFit/>
            </a:bodyPr>
            <a:lstStyle/>
            <a:p>
              <a:pPr>
                <a:defRPr/>
              </a:pPr>
              <a:r>
                <a:rPr lang="en-US" sz="1600">
                  <a:latin typeface="+mn-lt"/>
                  <a:ea typeface="宋体" charset="0"/>
                  <a:cs typeface="宋体" charset="0"/>
                </a:rPr>
                <a:t>Cylinder 0</a:t>
              </a:r>
            </a:p>
          </p:txBody>
        </p:sp>
        <p:sp>
          <p:nvSpPr>
            <p:cNvPr id="9253" name="Line 56"/>
            <p:cNvSpPr>
              <a:spLocks noChangeShapeType="1"/>
            </p:cNvSpPr>
            <p:nvPr/>
          </p:nvSpPr>
          <p:spPr bwMode="auto">
            <a:xfrm flipH="1">
              <a:off x="1632" y="1872"/>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57"/>
            <p:cNvSpPr txBox="1">
              <a:spLocks noChangeArrowheads="1"/>
            </p:cNvSpPr>
            <p:nvPr/>
          </p:nvSpPr>
          <p:spPr bwMode="auto">
            <a:xfrm>
              <a:off x="2352" y="2928"/>
              <a:ext cx="914" cy="219"/>
            </a:xfrm>
            <a:prstGeom prst="rect">
              <a:avLst/>
            </a:prstGeom>
            <a:noFill/>
            <a:ln>
              <a:noFill/>
            </a:ln>
            <a:effectLst/>
            <a:extLst/>
          </p:spPr>
          <p:txBody>
            <a:bodyPr>
              <a:spAutoFit/>
            </a:bodyPr>
            <a:lstStyle/>
            <a:p>
              <a:pPr>
                <a:defRPr/>
              </a:pPr>
              <a:r>
                <a:rPr lang="en-US" sz="1600">
                  <a:latin typeface="+mn-lt"/>
                  <a:ea typeface="宋体" charset="0"/>
                  <a:cs typeface="宋体" charset="0"/>
                </a:rPr>
                <a:t>Cylinder 1</a:t>
              </a:r>
            </a:p>
          </p:txBody>
        </p:sp>
        <p:sp>
          <p:nvSpPr>
            <p:cNvPr id="9255" name="Line 58"/>
            <p:cNvSpPr>
              <a:spLocks noChangeShapeType="1"/>
            </p:cNvSpPr>
            <p:nvPr/>
          </p:nvSpPr>
          <p:spPr bwMode="auto">
            <a:xfrm>
              <a:off x="3072" y="3024"/>
              <a:ext cx="57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6" name="Line 66"/>
            <p:cNvSpPr>
              <a:spLocks noChangeShapeType="1"/>
            </p:cNvSpPr>
            <p:nvPr/>
          </p:nvSpPr>
          <p:spPr bwMode="auto">
            <a:xfrm>
              <a:off x="1872" y="672"/>
              <a:ext cx="0"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7" name="Line 67"/>
            <p:cNvSpPr>
              <a:spLocks noChangeShapeType="1"/>
            </p:cNvSpPr>
            <p:nvPr/>
          </p:nvSpPr>
          <p:spPr bwMode="auto">
            <a:xfrm flipH="1">
              <a:off x="1344" y="67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68"/>
            <p:cNvSpPr txBox="1">
              <a:spLocks noChangeArrowheads="1"/>
            </p:cNvSpPr>
            <p:nvPr/>
          </p:nvSpPr>
          <p:spPr bwMode="auto">
            <a:xfrm>
              <a:off x="768" y="576"/>
              <a:ext cx="720" cy="218"/>
            </a:xfrm>
            <a:prstGeom prst="rect">
              <a:avLst/>
            </a:prstGeom>
            <a:noFill/>
            <a:ln>
              <a:noFill/>
            </a:ln>
            <a:effectLst/>
            <a:extLst/>
          </p:spPr>
          <p:txBody>
            <a:bodyPr>
              <a:spAutoFit/>
            </a:bodyPr>
            <a:lstStyle/>
            <a:p>
              <a:pPr>
                <a:defRPr/>
              </a:pPr>
              <a:r>
                <a:rPr lang="en-US" sz="1600">
                  <a:latin typeface="+mn-lt"/>
                  <a:ea typeface="宋体" charset="0"/>
                  <a:cs typeface="宋体" charset="0"/>
                </a:rPr>
                <a:t>Sector 0</a:t>
              </a:r>
            </a:p>
          </p:txBody>
        </p:sp>
        <p:sp>
          <p:nvSpPr>
            <p:cNvPr id="9259" name="Line 70"/>
            <p:cNvSpPr>
              <a:spLocks noChangeShapeType="1"/>
            </p:cNvSpPr>
            <p:nvPr/>
          </p:nvSpPr>
          <p:spPr bwMode="auto">
            <a:xfrm>
              <a:off x="2016" y="816"/>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0" name="Line 71"/>
            <p:cNvSpPr>
              <a:spLocks noChangeShapeType="1"/>
            </p:cNvSpPr>
            <p:nvPr/>
          </p:nvSpPr>
          <p:spPr bwMode="auto">
            <a:xfrm flipH="1">
              <a:off x="1344" y="81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72"/>
            <p:cNvSpPr txBox="1">
              <a:spLocks noChangeArrowheads="1"/>
            </p:cNvSpPr>
            <p:nvPr/>
          </p:nvSpPr>
          <p:spPr bwMode="auto">
            <a:xfrm>
              <a:off x="768" y="720"/>
              <a:ext cx="720" cy="216"/>
            </a:xfrm>
            <a:prstGeom prst="rect">
              <a:avLst/>
            </a:prstGeom>
            <a:noFill/>
            <a:ln>
              <a:noFill/>
            </a:ln>
            <a:effectLst/>
            <a:extLst/>
          </p:spPr>
          <p:txBody>
            <a:bodyPr>
              <a:spAutoFit/>
            </a:bodyPr>
            <a:lstStyle/>
            <a:p>
              <a:pPr>
                <a:defRPr/>
              </a:pPr>
              <a:r>
                <a:rPr lang="en-US" sz="1600">
                  <a:latin typeface="+mn-lt"/>
                  <a:ea typeface="宋体" charset="0"/>
                  <a:cs typeface="宋体" charset="0"/>
                </a:rPr>
                <a:t>Sector 1</a:t>
              </a:r>
            </a:p>
          </p:txBody>
        </p:sp>
      </p:grpSp>
      <p:sp>
        <p:nvSpPr>
          <p:cNvPr id="9227" name="内容占位符 2"/>
          <p:cNvSpPr>
            <a:spLocks noGrp="1"/>
          </p:cNvSpPr>
          <p:nvPr>
            <p:ph idx="1"/>
          </p:nvPr>
        </p:nvSpPr>
        <p:spPr>
          <a:xfrm>
            <a:off x="463550" y="2438400"/>
            <a:ext cx="1898650" cy="2808288"/>
          </a:xfrm>
        </p:spPr>
        <p:txBody>
          <a:bodyPr/>
          <a:lstStyle/>
          <a:p>
            <a:r>
              <a:rPr lang="en-US" altLang="zh-CN" sz="2800" smtClean="0"/>
              <a:t>Platter</a:t>
            </a:r>
          </a:p>
          <a:p>
            <a:r>
              <a:rPr lang="en-US" altLang="zh-CN" sz="2800" smtClean="0"/>
              <a:t>Track</a:t>
            </a:r>
          </a:p>
          <a:p>
            <a:r>
              <a:rPr lang="en-US" altLang="zh-CN" sz="2800" smtClean="0"/>
              <a:t>Sector</a:t>
            </a:r>
          </a:p>
          <a:p>
            <a:r>
              <a:rPr lang="en-US" altLang="zh-CN" sz="2800" smtClean="0"/>
              <a:t>Head</a:t>
            </a:r>
          </a:p>
          <a:p>
            <a:r>
              <a:rPr lang="en-US" altLang="zh-CN" sz="2800" smtClean="0"/>
              <a:t>Cylinder</a:t>
            </a:r>
            <a:endParaRPr lang="zh-CN" altLang="en-US" sz="28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260350"/>
            <a:ext cx="7772400" cy="792163"/>
          </a:xfrm>
        </p:spPr>
        <p:txBody>
          <a:bodyPr/>
          <a:lstStyle/>
          <a:p>
            <a:pPr eaLnBrk="1" hangingPunct="1"/>
            <a:r>
              <a:rPr lang="en-US" altLang="zh-CN" smtClean="0"/>
              <a:t>sync, fsync,  fdatasync </a:t>
            </a:r>
          </a:p>
        </p:txBody>
      </p:sp>
      <p:sp>
        <p:nvSpPr>
          <p:cNvPr id="67587" name="Rectangle 3"/>
          <p:cNvSpPr>
            <a:spLocks noGrp="1" noChangeArrowheads="1"/>
          </p:cNvSpPr>
          <p:nvPr>
            <p:ph type="body" idx="1"/>
          </p:nvPr>
        </p:nvSpPr>
        <p:spPr>
          <a:xfrm>
            <a:off x="685800" y="1196975"/>
            <a:ext cx="7772400" cy="4899025"/>
          </a:xfrm>
        </p:spPr>
        <p:txBody>
          <a:bodyPr/>
          <a:lstStyle/>
          <a:p>
            <a:pPr eaLnBrk="1" hangingPunct="1"/>
            <a:r>
              <a:rPr lang="en-US" altLang="zh-CN" dirty="0" smtClean="0"/>
              <a:t>#include &lt;</a:t>
            </a:r>
            <a:r>
              <a:rPr lang="en-US" altLang="zh-CN" dirty="0" err="1" smtClean="0"/>
              <a:t>unistd.h</a:t>
            </a:r>
            <a:r>
              <a:rPr lang="en-US" altLang="zh-CN" dirty="0" smtClean="0"/>
              <a:t>&gt; </a:t>
            </a:r>
          </a:p>
          <a:p>
            <a:pPr eaLnBrk="1" hangingPunct="1"/>
            <a:r>
              <a:rPr lang="en-US" altLang="zh-CN" dirty="0" err="1" smtClean="0"/>
              <a:t>int</a:t>
            </a:r>
            <a:r>
              <a:rPr lang="en-US" altLang="zh-CN" dirty="0" smtClean="0"/>
              <a:t> </a:t>
            </a:r>
            <a:r>
              <a:rPr lang="en-US" altLang="zh-CN" dirty="0" err="1" smtClean="0">
                <a:solidFill>
                  <a:schemeClr val="accent2"/>
                </a:solidFill>
              </a:rPr>
              <a:t>fsync</a:t>
            </a:r>
            <a:r>
              <a:rPr lang="en-US" altLang="zh-CN" dirty="0" smtClean="0"/>
              <a:t>(</a:t>
            </a:r>
            <a:r>
              <a:rPr lang="en-US" altLang="zh-CN" dirty="0" err="1" smtClean="0"/>
              <a:t>int</a:t>
            </a:r>
            <a:r>
              <a:rPr lang="en-US" altLang="zh-CN" dirty="0" smtClean="0"/>
              <a:t> </a:t>
            </a:r>
            <a:r>
              <a:rPr lang="en-US" altLang="zh-CN" dirty="0" err="1" smtClean="0"/>
              <a:t>filedes</a:t>
            </a:r>
            <a:r>
              <a:rPr lang="en-US" altLang="zh-CN" dirty="0" smtClean="0"/>
              <a:t>);</a:t>
            </a:r>
          </a:p>
          <a:p>
            <a:pPr lvl="1" eaLnBrk="1" hangingPunct="1"/>
            <a:r>
              <a:rPr lang="en-US" altLang="zh-CN" dirty="0" err="1" smtClean="0"/>
              <a:t>fsync</a:t>
            </a:r>
            <a:r>
              <a:rPr lang="en-US" altLang="zh-CN" dirty="0" smtClean="0"/>
              <a:t> refers only to a single file, </a:t>
            </a:r>
            <a:r>
              <a:rPr lang="en-US" altLang="zh-CN" dirty="0" smtClean="0">
                <a:solidFill>
                  <a:schemeClr val="accent2"/>
                </a:solidFill>
              </a:rPr>
              <a:t>waits for the disk writes to complete before returning  </a:t>
            </a:r>
          </a:p>
          <a:p>
            <a:pPr eaLnBrk="1" hangingPunct="1"/>
            <a:r>
              <a:rPr lang="en-US" altLang="zh-CN" dirty="0" err="1" smtClean="0"/>
              <a:t>int</a:t>
            </a:r>
            <a:r>
              <a:rPr lang="en-US" altLang="zh-CN" dirty="0" smtClean="0"/>
              <a:t> </a:t>
            </a:r>
            <a:r>
              <a:rPr lang="en-US" altLang="zh-CN" dirty="0" err="1" smtClean="0">
                <a:solidFill>
                  <a:schemeClr val="accent2"/>
                </a:solidFill>
              </a:rPr>
              <a:t>fdatasync</a:t>
            </a:r>
            <a:r>
              <a:rPr lang="en-US" altLang="zh-CN" dirty="0" smtClean="0"/>
              <a:t>(</a:t>
            </a:r>
            <a:r>
              <a:rPr lang="en-US" altLang="zh-CN" dirty="0" err="1" smtClean="0"/>
              <a:t>int</a:t>
            </a:r>
            <a:r>
              <a:rPr lang="en-US" altLang="zh-CN" dirty="0" smtClean="0"/>
              <a:t> </a:t>
            </a:r>
            <a:r>
              <a:rPr lang="en-US" altLang="zh-CN" dirty="0" err="1" smtClean="0"/>
              <a:t>filedes</a:t>
            </a:r>
            <a:r>
              <a:rPr lang="en-US" altLang="zh-CN" dirty="0" smtClean="0"/>
              <a:t>);</a:t>
            </a:r>
          </a:p>
          <a:p>
            <a:pPr lvl="1" eaLnBrk="1" hangingPunct="1"/>
            <a:r>
              <a:rPr lang="en-US" altLang="zh-CN" dirty="0" smtClean="0"/>
              <a:t>it affects only the data portions of a file (not </a:t>
            </a:r>
            <a:r>
              <a:rPr lang="en-US" altLang="zh-CN" dirty="0" err="1" smtClean="0"/>
              <a:t>inode</a:t>
            </a:r>
            <a:r>
              <a:rPr lang="en-US" altLang="zh-CN" dirty="0" smtClean="0"/>
              <a:t> )</a:t>
            </a:r>
          </a:p>
          <a:p>
            <a:pPr eaLnBrk="1" hangingPunct="1"/>
            <a:r>
              <a:rPr lang="en-US" altLang="zh-CN" dirty="0" smtClean="0">
                <a:solidFill>
                  <a:schemeClr val="accent2"/>
                </a:solidFill>
              </a:rPr>
              <a:t>sync</a:t>
            </a:r>
            <a:r>
              <a:rPr lang="en-US" altLang="zh-CN" dirty="0" smtClean="0"/>
              <a:t>(void);</a:t>
            </a:r>
          </a:p>
          <a:p>
            <a:pPr lvl="1" eaLnBrk="1" hangingPunct="1"/>
            <a:r>
              <a:rPr lang="en-US" altLang="zh-CN" dirty="0" smtClean="0"/>
              <a:t>simply queues all the modified block buffers for writing and returns </a:t>
            </a:r>
          </a:p>
        </p:txBody>
      </p:sp>
    </p:spTree>
    <p:extLst>
      <p:ext uri="{BB962C8B-B14F-4D97-AF65-F5344CB8AC3E}">
        <p14:creationId xmlns:p14="http://schemas.microsoft.com/office/powerpoint/2010/main" val="33880733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684213" y="333375"/>
            <a:ext cx="7772400" cy="801688"/>
          </a:xfrm>
        </p:spPr>
        <p:txBody>
          <a:bodyPr/>
          <a:lstStyle/>
          <a:p>
            <a:r>
              <a:rPr lang="en-US" altLang="zh-TW" b="1" smtClean="0"/>
              <a:t>Linux ext2 timing results</a:t>
            </a:r>
            <a:endParaRPr lang="zh-CN" altLang="en-US" smtClean="0"/>
          </a:p>
        </p:txBody>
      </p:sp>
      <p:graphicFrame>
        <p:nvGraphicFramePr>
          <p:cNvPr id="4" name="内容占位符 3"/>
          <p:cNvGraphicFramePr>
            <a:graphicFrameLocks noGrp="1"/>
          </p:cNvGraphicFramePr>
          <p:nvPr>
            <p:ph idx="1"/>
            <p:extLst>
              <p:ext uri="{D42A27DB-BD31-4B8C-83A1-F6EECF244321}">
                <p14:modId xmlns:p14="http://schemas.microsoft.com/office/powerpoint/2010/main" val="572353936"/>
              </p:ext>
            </p:extLst>
          </p:nvPr>
        </p:nvGraphicFramePr>
        <p:xfrm>
          <a:off x="250825" y="1066799"/>
          <a:ext cx="8715376" cy="5434016"/>
        </p:xfrm>
        <a:graphic>
          <a:graphicData uri="http://schemas.openxmlformats.org/drawingml/2006/table">
            <a:tbl>
              <a:tblPr/>
              <a:tblGrid>
                <a:gridCol w="2178844">
                  <a:extLst>
                    <a:ext uri="{9D8B030D-6E8A-4147-A177-3AD203B41FA5}">
                      <a16:colId xmlns:a16="http://schemas.microsoft.com/office/drawing/2014/main" val="20000"/>
                    </a:ext>
                  </a:extLst>
                </a:gridCol>
                <a:gridCol w="2178844">
                  <a:extLst>
                    <a:ext uri="{9D8B030D-6E8A-4147-A177-3AD203B41FA5}">
                      <a16:colId xmlns:a16="http://schemas.microsoft.com/office/drawing/2014/main" val="20001"/>
                    </a:ext>
                  </a:extLst>
                </a:gridCol>
                <a:gridCol w="2178844">
                  <a:extLst>
                    <a:ext uri="{9D8B030D-6E8A-4147-A177-3AD203B41FA5}">
                      <a16:colId xmlns:a16="http://schemas.microsoft.com/office/drawing/2014/main" val="20002"/>
                    </a:ext>
                  </a:extLst>
                </a:gridCol>
                <a:gridCol w="2178844">
                  <a:extLst>
                    <a:ext uri="{9D8B030D-6E8A-4147-A177-3AD203B41FA5}">
                      <a16:colId xmlns:a16="http://schemas.microsoft.com/office/drawing/2014/main" val="20003"/>
                    </a:ext>
                  </a:extLst>
                </a:gridCol>
              </a:tblGrid>
              <a:tr h="643975">
                <a:tc>
                  <a:txBody>
                    <a:bodyPr/>
                    <a:lstStyle/>
                    <a:p>
                      <a:pPr algn="ctr"/>
                      <a:r>
                        <a:rPr lang="en-US" sz="1600" b="1" i="0" u="none" strike="noStrike" kern="100" dirty="0">
                          <a:solidFill>
                            <a:srgbClr val="333333"/>
                          </a:solidFill>
                          <a:latin typeface="Verdana"/>
                          <a:ea typeface="宋体"/>
                          <a:cs typeface="Arial"/>
                        </a:rPr>
                        <a:t>Operation</a:t>
                      </a:r>
                      <a:endParaRPr lang="zh-CN" sz="1000" b="1" kern="100" dirty="0">
                        <a:solidFill>
                          <a:srgbClr val="333333"/>
                        </a:solidFill>
                        <a:latin typeface="Verdana"/>
                        <a:ea typeface="宋体"/>
                        <a:cs typeface="Times New Roman"/>
                      </a:endParaRPr>
                    </a:p>
                  </a:txBody>
                  <a:tcPr marL="32824" marR="32824" marT="32822" marB="32822"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kern="100" dirty="0">
                          <a:solidFill>
                            <a:srgbClr val="333333"/>
                          </a:solidFill>
                          <a:latin typeface="Verdana"/>
                          <a:ea typeface="宋体"/>
                          <a:cs typeface="Arial"/>
                        </a:rPr>
                        <a:t>User CPU (seconds</a:t>
                      </a:r>
                      <a:r>
                        <a:rPr lang="en-US" sz="1600" b="1" i="0" u="none" strike="noStrike" kern="100" dirty="0" smtClean="0">
                          <a:solidFill>
                            <a:srgbClr val="333333"/>
                          </a:solidFill>
                          <a:latin typeface="Verdana"/>
                          <a:ea typeface="宋体"/>
                          <a:cs typeface="Arial"/>
                        </a:rPr>
                        <a:t>)</a:t>
                      </a:r>
                      <a:endParaRPr lang="zh-CN" sz="1000" b="1" kern="100" dirty="0">
                        <a:solidFill>
                          <a:srgbClr val="333333"/>
                        </a:solidFill>
                        <a:latin typeface="Verdana"/>
                        <a:ea typeface="宋体"/>
                        <a:cs typeface="Times New Roman"/>
                      </a:endParaRPr>
                    </a:p>
                  </a:txBody>
                  <a:tcPr marL="32824" marR="32824" marT="32822" marB="32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kern="100" dirty="0">
                          <a:solidFill>
                            <a:srgbClr val="333333"/>
                          </a:solidFill>
                          <a:latin typeface="Verdana"/>
                          <a:ea typeface="宋体"/>
                          <a:cs typeface="Arial"/>
                        </a:rPr>
                        <a:t>System CPU (seconds)</a:t>
                      </a:r>
                      <a:endParaRPr lang="zh-CN" sz="1000" b="1" kern="100" dirty="0">
                        <a:solidFill>
                          <a:srgbClr val="333333"/>
                        </a:solidFill>
                        <a:latin typeface="Verdana"/>
                        <a:ea typeface="宋体"/>
                        <a:cs typeface="Times New Roman"/>
                      </a:endParaRPr>
                    </a:p>
                  </a:txBody>
                  <a:tcPr marL="32824" marR="32824" marT="32822" marB="32822">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kern="100" dirty="0">
                          <a:solidFill>
                            <a:srgbClr val="333333"/>
                          </a:solidFill>
                          <a:latin typeface="Verdana"/>
                          <a:ea typeface="宋体"/>
                          <a:cs typeface="Arial"/>
                        </a:rPr>
                        <a:t>Clock time (seconds)</a:t>
                      </a:r>
                      <a:endParaRPr lang="zh-CN" sz="1000" b="1" kern="100" dirty="0">
                        <a:solidFill>
                          <a:srgbClr val="333333"/>
                        </a:solidFill>
                        <a:latin typeface="Verdana"/>
                        <a:ea typeface="宋体"/>
                        <a:cs typeface="Times New Roman"/>
                      </a:endParaRPr>
                    </a:p>
                  </a:txBody>
                  <a:tcPr marL="32824" marR="32824" marT="32822" marB="32822">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54349">
                <a:tc>
                  <a:txBody>
                    <a:bodyPr/>
                    <a:lstStyle/>
                    <a:p>
                      <a:r>
                        <a:rPr lang="en-US" sz="1600" b="1" kern="100" dirty="0">
                          <a:solidFill>
                            <a:srgbClr val="333333"/>
                          </a:solidFill>
                          <a:latin typeface="Verdana"/>
                          <a:ea typeface="宋体"/>
                          <a:cs typeface="Arial"/>
                        </a:rPr>
                        <a:t>read time from </a:t>
                      </a:r>
                      <a:r>
                        <a:rPr lang="en-US" sz="1600" b="1" u="sng" kern="100" dirty="0">
                          <a:solidFill>
                            <a:srgbClr val="003399"/>
                          </a:solidFill>
                          <a:latin typeface="Verdana"/>
                          <a:ea typeface="宋体"/>
                          <a:cs typeface="Arial"/>
                          <a:hlinkClick r:id="rId3" action="ppaction://hlinkfile"/>
                        </a:rPr>
                        <a:t>Figure 3.5</a:t>
                      </a:r>
                      <a:r>
                        <a:rPr lang="en-US" sz="1600" b="1" kern="100" dirty="0">
                          <a:solidFill>
                            <a:srgbClr val="333333"/>
                          </a:solidFill>
                          <a:latin typeface="Verdana"/>
                          <a:ea typeface="宋体"/>
                          <a:cs typeface="Arial"/>
                        </a:rPr>
                        <a:t> for </a:t>
                      </a:r>
                      <a:r>
                        <a:rPr lang="en-US" sz="1200" b="1" kern="100" dirty="0">
                          <a:solidFill>
                            <a:srgbClr val="333333"/>
                          </a:solidFill>
                          <a:latin typeface="Verdana"/>
                          <a:ea typeface="宋体"/>
                          <a:cs typeface="Times New Roman"/>
                        </a:rPr>
                        <a:t>BUFFSIZE</a:t>
                      </a:r>
                      <a:r>
                        <a:rPr lang="en-US" sz="1600" b="1" kern="100" dirty="0">
                          <a:solidFill>
                            <a:srgbClr val="333333"/>
                          </a:solidFill>
                          <a:latin typeface="Verdana"/>
                          <a:ea typeface="宋体"/>
                          <a:cs typeface="Arial"/>
                        </a:rPr>
                        <a:t> = 4,096</a:t>
                      </a:r>
                      <a:endParaRPr lang="zh-CN" sz="1000" b="1" kern="100" dirty="0">
                        <a:solidFill>
                          <a:srgbClr val="333333"/>
                        </a:solidFill>
                        <a:latin typeface="Verdana"/>
                        <a:ea typeface="宋体"/>
                        <a:cs typeface="Times New Roman"/>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0.03</a:t>
                      </a:r>
                      <a:endParaRPr lang="zh-CN" sz="1000" b="1" kern="100" dirty="0">
                        <a:solidFill>
                          <a:srgbClr val="333333"/>
                        </a:solidFill>
                        <a:latin typeface="Verdana"/>
                        <a:ea typeface="宋体"/>
                        <a:cs typeface="Times New Roman"/>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0.16</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6.86</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3975">
                <a:tc>
                  <a:txBody>
                    <a:bodyPr/>
                    <a:lstStyle/>
                    <a:p>
                      <a:r>
                        <a:rPr lang="en-US" sz="1600" b="1" kern="100" dirty="0">
                          <a:solidFill>
                            <a:srgbClr val="333333"/>
                          </a:solidFill>
                          <a:latin typeface="Verdana"/>
                          <a:ea typeface="宋体"/>
                          <a:cs typeface="Arial"/>
                        </a:rPr>
                        <a:t>normal </a:t>
                      </a:r>
                      <a:r>
                        <a:rPr lang="en-US" sz="1200" b="1" kern="100" dirty="0">
                          <a:solidFill>
                            <a:srgbClr val="333333"/>
                          </a:solidFill>
                          <a:latin typeface="Verdana"/>
                          <a:ea typeface="宋体"/>
                          <a:cs typeface="Times New Roman"/>
                        </a:rPr>
                        <a:t>write</a:t>
                      </a:r>
                      <a:r>
                        <a:rPr lang="en-US" sz="1600" b="1" kern="100" dirty="0">
                          <a:solidFill>
                            <a:srgbClr val="333333"/>
                          </a:solidFill>
                          <a:latin typeface="Verdana"/>
                          <a:ea typeface="宋体"/>
                          <a:cs typeface="Arial"/>
                        </a:rPr>
                        <a:t> to disk file</a:t>
                      </a:r>
                      <a:endParaRPr lang="zh-CN" sz="1000" b="1" kern="100" dirty="0">
                        <a:solidFill>
                          <a:srgbClr val="333333"/>
                        </a:solidFill>
                        <a:latin typeface="Verdana"/>
                        <a:ea typeface="宋体"/>
                        <a:cs typeface="Times New Roman"/>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0.02</a:t>
                      </a:r>
                      <a:endParaRPr lang="zh-CN" sz="1000" b="1" kern="100" dirty="0">
                        <a:solidFill>
                          <a:srgbClr val="333333"/>
                        </a:solidFill>
                        <a:latin typeface="Verdana"/>
                        <a:ea typeface="宋体"/>
                        <a:cs typeface="Times New Roman"/>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0.30</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6.87</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63169">
                <a:tc>
                  <a:txBody>
                    <a:bodyPr/>
                    <a:lstStyle/>
                    <a:p>
                      <a:r>
                        <a:rPr lang="en-US" sz="1200" b="1" kern="100" dirty="0">
                          <a:solidFill>
                            <a:srgbClr val="333333"/>
                          </a:solidFill>
                          <a:latin typeface="Verdana"/>
                          <a:ea typeface="宋体"/>
                          <a:cs typeface="Times New Roman"/>
                        </a:rPr>
                        <a:t>write</a:t>
                      </a:r>
                      <a:r>
                        <a:rPr lang="en-US" sz="1600" b="1" kern="100" dirty="0">
                          <a:solidFill>
                            <a:srgbClr val="333333"/>
                          </a:solidFill>
                          <a:latin typeface="Verdana"/>
                          <a:ea typeface="宋体"/>
                          <a:cs typeface="Arial"/>
                        </a:rPr>
                        <a:t> to disk file with </a:t>
                      </a:r>
                      <a:r>
                        <a:rPr lang="en-US" sz="1200" b="1" kern="100" dirty="0">
                          <a:solidFill>
                            <a:srgbClr val="333333"/>
                          </a:solidFill>
                          <a:latin typeface="Verdana"/>
                          <a:ea typeface="宋体"/>
                          <a:cs typeface="Times New Roman"/>
                        </a:rPr>
                        <a:t>O_SYNC</a:t>
                      </a:r>
                      <a:r>
                        <a:rPr lang="en-US" sz="1600" b="1" kern="100" dirty="0">
                          <a:solidFill>
                            <a:srgbClr val="333333"/>
                          </a:solidFill>
                          <a:latin typeface="Verdana"/>
                          <a:ea typeface="宋体"/>
                          <a:cs typeface="Arial"/>
                        </a:rPr>
                        <a:t> set</a:t>
                      </a:r>
                      <a:endParaRPr lang="zh-CN" sz="1000" b="1" kern="100" dirty="0">
                        <a:solidFill>
                          <a:srgbClr val="333333"/>
                        </a:solidFill>
                        <a:latin typeface="Verdana"/>
                        <a:ea typeface="宋体"/>
                        <a:cs typeface="Times New Roman"/>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0.03</a:t>
                      </a:r>
                      <a:endParaRPr lang="zh-CN" sz="1000" b="1" kern="100" dirty="0">
                        <a:solidFill>
                          <a:srgbClr val="333333"/>
                        </a:solidFill>
                        <a:latin typeface="Verdana"/>
                        <a:ea typeface="宋体"/>
                        <a:cs typeface="Times New Roman"/>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0.30</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6.83</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56812">
                <a:tc>
                  <a:txBody>
                    <a:bodyPr/>
                    <a:lstStyle/>
                    <a:p>
                      <a:r>
                        <a:rPr lang="en-US" sz="1200" b="1" kern="100" dirty="0">
                          <a:solidFill>
                            <a:srgbClr val="333333"/>
                          </a:solidFill>
                          <a:latin typeface="Verdana"/>
                          <a:ea typeface="宋体"/>
                          <a:cs typeface="Times New Roman"/>
                        </a:rPr>
                        <a:t>write</a:t>
                      </a:r>
                      <a:r>
                        <a:rPr lang="en-US" sz="1600" b="1" kern="100" dirty="0">
                          <a:solidFill>
                            <a:srgbClr val="333333"/>
                          </a:solidFill>
                          <a:latin typeface="Verdana"/>
                          <a:ea typeface="宋体"/>
                          <a:cs typeface="Arial"/>
                        </a:rPr>
                        <a:t> to disk followed by </a:t>
                      </a:r>
                      <a:r>
                        <a:rPr lang="en-US" sz="1200" b="1" kern="100" dirty="0" err="1">
                          <a:solidFill>
                            <a:srgbClr val="333333"/>
                          </a:solidFill>
                          <a:latin typeface="Verdana"/>
                          <a:ea typeface="宋体"/>
                          <a:cs typeface="Times New Roman"/>
                        </a:rPr>
                        <a:t>fdatasync</a:t>
                      </a:r>
                      <a:endParaRPr lang="zh-CN" sz="1000" b="1" kern="100" dirty="0">
                        <a:solidFill>
                          <a:srgbClr val="333333"/>
                        </a:solidFill>
                        <a:latin typeface="Verdana"/>
                        <a:ea typeface="宋体"/>
                        <a:cs typeface="Times New Roman"/>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0.03</a:t>
                      </a:r>
                      <a:endParaRPr lang="zh-CN" sz="1000" b="1" kern="100" dirty="0">
                        <a:solidFill>
                          <a:srgbClr val="333333"/>
                        </a:solidFill>
                        <a:latin typeface="Verdana"/>
                        <a:ea typeface="宋体"/>
                        <a:cs typeface="Times New Roman"/>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0.42</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18.28</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43975">
                <a:tc>
                  <a:txBody>
                    <a:bodyPr/>
                    <a:lstStyle/>
                    <a:p>
                      <a:r>
                        <a:rPr lang="en-US" sz="1200" b="1" kern="100" dirty="0">
                          <a:solidFill>
                            <a:srgbClr val="333333"/>
                          </a:solidFill>
                          <a:latin typeface="Verdana"/>
                          <a:ea typeface="宋体"/>
                          <a:cs typeface="Times New Roman"/>
                        </a:rPr>
                        <a:t>write</a:t>
                      </a:r>
                      <a:r>
                        <a:rPr lang="en-US" sz="1600" b="1" kern="100" dirty="0">
                          <a:solidFill>
                            <a:srgbClr val="333333"/>
                          </a:solidFill>
                          <a:latin typeface="Verdana"/>
                          <a:ea typeface="宋体"/>
                          <a:cs typeface="Arial"/>
                        </a:rPr>
                        <a:t> to disk followed by </a:t>
                      </a:r>
                      <a:r>
                        <a:rPr lang="en-US" sz="1200" b="1" kern="100" dirty="0" err="1">
                          <a:solidFill>
                            <a:srgbClr val="333333"/>
                          </a:solidFill>
                          <a:latin typeface="Verdana"/>
                          <a:ea typeface="宋体"/>
                          <a:cs typeface="Times New Roman"/>
                        </a:rPr>
                        <a:t>fsync</a:t>
                      </a:r>
                      <a:endParaRPr lang="zh-CN" sz="1000" b="1" kern="100" dirty="0">
                        <a:solidFill>
                          <a:srgbClr val="333333"/>
                        </a:solidFill>
                        <a:latin typeface="Verdana"/>
                        <a:ea typeface="宋体"/>
                        <a:cs typeface="Times New Roman"/>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0.03</a:t>
                      </a:r>
                      <a:endParaRPr lang="zh-CN" sz="1000" b="1" kern="100" dirty="0">
                        <a:solidFill>
                          <a:srgbClr val="333333"/>
                        </a:solidFill>
                        <a:latin typeface="Verdana"/>
                        <a:ea typeface="宋体"/>
                        <a:cs typeface="Times New Roman"/>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0.37</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kern="100" dirty="0">
                          <a:solidFill>
                            <a:srgbClr val="333333"/>
                          </a:solidFill>
                          <a:latin typeface="Verdana"/>
                          <a:ea typeface="宋体"/>
                          <a:cs typeface="Arial"/>
                        </a:rPr>
                        <a:t>17.95</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927761">
                <a:tc>
                  <a:txBody>
                    <a:bodyPr/>
                    <a:lstStyle/>
                    <a:p>
                      <a:r>
                        <a:rPr lang="en-US" sz="1200" b="1" kern="100">
                          <a:solidFill>
                            <a:srgbClr val="333333"/>
                          </a:solidFill>
                          <a:latin typeface="Verdana"/>
                          <a:ea typeface="宋体"/>
                          <a:cs typeface="Times New Roman"/>
                        </a:rPr>
                        <a:t>write</a:t>
                      </a:r>
                      <a:r>
                        <a:rPr lang="en-US" sz="1600" b="1" kern="100">
                          <a:solidFill>
                            <a:srgbClr val="333333"/>
                          </a:solidFill>
                          <a:latin typeface="Verdana"/>
                          <a:ea typeface="宋体"/>
                          <a:cs typeface="Arial"/>
                        </a:rPr>
                        <a:t> to disk with </a:t>
                      </a:r>
                      <a:r>
                        <a:rPr lang="en-US" sz="1200" b="1" kern="100">
                          <a:solidFill>
                            <a:srgbClr val="333333"/>
                          </a:solidFill>
                          <a:latin typeface="Verdana"/>
                          <a:ea typeface="宋体"/>
                          <a:cs typeface="Times New Roman"/>
                        </a:rPr>
                        <a:t>O_SYNC</a:t>
                      </a:r>
                      <a:r>
                        <a:rPr lang="en-US" sz="1600" b="1" kern="100">
                          <a:solidFill>
                            <a:srgbClr val="333333"/>
                          </a:solidFill>
                          <a:latin typeface="Verdana"/>
                          <a:ea typeface="宋体"/>
                          <a:cs typeface="Arial"/>
                        </a:rPr>
                        <a:t> set followed by </a:t>
                      </a:r>
                      <a:r>
                        <a:rPr lang="en-US" sz="1200" b="1" kern="100">
                          <a:solidFill>
                            <a:srgbClr val="333333"/>
                          </a:solidFill>
                          <a:latin typeface="Verdana"/>
                          <a:ea typeface="宋体"/>
                          <a:cs typeface="Times New Roman"/>
                        </a:rPr>
                        <a:t>fsync</a:t>
                      </a:r>
                      <a:endParaRPr lang="zh-CN" sz="1000" b="1" kern="100">
                        <a:solidFill>
                          <a:srgbClr val="333333"/>
                        </a:solidFill>
                        <a:latin typeface="Verdana"/>
                        <a:ea typeface="宋体"/>
                        <a:cs typeface="Times New Roman"/>
                      </a:endParaRPr>
                    </a:p>
                  </a:txBody>
                  <a:tcPr marL="32824" marR="32824" marT="32822" marB="3282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r>
                        <a:rPr lang="en-US" sz="1600" b="1" kern="100">
                          <a:solidFill>
                            <a:srgbClr val="333333"/>
                          </a:solidFill>
                          <a:latin typeface="Verdana"/>
                          <a:ea typeface="宋体"/>
                          <a:cs typeface="Arial"/>
                        </a:rPr>
                        <a:t>0.05</a:t>
                      </a:r>
                      <a:endParaRPr lang="zh-CN" sz="1000" b="1" kern="100">
                        <a:solidFill>
                          <a:srgbClr val="333333"/>
                        </a:solidFill>
                        <a:latin typeface="Verdana"/>
                        <a:ea typeface="宋体"/>
                        <a:cs typeface="Times New Roman"/>
                      </a:endParaRPr>
                    </a:p>
                  </a:txBody>
                  <a:tcPr marL="32824" marR="32824" marT="32822" marB="3282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a:r>
                        <a:rPr lang="en-US" sz="1600" b="1" kern="100">
                          <a:solidFill>
                            <a:srgbClr val="333333"/>
                          </a:solidFill>
                          <a:latin typeface="Verdana"/>
                          <a:ea typeface="宋体"/>
                          <a:cs typeface="Arial"/>
                        </a:rPr>
                        <a:t>0.44</a:t>
                      </a:r>
                      <a:endParaRPr lang="zh-CN" sz="1000" b="1" kern="10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a:noFill/>
                    </a:lnB>
                  </a:tcPr>
                </a:tc>
                <a:tc>
                  <a:txBody>
                    <a:bodyPr/>
                    <a:lstStyle/>
                    <a:p>
                      <a:pPr algn="ctr"/>
                      <a:r>
                        <a:rPr lang="en-US" sz="1600" b="1" kern="100" dirty="0">
                          <a:solidFill>
                            <a:srgbClr val="333333"/>
                          </a:solidFill>
                          <a:latin typeface="Verdana"/>
                          <a:ea typeface="宋体"/>
                          <a:cs typeface="Arial"/>
                        </a:rPr>
                        <a:t>17.95</a:t>
                      </a:r>
                      <a:endParaRPr lang="zh-CN" sz="1000" b="1" kern="100" dirty="0">
                        <a:solidFill>
                          <a:srgbClr val="333333"/>
                        </a:solidFill>
                        <a:latin typeface="Verdana"/>
                        <a:ea typeface="宋体"/>
                        <a:cs typeface="Times New Roman"/>
                      </a:endParaRPr>
                    </a:p>
                  </a:txBody>
                  <a:tcPr marL="32824" marR="32824" marT="32822" marB="32822">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751673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684213" y="188913"/>
            <a:ext cx="7772400" cy="719137"/>
          </a:xfrm>
        </p:spPr>
        <p:txBody>
          <a:bodyPr/>
          <a:lstStyle/>
          <a:p>
            <a:r>
              <a:rPr lang="en-US" altLang="zh-TW" b="1" smtClean="0"/>
              <a:t>Mac OS X timing results</a:t>
            </a:r>
            <a:endParaRPr lang="zh-TW" altLang="en-US" smtClean="0"/>
          </a:p>
        </p:txBody>
      </p:sp>
      <p:graphicFrame>
        <p:nvGraphicFramePr>
          <p:cNvPr id="4" name="内容占位符 3"/>
          <p:cNvGraphicFramePr>
            <a:graphicFrameLocks noGrp="1"/>
          </p:cNvGraphicFramePr>
          <p:nvPr>
            <p:ph idx="1"/>
          </p:nvPr>
        </p:nvGraphicFramePr>
        <p:xfrm>
          <a:off x="250825" y="1052513"/>
          <a:ext cx="8642350" cy="5670551"/>
        </p:xfrm>
        <a:graphic>
          <a:graphicData uri="http://schemas.openxmlformats.org/drawingml/2006/table">
            <a:tbl>
              <a:tblPr>
                <a:tableStyleId>{2D5ABB26-0587-4C30-8999-92F81FD0307C}</a:tableStyleId>
              </a:tblPr>
              <a:tblGrid>
                <a:gridCol w="3024822">
                  <a:extLst>
                    <a:ext uri="{9D8B030D-6E8A-4147-A177-3AD203B41FA5}">
                      <a16:colId xmlns:a16="http://schemas.microsoft.com/office/drawing/2014/main" val="20000"/>
                    </a:ext>
                  </a:extLst>
                </a:gridCol>
                <a:gridCol w="1872509">
                  <a:extLst>
                    <a:ext uri="{9D8B030D-6E8A-4147-A177-3AD203B41FA5}">
                      <a16:colId xmlns:a16="http://schemas.microsoft.com/office/drawing/2014/main" val="20001"/>
                    </a:ext>
                  </a:extLst>
                </a:gridCol>
                <a:gridCol w="1944529">
                  <a:extLst>
                    <a:ext uri="{9D8B030D-6E8A-4147-A177-3AD203B41FA5}">
                      <a16:colId xmlns:a16="http://schemas.microsoft.com/office/drawing/2014/main" val="20002"/>
                    </a:ext>
                  </a:extLst>
                </a:gridCol>
                <a:gridCol w="1800490">
                  <a:extLst>
                    <a:ext uri="{9D8B030D-6E8A-4147-A177-3AD203B41FA5}">
                      <a16:colId xmlns:a16="http://schemas.microsoft.com/office/drawing/2014/main" val="20003"/>
                    </a:ext>
                  </a:extLst>
                </a:gridCol>
              </a:tblGrid>
              <a:tr h="815223">
                <a:tc>
                  <a:txBody>
                    <a:bodyPr/>
                    <a:lstStyle/>
                    <a:p>
                      <a:pPr algn="ctr"/>
                      <a:r>
                        <a:rPr lang="en-US" sz="2400" u="none" strike="noStrike" dirty="0" err="1" smtClean="0"/>
                        <a:t>Onperation</a:t>
                      </a:r>
                      <a:endParaRPr lang="en-US" sz="1200" dirty="0">
                        <a:solidFill>
                          <a:srgbClr val="333333"/>
                        </a:solidFill>
                        <a:latin typeface="Verdana"/>
                      </a:endParaRPr>
                    </a:p>
                  </a:txBody>
                  <a:tcPr marL="41824" marR="41824" marT="41821" marB="41821" anchor="ctr">
                    <a:lnB w="12700" cap="flat" cmpd="sng" algn="ctr">
                      <a:solidFill>
                        <a:schemeClr val="tx1"/>
                      </a:solidFill>
                      <a:prstDash val="solid"/>
                      <a:round/>
                      <a:headEnd type="none" w="med" len="med"/>
                      <a:tailEnd type="none" w="med" len="med"/>
                    </a:lnB>
                  </a:tcPr>
                </a:tc>
                <a:tc>
                  <a:txBody>
                    <a:bodyPr/>
                    <a:lstStyle/>
                    <a:p>
                      <a:pPr algn="ctr"/>
                      <a:r>
                        <a:rPr lang="en-US" sz="2400" u="none" strike="noStrike"/>
                        <a:t>User CPU (seconds)</a:t>
                      </a:r>
                      <a:endParaRPr lang="en-US" sz="1200">
                        <a:solidFill>
                          <a:srgbClr val="333333"/>
                        </a:solidFill>
                        <a:latin typeface="Verdana"/>
                      </a:endParaRPr>
                    </a:p>
                  </a:txBody>
                  <a:tcPr marL="41824" marR="41824" marT="41821" marB="41821">
                    <a:lnB w="12700" cap="flat" cmpd="sng" algn="ctr">
                      <a:solidFill>
                        <a:schemeClr val="tx1"/>
                      </a:solidFill>
                      <a:prstDash val="solid"/>
                      <a:round/>
                      <a:headEnd type="none" w="med" len="med"/>
                      <a:tailEnd type="none" w="med" len="med"/>
                    </a:lnB>
                  </a:tcPr>
                </a:tc>
                <a:tc>
                  <a:txBody>
                    <a:bodyPr/>
                    <a:lstStyle/>
                    <a:p>
                      <a:pPr algn="ctr"/>
                      <a:r>
                        <a:rPr lang="en-US" sz="2400" u="none" strike="noStrike"/>
                        <a:t>System CPU (seconds)</a:t>
                      </a:r>
                      <a:endParaRPr lang="en-US" sz="1200">
                        <a:solidFill>
                          <a:srgbClr val="333333"/>
                        </a:solidFill>
                        <a:latin typeface="Verdana"/>
                      </a:endParaRPr>
                    </a:p>
                  </a:txBody>
                  <a:tcPr marL="41824" marR="41824" marT="41821" marB="41821">
                    <a:lnB w="12700" cap="flat" cmpd="sng" algn="ctr">
                      <a:solidFill>
                        <a:schemeClr val="tx1"/>
                      </a:solidFill>
                      <a:prstDash val="solid"/>
                      <a:round/>
                      <a:headEnd type="none" w="med" len="med"/>
                      <a:tailEnd type="none" w="med" len="med"/>
                    </a:lnB>
                  </a:tcPr>
                </a:tc>
                <a:tc>
                  <a:txBody>
                    <a:bodyPr/>
                    <a:lstStyle/>
                    <a:p>
                      <a:pPr algn="ctr"/>
                      <a:r>
                        <a:rPr lang="en-US" sz="2400" u="none" strike="noStrike"/>
                        <a:t>Clock time (seconds)</a:t>
                      </a:r>
                      <a:endParaRPr lang="en-US" sz="1200">
                        <a:solidFill>
                          <a:srgbClr val="333333"/>
                        </a:solidFill>
                        <a:latin typeface="Verdana"/>
                      </a:endParaRPr>
                    </a:p>
                  </a:txBody>
                  <a:tcPr marL="41824" marR="41824" marT="41821" marB="4182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3688">
                <a:tc>
                  <a:txBody>
                    <a:bodyPr/>
                    <a:lstStyle/>
                    <a:p>
                      <a:r>
                        <a:rPr lang="en-US" sz="2000"/>
                        <a:t>write</a:t>
                      </a:r>
                      <a:r>
                        <a:rPr lang="en-US" sz="2400"/>
                        <a:t> to </a:t>
                      </a:r>
                      <a:r>
                        <a:rPr lang="en-US" sz="2000"/>
                        <a:t>/dev/null</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0.06</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0.79</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4.33</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89754">
                <a:tc>
                  <a:txBody>
                    <a:bodyPr/>
                    <a:lstStyle/>
                    <a:p>
                      <a:r>
                        <a:rPr lang="en-US" sz="2400" b="1" dirty="0"/>
                        <a:t>normal</a:t>
                      </a:r>
                      <a:r>
                        <a:rPr lang="en-US" sz="2400" dirty="0"/>
                        <a:t> </a:t>
                      </a:r>
                      <a:r>
                        <a:rPr lang="en-US" sz="2000" dirty="0"/>
                        <a:t>write</a:t>
                      </a:r>
                      <a:r>
                        <a:rPr lang="en-US" sz="2400" dirty="0"/>
                        <a:t> to disk file</a:t>
                      </a:r>
                      <a:endParaRPr lang="en-US" sz="1200" dirty="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0.05</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3.56</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14.40</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66804">
                <a:tc>
                  <a:txBody>
                    <a:bodyPr/>
                    <a:lstStyle/>
                    <a:p>
                      <a:r>
                        <a:rPr lang="en-US" sz="2000"/>
                        <a:t>write</a:t>
                      </a:r>
                      <a:r>
                        <a:rPr lang="en-US" sz="2400"/>
                        <a:t> to disk file with </a:t>
                      </a:r>
                      <a:r>
                        <a:rPr lang="en-US" sz="2000" b="1"/>
                        <a:t>O_FSYNC</a:t>
                      </a:r>
                      <a:r>
                        <a:rPr lang="en-US" sz="2400"/>
                        <a:t> set</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0.13</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9.53</a:t>
                      </a:r>
                      <a:endParaRPr lang="en-US" sz="1200" dirty="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22.48</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78278">
                <a:tc>
                  <a:txBody>
                    <a:bodyPr/>
                    <a:lstStyle/>
                    <a:p>
                      <a:r>
                        <a:rPr lang="en-US" sz="2000" dirty="0"/>
                        <a:t>write</a:t>
                      </a:r>
                      <a:r>
                        <a:rPr lang="en-US" sz="2400" dirty="0"/>
                        <a:t> to disk followed </a:t>
                      </a:r>
                      <a:r>
                        <a:rPr lang="en-US" sz="2400" dirty="0" smtClean="0"/>
                        <a:t>by    </a:t>
                      </a:r>
                      <a:r>
                        <a:rPr lang="en-US" sz="2400" dirty="0"/>
                        <a:t> </a:t>
                      </a:r>
                      <a:r>
                        <a:rPr lang="en-US" sz="2000" b="1" dirty="0" err="1"/>
                        <a:t>fsync</a:t>
                      </a:r>
                      <a:endParaRPr lang="en-US" sz="1200" b="1" dirty="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0.11</a:t>
                      </a:r>
                      <a:endParaRPr lang="en-US" sz="1200" dirty="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3.31</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14.12</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266804">
                <a:tc>
                  <a:txBody>
                    <a:bodyPr/>
                    <a:lstStyle/>
                    <a:p>
                      <a:r>
                        <a:rPr lang="en-US" sz="2000" dirty="0"/>
                        <a:t>write</a:t>
                      </a:r>
                      <a:r>
                        <a:rPr lang="en-US" sz="2400" dirty="0"/>
                        <a:t> to disk </a:t>
                      </a:r>
                      <a:r>
                        <a:rPr lang="en-US" sz="2400" dirty="0" smtClean="0"/>
                        <a:t>with</a:t>
                      </a:r>
                      <a:r>
                        <a:rPr lang="en-US" sz="2400" dirty="0"/>
                        <a:t> </a:t>
                      </a:r>
                      <a:r>
                        <a:rPr lang="en-US" sz="2400" dirty="0" smtClean="0"/>
                        <a:t> </a:t>
                      </a:r>
                      <a:r>
                        <a:rPr lang="en-US" sz="2000" b="1" dirty="0" smtClean="0"/>
                        <a:t>O_FSYNC</a:t>
                      </a:r>
                      <a:r>
                        <a:rPr lang="en-US" sz="2400" dirty="0"/>
                        <a:t> set followed by </a:t>
                      </a:r>
                      <a:r>
                        <a:rPr lang="en-US" sz="2800" b="1" dirty="0" err="1"/>
                        <a:t>fsync</a:t>
                      </a:r>
                      <a:endParaRPr lang="en-US" sz="1200" b="1" dirty="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tcPr>
                </a:tc>
                <a:tc>
                  <a:txBody>
                    <a:bodyPr/>
                    <a:lstStyle/>
                    <a:p>
                      <a:pPr algn="ctr"/>
                      <a:r>
                        <a:rPr lang="en-US" sz="2400" dirty="0"/>
                        <a:t>0.17</a:t>
                      </a:r>
                      <a:endParaRPr lang="en-US" sz="1200" dirty="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tcPr>
                </a:tc>
                <a:tc>
                  <a:txBody>
                    <a:bodyPr/>
                    <a:lstStyle/>
                    <a:p>
                      <a:pPr algn="ctr"/>
                      <a:r>
                        <a:rPr lang="en-US" sz="2400"/>
                        <a:t>9.14</a:t>
                      </a:r>
                      <a:endParaRPr lang="en-US" sz="120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tcPr>
                </a:tc>
                <a:tc>
                  <a:txBody>
                    <a:bodyPr/>
                    <a:lstStyle/>
                    <a:p>
                      <a:pPr algn="ctr"/>
                      <a:r>
                        <a:rPr lang="en-US" sz="2400" dirty="0"/>
                        <a:t>22.12</a:t>
                      </a:r>
                      <a:endParaRPr lang="en-US" sz="1200" dirty="0">
                        <a:solidFill>
                          <a:srgbClr val="333333"/>
                        </a:solidFill>
                        <a:latin typeface="Verdana"/>
                      </a:endParaRPr>
                    </a:p>
                  </a:txBody>
                  <a:tcPr marL="41824" marR="41824" marT="41821" marB="41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81953" name="Rectangle 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200">
                <a:solidFill>
                  <a:srgbClr val="000000"/>
                </a:solidFill>
                <a:cs typeface="Arial" panose="020B0604020202020204" pitchFamily="34" charset="0"/>
              </a:rPr>
              <a:t> </a:t>
            </a:r>
            <a:endParaRPr lang="en-US" altLang="zh-CN" sz="2400"/>
          </a:p>
        </p:txBody>
      </p:sp>
    </p:spTree>
    <p:extLst>
      <p:ext uri="{BB962C8B-B14F-4D97-AF65-F5344CB8AC3E}">
        <p14:creationId xmlns:p14="http://schemas.microsoft.com/office/powerpoint/2010/main" val="13976179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WRITE &amp; CLOSE</a:t>
            </a:r>
            <a:endParaRPr lang="zh-CN" altLang="en-US" smtClean="0"/>
          </a:p>
        </p:txBody>
      </p:sp>
      <p:sp>
        <p:nvSpPr>
          <p:cNvPr id="59395" name="内容占位符 2"/>
          <p:cNvSpPr>
            <a:spLocks noGrp="1"/>
          </p:cNvSpPr>
          <p:nvPr>
            <p:ph idx="1"/>
          </p:nvPr>
        </p:nvSpPr>
        <p:spPr/>
        <p:txBody>
          <a:bodyPr/>
          <a:lstStyle/>
          <a:p>
            <a:r>
              <a:rPr lang="en-US" altLang="zh-CN" sz="2800" dirty="0" smtClean="0"/>
              <a:t>WRITE is similar to READ</a:t>
            </a:r>
          </a:p>
          <a:p>
            <a:pPr lvl="1"/>
            <a:r>
              <a:rPr lang="en-US" altLang="zh-CN" sz="2400" dirty="0" smtClean="0"/>
              <a:t>Allocate new block if necessary</a:t>
            </a:r>
          </a:p>
          <a:p>
            <a:pPr lvl="1"/>
            <a:r>
              <a:rPr lang="en-US" altLang="zh-CN" sz="2400" dirty="0" smtClean="0"/>
              <a:t>Update </a:t>
            </a:r>
            <a:r>
              <a:rPr lang="en-US" altLang="zh-CN" sz="2400" dirty="0" err="1" smtClean="0"/>
              <a:t>inode’s</a:t>
            </a:r>
            <a:r>
              <a:rPr lang="en-US" altLang="zh-CN" sz="2400" dirty="0" smtClean="0"/>
              <a:t> </a:t>
            </a:r>
            <a:r>
              <a:rPr lang="en-US" altLang="zh-CN" sz="2400" i="1" dirty="0" smtClean="0"/>
              <a:t>size</a:t>
            </a:r>
            <a:r>
              <a:rPr lang="en-US" altLang="zh-CN" sz="2400" dirty="0" smtClean="0"/>
              <a:t> and </a:t>
            </a:r>
            <a:r>
              <a:rPr lang="en-US" altLang="zh-CN" sz="2400" i="1" dirty="0" err="1" smtClean="0"/>
              <a:t>mtime</a:t>
            </a:r>
            <a:endParaRPr lang="en-US" altLang="zh-CN" sz="2400" i="1" dirty="0" smtClean="0"/>
          </a:p>
          <a:p>
            <a:r>
              <a:rPr lang="en-US" altLang="zh-CN" sz="2800" dirty="0" smtClean="0"/>
              <a:t>CLOSE</a:t>
            </a:r>
          </a:p>
          <a:p>
            <a:pPr lvl="1"/>
            <a:r>
              <a:rPr lang="en-US" altLang="zh-CN" sz="2400" dirty="0" smtClean="0"/>
              <a:t>Free the entry in the </a:t>
            </a:r>
            <a:r>
              <a:rPr lang="en-US" altLang="zh-CN" sz="2400" dirty="0" err="1" smtClean="0"/>
              <a:t>fd_table</a:t>
            </a:r>
            <a:r>
              <a:rPr lang="en-US" altLang="zh-CN" sz="2400" dirty="0" smtClean="0"/>
              <a:t> </a:t>
            </a:r>
          </a:p>
          <a:p>
            <a:pPr lvl="1"/>
            <a:r>
              <a:rPr lang="en-US" altLang="zh-CN" sz="2400" dirty="0" smtClean="0"/>
              <a:t>Decrease the reference counter in file table</a:t>
            </a:r>
          </a:p>
          <a:p>
            <a:pPr lvl="1"/>
            <a:r>
              <a:rPr lang="en-US" altLang="zh-CN" sz="2400" dirty="0" smtClean="0"/>
              <a:t>Free the entry in file table if counter is 0</a:t>
            </a:r>
          </a:p>
          <a:p>
            <a:r>
              <a:rPr lang="en-US" altLang="zh-CN" sz="2800" dirty="0" smtClean="0"/>
              <a:t>Failures in the middle may cause inconsistency</a:t>
            </a:r>
          </a:p>
          <a:p>
            <a:pPr lvl="1"/>
            <a:r>
              <a:rPr lang="en-US" altLang="zh-CN" sz="2400" dirty="0" smtClean="0"/>
              <a:t>E.g. a block is allocated from on-disk free list, but no </a:t>
            </a:r>
            <a:r>
              <a:rPr lang="en-US" altLang="zh-CN" sz="2400" dirty="0" err="1" smtClean="0"/>
              <a:t>inode</a:t>
            </a:r>
            <a:r>
              <a:rPr lang="en-US" altLang="zh-CN" sz="2400" dirty="0" smtClean="0"/>
              <a:t> records that block yet, then the block is lost</a:t>
            </a:r>
            <a:endParaRPr lang="zh-CN" altLang="en-US" sz="2400" dirty="0" smtClean="0"/>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A6E76EE-0F1D-4773-98BB-A45895178E2D}" type="slidenum">
              <a:rPr lang="zh-CN" altLang="en-US" sz="1400" b="0">
                <a:latin typeface="Calibri" panose="020F0502020204030204" pitchFamily="34" charset="0"/>
                <a:ea typeface="Adobe 楷体 Std R" charset="-122"/>
              </a:rPr>
              <a:pPr/>
              <a:t>73</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zh-CN" smtClean="0"/>
              <a:t>Question</a:t>
            </a:r>
          </a:p>
        </p:txBody>
      </p:sp>
      <p:sp>
        <p:nvSpPr>
          <p:cNvPr id="60419" name="Content Placeholder 2"/>
          <p:cNvSpPr>
            <a:spLocks noGrp="1"/>
          </p:cNvSpPr>
          <p:nvPr>
            <p:ph idx="1"/>
          </p:nvPr>
        </p:nvSpPr>
        <p:spPr/>
        <p:txBody>
          <a:bodyPr/>
          <a:lstStyle/>
          <a:p>
            <a:r>
              <a:rPr lang="en-US" altLang="zh-CN" dirty="0" smtClean="0"/>
              <a:t>When writing, which order is </a:t>
            </a:r>
            <a:r>
              <a:rPr lang="en-US" altLang="zh-CN" dirty="0" err="1" smtClean="0"/>
              <a:t>prefered</a:t>
            </a:r>
            <a:r>
              <a:rPr lang="en-US" altLang="zh-CN" dirty="0" smtClean="0"/>
              <a:t>?</a:t>
            </a:r>
          </a:p>
          <a:p>
            <a:pPr lvl="1"/>
            <a:r>
              <a:rPr lang="en-US" altLang="zh-CN" dirty="0" smtClean="0"/>
              <a:t>Allocate new blocks, write new data, update size</a:t>
            </a:r>
          </a:p>
          <a:p>
            <a:pPr lvl="1"/>
            <a:r>
              <a:rPr lang="en-US" altLang="zh-CN" dirty="0" smtClean="0"/>
              <a:t>Allocate new blocks, update size, write new data</a:t>
            </a:r>
          </a:p>
          <a:p>
            <a:pPr lvl="1"/>
            <a:r>
              <a:rPr lang="en-US" altLang="zh-CN" dirty="0" smtClean="0"/>
              <a:t>Update size, allocate new blocks, write new data</a:t>
            </a:r>
          </a:p>
        </p:txBody>
      </p:sp>
      <p:sp>
        <p:nvSpPr>
          <p:cNvPr id="60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4201FA9-B3CB-4D10-8A4E-13C80CD74658}" type="slidenum">
              <a:rPr lang="zh-CN" altLang="en-US" sz="1400" b="0">
                <a:latin typeface="Calibri" panose="020F0502020204030204" pitchFamily="34" charset="0"/>
                <a:ea typeface="Adobe 楷体 Std R" charset="-122"/>
              </a:rPr>
              <a:pPr/>
              <a:t>74</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dirty="0" smtClean="0"/>
              <a:t>Delete after OPEN but before </a:t>
            </a:r>
            <a:r>
              <a:rPr lang="en-US" altLang="zh-CN" sz="4000" dirty="0" smtClean="0"/>
              <a:t>CLOSE</a:t>
            </a:r>
            <a:endParaRPr lang="zh-CN" altLang="en-US" sz="4000" dirty="0" smtClean="0"/>
          </a:p>
        </p:txBody>
      </p:sp>
      <p:sp>
        <p:nvSpPr>
          <p:cNvPr id="53251" name="内容占位符 2"/>
          <p:cNvSpPr>
            <a:spLocks noGrp="1"/>
          </p:cNvSpPr>
          <p:nvPr>
            <p:ph idx="1"/>
          </p:nvPr>
        </p:nvSpPr>
        <p:spPr/>
        <p:txBody>
          <a:bodyPr/>
          <a:lstStyle/>
          <a:p>
            <a:r>
              <a:rPr lang="en-US" altLang="zh-CN" smtClean="0"/>
              <a:t>One process has a file open</a:t>
            </a:r>
          </a:p>
          <a:p>
            <a:r>
              <a:rPr lang="en-US" altLang="zh-CN" smtClean="0"/>
              <a:t>Another process removes the last name pointing to that file</a:t>
            </a:r>
          </a:p>
          <a:p>
            <a:pPr lvl="1"/>
            <a:r>
              <a:rPr lang="en-US" altLang="zh-CN" smtClean="0"/>
              <a:t>Reference counter is now 0</a:t>
            </a:r>
          </a:p>
          <a:p>
            <a:r>
              <a:rPr lang="en-US" altLang="zh-CN" smtClean="0"/>
              <a:t>The inode isn’t freed until the first process calls CLOSE</a:t>
            </a:r>
          </a:p>
          <a:p>
            <a:endParaRPr lang="zh-CN" altLang="en-US" smtClean="0"/>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6FEE262-84DC-4DEE-94D3-BE4FD9130564}" type="slidenum">
              <a:rPr lang="zh-CN" altLang="en-US" sz="1400" b="0">
                <a:latin typeface="Calibri" panose="020F0502020204030204" pitchFamily="34" charset="0"/>
                <a:ea typeface="Adobe 楷体 Std R" charset="-122"/>
              </a:rPr>
              <a:pPr/>
              <a:t>75</a:t>
            </a:fld>
            <a:endParaRPr lang="en-US" altLang="zh-CN" sz="1400" b="0">
              <a:latin typeface="Calibri" panose="020F0502020204030204" pitchFamily="34" charset="0"/>
              <a:ea typeface="Adobe 楷体 Std R"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3" end="3"/>
                                            </p:txEl>
                                          </p:spTgt>
                                        </p:tgtEl>
                                        <p:attrNameLst>
                                          <p:attrName>style.visibility</p:attrName>
                                        </p:attrNameLst>
                                      </p:cBhvr>
                                      <p:to>
                                        <p:strVal val="visible"/>
                                      </p:to>
                                    </p:set>
                                    <p:animEffect transition="in" filter="fade">
                                      <p:cBhvr>
                                        <p:cTn id="7"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609600"/>
            <a:ext cx="7772400" cy="803275"/>
          </a:xfrm>
        </p:spPr>
        <p:txBody>
          <a:bodyPr/>
          <a:lstStyle/>
          <a:p>
            <a:pPr eaLnBrk="1" hangingPunct="1"/>
            <a:r>
              <a:rPr lang="en-US" altLang="zh-CN" dirty="0" smtClean="0">
                <a:solidFill>
                  <a:schemeClr val="accent2"/>
                </a:solidFill>
              </a:rPr>
              <a:t>unlink the opened file</a:t>
            </a:r>
            <a:endParaRPr lang="zh-CN" altLang="en-US" dirty="0" smtClean="0">
              <a:solidFill>
                <a:schemeClr val="accent2"/>
              </a:solidFill>
            </a:endParaRPr>
          </a:p>
        </p:txBody>
      </p:sp>
      <p:sp>
        <p:nvSpPr>
          <p:cNvPr id="66563" name="Rectangle 3"/>
          <p:cNvSpPr>
            <a:spLocks noGrp="1" noChangeArrowheads="1"/>
          </p:cNvSpPr>
          <p:nvPr>
            <p:ph type="body" idx="1"/>
          </p:nvPr>
        </p:nvSpPr>
        <p:spPr/>
        <p:txBody>
          <a:bodyPr/>
          <a:lstStyle/>
          <a:p>
            <a:pPr eaLnBrk="1" hangingPunct="1"/>
            <a:endParaRPr lang="zh-CN" altLang="zh-CN" smtClean="0"/>
          </a:p>
        </p:txBody>
      </p:sp>
      <p:pic>
        <p:nvPicPr>
          <p:cNvPr id="665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1" y="1557339"/>
            <a:ext cx="7156450" cy="419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8961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just"/>
            <a:r>
              <a:rPr lang="en-US" altLang="zh-CN" smtClean="0">
                <a:ea typeface="宋体" panose="02010600030101010101" pitchFamily="2" charset="-122"/>
              </a:rPr>
              <a:t>mount</a:t>
            </a:r>
          </a:p>
        </p:txBody>
      </p:sp>
      <p:sp>
        <p:nvSpPr>
          <p:cNvPr id="68611" name="Text Box 32"/>
          <p:cNvSpPr txBox="1">
            <a:spLocks noChangeArrowheads="1"/>
          </p:cNvSpPr>
          <p:nvPr/>
        </p:nvSpPr>
        <p:spPr bwMode="auto">
          <a:xfrm>
            <a:off x="771525" y="1458913"/>
            <a:ext cx="8154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endParaRPr lang="zh-CN" altLang="en-US" sz="1800"/>
          </a:p>
        </p:txBody>
      </p:sp>
      <p:sp>
        <p:nvSpPr>
          <p:cNvPr id="68612" name="Rectangle 33"/>
          <p:cNvSpPr>
            <a:spLocks noGrp="1" noChangeArrowheads="1"/>
          </p:cNvSpPr>
          <p:nvPr>
            <p:ph type="body" idx="1"/>
          </p:nvPr>
        </p:nvSpPr>
        <p:spPr>
          <a:xfrm>
            <a:off x="898525" y="887413"/>
            <a:ext cx="7767638" cy="5626100"/>
          </a:xfrm>
          <a:noFill/>
        </p:spPr>
        <p:txBody>
          <a:bodyPr/>
          <a:lstStyle/>
          <a:p>
            <a:endParaRPr lang="en-US" altLang="zh-CN" smtClean="0">
              <a:ea typeface="宋体" panose="02010600030101010101" pitchFamily="2" charset="-122"/>
            </a:endParaRPr>
          </a:p>
          <a:p>
            <a:endParaRPr lang="en-US" altLang="zh-CN" smtClean="0">
              <a:ea typeface="宋体" panose="02010600030101010101" pitchFamily="2" charset="-122"/>
            </a:endParaRPr>
          </a:p>
        </p:txBody>
      </p:sp>
      <p:pic>
        <p:nvPicPr>
          <p:cNvPr id="68613"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175" y="1376363"/>
            <a:ext cx="7102475"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050"/>
          <p:cNvSpPr>
            <a:spLocks noGrp="1" noChangeArrowheads="1"/>
          </p:cNvSpPr>
          <p:nvPr>
            <p:ph type="title"/>
          </p:nvPr>
        </p:nvSpPr>
        <p:spPr>
          <a:xfrm>
            <a:off x="1371599" y="0"/>
            <a:ext cx="7572375" cy="844550"/>
          </a:xfrm>
        </p:spPr>
        <p:txBody>
          <a:bodyPr/>
          <a:lstStyle/>
          <a:p>
            <a:pPr algn="just"/>
            <a:r>
              <a:rPr lang="en-US" altLang="zh-CN" dirty="0">
                <a:ea typeface="宋体" panose="02010600030101010101" pitchFamily="2" charset="-122"/>
              </a:rPr>
              <a:t>data structures after mount</a:t>
            </a:r>
          </a:p>
        </p:txBody>
      </p:sp>
      <p:sp>
        <p:nvSpPr>
          <p:cNvPr id="159747" name="Rectangle 2051"/>
          <p:cNvSpPr>
            <a:spLocks noGrp="1" noChangeAspect="1" noChangeArrowheads="1"/>
          </p:cNvSpPr>
          <p:nvPr>
            <p:ph type="body" idx="1"/>
          </p:nvPr>
        </p:nvSpPr>
        <p:spPr>
          <a:xfrm>
            <a:off x="704850" y="1098550"/>
            <a:ext cx="8145463" cy="5180013"/>
          </a:xfrm>
        </p:spPr>
        <p:txBody>
          <a:bodyPr/>
          <a:lstStyle/>
          <a:p>
            <a:pPr marL="0" indent="0">
              <a:buNone/>
            </a:pPr>
            <a:r>
              <a:rPr lang="en-US" altLang="zh-CN" dirty="0" smtClean="0">
                <a:ea typeface="宋体" panose="02010600030101010101" pitchFamily="2" charset="-122"/>
              </a:rPr>
              <a:t>   </a:t>
            </a:r>
            <a:endParaRPr lang="zh-CN" altLang="en-US" dirty="0">
              <a:ea typeface="宋体" panose="02010600030101010101" pitchFamily="2" charset="-122"/>
            </a:endParaRPr>
          </a:p>
        </p:txBody>
      </p:sp>
      <p:pic>
        <p:nvPicPr>
          <p:cNvPr id="159748" name="Picture 2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838200"/>
            <a:ext cx="63500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6706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304800"/>
            <a:ext cx="8077200" cy="914400"/>
          </a:xfrm>
        </p:spPr>
        <p:txBody>
          <a:bodyPr/>
          <a:lstStyle/>
          <a:p>
            <a:pPr algn="just"/>
            <a:r>
              <a:rPr lang="en-US" altLang="zh-CN" sz="2400" dirty="0" smtClean="0">
                <a:ea typeface="宋体" panose="02010600030101010101" pitchFamily="2" charset="-122"/>
              </a:rPr>
              <a:t>abstract file system</a:t>
            </a:r>
          </a:p>
        </p:txBody>
      </p:sp>
      <p:pic>
        <p:nvPicPr>
          <p:cNvPr id="706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977900"/>
            <a:ext cx="76581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901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smtClean="0"/>
              <a:t>Block layer</a:t>
            </a:r>
          </a:p>
        </p:txBody>
      </p:sp>
      <p:sp>
        <p:nvSpPr>
          <p:cNvPr id="10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760E097C-831F-4863-96F8-471EC5EAFB6A}" type="slidenum">
              <a:rPr lang="zh-CN" altLang="en-US" sz="1400" b="0">
                <a:latin typeface="Calibri" panose="020F0502020204030204" pitchFamily="34" charset="0"/>
                <a:ea typeface="Adobe 楷体 Std R" charset="-122"/>
              </a:rPr>
              <a:pPr/>
              <a:t>8</a:t>
            </a:fld>
            <a:endParaRPr lang="en-US" altLang="zh-CN" sz="1400" b="0">
              <a:latin typeface="Calibri" panose="020F0502020204030204" pitchFamily="34" charset="0"/>
              <a:ea typeface="Adobe 楷体 Std R" charset="-122"/>
            </a:endParaRPr>
          </a:p>
        </p:txBody>
      </p:sp>
      <p:sp>
        <p:nvSpPr>
          <p:cNvPr id="10244" name="Content Placeholder 2"/>
          <p:cNvSpPr>
            <a:spLocks noGrp="1"/>
          </p:cNvSpPr>
          <p:nvPr>
            <p:ph idx="1"/>
          </p:nvPr>
        </p:nvSpPr>
        <p:spPr>
          <a:xfrm>
            <a:off x="457200" y="1371600"/>
            <a:ext cx="8305800" cy="4800600"/>
          </a:xfrm>
        </p:spPr>
        <p:txBody>
          <a:bodyPr/>
          <a:lstStyle/>
          <a:p>
            <a:r>
              <a:rPr lang="en-US" altLang="zh-CN" sz="2800" dirty="0" smtClean="0"/>
              <a:t>Block size:          </a:t>
            </a:r>
            <a:r>
              <a:rPr lang="en-US" altLang="zh-CN" sz="2800" dirty="0" smtClean="0">
                <a:solidFill>
                  <a:srgbClr val="FF0000"/>
                </a:solidFill>
              </a:rPr>
              <a:t>a trade-off</a:t>
            </a:r>
          </a:p>
          <a:p>
            <a:pPr lvl="1"/>
            <a:r>
              <a:rPr lang="en-US" altLang="zh-CN" sz="2400" dirty="0" smtClean="0"/>
              <a:t>Neither </a:t>
            </a:r>
            <a:r>
              <a:rPr lang="en-US" altLang="zh-CN" sz="2400" dirty="0" smtClean="0">
                <a:solidFill>
                  <a:schemeClr val="accent2"/>
                </a:solidFill>
              </a:rPr>
              <a:t>too small    </a:t>
            </a:r>
            <a:r>
              <a:rPr lang="en-US" altLang="zh-CN" sz="2400" dirty="0" smtClean="0"/>
              <a:t>or    </a:t>
            </a:r>
            <a:r>
              <a:rPr lang="en-US" altLang="zh-CN" sz="2400" dirty="0" smtClean="0">
                <a:solidFill>
                  <a:srgbClr val="FF0000"/>
                </a:solidFill>
              </a:rPr>
              <a:t>too big</a:t>
            </a:r>
          </a:p>
          <a:p>
            <a:r>
              <a:rPr lang="en-US" altLang="zh-CN" sz="2800" dirty="0" smtClean="0"/>
              <a:t>Name mapping: block number -&gt; block</a:t>
            </a:r>
            <a:endParaRPr lang="en-US" altLang="zh-CN" sz="2400" dirty="0" smtClean="0"/>
          </a:p>
          <a:p>
            <a:r>
              <a:rPr lang="en-US" altLang="zh-CN" sz="2800" dirty="0" smtClean="0">
                <a:solidFill>
                  <a:schemeClr val="accent2"/>
                </a:solidFill>
              </a:rPr>
              <a:t>Context</a:t>
            </a:r>
            <a:r>
              <a:rPr lang="en-US" altLang="zh-CN" sz="2800" dirty="0" smtClean="0"/>
              <a:t>:  the storage device (e.g. disk) itself</a:t>
            </a:r>
          </a:p>
          <a:p>
            <a:pPr lvl="1"/>
            <a:r>
              <a:rPr lang="en-US" altLang="zh-CN" sz="2400" dirty="0" smtClean="0"/>
              <a:t>Binds block numbers to physical blocks</a:t>
            </a:r>
          </a:p>
          <a:p>
            <a:r>
              <a:rPr lang="en-US" altLang="zh-CN" sz="2800" dirty="0" smtClean="0"/>
              <a:t>Name-mapping  algorithm</a:t>
            </a:r>
          </a:p>
          <a:p>
            <a:pPr lvl="1"/>
            <a:r>
              <a:rPr lang="en-US" altLang="zh-CN" sz="2400" dirty="0" smtClean="0"/>
              <a:t> </a:t>
            </a:r>
          </a:p>
          <a:p>
            <a:pPr>
              <a:spcBef>
                <a:spcPts val="1800"/>
              </a:spcBef>
            </a:pPr>
            <a:endParaRPr lang="en-US" altLang="zh-CN" sz="2800" dirty="0" smtClean="0"/>
          </a:p>
          <a:p>
            <a:pPr>
              <a:spcBef>
                <a:spcPts val="1800"/>
              </a:spcBef>
            </a:pPr>
            <a:r>
              <a:rPr lang="en-US" altLang="zh-CN" sz="2800" dirty="0" smtClean="0"/>
              <a:t>Name discovery: super block</a:t>
            </a:r>
          </a:p>
          <a:p>
            <a:pPr lvl="1"/>
            <a:r>
              <a:rPr lang="en-US" altLang="zh-CN" sz="2400" dirty="0" smtClean="0"/>
              <a:t>Keep track of block usage: e.g. free list, bitmap</a:t>
            </a:r>
          </a:p>
        </p:txBody>
      </p:sp>
      <p:pic>
        <p:nvPicPr>
          <p:cNvPr id="102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343400"/>
            <a:ext cx="85518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6"/>
          <p:cNvSpPr txBox="1">
            <a:spLocks noChangeArrowheads="1"/>
          </p:cNvSpPr>
          <p:nvPr/>
        </p:nvSpPr>
        <p:spPr bwMode="auto">
          <a:xfrm>
            <a:off x="8229600" y="457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a:t>
            </a:r>
            <a:endParaRPr lang="zh-CN" altLang="en-US" sz="1800" b="0">
              <a:latin typeface="Calibri" panose="020F0502020204030204" pitchFamily="34" charset="0"/>
            </a:endParaRPr>
          </a:p>
        </p:txBody>
      </p:sp>
      <p:sp>
        <p:nvSpPr>
          <p:cNvPr id="10247" name="TextBox 7"/>
          <p:cNvSpPr txBox="1">
            <a:spLocks noChangeArrowheads="1"/>
          </p:cNvSpPr>
          <p:nvPr/>
        </p:nvSpPr>
        <p:spPr bwMode="auto">
          <a:xfrm>
            <a:off x="7467600" y="4572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800" b="0">
                <a:latin typeface="Calibri" panose="020F0502020204030204" pitchFamily="34" charset="0"/>
              </a:rPr>
              <a:t>Block num</a:t>
            </a:r>
            <a:endParaRPr lang="zh-CN" altLang="en-US" sz="1800" b="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71575" y="0"/>
            <a:ext cx="6992938" cy="844550"/>
          </a:xfrm>
        </p:spPr>
        <p:txBody>
          <a:bodyPr/>
          <a:lstStyle/>
          <a:p>
            <a:r>
              <a:rPr lang="en-US" altLang="zh-CN" smtClean="0">
                <a:ea typeface="宋体" panose="02010600030101010101" pitchFamily="2" charset="-122"/>
              </a:rPr>
              <a:t>Virtual File Systems</a:t>
            </a:r>
          </a:p>
        </p:txBody>
      </p:sp>
      <p:sp>
        <p:nvSpPr>
          <p:cNvPr id="66563" name="Rectangle 3"/>
          <p:cNvSpPr>
            <a:spLocks noGrp="1" noChangeArrowheads="1"/>
          </p:cNvSpPr>
          <p:nvPr>
            <p:ph type="body" idx="1"/>
          </p:nvPr>
        </p:nvSpPr>
        <p:spPr/>
        <p:txBody>
          <a:bodyPr/>
          <a:lstStyle/>
          <a:p>
            <a:r>
              <a:rPr lang="en-US" altLang="zh-CN" smtClean="0">
                <a:ea typeface="宋体" panose="02010600030101010101" pitchFamily="2" charset="-122"/>
              </a:rPr>
              <a:t>Virtual File Systems (VFS) provide an object-oriented way of implementing file systems.</a:t>
            </a:r>
          </a:p>
          <a:p>
            <a:endParaRPr lang="en-US" altLang="zh-CN" smtClean="0">
              <a:ea typeface="宋体" panose="02010600030101010101" pitchFamily="2" charset="-122"/>
            </a:endParaRPr>
          </a:p>
          <a:p>
            <a:r>
              <a:rPr lang="en-US" altLang="zh-CN" smtClean="0">
                <a:ea typeface="宋体" panose="02010600030101010101" pitchFamily="2" charset="-122"/>
              </a:rPr>
              <a:t>VFS allows the same system call interface (the API) to be used for different types of file systems.</a:t>
            </a:r>
          </a:p>
          <a:p>
            <a:endParaRPr lang="en-US" altLang="zh-CN" smtClean="0">
              <a:ea typeface="宋体" panose="02010600030101010101" pitchFamily="2" charset="-122"/>
            </a:endParaRPr>
          </a:p>
        </p:txBody>
      </p:sp>
    </p:spTree>
    <p:extLst>
      <p:ext uri="{BB962C8B-B14F-4D97-AF65-F5344CB8AC3E}">
        <p14:creationId xmlns:p14="http://schemas.microsoft.com/office/powerpoint/2010/main" val="38822394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mtClean="0">
                <a:ea typeface="宋体" panose="02010600030101010101" pitchFamily="2" charset="-122"/>
              </a:rPr>
              <a:t>Schematic View of Virtual File System</a:t>
            </a:r>
            <a:endParaRPr lang="en-US" altLang="zh-CN" sz="2400" smtClean="0">
              <a:ea typeface="宋体" panose="02010600030101010101" pitchFamily="2" charset="-122"/>
            </a:endParaRPr>
          </a:p>
        </p:txBody>
      </p:sp>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l="2783" t="1147" r="2631" b="1653"/>
          <a:stretch>
            <a:fillRect/>
          </a:stretch>
        </p:blipFill>
        <p:spPr bwMode="auto">
          <a:xfrm>
            <a:off x="1444625" y="1539875"/>
            <a:ext cx="5935663" cy="457517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0799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endParaRPr lang="zh-CN" altLang="en-US" dirty="0"/>
          </a:p>
        </p:txBody>
      </p:sp>
      <p:sp>
        <p:nvSpPr>
          <p:cNvPr id="3" name="灯片编号占位符 2"/>
          <p:cNvSpPr>
            <a:spLocks noGrp="1"/>
          </p:cNvSpPr>
          <p:nvPr>
            <p:ph type="sldNum" sz="quarter" idx="12"/>
          </p:nvPr>
        </p:nvSpPr>
        <p:spPr/>
        <p:txBody>
          <a:bodyPr/>
          <a:lstStyle/>
          <a:p>
            <a:fld id="{F7908558-782F-49DF-861D-4917CA170D67}" type="slidenum">
              <a:rPr lang="zh-CN" altLang="en-US" smtClean="0"/>
              <a:pPr/>
              <a:t>82</a:t>
            </a:fld>
            <a:endParaRPr lang="en-US" altLang="zh-CN"/>
          </a:p>
        </p:txBody>
      </p:sp>
      <p:sp>
        <p:nvSpPr>
          <p:cNvPr id="4" name="Content Placeholder 2"/>
          <p:cNvSpPr txBox="1">
            <a:spLocks/>
          </p:cNvSpPr>
          <p:nvPr/>
        </p:nvSpPr>
        <p:spPr>
          <a:xfrm>
            <a:off x="457200" y="1600200"/>
            <a:ext cx="8305800" cy="4419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57200" lvl="1" indent="0">
              <a:buNone/>
            </a:pPr>
            <a:r>
              <a:rPr lang="en-US" altLang="zh-CN" sz="9600" b="0" kern="0" dirty="0" smtClean="0"/>
              <a:t>NFS</a:t>
            </a:r>
          </a:p>
        </p:txBody>
      </p:sp>
    </p:spTree>
    <p:extLst>
      <p:ext uri="{BB962C8B-B14F-4D97-AF65-F5344CB8AC3E}">
        <p14:creationId xmlns:p14="http://schemas.microsoft.com/office/powerpoint/2010/main" val="16534362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gameswallpaperhd.com/wp-content/uploads/2013/12/network-file-system-iazmd1bz.png"/>
          <p:cNvPicPr>
            <a:picLocks noChangeAspect="1" noChangeArrowheads="1"/>
          </p:cNvPicPr>
          <p:nvPr/>
        </p:nvPicPr>
        <p:blipFill rotWithShape="1">
          <a:blip r:embed="rId3">
            <a:extLst>
              <a:ext uri="{28A0092B-C50C-407E-A947-70E740481C1C}">
                <a14:useLocalDpi xmlns:a14="http://schemas.microsoft.com/office/drawing/2010/main" val="0"/>
              </a:ext>
            </a:extLst>
          </a:blip>
          <a:srcRect t="14013"/>
          <a:stretch/>
        </p:blipFill>
        <p:spPr bwMode="auto">
          <a:xfrm>
            <a:off x="304800" y="1524000"/>
            <a:ext cx="79756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0898" name="Rectangle 1026"/>
          <p:cNvSpPr>
            <a:spLocks noGrp="1" noChangeArrowheads="1"/>
          </p:cNvSpPr>
          <p:nvPr>
            <p:ph type="title"/>
          </p:nvPr>
        </p:nvSpPr>
        <p:spPr/>
        <p:txBody>
          <a:bodyPr/>
          <a:lstStyle/>
          <a:p>
            <a:r>
              <a:rPr lang="en-US" altLang="zh-CN" smtClean="0">
                <a:ea typeface="宋体" panose="02010600030101010101" pitchFamily="2" charset="-122"/>
              </a:rPr>
              <a:t>Mounting in NFS </a:t>
            </a:r>
            <a:endParaRPr lang="en-US" altLang="zh-CN" sz="2400" smtClean="0">
              <a:ea typeface="宋体" panose="02010600030101010101" pitchFamily="2" charset="-122"/>
            </a:endParaRPr>
          </a:p>
        </p:txBody>
      </p:sp>
      <p:sp useBgFill="1">
        <p:nvSpPr>
          <p:cNvPr id="80901" name="Text Box 1029"/>
          <p:cNvSpPr txBox="1">
            <a:spLocks noChangeArrowheads="1"/>
          </p:cNvSpPr>
          <p:nvPr/>
        </p:nvSpPr>
        <p:spPr bwMode="auto">
          <a:xfrm>
            <a:off x="5334000" y="971490"/>
            <a:ext cx="3634328" cy="400110"/>
          </a:xfrm>
          <a:prstGeom prst="rect">
            <a:avLst/>
          </a:prstGeom>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20000"/>
              </a:spcBef>
              <a:buClr>
                <a:schemeClr val="accent2"/>
              </a:buClr>
              <a:buSzPct val="90000"/>
              <a:buFont typeface="Monotype Sorts" pitchFamily="2" charset="2"/>
              <a:buChar char="F"/>
              <a:defRPr kumimoji="1">
                <a:solidFill>
                  <a:schemeClr val="tx1"/>
                </a:solidFill>
                <a:latin typeface="Helvetica" panose="020B0604020202020204" pitchFamily="34" charset="0"/>
              </a:defRPr>
            </a:lvl2pPr>
            <a:lvl3pPr marL="1143000" indent="-228600">
              <a:spcBef>
                <a:spcPct val="20000"/>
              </a:spcBef>
              <a:buClr>
                <a:srgbClr val="33CC33"/>
              </a:buClr>
              <a:buSzPct val="90000"/>
              <a:buFont typeface="Monotype Sorts" pitchFamily="2" charset="2"/>
              <a:buChar char="4"/>
              <a:defRPr kumimoji="1">
                <a:solidFill>
                  <a:schemeClr val="tx1"/>
                </a:solidFill>
                <a:latin typeface="Helvetica" panose="020B0604020202020204" pitchFamily="34" charset="0"/>
              </a:defRPr>
            </a:lvl3pPr>
            <a:lvl4pPr marL="1600200" indent="-228600">
              <a:spcBef>
                <a:spcPct val="20000"/>
              </a:spcBef>
              <a:buClr>
                <a:schemeClr val="hlink"/>
              </a:buClr>
              <a:buChar char="–"/>
              <a:defRPr kumimoji="1">
                <a:solidFill>
                  <a:schemeClr val="tx1"/>
                </a:solidFill>
                <a:latin typeface="Helvetica" panose="020B0604020202020204" pitchFamily="34" charset="0"/>
              </a:defRPr>
            </a:lvl4pPr>
            <a:lvl5pPr marL="2057400" indent="-228600">
              <a:spcBef>
                <a:spcPct val="20000"/>
              </a:spcBef>
              <a:buChar char="»"/>
              <a:defRPr kumimoji="1">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kumimoji="1">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kumimoji="1">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kumimoji="1">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kumimoji="1">
                <a:solidFill>
                  <a:schemeClr val="tx1"/>
                </a:solidFill>
                <a:latin typeface="Helvetica" panose="020B0604020202020204" pitchFamily="34" charset="0"/>
              </a:defRPr>
            </a:lvl9pPr>
          </a:lstStyle>
          <a:p>
            <a:pPr algn="ctr">
              <a:spcBef>
                <a:spcPct val="50000"/>
              </a:spcBef>
              <a:buClrTx/>
              <a:buSzTx/>
              <a:buFontTx/>
              <a:buNone/>
            </a:pPr>
            <a:r>
              <a:rPr kumimoji="0" lang="en-US" altLang="zh-CN" dirty="0" smtClean="0">
                <a:ea typeface="宋体" panose="02010600030101010101" pitchFamily="2" charset="-122"/>
              </a:rPr>
              <a:t>Can  </a:t>
            </a:r>
            <a:r>
              <a:rPr kumimoji="0" lang="en-US" altLang="zh-CN" dirty="0" smtClean="0"/>
              <a:t>be </a:t>
            </a:r>
            <a:r>
              <a:rPr kumimoji="0" lang="en-US" altLang="zh-CN" dirty="0" smtClean="0">
                <a:ea typeface="宋体" panose="02010600030101010101" pitchFamily="2" charset="-122"/>
              </a:rPr>
              <a:t>Cascading mounted</a:t>
            </a:r>
            <a:endParaRPr kumimoji="0" lang="en-US" altLang="zh-CN" dirty="0">
              <a:ea typeface="宋体" panose="02010600030101010101" pitchFamily="2" charset="-122"/>
            </a:endParaRPr>
          </a:p>
        </p:txBody>
      </p:sp>
      <p:cxnSp>
        <p:nvCxnSpPr>
          <p:cNvPr id="3" name="直接连接符 2"/>
          <p:cNvCxnSpPr/>
          <p:nvPr/>
        </p:nvCxnSpPr>
        <p:spPr bwMode="auto">
          <a:xfrm>
            <a:off x="533400" y="3733800"/>
            <a:ext cx="7162800" cy="0"/>
          </a:xfrm>
          <a:prstGeom prst="line">
            <a:avLst/>
          </a:prstGeom>
          <a:solidFill>
            <a:schemeClr val="accent1"/>
          </a:solidFill>
          <a:ln w="57150" cap="flat" cmpd="sng" algn="ctr">
            <a:solidFill>
              <a:srgbClr val="FF0000"/>
            </a:solidFill>
            <a:prstDash val="dash"/>
            <a:round/>
            <a:headEnd type="none" w="med" len="med"/>
            <a:tailEnd type="none" w="med" len="med"/>
          </a:ln>
          <a:effectLst/>
        </p:spPr>
      </p:cxnSp>
    </p:spTree>
    <p:extLst>
      <p:ext uri="{BB962C8B-B14F-4D97-AF65-F5344CB8AC3E}">
        <p14:creationId xmlns:p14="http://schemas.microsoft.com/office/powerpoint/2010/main" val="35820327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endParaRPr lang="zh-CN" altLang="en-US" dirty="0"/>
          </a:p>
        </p:txBody>
      </p:sp>
      <p:sp>
        <p:nvSpPr>
          <p:cNvPr id="3" name="灯片编号占位符 2"/>
          <p:cNvSpPr>
            <a:spLocks noGrp="1"/>
          </p:cNvSpPr>
          <p:nvPr>
            <p:ph type="sldNum" sz="quarter" idx="12"/>
          </p:nvPr>
        </p:nvSpPr>
        <p:spPr/>
        <p:txBody>
          <a:bodyPr/>
          <a:lstStyle/>
          <a:p>
            <a:fld id="{F7908558-782F-49DF-861D-4917CA170D67}" type="slidenum">
              <a:rPr lang="zh-CN" altLang="en-US" smtClean="0"/>
              <a:pPr/>
              <a:t>84</a:t>
            </a:fld>
            <a:endParaRPr lang="en-US" altLang="zh-CN"/>
          </a:p>
        </p:txBody>
      </p:sp>
      <p:pic>
        <p:nvPicPr>
          <p:cNvPr id="1026" name="Picture 2" descr="http://www.read.seas.harvard.edu/~kohler/class/05f-osp/notes/fig18-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22981"/>
            <a:ext cx="6105525"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8773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mtClean="0">
                <a:ea typeface="宋体" panose="02010600030101010101" pitchFamily="2" charset="-122"/>
              </a:rPr>
              <a:t>Schematic View of NFS Architecture </a:t>
            </a:r>
            <a:endParaRPr lang="en-US" altLang="zh-CN" sz="2400" smtClean="0">
              <a:ea typeface="宋体" panose="02010600030101010101" pitchFamily="2" charset="-122"/>
            </a:endParaRPr>
          </a:p>
        </p:txBody>
      </p:sp>
      <p:pic>
        <p:nvPicPr>
          <p:cNvPr id="89091" name="Picture 3"/>
          <p:cNvPicPr>
            <a:picLocks noChangeAspect="1" noChangeArrowheads="1"/>
          </p:cNvPicPr>
          <p:nvPr/>
        </p:nvPicPr>
        <p:blipFill>
          <a:blip r:embed="rId3">
            <a:extLst>
              <a:ext uri="{28A0092B-C50C-407E-A947-70E740481C1C}">
                <a14:useLocalDpi xmlns:a14="http://schemas.microsoft.com/office/drawing/2010/main" val="0"/>
              </a:ext>
            </a:extLst>
          </a:blip>
          <a:srcRect l="562" t="11296" r="562" b="11589"/>
          <a:stretch>
            <a:fillRect/>
          </a:stretch>
        </p:blipFill>
        <p:spPr bwMode="auto">
          <a:xfrm>
            <a:off x="430213" y="1430338"/>
            <a:ext cx="7805737" cy="4868862"/>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1057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mtClean="0">
                <a:ea typeface="宋体" panose="02010600030101010101" pitchFamily="2" charset="-122"/>
              </a:rPr>
              <a:t>The Sun Network File System (NFS)</a:t>
            </a:r>
          </a:p>
        </p:txBody>
      </p:sp>
      <p:sp>
        <p:nvSpPr>
          <p:cNvPr id="72707" name="Rectangle 3"/>
          <p:cNvSpPr>
            <a:spLocks noGrp="1" noChangeArrowheads="1"/>
          </p:cNvSpPr>
          <p:nvPr>
            <p:ph type="body" idx="1"/>
          </p:nvPr>
        </p:nvSpPr>
        <p:spPr/>
        <p:txBody>
          <a:bodyPr/>
          <a:lstStyle/>
          <a:p>
            <a:r>
              <a:rPr lang="en-US" altLang="zh-CN" dirty="0" smtClean="0">
                <a:ea typeface="宋体" panose="02010600030101010101" pitchFamily="2" charset="-122"/>
              </a:rPr>
              <a:t>An implementation and a specification of a software system for accessing remote files across LANs (or WANs).</a:t>
            </a:r>
            <a:br>
              <a:rPr lang="en-US" altLang="zh-CN" dirty="0" smtClean="0">
                <a:ea typeface="宋体" panose="02010600030101010101" pitchFamily="2" charset="-122"/>
              </a:rPr>
            </a:br>
            <a:endParaRPr lang="en-US" altLang="zh-CN" dirty="0" smtClean="0">
              <a:ea typeface="宋体" panose="02010600030101010101" pitchFamily="2" charset="-122"/>
            </a:endParaRPr>
          </a:p>
          <a:p>
            <a:r>
              <a:rPr lang="en-US" altLang="zh-CN" dirty="0" smtClean="0">
                <a:ea typeface="宋体" panose="02010600030101010101" pitchFamily="2" charset="-122"/>
              </a:rPr>
              <a:t>The implementation is part of the Solaris and SunOS operating systems running on Sun workstations using an unreliable datagram protocol (UDP/IP protocol and Ethernet. </a:t>
            </a:r>
          </a:p>
        </p:txBody>
      </p:sp>
    </p:spTree>
    <p:extLst>
      <p:ext uri="{BB962C8B-B14F-4D97-AF65-F5344CB8AC3E}">
        <p14:creationId xmlns:p14="http://schemas.microsoft.com/office/powerpoint/2010/main" val="42090022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ea typeface="宋体" panose="02010600030101010101" pitchFamily="2" charset="-122"/>
              </a:rPr>
              <a:t>NFS (Cont.)</a:t>
            </a:r>
          </a:p>
        </p:txBody>
      </p:sp>
      <p:sp>
        <p:nvSpPr>
          <p:cNvPr id="74755" name="Rectangle 3"/>
          <p:cNvSpPr>
            <a:spLocks noGrp="1" noChangeArrowheads="1"/>
          </p:cNvSpPr>
          <p:nvPr>
            <p:ph type="body" idx="1"/>
          </p:nvPr>
        </p:nvSpPr>
        <p:spPr/>
        <p:txBody>
          <a:bodyPr/>
          <a:lstStyle/>
          <a:p>
            <a:pPr>
              <a:lnSpc>
                <a:spcPct val="90000"/>
              </a:lnSpc>
            </a:pPr>
            <a:r>
              <a:rPr lang="en-US" altLang="zh-CN" sz="2400" dirty="0" smtClean="0">
                <a:ea typeface="宋体" panose="02010600030101010101" pitchFamily="2" charset="-122"/>
              </a:rPr>
              <a:t>Interconnected workstations viewed as a set of independent machines with independent file systems, which allows sharing among these file systems in a transparent manner.</a:t>
            </a:r>
          </a:p>
          <a:p>
            <a:pPr lvl="1">
              <a:lnSpc>
                <a:spcPct val="90000"/>
              </a:lnSpc>
            </a:pPr>
            <a:r>
              <a:rPr lang="en-US" altLang="zh-CN" sz="2000" dirty="0" smtClean="0">
                <a:ea typeface="宋体" panose="02010600030101010101" pitchFamily="2" charset="-122"/>
              </a:rPr>
              <a:t>A remote directory is mounted over a local file system directory.  The mounted directory looks like an integral  subtree of the local file system, replacing the subtree descending from the local directory.</a:t>
            </a:r>
          </a:p>
          <a:p>
            <a:pPr lvl="1">
              <a:lnSpc>
                <a:spcPct val="90000"/>
              </a:lnSpc>
            </a:pPr>
            <a:r>
              <a:rPr lang="en-US" altLang="zh-CN" sz="2000" dirty="0" smtClean="0">
                <a:ea typeface="宋体" panose="02010600030101010101" pitchFamily="2" charset="-122"/>
              </a:rPr>
              <a:t>Specification of the remote directory for the mount operation is nontransparent; the host name of the remote directory has to be provided.  Files in the remote directory can then be accessed in a transparent manner.</a:t>
            </a:r>
          </a:p>
          <a:p>
            <a:pPr lvl="1">
              <a:lnSpc>
                <a:spcPct val="90000"/>
              </a:lnSpc>
            </a:pPr>
            <a:r>
              <a:rPr lang="en-US" altLang="zh-CN" sz="2000" dirty="0" smtClean="0">
                <a:ea typeface="宋体" panose="02010600030101010101" pitchFamily="2" charset="-122"/>
              </a:rPr>
              <a:t>Subject to access-rights accreditation, potentially any file system (or directory within a file system), can be mounted remotely on top of any local directory. </a:t>
            </a:r>
          </a:p>
        </p:txBody>
      </p:sp>
    </p:spTree>
    <p:extLst>
      <p:ext uri="{BB962C8B-B14F-4D97-AF65-F5344CB8AC3E}">
        <p14:creationId xmlns:p14="http://schemas.microsoft.com/office/powerpoint/2010/main" val="3382368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ea typeface="宋体" panose="02010600030101010101" pitchFamily="2" charset="-122"/>
              </a:rPr>
              <a:t>NFS (Cont.)</a:t>
            </a:r>
          </a:p>
        </p:txBody>
      </p:sp>
      <p:sp>
        <p:nvSpPr>
          <p:cNvPr id="76803" name="Rectangle 3"/>
          <p:cNvSpPr>
            <a:spLocks noGrp="1" noChangeArrowheads="1"/>
          </p:cNvSpPr>
          <p:nvPr>
            <p:ph type="body" idx="1"/>
          </p:nvPr>
        </p:nvSpPr>
        <p:spPr/>
        <p:txBody>
          <a:bodyPr/>
          <a:lstStyle/>
          <a:p>
            <a:r>
              <a:rPr lang="en-US" altLang="zh-CN" sz="2400" dirty="0" smtClean="0">
                <a:ea typeface="宋体" panose="02010600030101010101" pitchFamily="2" charset="-122"/>
              </a:rPr>
              <a:t>NFS is designed to operate in a heterogeneous environment of different machines, operating systems, and network architectures; the NFS specifications independent of these media. </a:t>
            </a:r>
          </a:p>
          <a:p>
            <a:r>
              <a:rPr lang="en-US" altLang="zh-CN" sz="2400" dirty="0" smtClean="0">
                <a:ea typeface="宋体" panose="02010600030101010101" pitchFamily="2" charset="-122"/>
              </a:rPr>
              <a:t>This independence is achieved through the use of RPC primitives built on top of an External Data Representation (XDR) protocol used between two implementation-independent interfaces.</a:t>
            </a:r>
          </a:p>
          <a:p>
            <a:r>
              <a:rPr lang="en-US" altLang="zh-CN" sz="2400" dirty="0" smtClean="0">
                <a:ea typeface="宋体" panose="02010600030101010101" pitchFamily="2" charset="-122"/>
              </a:rPr>
              <a:t>The NFS specification distinguishes between the services provided by a mount mechanism and the actual remote-file-access services. </a:t>
            </a:r>
          </a:p>
        </p:txBody>
      </p:sp>
    </p:spTree>
    <p:extLst>
      <p:ext uri="{BB962C8B-B14F-4D97-AF65-F5344CB8AC3E}">
        <p14:creationId xmlns:p14="http://schemas.microsoft.com/office/powerpoint/2010/main" val="34702429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ea typeface="宋体" panose="02010600030101010101" pitchFamily="2" charset="-122"/>
              </a:rPr>
              <a:t>NFS Mount Protocol</a:t>
            </a:r>
          </a:p>
        </p:txBody>
      </p:sp>
      <p:sp>
        <p:nvSpPr>
          <p:cNvPr id="82947" name="Rectangle 3"/>
          <p:cNvSpPr>
            <a:spLocks noGrp="1" noChangeArrowheads="1"/>
          </p:cNvSpPr>
          <p:nvPr>
            <p:ph type="body" idx="1"/>
          </p:nvPr>
        </p:nvSpPr>
        <p:spPr>
          <a:xfrm>
            <a:off x="609600" y="1524000"/>
            <a:ext cx="8124825" cy="4968875"/>
          </a:xfrm>
        </p:spPr>
        <p:txBody>
          <a:bodyPr/>
          <a:lstStyle/>
          <a:p>
            <a:r>
              <a:rPr lang="en-US" altLang="zh-CN" sz="2000" dirty="0" smtClean="0">
                <a:ea typeface="宋体" panose="02010600030101010101" pitchFamily="2" charset="-122"/>
              </a:rPr>
              <a:t>Establishes initial logical </a:t>
            </a:r>
            <a:r>
              <a:rPr lang="en-US" altLang="zh-CN" sz="2000" dirty="0" smtClean="0">
                <a:solidFill>
                  <a:srgbClr val="3333FF"/>
                </a:solidFill>
                <a:ea typeface="宋体" panose="02010600030101010101" pitchFamily="2" charset="-122"/>
              </a:rPr>
              <a:t>connection</a:t>
            </a:r>
            <a:r>
              <a:rPr lang="en-US" altLang="zh-CN" sz="2000" dirty="0" smtClean="0">
                <a:ea typeface="宋体" panose="02010600030101010101" pitchFamily="2" charset="-122"/>
              </a:rPr>
              <a:t> between server and client.</a:t>
            </a:r>
          </a:p>
          <a:p>
            <a:r>
              <a:rPr lang="en-US" altLang="zh-CN" sz="2000" dirty="0" smtClean="0">
                <a:ea typeface="宋体" panose="02010600030101010101" pitchFamily="2" charset="-122"/>
              </a:rPr>
              <a:t>Mount operation includes name of remote directory to be mounted and name of server machine storing it. </a:t>
            </a:r>
          </a:p>
          <a:p>
            <a:pPr lvl="1"/>
            <a:r>
              <a:rPr lang="en-US" altLang="zh-CN" sz="1800" dirty="0" smtClean="0">
                <a:ea typeface="宋体" panose="02010600030101010101" pitchFamily="2" charset="-122"/>
              </a:rPr>
              <a:t>Mount request is mapped to corresponding RPC and forwarded to mount server running on server machine. </a:t>
            </a:r>
          </a:p>
          <a:p>
            <a:pPr lvl="1"/>
            <a:r>
              <a:rPr lang="en-US" altLang="zh-CN" sz="1800" i="1" dirty="0" smtClean="0">
                <a:ea typeface="宋体" panose="02010600030101010101" pitchFamily="2" charset="-122"/>
              </a:rPr>
              <a:t>Export list</a:t>
            </a:r>
            <a:r>
              <a:rPr lang="en-US" altLang="zh-CN" sz="1800" dirty="0" smtClean="0">
                <a:ea typeface="宋体" panose="02010600030101010101" pitchFamily="2" charset="-122"/>
              </a:rPr>
              <a:t> – specifies local file systems that server exports for mounting, along with names of machines that are permitted to mount them. </a:t>
            </a:r>
          </a:p>
          <a:p>
            <a:r>
              <a:rPr lang="en-US" altLang="zh-CN" sz="2000" dirty="0" smtClean="0">
                <a:ea typeface="宋体" panose="02010600030101010101" pitchFamily="2" charset="-122"/>
              </a:rPr>
              <a:t>Following a mount request that conforms to its export list, the server returns a </a:t>
            </a:r>
            <a:r>
              <a:rPr lang="en-US" altLang="zh-CN" sz="2000" i="1" dirty="0" smtClean="0">
                <a:ea typeface="宋体" panose="02010600030101010101" pitchFamily="2" charset="-122"/>
              </a:rPr>
              <a:t>file handle</a:t>
            </a:r>
            <a:r>
              <a:rPr lang="en-US" altLang="zh-CN" sz="2000" dirty="0" smtClean="0">
                <a:ea typeface="宋体" panose="02010600030101010101" pitchFamily="2" charset="-122"/>
              </a:rPr>
              <a:t>—a key for further accesses.</a:t>
            </a:r>
          </a:p>
          <a:p>
            <a:r>
              <a:rPr lang="en-US" altLang="zh-CN" sz="2000" dirty="0" smtClean="0">
                <a:ea typeface="宋体" panose="02010600030101010101" pitchFamily="2" charset="-122"/>
              </a:rPr>
              <a:t>File handle – a file-system identifier, and an </a:t>
            </a:r>
            <a:r>
              <a:rPr lang="en-US" altLang="zh-CN" sz="2000" dirty="0" err="1" smtClean="0">
                <a:ea typeface="宋体" panose="02010600030101010101" pitchFamily="2" charset="-122"/>
              </a:rPr>
              <a:t>inode</a:t>
            </a:r>
            <a:r>
              <a:rPr lang="en-US" altLang="zh-CN" sz="2000" dirty="0" smtClean="0">
                <a:ea typeface="宋体" panose="02010600030101010101" pitchFamily="2" charset="-122"/>
              </a:rPr>
              <a:t> number to identify the mounted directory within the exported file system.</a:t>
            </a:r>
          </a:p>
          <a:p>
            <a:r>
              <a:rPr lang="en-US" altLang="zh-CN" sz="2000" dirty="0" smtClean="0">
                <a:ea typeface="宋体" panose="02010600030101010101" pitchFamily="2" charset="-122"/>
              </a:rPr>
              <a:t>The mount operation changes only the user’s view and does not affect the server side. </a:t>
            </a:r>
          </a:p>
        </p:txBody>
      </p:sp>
    </p:spTree>
    <p:extLst>
      <p:ext uri="{BB962C8B-B14F-4D97-AF65-F5344CB8AC3E}">
        <p14:creationId xmlns:p14="http://schemas.microsoft.com/office/powerpoint/2010/main" val="426202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smtClean="0"/>
              <a:t>block array </a:t>
            </a:r>
            <a:endParaRPr lang="zh-CN" altLang="en-US" smtClean="0"/>
          </a:p>
        </p:txBody>
      </p:sp>
      <p:sp>
        <p:nvSpPr>
          <p:cNvPr id="12291" name="Content Placeholder 2"/>
          <p:cNvSpPr>
            <a:spLocks noGrp="1"/>
          </p:cNvSpPr>
          <p:nvPr>
            <p:ph idx="1"/>
          </p:nvPr>
        </p:nvSpPr>
        <p:spPr/>
        <p:txBody>
          <a:bodyPr/>
          <a:lstStyle/>
          <a:p>
            <a:pPr marL="0" indent="0">
              <a:buFontTx/>
              <a:buNone/>
            </a:pPr>
            <a:r>
              <a:rPr lang="en-US" altLang="zh-CN" smtClean="0"/>
              <a:t> </a:t>
            </a:r>
            <a:endParaRPr lang="zh-CN" altLang="en-US" smtClean="0"/>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panose="030F0702030302020204" pitchFamily="66" charset="0"/>
                <a:ea typeface="宋体" panose="02010600030101010101" pitchFamily="2" charset="-122"/>
              </a:defRPr>
            </a:lvl1pPr>
            <a:lvl2pPr marL="742950" indent="-285750" eaLnBrk="0" hangingPunct="0">
              <a:defRPr sz="2000" b="1">
                <a:solidFill>
                  <a:schemeClr val="tx1"/>
                </a:solidFill>
                <a:latin typeface="Comic Sans MS" panose="030F0702030302020204" pitchFamily="66" charset="0"/>
                <a:ea typeface="宋体" panose="02010600030101010101" pitchFamily="2" charset="-122"/>
              </a:defRPr>
            </a:lvl2pPr>
            <a:lvl3pPr marL="1143000" indent="-228600" eaLnBrk="0" hangingPunct="0">
              <a:defRPr sz="2000" b="1">
                <a:solidFill>
                  <a:schemeClr val="tx1"/>
                </a:solidFill>
                <a:latin typeface="Comic Sans MS" panose="030F0702030302020204" pitchFamily="66" charset="0"/>
                <a:ea typeface="宋体" panose="02010600030101010101" pitchFamily="2" charset="-122"/>
              </a:defRPr>
            </a:lvl3pPr>
            <a:lvl4pPr marL="1600200" indent="-228600" eaLnBrk="0" hangingPunct="0">
              <a:defRPr sz="2000" b="1">
                <a:solidFill>
                  <a:schemeClr val="tx1"/>
                </a:solidFill>
                <a:latin typeface="Comic Sans MS" panose="030F0702030302020204" pitchFamily="66" charset="0"/>
                <a:ea typeface="宋体" panose="02010600030101010101" pitchFamily="2" charset="-122"/>
              </a:defRPr>
            </a:lvl4pPr>
            <a:lvl5pPr marL="2057400" indent="-228600" eaLnBrk="0" hangingPunct="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87747BE4-CF6D-483E-9C9C-75EA24CC10D7}" type="slidenum">
              <a:rPr lang="zh-CN" altLang="en-US" sz="1400" b="0">
                <a:latin typeface="Calibri" panose="020F0502020204030204" pitchFamily="34" charset="0"/>
                <a:ea typeface="Adobe 楷体 Std R" charset="-122"/>
              </a:rPr>
              <a:pPr/>
              <a:t>9</a:t>
            </a:fld>
            <a:endParaRPr lang="en-US" altLang="zh-CN" sz="1400" b="0">
              <a:latin typeface="Calibri" panose="020F0502020204030204" pitchFamily="34" charset="0"/>
              <a:ea typeface="Adobe 楷体 Std R" charset="-122"/>
            </a:endParaRPr>
          </a:p>
        </p:txBody>
      </p:sp>
      <p:pic>
        <p:nvPicPr>
          <p:cNvPr id="12293"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85375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ea typeface="宋体" panose="02010600030101010101" pitchFamily="2" charset="-122"/>
              </a:rPr>
              <a:t>NFS Protocol</a:t>
            </a:r>
          </a:p>
        </p:txBody>
      </p:sp>
      <p:sp>
        <p:nvSpPr>
          <p:cNvPr id="84995" name="Rectangle 3"/>
          <p:cNvSpPr>
            <a:spLocks noGrp="1" noChangeArrowheads="1"/>
          </p:cNvSpPr>
          <p:nvPr>
            <p:ph type="body" idx="1"/>
          </p:nvPr>
        </p:nvSpPr>
        <p:spPr>
          <a:xfrm>
            <a:off x="685800" y="1447801"/>
            <a:ext cx="7767638" cy="4343400"/>
          </a:xfrm>
        </p:spPr>
        <p:txBody>
          <a:bodyPr/>
          <a:lstStyle/>
          <a:p>
            <a:r>
              <a:rPr lang="en-US" altLang="zh-CN" sz="2000" dirty="0" smtClean="0">
                <a:ea typeface="宋体" panose="02010600030101010101" pitchFamily="2" charset="-122"/>
              </a:rPr>
              <a:t>Provides a set of remote procedure calls for remote file operations.  The procedures support the following operations:</a:t>
            </a:r>
          </a:p>
          <a:p>
            <a:pPr lvl="1"/>
            <a:r>
              <a:rPr lang="en-US" altLang="zh-CN" sz="1800" dirty="0" smtClean="0">
                <a:ea typeface="宋体" panose="02010600030101010101" pitchFamily="2" charset="-122"/>
              </a:rPr>
              <a:t>searching for a file within a directory </a:t>
            </a:r>
          </a:p>
          <a:p>
            <a:pPr lvl="1"/>
            <a:r>
              <a:rPr lang="en-US" altLang="zh-CN" sz="1800" dirty="0" smtClean="0">
                <a:ea typeface="宋体" panose="02010600030101010101" pitchFamily="2" charset="-122"/>
              </a:rPr>
              <a:t>reading a set of directory entries </a:t>
            </a:r>
          </a:p>
          <a:p>
            <a:pPr lvl="1"/>
            <a:r>
              <a:rPr lang="en-US" altLang="zh-CN" sz="1800" dirty="0" smtClean="0">
                <a:ea typeface="宋体" panose="02010600030101010101" pitchFamily="2" charset="-122"/>
              </a:rPr>
              <a:t>manipulating links and directories </a:t>
            </a:r>
          </a:p>
          <a:p>
            <a:pPr lvl="1"/>
            <a:r>
              <a:rPr lang="en-US" altLang="zh-CN" sz="1800" dirty="0" smtClean="0">
                <a:ea typeface="宋体" panose="02010600030101010101" pitchFamily="2" charset="-122"/>
              </a:rPr>
              <a:t>accessing file attributes</a:t>
            </a:r>
          </a:p>
          <a:p>
            <a:pPr lvl="1"/>
            <a:r>
              <a:rPr lang="en-US" altLang="zh-CN" sz="1800" dirty="0" smtClean="0">
                <a:ea typeface="宋体" panose="02010600030101010101" pitchFamily="2" charset="-122"/>
              </a:rPr>
              <a:t>reading and writing files</a:t>
            </a:r>
          </a:p>
          <a:p>
            <a:r>
              <a:rPr lang="en-US" altLang="zh-CN" sz="2000" dirty="0" smtClean="0">
                <a:ea typeface="宋体" panose="02010600030101010101" pitchFamily="2" charset="-122"/>
              </a:rPr>
              <a:t>NFS servers are </a:t>
            </a:r>
            <a:r>
              <a:rPr lang="en-US" altLang="zh-CN" sz="2000" i="1" dirty="0" smtClean="0">
                <a:solidFill>
                  <a:srgbClr val="3333FF"/>
                </a:solidFill>
                <a:ea typeface="宋体" panose="02010600030101010101" pitchFamily="2" charset="-122"/>
              </a:rPr>
              <a:t>stateless</a:t>
            </a:r>
            <a:r>
              <a:rPr lang="en-US" altLang="zh-CN" sz="2000" dirty="0" smtClean="0">
                <a:ea typeface="宋体" panose="02010600030101010101" pitchFamily="2" charset="-122"/>
              </a:rPr>
              <a:t>; each request has to provide a full set of arguments.</a:t>
            </a:r>
          </a:p>
          <a:p>
            <a:r>
              <a:rPr lang="en-US" altLang="zh-CN" sz="2000" dirty="0" smtClean="0">
                <a:ea typeface="宋体" panose="02010600030101010101" pitchFamily="2" charset="-122"/>
              </a:rPr>
              <a:t>Modified data must be committed to the server’s disk before results are returned to the client (lose advantages of caching).</a:t>
            </a:r>
          </a:p>
          <a:p>
            <a:r>
              <a:rPr lang="en-US" altLang="zh-CN" sz="2000" dirty="0" smtClean="0">
                <a:ea typeface="宋体" panose="02010600030101010101" pitchFamily="2" charset="-122"/>
              </a:rPr>
              <a:t>The NFS protocol does not provide concurrency-control mechanisms.</a:t>
            </a:r>
          </a:p>
        </p:txBody>
      </p:sp>
    </p:spTree>
    <p:extLst>
      <p:ext uri="{BB962C8B-B14F-4D97-AF65-F5344CB8AC3E}">
        <p14:creationId xmlns:p14="http://schemas.microsoft.com/office/powerpoint/2010/main" val="16318432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35063" y="146050"/>
            <a:ext cx="7219950" cy="457200"/>
          </a:xfrm>
        </p:spPr>
        <p:txBody>
          <a:bodyPr/>
          <a:lstStyle/>
          <a:p>
            <a:r>
              <a:rPr lang="en-US" altLang="zh-CN" sz="2800" smtClean="0">
                <a:ea typeface="宋体" panose="02010600030101010101" pitchFamily="2" charset="-122"/>
              </a:rPr>
              <a:t>Three Major Layers of NFS Architecture </a:t>
            </a:r>
          </a:p>
        </p:txBody>
      </p:sp>
      <p:sp>
        <p:nvSpPr>
          <p:cNvPr id="87043" name="Rectangle 3"/>
          <p:cNvSpPr>
            <a:spLocks noGrp="1" noChangeArrowheads="1"/>
          </p:cNvSpPr>
          <p:nvPr>
            <p:ph type="body" idx="1"/>
          </p:nvPr>
        </p:nvSpPr>
        <p:spPr/>
        <p:txBody>
          <a:bodyPr/>
          <a:lstStyle/>
          <a:p>
            <a:r>
              <a:rPr lang="en-US" altLang="zh-CN" sz="2000" dirty="0" smtClean="0">
                <a:ea typeface="宋体" panose="02010600030101010101" pitchFamily="2" charset="-122"/>
              </a:rPr>
              <a:t>UNIX file-system interface (based on the </a:t>
            </a:r>
            <a:r>
              <a:rPr lang="en-US" altLang="zh-CN" sz="2000" b="1" dirty="0" smtClean="0">
                <a:ea typeface="宋体" panose="02010600030101010101" pitchFamily="2" charset="-122"/>
              </a:rPr>
              <a:t>open, read, write</a:t>
            </a:r>
            <a:r>
              <a:rPr lang="en-US" altLang="zh-CN" sz="2000" dirty="0" smtClean="0">
                <a:ea typeface="宋体" panose="02010600030101010101" pitchFamily="2" charset="-122"/>
              </a:rPr>
              <a:t>, and </a:t>
            </a:r>
            <a:r>
              <a:rPr lang="en-US" altLang="zh-CN" sz="2000" b="1" dirty="0" smtClean="0">
                <a:ea typeface="宋体" panose="02010600030101010101" pitchFamily="2" charset="-122"/>
              </a:rPr>
              <a:t>close</a:t>
            </a:r>
            <a:r>
              <a:rPr lang="en-US" altLang="zh-CN" sz="2000" dirty="0" smtClean="0">
                <a:ea typeface="宋体" panose="02010600030101010101" pitchFamily="2" charset="-122"/>
              </a:rPr>
              <a:t> calls, and file descriptors).</a:t>
            </a:r>
            <a:br>
              <a:rPr lang="en-US" altLang="zh-CN" sz="2000" dirty="0" smtClean="0">
                <a:ea typeface="宋体" panose="02010600030101010101" pitchFamily="2" charset="-122"/>
              </a:rPr>
            </a:br>
            <a:endParaRPr lang="en-US" altLang="zh-CN" sz="2000" dirty="0" smtClean="0">
              <a:ea typeface="宋体" panose="02010600030101010101" pitchFamily="2" charset="-122"/>
            </a:endParaRPr>
          </a:p>
          <a:p>
            <a:r>
              <a:rPr lang="en-US" altLang="zh-CN" sz="2000" i="1" dirty="0" smtClean="0">
                <a:ea typeface="宋体" panose="02010600030101010101" pitchFamily="2" charset="-122"/>
              </a:rPr>
              <a:t>Virtual File System</a:t>
            </a:r>
            <a:r>
              <a:rPr lang="en-US" altLang="zh-CN" sz="2000" dirty="0" smtClean="0">
                <a:ea typeface="宋体" panose="02010600030101010101" pitchFamily="2" charset="-122"/>
              </a:rPr>
              <a:t> (VFS) layer – distinguishes local files from remote ones, and local files are further distinguished according to their file-system types.</a:t>
            </a:r>
          </a:p>
          <a:p>
            <a:pPr lvl="1"/>
            <a:r>
              <a:rPr lang="en-US" altLang="zh-CN" sz="1800" dirty="0" smtClean="0">
                <a:ea typeface="宋体" panose="02010600030101010101" pitchFamily="2" charset="-122"/>
              </a:rPr>
              <a:t>The VFS activates file-system-specific operations to handle local requests according to their file-system types. </a:t>
            </a:r>
          </a:p>
          <a:p>
            <a:pPr lvl="1"/>
            <a:r>
              <a:rPr lang="en-US" altLang="zh-CN" sz="1800" dirty="0" smtClean="0">
                <a:ea typeface="宋体" panose="02010600030101010101" pitchFamily="2" charset="-122"/>
              </a:rPr>
              <a:t>Calls the NFS protocol procedures for remote requests.</a:t>
            </a:r>
            <a:br>
              <a:rPr lang="en-US" altLang="zh-CN" sz="1800" dirty="0" smtClean="0">
                <a:ea typeface="宋体" panose="02010600030101010101" pitchFamily="2" charset="-122"/>
              </a:rPr>
            </a:br>
            <a:endParaRPr lang="en-US" altLang="zh-CN" sz="1800" dirty="0" smtClean="0">
              <a:ea typeface="宋体" panose="02010600030101010101" pitchFamily="2" charset="-122"/>
            </a:endParaRPr>
          </a:p>
          <a:p>
            <a:r>
              <a:rPr lang="en-US" altLang="zh-CN" sz="2000" dirty="0" smtClean="0">
                <a:ea typeface="宋体" panose="02010600030101010101" pitchFamily="2" charset="-122"/>
              </a:rPr>
              <a:t>NFS service layer – bottom layer of the architecture; implements the NFS protocol.</a:t>
            </a:r>
          </a:p>
        </p:txBody>
      </p:sp>
    </p:spTree>
    <p:extLst>
      <p:ext uri="{BB962C8B-B14F-4D97-AF65-F5344CB8AC3E}">
        <p14:creationId xmlns:p14="http://schemas.microsoft.com/office/powerpoint/2010/main" val="21911298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031947-A6E1-4C64-A238-95358AB1C50F}" type="slidenum">
              <a:rPr lang="zh-CN" altLang="en-US" smtClean="0"/>
              <a:pPr/>
              <a:t>92</a:t>
            </a:fld>
            <a:endParaRPr lang="en-US" altLang="zh-CN"/>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30440" y="141840"/>
              <a:ext cx="8061480" cy="6489000"/>
            </p14:xfrm>
          </p:contentPart>
        </mc:Choice>
        <mc:Fallback xmlns="">
          <p:pic>
            <p:nvPicPr>
              <p:cNvPr id="5" name="Ink 4"/>
              <p:cNvPicPr/>
              <p:nvPr/>
            </p:nvPicPr>
            <p:blipFill>
              <a:blip r:embed="rId3"/>
              <a:stretch>
                <a:fillRect/>
              </a:stretch>
            </p:blipFill>
            <p:spPr>
              <a:xfrm>
                <a:off x="718920" y="129240"/>
                <a:ext cx="8088120" cy="6512400"/>
              </a:xfrm>
              <a:prstGeom prst="rect">
                <a:avLst/>
              </a:prstGeom>
            </p:spPr>
          </p:pic>
        </mc:Fallback>
      </mc:AlternateContent>
    </p:spTree>
    <p:extLst>
      <p:ext uri="{BB962C8B-B14F-4D97-AF65-F5344CB8AC3E}">
        <p14:creationId xmlns:p14="http://schemas.microsoft.com/office/powerpoint/2010/main" val="34462099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pic>
        <p:nvPicPr>
          <p:cNvPr id="5" name="内容占位符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51540"/>
          <a:stretch/>
        </p:blipFill>
        <p:spPr>
          <a:xfrm>
            <a:off x="1905000" y="152400"/>
            <a:ext cx="5709711" cy="7015408"/>
          </a:xfrm>
        </p:spPr>
      </p:pic>
      <p:sp>
        <p:nvSpPr>
          <p:cNvPr id="4" name="灯片编号占位符 3"/>
          <p:cNvSpPr>
            <a:spLocks noGrp="1"/>
          </p:cNvSpPr>
          <p:nvPr>
            <p:ph type="sldNum" sz="quarter" idx="12"/>
          </p:nvPr>
        </p:nvSpPr>
        <p:spPr/>
        <p:txBody>
          <a:bodyPr/>
          <a:lstStyle/>
          <a:p>
            <a:fld id="{0F031947-A6E1-4C64-A238-95358AB1C50F}" type="slidenum">
              <a:rPr lang="zh-CN" altLang="en-US" smtClean="0"/>
              <a:pPr/>
              <a:t>93</a:t>
            </a:fld>
            <a:endParaRPr lang="en-US" altLang="zh-CN"/>
          </a:p>
        </p:txBody>
      </p:sp>
    </p:spTree>
    <p:extLst>
      <p:ext uri="{BB962C8B-B14F-4D97-AF65-F5344CB8AC3E}">
        <p14:creationId xmlns:p14="http://schemas.microsoft.com/office/powerpoint/2010/main" val="3862168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Ocean</Template>
  <TotalTime>47067</TotalTime>
  <Words>3604</Words>
  <Application>Microsoft Office PowerPoint</Application>
  <PresentationFormat>全屏显示(4:3)</PresentationFormat>
  <Paragraphs>763</Paragraphs>
  <Slides>93</Slides>
  <Notes>28</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93</vt:i4>
      </vt:variant>
    </vt:vector>
  </HeadingPairs>
  <TitlesOfParts>
    <vt:vector size="104" baseType="lpstr">
      <vt:lpstr>Adobe 楷体 Std R</vt:lpstr>
      <vt:lpstr>MS PGothic</vt:lpstr>
      <vt:lpstr>宋体</vt:lpstr>
      <vt:lpstr>Arial</vt:lpstr>
      <vt:lpstr>Calibri</vt:lpstr>
      <vt:lpstr>Comic Sans MS</vt:lpstr>
      <vt:lpstr>Helvetica</vt:lpstr>
      <vt:lpstr>Times New Roman</vt:lpstr>
      <vt:lpstr>Verdana</vt:lpstr>
      <vt:lpstr>Wingdings</vt:lpstr>
      <vt:lpstr>icfp99</vt:lpstr>
      <vt:lpstr>2.3.2 Naming in UNIX File System</vt:lpstr>
      <vt:lpstr>Outline</vt:lpstr>
      <vt:lpstr>UNIX</vt:lpstr>
      <vt:lpstr>File</vt:lpstr>
      <vt:lpstr>API of the UNIX file system</vt:lpstr>
      <vt:lpstr>The naming layers of the UNIX file system (version 6)</vt:lpstr>
      <vt:lpstr>Disk structure</vt:lpstr>
      <vt:lpstr>Block layer</vt:lpstr>
      <vt:lpstr>block array </vt:lpstr>
      <vt:lpstr>Super block</vt:lpstr>
      <vt:lpstr>File layer</vt:lpstr>
      <vt:lpstr>File layer</vt:lpstr>
      <vt:lpstr>Inode number layer</vt:lpstr>
      <vt:lpstr>i-node on the disk</vt:lpstr>
      <vt:lpstr> </vt:lpstr>
      <vt:lpstr>Inode for larger files</vt:lpstr>
      <vt:lpstr>  </vt:lpstr>
      <vt:lpstr>An example: a file’ inode # is 9</vt:lpstr>
      <vt:lpstr>Put layers so far together</vt:lpstr>
      <vt:lpstr>Question</vt:lpstr>
      <vt:lpstr>Question</vt:lpstr>
      <vt:lpstr>Question</vt:lpstr>
      <vt:lpstr>Question</vt:lpstr>
      <vt:lpstr>Question</vt:lpstr>
      <vt:lpstr>Question</vt:lpstr>
      <vt:lpstr>Question</vt:lpstr>
      <vt:lpstr>File name layer</vt:lpstr>
      <vt:lpstr> Directory      content</vt:lpstr>
      <vt:lpstr>LOOKUP in a directory</vt:lpstr>
      <vt:lpstr>Path name layer</vt:lpstr>
      <vt:lpstr>Absolute path  name layer</vt:lpstr>
      <vt:lpstr>An example: find blocks of “/programs/pong.c”</vt:lpstr>
      <vt:lpstr>“/programs/pong.c”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An example: find blocks of “/programs/pong.c”</vt:lpstr>
      <vt:lpstr>Links</vt:lpstr>
      <vt:lpstr>Links</vt:lpstr>
      <vt:lpstr>link</vt:lpstr>
      <vt:lpstr>No cycle for LINK</vt:lpstr>
      <vt:lpstr>Renaming - 1</vt:lpstr>
      <vt:lpstr>Renaming - 2</vt:lpstr>
      <vt:lpstr>Symbolic link layer</vt:lpstr>
      <vt:lpstr>Symbolic link layer</vt:lpstr>
      <vt:lpstr>Two types of links (synonyms)</vt:lpstr>
      <vt:lpstr>Symbolic link layer</vt:lpstr>
      <vt:lpstr>Decouple modules with indirection</vt:lpstr>
      <vt:lpstr>Implementing the file system API</vt:lpstr>
      <vt:lpstr>File meta-data</vt:lpstr>
      <vt:lpstr>OPEN file</vt:lpstr>
      <vt:lpstr>File cursor sharing</vt:lpstr>
      <vt:lpstr>data structure of opened files</vt:lpstr>
      <vt:lpstr>two processes open files</vt:lpstr>
      <vt:lpstr>parent、child share file table</vt:lpstr>
      <vt:lpstr>parent、child share file table</vt:lpstr>
      <vt:lpstr>File descriptor</vt:lpstr>
      <vt:lpstr>File cursor</vt:lpstr>
      <vt:lpstr>fd_table &amp; file_table</vt:lpstr>
      <vt:lpstr>OPEN implementation</vt:lpstr>
      <vt:lpstr>READ implementation</vt:lpstr>
      <vt:lpstr>2 read algorithm</vt:lpstr>
      <vt:lpstr>Cache for disk</vt:lpstr>
      <vt:lpstr>FSYNC</vt:lpstr>
      <vt:lpstr>sync, fsync,  fdatasync </vt:lpstr>
      <vt:lpstr>Linux ext2 timing results</vt:lpstr>
      <vt:lpstr>Mac OS X timing results</vt:lpstr>
      <vt:lpstr>WRITE &amp; CLOSE</vt:lpstr>
      <vt:lpstr>Question</vt:lpstr>
      <vt:lpstr>Delete after OPEN but before CLOSE</vt:lpstr>
      <vt:lpstr>unlink the opened file</vt:lpstr>
      <vt:lpstr>mount</vt:lpstr>
      <vt:lpstr>data structures after mount</vt:lpstr>
      <vt:lpstr>abstract file system</vt:lpstr>
      <vt:lpstr>Virtual File Systems</vt:lpstr>
      <vt:lpstr>Schematic View of Virtual File System</vt:lpstr>
      <vt:lpstr>NFS</vt:lpstr>
      <vt:lpstr>Mounting in NFS </vt:lpstr>
      <vt:lpstr>NFS</vt:lpstr>
      <vt:lpstr>Schematic View of NFS Architecture </vt:lpstr>
      <vt:lpstr>The Sun Network File System (NFS)</vt:lpstr>
      <vt:lpstr>NFS (Cont.)</vt:lpstr>
      <vt:lpstr>NFS (Cont.)</vt:lpstr>
      <vt:lpstr>NFS Mount Protocol</vt:lpstr>
      <vt:lpstr>NFS Protocol</vt:lpstr>
      <vt:lpstr>Three Major Layers of NFS Architecture </vt:lpstr>
      <vt:lpstr>PowerPoint 演示文稿</vt:lpstr>
      <vt:lpstr> </vt:lpstr>
    </vt:vector>
  </TitlesOfParts>
  <Company>Digital Integrity,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Binyu Zang</dc:creator>
  <cp:lastModifiedBy>feng hongwei</cp:lastModifiedBy>
  <cp:revision>691</cp:revision>
  <dcterms:created xsi:type="dcterms:W3CDTF">2000-01-15T07:54:11Z</dcterms:created>
  <dcterms:modified xsi:type="dcterms:W3CDTF">2019-09-28T12:27:42Z</dcterms:modified>
</cp:coreProperties>
</file>