
<file path=[Content_Types].xml><?xml version="1.0" encoding="utf-8"?>
<Types xmlns="http://schemas.openxmlformats.org/package/2006/content-types">
  <Default Extension="jpeg" ContentType="image/jpeg"/>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ink/ink1.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97"/>
  </p:handoutMasterIdLst>
  <p:sldIdLst>
    <p:sldId id="937" r:id="rId3"/>
    <p:sldId id="942" r:id="rId4"/>
    <p:sldId id="965" r:id="rId5"/>
    <p:sldId id="939" r:id="rId6"/>
    <p:sldId id="967" r:id="rId7"/>
    <p:sldId id="944" r:id="rId8"/>
    <p:sldId id="941" r:id="rId9"/>
    <p:sldId id="945" r:id="rId10"/>
    <p:sldId id="1037" r:id="rId12"/>
    <p:sldId id="969" r:id="rId13"/>
    <p:sldId id="947" r:id="rId14"/>
    <p:sldId id="1010" r:id="rId15"/>
    <p:sldId id="950" r:id="rId16"/>
    <p:sldId id="1039" r:id="rId17"/>
    <p:sldId id="1041" r:id="rId18"/>
    <p:sldId id="1040" r:id="rId19"/>
    <p:sldId id="1042" r:id="rId20"/>
    <p:sldId id="1074" r:id="rId21"/>
    <p:sldId id="957" r:id="rId22"/>
    <p:sldId id="1020" r:id="rId23"/>
    <p:sldId id="1021" r:id="rId24"/>
    <p:sldId id="1022" r:id="rId25"/>
    <p:sldId id="1023" r:id="rId26"/>
    <p:sldId id="1024" r:id="rId27"/>
    <p:sldId id="1025" r:id="rId28"/>
    <p:sldId id="1026" r:id="rId29"/>
    <p:sldId id="951" r:id="rId30"/>
    <p:sldId id="1043" r:id="rId31"/>
    <p:sldId id="972" r:id="rId32"/>
    <p:sldId id="952" r:id="rId33"/>
    <p:sldId id="955" r:id="rId34"/>
    <p:sldId id="977" r:id="rId35"/>
    <p:sldId id="1075" r:id="rId36"/>
    <p:sldId id="978" r:id="rId37"/>
    <p:sldId id="980" r:id="rId38"/>
    <p:sldId id="982" r:id="rId39"/>
    <p:sldId id="981" r:id="rId40"/>
    <p:sldId id="983" r:id="rId41"/>
    <p:sldId id="984" r:id="rId42"/>
    <p:sldId id="985" r:id="rId43"/>
    <p:sldId id="986" r:id="rId44"/>
    <p:sldId id="987" r:id="rId45"/>
    <p:sldId id="1044" r:id="rId46"/>
    <p:sldId id="1045" r:id="rId47"/>
    <p:sldId id="1050" r:id="rId48"/>
    <p:sldId id="1046" r:id="rId49"/>
    <p:sldId id="1047" r:id="rId50"/>
    <p:sldId id="1048" r:id="rId51"/>
    <p:sldId id="956" r:id="rId52"/>
    <p:sldId id="988" r:id="rId53"/>
    <p:sldId id="990" r:id="rId54"/>
    <p:sldId id="991" r:id="rId55"/>
    <p:sldId id="949" r:id="rId56"/>
    <p:sldId id="992" r:id="rId57"/>
    <p:sldId id="996" r:id="rId58"/>
    <p:sldId id="995" r:id="rId59"/>
    <p:sldId id="1000" r:id="rId60"/>
    <p:sldId id="1049" r:id="rId61"/>
    <p:sldId id="1036" r:id="rId62"/>
    <p:sldId id="1077" r:id="rId63"/>
    <p:sldId id="1078" r:id="rId64"/>
    <p:sldId id="997" r:id="rId65"/>
    <p:sldId id="998" r:id="rId66"/>
    <p:sldId id="999" r:id="rId67"/>
    <p:sldId id="1001" r:id="rId68"/>
    <p:sldId id="1002" r:id="rId69"/>
    <p:sldId id="1052" r:id="rId70"/>
    <p:sldId id="1053" r:id="rId71"/>
    <p:sldId id="1005" r:id="rId72"/>
    <p:sldId id="1067" r:id="rId73"/>
    <p:sldId id="1068" r:id="rId74"/>
    <p:sldId id="1069" r:id="rId75"/>
    <p:sldId id="1003" r:id="rId76"/>
    <p:sldId id="1019" r:id="rId77"/>
    <p:sldId id="1004" r:id="rId78"/>
    <p:sldId id="1066" r:id="rId79"/>
    <p:sldId id="1034" r:id="rId80"/>
    <p:sldId id="1072" r:id="rId81"/>
    <p:sldId id="1056" r:id="rId82"/>
    <p:sldId id="1054" r:id="rId83"/>
    <p:sldId id="1055" r:id="rId84"/>
    <p:sldId id="1071" r:id="rId85"/>
    <p:sldId id="1061" r:id="rId86"/>
    <p:sldId id="1076" r:id="rId87"/>
    <p:sldId id="1065" r:id="rId88"/>
    <p:sldId id="1057" r:id="rId89"/>
    <p:sldId id="1058" r:id="rId90"/>
    <p:sldId id="1059" r:id="rId91"/>
    <p:sldId id="1062" r:id="rId92"/>
    <p:sldId id="1063" r:id="rId93"/>
    <p:sldId id="1064" r:id="rId94"/>
    <p:sldId id="1073" r:id="rId95"/>
    <p:sldId id="1070" r:id="rId96"/>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Comic Sans MS" panose="030F0702030302020204" pitchFamily="66" charset="0"/>
        <a:ea typeface="宋体" panose="02010600030101010101" pitchFamily="2" charset="-122"/>
        <a:cs typeface="+mn-cs"/>
      </a:defRPr>
    </a:lvl1pPr>
    <a:lvl2pPr marL="457200" algn="l" rtl="0" fontAlgn="base">
      <a:spcBef>
        <a:spcPct val="0"/>
      </a:spcBef>
      <a:spcAft>
        <a:spcPct val="0"/>
      </a:spcAft>
      <a:defRPr sz="2000" b="1" kern="1200">
        <a:solidFill>
          <a:schemeClr val="tx1"/>
        </a:solidFill>
        <a:latin typeface="Comic Sans MS" panose="030F0702030302020204" pitchFamily="66" charset="0"/>
        <a:ea typeface="宋体" panose="02010600030101010101" pitchFamily="2" charset="-122"/>
        <a:cs typeface="+mn-cs"/>
      </a:defRPr>
    </a:lvl2pPr>
    <a:lvl3pPr marL="914400" algn="l" rtl="0" fontAlgn="base">
      <a:spcBef>
        <a:spcPct val="0"/>
      </a:spcBef>
      <a:spcAft>
        <a:spcPct val="0"/>
      </a:spcAft>
      <a:defRPr sz="2000" b="1" kern="1200">
        <a:solidFill>
          <a:schemeClr val="tx1"/>
        </a:solidFill>
        <a:latin typeface="Comic Sans MS" panose="030F0702030302020204" pitchFamily="66" charset="0"/>
        <a:ea typeface="宋体" panose="02010600030101010101" pitchFamily="2" charset="-122"/>
        <a:cs typeface="+mn-cs"/>
      </a:defRPr>
    </a:lvl3pPr>
    <a:lvl4pPr marL="1371600" algn="l" rtl="0" fontAlgn="base">
      <a:spcBef>
        <a:spcPct val="0"/>
      </a:spcBef>
      <a:spcAft>
        <a:spcPct val="0"/>
      </a:spcAft>
      <a:defRPr sz="2000" b="1" kern="1200">
        <a:solidFill>
          <a:schemeClr val="tx1"/>
        </a:solidFill>
        <a:latin typeface="Comic Sans MS" panose="030F0702030302020204" pitchFamily="66" charset="0"/>
        <a:ea typeface="宋体" panose="02010600030101010101" pitchFamily="2" charset="-122"/>
        <a:cs typeface="+mn-cs"/>
      </a:defRPr>
    </a:lvl4pPr>
    <a:lvl5pPr marL="1828800" algn="l" rtl="0" fontAlgn="base">
      <a:spcBef>
        <a:spcPct val="0"/>
      </a:spcBef>
      <a:spcAft>
        <a:spcPct val="0"/>
      </a:spcAft>
      <a:defRPr sz="2000" b="1"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sz="2000" b="1" kern="1200">
        <a:solidFill>
          <a:schemeClr val="tx1"/>
        </a:solidFill>
        <a:latin typeface="Comic Sans MS" panose="030F0702030302020204" pitchFamily="66" charset="0"/>
        <a:ea typeface="宋体" panose="02010600030101010101" pitchFamily="2" charset="-122"/>
        <a:cs typeface="+mn-cs"/>
      </a:defRPr>
    </a:lvl6pPr>
    <a:lvl7pPr marL="2743200" algn="l" defTabSz="914400" rtl="0" eaLnBrk="1" latinLnBrk="0" hangingPunct="1">
      <a:defRPr sz="2000" b="1" kern="1200">
        <a:solidFill>
          <a:schemeClr val="tx1"/>
        </a:solidFill>
        <a:latin typeface="Comic Sans MS" panose="030F0702030302020204" pitchFamily="66" charset="0"/>
        <a:ea typeface="宋体" panose="02010600030101010101" pitchFamily="2" charset="-122"/>
        <a:cs typeface="+mn-cs"/>
      </a:defRPr>
    </a:lvl7pPr>
    <a:lvl8pPr marL="3200400" algn="l" defTabSz="914400" rtl="0" eaLnBrk="1" latinLnBrk="0" hangingPunct="1">
      <a:defRPr sz="2000" b="1" kern="1200">
        <a:solidFill>
          <a:schemeClr val="tx1"/>
        </a:solidFill>
        <a:latin typeface="Comic Sans MS" panose="030F0702030302020204" pitchFamily="66" charset="0"/>
        <a:ea typeface="宋体" panose="02010600030101010101" pitchFamily="2" charset="-122"/>
        <a:cs typeface="+mn-cs"/>
      </a:defRPr>
    </a:lvl8pPr>
    <a:lvl9pPr marL="3657600" algn="l" defTabSz="914400" rtl="0" eaLnBrk="1" latinLnBrk="0" hangingPunct="1">
      <a:defRPr sz="2000" b="1" kern="1200">
        <a:solidFill>
          <a:schemeClr val="tx1"/>
        </a:solidFill>
        <a:latin typeface="Comic Sans MS" panose="030F0702030302020204" pitchFamily="66"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0000"/>
    <a:srgbClr val="800000"/>
    <a:srgbClr val="800080"/>
    <a:srgbClr val="00CC66"/>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p:cViewPr varScale="1">
        <p:scale>
          <a:sx n="89" d="100"/>
          <a:sy n="89" d="100"/>
        </p:scale>
        <p:origin x="963" y="6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110" d="100"/>
        <a:sy n="110" d="100"/>
      </p:scale>
      <p:origin x="0" y="-41352"/>
    </p:cViewPr>
  </p:sorter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viewProps" Target="viewProps.xml"/><Relationship Id="rId98" Type="http://schemas.openxmlformats.org/officeDocument/2006/relationships/presProps" Target="presProps.xml"/><Relationship Id="rId97" Type="http://schemas.openxmlformats.org/officeDocument/2006/relationships/handoutMaster" Target="handoutMasters/handoutMaster1.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0" Type="http://schemas.openxmlformats.org/officeDocument/2006/relationships/tableStyles" Target="tableStyles.xml"/><Relationship Id="rId10" Type="http://schemas.openxmlformats.org/officeDocument/2006/relationships/slide" Target="slides/slide8.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5" Type="http://schemas.openxmlformats.org/officeDocument/2006/relationships/slide" Target="slides/slide77.xml"/><Relationship Id="rId4" Type="http://schemas.openxmlformats.org/officeDocument/2006/relationships/slide" Target="slides/slide59.xml"/><Relationship Id="rId3" Type="http://schemas.openxmlformats.org/officeDocument/2006/relationships/slide" Target="slides/slide45.xml"/><Relationship Id="rId2" Type="http://schemas.openxmlformats.org/officeDocument/2006/relationships/slide" Target="slides/slide28.xml"/><Relationship Id="rId1" Type="http://schemas.openxmlformats.org/officeDocument/2006/relationships/slide" Target="slides/slide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defRPr sz="1200"/>
            </a:lvl1pPr>
          </a:lstStyle>
          <a:p>
            <a:pPr>
              <a:defRPr/>
            </a:pPr>
            <a:endParaRPr lang="zh-CN"/>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lstStyle>
            <a:lvl1pPr algn="r">
              <a:defRPr sz="1200"/>
            </a:lvl1pPr>
          </a:lstStyle>
          <a:p>
            <a:pPr>
              <a:defRPr/>
            </a:pPr>
            <a:fld id="{4AE9AAAA-6BE9-4C9A-905D-6467B3369519}" type="datetimeFigureOut">
              <a:rPr lang="en-US" altLang="zh-CN"/>
            </a:fld>
            <a:endParaRPr lang="en-US" altLang="zh-CN"/>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lstStyle>
            <a:lvl1pPr>
              <a:defRPr sz="1200"/>
            </a:lvl1pPr>
          </a:lstStyle>
          <a:p>
            <a:pPr>
              <a:defRPr/>
            </a:pPr>
            <a:endParaRPr lang="zh-C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2DD09AC6-8A67-4897-AF61-570D5960939A}" type="slidenum">
              <a:rPr lang="en-US" altLang="zh-CN"/>
            </a:fld>
            <a:endParaRPr lang="en-US" altLang="zh-CN"/>
          </a:p>
        </p:txBody>
      </p:sp>
    </p:spTree>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27760" units="cm"/>
          <inkml:channel name="Y" type="integer" max="15694" units="cm"/>
          <inkml:channel name="T" type="integer" max="2147480000" units="dev"/>
        </inkml:traceFormat>
        <inkml:channelProperties>
          <inkml:channelProperty channel="X" name="resolution" value="1333.974" units="1/cm"/>
          <inkml:channelProperty channel="Y" name="resolution" value="1000.25494" units="1/cm"/>
          <inkml:channelProperty channel="T" name="resolution" value="28.34646" units="1/dev"/>
        </inkml:channelProperties>
      </inkml:inkSource>
      <inkml:timestamp xml:id="ts0" timeString="2016-09-18T03:36:20"/>
    </inkml:context>
    <inkml:brush xml:id="br0">
      <inkml:brushProperty name="width" value="0.05292" units="cm"/>
      <inkml:brushProperty name="height" value="0.05292" units="cm"/>
      <inkml:brushProperty name="color" value="#ff0000"/>
    </inkml:brush>
  </inkml:definitions>
  <inkml:trace contextRef="#ctx0" brushRef="#br0">3245 5084 65,'-3245'-5083'14,"3279"5083"-1,-14 0 16,-11 3-1,-16-3-1,-29 0-5,-6-3 16,-3 2-1,-16-10 1,0 15-9,2 0 1,-5 4 0,-16-7 4,0 0-5,5 0 15,-8 10 1,-15-6 5,0 16 1,9 0-16,-5 7 1,16-4 11,0-16-3,8-1 15,1 10 0,-15 3 7,0 16 4,10 0-16,10 6 0,16 7 3,-1-16 10,3 0 15,14-4 1,-15 13-6,0 0 14,-3 1 16,14-11 1,-16 12-6,-1 15 13,-13 1 1,13-5 0,-16 12-16,-1 16 10,-4 0-16,3-11 0,15 10-7,-1-15 1,-8-1 0,5-11 0,16-2-6,-1-16-3,-8 0 16,6-2-1,-16-1-9,-1 15 4,1-1-15,-10-15-2,16 12 9,-5-16-15,-16-13 15,10 2-7,-15-10-5,-2 16-4,-7-1-16,-7-3-1,16 0 0</inkml:trace>
  <inkml:trace contextRef="#ctx0" brushRef="#br0">4051 5037 83,'-4051'-5031'13,"4088"5031"6,2-1 15,-1 2 0,-15 4 6,-37 16 3,5 1-16,2 8 0,15 3 7,0-15-1,9 1 16,-4 10-1,-16-3 4,1 16-3,3 0-16,-6 5 0,0-5 1,0 15-6,3 0 1,-5 2 0,-16-2-2,-1 0-5,-5 0 16,2-5 0,-1-4-6,1-15 0,-9 0 0,3-8-1,16 1-11,2-16 4,-9-2 15,0-11 0,-15 11-14,0 16-12,-17 0-16,9-17-1,16 7-21,0-16 3,-15 1 15,11-14-2,-15 0-13,1 16 8,-5 0-16,7-1 1,16 3 3,-1-16 8,9 1 15,0 13-1,-15 7 9,2 0 0,7-1 16,4 10 0,-1 0 6,1-15 4,4-1 0,2 5 0,16-2 7,0 0-4,1 0-16,3 6 0,0-7 4,-1 15-3,5-1-15,-3 3-1,16-6-2,-4-16 5,11-6 16,-15-9-15,-16 8 7,-5 15-11,-1-2-15,-5 0-1,16 0 0</inkml:trace>
  <inkml:trace contextRef="#ctx0" brushRef="#br0">5088 5733 37,'-5088'-5719'38,"5121"5719"-2,-13 0 15,13-7 0,-15 4-8,-14 16 5,-14-14-16,12 1-1,16-1-12,0-16 6,-3-1 15,-3-10 0,-15 0-2,-1 16-8,-8 0-16,-1-6 0,15-10-4,-2-15-6,-3 2 0,-8-4-2,16-5-2,1 0-10,3-1-16,-7 3 1,0-7 3,-2 15-8,9 1-15,-7 13 0,16-9 7,-1-16-8,15 1 16,-7 13-1,-16-5 12,0 15-4,8 1-15,-3 10 0,16 2 11,1-16 1,6-1 15,9 4 1,-15 7 3,-1 16 11,2 1-16,9-3 1,0 11 1,-2 16 7,1 1-1,13-3 0,-15 9-2,-1 16 8,-2 2-16,3-3-2,16 8-3,1-16 6,-4 0 0,3-3-1,15 2-9,2-15-1,-1-3 16,1-7 2,-16 0-6,-2 15 0,-1-1-15,-4-13-4,16 4 3,-15-16-3,-17-11 16,-1-9-4,-16 3-10,1 15 1,-13-1-15</inkml:trace>
  <inkml:trace contextRef="#ctx0" brushRef="#br0">6538 5302 62,'-6538'-5309'-22,"6572"5309"-4,5 0 15,-7-1 0,-15-7 1,-31 16 3,7-2-16,-3 7-1,15-5 8,1-15-4,9-2 16,-9 10 1,-16 1 10,1 16 0,11 0-16,2 7 0,15 4 5,-1-15 6,2 1 16,8 0 0,-16 8-2,0 16 7,-1 0-16,10-7-1,15 8-4,0-15 4,-8 1 0,3-4-1,16 4-6,1-16 3,-5-1 15,2-8 1,-15 2-7,-1 16 0,-7 1-16,0-7-1,16 0-11,1-16 0,-8-1 15,1-12 1,-15-1-6,-1 16 4,-6 1-16,0-5-1,16 0 0,0-16 2,0 0 15,-2 5-1,-15-3 9,1 16-1,8-1-16,-6 9 1,15-2 8,-1-15-3,13 1 16,-3 9 1,-16-1 12,-1 0-3,10 0 16,-3 9 0,-16-4 9,0 15-1,8 0 1,-3 3 1,-16 0 4,-1 16-4,2-1-16,-2-6 0,0 5-4,0 15-2,-7-1-15,10-2-1,16-7-16,-4-16 15,2-8 15,-4-19-14,-15 10-14,-4 16 1,-13-2-16,4-17 2,16 0 0</inkml:trace>
  <inkml:trace contextRef="#ctx0" brushRef="#br0">7409 5485 69,'-7409'-5467'17,"7444"5467"0,-3 0 15,4-1 0,-15 5-2,-34 16 5,-3 1-16,6 3 0,16 4-3,-1-16 5,-2-1 15,-2-4 0,-15 2-5,0 16 0,-1 0-16,-3-3-1,15 0-2,1-15-8,-2-1 16,1 1-2,-16-9-5,-1 16 4,6-8-16,-11-8-15,15-3-2,-6-15 0,2 0 16,-10-6-1,-16 0 0</inkml:trace>
  <inkml:trace contextRef="#ctx0" brushRef="#br0">7719 5171 71,'-7719'-5193'32,"7754"5208"1,3-1-15,3 5 1,16 3 2,-35-16-1,15 0 15,-3 9 0,-15-1 8,1 0 2,4-1 16,3 2 2,-16 4 2,-2 16 7,-4 1-16,4 0-1,15 8-12,1-15 6,-3 0 16,5-7-1,-16-1-7,-1 16 11,-7-3-16,-4-17-8,15 12-4,-20-15-1,-10-2 16,2-14-1,-16 2-9,0 15 0</inkml:trace>
  <inkml:trace contextRef="#ctx0" brushRef="#br0">8612 5775 71,'-8612'-5747'8,"8647"5763"-5,-8 0-16,5-4 0,15-5-3,-34-15 9,-5 0 16,3 0 0,-16-2-4,0 16-2,-1 0-16,-3-4-1,15-1-3,1-15-2,-8-1 16,-7 0 2,-16-6-5,-3 15-2,-3 2-15,-6-5-1,0-7 0,1 16-2,2-2-16,-6-1 1,16-6 9,-2-16-2,3 0 15,-3 10 1,-15-8 8,0 16-1,11-1-16,-6 9 1,16-5 14,0-16-5,9 0 15,-2 16 2,-15 1 9,-1 16 0,8 2-16,-3 9-2,15 7 4,2-15 4,6-1 16,6 1 2,-16 12 0,-2 16 8,-7 0-16,6-2 1,15 12-4,-1-15 11,-3 0 16,4-4 0,-16 9-6,0 0 5,-7-1 16,4-4 0,-1 4-2,-1-15-2,-9-4 0,6 3-5,16-9-16,-20-1 4,-9-6-15,-2-8 1,0 3-15,-2 16 0</inkml:trace>
  <inkml:trace contextRef="#ctx0" brushRef="#br0">10621 4610 71,'-10621'-4632'12,"10655"4648"0,4-1-16,-11 1 1,15-10 9,-35-15-2,8-2 0,-6 15 2,16-9 14,1 0-8,16 1-16,-1 12 0,15 2 6,3-15 5,12-2 16,1 6 0,-16 5 6,0 0 10,3 1 15,10 2-1,-15 9-8,0 16 10,-3-2-16,13-4 0,16 8-9,0-16 13,-8-1 15,9-5-1,-15 12-9,-4 16 1,-18-12-16,20-9-17,16 5-8,0-16 9,-15 0 15,16-13-1,-15 0 0</inkml:trace>
  <inkml:trace contextRef="#ctx0" brushRef="#br0">22763 4767 21,'-22763'-4713'-22,"22791"4729"4,10 1-16,-13-9 1,16-4 0,-22-16 5,9 1 15,-14-3 1,1 6 11,1-16-15,-3-2 0,9 13 0,15-10 0,-1-15 7,16-2 16,-4 3-1,-16 6 15,-3 16-2,11 1-16,6 12-1,15-4 13,0-15 2,10-1 16,-1 6 1,-16-2 10,-1 16-6,5 1-16,-8 7-1,15-8 5,0-15-12,-1-1 16,-15-1 0,-16-18 2,0 0-21,-2-3 15,-22-6-1,1-19 6,-6-16-33,-10-26 16,-18-14-1,-16-21-8,-1 15-23,-18 1-15</inkml:trace>
  <inkml:trace contextRef="#ctx0" brushRef="#br0">11230 3974 81,'-11230'-3972'49,"11268"3987"-4,-1 0-15,-7 6-1,16-10 6,-35-16-3,3-4 16,-7 3-1,-16 0 2,-3 15-11,-11-3-15,11-2-24,16-5-6,-3-16 5,-16 0 16,7-11-1,-16 0 0</inkml:trace>
  <inkml:trace contextRef="#ctx0" brushRef="#br0">11711 4299 90,'-11711'-4307'90,"11749"4323"-7,-5-3-16,-14-8-14,16 3 4,-59-16-7,3 0 0,4-13 0,15 11-20,0-15 0</inkml:trace>
  <inkml:trace contextRef="#ctx0" brushRef="#br0">11964 5636 97,'-11964'-5595'18,"12004"5611"6,-14 0-16,2-10-1,16-9-7,-40-16 11,-1 0 15,4-2 0,-15 0 0,-2 16-11,2 1-16,-11-6-2,15-3 7,-3-15-13,-12-4 16,7 6-18,-16-16-9,-7 0-5,-1-2 16,-6-3 2,-16 0 0</inkml:trace>
  <inkml:trace contextRef="#ctx0" brushRef="#br0">11935 5221 64,'-11935'-5254'63,"11970"5254"4,13 1 16,-4-2-2,-16 6 3,-26 16 5,8-8-16,0 8-2,15 0-4,-2-15 14,1-3 16,-2-16-11,-16 17-9,-16 15 7,-8 0-15,5-19 0,16 17-14,0-16 0</inkml:trace>
  <inkml:trace contextRef="#ctx0" brushRef="#br0">12569 5956 53,'-12569'-5934'17,"12604"5949"9,-5 0-15,0-10 0,16 4-18,-14-16 4,1-21 16,4-3 1,-16-2-3,-1 0-2,-3 0 15,-5-6 1,-15-8-5,0 16-5,-5-1-16,-7-5 0,15-6 0,0-15-5,1-1 16,-10-3 0,-16-8 8,-2 16-3,4 1-16,-8 16 0,15-7 11,0-15-2,15 0 16,-6 14 0,-16-3 15,2 16-1,17 0-16,1 10 2,15 4 11,0-15 7,0-1 16,13 3 1,-16 7-1,0 15 15,-4-1-15,12-10-2,16 10-13,-3-16 18,-5-13 0,3-19-12,16 4-16,-3-16 3,-9-3 15,-8-19 1,-15 0 0</inkml:trace>
  <inkml:trace contextRef="#ctx0" brushRef="#br0">11242 5621 84,'-11242'-5608'12,"11278"5608"6,-4 1 15,2-2-1,-15 14-1,-35 16 8,-2-2-16,16 0 0,16 4-6,-2-16 14,1-4 15,-1-18-16,-15 15 2,-10 16-1,-10-2-16,-2-6-1,15 1-1,0-15 0</inkml:trace>
  <inkml:trace contextRef="#ctx0" brushRef="#br0">13450 5585 76,'-13450'-5596'38,"13486"5596"3,-3-1 16,2 2 1,-16 2 3,-36 16 3,7 0-1,-3 1 1,-15 1-2,-1 16-1,-1 0-16,-2-6 0,0 2-6,0 16 0,-5 0-16,2-8 0,15 0-5,1-15 2,-15-1 16,0 0 1,-16 0 0,0 15 11,-12-1-15,3-9 1,16 5-8,-1-16 6,-1 0 16,8-4 0,-16 4-2,0 15 4,1 0-15,3 4 0,16 1 8,0-16-2,8 0 0,-4 9 0,16-4 7,1-1-6,5-1-15,-3 8 1,16-8 5,-1-16-5,5 1 15,-6 2 0,-15-1-1,0 0-6,-2-1 16,0-3 1,-16 0-6,-1 16-2,0 1-16,2-14-1,15 0 0,0 1 0,0 0-16,16-21-1,0-3 0,1 16 4,-5 0-16,5-5 0,15 5-3,-1-15 5,2 1 16,-3 4 0,-16 4 7,0 15-2,13 0-15,-3 9 0,16-2 13,0-16-5,14 1 16,-6 7-1,-16-8 8,0 15 1,2 0-15,-6 1-1,16-6-6,-2-16 6,0-7 0,-13-16-21,16 8-10,-4-16 3,-14-2 15,4-16 1,-15 0 0</inkml:trace>
  <inkml:trace contextRef="#ctx0" brushRef="#br0">14610 5443 65,'-14610'-5419'8,"14649"5434"5,3-2-15,-3-5 2,0 3-7,-20 16 1,4-21-16,5-1 3,16 3 5,-2-16-2,5 2 15,-6 4-2,-15 0 0,2 16-4,5-1-16,-2 5 1,16-4 5,0-16-8,5-1 15,-4 4 0,-15-8 9,1 16-6,7-1-16,-9 5 0,15-6 6,1-15-7,4-1 16,-8 1 0,-16-5-2,0 16-2,1 0-16,-2-4 0,15-2-6,-1-15 4,-8 1 0,2-7-1,16 3-9,0-16 9,-7 0 16,9-7 0,-1 1-12,-1-15 19,-11 0 0,-16-7 0,16 18-10,-1-16 1,-10 1 15,7-6 0,-15 1-10,1 16 1,-4-1-16,3 1 2,16 2 0,0-16-1,6 1 15,-2 4 1,-15 0 8,0 16-6,3 0-16,3 13 0,16-11 12,1-16 7,-14-1 15,-7 14-1,-15 0 0,0 16 0,0 0-16,-7 23-2,0 3 4,2 15-3,9-2-15,-1 9 2,16-3 14,-1-16-1,14 0 16,-2 13 1,-1-1 8,-1-15 1,3 0 0,-1 5 0,16 0-1,0-16 4,-5 0 16,-1-8-1,-16 6-7,-2 15-3,-16-5-15,16-5-14,16-5-16,-13-16 7,-26-2 15,9-15 0,-15 6-21,-1 16 0</inkml:trace>
  <inkml:trace contextRef="#ctx0" brushRef="#br0">16408 5060 69,'-16408'-5049'-26,"16443"5065"-5,5 0-16,-8-1-1,15-2 9,-33-15-7,-2-3 16,-3 11 1,-16-5 6,0 16-4,10 0-16,-5 8 0,15 1 15,0-15-2,11 1 0,-3 10 1,16 2 15,1-16-2,6 0 16,6 11 1,-16-3 5,0 15 6,7 0-15,-5 0 0,16 6 4,0-16 2,2 0 15,3 0-1,-15 1-5,0 16 5,0 0-16,0-1-1,16 4-7,0-16 0,-3 0 15,1-5 0,-15 0-6,-1 16 0,-6 0-16,-2-5 0,16-3-6,-1-16-4,-4 1 15,-2-6-1,-15 0-7,1 16-3,-5-1-16,2-6 0,0-4-10,-2 15 2,-2-1-15,-2-13-2,16 5-3,-6-16-12,-23-15 16,7-8-9,-16 4-6,0 15 0,-15 0-15</inkml:trace>
  <inkml:trace contextRef="#ctx0" brushRef="#br0">15599 6351 69,'-15599'-6354'-16,"15636"6369"3,16 1-15,0 0-1,0 14-13,-27 16 2,14-7-16,2-2 0,16 10 3,-1-16 3,-1-1 15,9 2-1,-15 4 0,-1 16 4,-1 0-16,4 1-1,15-5-6,-2-15 5,4-6 16,-12-12-17,-16 8 0,-8 16-4,-8-1-16,-1-9 0,15 0 0</inkml:trace>
  <inkml:trace contextRef="#ctx0" brushRef="#br0">16828 5643 97,'-16828'-5635'32,"16864"5650"1,0-5-15,-13-8-27,16 5-4,-43-16 0,0 2 15,-3-7-1,-15 0 0</inkml:trace>
  <inkml:trace contextRef="#ctx0" brushRef="#br0">16724 6354 81,'-16724'-6364'76,"16762"6364"4,-3-2 16,-3-10-1,-16-6-1,-39 15 5,-11-7-15,13 1-19,16-2-12,-7-16 1,-13 1 16,4-12-1,-16 0 0</inkml:trace>
  <inkml:trace contextRef="#ctx0" brushRef="#br0">17459 5568 75,'-17459'-5571'22,"17496"5571"-3,4 0 16,-2 10 0,-16-3 6,-35 15-1,12-2-15,-3 11 1,16-5 8,-1-16-4,7 1 16,2 1-1,-16 1-1,0 15-2,-1 0-15,5-6-1,0 3-6,-3 16-5,-12-5-16,16-3-20,15-3-10,-6-15-1,-10-2 16,4-8 1,-16 0 0</inkml:trace>
  <inkml:trace contextRef="#ctx0" brushRef="#br0">17517 6666 75,'-17517'-6649'19,"17554"6649"5,-4-1 0,0-13 0,15 7-6,-36-15 6,-7 0 16,3-2 0,-16 1-6,0 16-1,-6 0-16,1-5 0,15 0-7,1-15-3,0-1 16,-5-5 1,-16-8 6,0 15-2,-3 0-15,-7 5 0,16-7 3,-1-16-7,3 1 16,-13 9-2,-16-5 7,0 15-8,9 0-15,-8 6 0,16-7 9,0-16-7,8-1 16,-1 9 2,-16-3 11,-1 0 6,6 1 15,6 6 1,-15 1 7,0 16 16,4 2-16,6 0-2,15 15 2,2 1 10,0 0-16,14-2 0,16 9-5,-1-16 9,-2 1 0,6-9-2,15 7-7,-1-15 3,-6-4 16,-5-19-9,-16 7-7,-20 16-7,-16-4-16,-5-16-1,15-1-15,-1-15 0</inkml:trace>
  <inkml:trace contextRef="#ctx0" brushRef="#br0">19082 4318 83,'-19082'-4319'12,"19121"4319"-4,7 0 16,-3 7-1,-16-15 4,-38 15 7,5 0 1,-3 8-1,-16-4 8,1 0-5,1 1 16,-1 0-1,-16 2-3,0 15-1,-4-1-15,3-5 0,16 3-11,-4-16 13,5-12 16,-2-20-20,-16 11-14,-1 15 0,0 1-15,12-18-1,16 0 0</inkml:trace>
  <inkml:trace contextRef="#ctx0" brushRef="#br0">19566 4582 87,'-19566'-4576'56,"19606"4576"-10,4 0 15,-14 5-4,1-22 1,-64-16-12,14-8 0,-17-3-3,16-23-22,0-16 0</inkml:trace>
  <inkml:trace contextRef="#ctx0" brushRef="#br0">2588 8795 89,'-2588'-8820'53,"2625"8820"-3,4-3 15,-3 6-1,-15-5 2,-35 16 6,14 0-16,5-2-1,16 7-1,1-16 10,-10 0 15,13-16 1,-15 16-16,2 16 20,-19 0-16,20-18 0,0 12-20,0 16 15,-13 2-16,4-12-1,15 6-7,1 1-7,-10-1-16,-6-1 0,15-12-5,-1-15-15,5 0 0,-14 0 1,16-18 6,-1-16-15,5-1 16,-20 7-1,-16-15 10,-1 15-17,6-2-15,-10 17-2,16-17-1,-9-16 1,13-21 16,-9 8 0,-16-1-4,0 15 10,2 2-15</inkml:trace>
  <inkml:trace contextRef="#ctx0" brushRef="#br0">3974 8350 102,'-3974'-8251'-2,"4011"8267"-1,-4 0-16,-2 8-11,16 1-11,-25-16 6,6-1 15,-1 4-1,-15-10 9,0 16-9,10-1-16,-16 12 1,16-12 12,1-16-12,11-1 15,-21 13 1,-15-15 16,1 16-18,11-1-16,-18 10 2,15-26 13,1-15-15,6-1 0,-20 5 1,16-9 7,0-16-11,-2-1 16,-3-3 1,-16-3-8,-2 15 4,-5 0-15,8-19-2,16 12-11,0-16 18,-15-3 16,7-30-5,-16 29-15,-4 15 1,-40-10-15,34-17-10,16 14-33,-4-16 22,-21-1 15,17-18 3,-15 0 0</inkml:trace>
  <inkml:trace contextRef="#ctx0" brushRef="#br0">4405 8967 66,'-4405'-8927'-55,"4440"8927"-12,14 0 16,-16 24 1,-16-5 30,-25 15-29,14-4-15,-5 24-2,16-15 22,-2-16-8,19-1 15,-10 20-1,-15-9 21,0 16-7,13-3-16,-1-4-4,16 17 7,-21-16-1,-11-9 15,16-21-1,-15 17-20,0 16 0</inkml:trace>
  <inkml:trace contextRef="#ctx0" brushRef="#br0">5303 9912 92,'-5303'-9861'28,"5342"9861"8,-15-1 15,0-16 0,-15 3-18,-38 16 1,-10-1-16,9-8 0,15 1-10,0-15-14,-3 0 16,-5-6-1,-16-13-8,1 16-9,-1 0-16,-14 0 1,15-7 5,0-15-13,3 0 0,-9 7 0,16-11 10,-1-16-12,14 1 16,-13 23 1,-16-5 24,0 15-13,26 0 1,-6 28 1,-16-7 24,0 0 0,17 1 15,2 14 0,-15 13 6,0 16 9,0-2-16,18-7 1,16 14-12,-1-16 18,-20-1 15,19-14-2,-15 10-23,-1 16 22,-12-6-16,0-33-19,16 19-14,-11-16 5,-23 0 15,8-20-1,-15 0 0</inkml:trace>
  <inkml:trace contextRef="#ctx0" brushRef="#br0">6784 9326 97,'-6784'-9325'75,"6826"9325"-9,5-1 16,-4 4 0,-16-6 8,-40 15-7,7-1-15,-1 3 0,16 0-14,0-16-7,-8-2 16,1-17 0,-16 9-15,0 15 6,-19 0-15,17-29 1,16 0 0,-1-16 28,-41 1 0,9-10 0,15 11-12,1-15 14,-10 0 16,11-6 0,-16 4 2,1 16 3,11 0-16,-4 10-1,15-9 19,0-15-1,23 1 16,-12 22 0,-16-10 27,0 16-14,19-1-16,-12 20 1,15-11 12,-1-15-11,11 0 16,-6 5-3,-16-9-7,-4 0 4,-2-27 15,-10-19-5,1 7-19,-1-16 7,-28 1 16</inkml:trace>
  <inkml:trace contextRef="#ctx0" brushRef="#br0">8889 8814 90,'-8889'-8789'43,"8929"8789"-21,17-1 16,-16 14 0,-16-14 19,-37 15-18,25-2-15,-13 27 0,16-5 18,1-16-7,9 0 0,0 5 0,15 13-2,0-15 16,-7-1 16,22-15-1,-16 25-18,1 16 26,-18-3-16,14-34-5,15 38-17,-24-15 6,-30-7 16,19-32 0,-16 11-33,0 16 0</inkml:trace>
  <inkml:trace contextRef="#ctx0" brushRef="#br0">10628 8169 87,'-10628'-8180'28,"10667"8180"4,8 0 16,-4 11 0,-16 0 6,-38 15-7,10-2-15,-7 8 0,16-1 1,-1-16-4,5-5 16,-10-15-23,-16 15-10,-8 15 6,-17-1-15,12-22 1,16 0 0</inkml:trace>
  <inkml:trace contextRef="#ctx0" brushRef="#br0">11563 8308 94,'-11563'-8322'101,"11601"8337"-12,4-3-15,-14-15-13,16 1 8,-59-16 2,2-2 16,-1-19 0,-16 8-17,-1 15 0</inkml:trace>
  <inkml:trace contextRef="#ctx0" brushRef="#br0">11673 9674 97,'-11673'-9604'50,"11713"9604"3,-16-1 15,9-21 1,-15 4-9,-41 16 9,-5 0-16,4-6-1,15-12-14,0-15-13,-5 0 16,-12-8-1,-16-7-4,2 0-13,-9-1 16,-7-5 0,-16-13-4,2 15-13,-3-2-15,-15-1 1,16-8 7,-2-16-10,1 2 16,-9 11-1,-16-6 9,0 15-8,20-1-15,-4 16 1,16-8 25,2-16-3,19-1 15,-3 19 2,-15 3 17,0 16 3,17 0-16,10 11 0,16 12 6,2-16 17,1-1 15,18-10-1,-15 20-3,2 16 21,-15-2-16,23-8 1,16 21-22,0-16 13,-12-1 0,18-17-1,15 8-17,1-15 11,-13-1 16,6-17 0,-16 3-14,0 15-2,-11-1-15,0-12 1,16-8-13,0-16-7,-6-1 16,-8-11 0,-16-16 0,0 15-15,-3-1-15,-15 6 0,16-16 4,0-16-18,12-1 16,-19 8 0,-16-11 18,1 15-21,16-1-15,-10 18 2,16-15 18,0-16-6,20 2 15,-8 17 1,-15-4 14,0 16 3,16 1-16,2 7 0,0 12 10,0 16 10,-3 1-16,17 0-2,15 15-11,0 1 21,-6-1-16,17-13-2,0 13-17,0 16 19,-10-6-16,2-29-17,15 17-13,-13-15 8,-17-1 16,-2-20-1,-16 2-12,1 15 0</inkml:trace>
  <inkml:trace contextRef="#ctx0" brushRef="#br0">14839 9832 89,'-14839'-9832'44,"14877"9832"-1,-1 0 0,-1 2 0,16 5-1,-38-16-4,6 0 15,-2 2-1,-15-4-6,0 16-1,-3 0-16,-2-8 1,16 3-6,-1-16 0,-10 0 15,7-19 1,-15 0 0,-1 16 2,-10 1-16,9-16 0,15 5-9,0-15 5,-6 0 16,4-10 0,-16 6-8,0 0 9,1 0 16,1 5 1,-16-1 7,-1 15 0,10 1 1,-3 11-1,-16-4 15,1 16-4,15-1-16,-7 16 1,0-7 11,1 15-8,10-2-15,-1 10 1,16-6 1,-1-16-2,-1 0 15,-2-4 0,-15-1-8,0 16-1,-11 0-16,3-6-1,16 3-23,1-16 0,0-1 15,20-16 0,-15 0-14,1 16 10,-9 0-16,3-7 0,0 8-5,0 16 7,-2 0-1,0 5 0,-15-2 8,1 16-4,15 0-16,-5 15 0,15-6 17,0-15-8,15-1 16,-12 17 0,-16-5 7,0 0-8,6-1 16,-3-1-2,-16 2 3,-5 15-14,-18-9-15,15-6-20,16-4-11,-1-16 6,-19 0 16,8-20 0,-16 0 0</inkml:trace>
  <inkml:trace contextRef="#ctx0" brushRef="#br0">16042 9480 89,'-16042'-9436'-16,"16079"9436"8,7 1 0,2 0-1,16 5 4,-37-16 7,4 0 15,0 8-1,-15-4 5,1 16-11,10 0-16,-6 9 0,15-11 6,0-15-12,9 1 16,-16 8 0,-16-13 5,1 16-19,3-1-16,-13 4 0,15-13-2,-1-15-13,0 0 16,-8-2 0,-16-6-11,-2 16 4,-8-1-16,-1-15-3,15 13-8,-2-15-1,-20 0 16,22-7-1,-16-2-23,2 15 23,-7 0-15,4-17 1,0 17 0,2 16 8,-2 5-16,4 2 3,16 10 13,2-16-8,3 0 15,12 20 1,-15-8 13,0 16 6,28 0-16,-14 10 0,16 2 24,-3-16-9,13-2 15,-3 21 0,-15-10 15,0 16-5,13-1-16,-12 3 1,15 1 3,-2-15-6,-2-1 16,-3-19-5,-16 15 2,-14 16-2,-30-15-16,16-26-2,15 10-30,0-15 20,-28-2 16</inkml:trace>
  <inkml:trace contextRef="#ctx0" brushRef="#br0">17803 9224 86,'-17803'-9203'-28,"17842"9218"-14,5-2-15,-10 7-1,16-14 9,-36-16-9,9-1 15,-13 20 0,-15-8 13,0 0-12,18 1 16,-7 18-1,-16 0 21,1 16-3,18 1-1,6 14 0,-15 7 10,-1 16 5,9 1-16,8 10 0,0 2 5,1 16 8,2 0-16,-1-3 0,15 1 0,-1-15-4,-8-1 16,-5-8 0,-16-2-10,-4 15-13,-26-7-15,4-15-26,16-7-21,0-16-1,-27-1 16,3-31-1,-16 0 0</inkml:trace>
  <inkml:trace contextRef="#ctx0" brushRef="#br0">16515 10532 93,'-16515'-10488'13,"16556"10488"9,0 0 16,6-3-1,-16 12-1,-37 15 9,-10-4 1,7-10-2,-16 8-2,-5 0-18,-21-14 16,10 0-15,-16-4-11,-3 15-1,-14 0-15,0-9 0,16 0 0</inkml:trace>
  <inkml:trace contextRef="#ctx0" brushRef="#br0">18458 9296 95,'-18458'-9296'69,"18499"9296"-7,2-1 16,-4-3-1,-16-4-2,-40 16-6,-1-10-16,3 10-27,15-13-6,-1-15-5,-11-1 16,0-5 1,-16 0 0</inkml:trace>
  <inkml:trace contextRef="#ctx0" brushRef="#br0">18194 10338 89,'-18194'-10353'83,"18233"10369"-5,2 2-16,-2-5-4,16-12 5,-42-16 4,-7-23 15,4-12-9,-15 4-15,-1 16 6,-26 0-16</inkml:trace>
  <inkml:trace contextRef="#ctx0" brushRef="#br0">18685 10281 99,'-18685'-10260'40,"18728"10276"4,-8-2-16,2-15 0,16 24-15,-41-16-7,-4-2 15,4-8-1,-15 3-9,2 16-8,-8-2-16,1-7 2,16-4-7,0-16-3,-5 0 15,-9-3 0,-15-7 1,1 16-9,0 1-16,-7 2-1,0-9 5,0 15-11,9 0-15,-5 10-1,16-8 18,1 0-11,12 0-16,-8 19 0,15-2 16,0-15-3,17 0 0,7 10 1,16 3 8,0-16 7,5 0 16,13-1-1,-16 11-1,1 15 14,-7-2-15,12-12 1,16 16-9,-4-16 4,-27-6 15,16-9-24,-15 3-24,-5 16 7,-23-1-16,8-21 1,16 0 0</inkml:trace>
  <inkml:trace contextRef="#ctx0" brushRef="#br0">20067 9609 95,'-20067'-9609'22,"20107"9609"-4,4 0 16,-5 6-1,-16-19 10,-38 16 6,15-1-16,-9 19 0,15-9 16,0-15-9,15 0 0,-5 12-1,16 1 4,0-1 2,-2 0-15,10-4-3,16 4-24,-18-16 17,-16-16 16,18-20-1,-16 17-29,0 15 14,-25-1-15</inkml:trace>
  <inkml:trace contextRef="#ctx0" brushRef="#br0">20682 8976 103,'-20682'-8968'28,"20721"8968"-4,4 1 15,0-13-10,-15-5 25,-29 16 1,4-3-16,-7 2-3,16 1 6,-11-16-7,-12-21 15,1-11-2,-15 4-16,-1 16 8,-17 1-16</inkml:trace>
  <inkml:trace contextRef="#ctx0" brushRef="#br0">21496 9003 103,'-21496'-9011'100,"21538"9026"-12,-5-2-15,-13-7-4,16-17-8,-66-16 0,6-10 16,-2-13 0,-16 0-32,-1 0 0</inkml:trace>
  <inkml:trace contextRef="#ctx0" brushRef="#br0">4407 9070 59,'-4407'-9070'0,"4438"9070"-6,12 0 16,6-12-1,-16-11 5,-29 15 11,-5 0-15,-9 16 0,16 3-4,0-16-4,2 1 15,2 4 1,-15-6 1,0 16 3,5 0-16,-7 0 1,16 3 5,-1-16-14,7 1 15,6 4-2,-15-10 0,1 16 1,7 0-16,-1 3-1,16-3 4,-1-16-2,3 1 15,-1 5-1,-15 1-2,0 0-1,2 0 16,-1 1 0,-16 2-1,0 15-1,0-1-15,2-2 1,16 1-1,-1 0-1,-4 1-16,4-4-1,0 0 0,0 15 1,-3 1-15,2-1-1,16 1-4,0-16 0,0 0 16,0 0 1,-16 0 1,-1 15 2,-2 1-15,-1 2-1,16 1-3,1-16-1,-2 0 15,2 1-1,-15-3-3,2 16 4,0-2-16,-1-1 0,16 0 1,1-16 1,-2-2 0,-1 0 2,15-1 0,-2-15-1,-1 2 16,0 0-2,-16 2-1,1 16 3,-5 0-16,-1-3 0,15 2-1,-1-15 6,-3 0 16,2-4-1,-16 3 5,-4 15-3,-14-18-15,14-8-13,16-8 15,0-16 8,-15 0 16,-3-11 0,-16 0 0</inkml:trace>
  <inkml:trace contextRef="#ctx0" brushRef="#br0">2176 12068 74,'-2176'-12046'17,"2212"12062"6,5-1-16,-5-3 0,16 2-3,-30-16 1,18-5 0,4 6 1,15 2 12,1-15 1,7 0 16,-1 7 0,-16-6 8,1 15 1,9 0-15,-5 8 0,16-1 8,-1-16-4,5 0 16,-5 5-1,-16-8 4,-1 15-2,5 1-15,-8-2-1,16-1-1,-1-16-3,-8 1 16,-4-10-1,-16 3-12,1 15 0,-12 0-15,3-17-1,16 3-14,1-16 1,-12-1 15,1-20 0,-15 3-10,0 16-8,-31-2-16,5-10-1,0-8-20,-1 16 7,-13 0-16,-7-23-1,15 11-10,1 1-4,-16-1-16,12 0 4,0 3-2,2 16 14,0 2-16,14 4 1,15 7-1,2-15 16,10-1 16,6-2 2,-16 17 11,0 15-4,0-1-15,13 7-2,16-6 3,0-16 4,8-1 16,-5 8 0,-16-2 8,0 15-5,6-1-15,-7 8 0,16-7 6,-1-16-4,7 0 16,-4 8-1,-16-7 2,-1 0 1,14-5 15,-11-5-4,-15 8 19,-17 16-15,-2-6-16,3 5-2,15-4 5,-2 1 0</inkml:trace>
  <inkml:trace contextRef="#ctx0" brushRef="#br0">3367 12966 72,'-3367'-12956'14,"3401"12956"2,0 0 16,2-5 0,-16-14-9,-31 16 30,11-1-16,-9-8 0,15 6 3,0-15-2,-7 0 16,7 2 0,-16 1-6,0 16 1,-1-1-16,2-3 1,15 1-2,0-15 3,-5-1 16,-4 1 0,-16 2-2,0 15-6,0 0-15,0-1 0,16-6-1,-1-16-1,1 1 16,-6-1-1,-16-4 2,0 15-1,-2 0-15,-7 1 1,16-3 1,-1-16-4,1 0 0,0 1 0,16-4 2,0-16-3,2 0 15,-5 3-1,-15-5 2,0 16-2,4 0-1,-6 0 0,-15-4 3,0 0-1,2 0 16,-1 0 0,-16-3 2,1 16 1,2-1-16,4 1 0,15 3 3,1-15 0,2 0 16,4 3 0,-16 0 6,0 16 4,7 0-16,0 5 0,15 0 2,1-15 4,7 0 16,3-2-1,-16 3 4,1 15 4,-2 0-15,5 2 0,0 3-2,-1 16 6,-3 0-16,9-1 0,16 2-4,-2-1 8,-1 1-15,4-6-4,16 11 1,-5-16-7,-14-16 0,18-3-6,16-4-12,-2-16 7,-6-1 15</inkml:trace>
  <inkml:trace contextRef="#ctx0" brushRef="#br0">5066 12825 72,'-5066'-12828'-21,"5101"12844"-1,2-1-16,-11 6-1,16-1-2,-32-16-6,3-1 15,-2 5 1,-15-5 6,-2 16-4,9 1-16,-6 6 0,16 1 9,1-16 1,8 0 15,-3 6 0,-15 7 6,0 16 1,2-1-16,9 0 1,15 2-2,0-15 10,-2-1 0,7-7 1,16 5-5,-1 0 6,-6 1-16,8-6-1,15 3-5,1-15 4,-3 0 0,3-7 0,16 1-1,0-16 6,-8-1 16,1-4 1,-16 5-6,-2 15 1,-3 2-15,1-11-2,16 1-4,1-16 2,-6-1 15,1-2 1,-15-3 2,0 16-2,0 0-16,-9 6 0,16-2 3,0-16-8,9 1 15,-2 10 0,-15-18 13,0 16 15,-11-1-16,-15 11 1,16 0 0,-1-16-11,25 1 15,4 1-1,-15-5 5,0 16 1,6 1-16,0 6-1,0 0 7,1 15 0,-1-1-15,7 3 0,16 1-6,0-16 6,-5-3 16,5-2-1,-16 3-16,-7 15 18,3-16-15,-3-15-8,16 11-8,-1-16 6,-6 0 16</inkml:trace>
  <inkml:trace contextRef="#ctx0" brushRef="#br0">6237 13033 49,'-6237'-12989'-11,"6270"12989"-5,5 1 16,-17-5 0,-16-17-2,-26 16-5,13-3-16,2-17-3,15-13 9,1-15-9,0-1 16,-4 2 0,-16-7 1,-2 15-4,5 1-15,-1 4 0,16-1 9,1-16-2,8-1 16,1 8 1,-16-2 5,-1 15 8,8 1-15,-1 2-1,16 6 6,0-16 3,-3 0 16,8 0-1,-16 3-3,1 15 5,-6-1-15,7-8 0,16 2-3,1-16 7,-9 0 0,2-6 0,15 5-7,1 1 6,-7-1-16,5-11 1,0 3-7,-1 16 8,-8 0-16,3-9 1,15 5-10,-2-15 5,-10 1 16,1-15-2,-16 4-6,2 16 2,-9-2-16,0-2 1,15 0-5,0-15-2,-1 0 16,0 6-1,-16-7 2,0 15 0,11 1-15,-8 8 0,16-11 7,-1-16-4,9 2 16,-6 8-2,-16-5 6,2 0-9,6 0 15,-2 6-1,1-3 7,1-16-4,4 0 0,0 5 0,16 4 10,-1-1-7,-13 0-15,7 13 0,16 0 0,-1-16-18,21 1 0,8 5 0,15-1 8,0-15-5,14 0 16,-5 14 1,-16-5 14,1 16-4,17-1-16,-6 14 0,15-4 10,0-15 0,7 0 16,3 2 0,-16-3-1,-1 16 10,-3 0-16,4-7-1,15 9-9,1-15 13,-12-2 0,4-18-4,16 25-2,-13-16-2,-25-14 15,16-13-4,1 9-18,-2-16 10,-17 1 16</inkml:trace>
  <inkml:trace contextRef="#ctx0" brushRef="#br0">2029 12631 83,'-2029'-12456'-16,"2069"12456"27,-4 0 16,32-1-1,-16 22-18,-17 16 25,17-20-16,37-1-3,15 21-1,1-15 16,1-1 16,14 1 1,-16 11 2,0 16 22,1 0-16,14 1 0,15 16 1,1-15 4,1-1 16,6 5 0,-16-10 5,0 15-10,6-2-15,-20 11-3,0-33-1,-6 16-33,20-25-16,-50 3-4,16-48 8,-1-16-49,1 0 15</inkml:trace>
  <inkml:trace contextRef="#ctx0" brushRef="#br0">2242 14555 95,'-2242'-14537'57,"2281"14553"-1,1 0-16,-1 6-2,0-1 4,-35 15-1,13-3-15,1 14 1,16 0 5,-1-16-2,6 2 16,-1 1-2,-16 3-2,2 15 2,-4-1-15,1-14 0,16 2-4,0-16 2,-16 0 16,0-11 0,-16 2-10,-1 15-2,-10 1-15,3-14-1,16 1-12,0-16 0,-15 0 0,3-16 0,15 7-14,0 1 1,-14 1-16,4-12-1,16 2-15,0-16 5,-10-1 15,4-10 2,-15 2-1,-1 0-2,1 1 16,2 4 0,-16-7 6,-1 16 1,7 2-16,-9 13 1,15-5 12,-1-15-6,15 0 16,-8 10 0,-16-7 12,-1 15-4,5 1-15,-9 12-1,16 0 0,0-16 11,17-1 16,-5 6 1,-16 1 7,0 15 5,11-1-15,2 7 1,16 1 10,0-16 7,7 1 16,0 2-1,-16 0 0,1 15 4,-1-1-15,-1-6 0,16-6-5,2-16 3,-4-2 0,-4-9 2,15 0-6,-2-15-4,-7 0 16,-2-5 0,-16-2-11,1 16-2,-2 0-16,-8-11-1,15 21-8,2-15-6,-17-3 16,7-10 2,-16 4-10,-2 16 7,-13 0-16,7-3 0,15 2-8,-1-15 6,-4-2 16,-4-4-4,-16 7 16,-6 15-14,-8-19-15,3 7-4,16-6 2,0-16-1,3-1 16</inkml:trace>
  <inkml:trace contextRef="#ctx0" brushRef="#br0">4616 14300 80,'-4616'-14262'12,"4654"14262"-2,5 0 16,4 5-1,-16 0 10,-33 16 4,8-3-16,1 10 1,15-2 9,0-15-7,11-2 0,-6 8 1,16-5 10,0-16-7,-1 0 15,-7 5 0,1-11-2,0-16-1,0-1 0,-7-6 0,16-3-5,1-16-4,-9 0 15,1-12-1,-15-2-10,1 16 4,-12-2-16,2-11 1,16 3-11,1-16 7,-14-2 15,7-22 1,-15 7-21,-1 16 8,-15 1-16,11-16-2,15 7-14,1-15 12,-6 0 16,2-7 0,-16 5 4,0 16 2,4 1-16,-2 11 0,0-4 11,0 15-4,13-1 1,-11 5 0,-16 1 12,-7 0-16,-9-17 16,5 13-9,-1-5-2,-3-15-2,2-1 0</inkml:trace>
  <inkml:trace contextRef="#ctx0" brushRef="#br0">6133 14634 93,'-6133'-14630'102,"6174"14646"-3,-7 0-16,-1-12-1,16-5-13,-37-16 1,-2-7 0,1-2 0,15-4-23,-5-15 10,7-14 16,-9-30-17,-16 6-20,0 16-16,-9 0-16,10-27 1,15 0 0</inkml:trace>
  <inkml:trace contextRef="#ctx0" brushRef="#br0">6204 13860 98,'-6204'-13849'15,"6246"13865"-4,0-1-16,1 0-1,15-17-2,-43-15 9,-13-9 16,9 22-28,-16-7-8,0 16 5,2-1-16,-7-16 0,15 0 0</inkml:trace>
  <inkml:trace contextRef="#ctx0" brushRef="#br0">6491 14559 91,'-6491'-14522'39,"6533"14522"14,-19-1 15,16-8 1,-15-2-15,-38 16 20,-1-1-16,9-6-1,15 4-2,-1-15-10,-1-1 16,-12 1 0,-16-6 0,-1 16-15,-2-1-16,-14 2-1,15-13-8,-4-15-6,11-8 16,-25-15-24,-16-8 2,-1 16-8,-8 0-16,-6-2 0,0 0 0</inkml:trace>
  <inkml:trace contextRef="#ctx0" brushRef="#br0">6967 14008 83,'-6967'-14027'24,"7005"14043"1,9 1-16,-4 9-1,15-14 6,-33-15 7,16-3 16,-1 11 0,-16 1 11,1 15-4,2-1-15,4 3 0,16 7-1,0-16 7,-7-2 0,8-6 1,16 10-13,-2-16 12,-9 0 15,7-12-2,-15 11-2,-2 16 3,-24-6 0,20 0-21,-16-2-17,-6 0 8,-10-1 15,1-10 1,-15 0 0</inkml:trace>
  <inkml:trace contextRef="#ctx0" brushRef="#br0">7804 14798 85,'-7804'-14765'17,"7843"14765"6,-6 1 16,1-9-1,-1 2 1,-31-15 5,-14-8 0,8-5 1,16 3-5,-1-16-7,-5 0 16,0-3-1,-16-3-3,1 15-5,-7-1 1,-3-3 0,-16-10-8,1 0-4,-4 0 16,-5-4 1,-16-9 1,-2 15-6,-1 2-15,-6 2-2,16-3 6,1-16-7,7-1 15,-5 9 1,-15-4 6,-1 16-7,13 1-16,-7 7-1,0-4 11,0 16-9,8 0-16,-5 10 0,15-6 9,1-15-4,9 0 16,-1 10 0,0-3 6,0-16 2,6 0 0,1 2 1,15 4 2,0-15 7,0-1 16,10 2 1,-16 4-4,1 15 12,1-1-15,7-4 1,16 15 0,-1-16 4,-4 0 16,16 3 1,-16 9-6,-1 15 6,-3 1-15,11-4-2,16 5-2,1-16 3,-7 0 16,8-4-1,-16-1-4,1 0 1,-6-2 15,-4-3 0,1-3-5,-2-16 2,2-5 15,-16-18-22,-15 10 4,-8 16-10,-16-2-16,-2-10 0,0 0 0</inkml:trace>
  <inkml:trace contextRef="#ctx0" brushRef="#br0">10957 13096 85,'-10957'-13096'0,"10996"13096"0,0-2 16,-17 0 1,-16-9 4,-37 16-4,2-2-16,-10 8-1,15-4 5,0-15-9,12 1 16,-3 9 0,-16-3 10,1 15 1,8 0-15,-4 13 0,0 6 10,0 16-2,8 1-16,5 6-1,16 3 6,1-16 3,6 0 15,3 4 0,-15 8 4,1 16 5,0-1-16,10 3 1,16 2-2,1-16 12,3 0 15,5-2-1,-15 9 2,1 16 10,-4-1-16,6-3 0,15 9-5,0-15 5,-4-1 16,7-10 0,-16 3-7,-1 16 5,-5 1-16,3-9-1,15-1-10,0-15 5,-6-1 16,0-8 0,-16-5-16,-3 0 11,11-13 16,-14-29-19,-16 8-6,-4 15-7,-18 0-15,6-14-1,16 0 0</inkml:trace>
  <inkml:trace contextRef="#ctx0" brushRef="#br0">12891 12940 72,'-12891'-12940'0,"12926"12955"0,0-1-15,0 0 0,16 0 0,-34-16 0,0-2 16,0 0 1,-16 0 0,0 15 0,0 1-15,-8 10-1,16 8-10,2-16 0,0-1 16,-15 15 1,-16 8-4,0 15 0,1 0-15,-1 5-1,16-3 4,1-16 0,5 0 0,0 6-1,15-3 6,0-15-4,3 1 16,3 9-1,-16-3 3,2 16 3,9-1-1,-3 5 1,-15 7 8,0 0-5,3 1 16,11 7 0,-16-1 4,0 16 8,6 0-16,0 3 0,15 3 6,-1-15 1,-1 1 16,3 6-2,-16-5 3,0 15-2,1 1-15,-5 0-1,16-6 3,1-16-2,2-1 16,-7-4 0,-16-7-1,0 15-8,0 1-15,0-7 0,0-6-1,-2 16-4,-6 0 0,2-6 0,-16-5-8,0 15 1,-8-1-15,2-5 0,16-1-17,-4-16 7,-3-5 0,-11-32-17,15 15-5,-12-15-4,-19 1 16,8-18-1,-16 0 0</inkml:trace>
  <inkml:trace contextRef="#ctx0" brushRef="#br0">12109 14646 110,'-12109'-14629'-6,"12150"14645"5,1 0-16,0-17-12,16 1 15,-28-16 9,-1-1 15,9 2 0,-15 6 3,-1 16 1,1-1-16,5 3-1,15 3-2,0-15 12,6-2 16,-6-9-3,-16 15 12,-7 16-10,-14-18-16,13 3-3,15-5-5,-2-15 1,-1 1 16</inkml:trace>
  <inkml:trace contextRef="#ctx0" brushRef="#br0">13843 14469 87,'-13843'-14458'-19,"13881"14473"-15,-1-2-15,-7-4 0,16-7-3,-36-16-8,-3-3 15,-3 6-1,-15-11 0,1 16-6,12 0-16,-7 3 1,16 1 12,0-16-4,12 1 0,1 10 2,15 0 12,1-15 4,4 0 16,6 10 1,-16 8 1,-1 16 10,6 1-16,7-2 0,15 13-1,0-15 7,-7 0 16,11-3-1,-16 7-8,1 15 7,-6-1-15,5-9-1,16 7-7,1-16 4,-13-1 16,7-8-1,-16 6-15,-1 15 5,-10 0-15,3-14 0,16 4-14,-1-16 7,-14 0 16,2-17 0,-16 4-11,-1 15-3,-12 2-15,8-8 0,0-7-3,0 16-1,5 0-16,-6 5 1,15-11 10,0-15-6,15 0 16,-13 14 2,0-4 15,-2-16-15,17 1 0,-9 12 0,15-6 8,0-15-4,7-1 16,-2 16 0,-16 0 0,1 16-20,11-1-16,3 16 0,15-1 17,0-15-4,14 0 16,-7 20 1,-16-4 16,0 15-4,16 1-15,0 10-1,16 0 7,0-16 1,2 0 16,5 0-1,-16 2-8,1 0 8,-9-2 15,5-13-3,-15 16 3,-12 16 0,-24-21-16,11-16-1,16 8-11,0-1 12,-17-1-15</inkml:trace>
  <inkml:trace contextRef="#ctx0" brushRef="#br0">14882 15254 105,'-14882'-15252'73,"14924"15268"-4,-1-1-16,-11-7-2,16 2-4,-43-16-14,14-32 0,-28-2-5,15-9-6,0-15-19,-9 0 16</inkml:trace>
  <inkml:trace contextRef="#ctx0" brushRef="#br0">19718 13806 71,'-19718'-13806'0,"19756"13806"0,0 0 15,0 0 0,-15 11 0,-32 16 8,-1-2 0,5-6 0,-16 11 2,-1 15 9,-1-1-15,13 2 0,16 10 1,0-16 8,0 0 0,2 4 0,15 0 5,0-15-3,-1-1 16,-6 4 0,-16-13 3,-1 16-11,2-1-16,-14 7 0,15-17 7,-1-15-15,8 1 16,-20 8-1,-16-19 13,1 16-14,11-1-16,-17 10 1,15-11 7,1-15-13,8 0 0,-8 2 1,16 0 2,-1-1 4,0 1-15,5-7 0,16 11-6,0-16 12,-9 1 16,16-7-1,-16 18-12,1 0 19,-6 0 15,17-9-1,-15 23-8,1 16 15,-8-1-16,22-7 1,16 15-8,-1-16 17,-5 1 15,10-4-2,-15 10-8,0 16 5,-7 0-16,1-4-1,15-4 0,-1-15-11,-6-1 16,-6 4-6,-16-24-16,-13 16-1,8-14-16,-22-11-4,0-9-1,1 15-10,-10-1-15</inkml:trace>
  <inkml:trace contextRef="#ctx0" brushRef="#br0">21334 13798 87,'-21334'-13797'20,"21374"13797"-14,9-2 15,-15 8 0,-15-10-8,-35 16-6,16-4-16,-3 6 1,15-1 5,-1-15-1,-3 1 16,11-4-1,-16 15-7,1 16 16,-7 1-16,16-10 0,0 19-8,0 15 17,-9 1-15,16-9-1,16 6-8,0-16 12,-4 0 16,0-8 1,-16 0-3,-2 15-6,-6 2-15,-8-3-2,16-14-3,1-16-11,-2 1 15,-14-1-2,-15-12-1,1 16-16,4-2-16,-16-1 0,16-12 8,-1-16-15,4-2 15,-3 17-5,-15-23-1,-26 16 9,6-3-16,-1 3-1,16 9-3,0-16 0</inkml:trace>
  <inkml:trace contextRef="#ctx0" brushRef="#br0">22036 14250 87,'-22036'-14288'93,"22073"14303"0,-8 2-15,4-10-2,16 4-9,-36-16 16,-2-2 16,11-8 0,-16 21-15,2 0 17,-12-2 15,17-11 2,1 19-12,0-16 12,-11 0 0,9-9 1,16 2-10,1-1-2,-5 0-15,-11-10-1,0-13-5,1 16-20,-7-1-16,-20-1-2,15-30-2,0-15-23,2-1 16,-23 4 0,-16-18-1,-2 16-11,10-3-16,-18-7-13,15 3 15,-20-15 6,-1 1 16,18-4-1,-16 22-3,-1 16 0</inkml:trace>
  <inkml:trace contextRef="#ctx0" brushRef="#br0">23319 14100 85,'-23319'-14103'36,"23357"14103"-10,2-1 16,-13-2 0,-16-7 14,-35 15-7,7-2-15,-4 6 2,16-3-1,-2-16 3,1 1 16,2-6-1,-16 10-4,1 15 12,-10 0-15,13-5 0,16 12-10,0-16 14,-6 0 16,11-10 1,-16 13-2,0 15 3,-10-1-15,7-4 0,16-1-7,0-16-4,-10 0 15,-5-7-1,-15-12-9,-2 16-10,-3 1-16,-21-10-3,0-10 8,-2 16-23,-13-7-16,-1 10-25,15-17 4,0-15 2,2-1 16,3 4 1,-16 0 0</inkml:trace>
  <inkml:trace contextRef="#ctx0" brushRef="#br0">24137 13797 81,'-24137'-13815'4,"24174"13815"0,-1 1 16,-1 2-2,-16 5 8,-32 15-4,-2-4-15,2 11 2,16-5 13,0-16 2,14 0 16,-6 14 1,-16-2 20,-1 15-5,15 1-15,-1 20 0,16-6 7,-1-16-2,14 0 16,-6 0-1,-16 2 7,0 15-5,-5 0-15,3-4-2,16-1-11,1-16 4,-8-2 15,3-10 2,-15 4-12,-2 16 4,-12 1-16,4-16-2,0 8-15,-1 16 0,-18-3-16,19-6-10,15 2-29,-22-15 5,-23 0 16,7-18 1,-16 11-16,-1 16 0</inkml:trace>
  <inkml:trace contextRef="#ctx0" brushRef="#br0">23907 12744 71,'-23907'-12755'4,"23943"12770"11,-4 1-15,0 0-1,16-1 20,-28-16 1,-20-4 15,24 32 1,-15-7-10,-1 0 8,11-1 16,0 5 0,0 8 10,0-16 1,4-1 0,5 9-1,15-1 2,1-15 2,2-1 16,-3 4 0,-16 3 4,0 16-4,6 0-16,-1 6 0,15-4 5,-1-15-7,2 2 16,-2 5-1,-16-6 5,0 15-8,6 0-15,-6 9-1,16-9-1,1-16-10,8-1 16,-12 1 0,-16-11 6,0 15-17,7 0-15,-14 5 0,16-15 1,0-16-11,5 0 0,-14 3 0,16-9 1,0-16-7,-1 0 15,-1 0 0,-15 2-8,0 16 2,-4-2-16,7-9 1,15 8-15,-1-15 11,-4 0 16,8-17-2,-16 19-6,-9 16-2,-27-27-16,15-20-2,15 10-23,2-15 10,-25-3 16</inkml:trace>
  <inkml:trace contextRef="#ctx0" brushRef="#br0">18124 15201 111,'-18124'-15137'79,"18167"15153"-13,-5-1-16,-20-24-7,15-23 8,-45-15-10,10-32 16,-38-4-1,-16-30-4,1 15-34,-8-1-15</inkml:trace>
  <inkml:trace contextRef="#ctx0" brushRef="#br0">2556 16574 70,'-2556'-16563'5,"2593"16563"-11,-5-1 16,14-3 1,-16 0 6,-33 15-2,3-3-15,5 2 0,16 2 4,0-16 3,11-1 16,4 8 1,-16 0 12,0 15-2,16 0-15,-1 7 1,0-1 6,-1 16-4,8 2-16,-3 12-1,16-4 6,1-1-7,-7-1-15,-1-2 1,16-3-11,-2-16-4,0 1 0,-4-7-1,15 1-12,0-15 1,-22-1 16,-2-12 0,-16 4-8,0 16 4,-17-1-16,0-24 1,15 7-24,0-15 8,-24-1 16,8-14 0,-16 13-9,1 16 8,-9-1-16,11-11 1,15 6 3,-1-15 5,8 2 16,4 15-1,-16-2 11,0 15-2,14 0-15,-10 6 1,0-1 9,-2 16-5,12 1 0,-2 3-1,-16-3-2,0 15-2,7-1-15,1 12-5,0-11-12,-5 16 14,19-18-16,-10-8-5,16-1 2,-3-16-3,3 0 15</inkml:trace>
  <inkml:trace contextRef="#ctx0" brushRef="#br0">3908 16835 69,'-3908'-16824'28,"3947"16824"7,-5-1 0,3-18 0,15 3-2,-31-15 1,-14-5 16,10 2 1,-16-1-13,0 16 2,-9-3-16,-3 2 1,15 0-6,-1-15-4,-5 1 16,-3-1-1,-16-4 2,1 16-8,1-1-16,-5 3 1,15-7 11,-1-15-4,-2 0 16,-9 7 0,-16-9 10,-1 15-9,9 1-15,-8 10-1,16-9 11,0-16-6,10 1 16,-7 8 0,-16-2 7,0 0-1,9 0 15,7 3 0,-15 5 3,1 16 10,-3-2-16,9-6 2,16 13-6,-2-16 14,-3 2 15,9-2-2,-15 13-8,0 16 14,-9-1-16,8-6 0,15 15-4,-4-15-1,-9-3 16,21 4-12,-16-11-15,-12 16 10,-8-3-16,2-8-1,15-2-6,0-15 0</inkml:trace>
  <inkml:trace contextRef="#ctx0" brushRef="#br0">5121 16574 50,'-5121'-16552'-18,"5157"16567"-8,-4-2-15,-7 5 2,16-7 17,-22-16-18,-32-11 16,3 16 0,-16-9 4,-4 15-6,1 2-15,-6 3-1,16-5 3,0-16-3,7 1 15,-2 11-1,-15-2 1,2 16 1,9-2-16,-1 5 1,16 7 10,-2-16 1,4 2 0,3 8 0,15 9-1,-2-15 6,-5 0 16,13 3 0,-16 7-6,1 16 9,-7-1-1,10-9 1,-15 9-10,0 0 4,-10 0 16,10-9 0,-16 1-8,0 15 5,-9 0-15,6-10 0,16-1-1,1-16 0,-3-1 16,0-6 1,-16 1-4,-1 15-1,0 1-15,0-1 0,16-3 3,-1-16-4,11 1 16,-5 1 0,-16-10 4,0 15-2,15-2-15,-9 12 1,0-8 14,-1 16-10,17 0-16,-11 10 2,15-7 9,-2 1-8,12 0-16,1 7 0,16-7 2,1-16 6,-7 0 0,3-1-1,15 5-8,-1-15 11,-8-2 16,6-8-1,-16 19-11,-3 16 2,-21-4-16,27-2-11,15-3-12,-8-15 10,-16-3 16,13-9 1,-16 0 0</inkml:trace>
  <inkml:trace contextRef="#ctx0" brushRef="#br0">5968 16700 17,'-5968'-16644'-46,"5997"16644"-1,14 3 16,-15 1-1,-16-11-7,-12 16 0,17-5-16,-21-5-5,15 2 14,-2-15-20,-7-1 0,10 19-1,16-33-12,-2-16 7,18-2 15,-14 8 0,-15-1 15,-2 16-10,12 1-16,-4 11 0,16-2 14,0-16-2,8 0 15,0 4 0,-15 5 7,2 16 6,-7-2-16,5-1 1,16 10-13,-1-16 10,-5 1 0,9-18 0,15 11-6,1 1 6,-16 0-16,15-8 1,15 1-20,-1-15 14,-17 1 16,4-5-1,-16 9-13,0 0 5,-14 0 16,8-16-3,-16 3-8,2 15 8,-15-2-15,6-5 1,16 1 3,0-16 4,-9 0 16,2 2 0,-16-4 10,0 15-4,10 1-15,-5 8 0,16-13 18,0-16-12,13 2 15,-8 13-3,-15-12 11,2 16-10,9-1-16,-15 14 0,16 0 0,-1-16-15,27 1 15,-15 10-1,-15-10 13,0 16-8,15-1-16,-9 17 1,16-9 10,0-16-2,11 0 0,0 0-2,15 10 2,-3-15 3,-18-9 16,22-1-14,-16 1-24,-5 15 20,-14-5-15,8-16-1,16 0 0</inkml:trace>
  <inkml:trace contextRef="#ctx0" brushRef="#br0">2266 16634 62,'-2266'-16567'16,"2301"16567"10,-7 2 0,6-2-1,16-6-8,-29-16 33,6-3 15,10-7-1,-15 19 5,-2 16 11,-3 0-16,15-3-1,16 10 6,1-16 16,-3 0 15,12 1-1,-15 6 4,2 16 6,-1-1-16,11-1 1,16-1-2,0-16-3,7 0 15,0 0 0,-15-6 7,0 16-11,-1 0-16,-7 5 0,15-19-5,-1-15-11,3 0 0,-26 7-1,16-17-2,1 0-23,-5-1-16,-21-2 0,15-23-7,0-15-17,-2-1 0,-17 2 0,16-24-8,1-16-14,8-1 16,-27-9 0,-16-21 2,0 15-21,-1 0-15,-23-1 1,16-25 0,0-16-24,0 0 15,-20-1 0,-15-19 4,0 16-10,1 0-16,-19 0-1,16-6 3,1-16-9,7 0 15,-4 2 0,-15 1-1,-1 16 4,2 2-16,10-4-1,16 14-1,0-16 19,-3 0 15,20 1 0,-15 20-10,0 16 26,-2 1-16,25 0 0,0 24-3,-1 15 20,0 0-15,18-3 1,16 15 1,-1-16 19,-5 1 16,19-4-1,-16 21-4,0 15 25,-7 0-15,23-5 0,16 28-2,0-16 24,-1 0 16,27 2 0,-16 19 4,1 15 18,7 0-15,8 5-1,0 2 12,0 16 6,1 1-1,-5 4 0,-15 5 1,0 16-6,8-1-16,-6 1 0,16-11 4,0-16-11,3 1 15,-14 1 0,-15-19 5,-1 0-18,3 0 16,-26 2 0,-16-21-6,1 16-23,4-1-16,-20 2 0,15-27 3,0-15-30,4-1 16,-29-1 2,-16-32 2,-2 15-31,3 2-15,-34 9-1,16-34 0,0-16-30,6 0 16,-22-1 0,-16-17-4,1 15-8,3-1-15,-8 4 0,16 6-5,1-16 9,-14 0 16,12-6 0,-16 22-5,-2 15 21,-10 1-15,26-10 1,0 22-10,-1 16 32,-12 0-16,23-9-1,15 22 2,1-15 21,-6 0 16,19-11 0,-16 18-7,1 16 18,-1-1-16,19 0-1,15 25-8,2-15 21,3-2 16,24-7 1,-16 24-2,0 16 24,2 1-16,23 4-2,15 24 3,1-15 13,4 0 16,14 10 0,-16 7 7,1 15 5,3-1-15,7 3 1,16 0 9,-1-16-6,6 1 16,-12 6 0,-16-14 2,0 0-15,-1-1 15,-18 5 1,-15-27 7,-1 16-27,2 0-16,-24 1 0,16-26-1,-1-16-22,5 1 15,-24 5-1,-15-39 14,0 16-30,7 0-16,-35 5-2,15-32 3,-2-15-28,25-16 16,-34-6-19,-16-18-4,-1 16-10,-18 0-16,14-24 0,15 0 0</inkml:trace>
  <inkml:trace contextRef="#ctx0" brushRef="#br0">9623 15819 99,'-9623'-15841'1,"9663"15857"-17,-7 1-16,-11 1-3,0-12 5,-39 16-17,4-1-16,-5 11-1,15-18 10,1-15-8,12 0 16,-7 12 0,-16-1 8,1 16 2,7 1-16,8 9 0,15 7 5,1-15 10,1 0 16,14 4 1,-16 12-6,0 15 18,3-1-15,14 0 0,16 22-6,-1-16 18,-7 1 16,23-9 0,-16 24-8,-1 0 15,-15 0 15,26-4-1,-15 15-17,1 16 18,-15-1-16,8-14-2,16 9-8,0-16-5,-12-2 15,6 1-4,-15-18-21,-14 16 0,8-12-16,-16-11-1,15-12 1,-1-15-13,-5 0 16</inkml:trace>
  <inkml:trace contextRef="#ctx0" brushRef="#br0">10328 15787 91,'-10328'-15770'-8,"10368"15786"-17,8-1-16,0 19 0,16-13 2,-35-16-2,12-3 0,-6 8 0,15-5 12,0-15-7,16 0 16,-7 13 0,-16-5 9,0 16 1,7-1-16,0 4 1,15 5 1,-1-15 7,2-2 16,10-7 0,-16 8-12,-4 15 2,-13-12-15,24-6-19,16 3-26,-2-16 11,-17-2 0,9-24 1,16 0 0</inkml:trace>
  <inkml:trace contextRef="#ctx0" brushRef="#br0">10892 16389 91,'-10892'-16416'59,"10931"16432"1,-10-1-16,9-6 0,15-1-9,-37-15 18,-3-3 0,15-8 2,16 13-9,0-1 12,-8 0-15,12-10 0,16 6-10,1-16 9,-8 1 0,2-4-1,16 0-4,1-16-7,-5-1 15,-5 2 2,-15-9-3,-1 16-14,3 1-16,-12-1-2,16-8 1,1-16-13,-1-2 15,-9 2 1,-15-15 1,-1 16-8,2-2-16,-11 2 1,15-6 3,-1-15-3,7 0 16,-2 1-1,-16 2 8,-1 0-4,-3-3 16,14 15-8,-16-2-6,-24 15 13,3 0 1,12-1 0,-16 18 0,1 16 0</inkml:trace>
  <inkml:trace contextRef="#ctx0" brushRef="#br0">12241 16031 87,'-12241'-16014'6,"12279"16029"-17,-6-1-15,0 0 0,16 0 0,-35-16-14,14-1 0,-5-6 0,16-9 4,0-16-9,2 1 15,-4 4-1,-15-10 2,1 16-3,6-1-16,-3 5 1,16-2 6,0-16 4,-3-2 15,6 1 0,-15 5 3,0 16 8,2 0-16,14-1 0,15 7 1,0-15 15,-3 1 16,12 2-1,-16 13 2,1 16 4,8 1-16,8-8-2,15 1 4,3-15 0,-2-2 16,-3-1 0,-16-11-1,-1 16-8,1 1-16,-12-5 0,0-11-3,-1 15-14,3 1-15,-21-5-2,16-11 1,1-1-12,-1 0-15,-9-1-1,0-6-5,-1 16-1,-1 0-16,-4-6-4,16 18 2,-6-16-5,-11-24 15,25-11-4,-15 19-14,-1 16 18,-4 2-16</inkml:trace>
  <inkml:trace contextRef="#ctx0" brushRef="#br0">12182 16797 89,'-12182'-16731'11,"12221"16746"-8,1-1-15,-7-5 1,16-2 4,-35-16 2,3-2 16,4-2-1,-16 4-5,0 15 7,-1-1-15,9-9 1,16 8 0,0-16 9,-7 0 15,4 0 1,-15 2-15,-1 16-3,1 1-16,-2 0 0,16-9 2,0-16-10,-7 0 15,-11 1-1,-15-15 1,1 16-9,-7-2-16,-16 5 0,0-8-1,0 16-12,-7 0-16,-11 2 1,15-9 3,-2-15-9,1 1 16,-7 3-1,-1-8 6,2-15-6,9-2 0,-12 2 2,16-6 13,-2-16-10,8 0 16,-4 9 1,-16-7 11,-1 15-7,12 1-15,-6 9-1,16-2 6,1-16 4,11-1 16,5 2 1,-16 14 2,0 15 13,1 0-15,16-4 1,16 17-2,0-16 21,0 0 15,25 3-2,-15 19-1,2 0 20,-2-1 16,18-3-1,-16 15 1,-3 16 7,-5-11-16,24-3-20,15-7-8,-4 1 1,-15 0-16,-3-15-2,0 0 0</inkml:trace>
  <inkml:trace contextRef="#ctx0" brushRef="#br0">5256 17608 79,'-5256'-17593'16,"5296"17593"0,-10-2 15,-4-1 2,-15-11-5,-35 16 22,17-5-16,-5-10 2,16 5-1,-1-16 0,3 1 15,4 9-2,-15-26-18,2 0 58,71-1 16,-58-71 1,-16 56 72,-4 15-28,-22 3-15,-28-50-1,16 45 92,1 0-26,-35-2-16,-19-57 2,0 26 90,0 15-26,-90-1-15,9 84 4,16-9-84,-3-16-3,78-1 16,3-78 0,-16-10 54,2 15 10,-54-2-15,0 0-1,16-10 67,1-16 10,-67 0 15,0 0-1,-15 0 0,1 16 0,0 0-16,0 0 0,16 0 0,0-16 0,0-2 0,0 0 1,15 0 0,1 1 0,0-1-16,18-73 1,0-18 73,-1 16 29,-97 1-1,-29 97-1,-15 49-93,3 0-49,93-1 16,73-99-3,-16-32 46,5 15 7,-2-2-15,3 8 0,16 6 2,-1-16 2,3-1 16,0 7 1,-16 3-2,-2 15-6,10 4-15,-2 12-6,16-7 9,3-16-3,-2-4 16,-7 2 0,-16 2 1,-6 15-13,1-21-15,7 2-3,0-7-1,-5 16 2,-5 3-16</inkml:trace>
  <inkml:trace contextRef="#ctx0" brushRef="#br0">6715 18039 88,'-6715'-18003'68,"6756"18018"-36,-68-1-15,58 10-1,16-58-10,-36-16 77,-26-1 0,-77 26-2,16 88-29,0-1-88,29 1-15,73-33-1,0-73 33,1 16 51,-37 2-16,-51 37-3,15 0 0,0-15 25,-49 1 16,-25 49-1,-16 0 0,1 16 0,0-2-16,-40-63 1,15 40 63,-1-15-61,17 0 16,61-17 1,-16-85 10,-1 16 38,10 1-16,-3 3 0,15-2 3,0-15 52,-26 0 16,-88 58 0,-16 88-58,0 15-70,63-2-15,70-63 3,16-33 57,-1-16 33,-57 1 16,0 0 0,-16 18 62,-1 0-18,-62 2 15,59 44-1,-15-59-44,1 16 84,14-2-16,-84-14-3,16 96 21,1-16-96,-21-2 15,102 17-6,-15-102-17,-20 16 87,12-7-16,-87-12-5,15 92-8,3-15 0</inkml:trace>
  <inkml:trace contextRef="#ctx0" brushRef="#br0">8099 18104 64,'-8099'-18104'0,"8137"18104"79,-1 0 15,-79 1 0,1 0 0,-20-16 0,0-15 0,0 0-1,16 24-57,-2-16-24,57 0 15,0 0 0,-15-77-52,-1 16 77,52 1-16,-69-34 0,16 69 34,1-16-66,-33-2 15,66 33 1,-15-69 7,0 16 69,-7 0-16,-59 37 0,15 59-37,1-15-54,69-1 16,54-69 0,-16-37 78,0 0 37,-78 2 16,-12 54-2,-16 12-54,1 15 18,50 0-15,-18-50-1,16 52 1,1-16-52,-1-2 16,84-19 2,-16-37 4,0 15 6,-6-1-15,1-20-2,16 0 1,2-16-3,-2-1 15,-1-4 1,-15-5-8,4 16-9,7-5-16,-36 47-3,16 56-63,4-16-37,39 2 15,-19 24-2,-15 0 0,0 16 0,0 1-16,-8 53-5,16 8-53,5-16-48,73 4 0,19-16-5,15 0 7,0-15 2,-1-1 16,-1-8-5,-16 17 1,-10 15 11,-56-13 1,-5 65-8,-16 5-65,-3 0 0,0 1 16</inkml:trace>
  <inkml:trace contextRef="#ctx0" brushRef="#br0">9116 17972 83,'-9116'-17972'0,"9157"17988"0,0-1-1,0 0-2,-15 0 0,-35 16 0,0-4-16,-52-12 0,16 52 12,0-16-91,27 0 0,39 5-1,15 0 13,1-15 1,-7 3 16,1 8-1,-16 7 5,1 15 6,-2 0-15,37-49 0,16-44 72,-1-16 44,-72-1 16,0 0 1,-16 7 53,0 15-7,-53 0-15,63 1 2,16-63-1,-4-16 104,-37-1 16,-42 2 2,-16 9-12,2 0 5,-6-2 15,5-25 0,1-4-17,-1-16-1,0 0 15,-2-17 0,-15-1-9,3 16-7,0-3-16,-8 17 1,0-10 5,0 16-7,24-1-16,-10 10 2,15-9 24,-1-15-11,22 1 16,-11 45 0,-16-17 21,0 16-9,24 0-16,-11 28 0,15-11 16,0-15-11,19 0 16,-7 2 0,-16-6 10,-2 15-7,-16-9-15,20-3-23,0 1-38,-7 16 13,-27 0 0,14-12-2,-16 0 0</inkml:trace>
  <inkml:trace contextRef="#ctx0" brushRef="#br0">11243 17428 80,'-11243'-17440'21,"11281"17440"-1,-8 1 15,-3-7-1,-15-5-2,-29 16-2,9-7-16,-6 2 0,16-4 3,-1-16-6,3 0 15,-6 7 0,-15-5 2,-1 16-2,8 2-16,0 3-6,15-3-6,6-15 3,8-1 16,5 14 1,-16 3 0,-1 16 7,-1 1-16,7-1-1,15 11 6,0-15 9,-9 4 16,12 2-4,-16-2-54,-2 16 34,86 2-16,-34-86-1,0 78 59,0 15-27,-32-3-15,8-11 0,16-3 15,-3-16 17,7-20 15,-14-25-9,1 7-13,-6-16-1,2-1 0,-6-24 0,16 0 0</inkml:trace>
  <inkml:trace contextRef="#ctx0" brushRef="#br0">22039 17139 54,'-22039'-17073'15,"22076"17089"-3,6 1-16,-2-4-3,16 8 8,-23-16-15,3-3 15,12 15-2,-15-6 5,-2 16 6,7-1-16,-2 8-1,16 4 10,0-16-2,14 0 15,-1-8-4,-15-4 2,4 16-7,-5-2-16,-8 2 2,15-9-10,-4-15-12,-6 2 16,-16-10-2,-16-9-52,-2 16-29,83-1-16,29-83-11,15-101 84,-22-15 25,-64-4 16,-16 0 0,-16-10-4,1 0 0</inkml:trace>
  <inkml:trace contextRef="#ctx0" brushRef="#br0">19389 16861 76,'-19389'-16872'9,"19428"16887"11,-9-1-15,0 0-7,0 0 0,-25 16-10,11-2-16,5 5-1,16-8 10,-1-16 0,7 0 15,-4 13-1,-15-1 8,1 16-4,16-1-16,1 7 0,15 0 11,-1-15 0,1 1 16,3-7-2,-16 2 1,1 16 6,-5-2-16,-1-8 0,15 12-19,-6-15-9,0-23 0,18-35-7,16 5-18,-3-16 9,-15 4 16</inkml:trace>
  <inkml:trace contextRef="#ctx0" brushRef="#br0">20161 16980 77,'-20161'-16977'27,"20200"16993"-3,-3 0-16,-4-4 0,15-10-12,-35-15-4,12-6 0,-7 2 1,16-2 3,-1-16-8,7 1 16,2 6-1,-16-1 0,1 15 9,2 0-15,7 4 1,16 10 3,-1-16 12,2 2 15,10 11-2,-15 11-5,3 16 8,7-1-16,7 4-1,16 4 1,2-16 2,-8-2 15,0-1 2,-15-1 3,-3 0-6,-9 4 16,-39-52-3,0 55 79,2-16-55,-79 0 15,17 62-2,-15-17-62,2 0-34,60-1 16,34-60 1,-16-79 25,-2 15 25,-6 0-15,-4-15-2,16-9-10,-4-16 6,-3-10 16,-8-13-25,-16 6-12,2 15 8,-2-3-15,7-19 3,16 0 0</inkml:trace>
  <inkml:trace contextRef="#ctx0" brushRef="#br0">20026 16885 91,'-20026'-16857'26,"20067"16872"-1,-3 1-15,5-5-1,16 6-10,-39-16 2,3-3 15,9 9-1,-15 4 2,0 16 1,-2-1-16,-2-1-1,16 8 3,-3-16-7,-5-4 15,17 10-18,-15-14-12,-5 16 7,-4-4-16,-3-6 1,16 0 0</inkml:trace>
  <inkml:trace contextRef="#ctx0" brushRef="#br0">20909 17563 73,'-20909'-17601'55,"20946"17601"1,-18-1 16,1-4-2,-16 36-33,-32 16-74,80-4-16,74-80 4,0-48 72,-1 15 48,-72 2-15,-16 69-2,16 16-69,2-16 41,57 0 16,-41-57-2,-16 96 27,2 15-34,-31-2-15,10-1-2,16-1-7,2-16 0,7 0 15,-9 0 0,-15-7-10,-1 16-16,-21 1-16,-10 7 0,16-16 1,-3-16-12,-15 4 15,-11 0-5,-15-11-2,2 16-8,-13-2-16,-10 11 2,16-1 9,-5-16-12,2-2 15,13 9-8,-15-9 1,-22 16 7,-5 2-16,6-1-2,15 10 1,1-15 0</inkml:trace>
  <inkml:trace contextRef="#ctx0" brushRef="#br0">21435 17489 80,'-21435'-17494'52,"21474"17510"-4,-7-3-1,-9-13 2,-15 18-32,-37 0-41,85-3 16,41-85 2,0-49 98,-1-16 26,-43 2 15,23-55-2,-15-28 82,3 0 28,-82-1 16,9 63 0,-16-9-63,3 15 48,59-2-15,-48-59 0,16 84 13,1-16-30,1-2 16,3-5 1,-16 3-5,0 15-1,-4-1-15,-1-9 0,16-6-2,1-16-52,11-1 16,88-20 1,-16-88 20,-1 0 61,-58 0 15,-61 58-2,1 31-60,0-16-25,23 2 15,-6 37-3,-15-10-63,4 16-4,29-5-16,-10 0 4,0-6 5,-5 16-11,-2 3-16,-3 10-11,15-17-1,-29-15 1,-34 2 16,0-2-4,-16-1-23,2 16 0</inkml:trace>
  <inkml:trace contextRef="#ctx0" brushRef="#br0">9035 394 102,'-9035'-394'0,"9074"394"0,0 1 16,40 58 0,-16-40-58,-39 15 0,0-1-15,25 68 0,16-25-68,0-16 11,75 1 16,-11-75 0,-16 4 86,-1 15-7,-34 1-15,2 3-2,0-5 3,2 16 1,6 2-16,-2 4-2,16-4 6,0-1-3,13-1-15,3 2 0,16-8 7,0-16 1,6 5 0,-3-3-5,15 2-2,-1-15-3,-10 0 16,3-2 3,-16 1-19,-2 16 0,-8 1-16,2-14-1,15 3-13,-1-15 2,-9 1 16,4-7 0,-16 2-3,1 16 5,-12-3-16,0 0 2,15 0 0,0-15 0,0 0 16,-6-20 1,-16 10-2,-1 0 1,-10 1 15,3-21-2,1 4-13,2-16 6,-12-1 0,4-12-1,16 7-1,3-1 4,-1-3-15,5 0 4,0 5 1,-4 16 5,17 2-16,7 8-5,16 6 9,5-16 5,11-1 15,4 5-1,-15 5 2,-1 16 0,11 0-16,4 5 0,15-2 1,2-15-4,7 3 16,-3 6-3,-16-4 4,-3 16-8,6 2-16,-6 4 1,15-52-5,0-15 86,23-1 0,-86-23 3,16 58 50,-1 0-58,-50-2-16,34 68 5,15-34-68,-2-15 1,93 0 16,-12-35-1,-16-11 8,1 0-7,8-5 15,-12 10 4,-15-10 9,-2 16-7,4 2-16,-8-2-4,16-7-3,2-16-7,-4-2 15,-1-5 2,-15-3-10,2 16 2,-13-2-16,7-15 2,16-1-5,-3-16 9,-6 3 15,9 0 0,-15 6-15,-1 16 16,0 0-16,0-8 0,15 18 0,0-15 2,-6 0 16,16-5 0,-16-14 3,-1 16 10,-16-2-16,4 13-3,15 4-36,-8-15 18,17-14 0,-14-25-3,16 27 3,-4-16-8,-20-1 16</inkml:trace>
  <inkml:trace contextRef="#ctx0" brushRef="#br0">12012 598 80,'-12012'-549'-23,"12048"549"-49,23 0 15,0 0-1,-15 0 0,-35 16 0,0 1-16,0 0 0,16 0 0,1-16-77,-14 0 0,77 14 0,15-89 30,0-15 29,-4 1 16,-6 2-1,-16-7 6,0 16-4,3-1-1,3 7 1,-15-3-2,-1 16 1,4-4-16,5 3 3,0 13-2,0 15 5,-1 1-15,53-46 1,16-73 83,-2-16 73,-83 2 16,-30 75-3,-16 30-75,6 15 29,72-4-15,-29-72 1,16 73 64,0-16-19,-30-1 16,8-5 0,-16 7 3,0 15 5,-4 0-15,-4 2-1,0-4 3,0 16-8,5 1-1,-6-7-4,-15-13 6,3 0-12,4 0 16,-12 9 0,0-16-2,0-16-13,4 1 0,-16 2-1,15-14-1,-2-15-11,5 2 16,-10 2-1,-16-5-7,1 16-6,-5-2-16,-1 0 2,15 2-3,-2-15 8,-10 0 16,5-8 0,-16 17 0,-6 15-5,-25-23-15,24-3-8,16 12-15,1-16 19,-18 0 16</inkml:trace>
  <inkml:trace contextRef="#ctx0" brushRef="#br0">13929 878 101,'-13929'-751'3,"13968"767"3,1 3-16,12-9 1,15 1 0,-41-15 13,-1-1 16,2 0-1,-16-2 0,-2 16-19,0 2-16,-5 0 2,0-13-5,-3 15-18,1-4-15,-16 2-1,16-29-4,-13-16-6,-1-16 16,-50 13-1,-16 0 0,-4 15 0,0 1-15</inkml:trace>
  <inkml:trace contextRef="#ctx0" brushRef="#br0">13790 1509 109,'-13790'-1474'53,"13834"1489"16,-15-2-15,29-15 0,16 17-13,-43 0 13,-1 1-16,15-10 1,0 7-13,-1 15-4,-7 0-15,1-3-3,16-6-5,5-16-6,-5-6 16,-7 3 2,-16-11-8,-6 15-2,-1-6-15,-21-6-18,16-2 0,-4-16-8,-6 0 15,-1 0-7,-15 0 0</inkml:trace>
  <inkml:trace contextRef="#ctx0" brushRef="#br0">16673 433 97,'-16673'-433'0,"16714"433"35,54-2 16,-35-54 0,-16 9 62,-37 16-9,-62-4-16,-9 99 1,0-6-34,0 15-9,15 2-15,-9 14-1,16-6 17,-1-16-4,22 4 15,-4 21-3,1-2 13,2-16-1,1-2 0,3 7 2,16-1-8,-4-16 3,-7 1 15,2-16 0,-15 6-25,-2 16 7,-23 1-16,0-22-3,16 12-8,-2-16-7,-38-23 15,25-11-8,-15 0-17,0 16 36,-32-1-16</inkml:trace>
  <inkml:trace contextRef="#ctx0" brushRef="#br0">18223 694 6,'-18223'-694'0,"18247"710"0,0 1-16,0 0 0,15 0 0,-20-15 0,0 1 16,0 0 3,-16 0 0,1 16 0,0 1-16,0 0-2,15-50 36,1-15 50,-36-2 16,0 0 1,-16-16 77,-1 16 16,-77 0-16,-18 92-2,0 9-31,-1 15 5,17 1-15,-8 19-3,16 5 19,5-16-3,12-7 15,2 13 2,-15 0-4,-2 16 1,1 1-16,-2-8-1,16 2-6,-1-16 1,-23-1 15,1-21-3,-15 2-16,2 16-3,-20-3-16,6-7-3,0-8-23,-25 16 8,-14-5-1,12-27 1,-15 2-13,-1 16 0</inkml:trace>
  <inkml:trace contextRef="#ctx0" brushRef="#br0">18875 1106 84,'-18875'-1106'0,"18914"1122"53,-48-3-16,-53 48 0,15 0 0,-17-15 0,0-22 16,0 0 3,-16-82-49,-3 16 33,40 0-16,-13 1-3,15-6 4,5-15-9,3-2 16,-7 0 3,-16-2 5,0 0 4,3 0 16,5 6 3,-16 4 0,-3 15 9,1 4-15,6 0-3,16 8 2,2-16 50,-16-3 15,-68 33 2,1 68-33,0-16 0,0 0 0,0 0-1,16-49 50,-1-16 49,-50 3 15,0 0 1,-15 28 55,0 16-28,-55-5-16,49 54 0,16-49-54,3-16 86,70 2 15,-28-32-1,-15 12 13,-5 16 16,2 3-16,13 7-4,15 13 2,6-15 14,-1-3 0,8 6-2,16 13 10,-16-16-2,-7-17 16,12-16-5,-16-5-11,0 15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0" hangingPunct="0">
              <a:defRPr sz="1200" b="0">
                <a:latin typeface="Times New Roman" panose="02020603050405020304" pitchFamily="18" charset="0"/>
              </a:defRPr>
            </a:lvl1pPr>
          </a:lstStyle>
          <a:p>
            <a:pPr>
              <a:defRPr/>
            </a:pPr>
            <a:endParaRPr lang="zh-CN" alt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200" b="0">
                <a:latin typeface="Times New Roman" panose="02020603050405020304" pitchFamily="18" charset="0"/>
              </a:defRPr>
            </a:lvl1pPr>
          </a:lstStyle>
          <a:p>
            <a:pPr>
              <a:defRPr/>
            </a:pPr>
            <a:endParaRPr lang="en-US" altLang="zh-CN"/>
          </a:p>
        </p:txBody>
      </p:sp>
      <p:sp>
        <p:nvSpPr>
          <p:cNvPr id="737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en-US" altLang="zh-CN" noProof="0" smtClean="0"/>
              <a:t>Click to edit Master text styles</a:t>
            </a:r>
            <a:endParaRPr lang="en-US" altLang="zh-CN" noProof="0" smtClean="0"/>
          </a:p>
          <a:p>
            <a:pPr lvl="1"/>
            <a:r>
              <a:rPr lang="en-US" altLang="zh-CN" noProof="0" smtClean="0"/>
              <a:t>Second level</a:t>
            </a:r>
            <a:endParaRPr lang="en-US" altLang="zh-CN" noProof="0" smtClean="0"/>
          </a:p>
          <a:p>
            <a:pPr lvl="2"/>
            <a:r>
              <a:rPr lang="en-US" altLang="zh-CN" noProof="0" smtClean="0"/>
              <a:t>Third level</a:t>
            </a:r>
            <a:endParaRPr lang="en-US" altLang="zh-CN" noProof="0" smtClean="0"/>
          </a:p>
          <a:p>
            <a:pPr lvl="3"/>
            <a:r>
              <a:rPr lang="en-US" altLang="zh-CN" noProof="0" smtClean="0"/>
              <a:t>Fourth level</a:t>
            </a:r>
            <a:endParaRPr lang="en-US" altLang="zh-CN" noProof="0" smtClean="0"/>
          </a:p>
          <a:p>
            <a:pPr lvl="4"/>
            <a:r>
              <a:rPr lang="en-US" altLang="zh-CN" noProof="0" smtClean="0"/>
              <a:t>Fifth level</a:t>
            </a:r>
            <a:endParaRPr lang="en-US" altLang="zh-CN" noProof="0" smtClean="0"/>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0" hangingPunct="0">
              <a:defRPr sz="1200" b="0">
                <a:latin typeface="Times New Roman" panose="02020603050405020304" pitchFamily="18" charset="0"/>
              </a:defRPr>
            </a:lvl1pPr>
          </a:lstStyle>
          <a:p>
            <a:pPr>
              <a:defRPr/>
            </a:pPr>
            <a:endParaRPr lang="en-US" altLang="zh-CN"/>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0" hangingPunct="0">
              <a:defRPr sz="1200" b="0">
                <a:latin typeface="Times New Roman" panose="02020603050405020304" pitchFamily="18" charset="0"/>
              </a:defRPr>
            </a:lvl1pPr>
          </a:lstStyle>
          <a:p>
            <a:fld id="{E3ADA5FA-839F-4DBF-A0FE-4C8F0D452DB5}" type="slidenum">
              <a:rPr lang="zh-CN" altLang="en-US"/>
            </a:fld>
            <a:endParaRPr lang="en-US" altLang="zh-CN"/>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宋体" panose="02010600030101010101" pitchFamily="2" charset="-122"/>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p:sp>
      <p:sp>
        <p:nvSpPr>
          <p:cNvPr id="747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What is the relationship between block and sector?</a:t>
            </a:r>
            <a:endParaRPr lang="zh-CN" altLang="en-US" smtClean="0"/>
          </a:p>
        </p:txBody>
      </p:sp>
      <p:sp>
        <p:nvSpPr>
          <p:cNvPr id="747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369110B3-788E-416C-9824-C62E03D87D4C}" type="slidenum">
              <a:rPr lang="zh-CN" altLang="en-US" sz="1200" b="0">
                <a:latin typeface="Times New Roman" panose="02020603050405020304" pitchFamily="18" charset="0"/>
              </a:rPr>
            </a:fld>
            <a:endParaRPr lang="en-US" altLang="zh-CN" sz="1200" b="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04817919-B837-45CE-BBC6-19EB103E07B1}" type="slidenum">
              <a:rPr lang="zh-CN" altLang="en-US" sz="1200" b="0">
                <a:latin typeface="Times New Roman" panose="02020603050405020304" pitchFamily="18" charset="0"/>
              </a:rPr>
            </a:fld>
            <a:endParaRPr lang="en-US" altLang="zh-CN" sz="1200" b="0">
              <a:latin typeface="Times New Roman" panose="02020603050405020304" pitchFamily="18" charset="0"/>
            </a:endParaRPr>
          </a:p>
        </p:txBody>
      </p:sp>
      <p:sp>
        <p:nvSpPr>
          <p:cNvPr id="81923" name="Rectangle 2"/>
          <p:cNvSpPr>
            <a:spLocks noGrp="1" noRot="1" noChangeAspect="1" noChangeArrowheads="1" noTextEdit="1"/>
          </p:cNvSpPr>
          <p:nvPr>
            <p:ph type="sldImg"/>
          </p:nvPr>
        </p:nvSpPr>
        <p:spPr/>
      </p:sp>
      <p:sp>
        <p:nvSpPr>
          <p:cNvPr id="819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fd</a:t>
            </a:r>
            <a:r>
              <a:rPr lang="zh-CN" altLang="en-US" smtClean="0"/>
              <a:t>为</a:t>
            </a:r>
            <a:r>
              <a:rPr lang="en-US" altLang="zh-CN" smtClean="0"/>
              <a:t>3</a:t>
            </a:r>
            <a:r>
              <a:rPr lang="zh-CN" altLang="en-US" smtClean="0"/>
              <a:t>和</a:t>
            </a:r>
            <a:r>
              <a:rPr lang="en-US" altLang="zh-CN" smtClean="0"/>
              <a:t>5</a:t>
            </a:r>
            <a:r>
              <a:rPr lang="zh-CN" altLang="en-US" smtClean="0"/>
              <a:t>的同时访问同一个文件，那么在一个进行操作时候，就要加锁来暂时阻止另一个操作，防止竞争。</a:t>
            </a:r>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F6B95DC-40D4-4BA8-9164-6CFE1398430C}" type="slidenum">
              <a:rPr lang="en-US" altLang="zh-CN" smtClean="0"/>
            </a:fld>
            <a:endParaRPr lang="en-US" altLang="zh-CN" smtClean="0"/>
          </a:p>
        </p:txBody>
      </p:sp>
      <p:sp>
        <p:nvSpPr>
          <p:cNvPr id="15363" name="Rectangle 2"/>
          <p:cNvSpPr>
            <a:spLocks noGrp="1" noRot="1" noChangeAspect="1" noChangeArrowheads="1" noTextEdit="1"/>
          </p:cNvSpPr>
          <p:nvPr>
            <p:ph type="sldImg"/>
          </p:nvPr>
        </p:nvSpPr>
        <p:spPr/>
      </p:sp>
      <p:sp>
        <p:nvSpPr>
          <p:cNvPr id="153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FE0EAEF-62C5-4073-96AE-80F9F1C78E62}" type="slidenum">
              <a:rPr lang="en-US" altLang="zh-CN" smtClean="0"/>
            </a:fld>
            <a:endParaRPr lang="en-US" altLang="zh-CN" smtClean="0"/>
          </a:p>
        </p:txBody>
      </p:sp>
      <p:sp>
        <p:nvSpPr>
          <p:cNvPr id="17411" name="Rectangle 2"/>
          <p:cNvSpPr>
            <a:spLocks noGrp="1" noRot="1" noChangeAspect="1" noChangeArrowheads="1" noTextEdit="1"/>
          </p:cNvSpPr>
          <p:nvPr>
            <p:ph type="sldImg"/>
          </p:nvPr>
        </p:nvSpPr>
        <p:spPr/>
      </p:sp>
      <p:sp>
        <p:nvSpPr>
          <p:cNvPr id="174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zh-CN" smtClean="0"/>
              <a:t>游标共享</a:t>
            </a:r>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defTabSz="965200">
              <a:defRPr sz="1600">
                <a:solidFill>
                  <a:schemeClr val="tx1"/>
                </a:solidFill>
                <a:latin typeface="Helvetica" panose="020B0604020202020204" pitchFamily="34" charset="0"/>
              </a:defRPr>
            </a:lvl1pPr>
            <a:lvl2pPr marL="742950" indent="-285750" defTabSz="965200">
              <a:defRPr sz="1600">
                <a:solidFill>
                  <a:schemeClr val="tx1"/>
                </a:solidFill>
                <a:latin typeface="Helvetica" panose="020B0604020202020204" pitchFamily="34" charset="0"/>
              </a:defRPr>
            </a:lvl2pPr>
            <a:lvl3pPr marL="1143000" indent="-228600" defTabSz="965200">
              <a:defRPr sz="1600">
                <a:solidFill>
                  <a:schemeClr val="tx1"/>
                </a:solidFill>
                <a:latin typeface="Helvetica" panose="020B0604020202020204" pitchFamily="34" charset="0"/>
              </a:defRPr>
            </a:lvl3pPr>
            <a:lvl4pPr marL="1600200" indent="-228600" defTabSz="965200">
              <a:defRPr sz="1600">
                <a:solidFill>
                  <a:schemeClr val="tx1"/>
                </a:solidFill>
                <a:latin typeface="Helvetica" panose="020B0604020202020204" pitchFamily="34" charset="0"/>
              </a:defRPr>
            </a:lvl4pPr>
            <a:lvl5pPr marL="2057400" indent="-228600" defTabSz="965200">
              <a:defRPr sz="1600">
                <a:solidFill>
                  <a:schemeClr val="tx1"/>
                </a:solidFill>
                <a:latin typeface="Helvetica" panose="020B0604020202020204" pitchFamily="34" charset="0"/>
              </a:defRPr>
            </a:lvl5pPr>
            <a:lvl6pPr marL="2514600" indent="-228600" defTabSz="965200"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65200"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65200"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65200" eaLnBrk="0" fontAlgn="base" hangingPunct="0">
              <a:spcBef>
                <a:spcPct val="0"/>
              </a:spcBef>
              <a:spcAft>
                <a:spcPct val="0"/>
              </a:spcAft>
              <a:defRPr sz="1600">
                <a:solidFill>
                  <a:schemeClr val="tx1"/>
                </a:solidFill>
                <a:latin typeface="Helvetica" panose="020B0604020202020204" pitchFamily="34" charset="0"/>
              </a:defRPr>
            </a:lvl9pPr>
          </a:lstStyle>
          <a:p>
            <a:fld id="{11DEF988-258B-45CB-A7C8-53AA6D07A7C9}" type="slidenum">
              <a:rPr lang="zh-CN" altLang="en-US" sz="1300" smtClean="0">
                <a:latin typeface="Times New Roman" panose="02020603050405020304" pitchFamily="18" charset="0"/>
              </a:rPr>
            </a:fld>
            <a:endParaRPr lang="en-US" altLang="zh-CN" sz="1300" smtClean="0">
              <a:latin typeface="Times New Roman" panose="02020603050405020304" pitchFamily="18" charset="0"/>
            </a:endParaRPr>
          </a:p>
        </p:txBody>
      </p:sp>
      <p:sp>
        <p:nvSpPr>
          <p:cNvPr id="16387" name="Rectangle 2"/>
          <p:cNvSpPr>
            <a:spLocks noGrp="1" noRot="1" noChangeAspect="1" noChangeArrowheads="1" noTextEdit="1"/>
          </p:cNvSpPr>
          <p:nvPr>
            <p:ph type="sldImg"/>
          </p:nvPr>
        </p:nvSpPr>
        <p:spPr/>
      </p:sp>
      <p:sp>
        <p:nvSpPr>
          <p:cNvPr id="16388" name="Rectangle 3"/>
          <p:cNvSpPr>
            <a:spLocks noGrp="1" noChangeArrowheads="1"/>
          </p:cNvSpPr>
          <p:nvPr>
            <p:ph type="body" idx="1"/>
          </p:nvPr>
        </p:nvSpPr>
        <p:spPr>
          <a:noFill/>
        </p:spPr>
        <p:txBody>
          <a:bodyPr/>
          <a:lstStyle/>
          <a:p>
            <a:endParaRPr lang="zh-CN" altLang="en-US" smtClean="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E3ADA5FA-839F-4DBF-A0FE-4C8F0D452DB5}" type="slidenum">
              <a:rPr lang="zh-CN" altLang="en-US"/>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E365B67-116D-4E0C-ACF8-2E9C8437E7F6}" type="slidenum">
              <a:rPr lang="en-US" altLang="zh-CN" smtClean="0"/>
            </a:fld>
            <a:endParaRPr lang="en-US" altLang="zh-CN" smtClean="0"/>
          </a:p>
        </p:txBody>
      </p:sp>
      <p:sp>
        <p:nvSpPr>
          <p:cNvPr id="68611" name="Rectangle 2"/>
          <p:cNvSpPr>
            <a:spLocks noGrp="1" noRot="1" noChangeAspect="1" noChangeArrowheads="1" noTextEdit="1"/>
          </p:cNvSpPr>
          <p:nvPr>
            <p:ph type="sldImg"/>
          </p:nvPr>
        </p:nvSpPr>
        <p:spPr/>
      </p:sp>
      <p:sp>
        <p:nvSpPr>
          <p:cNvPr id="686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sync</a:t>
            </a:r>
            <a:r>
              <a:rPr lang="zh-CN" altLang="en-US" smtClean="0"/>
              <a:t>在返回的同时后天还在写入磁盘。</a:t>
            </a:r>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0A57F71-8359-4823-BDB0-55C8662BE250}" type="slidenum">
              <a:rPr lang="en-US" altLang="zh-CN" smtClean="0"/>
            </a:fld>
            <a:endParaRPr lang="en-US"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p:sp>
      <p:sp>
        <p:nvSpPr>
          <p:cNvPr id="8294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p>
        </p:txBody>
      </p:sp>
      <p:sp>
        <p:nvSpPr>
          <p:cNvPr id="8294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7404FDA-CF29-470D-A78B-F1474967C8BB}" type="slidenum">
              <a:rPr lang="en-US" altLang="zh-CN" smtClean="0"/>
            </a:fld>
            <a:endParaRPr lang="en-US"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6653015-D7D8-4710-806A-B3471058B985}" type="slidenum">
              <a:rPr lang="en-US" altLang="zh-CN"/>
            </a:fld>
            <a:endParaRPr lang="en-US" altLang="zh-CN"/>
          </a:p>
        </p:txBody>
      </p:sp>
      <p:sp>
        <p:nvSpPr>
          <p:cNvPr id="67587" name="Rectangle 2"/>
          <p:cNvSpPr>
            <a:spLocks noGrp="1" noRot="1" noChangeAspect="1" noChangeArrowheads="1" noTextEdit="1"/>
          </p:cNvSpPr>
          <p:nvPr>
            <p:ph type="sldImg"/>
          </p:nvPr>
        </p:nvSpPr>
        <p:spPr/>
      </p:sp>
      <p:sp>
        <p:nvSpPr>
          <p:cNvPr id="675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zh-CN" smtClean="0"/>
              <a:t>即便在</a:t>
            </a:r>
            <a:r>
              <a:rPr lang="en-US" altLang="zh-CN" smtClean="0"/>
              <a:t>read</a:t>
            </a:r>
            <a:r>
              <a:rPr lang="zh-CN" altLang="en-US" smtClean="0"/>
              <a:t>前加入</a:t>
            </a:r>
            <a:r>
              <a:rPr lang="en-US" altLang="zh-CN" smtClean="0"/>
              <a:t>create</a:t>
            </a:r>
            <a:r>
              <a:rPr lang="zh-CN" altLang="en-US" smtClean="0"/>
              <a:t>（</a:t>
            </a:r>
            <a:r>
              <a:rPr lang="en-US" altLang="zh-CN" smtClean="0"/>
              <a:t>‘tempfile“</a:t>
            </a:r>
            <a:r>
              <a:rPr lang="zh-CN" altLang="en-US" smtClean="0"/>
              <a:t>）仍然</a:t>
            </a:r>
            <a:r>
              <a:rPr lang="en-US" altLang="zh-CN" smtClean="0"/>
              <a:t>read</a:t>
            </a:r>
            <a:r>
              <a:rPr lang="zh-CN" altLang="en-US" smtClean="0"/>
              <a:t>的是原来的文件</a:t>
            </a:r>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E1224152-2E34-4990-BB82-B87AF7322578}" type="slidenum">
              <a:rPr lang="zh-CN" altLang="en-US" sz="1200" b="0">
                <a:latin typeface="Times New Roman" panose="02020603050405020304" pitchFamily="18" charset="0"/>
              </a:rPr>
            </a:fld>
            <a:endParaRPr lang="en-US" altLang="zh-CN" sz="1200" b="0">
              <a:latin typeface="Times New Roman" panose="02020603050405020304" pitchFamily="18" charset="0"/>
            </a:endParaRPr>
          </a:p>
        </p:txBody>
      </p:sp>
      <p:sp>
        <p:nvSpPr>
          <p:cNvPr id="79875" name="Rectangle 2"/>
          <p:cNvSpPr>
            <a:spLocks noGrp="1" noRot="1" noChangeAspect="1" noChangeArrowheads="1" noTextEdit="1"/>
          </p:cNvSpPr>
          <p:nvPr>
            <p:ph type="sldImg"/>
          </p:nvPr>
        </p:nvSpPr>
        <p:spPr/>
      </p:sp>
      <p:sp>
        <p:nvSpPr>
          <p:cNvPr id="798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mount -t type [-o options] device dir</a:t>
            </a:r>
            <a:endParaRPr lang="zh-CN" altLang="en-US" smtClean="0"/>
          </a:p>
          <a:p>
            <a:r>
              <a:rPr lang="zh-CN" altLang="en-US" smtClean="0"/>
              <a:t>device：指定要挂载的设备，比如磁盘、光驱等。</a:t>
            </a:r>
            <a:endParaRPr lang="zh-CN" altLang="en-US" smtClean="0"/>
          </a:p>
          <a:p>
            <a:r>
              <a:rPr lang="zh-CN" altLang="en-US" smtClean="0"/>
              <a:t>dir：指定把文件系统挂载到哪个目录。</a:t>
            </a:r>
            <a:endParaRPr lang="zh-CN" altLang="en-US" smtClean="0"/>
          </a:p>
          <a:p>
            <a:r>
              <a:rPr lang="zh-CN" altLang="en-US" smtClean="0"/>
              <a:t>type：指定挂载的文件系统类型，一般不用指定，mount 命令能够自行判断。</a:t>
            </a:r>
            <a:endParaRPr lang="zh-CN" altLang="en-US" smtClean="0"/>
          </a:p>
          <a:p>
            <a:r>
              <a:rPr lang="zh-CN" altLang="en-US" smtClean="0"/>
              <a:t>options：指定挂载参数，比如 ro 表示以只读方式挂载文件系统。</a:t>
            </a:r>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defTabSz="965200">
              <a:defRPr>
                <a:solidFill>
                  <a:schemeClr val="tx1"/>
                </a:solidFill>
                <a:latin typeface="Helvetica" panose="020B0604020202020204" pitchFamily="34" charset="0"/>
              </a:defRPr>
            </a:lvl1pPr>
            <a:lvl2pPr marL="742950" indent="-285750" defTabSz="965200">
              <a:defRPr>
                <a:solidFill>
                  <a:schemeClr val="tx1"/>
                </a:solidFill>
                <a:latin typeface="Helvetica" panose="020B0604020202020204" pitchFamily="34" charset="0"/>
              </a:defRPr>
            </a:lvl2pPr>
            <a:lvl3pPr marL="1143000" indent="-228600" defTabSz="965200">
              <a:defRPr>
                <a:solidFill>
                  <a:schemeClr val="tx1"/>
                </a:solidFill>
                <a:latin typeface="Helvetica" panose="020B0604020202020204" pitchFamily="34" charset="0"/>
              </a:defRPr>
            </a:lvl3pPr>
            <a:lvl4pPr marL="1600200" indent="-228600" defTabSz="965200">
              <a:defRPr>
                <a:solidFill>
                  <a:schemeClr val="tx1"/>
                </a:solidFill>
                <a:latin typeface="Helvetica" panose="020B0604020202020204" pitchFamily="34" charset="0"/>
              </a:defRPr>
            </a:lvl4pPr>
            <a:lvl5pPr marL="2057400" indent="-228600" defTabSz="965200">
              <a:defRPr>
                <a:solidFill>
                  <a:schemeClr val="tx1"/>
                </a:solidFill>
                <a:latin typeface="Helvetica" panose="020B0604020202020204" pitchFamily="34" charset="0"/>
              </a:defRPr>
            </a:lvl5pPr>
            <a:lvl6pPr marL="2514600" indent="-228600" algn="ctr" defTabSz="965200" eaLnBrk="0" fontAlgn="base" hangingPunct="0">
              <a:spcBef>
                <a:spcPct val="0"/>
              </a:spcBef>
              <a:spcAft>
                <a:spcPct val="0"/>
              </a:spcAft>
              <a:defRPr>
                <a:solidFill>
                  <a:schemeClr val="tx1"/>
                </a:solidFill>
                <a:latin typeface="Helvetica" panose="020B0604020202020204" pitchFamily="34" charset="0"/>
              </a:defRPr>
            </a:lvl6pPr>
            <a:lvl7pPr marL="2971800" indent="-228600" algn="ctr" defTabSz="965200" eaLnBrk="0" fontAlgn="base" hangingPunct="0">
              <a:spcBef>
                <a:spcPct val="0"/>
              </a:spcBef>
              <a:spcAft>
                <a:spcPct val="0"/>
              </a:spcAft>
              <a:defRPr>
                <a:solidFill>
                  <a:schemeClr val="tx1"/>
                </a:solidFill>
                <a:latin typeface="Helvetica" panose="020B0604020202020204" pitchFamily="34" charset="0"/>
              </a:defRPr>
            </a:lvl7pPr>
            <a:lvl8pPr marL="3429000" indent="-228600" algn="ctr" defTabSz="965200" eaLnBrk="0" fontAlgn="base" hangingPunct="0">
              <a:spcBef>
                <a:spcPct val="0"/>
              </a:spcBef>
              <a:spcAft>
                <a:spcPct val="0"/>
              </a:spcAft>
              <a:defRPr>
                <a:solidFill>
                  <a:schemeClr val="tx1"/>
                </a:solidFill>
                <a:latin typeface="Helvetica" panose="020B0604020202020204" pitchFamily="34" charset="0"/>
              </a:defRPr>
            </a:lvl8pPr>
            <a:lvl9pPr marL="3886200" indent="-228600" algn="ctr" defTabSz="965200" eaLnBrk="0" fontAlgn="base" hangingPunct="0">
              <a:spcBef>
                <a:spcPct val="0"/>
              </a:spcBef>
              <a:spcAft>
                <a:spcPct val="0"/>
              </a:spcAft>
              <a:defRPr>
                <a:solidFill>
                  <a:schemeClr val="tx1"/>
                </a:solidFill>
                <a:latin typeface="Helvetica" panose="020B0604020202020204" pitchFamily="34" charset="0"/>
              </a:defRPr>
            </a:lvl9pPr>
          </a:lstStyle>
          <a:p>
            <a:fld id="{84E3C9A7-1103-46C4-A28A-550277055140}" type="slidenum">
              <a:rPr lang="zh-CN" altLang="en-US">
                <a:latin typeface="Times New Roman" panose="02020603050405020304" pitchFamily="18" charset="0"/>
              </a:rPr>
            </a:fld>
            <a:endParaRPr lang="en-US" altLang="zh-CN">
              <a:latin typeface="Times New Roman" panose="02020603050405020304" pitchFamily="18" charset="0"/>
            </a:endParaRPr>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endParaRPr lang="zh-CN" altLang="en-US" smtClean="0">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38DC713-C34E-439F-BEAB-89EDF7BC3827}" type="slidenum">
              <a:rPr lang="zh-CN" altLang="en-US"/>
            </a:fld>
            <a:endParaRPr lang="en-US" altLang="zh-CN"/>
          </a:p>
        </p:txBody>
      </p:sp>
      <p:sp>
        <p:nvSpPr>
          <p:cNvPr id="191490" name="Rectangle 2"/>
          <p:cNvSpPr>
            <a:spLocks noGrp="1" noRot="1" noChangeAspect="1" noChangeArrowheads="1" noTextEdit="1"/>
          </p:cNvSpPr>
          <p:nvPr>
            <p:ph type="sldImg"/>
          </p:nvPr>
        </p:nvSpPr>
        <p:spPr/>
      </p:sp>
      <p:sp>
        <p:nvSpPr>
          <p:cNvPr id="191491"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defTabSz="965200">
              <a:defRPr sz="1600">
                <a:solidFill>
                  <a:schemeClr val="tx1"/>
                </a:solidFill>
                <a:latin typeface="Helvetica" panose="020B0604020202020204" pitchFamily="34" charset="0"/>
              </a:defRPr>
            </a:lvl1pPr>
            <a:lvl2pPr marL="742950" indent="-285750" defTabSz="965200">
              <a:defRPr sz="1600">
                <a:solidFill>
                  <a:schemeClr val="tx1"/>
                </a:solidFill>
                <a:latin typeface="Helvetica" panose="020B0604020202020204" pitchFamily="34" charset="0"/>
              </a:defRPr>
            </a:lvl2pPr>
            <a:lvl3pPr marL="1143000" indent="-228600" defTabSz="965200">
              <a:defRPr sz="1600">
                <a:solidFill>
                  <a:schemeClr val="tx1"/>
                </a:solidFill>
                <a:latin typeface="Helvetica" panose="020B0604020202020204" pitchFamily="34" charset="0"/>
              </a:defRPr>
            </a:lvl3pPr>
            <a:lvl4pPr marL="1600200" indent="-228600" defTabSz="965200">
              <a:defRPr sz="1600">
                <a:solidFill>
                  <a:schemeClr val="tx1"/>
                </a:solidFill>
                <a:latin typeface="Helvetica" panose="020B0604020202020204" pitchFamily="34" charset="0"/>
              </a:defRPr>
            </a:lvl4pPr>
            <a:lvl5pPr marL="2057400" indent="-228600" defTabSz="965200">
              <a:defRPr sz="1600">
                <a:solidFill>
                  <a:schemeClr val="tx1"/>
                </a:solidFill>
                <a:latin typeface="Helvetica" panose="020B0604020202020204" pitchFamily="34" charset="0"/>
              </a:defRPr>
            </a:lvl5pPr>
            <a:lvl6pPr marL="2514600" indent="-228600" defTabSz="965200"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65200"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65200"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65200" eaLnBrk="0" fontAlgn="base" hangingPunct="0">
              <a:spcBef>
                <a:spcPct val="0"/>
              </a:spcBef>
              <a:spcAft>
                <a:spcPct val="0"/>
              </a:spcAft>
              <a:defRPr sz="1600">
                <a:solidFill>
                  <a:schemeClr val="tx1"/>
                </a:solidFill>
                <a:latin typeface="Helvetica" panose="020B0604020202020204" pitchFamily="34" charset="0"/>
              </a:defRPr>
            </a:lvl9pPr>
          </a:lstStyle>
          <a:p>
            <a:fld id="{11A8A80A-E91A-4230-BC36-07C79FBDBC46}" type="slidenum">
              <a:rPr lang="zh-CN" altLang="en-US" sz="1300" smtClean="0">
                <a:latin typeface="Times New Roman" panose="02020603050405020304" pitchFamily="18" charset="0"/>
              </a:rPr>
            </a:fld>
            <a:endParaRPr lang="en-US" altLang="zh-CN" sz="1300" smtClean="0">
              <a:latin typeface="Times New Roman" panose="02020603050405020304" pitchFamily="18" charset="0"/>
            </a:endParaRPr>
          </a:p>
        </p:txBody>
      </p:sp>
      <p:sp>
        <p:nvSpPr>
          <p:cNvPr id="71683" name="Rectangle 2"/>
          <p:cNvSpPr>
            <a:spLocks noGrp="1" noRot="1" noChangeAspect="1" noChangeArrowheads="1" noTextEdit="1"/>
          </p:cNvSpPr>
          <p:nvPr>
            <p:ph type="sldImg"/>
          </p:nvPr>
        </p:nvSpPr>
        <p:spPr/>
      </p:sp>
      <p:sp>
        <p:nvSpPr>
          <p:cNvPr id="71684" name="Rectangle 3"/>
          <p:cNvSpPr>
            <a:spLocks noGrp="1" noChangeArrowheads="1"/>
          </p:cNvSpPr>
          <p:nvPr>
            <p:ph type="body" idx="1"/>
          </p:nvPr>
        </p:nvSpPr>
        <p:spPr>
          <a:noFill/>
        </p:spPr>
        <p:txBody>
          <a:bodyPr/>
          <a:lstStyle/>
          <a:p>
            <a:endParaRPr lang="zh-CN" altLang="en-US" smtClean="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defTabSz="965200">
              <a:defRPr sz="1600">
                <a:solidFill>
                  <a:schemeClr val="tx1"/>
                </a:solidFill>
                <a:latin typeface="Helvetica" panose="020B0604020202020204" pitchFamily="34" charset="0"/>
              </a:defRPr>
            </a:lvl1pPr>
            <a:lvl2pPr marL="742950" indent="-285750" defTabSz="965200">
              <a:defRPr sz="1600">
                <a:solidFill>
                  <a:schemeClr val="tx1"/>
                </a:solidFill>
                <a:latin typeface="Helvetica" panose="020B0604020202020204" pitchFamily="34" charset="0"/>
              </a:defRPr>
            </a:lvl2pPr>
            <a:lvl3pPr marL="1143000" indent="-228600" defTabSz="965200">
              <a:defRPr sz="1600">
                <a:solidFill>
                  <a:schemeClr val="tx1"/>
                </a:solidFill>
                <a:latin typeface="Helvetica" panose="020B0604020202020204" pitchFamily="34" charset="0"/>
              </a:defRPr>
            </a:lvl3pPr>
            <a:lvl4pPr marL="1600200" indent="-228600" defTabSz="965200">
              <a:defRPr sz="1600">
                <a:solidFill>
                  <a:schemeClr val="tx1"/>
                </a:solidFill>
                <a:latin typeface="Helvetica" panose="020B0604020202020204" pitchFamily="34" charset="0"/>
              </a:defRPr>
            </a:lvl4pPr>
            <a:lvl5pPr marL="2057400" indent="-228600" defTabSz="965200">
              <a:defRPr sz="1600">
                <a:solidFill>
                  <a:schemeClr val="tx1"/>
                </a:solidFill>
                <a:latin typeface="Helvetica" panose="020B0604020202020204" pitchFamily="34" charset="0"/>
              </a:defRPr>
            </a:lvl5pPr>
            <a:lvl6pPr marL="2514600" indent="-228600" defTabSz="965200"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65200"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65200"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65200" eaLnBrk="0" fontAlgn="base" hangingPunct="0">
              <a:spcBef>
                <a:spcPct val="0"/>
              </a:spcBef>
              <a:spcAft>
                <a:spcPct val="0"/>
              </a:spcAft>
              <a:defRPr sz="1600">
                <a:solidFill>
                  <a:schemeClr val="tx1"/>
                </a:solidFill>
                <a:latin typeface="Helvetica" panose="020B0604020202020204" pitchFamily="34" charset="0"/>
              </a:defRPr>
            </a:lvl9pPr>
          </a:lstStyle>
          <a:p>
            <a:fld id="{FED1D846-EE4E-4AA5-A00A-700E18B29B88}" type="slidenum">
              <a:rPr lang="zh-CN" altLang="en-US" sz="1300" smtClean="0">
                <a:latin typeface="Times New Roman" panose="02020603050405020304" pitchFamily="18" charset="0"/>
              </a:rPr>
            </a:fld>
            <a:endParaRPr lang="en-US" altLang="zh-CN" sz="1300" smtClean="0">
              <a:latin typeface="Times New Roman" panose="02020603050405020304" pitchFamily="18" charset="0"/>
            </a:endParaRPr>
          </a:p>
        </p:txBody>
      </p:sp>
      <p:sp>
        <p:nvSpPr>
          <p:cNvPr id="67587" name="Rectangle 2"/>
          <p:cNvSpPr>
            <a:spLocks noGrp="1" noRot="1" noChangeAspect="1" noChangeArrowheads="1" noTextEdit="1"/>
          </p:cNvSpPr>
          <p:nvPr>
            <p:ph type="sldImg"/>
          </p:nvPr>
        </p:nvSpPr>
        <p:spPr/>
      </p:sp>
      <p:sp>
        <p:nvSpPr>
          <p:cNvPr id="67588" name="Rectangle 3"/>
          <p:cNvSpPr>
            <a:spLocks noGrp="1" noChangeArrowheads="1"/>
          </p:cNvSpPr>
          <p:nvPr>
            <p:ph type="body" idx="1"/>
          </p:nvPr>
        </p:nvSpPr>
        <p:spPr>
          <a:noFill/>
        </p:spPr>
        <p:txBody>
          <a:bodyPr/>
          <a:lstStyle/>
          <a:p>
            <a:endParaRPr lang="zh-CN" altLang="en-US" smtClean="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defTabSz="965200">
              <a:defRPr sz="1600">
                <a:solidFill>
                  <a:schemeClr val="tx1"/>
                </a:solidFill>
                <a:latin typeface="Helvetica" panose="020B0604020202020204" pitchFamily="34" charset="0"/>
              </a:defRPr>
            </a:lvl1pPr>
            <a:lvl2pPr marL="742950" indent="-285750" defTabSz="965200">
              <a:defRPr sz="1600">
                <a:solidFill>
                  <a:schemeClr val="tx1"/>
                </a:solidFill>
                <a:latin typeface="Helvetica" panose="020B0604020202020204" pitchFamily="34" charset="0"/>
              </a:defRPr>
            </a:lvl2pPr>
            <a:lvl3pPr marL="1143000" indent="-228600" defTabSz="965200">
              <a:defRPr sz="1600">
                <a:solidFill>
                  <a:schemeClr val="tx1"/>
                </a:solidFill>
                <a:latin typeface="Helvetica" panose="020B0604020202020204" pitchFamily="34" charset="0"/>
              </a:defRPr>
            </a:lvl3pPr>
            <a:lvl4pPr marL="1600200" indent="-228600" defTabSz="965200">
              <a:defRPr sz="1600">
                <a:solidFill>
                  <a:schemeClr val="tx1"/>
                </a:solidFill>
                <a:latin typeface="Helvetica" panose="020B0604020202020204" pitchFamily="34" charset="0"/>
              </a:defRPr>
            </a:lvl4pPr>
            <a:lvl5pPr marL="2057400" indent="-228600" defTabSz="965200">
              <a:defRPr sz="1600">
                <a:solidFill>
                  <a:schemeClr val="tx1"/>
                </a:solidFill>
                <a:latin typeface="Helvetica" panose="020B0604020202020204" pitchFamily="34" charset="0"/>
              </a:defRPr>
            </a:lvl5pPr>
            <a:lvl6pPr marL="2514600" indent="-228600" defTabSz="965200"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65200"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65200"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65200" eaLnBrk="0" fontAlgn="base" hangingPunct="0">
              <a:spcBef>
                <a:spcPct val="0"/>
              </a:spcBef>
              <a:spcAft>
                <a:spcPct val="0"/>
              </a:spcAft>
              <a:defRPr sz="1600">
                <a:solidFill>
                  <a:schemeClr val="tx1"/>
                </a:solidFill>
                <a:latin typeface="Helvetica" panose="020B0604020202020204" pitchFamily="34" charset="0"/>
              </a:defRPr>
            </a:lvl9pPr>
          </a:lstStyle>
          <a:p>
            <a:fld id="{8DEA033F-7810-4453-B765-2567B8939FD2}" type="slidenum">
              <a:rPr lang="zh-CN" altLang="en-US" sz="1300" smtClean="0">
                <a:latin typeface="Times New Roman" panose="02020603050405020304" pitchFamily="18" charset="0"/>
              </a:rPr>
            </a:fld>
            <a:endParaRPr lang="en-US" altLang="zh-CN" sz="1300" smtClean="0">
              <a:latin typeface="Times New Roman" panose="02020603050405020304" pitchFamily="18" charset="0"/>
            </a:endParaRPr>
          </a:p>
        </p:txBody>
      </p:sp>
      <p:sp>
        <p:nvSpPr>
          <p:cNvPr id="69635" name="Rectangle 2"/>
          <p:cNvSpPr>
            <a:spLocks noGrp="1" noRot="1" noChangeAspect="1" noChangeArrowheads="1" noTextEdit="1"/>
          </p:cNvSpPr>
          <p:nvPr>
            <p:ph type="sldImg"/>
          </p:nvPr>
        </p:nvSpPr>
        <p:spPr/>
      </p:sp>
      <p:sp>
        <p:nvSpPr>
          <p:cNvPr id="69636" name="Rectangle 3"/>
          <p:cNvSpPr>
            <a:spLocks noGrp="1" noChangeArrowheads="1"/>
          </p:cNvSpPr>
          <p:nvPr>
            <p:ph type="body" idx="1"/>
          </p:nvPr>
        </p:nvSpPr>
        <p:spPr>
          <a:noFill/>
        </p:spPr>
        <p:txBody>
          <a:bodyPr/>
          <a:lstStyle/>
          <a:p>
            <a:endParaRPr lang="zh-CN" altLang="en-US" smtClean="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defTabSz="965200">
              <a:defRPr sz="1600">
                <a:solidFill>
                  <a:schemeClr val="tx1"/>
                </a:solidFill>
                <a:latin typeface="Helvetica" panose="020B0604020202020204" pitchFamily="34" charset="0"/>
              </a:defRPr>
            </a:lvl1pPr>
            <a:lvl2pPr marL="742950" indent="-285750" defTabSz="965200">
              <a:defRPr sz="1600">
                <a:solidFill>
                  <a:schemeClr val="tx1"/>
                </a:solidFill>
                <a:latin typeface="Helvetica" panose="020B0604020202020204" pitchFamily="34" charset="0"/>
              </a:defRPr>
            </a:lvl2pPr>
            <a:lvl3pPr marL="1143000" indent="-228600" defTabSz="965200">
              <a:defRPr sz="1600">
                <a:solidFill>
                  <a:schemeClr val="tx1"/>
                </a:solidFill>
                <a:latin typeface="Helvetica" panose="020B0604020202020204" pitchFamily="34" charset="0"/>
              </a:defRPr>
            </a:lvl3pPr>
            <a:lvl4pPr marL="1600200" indent="-228600" defTabSz="965200">
              <a:defRPr sz="1600">
                <a:solidFill>
                  <a:schemeClr val="tx1"/>
                </a:solidFill>
                <a:latin typeface="Helvetica" panose="020B0604020202020204" pitchFamily="34" charset="0"/>
              </a:defRPr>
            </a:lvl4pPr>
            <a:lvl5pPr marL="2057400" indent="-228600" defTabSz="965200">
              <a:defRPr sz="1600">
                <a:solidFill>
                  <a:schemeClr val="tx1"/>
                </a:solidFill>
                <a:latin typeface="Helvetica" panose="020B0604020202020204" pitchFamily="34" charset="0"/>
              </a:defRPr>
            </a:lvl5pPr>
            <a:lvl6pPr marL="2514600" indent="-228600" defTabSz="965200"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65200"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65200"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65200" eaLnBrk="0" fontAlgn="base" hangingPunct="0">
              <a:spcBef>
                <a:spcPct val="0"/>
              </a:spcBef>
              <a:spcAft>
                <a:spcPct val="0"/>
              </a:spcAft>
              <a:defRPr sz="1600">
                <a:solidFill>
                  <a:schemeClr val="tx1"/>
                </a:solidFill>
                <a:latin typeface="Helvetica" panose="020B0604020202020204" pitchFamily="34" charset="0"/>
              </a:defRPr>
            </a:lvl9pPr>
          </a:lstStyle>
          <a:p>
            <a:fld id="{B3585504-914F-4D18-8305-407583E69252}" type="slidenum">
              <a:rPr lang="zh-CN" altLang="en-US" sz="1300" smtClean="0">
                <a:latin typeface="Times New Roman" panose="02020603050405020304" pitchFamily="18" charset="0"/>
              </a:rPr>
            </a:fld>
            <a:endParaRPr lang="en-US" altLang="zh-CN" sz="1300" smtClean="0">
              <a:latin typeface="Times New Roman" panose="02020603050405020304" pitchFamily="18" charset="0"/>
            </a:endParaRPr>
          </a:p>
        </p:txBody>
      </p:sp>
      <p:sp>
        <p:nvSpPr>
          <p:cNvPr id="81923" name="Rectangle 2"/>
          <p:cNvSpPr>
            <a:spLocks noGrp="1" noRot="1" noChangeAspect="1" noChangeArrowheads="1" noTextEdit="1"/>
          </p:cNvSpPr>
          <p:nvPr>
            <p:ph type="sldImg"/>
          </p:nvPr>
        </p:nvSpPr>
        <p:spPr/>
      </p:sp>
      <p:sp>
        <p:nvSpPr>
          <p:cNvPr id="81924" name="Rectangle 3"/>
          <p:cNvSpPr>
            <a:spLocks noGrp="1" noChangeArrowheads="1"/>
          </p:cNvSpPr>
          <p:nvPr>
            <p:ph type="body" idx="1"/>
          </p:nvPr>
        </p:nvSpPr>
        <p:spPr>
          <a:noFill/>
        </p:spPr>
        <p:txBody>
          <a:bodyPr/>
          <a:lstStyle/>
          <a:p>
            <a:r>
              <a:rPr lang="en-US" altLang="zh-CN" smtClean="0">
                <a:ea typeface="宋体" panose="02010600030101010101" pitchFamily="2" charset="-122"/>
              </a:rPr>
              <a:t>NFS</a:t>
            </a:r>
            <a:r>
              <a:rPr lang="zh-CN" altLang="en-US" smtClean="0">
                <a:ea typeface="宋体" panose="02010600030101010101" pitchFamily="2" charset="-122"/>
              </a:rPr>
              <a:t>：支持级联，</a:t>
            </a:r>
            <a:r>
              <a:rPr lang="en-US" altLang="zh-CN" smtClean="0">
                <a:ea typeface="宋体" panose="02010600030101010101" pitchFamily="2" charset="-122"/>
              </a:rPr>
              <a:t>mount</a:t>
            </a:r>
            <a:r>
              <a:rPr lang="zh-CN" altLang="en-US" smtClean="0">
                <a:ea typeface="宋体" panose="02010600030101010101" pitchFamily="2" charset="-122"/>
              </a:rPr>
              <a:t>后还可以再</a:t>
            </a:r>
            <a:r>
              <a:rPr lang="en-US" altLang="zh-CN" smtClean="0">
                <a:ea typeface="宋体" panose="02010600030101010101" pitchFamily="2" charset="-122"/>
              </a:rPr>
              <a:t>mount</a:t>
            </a:r>
            <a:endParaRPr lang="en-US" altLang="zh-CN" smtClean="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从</a:t>
            </a:r>
            <a:r>
              <a:rPr lang="en-US" altLang="zh-CN"/>
              <a:t>App</a:t>
            </a:r>
            <a:r>
              <a:rPr lang="zh-CN" altLang="en-US"/>
              <a:t>通过</a:t>
            </a:r>
            <a:r>
              <a:rPr lang="en-US" altLang="zh-CN"/>
              <a:t>VFS</a:t>
            </a:r>
            <a:r>
              <a:rPr lang="zh-CN" altLang="en-US"/>
              <a:t>标准接口，然后通过</a:t>
            </a:r>
            <a:r>
              <a:rPr lang="en-US" altLang="zh-CN"/>
              <a:t>NFS</a:t>
            </a:r>
            <a:r>
              <a:rPr lang="zh-CN" altLang="en-US"/>
              <a:t>再通过网络发送</a:t>
            </a:r>
            <a:r>
              <a:rPr lang="en-US" altLang="zh-CN"/>
              <a:t>open</a:t>
            </a:r>
            <a:r>
              <a:rPr lang="zh-CN" altLang="en-US"/>
              <a:t>指令，另一端进行处理。</a:t>
            </a:r>
            <a:endParaRPr lang="zh-CN" altLang="en-US"/>
          </a:p>
          <a:p>
            <a:r>
              <a:rPr lang="en-US" altLang="zh-CN">
                <a:solidFill>
                  <a:srgbClr val="FF0000"/>
                </a:solidFill>
              </a:rPr>
              <a:t>	</a:t>
            </a:r>
            <a:r>
              <a:rPr lang="zh-CN" altLang="en-US">
                <a:solidFill>
                  <a:srgbClr val="FF0000"/>
                </a:solidFill>
              </a:rPr>
              <a:t>假设客户端</a:t>
            </a:r>
            <a:r>
              <a:rPr lang="en-US" altLang="zh-CN">
                <a:solidFill>
                  <a:srgbClr val="FF0000"/>
                </a:solidFill>
              </a:rPr>
              <a:t>read</a:t>
            </a:r>
            <a:r>
              <a:rPr lang="zh-CN" altLang="en-US">
                <a:solidFill>
                  <a:srgbClr val="FF0000"/>
                </a:solidFill>
              </a:rPr>
              <a:t>发送的</a:t>
            </a:r>
            <a:r>
              <a:rPr lang="en-US" altLang="zh-CN">
                <a:solidFill>
                  <a:srgbClr val="FF0000"/>
                </a:solidFill>
              </a:rPr>
              <a:t>fd</a:t>
            </a:r>
            <a:r>
              <a:rPr lang="zh-CN" altLang="en-US">
                <a:solidFill>
                  <a:srgbClr val="FF0000"/>
                </a:solidFill>
              </a:rPr>
              <a:t>是服务器端的服务器，会存在问题。然后</a:t>
            </a:r>
            <a:r>
              <a:rPr lang="en-US" altLang="zh-CN">
                <a:solidFill>
                  <a:srgbClr val="FF0000"/>
                </a:solidFill>
              </a:rPr>
              <a:t>read</a:t>
            </a:r>
            <a:r>
              <a:rPr lang="zh-CN" altLang="en-US">
                <a:solidFill>
                  <a:srgbClr val="FF0000"/>
                </a:solidFill>
              </a:rPr>
              <a:t>也没有</a:t>
            </a:r>
            <a:r>
              <a:rPr lang="en-US" altLang="zh-CN">
                <a:solidFill>
                  <a:srgbClr val="FF0000"/>
                </a:solidFill>
              </a:rPr>
              <a:t>buf</a:t>
            </a:r>
            <a:r>
              <a:rPr lang="zh-CN" altLang="en-US">
                <a:solidFill>
                  <a:srgbClr val="FF0000"/>
                </a:solidFill>
              </a:rPr>
              <a:t>了，因为只要服务端发过来就好了。</a:t>
            </a:r>
            <a:endParaRPr lang="zh-CN" altLang="en-US">
              <a:solidFill>
                <a:srgbClr val="FF0000"/>
              </a:solidFill>
            </a:endParaRPr>
          </a:p>
          <a:p>
            <a:r>
              <a:rPr lang="en-US" altLang="zh-CN">
                <a:solidFill>
                  <a:srgbClr val="FF0000"/>
                </a:solidFill>
              </a:rPr>
              <a:t>	</a:t>
            </a:r>
            <a:endParaRPr lang="en-US" altLang="zh-CN">
              <a:solidFill>
                <a:srgbClr val="FF0000"/>
              </a:solidFill>
            </a:endParaRPr>
          </a:p>
        </p:txBody>
      </p:sp>
      <p:sp>
        <p:nvSpPr>
          <p:cNvPr id="4" name="灯片编号占位符 3"/>
          <p:cNvSpPr>
            <a:spLocks noGrp="1"/>
          </p:cNvSpPr>
          <p:nvPr>
            <p:ph type="sldNum" sz="quarter" idx="5"/>
          </p:nvPr>
        </p:nvSpPr>
        <p:spPr/>
        <p:txBody>
          <a:bodyPr/>
          <a:p>
            <a:fld id="{E3ADA5FA-839F-4DBF-A0FE-4C8F0D452DB5}" type="slidenum">
              <a:rPr lang="zh-CN" altLang="en-US"/>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defTabSz="965200">
              <a:defRPr sz="1600">
                <a:solidFill>
                  <a:schemeClr val="tx1"/>
                </a:solidFill>
                <a:latin typeface="Helvetica" panose="020B0604020202020204" pitchFamily="34" charset="0"/>
              </a:defRPr>
            </a:lvl1pPr>
            <a:lvl2pPr marL="742950" indent="-285750" defTabSz="965200">
              <a:defRPr sz="1600">
                <a:solidFill>
                  <a:schemeClr val="tx1"/>
                </a:solidFill>
                <a:latin typeface="Helvetica" panose="020B0604020202020204" pitchFamily="34" charset="0"/>
              </a:defRPr>
            </a:lvl2pPr>
            <a:lvl3pPr marL="1143000" indent="-228600" defTabSz="965200">
              <a:defRPr sz="1600">
                <a:solidFill>
                  <a:schemeClr val="tx1"/>
                </a:solidFill>
                <a:latin typeface="Helvetica" panose="020B0604020202020204" pitchFamily="34" charset="0"/>
              </a:defRPr>
            </a:lvl3pPr>
            <a:lvl4pPr marL="1600200" indent="-228600" defTabSz="965200">
              <a:defRPr sz="1600">
                <a:solidFill>
                  <a:schemeClr val="tx1"/>
                </a:solidFill>
                <a:latin typeface="Helvetica" panose="020B0604020202020204" pitchFamily="34" charset="0"/>
              </a:defRPr>
            </a:lvl4pPr>
            <a:lvl5pPr marL="2057400" indent="-228600" defTabSz="965200">
              <a:defRPr sz="1600">
                <a:solidFill>
                  <a:schemeClr val="tx1"/>
                </a:solidFill>
                <a:latin typeface="Helvetica" panose="020B0604020202020204" pitchFamily="34" charset="0"/>
              </a:defRPr>
            </a:lvl5pPr>
            <a:lvl6pPr marL="2514600" indent="-228600" defTabSz="965200"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65200"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65200"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65200" eaLnBrk="0" fontAlgn="base" hangingPunct="0">
              <a:spcBef>
                <a:spcPct val="0"/>
              </a:spcBef>
              <a:spcAft>
                <a:spcPct val="0"/>
              </a:spcAft>
              <a:defRPr sz="1600">
                <a:solidFill>
                  <a:schemeClr val="tx1"/>
                </a:solidFill>
                <a:latin typeface="Helvetica" panose="020B0604020202020204" pitchFamily="34" charset="0"/>
              </a:defRPr>
            </a:lvl9pPr>
          </a:lstStyle>
          <a:p>
            <a:fld id="{70773E70-DE53-49F7-A106-884971604D92}" type="slidenum">
              <a:rPr lang="zh-CN" altLang="en-US" sz="1300" smtClean="0">
                <a:latin typeface="Times New Roman" panose="02020603050405020304" pitchFamily="18" charset="0"/>
              </a:rPr>
            </a:fld>
            <a:endParaRPr lang="en-US" altLang="zh-CN" sz="1300" smtClean="0">
              <a:latin typeface="Times New Roman" panose="02020603050405020304" pitchFamily="18" charset="0"/>
            </a:endParaRPr>
          </a:p>
        </p:txBody>
      </p:sp>
      <p:sp>
        <p:nvSpPr>
          <p:cNvPr id="90115" name="Rectangle 2"/>
          <p:cNvSpPr>
            <a:spLocks noGrp="1" noRot="1" noChangeAspect="1" noChangeArrowheads="1" noTextEdit="1"/>
          </p:cNvSpPr>
          <p:nvPr>
            <p:ph type="sldImg"/>
          </p:nvPr>
        </p:nvSpPr>
        <p:spPr/>
      </p:sp>
      <p:sp>
        <p:nvSpPr>
          <p:cNvPr id="90116" name="Rectangle 3"/>
          <p:cNvSpPr>
            <a:spLocks noGrp="1" noChangeArrowheads="1"/>
          </p:cNvSpPr>
          <p:nvPr>
            <p:ph type="body" idx="1"/>
          </p:nvPr>
        </p:nvSpPr>
        <p:spPr>
          <a:noFill/>
        </p:spPr>
        <p:txBody>
          <a:bodyPr/>
          <a:lstStyle/>
          <a:p>
            <a:r>
              <a:rPr lang="en-US" altLang="zh-CN" smtClean="0">
                <a:ea typeface="宋体" panose="02010600030101010101" pitchFamily="2" charset="-122"/>
              </a:rPr>
              <a:t>RPC</a:t>
            </a:r>
            <a:r>
              <a:rPr lang="zh-CN" altLang="en-US" smtClean="0">
                <a:ea typeface="宋体" panose="02010600030101010101" pitchFamily="2" charset="-122"/>
              </a:rPr>
              <a:t>：完成服务名、网络传输可靠性、服务的问题等等</a:t>
            </a:r>
            <a:endParaRPr lang="zh-CN" altLang="en-US" smtClean="0">
              <a:ea typeface="宋体" panose="02010600030101010101" pitchFamily="2" charset="-122"/>
            </a:endParaRPr>
          </a:p>
          <a:p>
            <a:r>
              <a:rPr lang="zh-CN" altLang="en-US">
                <a:solidFill>
                  <a:srgbClr val="FF0000"/>
                </a:solidFill>
                <a:sym typeface="+mn-ea"/>
              </a:rPr>
              <a:t>如果两边分别使用大端法和小端法，也可以在</a:t>
            </a:r>
            <a:r>
              <a:rPr lang="en-US" altLang="zh-CN">
                <a:solidFill>
                  <a:srgbClr val="FF0000"/>
                </a:solidFill>
                <a:sym typeface="+mn-ea"/>
              </a:rPr>
              <a:t>RPC/xdr</a:t>
            </a:r>
            <a:r>
              <a:rPr lang="zh-CN" altLang="en-US">
                <a:solidFill>
                  <a:srgbClr val="FF0000"/>
                </a:solidFill>
                <a:sym typeface="+mn-ea"/>
              </a:rPr>
              <a:t>处理</a:t>
            </a:r>
            <a:endParaRPr lang="zh-CN" altLang="en-US">
              <a:solidFill>
                <a:srgbClr val="FF0000"/>
              </a:solidFill>
            </a:endParaRPr>
          </a:p>
          <a:p>
            <a:endParaRPr lang="zh-CN" altLang="en-US" smtClean="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defTabSz="965200">
              <a:defRPr sz="1600">
                <a:solidFill>
                  <a:schemeClr val="tx1"/>
                </a:solidFill>
                <a:latin typeface="Helvetica" panose="020B0604020202020204" pitchFamily="34" charset="0"/>
              </a:defRPr>
            </a:lvl1pPr>
            <a:lvl2pPr marL="742950" indent="-285750" defTabSz="965200">
              <a:defRPr sz="1600">
                <a:solidFill>
                  <a:schemeClr val="tx1"/>
                </a:solidFill>
                <a:latin typeface="Helvetica" panose="020B0604020202020204" pitchFamily="34" charset="0"/>
              </a:defRPr>
            </a:lvl2pPr>
            <a:lvl3pPr marL="1143000" indent="-228600" defTabSz="965200">
              <a:defRPr sz="1600">
                <a:solidFill>
                  <a:schemeClr val="tx1"/>
                </a:solidFill>
                <a:latin typeface="Helvetica" panose="020B0604020202020204" pitchFamily="34" charset="0"/>
              </a:defRPr>
            </a:lvl3pPr>
            <a:lvl4pPr marL="1600200" indent="-228600" defTabSz="965200">
              <a:defRPr sz="1600">
                <a:solidFill>
                  <a:schemeClr val="tx1"/>
                </a:solidFill>
                <a:latin typeface="Helvetica" panose="020B0604020202020204" pitchFamily="34" charset="0"/>
              </a:defRPr>
            </a:lvl4pPr>
            <a:lvl5pPr marL="2057400" indent="-228600" defTabSz="965200">
              <a:defRPr sz="1600">
                <a:solidFill>
                  <a:schemeClr val="tx1"/>
                </a:solidFill>
                <a:latin typeface="Helvetica" panose="020B0604020202020204" pitchFamily="34" charset="0"/>
              </a:defRPr>
            </a:lvl5pPr>
            <a:lvl6pPr marL="2514600" indent="-228600" defTabSz="965200"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65200"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65200"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65200" eaLnBrk="0" fontAlgn="base" hangingPunct="0">
              <a:spcBef>
                <a:spcPct val="0"/>
              </a:spcBef>
              <a:spcAft>
                <a:spcPct val="0"/>
              </a:spcAft>
              <a:defRPr sz="1600">
                <a:solidFill>
                  <a:schemeClr val="tx1"/>
                </a:solidFill>
                <a:latin typeface="Helvetica" panose="020B0604020202020204" pitchFamily="34" charset="0"/>
              </a:defRPr>
            </a:lvl9pPr>
          </a:lstStyle>
          <a:p>
            <a:fld id="{49C6593A-5B11-46C4-8790-25168F987095}" type="slidenum">
              <a:rPr lang="zh-CN" altLang="en-US" sz="1300" smtClean="0">
                <a:latin typeface="Times New Roman" panose="02020603050405020304" pitchFamily="18" charset="0"/>
              </a:rPr>
            </a:fld>
            <a:endParaRPr lang="en-US" altLang="zh-CN" sz="1300" smtClean="0">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p:sp>
      <p:sp>
        <p:nvSpPr>
          <p:cNvPr id="73732" name="Rectangle 3"/>
          <p:cNvSpPr>
            <a:spLocks noGrp="1" noChangeArrowheads="1"/>
          </p:cNvSpPr>
          <p:nvPr>
            <p:ph type="body" idx="1"/>
          </p:nvPr>
        </p:nvSpPr>
        <p:spPr>
          <a:noFill/>
        </p:spPr>
        <p:txBody>
          <a:bodyPr/>
          <a:lstStyle/>
          <a:p>
            <a:endParaRPr lang="zh-CN" altLang="en-US" smtClean="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defTabSz="965200">
              <a:defRPr sz="1600">
                <a:solidFill>
                  <a:schemeClr val="tx1"/>
                </a:solidFill>
                <a:latin typeface="Helvetica" panose="020B0604020202020204" pitchFamily="34" charset="0"/>
              </a:defRPr>
            </a:lvl1pPr>
            <a:lvl2pPr marL="742950" indent="-285750" defTabSz="965200">
              <a:defRPr sz="1600">
                <a:solidFill>
                  <a:schemeClr val="tx1"/>
                </a:solidFill>
                <a:latin typeface="Helvetica" panose="020B0604020202020204" pitchFamily="34" charset="0"/>
              </a:defRPr>
            </a:lvl2pPr>
            <a:lvl3pPr marL="1143000" indent="-228600" defTabSz="965200">
              <a:defRPr sz="1600">
                <a:solidFill>
                  <a:schemeClr val="tx1"/>
                </a:solidFill>
                <a:latin typeface="Helvetica" panose="020B0604020202020204" pitchFamily="34" charset="0"/>
              </a:defRPr>
            </a:lvl3pPr>
            <a:lvl4pPr marL="1600200" indent="-228600" defTabSz="965200">
              <a:defRPr sz="1600">
                <a:solidFill>
                  <a:schemeClr val="tx1"/>
                </a:solidFill>
                <a:latin typeface="Helvetica" panose="020B0604020202020204" pitchFamily="34" charset="0"/>
              </a:defRPr>
            </a:lvl4pPr>
            <a:lvl5pPr marL="2057400" indent="-228600" defTabSz="965200">
              <a:defRPr sz="1600">
                <a:solidFill>
                  <a:schemeClr val="tx1"/>
                </a:solidFill>
                <a:latin typeface="Helvetica" panose="020B0604020202020204" pitchFamily="34" charset="0"/>
              </a:defRPr>
            </a:lvl5pPr>
            <a:lvl6pPr marL="2514600" indent="-228600" defTabSz="965200"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65200"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65200"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65200" eaLnBrk="0" fontAlgn="base" hangingPunct="0">
              <a:spcBef>
                <a:spcPct val="0"/>
              </a:spcBef>
              <a:spcAft>
                <a:spcPct val="0"/>
              </a:spcAft>
              <a:defRPr sz="1600">
                <a:solidFill>
                  <a:schemeClr val="tx1"/>
                </a:solidFill>
                <a:latin typeface="Helvetica" panose="020B0604020202020204" pitchFamily="34" charset="0"/>
              </a:defRPr>
            </a:lvl9pPr>
          </a:lstStyle>
          <a:p>
            <a:fld id="{83A03110-CFDF-4C2A-B6F9-90DEC1614839}" type="slidenum">
              <a:rPr lang="zh-CN" altLang="en-US" sz="1300" smtClean="0">
                <a:latin typeface="Times New Roman" panose="02020603050405020304" pitchFamily="18" charset="0"/>
              </a:rPr>
            </a:fld>
            <a:endParaRPr lang="en-US" altLang="zh-CN" sz="1300" smtClean="0">
              <a:latin typeface="Times New Roman" panose="02020603050405020304" pitchFamily="18" charset="0"/>
            </a:endParaRPr>
          </a:p>
        </p:txBody>
      </p:sp>
      <p:sp>
        <p:nvSpPr>
          <p:cNvPr id="75779" name="Rectangle 2"/>
          <p:cNvSpPr>
            <a:spLocks noGrp="1" noRot="1" noChangeAspect="1" noChangeArrowheads="1" noTextEdit="1"/>
          </p:cNvSpPr>
          <p:nvPr>
            <p:ph type="sldImg"/>
          </p:nvPr>
        </p:nvSpPr>
        <p:spPr/>
      </p:sp>
      <p:sp>
        <p:nvSpPr>
          <p:cNvPr id="75780" name="Rectangle 3"/>
          <p:cNvSpPr>
            <a:spLocks noGrp="1" noChangeArrowheads="1"/>
          </p:cNvSpPr>
          <p:nvPr>
            <p:ph type="body" idx="1"/>
          </p:nvPr>
        </p:nvSpPr>
        <p:spPr>
          <a:noFill/>
        </p:spPr>
        <p:txBody>
          <a:bodyPr/>
          <a:lstStyle/>
          <a:p>
            <a:endParaRPr lang="zh-CN" altLang="en-US" smtClean="0">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965200">
              <a:defRPr sz="1600">
                <a:solidFill>
                  <a:schemeClr val="tx1"/>
                </a:solidFill>
                <a:latin typeface="Helvetica" panose="020B0604020202020204" pitchFamily="34" charset="0"/>
              </a:defRPr>
            </a:lvl1pPr>
            <a:lvl2pPr marL="742950" indent="-285750" defTabSz="965200">
              <a:defRPr sz="1600">
                <a:solidFill>
                  <a:schemeClr val="tx1"/>
                </a:solidFill>
                <a:latin typeface="Helvetica" panose="020B0604020202020204" pitchFamily="34" charset="0"/>
              </a:defRPr>
            </a:lvl2pPr>
            <a:lvl3pPr marL="1143000" indent="-228600" defTabSz="965200">
              <a:defRPr sz="1600">
                <a:solidFill>
                  <a:schemeClr val="tx1"/>
                </a:solidFill>
                <a:latin typeface="Helvetica" panose="020B0604020202020204" pitchFamily="34" charset="0"/>
              </a:defRPr>
            </a:lvl3pPr>
            <a:lvl4pPr marL="1600200" indent="-228600" defTabSz="965200">
              <a:defRPr sz="1600">
                <a:solidFill>
                  <a:schemeClr val="tx1"/>
                </a:solidFill>
                <a:latin typeface="Helvetica" panose="020B0604020202020204" pitchFamily="34" charset="0"/>
              </a:defRPr>
            </a:lvl4pPr>
            <a:lvl5pPr marL="2057400" indent="-228600" defTabSz="965200">
              <a:defRPr sz="1600">
                <a:solidFill>
                  <a:schemeClr val="tx1"/>
                </a:solidFill>
                <a:latin typeface="Helvetica" panose="020B0604020202020204" pitchFamily="34" charset="0"/>
              </a:defRPr>
            </a:lvl5pPr>
            <a:lvl6pPr marL="2514600" indent="-228600" defTabSz="965200"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65200"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65200"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65200" eaLnBrk="0" fontAlgn="base" hangingPunct="0">
              <a:spcBef>
                <a:spcPct val="0"/>
              </a:spcBef>
              <a:spcAft>
                <a:spcPct val="0"/>
              </a:spcAft>
              <a:defRPr sz="1600">
                <a:solidFill>
                  <a:schemeClr val="tx1"/>
                </a:solidFill>
                <a:latin typeface="Helvetica" panose="020B0604020202020204" pitchFamily="34" charset="0"/>
              </a:defRPr>
            </a:lvl9pPr>
          </a:lstStyle>
          <a:p>
            <a:fld id="{4EDA48A8-8D01-439D-BB75-42642DE0CEEC}" type="slidenum">
              <a:rPr lang="zh-CN" altLang="en-US" sz="1300" smtClean="0">
                <a:latin typeface="Times New Roman" panose="02020603050405020304" pitchFamily="18" charset="0"/>
              </a:rPr>
            </a:fld>
            <a:endParaRPr lang="en-US" altLang="zh-CN" sz="1300" smtClean="0">
              <a:latin typeface="Times New Roman" panose="02020603050405020304" pitchFamily="18" charset="0"/>
            </a:endParaRPr>
          </a:p>
        </p:txBody>
      </p:sp>
      <p:sp>
        <p:nvSpPr>
          <p:cNvPr id="77827" name="Rectangle 2"/>
          <p:cNvSpPr>
            <a:spLocks noGrp="1" noRot="1" noChangeAspect="1" noChangeArrowheads="1" noTextEdit="1"/>
          </p:cNvSpPr>
          <p:nvPr>
            <p:ph type="sldImg"/>
          </p:nvPr>
        </p:nvSpPr>
        <p:spPr/>
      </p:sp>
      <p:sp>
        <p:nvSpPr>
          <p:cNvPr id="77828" name="Rectangle 3"/>
          <p:cNvSpPr>
            <a:spLocks noGrp="1" noChangeArrowheads="1"/>
          </p:cNvSpPr>
          <p:nvPr>
            <p:ph type="body" idx="1"/>
          </p:nvPr>
        </p:nvSpPr>
        <p:spPr>
          <a:noFill/>
        </p:spPr>
        <p:txBody>
          <a:bodyPr/>
          <a:lstStyle/>
          <a:p>
            <a:endParaRPr lang="zh-CN" altLang="en-US" smtClean="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E3ADA5FA-839F-4DBF-A0FE-4C8F0D452DB5}" type="slidenum">
              <a:rPr lang="zh-CN" altLang="en-US"/>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defTabSz="965200">
              <a:defRPr sz="1600">
                <a:solidFill>
                  <a:schemeClr val="tx1"/>
                </a:solidFill>
                <a:latin typeface="Helvetica" panose="020B0604020202020204" pitchFamily="34" charset="0"/>
              </a:defRPr>
            </a:lvl1pPr>
            <a:lvl2pPr marL="742950" indent="-285750" defTabSz="965200">
              <a:defRPr sz="1600">
                <a:solidFill>
                  <a:schemeClr val="tx1"/>
                </a:solidFill>
                <a:latin typeface="Helvetica" panose="020B0604020202020204" pitchFamily="34" charset="0"/>
              </a:defRPr>
            </a:lvl2pPr>
            <a:lvl3pPr marL="1143000" indent="-228600" defTabSz="965200">
              <a:defRPr sz="1600">
                <a:solidFill>
                  <a:schemeClr val="tx1"/>
                </a:solidFill>
                <a:latin typeface="Helvetica" panose="020B0604020202020204" pitchFamily="34" charset="0"/>
              </a:defRPr>
            </a:lvl3pPr>
            <a:lvl4pPr marL="1600200" indent="-228600" defTabSz="965200">
              <a:defRPr sz="1600">
                <a:solidFill>
                  <a:schemeClr val="tx1"/>
                </a:solidFill>
                <a:latin typeface="Helvetica" panose="020B0604020202020204" pitchFamily="34" charset="0"/>
              </a:defRPr>
            </a:lvl4pPr>
            <a:lvl5pPr marL="2057400" indent="-228600" defTabSz="965200">
              <a:defRPr sz="1600">
                <a:solidFill>
                  <a:schemeClr val="tx1"/>
                </a:solidFill>
                <a:latin typeface="Helvetica" panose="020B0604020202020204" pitchFamily="34" charset="0"/>
              </a:defRPr>
            </a:lvl5pPr>
            <a:lvl6pPr marL="2514600" indent="-228600" defTabSz="965200"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65200"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65200"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65200" eaLnBrk="0" fontAlgn="base" hangingPunct="0">
              <a:spcBef>
                <a:spcPct val="0"/>
              </a:spcBef>
              <a:spcAft>
                <a:spcPct val="0"/>
              </a:spcAft>
              <a:defRPr sz="1600">
                <a:solidFill>
                  <a:schemeClr val="tx1"/>
                </a:solidFill>
                <a:latin typeface="Helvetica" panose="020B0604020202020204" pitchFamily="34" charset="0"/>
              </a:defRPr>
            </a:lvl9pPr>
          </a:lstStyle>
          <a:p>
            <a:fld id="{8C5D9545-942B-49B9-BD47-2F107AE43339}" type="slidenum">
              <a:rPr lang="zh-CN" altLang="en-US" sz="1300" smtClean="0">
                <a:latin typeface="Times New Roman" panose="02020603050405020304" pitchFamily="18" charset="0"/>
              </a:rPr>
            </a:fld>
            <a:endParaRPr lang="en-US" altLang="zh-CN" sz="1300" smtClean="0">
              <a:latin typeface="Times New Roman" panose="02020603050405020304" pitchFamily="18" charset="0"/>
            </a:endParaRPr>
          </a:p>
        </p:txBody>
      </p:sp>
      <p:sp>
        <p:nvSpPr>
          <p:cNvPr id="83971" name="Rectangle 2"/>
          <p:cNvSpPr>
            <a:spLocks noGrp="1" noRot="1" noChangeAspect="1" noChangeArrowheads="1" noTextEdit="1"/>
          </p:cNvSpPr>
          <p:nvPr>
            <p:ph type="sldImg"/>
          </p:nvPr>
        </p:nvSpPr>
        <p:spPr/>
      </p:sp>
      <p:sp>
        <p:nvSpPr>
          <p:cNvPr id="83972" name="Rectangle 3"/>
          <p:cNvSpPr>
            <a:spLocks noGrp="1" noChangeArrowheads="1"/>
          </p:cNvSpPr>
          <p:nvPr>
            <p:ph type="body" idx="1"/>
          </p:nvPr>
        </p:nvSpPr>
        <p:spPr>
          <a:noFill/>
        </p:spPr>
        <p:txBody>
          <a:bodyPr/>
          <a:lstStyle/>
          <a:p>
            <a:endParaRPr lang="zh-CN" altLang="en-US" smtClean="0">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defTabSz="965200">
              <a:defRPr sz="1600">
                <a:solidFill>
                  <a:schemeClr val="tx1"/>
                </a:solidFill>
                <a:latin typeface="Helvetica" panose="020B0604020202020204" pitchFamily="34" charset="0"/>
              </a:defRPr>
            </a:lvl1pPr>
            <a:lvl2pPr marL="742950" indent="-285750" defTabSz="965200">
              <a:defRPr sz="1600">
                <a:solidFill>
                  <a:schemeClr val="tx1"/>
                </a:solidFill>
                <a:latin typeface="Helvetica" panose="020B0604020202020204" pitchFamily="34" charset="0"/>
              </a:defRPr>
            </a:lvl2pPr>
            <a:lvl3pPr marL="1143000" indent="-228600" defTabSz="965200">
              <a:defRPr sz="1600">
                <a:solidFill>
                  <a:schemeClr val="tx1"/>
                </a:solidFill>
                <a:latin typeface="Helvetica" panose="020B0604020202020204" pitchFamily="34" charset="0"/>
              </a:defRPr>
            </a:lvl3pPr>
            <a:lvl4pPr marL="1600200" indent="-228600" defTabSz="965200">
              <a:defRPr sz="1600">
                <a:solidFill>
                  <a:schemeClr val="tx1"/>
                </a:solidFill>
                <a:latin typeface="Helvetica" panose="020B0604020202020204" pitchFamily="34" charset="0"/>
              </a:defRPr>
            </a:lvl4pPr>
            <a:lvl5pPr marL="2057400" indent="-228600" defTabSz="965200">
              <a:defRPr sz="1600">
                <a:solidFill>
                  <a:schemeClr val="tx1"/>
                </a:solidFill>
                <a:latin typeface="Helvetica" panose="020B0604020202020204" pitchFamily="34" charset="0"/>
              </a:defRPr>
            </a:lvl5pPr>
            <a:lvl6pPr marL="2514600" indent="-228600" defTabSz="965200"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65200"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65200"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65200" eaLnBrk="0" fontAlgn="base" hangingPunct="0">
              <a:spcBef>
                <a:spcPct val="0"/>
              </a:spcBef>
              <a:spcAft>
                <a:spcPct val="0"/>
              </a:spcAft>
              <a:defRPr sz="1600">
                <a:solidFill>
                  <a:schemeClr val="tx1"/>
                </a:solidFill>
                <a:latin typeface="Helvetica" panose="020B0604020202020204" pitchFamily="34" charset="0"/>
              </a:defRPr>
            </a:lvl9pPr>
          </a:lstStyle>
          <a:p>
            <a:fld id="{341B5EDD-3D31-44A7-A089-4732B3C91DD9}" type="slidenum">
              <a:rPr lang="zh-CN" altLang="en-US" sz="1300" smtClean="0">
                <a:latin typeface="Times New Roman" panose="02020603050405020304" pitchFamily="18" charset="0"/>
              </a:rPr>
            </a:fld>
            <a:endParaRPr lang="en-US" altLang="zh-CN" sz="1300" smtClean="0">
              <a:latin typeface="Times New Roman" panose="02020603050405020304" pitchFamily="18" charset="0"/>
            </a:endParaRPr>
          </a:p>
        </p:txBody>
      </p:sp>
      <p:sp>
        <p:nvSpPr>
          <p:cNvPr id="86019" name="Rectangle 2"/>
          <p:cNvSpPr>
            <a:spLocks noGrp="1" noRot="1" noChangeAspect="1" noChangeArrowheads="1" noTextEdit="1"/>
          </p:cNvSpPr>
          <p:nvPr>
            <p:ph type="sldImg"/>
          </p:nvPr>
        </p:nvSpPr>
        <p:spPr/>
      </p:sp>
      <p:sp>
        <p:nvSpPr>
          <p:cNvPr id="86020" name="Rectangle 3"/>
          <p:cNvSpPr>
            <a:spLocks noGrp="1" noChangeArrowheads="1"/>
          </p:cNvSpPr>
          <p:nvPr>
            <p:ph type="body" idx="1"/>
          </p:nvPr>
        </p:nvSpPr>
        <p:spPr>
          <a:noFill/>
        </p:spPr>
        <p:txBody>
          <a:bodyPr/>
          <a:lstStyle/>
          <a:p>
            <a:endParaRPr lang="zh-CN" altLang="en-US" smtClean="0">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defTabSz="965200">
              <a:defRPr sz="1600">
                <a:solidFill>
                  <a:schemeClr val="tx1"/>
                </a:solidFill>
                <a:latin typeface="Helvetica" panose="020B0604020202020204" pitchFamily="34" charset="0"/>
              </a:defRPr>
            </a:lvl1pPr>
            <a:lvl2pPr marL="742950" indent="-285750" defTabSz="965200">
              <a:defRPr sz="1600">
                <a:solidFill>
                  <a:schemeClr val="tx1"/>
                </a:solidFill>
                <a:latin typeface="Helvetica" panose="020B0604020202020204" pitchFamily="34" charset="0"/>
              </a:defRPr>
            </a:lvl2pPr>
            <a:lvl3pPr marL="1143000" indent="-228600" defTabSz="965200">
              <a:defRPr sz="1600">
                <a:solidFill>
                  <a:schemeClr val="tx1"/>
                </a:solidFill>
                <a:latin typeface="Helvetica" panose="020B0604020202020204" pitchFamily="34" charset="0"/>
              </a:defRPr>
            </a:lvl3pPr>
            <a:lvl4pPr marL="1600200" indent="-228600" defTabSz="965200">
              <a:defRPr sz="1600">
                <a:solidFill>
                  <a:schemeClr val="tx1"/>
                </a:solidFill>
                <a:latin typeface="Helvetica" panose="020B0604020202020204" pitchFamily="34" charset="0"/>
              </a:defRPr>
            </a:lvl4pPr>
            <a:lvl5pPr marL="2057400" indent="-228600" defTabSz="965200">
              <a:defRPr sz="1600">
                <a:solidFill>
                  <a:schemeClr val="tx1"/>
                </a:solidFill>
                <a:latin typeface="Helvetica" panose="020B0604020202020204" pitchFamily="34" charset="0"/>
              </a:defRPr>
            </a:lvl5pPr>
            <a:lvl6pPr marL="2514600" indent="-228600" defTabSz="965200"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65200"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65200"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65200" eaLnBrk="0" fontAlgn="base" hangingPunct="0">
              <a:spcBef>
                <a:spcPct val="0"/>
              </a:spcBef>
              <a:spcAft>
                <a:spcPct val="0"/>
              </a:spcAft>
              <a:defRPr sz="1600">
                <a:solidFill>
                  <a:schemeClr val="tx1"/>
                </a:solidFill>
                <a:latin typeface="Helvetica" panose="020B0604020202020204" pitchFamily="34" charset="0"/>
              </a:defRPr>
            </a:lvl9pPr>
          </a:lstStyle>
          <a:p>
            <a:fld id="{7B482725-8809-4976-8D04-EAA98874C14A}" type="slidenum">
              <a:rPr lang="zh-CN" altLang="en-US" sz="1300" smtClean="0">
                <a:latin typeface="Times New Roman" panose="02020603050405020304" pitchFamily="18" charset="0"/>
              </a:rPr>
            </a:fld>
            <a:endParaRPr lang="en-US" altLang="zh-CN" sz="1300" smtClean="0">
              <a:latin typeface="Times New Roman" panose="02020603050405020304" pitchFamily="18" charset="0"/>
            </a:endParaRPr>
          </a:p>
        </p:txBody>
      </p:sp>
      <p:sp>
        <p:nvSpPr>
          <p:cNvPr id="88067" name="Rectangle 2"/>
          <p:cNvSpPr>
            <a:spLocks noGrp="1" noRot="1" noChangeAspect="1" noChangeArrowheads="1" noTextEdit="1"/>
          </p:cNvSpPr>
          <p:nvPr>
            <p:ph type="sldImg"/>
          </p:nvPr>
        </p:nvSpPr>
        <p:spPr/>
      </p:sp>
      <p:sp>
        <p:nvSpPr>
          <p:cNvPr id="88068" name="Rectangle 3"/>
          <p:cNvSpPr>
            <a:spLocks noGrp="1" noChangeArrowheads="1"/>
          </p:cNvSpPr>
          <p:nvPr>
            <p:ph type="body" idx="1"/>
          </p:nvPr>
        </p:nvSpPr>
        <p:spPr>
          <a:noFill/>
        </p:spPr>
        <p:txBody>
          <a:bodyPr/>
          <a:lstStyle/>
          <a:p>
            <a:endParaRPr lang="zh-CN" altLang="en-US" smtClean="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p:sp>
      <p:sp>
        <p:nvSpPr>
          <p:cNvPr id="757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When N=8, last file would be: (N-1)x256 + 1x256x256 = 32MB</a:t>
            </a:r>
            <a:endParaRPr lang="zh-CN" altLang="en-US" smtClean="0"/>
          </a:p>
        </p:txBody>
      </p:sp>
      <p:sp>
        <p:nvSpPr>
          <p:cNvPr id="7578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C9CA3909-4E5C-4B87-8D2F-3E8E41EA63CC}" type="slidenum">
              <a:rPr lang="zh-CN" altLang="en-US" sz="1200" b="0">
                <a:latin typeface="Times New Roman" panose="02020603050405020304" pitchFamily="18" charset="0"/>
              </a:rPr>
            </a:fld>
            <a:endParaRPr lang="en-US" altLang="zh-CN" sz="1200" b="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p:sp>
      <p:sp>
        <p:nvSpPr>
          <p:cNvPr id="768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CHDIR can set working directory</a:t>
            </a:r>
            <a:endParaRPr lang="zh-CN" altLang="en-US" smtClean="0"/>
          </a:p>
        </p:txBody>
      </p:sp>
      <p:sp>
        <p:nvSpPr>
          <p:cNvPr id="768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339A1E95-9DC0-4841-BB7B-E55E698149AA}" type="slidenum">
              <a:rPr lang="zh-CN" altLang="en-US" sz="1200" b="0">
                <a:latin typeface="Times New Roman" panose="02020603050405020304" pitchFamily="18" charset="0"/>
              </a:rPr>
            </a:fld>
            <a:endParaRPr lang="en-US" altLang="zh-CN" sz="1200" b="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130"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defTabSz="91313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defTabSz="91313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defTabSz="91313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defTabSz="91313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defTabSz="91313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defTabSz="91313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defTabSz="91313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defTabSz="91313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869468FA-043B-4604-A347-A8F3C9400CA7}" type="slidenum">
              <a:rPr lang="zh-CN" altLang="en-US" sz="1200" b="0">
                <a:latin typeface="Times New Roman" panose="02020603050405020304" pitchFamily="18" charset="0"/>
              </a:rPr>
            </a:fld>
            <a:endParaRPr lang="en-US" altLang="zh-CN" sz="1200" b="0">
              <a:latin typeface="Times New Roman" panose="02020603050405020304" pitchFamily="18" charset="0"/>
            </a:endParaRPr>
          </a:p>
        </p:txBody>
      </p:sp>
      <p:sp>
        <p:nvSpPr>
          <p:cNvPr id="77827" name="Rectangle 2"/>
          <p:cNvSpPr>
            <a:spLocks noGrp="1" noRot="1" noChangeAspect="1" noChangeArrowheads="1" noTextEdit="1"/>
          </p:cNvSpPr>
          <p:nvPr>
            <p:ph type="sldImg"/>
          </p:nvPr>
        </p:nvSpPr>
        <p:spPr/>
      </p:sp>
      <p:sp>
        <p:nvSpPr>
          <p:cNvPr id="778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here, the directory file is a record file</a:t>
            </a:r>
            <a:endParaRPr lang="en-US" altLang="zh-CN" smtClean="0"/>
          </a:p>
          <a:p>
            <a:r>
              <a:rPr lang="en-US" altLang="zh-CN" smtClean="0"/>
              <a:t>ls</a:t>
            </a:r>
            <a:r>
              <a:rPr lang="zh-CN" altLang="en-US" smtClean="0"/>
              <a:t>列出目录下的名字。</a:t>
            </a:r>
            <a:endParaRPr lang="zh-CN" altLang="en-US" smtClean="0"/>
          </a:p>
          <a:p>
            <a:r>
              <a:rPr lang="en-US" altLang="zh-CN" smtClean="0"/>
              <a:t>ls-l</a:t>
            </a:r>
            <a:r>
              <a:rPr lang="zh-CN" altLang="en-US" smtClean="0"/>
              <a:t>列出目录下名字和元数据（访问</a:t>
            </a:r>
            <a:r>
              <a:rPr lang="en-US" altLang="zh-CN" smtClean="0"/>
              <a:t>inode</a:t>
            </a:r>
            <a:r>
              <a:rPr lang="zh-CN" altLang="en-US" smtClean="0"/>
              <a:t>数据结构</a:t>
            </a:r>
            <a:r>
              <a:rPr lang="zh-CN" altLang="en-US" smtClean="0"/>
              <a:t>）。</a:t>
            </a:r>
            <a:endParaRPr lang="zh-CN" altLang="en-US" smtClean="0"/>
          </a:p>
          <a:p>
            <a:r>
              <a:rPr lang="zh-CN" altLang="en-US" smtClean="0"/>
              <a:t>但是，如果一个目录的可执行权限被关闭，那么就不可以根据目录内的文件</a:t>
            </a:r>
            <a:r>
              <a:rPr lang="en-US" altLang="zh-CN" smtClean="0"/>
              <a:t>inode</a:t>
            </a:r>
            <a:r>
              <a:rPr lang="zh-CN" altLang="en-US" smtClean="0"/>
              <a:t>进行跳转。比如如果上述表格中有文件所在目录没有可执行权限，那么就不能通过上表来跳转到该文件。</a:t>
            </a:r>
            <a:endParaRPr lang="zh-CN" altLang="en-US" smtClean="0"/>
          </a:p>
          <a:p>
            <a:r>
              <a:rPr lang="en-US" altLang="zh-CN" smtClean="0"/>
              <a:t>/usr/bin/is</a:t>
            </a:r>
            <a:r>
              <a:rPr lang="zh-CN" altLang="en-US" smtClean="0"/>
              <a:t>绝对路径</a:t>
            </a:r>
            <a:endParaRPr lang="zh-CN" altLang="en-US" smtClean="0"/>
          </a:p>
          <a:p>
            <a:r>
              <a:rPr lang="en-US" altLang="zh-CN" smtClean="0"/>
              <a:t>./work/wl/a.out</a:t>
            </a:r>
            <a:r>
              <a:rPr lang="zh-CN" altLang="en-US" smtClean="0"/>
              <a:t>或者</a:t>
            </a:r>
            <a:r>
              <a:rPr lang="en-US" altLang="zh-CN" smtClean="0"/>
              <a:t>work/wl/a.out</a:t>
            </a:r>
            <a:r>
              <a:rPr lang="zh-CN" altLang="en-US" smtClean="0"/>
              <a:t>是相对路径</a:t>
            </a:r>
            <a:endParaRPr lang="zh-CN" altLang="en-US" smtClean="0"/>
          </a:p>
          <a:p>
            <a:r>
              <a:rPr lang="en-US" altLang="zh-CN" smtClean="0"/>
              <a:t>DNS</a:t>
            </a:r>
            <a:r>
              <a:rPr lang="zh-CN" altLang="en-US" smtClean="0"/>
              <a:t>：</a:t>
            </a:r>
            <a:r>
              <a:rPr lang="en-US" altLang="zh-CN" smtClean="0"/>
              <a:t> domain name system</a:t>
            </a:r>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8A592522-3D72-41BD-90F6-5D70A0B506E4}" type="slidenum">
              <a:rPr lang="zh-CN" altLang="en-US" sz="1200" b="0">
                <a:latin typeface="Times New Roman" panose="02020603050405020304" pitchFamily="18" charset="0"/>
              </a:rPr>
            </a:fld>
            <a:endParaRPr lang="en-US" altLang="zh-CN" sz="1200" b="0">
              <a:latin typeface="Times New Roman" panose="02020603050405020304" pitchFamily="18" charset="0"/>
            </a:endParaRPr>
          </a:p>
        </p:txBody>
      </p:sp>
      <p:sp>
        <p:nvSpPr>
          <p:cNvPr id="78851" name="Rectangle 2"/>
          <p:cNvSpPr>
            <a:spLocks noGrp="1" noRot="1" noChangeAspect="1" noChangeArrowheads="1" noTextEdit="1"/>
          </p:cNvSpPr>
          <p:nvPr>
            <p:ph type="sldImg"/>
          </p:nvPr>
        </p:nvSpPr>
        <p:spPr/>
      </p:sp>
      <p:sp>
        <p:nvSpPr>
          <p:cNvPr id="788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hardlink</a:t>
            </a:r>
            <a:r>
              <a:rPr lang="zh-CN" altLang="en-US" smtClean="0"/>
              <a:t>只能在一个文件系统起作用，如硬盘有多块分割分区，每个分区都有</a:t>
            </a:r>
            <a:r>
              <a:rPr lang="en-US" altLang="zh-CN" smtClean="0"/>
              <a:t>9</a:t>
            </a:r>
            <a:r>
              <a:rPr lang="zh-CN" altLang="en-US" smtClean="0"/>
              <a:t>号</a:t>
            </a:r>
            <a:r>
              <a:rPr lang="en-US" altLang="zh-CN" smtClean="0"/>
              <a:t>inode</a:t>
            </a:r>
            <a:r>
              <a:rPr lang="zh-CN" altLang="en-US" smtClean="0"/>
              <a:t>，此时</a:t>
            </a:r>
            <a:r>
              <a:rPr lang="en-US" altLang="zh-CN" smtClean="0"/>
              <a:t>hardlink'</a:t>
            </a:r>
            <a:r>
              <a:rPr lang="zh-CN" altLang="en-US" smtClean="0"/>
              <a:t>就不能用，只能用</a:t>
            </a:r>
            <a:r>
              <a:rPr lang="en-US" altLang="zh-CN" smtClean="0"/>
              <a:t>softlink</a:t>
            </a:r>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符号连接在</a:t>
            </a:r>
            <a:r>
              <a:rPr lang="en-US" altLang="zh-CN"/>
              <a:t>windows</a:t>
            </a:r>
            <a:r>
              <a:rPr lang="zh-CN" altLang="en-US"/>
              <a:t>里面是</a:t>
            </a:r>
            <a:r>
              <a:rPr lang="en-US" altLang="zh-CN"/>
              <a:t>4k</a:t>
            </a:r>
            <a:r>
              <a:rPr lang="zh-CN" altLang="en-US"/>
              <a:t>，我们可以看到快捷方式大小都是</a:t>
            </a:r>
            <a:r>
              <a:rPr lang="en-US" altLang="zh-CN"/>
              <a:t>4k</a:t>
            </a:r>
            <a:r>
              <a:rPr lang="zh-CN" altLang="en-US"/>
              <a:t>，即块的大小为</a:t>
            </a:r>
            <a:r>
              <a:rPr lang="en-US" altLang="zh-CN"/>
              <a:t>4k</a:t>
            </a:r>
            <a:r>
              <a:rPr lang="zh-CN" altLang="en-US"/>
              <a:t>。</a:t>
            </a:r>
            <a:endParaRPr lang="zh-CN" altLang="en-US"/>
          </a:p>
        </p:txBody>
      </p:sp>
      <p:sp>
        <p:nvSpPr>
          <p:cNvPr id="4" name="灯片编号占位符 3"/>
          <p:cNvSpPr>
            <a:spLocks noGrp="1"/>
          </p:cNvSpPr>
          <p:nvPr>
            <p:ph type="sldNum" sz="quarter" idx="5"/>
          </p:nvPr>
        </p:nvSpPr>
        <p:spPr/>
        <p:txBody>
          <a:bodyPr/>
          <a:p>
            <a:fld id="{E3ADA5FA-839F-4DBF-A0FE-4C8F0D452DB5}" type="slidenum">
              <a:rPr lang="zh-CN" altLang="en-US"/>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E05A64C1-4330-45AD-8887-EBA4E635DAFF}" type="slidenum">
              <a:rPr lang="zh-CN" altLang="en-US" sz="1200" b="0">
                <a:latin typeface="Times New Roman" panose="02020603050405020304" pitchFamily="18" charset="0"/>
              </a:rPr>
            </a:fld>
            <a:endParaRPr lang="en-US" altLang="zh-CN" sz="1200" b="0">
              <a:latin typeface="Times New Roman" panose="02020603050405020304" pitchFamily="18" charset="0"/>
            </a:endParaRPr>
          </a:p>
        </p:txBody>
      </p:sp>
      <p:sp>
        <p:nvSpPr>
          <p:cNvPr id="80899" name="Rectangle 2"/>
          <p:cNvSpPr>
            <a:spLocks noGrp="1" noRot="1" noChangeAspect="1" noChangeArrowheads="1" noTextEdit="1"/>
          </p:cNvSpPr>
          <p:nvPr>
            <p:ph type="sldImg"/>
          </p:nvPr>
        </p:nvSpPr>
        <p:spPr/>
      </p:sp>
      <p:sp>
        <p:nvSpPr>
          <p:cNvPr id="809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any open</a:t>
            </a:r>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098" name="Rectangle 1026"/>
          <p:cNvSpPr>
            <a:spLocks noGrp="1" noChangeArrowheads="1"/>
          </p:cNvSpPr>
          <p:nvPr>
            <p:ph type="ctrTitle"/>
          </p:nvPr>
        </p:nvSpPr>
        <p:spPr>
          <a:xfrm>
            <a:off x="685800" y="2286000"/>
            <a:ext cx="7772400" cy="1143000"/>
          </a:xfrm>
        </p:spPr>
        <p:txBody>
          <a:bodyPr/>
          <a:lstStyle>
            <a:lvl1pPr algn="ctr">
              <a:defRPr/>
            </a:lvl1pPr>
          </a:lstStyle>
          <a:p>
            <a:r>
              <a:rPr lang="en-US" altLang="zh-CN"/>
              <a:t>Click to edit Master title style</a:t>
            </a:r>
            <a:endParaRPr lang="en-US" altLang="zh-CN"/>
          </a:p>
        </p:txBody>
      </p:sp>
      <p:sp>
        <p:nvSpPr>
          <p:cNvPr id="4099" name="Rectangle 1027"/>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endParaRPr lang="en-US" altLang="zh-CN"/>
          </a:p>
        </p:txBody>
      </p:sp>
      <p:sp>
        <p:nvSpPr>
          <p:cNvPr id="4" name="Rectangle 1028"/>
          <p:cNvSpPr>
            <a:spLocks noGrp="1" noChangeArrowheads="1"/>
          </p:cNvSpPr>
          <p:nvPr>
            <p:ph type="dt" sz="half" idx="10"/>
          </p:nvPr>
        </p:nvSpPr>
        <p:spPr>
          <a:xfrm>
            <a:off x="533400" y="6248400"/>
            <a:ext cx="1905000" cy="457200"/>
          </a:xfrm>
        </p:spPr>
        <p:txBody>
          <a:bodyPr/>
          <a:lstStyle>
            <a:lvl1pPr>
              <a:defRPr/>
            </a:lvl1pPr>
          </a:lstStyle>
          <a:p>
            <a:pPr>
              <a:defRPr/>
            </a:pPr>
            <a:fld id="{839C6FF5-FFFC-4039-822C-42EAF5A602B7}" type="datetime1">
              <a:rPr lang="zh-CN" altLang="en-US"/>
            </a:fld>
            <a:endParaRPr lang="en-US" altLang="zh-CN"/>
          </a:p>
        </p:txBody>
      </p:sp>
      <p:sp>
        <p:nvSpPr>
          <p:cNvPr id="5" name="Rectangle 1029"/>
          <p:cNvSpPr>
            <a:spLocks noGrp="1" noChangeArrowheads="1"/>
          </p:cNvSpPr>
          <p:nvPr>
            <p:ph type="ftr" sz="quarter" idx="11"/>
          </p:nvPr>
        </p:nvSpPr>
        <p:spPr>
          <a:xfrm>
            <a:off x="2514600" y="6248400"/>
            <a:ext cx="4114800" cy="457200"/>
          </a:xfrm>
        </p:spPr>
        <p:txBody>
          <a:bodyPr/>
          <a:lstStyle>
            <a:lvl1pPr>
              <a:defRPr/>
            </a:lvl1pPr>
          </a:lstStyle>
          <a:p>
            <a:pPr>
              <a:defRPr/>
            </a:pPr>
            <a:r>
              <a:rPr lang="zh-CN" altLang="en-US"/>
              <a:t>Compilers Autumn 2002</a:t>
            </a:r>
            <a:endParaRPr lang="en-US" altLang="zh-CN"/>
          </a:p>
        </p:txBody>
      </p:sp>
      <p:sp>
        <p:nvSpPr>
          <p:cNvPr id="6" name="Rectangle 1030"/>
          <p:cNvSpPr>
            <a:spLocks noGrp="1" noChangeArrowheads="1"/>
          </p:cNvSpPr>
          <p:nvPr>
            <p:ph type="sldNum" sz="quarter" idx="12"/>
          </p:nvPr>
        </p:nvSpPr>
        <p:spPr>
          <a:xfrm>
            <a:off x="6705600" y="6248400"/>
            <a:ext cx="1905000" cy="457200"/>
          </a:xfrm>
        </p:spPr>
        <p:txBody>
          <a:bodyPr/>
          <a:lstStyle>
            <a:lvl1pPr>
              <a:defRPr/>
            </a:lvl1pPr>
          </a:lstStyle>
          <a:p>
            <a:fld id="{3E493FCF-19BC-4CFE-8CFF-14F53F104455}" type="slidenum">
              <a:rPr lang="zh-CN" altLang="en-US"/>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CB4793B9-EE64-44BA-B5AD-07CFE8ABCD92}"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Compilers Autumn 2002</a:t>
            </a:r>
            <a:endParaRPr lang="en-US" altLang="zh-CN"/>
          </a:p>
        </p:txBody>
      </p:sp>
      <p:sp>
        <p:nvSpPr>
          <p:cNvPr id="6" name="Rectangle 6"/>
          <p:cNvSpPr>
            <a:spLocks noGrp="1" noChangeArrowheads="1"/>
          </p:cNvSpPr>
          <p:nvPr>
            <p:ph type="sldNum" sz="quarter" idx="12"/>
          </p:nvPr>
        </p:nvSpPr>
        <p:spPr/>
        <p:txBody>
          <a:bodyPr/>
          <a:lstStyle>
            <a:lvl1pPr>
              <a:defRPr/>
            </a:lvl1pPr>
          </a:lstStyle>
          <a:p>
            <a:fld id="{D6A49ED7-AD8D-4B05-ACFB-49C45C8E80AC}"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457200"/>
            <a:ext cx="2076450" cy="5562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76950" cy="55626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085A431D-045E-4116-9B88-8274C0BDBF54}"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Compilers Autumn 2002</a:t>
            </a:r>
            <a:endParaRPr lang="en-US" altLang="zh-CN"/>
          </a:p>
        </p:txBody>
      </p:sp>
      <p:sp>
        <p:nvSpPr>
          <p:cNvPr id="6" name="Rectangle 6"/>
          <p:cNvSpPr>
            <a:spLocks noGrp="1" noChangeArrowheads="1"/>
          </p:cNvSpPr>
          <p:nvPr>
            <p:ph type="sldNum" sz="quarter" idx="12"/>
          </p:nvPr>
        </p:nvSpPr>
        <p:spPr/>
        <p:txBody>
          <a:bodyPr/>
          <a:lstStyle>
            <a:lvl1pPr>
              <a:defRPr/>
            </a:lvl1pPr>
          </a:lstStyle>
          <a:p>
            <a:fld id="{C086DF62-EC46-4AEF-A3CD-E92A94FA2679}"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Rectangle 4"/>
          <p:cNvSpPr>
            <a:spLocks noGrp="1" noChangeArrowheads="1"/>
          </p:cNvSpPr>
          <p:nvPr>
            <p:ph type="dt" sz="half" idx="10"/>
          </p:nvPr>
        </p:nvSpPr>
        <p:spPr/>
        <p:txBody>
          <a:bodyPr/>
          <a:lstStyle>
            <a:lvl1pPr>
              <a:defRPr/>
            </a:lvl1pPr>
          </a:lstStyle>
          <a:p>
            <a:pPr>
              <a:defRPr/>
            </a:pPr>
            <a:fld id="{6C7852A0-7618-470F-895C-90084AFD3242}"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Compilers Autumn 2002</a:t>
            </a:r>
            <a:endParaRPr lang="en-US" altLang="zh-CN"/>
          </a:p>
        </p:txBody>
      </p:sp>
      <p:sp>
        <p:nvSpPr>
          <p:cNvPr id="6" name="Rectangle 6"/>
          <p:cNvSpPr>
            <a:spLocks noGrp="1" noChangeArrowheads="1"/>
          </p:cNvSpPr>
          <p:nvPr>
            <p:ph type="sldNum" sz="quarter" idx="12"/>
          </p:nvPr>
        </p:nvSpPr>
        <p:spPr/>
        <p:txBody>
          <a:bodyPr/>
          <a:lstStyle>
            <a:lvl1pPr>
              <a:defRPr/>
            </a:lvl1pPr>
          </a:lstStyle>
          <a:p>
            <a:fld id="{0F031947-A6E1-4C64-A238-95358AB1C50F}"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fld id="{13D317B3-471C-4E68-BEFD-FF95FF63F7E1}"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Compilers Autumn 2002</a:t>
            </a:r>
            <a:endParaRPr lang="en-US" altLang="zh-CN"/>
          </a:p>
        </p:txBody>
      </p:sp>
      <p:sp>
        <p:nvSpPr>
          <p:cNvPr id="6" name="Rectangle 6"/>
          <p:cNvSpPr>
            <a:spLocks noGrp="1" noChangeArrowheads="1"/>
          </p:cNvSpPr>
          <p:nvPr>
            <p:ph type="sldNum" sz="quarter" idx="12"/>
          </p:nvPr>
        </p:nvSpPr>
        <p:spPr/>
        <p:txBody>
          <a:bodyPr/>
          <a:lstStyle>
            <a:lvl1pPr>
              <a:defRPr/>
            </a:lvl1pPr>
          </a:lstStyle>
          <a:p>
            <a:fld id="{57F2B7A3-7346-4909-99F0-DE9D43A8B114}"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767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86300" y="1600200"/>
            <a:ext cx="40767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14C94A9B-FC3D-4D10-9874-26D36AF81F54}"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r>
              <a:rPr lang="zh-CN" altLang="en-US"/>
              <a:t>Compilers Autumn 2002</a:t>
            </a:r>
            <a:endParaRPr lang="en-US" altLang="zh-CN"/>
          </a:p>
        </p:txBody>
      </p:sp>
      <p:sp>
        <p:nvSpPr>
          <p:cNvPr id="7" name="Rectangle 6"/>
          <p:cNvSpPr>
            <a:spLocks noGrp="1" noChangeArrowheads="1"/>
          </p:cNvSpPr>
          <p:nvPr>
            <p:ph type="sldNum" sz="quarter" idx="12"/>
          </p:nvPr>
        </p:nvSpPr>
        <p:spPr/>
        <p:txBody>
          <a:bodyPr/>
          <a:lstStyle>
            <a:lvl1pPr>
              <a:defRPr/>
            </a:lvl1pPr>
          </a:lstStyle>
          <a:p>
            <a:fld id="{4FFB4EDB-DB98-4E84-9EFA-8A9D4BE99DD1}" type="slidenum">
              <a:rPr lang="zh-CN" altLang="en-US"/>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E9CCF850-B34E-4F2B-BD4B-52A2D0B3CB0E}" type="datetime1">
              <a:rPr lang="zh-CN" altLang="en-US"/>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r>
              <a:rPr lang="zh-CN" altLang="en-US"/>
              <a:t>Compilers Autumn 2002</a:t>
            </a:r>
            <a:endParaRPr lang="en-US" altLang="zh-CN"/>
          </a:p>
        </p:txBody>
      </p:sp>
      <p:sp>
        <p:nvSpPr>
          <p:cNvPr id="9" name="Rectangle 6"/>
          <p:cNvSpPr>
            <a:spLocks noGrp="1" noChangeArrowheads="1"/>
          </p:cNvSpPr>
          <p:nvPr>
            <p:ph type="sldNum" sz="quarter" idx="12"/>
          </p:nvPr>
        </p:nvSpPr>
        <p:spPr/>
        <p:txBody>
          <a:bodyPr/>
          <a:lstStyle>
            <a:lvl1pPr>
              <a:defRPr/>
            </a:lvl1pPr>
          </a:lstStyle>
          <a:p>
            <a:fld id="{26539159-95F6-44BB-9877-741FFA74A974}" type="slidenum">
              <a:rPr lang="zh-CN" altLang="en-US"/>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18D49D1E-F86B-413B-96AB-49153E1E707E}" type="datetime1">
              <a:rPr lang="zh-CN" altLang="en-US"/>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r>
              <a:rPr lang="zh-CN" altLang="en-US"/>
              <a:t>Compilers Autumn 2002</a:t>
            </a:r>
            <a:endParaRPr lang="en-US" altLang="zh-CN"/>
          </a:p>
        </p:txBody>
      </p:sp>
      <p:sp>
        <p:nvSpPr>
          <p:cNvPr id="5" name="Rectangle 6"/>
          <p:cNvSpPr>
            <a:spLocks noGrp="1" noChangeArrowheads="1"/>
          </p:cNvSpPr>
          <p:nvPr>
            <p:ph type="sldNum" sz="quarter" idx="12"/>
          </p:nvPr>
        </p:nvSpPr>
        <p:spPr/>
        <p:txBody>
          <a:bodyPr/>
          <a:lstStyle>
            <a:lvl1pPr>
              <a:defRPr/>
            </a:lvl1pPr>
          </a:lstStyle>
          <a:p>
            <a:fld id="{F7908558-782F-49DF-861D-4917CA170D67}" type="slidenum">
              <a:rPr lang="zh-CN" altLang="en-US"/>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E39D4DB4-F686-47F9-9397-2679E0F54D5F}" type="datetime1">
              <a:rPr lang="zh-CN" altLang="en-US"/>
            </a:fld>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r>
              <a:rPr lang="zh-CN" altLang="en-US"/>
              <a:t>Compilers Autumn 2002</a:t>
            </a:r>
            <a:endParaRPr lang="en-US" altLang="zh-CN"/>
          </a:p>
        </p:txBody>
      </p:sp>
      <p:sp>
        <p:nvSpPr>
          <p:cNvPr id="4" name="Rectangle 6"/>
          <p:cNvSpPr>
            <a:spLocks noGrp="1" noChangeArrowheads="1"/>
          </p:cNvSpPr>
          <p:nvPr>
            <p:ph type="sldNum" sz="quarter" idx="12"/>
          </p:nvPr>
        </p:nvSpPr>
        <p:spPr/>
        <p:txBody>
          <a:bodyPr/>
          <a:lstStyle>
            <a:lvl1pPr>
              <a:defRPr/>
            </a:lvl1pPr>
          </a:lstStyle>
          <a:p>
            <a:fld id="{F596DD79-3A73-4CFE-A399-BBBA3ACDE38A}"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fld id="{B7D1D5C0-DEC1-4FAC-BF0D-EE6E337BB14F}"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r>
              <a:rPr lang="zh-CN" altLang="en-US"/>
              <a:t>Compilers Autumn 2002</a:t>
            </a:r>
            <a:endParaRPr lang="en-US" altLang="zh-CN"/>
          </a:p>
        </p:txBody>
      </p:sp>
      <p:sp>
        <p:nvSpPr>
          <p:cNvPr id="7" name="Rectangle 6"/>
          <p:cNvSpPr>
            <a:spLocks noGrp="1" noChangeArrowheads="1"/>
          </p:cNvSpPr>
          <p:nvPr>
            <p:ph type="sldNum" sz="quarter" idx="12"/>
          </p:nvPr>
        </p:nvSpPr>
        <p:spPr/>
        <p:txBody>
          <a:bodyPr/>
          <a:lstStyle>
            <a:lvl1pPr>
              <a:defRPr/>
            </a:lvl1pPr>
          </a:lstStyle>
          <a:p>
            <a:fld id="{F91183FC-9952-4094-891E-26D3244BBDE2}"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fld id="{8B40229D-9CE5-4FDD-A3B4-F2DE65C503CC}"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r>
              <a:rPr lang="zh-CN" altLang="en-US"/>
              <a:t>Compilers Autumn 2002</a:t>
            </a:r>
            <a:endParaRPr lang="en-US" altLang="zh-CN"/>
          </a:p>
        </p:txBody>
      </p:sp>
      <p:sp>
        <p:nvSpPr>
          <p:cNvPr id="7" name="Rectangle 6"/>
          <p:cNvSpPr>
            <a:spLocks noGrp="1" noChangeArrowheads="1"/>
          </p:cNvSpPr>
          <p:nvPr>
            <p:ph type="sldNum" sz="quarter" idx="12"/>
          </p:nvPr>
        </p:nvSpPr>
        <p:spPr/>
        <p:txBody>
          <a:bodyPr/>
          <a:lstStyle>
            <a:lvl1pPr>
              <a:defRPr/>
            </a:lvl1pPr>
          </a:lstStyle>
          <a:p>
            <a:fld id="{41E5392A-32DE-4662-BCFF-C03125C81291}"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57200"/>
            <a:ext cx="8077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smtClean="0"/>
              <a:t>Click to edit Master title style</a:t>
            </a:r>
            <a:endParaRPr lang="en-US" altLang="zh-CN" smtClean="0"/>
          </a:p>
        </p:txBody>
      </p:sp>
      <p:sp>
        <p:nvSpPr>
          <p:cNvPr id="1027" name="Rectangle 3"/>
          <p:cNvSpPr>
            <a:spLocks noGrp="1" noChangeArrowheads="1"/>
          </p:cNvSpPr>
          <p:nvPr>
            <p:ph type="body" idx="1"/>
          </p:nvPr>
        </p:nvSpPr>
        <p:spPr bwMode="auto">
          <a:xfrm>
            <a:off x="457200" y="1600200"/>
            <a:ext cx="8305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ltLang="zh-CN" smtClean="0"/>
          </a:p>
        </p:txBody>
      </p:sp>
      <p:sp>
        <p:nvSpPr>
          <p:cNvPr id="3076" name="Rectangle 4"/>
          <p:cNvSpPr>
            <a:spLocks noGrp="1" noChangeArrowheads="1"/>
          </p:cNvSpPr>
          <p:nvPr>
            <p:ph type="dt" sz="half" idx="2"/>
          </p:nvPr>
        </p:nvSpPr>
        <p:spPr bwMode="auto">
          <a:xfrm>
            <a:off x="838200" y="6172200"/>
            <a:ext cx="1524000" cy="457200"/>
          </a:xfrm>
          <a:prstGeom prst="rect">
            <a:avLst/>
          </a:prstGeom>
          <a:noFill/>
          <a:ln w="9525">
            <a:noFill/>
            <a:miter lim="800000"/>
          </a:ln>
          <a:effectLst/>
        </p:spPr>
        <p:txBody>
          <a:bodyPr vert="horz" wrap="square" lIns="91440" tIns="45720" rIns="91440" bIns="45720" numCol="1" anchor="t" anchorCtr="0" compatLnSpc="1"/>
          <a:lstStyle>
            <a:lvl1pPr eaLnBrk="0" hangingPunct="0">
              <a:defRPr sz="1400" b="0">
                <a:latin typeface="Times New Roman" panose="02020603050405020304" pitchFamily="18" charset="0"/>
              </a:defRPr>
            </a:lvl1pPr>
          </a:lstStyle>
          <a:p>
            <a:pPr>
              <a:defRPr/>
            </a:pPr>
            <a:fld id="{E39D5228-1DE8-4D04-A85B-D0EF1F0AE87F}" type="datetime1">
              <a:rPr lang="zh-CN" altLang="en-US"/>
            </a:fld>
            <a:endParaRPr lang="en-US" altLang="zh-CN"/>
          </a:p>
        </p:txBody>
      </p:sp>
      <p:sp>
        <p:nvSpPr>
          <p:cNvPr id="3077" name="Rectangle 5"/>
          <p:cNvSpPr>
            <a:spLocks noGrp="1" noChangeArrowheads="1"/>
          </p:cNvSpPr>
          <p:nvPr>
            <p:ph type="ftr" sz="quarter" idx="3"/>
          </p:nvPr>
        </p:nvSpPr>
        <p:spPr bwMode="auto">
          <a:xfrm>
            <a:off x="2590800" y="6172200"/>
            <a:ext cx="4114800" cy="457200"/>
          </a:xfrm>
          <a:prstGeom prst="rect">
            <a:avLst/>
          </a:prstGeom>
          <a:noFill/>
          <a:ln w="9525">
            <a:noFill/>
            <a:miter lim="800000"/>
          </a:ln>
          <a:effectLst/>
        </p:spPr>
        <p:txBody>
          <a:bodyPr vert="horz" wrap="square" lIns="91440" tIns="45720" rIns="91440" bIns="45720" numCol="1" anchor="t" anchorCtr="0" compatLnSpc="1"/>
          <a:lstStyle>
            <a:lvl1pPr algn="ctr" eaLnBrk="0" hangingPunct="0">
              <a:defRPr sz="1400" b="0">
                <a:latin typeface="Times New Roman" panose="02020603050405020304" pitchFamily="18" charset="0"/>
              </a:defRPr>
            </a:lvl1pPr>
          </a:lstStyle>
          <a:p>
            <a:pPr>
              <a:defRPr/>
            </a:pPr>
            <a:r>
              <a:rPr lang="zh-CN" altLang="en-US"/>
              <a:t>Compilers Autumn 2002</a:t>
            </a:r>
            <a:endParaRPr lang="en-US" altLang="zh-CN"/>
          </a:p>
        </p:txBody>
      </p:sp>
      <p:sp>
        <p:nvSpPr>
          <p:cNvPr id="3078" name="Rectangle 6"/>
          <p:cNvSpPr>
            <a:spLocks noGrp="1" noChangeArrowheads="1"/>
          </p:cNvSpPr>
          <p:nvPr>
            <p:ph type="sldNum" sz="quarter" idx="4"/>
          </p:nvPr>
        </p:nvSpPr>
        <p:spPr bwMode="auto">
          <a:xfrm>
            <a:off x="6934200" y="6172200"/>
            <a:ext cx="1295400" cy="45720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400" b="0">
                <a:latin typeface="Calibri" panose="020F0502020204030204" pitchFamily="34" charset="0"/>
                <a:ea typeface="Adobe 楷体 Std R" panose="02020400000000000000" charset="-122"/>
              </a:defRPr>
            </a:lvl1pPr>
          </a:lstStyle>
          <a:p>
            <a:fld id="{27D5C718-5AD8-4B01-89CB-9E12490FC55D}" type="slidenum">
              <a:rPr lang="zh-CN" altLang="en-US"/>
            </a:fld>
            <a:endParaRPr lang="en-US" altLang="zh-CN" dirty="0"/>
          </a:p>
        </p:txBody>
      </p:sp>
      <p:sp>
        <p:nvSpPr>
          <p:cNvPr id="1031" name="Line 7"/>
          <p:cNvSpPr>
            <a:spLocks noChangeShapeType="1"/>
          </p:cNvSpPr>
          <p:nvPr/>
        </p:nvSpPr>
        <p:spPr bwMode="auto">
          <a:xfrm>
            <a:off x="457200" y="1371600"/>
            <a:ext cx="8077200" cy="0"/>
          </a:xfrm>
          <a:prstGeom prst="line">
            <a:avLst/>
          </a:prstGeom>
          <a:noFill/>
          <a:ln w="38100">
            <a:solidFill>
              <a:srgbClr val="8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Rectangle 6"/>
          <p:cNvSpPr txBox="1">
            <a:spLocks noChangeArrowheads="1"/>
          </p:cNvSpPr>
          <p:nvPr userDrawn="1"/>
        </p:nvSpPr>
        <p:spPr bwMode="auto">
          <a:xfrm>
            <a:off x="381000" y="0"/>
            <a:ext cx="838200" cy="533400"/>
          </a:xfrm>
          <a:prstGeom prst="rect">
            <a:avLst/>
          </a:prstGeom>
          <a:noFill/>
          <a:ln w="9525">
            <a:noFill/>
            <a:miter lim="800000"/>
          </a:ln>
          <a:effectLst/>
        </p:spPr>
        <p:txBody>
          <a:bodyPr vert="horz" wrap="square" lIns="91440" tIns="45720" rIns="91440" bIns="45720" numCol="1" anchor="t" anchorCtr="0" compatLnSpc="1"/>
          <a:lstStyle>
            <a:defPPr>
              <a:defRPr lang="en-US"/>
            </a:defPPr>
            <a:lvl1pPr algn="r" rtl="0" eaLnBrk="0" fontAlgn="base" hangingPunct="0">
              <a:spcBef>
                <a:spcPct val="0"/>
              </a:spcBef>
              <a:spcAft>
                <a:spcPct val="0"/>
              </a:spcAft>
              <a:defRPr sz="1400" b="0" kern="1200">
                <a:solidFill>
                  <a:schemeClr val="tx1"/>
                </a:solidFill>
                <a:latin typeface="Calibri" panose="020F0502020204030204" pitchFamily="34" charset="0"/>
                <a:ea typeface="Adobe 楷体 Std R" panose="02020400000000000000" charset="-122"/>
                <a:cs typeface="+mn-cs"/>
              </a:defRPr>
            </a:lvl1pPr>
            <a:lvl2pPr marL="457200" algn="l" rtl="0" fontAlgn="base">
              <a:spcBef>
                <a:spcPct val="0"/>
              </a:spcBef>
              <a:spcAft>
                <a:spcPct val="0"/>
              </a:spcAft>
              <a:defRPr sz="2000" b="1" kern="1200">
                <a:solidFill>
                  <a:schemeClr val="tx1"/>
                </a:solidFill>
                <a:latin typeface="Comic Sans MS" panose="030F0702030302020204" pitchFamily="66" charset="0"/>
                <a:ea typeface="宋体" panose="02010600030101010101" pitchFamily="2" charset="-122"/>
                <a:cs typeface="+mn-cs"/>
              </a:defRPr>
            </a:lvl2pPr>
            <a:lvl3pPr marL="914400" algn="l" rtl="0" fontAlgn="base">
              <a:spcBef>
                <a:spcPct val="0"/>
              </a:spcBef>
              <a:spcAft>
                <a:spcPct val="0"/>
              </a:spcAft>
              <a:defRPr sz="2000" b="1" kern="1200">
                <a:solidFill>
                  <a:schemeClr val="tx1"/>
                </a:solidFill>
                <a:latin typeface="Comic Sans MS" panose="030F0702030302020204" pitchFamily="66" charset="0"/>
                <a:ea typeface="宋体" panose="02010600030101010101" pitchFamily="2" charset="-122"/>
                <a:cs typeface="+mn-cs"/>
              </a:defRPr>
            </a:lvl3pPr>
            <a:lvl4pPr marL="1371600" algn="l" rtl="0" fontAlgn="base">
              <a:spcBef>
                <a:spcPct val="0"/>
              </a:spcBef>
              <a:spcAft>
                <a:spcPct val="0"/>
              </a:spcAft>
              <a:defRPr sz="2000" b="1" kern="1200">
                <a:solidFill>
                  <a:schemeClr val="tx1"/>
                </a:solidFill>
                <a:latin typeface="Comic Sans MS" panose="030F0702030302020204" pitchFamily="66" charset="0"/>
                <a:ea typeface="宋体" panose="02010600030101010101" pitchFamily="2" charset="-122"/>
                <a:cs typeface="+mn-cs"/>
              </a:defRPr>
            </a:lvl4pPr>
            <a:lvl5pPr marL="1828800" algn="l" rtl="0" fontAlgn="base">
              <a:spcBef>
                <a:spcPct val="0"/>
              </a:spcBef>
              <a:spcAft>
                <a:spcPct val="0"/>
              </a:spcAft>
              <a:defRPr sz="2000" b="1"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sz="2000" b="1" kern="1200">
                <a:solidFill>
                  <a:schemeClr val="tx1"/>
                </a:solidFill>
                <a:latin typeface="Comic Sans MS" panose="030F0702030302020204" pitchFamily="66" charset="0"/>
                <a:ea typeface="宋体" panose="02010600030101010101" pitchFamily="2" charset="-122"/>
                <a:cs typeface="+mn-cs"/>
              </a:defRPr>
            </a:lvl6pPr>
            <a:lvl7pPr marL="2743200" algn="l" defTabSz="914400" rtl="0" eaLnBrk="1" latinLnBrk="0" hangingPunct="1">
              <a:defRPr sz="2000" b="1" kern="1200">
                <a:solidFill>
                  <a:schemeClr val="tx1"/>
                </a:solidFill>
                <a:latin typeface="Comic Sans MS" panose="030F0702030302020204" pitchFamily="66" charset="0"/>
                <a:ea typeface="宋体" panose="02010600030101010101" pitchFamily="2" charset="-122"/>
                <a:cs typeface="+mn-cs"/>
              </a:defRPr>
            </a:lvl7pPr>
            <a:lvl8pPr marL="3200400" algn="l" defTabSz="914400" rtl="0" eaLnBrk="1" latinLnBrk="0" hangingPunct="1">
              <a:defRPr sz="2000" b="1" kern="1200">
                <a:solidFill>
                  <a:schemeClr val="tx1"/>
                </a:solidFill>
                <a:latin typeface="Comic Sans MS" panose="030F0702030302020204" pitchFamily="66" charset="0"/>
                <a:ea typeface="宋体" panose="02010600030101010101" pitchFamily="2" charset="-122"/>
                <a:cs typeface="+mn-cs"/>
              </a:defRPr>
            </a:lvl8pPr>
            <a:lvl9pPr marL="3657600" algn="l" defTabSz="914400" rtl="0" eaLnBrk="1" latinLnBrk="0" hangingPunct="1">
              <a:defRPr sz="2000" b="1" kern="1200">
                <a:solidFill>
                  <a:schemeClr val="tx1"/>
                </a:solidFill>
                <a:latin typeface="Comic Sans MS" panose="030F0702030302020204" pitchFamily="66" charset="0"/>
                <a:ea typeface="宋体" panose="02010600030101010101" pitchFamily="2" charset="-122"/>
                <a:cs typeface="+mn-cs"/>
              </a:defRPr>
            </a:lvl9pPr>
          </a:lstStyle>
          <a:p>
            <a:fld id="{27D5C718-5AD8-4B01-89CB-9E12490FC55D}" type="slidenum">
              <a:rPr lang="zh-CN" altLang="en-US" sz="3200" b="1" cap="none" spc="0" smtClean="0">
                <a:ln w="22225">
                  <a:solidFill>
                    <a:schemeClr val="accent2"/>
                  </a:solidFill>
                  <a:prstDash val="solid"/>
                </a:ln>
                <a:solidFill>
                  <a:schemeClr val="accent2">
                    <a:lumMod val="40000"/>
                    <a:lumOff val="60000"/>
                  </a:schemeClr>
                </a:solidFill>
                <a:effectLst/>
              </a:rPr>
            </a:fld>
            <a:endParaRPr lang="en-US" altLang="zh-CN" sz="3200" b="1" cap="none" spc="0" dirty="0">
              <a:ln w="22225">
                <a:solidFill>
                  <a:schemeClr val="accent2"/>
                </a:solidFill>
                <a:prstDash val="solid"/>
              </a:ln>
              <a:solidFill>
                <a:schemeClr val="accent2">
                  <a:lumMod val="40000"/>
                  <a:lumOff val="60000"/>
                </a:schemeClr>
              </a:solidFill>
              <a:effectLs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400" b="1">
          <a:solidFill>
            <a:schemeClr val="tx2"/>
          </a:solidFill>
          <a:latin typeface="+mj-lt"/>
          <a:ea typeface="MS PGothic" panose="020B0600070205080204" pitchFamily="34" charset="-128"/>
          <a:cs typeface="MS PGothic" panose="020B0600070205080204" pitchFamily="34" charset="-128"/>
        </a:defRPr>
      </a:lvl1pPr>
      <a:lvl2pPr algn="l" rtl="0" eaLnBrk="0" fontAlgn="base" hangingPunct="0">
        <a:spcBef>
          <a:spcPct val="0"/>
        </a:spcBef>
        <a:spcAft>
          <a:spcPct val="0"/>
        </a:spcAft>
        <a:defRPr sz="2800" b="1">
          <a:solidFill>
            <a:schemeClr val="tx2"/>
          </a:solidFill>
          <a:latin typeface="Calibri" panose="020F0502020204030204" pitchFamily="34" charset="0"/>
          <a:ea typeface="MS PGothic" panose="020B0600070205080204" pitchFamily="34" charset="-128"/>
          <a:cs typeface="MS PGothic" panose="020B0600070205080204" pitchFamily="34" charset="-128"/>
        </a:defRPr>
      </a:lvl2pPr>
      <a:lvl3pPr algn="l" rtl="0" eaLnBrk="0" fontAlgn="base" hangingPunct="0">
        <a:spcBef>
          <a:spcPct val="0"/>
        </a:spcBef>
        <a:spcAft>
          <a:spcPct val="0"/>
        </a:spcAft>
        <a:defRPr sz="2800" b="1">
          <a:solidFill>
            <a:schemeClr val="tx2"/>
          </a:solidFill>
          <a:latin typeface="Calibri" panose="020F0502020204030204" pitchFamily="34" charset="0"/>
          <a:ea typeface="MS PGothic" panose="020B0600070205080204" pitchFamily="34" charset="-128"/>
          <a:cs typeface="MS PGothic" panose="020B0600070205080204" pitchFamily="34" charset="-128"/>
        </a:defRPr>
      </a:lvl3pPr>
      <a:lvl4pPr algn="l" rtl="0" eaLnBrk="0" fontAlgn="base" hangingPunct="0">
        <a:spcBef>
          <a:spcPct val="0"/>
        </a:spcBef>
        <a:spcAft>
          <a:spcPct val="0"/>
        </a:spcAft>
        <a:defRPr sz="2800" b="1">
          <a:solidFill>
            <a:schemeClr val="tx2"/>
          </a:solidFill>
          <a:latin typeface="Calibri" panose="020F0502020204030204" pitchFamily="34" charset="0"/>
          <a:ea typeface="MS PGothic" panose="020B0600070205080204" pitchFamily="34" charset="-128"/>
          <a:cs typeface="MS PGothic" panose="020B0600070205080204" pitchFamily="34" charset="-128"/>
        </a:defRPr>
      </a:lvl4pPr>
      <a:lvl5pPr algn="l" rtl="0" eaLnBrk="0" fontAlgn="base" hangingPunct="0">
        <a:spcBef>
          <a:spcPct val="0"/>
        </a:spcBef>
        <a:spcAft>
          <a:spcPct val="0"/>
        </a:spcAft>
        <a:defRPr sz="2800" b="1">
          <a:solidFill>
            <a:schemeClr val="tx2"/>
          </a:solidFill>
          <a:latin typeface="Calibri" panose="020F0502020204030204" pitchFamily="34" charset="0"/>
          <a:ea typeface="MS PGothic" panose="020B0600070205080204" pitchFamily="34" charset="-128"/>
          <a:cs typeface="MS PGothic" panose="020B0600070205080204" pitchFamily="34" charset="-128"/>
        </a:defRPr>
      </a:lvl5pPr>
      <a:lvl6pPr marL="457200" algn="l" rtl="0" eaLnBrk="0" fontAlgn="base" hangingPunct="0">
        <a:spcBef>
          <a:spcPct val="0"/>
        </a:spcBef>
        <a:spcAft>
          <a:spcPct val="0"/>
        </a:spcAft>
        <a:defRPr sz="2800" b="1">
          <a:solidFill>
            <a:schemeClr val="tx2"/>
          </a:solidFill>
          <a:latin typeface="Comic Sans MS" panose="030F0702030302020204" pitchFamily="66" charset="0"/>
        </a:defRPr>
      </a:lvl6pPr>
      <a:lvl7pPr marL="914400" algn="l" rtl="0" eaLnBrk="0" fontAlgn="base" hangingPunct="0">
        <a:spcBef>
          <a:spcPct val="0"/>
        </a:spcBef>
        <a:spcAft>
          <a:spcPct val="0"/>
        </a:spcAft>
        <a:defRPr sz="2800" b="1">
          <a:solidFill>
            <a:schemeClr val="tx2"/>
          </a:solidFill>
          <a:latin typeface="Comic Sans MS" panose="030F0702030302020204" pitchFamily="66" charset="0"/>
        </a:defRPr>
      </a:lvl7pPr>
      <a:lvl8pPr marL="1371600" algn="l" rtl="0" eaLnBrk="0" fontAlgn="base" hangingPunct="0">
        <a:spcBef>
          <a:spcPct val="0"/>
        </a:spcBef>
        <a:spcAft>
          <a:spcPct val="0"/>
        </a:spcAft>
        <a:defRPr sz="2800" b="1">
          <a:solidFill>
            <a:schemeClr val="tx2"/>
          </a:solidFill>
          <a:latin typeface="Comic Sans MS" panose="030F0702030302020204" pitchFamily="66" charset="0"/>
        </a:defRPr>
      </a:lvl8pPr>
      <a:lvl9pPr marL="1828800" algn="l" rtl="0" eaLnBrk="0" fontAlgn="base" hangingPunct="0">
        <a:spcBef>
          <a:spcPct val="0"/>
        </a:spcBef>
        <a:spcAft>
          <a:spcPct val="0"/>
        </a:spcAft>
        <a:defRPr sz="2800" b="1">
          <a:solidFill>
            <a:schemeClr val="tx2"/>
          </a:solidFill>
          <a:latin typeface="Comic Sans MS" panose="030F0702030302020204" pitchFamily="66"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cs typeface="MS PGothic" panose="020B0600070205080204" pitchFamily="34" charset="-128"/>
        </a:defRPr>
      </a:lvl3pPr>
      <a:lvl4pPr marL="16002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cs typeface="MS PGothic" panose="020B0600070205080204" pitchFamily="34" charset="-128"/>
        </a:defRPr>
      </a:lvl4pPr>
      <a:lvl5pPr marL="20574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cs typeface="MS PGothic" panose="020B0600070205080204" pitchFamily="34" charset="-128"/>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6.xml"/><Relationship Id="rId2" Type="http://schemas.openxmlformats.org/officeDocument/2006/relationships/image" Target="../media/image30.png"/><Relationship Id="rId1" Type="http://schemas.openxmlformats.org/officeDocument/2006/relationships/image" Target="../media/image29.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image" Target="../media/image36.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image" Target="../media/image3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hyperlink" Target="file:///E:\feng\ebook\unix-linux\apue2\0201433079\ch03lev1sec9.html" TargetMode="Externa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image" Target="../media/image4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image" Target="../media/image42.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image" Target="../media/image43.png"/></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image" Target="../media/image44.png"/></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image" Target="../media/image45.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6.png"/><Relationship Id="rId1" Type="http://schemas.openxmlformats.org/officeDocument/2006/relationships/customXml" Target="../ink/ink1.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4"/>
          <p:cNvSpPr>
            <a:spLocks noGrp="1"/>
          </p:cNvSpPr>
          <p:nvPr>
            <p:ph type="ctrTitle"/>
          </p:nvPr>
        </p:nvSpPr>
        <p:spPr/>
        <p:txBody>
          <a:bodyPr/>
          <a:lstStyle/>
          <a:p>
            <a:r>
              <a:rPr lang="en-US" altLang="zh-CN" smtClean="0"/>
              <a:t>2.3.2 Naming in UNIX File System</a:t>
            </a:r>
            <a:endParaRPr lang="zh-CN" altLang="en-US" smtClean="0"/>
          </a:p>
        </p:txBody>
      </p:sp>
      <p:sp>
        <p:nvSpPr>
          <p:cNvPr id="3075" name="副标题 5"/>
          <p:cNvSpPr>
            <a:spLocks noGrp="1"/>
          </p:cNvSpPr>
          <p:nvPr>
            <p:ph type="subTitle" idx="1"/>
          </p:nvPr>
        </p:nvSpPr>
        <p:spPr/>
        <p:txBody>
          <a:bodyPr/>
          <a:lstStyle/>
          <a:p>
            <a:endParaRPr lang="zh-CN" altLang="en-US" smtClean="0"/>
          </a:p>
        </p:txBody>
      </p:sp>
      <p:sp>
        <p:nvSpPr>
          <p:cNvPr id="307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A888C91D-D423-42BD-862E-E4D4ABD1307A}"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zh-CN" smtClean="0"/>
              <a:t>Super block</a:t>
            </a:r>
            <a:endParaRPr lang="en-US" altLang="zh-CN" smtClean="0"/>
          </a:p>
        </p:txBody>
      </p:sp>
      <p:sp>
        <p:nvSpPr>
          <p:cNvPr id="11267" name="Content Placeholder 2"/>
          <p:cNvSpPr>
            <a:spLocks noGrp="1"/>
          </p:cNvSpPr>
          <p:nvPr>
            <p:ph idx="1"/>
          </p:nvPr>
        </p:nvSpPr>
        <p:spPr>
          <a:xfrm>
            <a:off x="457200" y="1600200"/>
            <a:ext cx="8305800" cy="1905000"/>
          </a:xfrm>
        </p:spPr>
        <p:txBody>
          <a:bodyPr/>
          <a:lstStyle/>
          <a:p>
            <a:r>
              <a:rPr lang="en-US" altLang="zh-CN" sz="2800" smtClean="0"/>
              <a:t>One superblock per file system</a:t>
            </a:r>
            <a:endParaRPr lang="en-US" altLang="zh-CN" sz="2800" smtClean="0"/>
          </a:p>
          <a:p>
            <a:pPr lvl="1"/>
            <a:r>
              <a:rPr lang="en-US" altLang="zh-CN" sz="2000" smtClean="0"/>
              <a:t>Kernel reads superblock when mount the FS</a:t>
            </a:r>
            <a:endParaRPr lang="en-US" altLang="zh-CN" sz="2000" smtClean="0"/>
          </a:p>
          <a:p>
            <a:r>
              <a:rPr lang="en-US" altLang="zh-CN" sz="2800" smtClean="0"/>
              <a:t>Superblock contains</a:t>
            </a:r>
            <a:endParaRPr lang="en-US" altLang="zh-CN" sz="2800" smtClean="0"/>
          </a:p>
        </p:txBody>
      </p:sp>
      <p:sp>
        <p:nvSpPr>
          <p:cNvPr id="1126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03363175-6EFB-4709-89FF-A5140A47375D}"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sp>
        <p:nvSpPr>
          <p:cNvPr id="11269" name="Content Placeholder 2"/>
          <p:cNvSpPr txBox="1"/>
          <p:nvPr/>
        </p:nvSpPr>
        <p:spPr bwMode="auto">
          <a:xfrm>
            <a:off x="457200" y="2971800"/>
            <a:ext cx="8077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lvl="1">
              <a:spcBef>
                <a:spcPct val="20000"/>
              </a:spcBef>
              <a:buFontTx/>
              <a:buChar char="–"/>
            </a:pPr>
            <a:r>
              <a:rPr lang="en-US" altLang="zh-CN" b="0" dirty="0">
                <a:latin typeface="Calibri" panose="020F0502020204030204" pitchFamily="34" charset="0"/>
                <a:ea typeface="MS PGothic" panose="020B0600070205080204" pitchFamily="34" charset="-128"/>
              </a:rPr>
              <a:t>Size of the blocks</a:t>
            </a:r>
            <a:endParaRPr lang="en-US" altLang="zh-CN" b="0" dirty="0">
              <a:latin typeface="Calibri" panose="020F0502020204030204" pitchFamily="34" charset="0"/>
              <a:ea typeface="MS PGothic" panose="020B0600070205080204" pitchFamily="34" charset="-128"/>
            </a:endParaRPr>
          </a:p>
          <a:p>
            <a:pPr lvl="1">
              <a:spcBef>
                <a:spcPct val="20000"/>
              </a:spcBef>
              <a:buFontTx/>
              <a:buChar char="–"/>
            </a:pPr>
            <a:r>
              <a:rPr lang="en-US" altLang="zh-CN" b="0" dirty="0">
                <a:latin typeface="Calibri" panose="020F0502020204030204" pitchFamily="34" charset="0"/>
                <a:ea typeface="MS PGothic" panose="020B0600070205080204" pitchFamily="34" charset="-128"/>
              </a:rPr>
              <a:t>Number of free blocks</a:t>
            </a:r>
            <a:endParaRPr lang="en-US" altLang="zh-CN" b="0" dirty="0">
              <a:latin typeface="Calibri" panose="020F0502020204030204" pitchFamily="34" charset="0"/>
              <a:ea typeface="MS PGothic" panose="020B0600070205080204" pitchFamily="34" charset="-128"/>
            </a:endParaRPr>
          </a:p>
          <a:p>
            <a:pPr lvl="1">
              <a:spcBef>
                <a:spcPct val="20000"/>
              </a:spcBef>
              <a:buFontTx/>
              <a:buChar char="–"/>
            </a:pPr>
            <a:r>
              <a:rPr lang="en-US" altLang="zh-CN" b="0" dirty="0">
                <a:latin typeface="Calibri" panose="020F0502020204030204" pitchFamily="34" charset="0"/>
                <a:ea typeface="MS PGothic" panose="020B0600070205080204" pitchFamily="34" charset="-128"/>
              </a:rPr>
              <a:t>A list of free blocks</a:t>
            </a:r>
            <a:endParaRPr lang="en-US" altLang="zh-CN" b="0" dirty="0">
              <a:latin typeface="Calibri" panose="020F0502020204030204" pitchFamily="34" charset="0"/>
              <a:ea typeface="MS PGothic" panose="020B0600070205080204" pitchFamily="34" charset="-128"/>
            </a:endParaRPr>
          </a:p>
          <a:p>
            <a:pPr lvl="1">
              <a:spcBef>
                <a:spcPct val="20000"/>
              </a:spcBef>
              <a:buFontTx/>
              <a:buChar char="–"/>
            </a:pPr>
            <a:r>
              <a:rPr lang="en-US" altLang="zh-CN" b="0" dirty="0">
                <a:latin typeface="Calibri" panose="020F0502020204030204" pitchFamily="34" charset="0"/>
                <a:ea typeface="MS PGothic" panose="020B0600070205080204" pitchFamily="34" charset="-128"/>
              </a:rPr>
              <a:t>Index to next free block</a:t>
            </a:r>
            <a:endParaRPr lang="en-US" altLang="zh-CN" b="0" dirty="0">
              <a:latin typeface="Calibri" panose="020F0502020204030204" pitchFamily="34" charset="0"/>
              <a:ea typeface="MS PGothic" panose="020B0600070205080204" pitchFamily="34" charset="-128"/>
            </a:endParaRPr>
          </a:p>
          <a:p>
            <a:pPr lvl="1">
              <a:spcBef>
                <a:spcPts val="1775"/>
              </a:spcBef>
              <a:buFontTx/>
              <a:buChar char="–"/>
            </a:pPr>
            <a:r>
              <a:rPr lang="en-US" altLang="zh-CN" b="0" dirty="0">
                <a:latin typeface="Calibri" panose="020F0502020204030204" pitchFamily="34" charset="0"/>
                <a:ea typeface="MS PGothic" panose="020B0600070205080204" pitchFamily="34" charset="-128"/>
              </a:rPr>
              <a:t>Lock field for free block and free </a:t>
            </a:r>
            <a:r>
              <a:rPr lang="en-US" altLang="zh-CN" b="0" dirty="0" err="1">
                <a:latin typeface="Calibri" panose="020F0502020204030204" pitchFamily="34" charset="0"/>
                <a:ea typeface="MS PGothic" panose="020B0600070205080204" pitchFamily="34" charset="-128"/>
              </a:rPr>
              <a:t>inode</a:t>
            </a:r>
            <a:r>
              <a:rPr lang="en-US" altLang="zh-CN" b="0" dirty="0">
                <a:latin typeface="Calibri" panose="020F0502020204030204" pitchFamily="34" charset="0"/>
                <a:ea typeface="MS PGothic" panose="020B0600070205080204" pitchFamily="34" charset="-128"/>
              </a:rPr>
              <a:t> lists</a:t>
            </a:r>
            <a:endParaRPr lang="en-US" altLang="zh-CN" b="0" dirty="0">
              <a:latin typeface="Calibri" panose="020F0502020204030204" pitchFamily="34" charset="0"/>
              <a:ea typeface="MS PGothic" panose="020B0600070205080204" pitchFamily="34" charset="-128"/>
            </a:endParaRPr>
          </a:p>
          <a:p>
            <a:pPr lvl="1">
              <a:spcBef>
                <a:spcPct val="20000"/>
              </a:spcBef>
              <a:buFontTx/>
              <a:buChar char="–"/>
            </a:pPr>
            <a:r>
              <a:rPr lang="en-US" altLang="zh-CN" b="0" dirty="0">
                <a:latin typeface="Calibri" panose="020F0502020204030204" pitchFamily="34" charset="0"/>
                <a:ea typeface="MS PGothic" panose="020B0600070205080204" pitchFamily="34" charset="-128"/>
              </a:rPr>
              <a:t>Flag to indicate modification of superblock</a:t>
            </a:r>
            <a:endParaRPr lang="en-US" altLang="zh-CN" sz="2400" b="0" dirty="0">
              <a:latin typeface="Calibri" panose="020F0502020204030204" pitchFamily="34" charset="0"/>
              <a:ea typeface="MS PGothic" panose="020B0600070205080204" pitchFamily="34" charset="-128"/>
            </a:endParaRPr>
          </a:p>
        </p:txBody>
      </p:sp>
      <p:sp>
        <p:nvSpPr>
          <p:cNvPr id="11270" name="Content Placeholder 2"/>
          <p:cNvSpPr txBox="1"/>
          <p:nvPr/>
        </p:nvSpPr>
        <p:spPr bwMode="auto">
          <a:xfrm>
            <a:off x="4343400" y="2971800"/>
            <a:ext cx="40386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lvl="1">
              <a:spcBef>
                <a:spcPct val="20000"/>
              </a:spcBef>
              <a:buFontTx/>
              <a:buChar char="–"/>
            </a:pPr>
            <a:r>
              <a:rPr lang="en-US" altLang="zh-CN" b="0">
                <a:latin typeface="Calibri" panose="020F0502020204030204" pitchFamily="34" charset="0"/>
                <a:ea typeface="MS PGothic" panose="020B0600070205080204" pitchFamily="34" charset="-128"/>
              </a:rPr>
              <a:t>Size of the inode list</a:t>
            </a:r>
            <a:endParaRPr lang="en-US" altLang="zh-CN" b="0">
              <a:latin typeface="Calibri" panose="020F0502020204030204" pitchFamily="34" charset="0"/>
              <a:ea typeface="MS PGothic" panose="020B0600070205080204" pitchFamily="34" charset="-128"/>
            </a:endParaRPr>
          </a:p>
          <a:p>
            <a:pPr lvl="1">
              <a:spcBef>
                <a:spcPct val="20000"/>
              </a:spcBef>
              <a:buFontTx/>
              <a:buChar char="–"/>
            </a:pPr>
            <a:r>
              <a:rPr lang="en-US" altLang="zh-CN" b="0">
                <a:latin typeface="Calibri" panose="020F0502020204030204" pitchFamily="34" charset="0"/>
                <a:ea typeface="MS PGothic" panose="020B0600070205080204" pitchFamily="34" charset="-128"/>
              </a:rPr>
              <a:t>Number of free inodes</a:t>
            </a:r>
            <a:endParaRPr lang="en-US" altLang="zh-CN" b="0">
              <a:latin typeface="Calibri" panose="020F0502020204030204" pitchFamily="34" charset="0"/>
              <a:ea typeface="MS PGothic" panose="020B0600070205080204" pitchFamily="34" charset="-128"/>
            </a:endParaRPr>
          </a:p>
          <a:p>
            <a:pPr lvl="1">
              <a:spcBef>
                <a:spcPct val="20000"/>
              </a:spcBef>
              <a:buFontTx/>
              <a:buChar char="–"/>
            </a:pPr>
            <a:r>
              <a:rPr lang="en-US" altLang="zh-CN" b="0">
                <a:latin typeface="Calibri" panose="020F0502020204030204" pitchFamily="34" charset="0"/>
                <a:ea typeface="MS PGothic" panose="020B0600070205080204" pitchFamily="34" charset="-128"/>
              </a:rPr>
              <a:t>A list of free inodes</a:t>
            </a:r>
            <a:endParaRPr lang="en-US" altLang="zh-CN" b="0">
              <a:latin typeface="Calibri" panose="020F0502020204030204" pitchFamily="34" charset="0"/>
              <a:ea typeface="MS PGothic" panose="020B0600070205080204" pitchFamily="34" charset="-128"/>
            </a:endParaRPr>
          </a:p>
          <a:p>
            <a:pPr lvl="1">
              <a:spcBef>
                <a:spcPct val="20000"/>
              </a:spcBef>
              <a:buFontTx/>
              <a:buChar char="–"/>
            </a:pPr>
            <a:r>
              <a:rPr lang="en-US" altLang="zh-CN" b="0">
                <a:latin typeface="Calibri" panose="020F0502020204030204" pitchFamily="34" charset="0"/>
                <a:ea typeface="MS PGothic" panose="020B0600070205080204" pitchFamily="34" charset="-128"/>
              </a:rPr>
              <a:t>Index to next free inode</a:t>
            </a:r>
            <a:endParaRPr lang="en-US" altLang="zh-CN" b="0">
              <a:latin typeface="Calibri" panose="020F0502020204030204" pitchFamily="34" charset="0"/>
              <a:ea typeface="MS PGothic" panose="020B0600070205080204" pitchFamily="34" charset="-128"/>
            </a:endParaRPr>
          </a:p>
        </p:txBody>
      </p:sp>
      <p:pic>
        <p:nvPicPr>
          <p:cNvPr id="11271" name="Picture 9"/>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295400" y="5472113"/>
            <a:ext cx="6375400"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65350" y="6324600"/>
            <a:ext cx="50165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3" name="TextBox 6"/>
          <p:cNvSpPr txBox="1">
            <a:spLocks noChangeArrowheads="1"/>
          </p:cNvSpPr>
          <p:nvPr/>
        </p:nvSpPr>
        <p:spPr bwMode="auto">
          <a:xfrm>
            <a:off x="8229600" y="4572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a:t>
            </a:r>
            <a:endParaRPr lang="zh-CN" altLang="en-US" sz="1800" b="0">
              <a:latin typeface="Calibri" panose="020F0502020204030204" pitchFamily="34" charset="0"/>
            </a:endParaRPr>
          </a:p>
        </p:txBody>
      </p:sp>
      <p:sp>
        <p:nvSpPr>
          <p:cNvPr id="11274" name="TextBox 7"/>
          <p:cNvSpPr txBox="1">
            <a:spLocks noChangeArrowheads="1"/>
          </p:cNvSpPr>
          <p:nvPr/>
        </p:nvSpPr>
        <p:spPr bwMode="auto">
          <a:xfrm>
            <a:off x="74676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 num</a:t>
            </a:r>
            <a:endParaRPr lang="zh-CN" altLang="en-US" sz="1800" b="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19200" y="4843463"/>
            <a:ext cx="4587875" cy="132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itle 1"/>
          <p:cNvSpPr>
            <a:spLocks noGrp="1"/>
          </p:cNvSpPr>
          <p:nvPr>
            <p:ph type="title"/>
          </p:nvPr>
        </p:nvSpPr>
        <p:spPr/>
        <p:txBody>
          <a:bodyPr/>
          <a:lstStyle/>
          <a:p>
            <a:r>
              <a:rPr lang="en-US" altLang="zh-CN" smtClean="0"/>
              <a:t>File layer</a:t>
            </a:r>
            <a:endParaRPr lang="en-US" altLang="zh-CN" smtClean="0"/>
          </a:p>
        </p:txBody>
      </p:sp>
      <p:sp>
        <p:nvSpPr>
          <p:cNvPr id="12292" name="Content Placeholder 2"/>
          <p:cNvSpPr>
            <a:spLocks noGrp="1"/>
          </p:cNvSpPr>
          <p:nvPr>
            <p:ph idx="1"/>
          </p:nvPr>
        </p:nvSpPr>
        <p:spPr>
          <a:xfrm>
            <a:off x="457200" y="1600200"/>
            <a:ext cx="8305800" cy="3276600"/>
          </a:xfrm>
        </p:spPr>
        <p:txBody>
          <a:bodyPr/>
          <a:lstStyle/>
          <a:p>
            <a:pPr>
              <a:defRPr/>
            </a:pPr>
            <a:r>
              <a:rPr lang="en-US" altLang="zh-CN" sz="2800" dirty="0" smtClean="0"/>
              <a:t>File requirements</a:t>
            </a:r>
            <a:endParaRPr lang="en-US" altLang="zh-CN" sz="2800" dirty="0" smtClean="0"/>
          </a:p>
          <a:p>
            <a:pPr lvl="1">
              <a:defRPr/>
            </a:pPr>
            <a:r>
              <a:rPr lang="en-US" altLang="zh-CN" sz="2400" dirty="0" smtClean="0">
                <a:solidFill>
                  <a:schemeClr val="bg1">
                    <a:lumMod val="75000"/>
                  </a:schemeClr>
                </a:solidFill>
              </a:rPr>
              <a:t>Store items that are larger than one block</a:t>
            </a:r>
            <a:endParaRPr lang="en-US" altLang="zh-CN" sz="2400" dirty="0" smtClean="0">
              <a:solidFill>
                <a:schemeClr val="bg1">
                  <a:lumMod val="75000"/>
                </a:schemeClr>
              </a:solidFill>
            </a:endParaRPr>
          </a:p>
          <a:p>
            <a:pPr lvl="1">
              <a:defRPr/>
            </a:pPr>
            <a:r>
              <a:rPr lang="en-US" altLang="zh-CN" sz="2400" dirty="0" smtClean="0">
                <a:solidFill>
                  <a:schemeClr val="bg1">
                    <a:lumMod val="75000"/>
                  </a:schemeClr>
                </a:solidFill>
              </a:rPr>
              <a:t>May grow or shrink over time</a:t>
            </a:r>
            <a:endParaRPr lang="en-US" altLang="zh-CN" sz="2400" dirty="0" smtClean="0">
              <a:solidFill>
                <a:schemeClr val="bg1">
                  <a:lumMod val="75000"/>
                </a:schemeClr>
              </a:solidFill>
            </a:endParaRPr>
          </a:p>
          <a:p>
            <a:pPr lvl="1">
              <a:defRPr/>
            </a:pPr>
            <a:r>
              <a:rPr lang="en-US" altLang="zh-CN" sz="2400" dirty="0" smtClean="0"/>
              <a:t>A file is a linear array of bytes of arbitrary length</a:t>
            </a:r>
            <a:endParaRPr lang="en-US" altLang="zh-CN" sz="2400" dirty="0" smtClean="0"/>
          </a:p>
          <a:p>
            <a:pPr lvl="1">
              <a:defRPr/>
            </a:pPr>
            <a:r>
              <a:rPr lang="en-US" altLang="zh-CN" sz="2400" dirty="0" smtClean="0"/>
              <a:t>Record which blocks belong to each file</a:t>
            </a:r>
            <a:endParaRPr lang="zh-CN" altLang="en-US" sz="2400" dirty="0" smtClean="0"/>
          </a:p>
          <a:p>
            <a:pPr>
              <a:defRPr/>
            </a:pPr>
            <a:r>
              <a:rPr lang="en-US" altLang="zh-CN" sz="2800" dirty="0" err="1" smtClean="0">
                <a:solidFill>
                  <a:srgbClr val="FF0000"/>
                </a:solidFill>
              </a:rPr>
              <a:t>Inode</a:t>
            </a:r>
            <a:r>
              <a:rPr lang="en-US" altLang="zh-CN" sz="2800" dirty="0" smtClean="0">
                <a:solidFill>
                  <a:srgbClr val="FF0000"/>
                </a:solidFill>
              </a:rPr>
              <a:t> </a:t>
            </a:r>
            <a:r>
              <a:rPr lang="en-US" altLang="zh-CN" sz="2800" dirty="0" smtClean="0"/>
              <a:t>(index node)</a:t>
            </a:r>
            <a:endParaRPr lang="en-US" altLang="zh-CN" sz="2800" dirty="0" smtClean="0"/>
          </a:p>
          <a:p>
            <a:pPr lvl="1">
              <a:defRPr/>
            </a:pPr>
            <a:r>
              <a:rPr lang="en-US" altLang="zh-CN" sz="2400" dirty="0" smtClean="0"/>
              <a:t>A container for metadata about the file</a:t>
            </a:r>
            <a:endParaRPr lang="en-US" altLang="zh-CN" sz="2400" dirty="0" smtClean="0"/>
          </a:p>
          <a:p>
            <a:pPr lvl="1">
              <a:defRPr/>
            </a:pPr>
            <a:r>
              <a:rPr lang="en-US" altLang="zh-CN" sz="2400" dirty="0" smtClean="0"/>
              <a:t> </a:t>
            </a:r>
            <a:endParaRPr lang="zh-CN" altLang="zh-CN" sz="2400" dirty="0" smtClean="0"/>
          </a:p>
        </p:txBody>
      </p:sp>
      <p:sp>
        <p:nvSpPr>
          <p:cNvPr id="13317"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BF8405BF-F2BD-4A91-867C-2415B1EED62D}"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sp>
        <p:nvSpPr>
          <p:cNvPr id="13318" name="TextBox 6"/>
          <p:cNvSpPr txBox="1">
            <a:spLocks noChangeArrowheads="1"/>
          </p:cNvSpPr>
          <p:nvPr/>
        </p:nvSpPr>
        <p:spPr bwMode="auto">
          <a:xfrm>
            <a:off x="8229600" y="4572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a:t>
            </a:r>
            <a:endParaRPr lang="zh-CN" altLang="en-US" sz="1800" b="0">
              <a:latin typeface="Calibri" panose="020F0502020204030204" pitchFamily="34" charset="0"/>
            </a:endParaRPr>
          </a:p>
        </p:txBody>
      </p:sp>
      <p:sp>
        <p:nvSpPr>
          <p:cNvPr id="13319" name="TextBox 7"/>
          <p:cNvSpPr txBox="1">
            <a:spLocks noChangeArrowheads="1"/>
          </p:cNvSpPr>
          <p:nvPr/>
        </p:nvSpPr>
        <p:spPr bwMode="auto">
          <a:xfrm>
            <a:off x="74676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 num</a:t>
            </a:r>
            <a:endParaRPr lang="zh-CN" altLang="en-US" sz="1800" b="0">
              <a:latin typeface="Calibri" panose="020F0502020204030204" pitchFamily="34" charset="0"/>
            </a:endParaRPr>
          </a:p>
        </p:txBody>
      </p:sp>
      <p:sp>
        <p:nvSpPr>
          <p:cNvPr id="13320" name="TextBox 8"/>
          <p:cNvSpPr txBox="1">
            <a:spLocks noChangeArrowheads="1"/>
          </p:cNvSpPr>
          <p:nvPr/>
        </p:nvSpPr>
        <p:spPr bwMode="auto">
          <a:xfrm>
            <a:off x="6553200" y="457200"/>
            <a:ext cx="9223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File</a:t>
            </a:r>
            <a:endParaRPr lang="en-US" altLang="zh-CN" sz="1800" b="0">
              <a:latin typeface="Calibri" panose="020F0502020204030204" pitchFamily="34" charset="0"/>
            </a:endParaRPr>
          </a:p>
          <a:p>
            <a:pPr eaLnBrk="1" hangingPunct="1"/>
            <a:r>
              <a:rPr lang="en-US" altLang="zh-CN" sz="1800" b="0">
                <a:latin typeface="Calibri" panose="020F0502020204030204" pitchFamily="34" charset="0"/>
              </a:rPr>
              <a:t>(inode)</a:t>
            </a:r>
            <a:endParaRPr lang="zh-CN" altLang="en-US" sz="1800" b="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2">
                                            <p:txEl>
                                              <p:pRg st="5" end="5"/>
                                            </p:txEl>
                                          </p:spTgt>
                                        </p:tgtEl>
                                        <p:attrNameLst>
                                          <p:attrName>style.visibility</p:attrName>
                                        </p:attrNameLst>
                                      </p:cBhvr>
                                      <p:to>
                                        <p:strVal val="visible"/>
                                      </p:to>
                                    </p:set>
                                    <p:animEffect transition="in" filter="fade">
                                      <p:cBhvr>
                                        <p:cTn id="7" dur="500"/>
                                        <p:tgtEl>
                                          <p:spTgt spid="12292">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292">
                                            <p:txEl>
                                              <p:pRg st="6" end="6"/>
                                            </p:txEl>
                                          </p:spTgt>
                                        </p:tgtEl>
                                        <p:attrNameLst>
                                          <p:attrName>style.visibility</p:attrName>
                                        </p:attrNameLst>
                                      </p:cBhvr>
                                      <p:to>
                                        <p:strVal val="visible"/>
                                      </p:to>
                                    </p:set>
                                    <p:animEffect transition="in" filter="fade">
                                      <p:cBhvr>
                                        <p:cTn id="10" dur="500"/>
                                        <p:tgtEl>
                                          <p:spTgt spid="12292">
                                            <p:txEl>
                                              <p:pRg st="6" end="6"/>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2290"/>
                                        </p:tgtEl>
                                        <p:attrNameLst>
                                          <p:attrName>style.visibility</p:attrName>
                                        </p:attrNameLst>
                                      </p:cBhvr>
                                      <p:to>
                                        <p:strVal val="visible"/>
                                      </p:to>
                                    </p:set>
                                    <p:animEffect transition="in" filter="fade">
                                      <p:cBhvr>
                                        <p:cTn id="14"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zh-CN" smtClean="0"/>
              <a:t>File layer</a:t>
            </a:r>
            <a:endParaRPr lang="en-US" altLang="zh-CN" smtClean="0"/>
          </a:p>
        </p:txBody>
      </p:sp>
      <p:sp>
        <p:nvSpPr>
          <p:cNvPr id="25604" name="Content Placeholder 2"/>
          <p:cNvSpPr>
            <a:spLocks noGrp="1"/>
          </p:cNvSpPr>
          <p:nvPr>
            <p:ph idx="1"/>
          </p:nvPr>
        </p:nvSpPr>
        <p:spPr>
          <a:xfrm>
            <a:off x="457200" y="1600200"/>
            <a:ext cx="8305800" cy="4495800"/>
          </a:xfrm>
        </p:spPr>
        <p:txBody>
          <a:bodyPr/>
          <a:lstStyle/>
          <a:p>
            <a:r>
              <a:rPr lang="en-US" altLang="zh-CN" sz="2800" smtClean="0">
                <a:solidFill>
                  <a:schemeClr val="accent2"/>
                </a:solidFill>
              </a:rPr>
              <a:t>Name mapping</a:t>
            </a:r>
            <a:r>
              <a:rPr lang="en-US" altLang="zh-CN" sz="2800" smtClean="0"/>
              <a:t>: inode number -&gt; block number</a:t>
            </a:r>
            <a:endParaRPr lang="en-US" altLang="zh-CN" sz="2800" smtClean="0"/>
          </a:p>
          <a:p>
            <a:r>
              <a:rPr lang="en-US" altLang="zh-CN" sz="2800" smtClean="0"/>
              <a:t>Context:               the inode itself</a:t>
            </a:r>
            <a:endParaRPr lang="en-US" altLang="zh-CN" sz="2800" smtClean="0"/>
          </a:p>
          <a:p>
            <a:r>
              <a:rPr lang="en-US" altLang="zh-CN" sz="2800" smtClean="0"/>
              <a:t>Name mapping algorithm</a:t>
            </a:r>
            <a:endParaRPr lang="en-US" altLang="zh-CN" sz="2800" smtClean="0"/>
          </a:p>
          <a:p>
            <a:pPr lvl="1"/>
            <a:endParaRPr lang="en-US" altLang="zh-CN" sz="2000" smtClean="0"/>
          </a:p>
          <a:p>
            <a:pPr lvl="1"/>
            <a:endParaRPr lang="en-US" altLang="zh-CN" sz="2000" smtClean="0"/>
          </a:p>
          <a:p>
            <a:pPr lvl="1"/>
            <a:endParaRPr lang="en-US" altLang="zh-CN" sz="2000" smtClean="0"/>
          </a:p>
          <a:p>
            <a:pPr lvl="1"/>
            <a:endParaRPr lang="en-US" altLang="zh-CN" sz="2400" smtClean="0"/>
          </a:p>
          <a:p>
            <a:pPr lvl="1"/>
            <a:endParaRPr lang="en-US" altLang="zh-CN" sz="2400" smtClean="0"/>
          </a:p>
          <a:p>
            <a:pPr marL="742950" lvl="2" indent="-342900"/>
            <a:r>
              <a:rPr lang="en-US" altLang="zh-CN" smtClean="0"/>
              <a:t>Max length of an offset is 3 bytes in UNIX version 6</a:t>
            </a:r>
            <a:endParaRPr lang="en-US" altLang="zh-CN" sz="2800" smtClean="0"/>
          </a:p>
          <a:p>
            <a:r>
              <a:rPr lang="en-US" altLang="zh-CN" sz="2800" smtClean="0"/>
              <a:t>What about large files?</a:t>
            </a:r>
            <a:endParaRPr lang="en-US" altLang="zh-CN" sz="2800" smtClean="0"/>
          </a:p>
        </p:txBody>
      </p:sp>
      <p:sp>
        <p:nvSpPr>
          <p:cNvPr id="1434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3BA31914-32EA-401A-B3CC-9D62D51DA056}"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sp>
        <p:nvSpPr>
          <p:cNvPr id="14341" name="TextBox 6"/>
          <p:cNvSpPr txBox="1">
            <a:spLocks noChangeArrowheads="1"/>
          </p:cNvSpPr>
          <p:nvPr/>
        </p:nvSpPr>
        <p:spPr bwMode="auto">
          <a:xfrm>
            <a:off x="8229600" y="4572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a:t>
            </a:r>
            <a:endParaRPr lang="zh-CN" altLang="en-US" sz="1800" b="0">
              <a:latin typeface="Calibri" panose="020F0502020204030204" pitchFamily="34" charset="0"/>
            </a:endParaRPr>
          </a:p>
        </p:txBody>
      </p:sp>
      <p:sp>
        <p:nvSpPr>
          <p:cNvPr id="14342" name="TextBox 7"/>
          <p:cNvSpPr txBox="1">
            <a:spLocks noChangeArrowheads="1"/>
          </p:cNvSpPr>
          <p:nvPr/>
        </p:nvSpPr>
        <p:spPr bwMode="auto">
          <a:xfrm>
            <a:off x="74676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 num</a:t>
            </a:r>
            <a:endParaRPr lang="zh-CN" altLang="en-US" sz="1800" b="0">
              <a:latin typeface="Calibri" panose="020F0502020204030204" pitchFamily="34" charset="0"/>
            </a:endParaRPr>
          </a:p>
        </p:txBody>
      </p:sp>
      <p:sp>
        <p:nvSpPr>
          <p:cNvPr id="14343" name="TextBox 8"/>
          <p:cNvSpPr txBox="1">
            <a:spLocks noChangeArrowheads="1"/>
          </p:cNvSpPr>
          <p:nvPr/>
        </p:nvSpPr>
        <p:spPr bwMode="auto">
          <a:xfrm>
            <a:off x="6553200" y="457200"/>
            <a:ext cx="9223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File</a:t>
            </a:r>
            <a:endParaRPr lang="en-US" altLang="zh-CN" sz="1800" b="0">
              <a:latin typeface="Calibri" panose="020F0502020204030204" pitchFamily="34" charset="0"/>
            </a:endParaRPr>
          </a:p>
          <a:p>
            <a:pPr eaLnBrk="1" hangingPunct="1"/>
            <a:r>
              <a:rPr lang="en-US" altLang="zh-CN" sz="1800" b="0">
                <a:latin typeface="Calibri" panose="020F0502020204030204" pitchFamily="34" charset="0"/>
              </a:rPr>
              <a:t>(inode)</a:t>
            </a:r>
            <a:endParaRPr lang="zh-CN" altLang="en-US" sz="1800" b="0">
              <a:latin typeface="Calibri" panose="020F0502020204030204" pitchFamily="34" charset="0"/>
            </a:endParaRPr>
          </a:p>
        </p:txBody>
      </p:sp>
      <p:pic>
        <p:nvPicPr>
          <p:cNvPr id="11"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8200" y="3241675"/>
            <a:ext cx="74295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450" y="3962400"/>
            <a:ext cx="72390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04">
                                            <p:txEl>
                                              <p:pRg st="1" end="1"/>
                                            </p:txEl>
                                          </p:spTgt>
                                        </p:tgtEl>
                                        <p:attrNameLst>
                                          <p:attrName>style.visibility</p:attrName>
                                        </p:attrNameLst>
                                      </p:cBhvr>
                                      <p:to>
                                        <p:strVal val="visible"/>
                                      </p:to>
                                    </p:set>
                                    <p:animEffect transition="in" filter="fade">
                                      <p:cBhvr>
                                        <p:cTn id="7" dur="500"/>
                                        <p:tgtEl>
                                          <p:spTgt spid="2560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604">
                                            <p:txEl>
                                              <p:pRg st="2" end="2"/>
                                            </p:txEl>
                                          </p:spTgt>
                                        </p:tgtEl>
                                        <p:attrNameLst>
                                          <p:attrName>style.visibility</p:attrName>
                                        </p:attrNameLst>
                                      </p:cBhvr>
                                      <p:to>
                                        <p:strVal val="visible"/>
                                      </p:to>
                                    </p:set>
                                    <p:animEffect transition="in" filter="fade">
                                      <p:cBhvr>
                                        <p:cTn id="12" dur="500"/>
                                        <p:tgtEl>
                                          <p:spTgt spid="2560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604">
                                            <p:txEl>
                                              <p:pRg st="9" end="9"/>
                                            </p:txEl>
                                          </p:spTgt>
                                        </p:tgtEl>
                                        <p:attrNameLst>
                                          <p:attrName>style.visibility</p:attrName>
                                        </p:attrNameLst>
                                      </p:cBhvr>
                                      <p:to>
                                        <p:strVal val="visible"/>
                                      </p:to>
                                    </p:set>
                                    <p:animEffect transition="in" filter="fade">
                                      <p:cBhvr>
                                        <p:cTn id="27" dur="500"/>
                                        <p:tgtEl>
                                          <p:spTgt spid="25604">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604">
                                            <p:txEl>
                                              <p:pRg st="8" end="8"/>
                                            </p:txEl>
                                          </p:spTgt>
                                        </p:tgtEl>
                                        <p:attrNameLst>
                                          <p:attrName>style.visibility</p:attrName>
                                        </p:attrNameLst>
                                      </p:cBhvr>
                                      <p:to>
                                        <p:strVal val="visible"/>
                                      </p:to>
                                    </p:set>
                                    <p:animEffect transition="in" filter="fade">
                                      <p:cBhvr>
                                        <p:cTn id="32" dur="500"/>
                                        <p:tgtEl>
                                          <p:spTgt spid="2560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Content Placeholder 2"/>
          <p:cNvSpPr>
            <a:spLocks noGrp="1"/>
          </p:cNvSpPr>
          <p:nvPr>
            <p:ph idx="1"/>
          </p:nvPr>
        </p:nvSpPr>
        <p:spPr/>
        <p:txBody>
          <a:bodyPr/>
          <a:lstStyle/>
          <a:p>
            <a:r>
              <a:rPr lang="en-US" altLang="zh-CN" sz="2800" u="sng" dirty="0" smtClean="0"/>
              <a:t>Name mapping</a:t>
            </a:r>
            <a:r>
              <a:rPr lang="en-US" altLang="zh-CN" sz="2800" dirty="0" smtClean="0"/>
              <a:t>:                       </a:t>
            </a:r>
            <a:r>
              <a:rPr lang="en-US" altLang="zh-CN" sz="2800" dirty="0" err="1" smtClean="0"/>
              <a:t>inode</a:t>
            </a:r>
            <a:r>
              <a:rPr lang="en-US" altLang="zh-CN" sz="2800" dirty="0" smtClean="0"/>
              <a:t> number -&gt; </a:t>
            </a:r>
            <a:r>
              <a:rPr lang="en-US" altLang="zh-CN" sz="2800" dirty="0" err="1" smtClean="0"/>
              <a:t>inode</a:t>
            </a:r>
            <a:endParaRPr lang="en-US" altLang="zh-CN" sz="2800" dirty="0" smtClean="0"/>
          </a:p>
          <a:p>
            <a:r>
              <a:rPr lang="en-US" altLang="zh-CN" sz="2800" dirty="0" smtClean="0"/>
              <a:t>           </a:t>
            </a:r>
            <a:r>
              <a:rPr lang="en-US" altLang="zh-CN" sz="2800" u="sng" dirty="0" smtClean="0"/>
              <a:t>Context</a:t>
            </a:r>
            <a:r>
              <a:rPr lang="en-US" altLang="zh-CN" sz="2800" dirty="0" smtClean="0"/>
              <a:t>:                          the </a:t>
            </a:r>
            <a:r>
              <a:rPr lang="en-US" altLang="zh-CN" sz="2800" dirty="0" err="1" smtClean="0"/>
              <a:t>inode</a:t>
            </a:r>
            <a:r>
              <a:rPr lang="en-US" altLang="zh-CN" sz="2800" dirty="0" smtClean="0"/>
              <a:t> table</a:t>
            </a:r>
            <a:endParaRPr lang="en-US" altLang="zh-CN" sz="2800" dirty="0" smtClean="0"/>
          </a:p>
          <a:p>
            <a:r>
              <a:rPr lang="en-US" altLang="zh-CN" sz="2800" dirty="0" smtClean="0"/>
              <a:t>Name-mapping algorithm:      </a:t>
            </a:r>
            <a:r>
              <a:rPr lang="en-US" altLang="zh-CN" sz="2800" dirty="0" err="1" smtClean="0"/>
              <a:t>inode</a:t>
            </a:r>
            <a:r>
              <a:rPr lang="en-US" altLang="zh-CN" sz="2800" dirty="0" smtClean="0"/>
              <a:t> table</a:t>
            </a:r>
            <a:endParaRPr lang="en-US" altLang="zh-CN" sz="2800" dirty="0" smtClean="0"/>
          </a:p>
          <a:p>
            <a:pPr lvl="1"/>
            <a:r>
              <a:rPr lang="en-US" altLang="zh-CN" sz="2400" dirty="0" smtClean="0"/>
              <a:t>At a fixed location on storage</a:t>
            </a:r>
            <a:endParaRPr lang="en-US" altLang="zh-CN" sz="2400" dirty="0" smtClean="0"/>
          </a:p>
          <a:p>
            <a:pPr>
              <a:buFontTx/>
              <a:buNone/>
            </a:pPr>
            <a:endParaRPr lang="en-US" altLang="zh-CN" sz="2800" dirty="0" smtClean="0"/>
          </a:p>
          <a:p>
            <a:endParaRPr lang="en-US" altLang="zh-CN" sz="2800" dirty="0" smtClean="0"/>
          </a:p>
          <a:p>
            <a:endParaRPr lang="en-US" altLang="zh-CN" sz="2800" dirty="0" smtClean="0"/>
          </a:p>
          <a:p>
            <a:r>
              <a:rPr lang="en-US" altLang="zh-CN" sz="2800" dirty="0" smtClean="0"/>
              <a:t>Name discovery</a:t>
            </a:r>
            <a:endParaRPr lang="en-US" altLang="zh-CN" sz="2800" dirty="0" smtClean="0"/>
          </a:p>
          <a:p>
            <a:pPr lvl="1"/>
            <a:r>
              <a:rPr lang="en-US" altLang="zh-CN" sz="2400" dirty="0" smtClean="0"/>
              <a:t>Track which </a:t>
            </a:r>
            <a:r>
              <a:rPr lang="en-US" altLang="zh-CN" sz="2400" dirty="0" err="1" smtClean="0"/>
              <a:t>inode</a:t>
            </a:r>
            <a:r>
              <a:rPr lang="en-US" altLang="zh-CN" sz="2400" dirty="0" smtClean="0"/>
              <a:t> number are in use</a:t>
            </a:r>
            <a:endParaRPr lang="en-US" altLang="zh-CN" sz="2400" dirty="0" smtClean="0"/>
          </a:p>
          <a:p>
            <a:pPr lvl="1"/>
            <a:r>
              <a:rPr lang="en-US" altLang="zh-CN" sz="2400" dirty="0" smtClean="0"/>
              <a:t>E.g. free list, a field in </a:t>
            </a:r>
            <a:r>
              <a:rPr lang="en-US" altLang="zh-CN" sz="2400" dirty="0" err="1" smtClean="0"/>
              <a:t>inode</a:t>
            </a:r>
            <a:endParaRPr lang="en-US" altLang="zh-CN" sz="2400" dirty="0" smtClean="0"/>
          </a:p>
        </p:txBody>
      </p:sp>
      <p:sp>
        <p:nvSpPr>
          <p:cNvPr id="16387" name="Title 1"/>
          <p:cNvSpPr>
            <a:spLocks noGrp="1"/>
          </p:cNvSpPr>
          <p:nvPr>
            <p:ph type="title"/>
          </p:nvPr>
        </p:nvSpPr>
        <p:spPr/>
        <p:txBody>
          <a:bodyPr/>
          <a:lstStyle/>
          <a:p>
            <a:r>
              <a:rPr lang="en-US" altLang="zh-CN" smtClean="0"/>
              <a:t>Inode number layer</a:t>
            </a:r>
            <a:endParaRPr lang="en-US" altLang="zh-CN" smtClean="0"/>
          </a:p>
        </p:txBody>
      </p:sp>
      <p:sp>
        <p:nvSpPr>
          <p:cNvPr id="1638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BD61F6D1-1CC2-4E1C-9F9E-EAFDCC1BBF47}"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pic>
        <p:nvPicPr>
          <p:cNvPr id="16389" name="Picture 6"/>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270000" y="3544888"/>
            <a:ext cx="6883400"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bwMode="auto">
          <a:xfrm rot="5400000">
            <a:off x="3924300" y="4838700"/>
            <a:ext cx="266700" cy="114300"/>
          </a:xfrm>
          <a:prstGeom prst="rect">
            <a:avLst/>
          </a:prstGeom>
          <a:ln>
            <a:solidFill>
              <a:srgbClr val="80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anose="030F0702030302020204" pitchFamily="66" charset="0"/>
            </a:endParaRPr>
          </a:p>
        </p:txBody>
      </p:sp>
      <p:sp>
        <p:nvSpPr>
          <p:cNvPr id="14" name="矩形 13"/>
          <p:cNvSpPr/>
          <p:nvPr/>
        </p:nvSpPr>
        <p:spPr bwMode="auto">
          <a:xfrm rot="5400000">
            <a:off x="4508500" y="4837113"/>
            <a:ext cx="266700" cy="114300"/>
          </a:xfrm>
          <a:prstGeom prst="rect">
            <a:avLst/>
          </a:prstGeom>
          <a:ln>
            <a:solidFill>
              <a:srgbClr val="80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anose="030F0702030302020204" pitchFamily="66" charset="0"/>
            </a:endParaRPr>
          </a:p>
        </p:txBody>
      </p:sp>
      <p:grpSp>
        <p:nvGrpSpPr>
          <p:cNvPr id="16392" name="Group 1"/>
          <p:cNvGrpSpPr/>
          <p:nvPr/>
        </p:nvGrpSpPr>
        <p:grpSpPr bwMode="auto">
          <a:xfrm>
            <a:off x="1295400" y="4089400"/>
            <a:ext cx="5537200" cy="939800"/>
            <a:chOff x="1295400" y="4089400"/>
            <a:chExt cx="5537200" cy="939800"/>
          </a:xfrm>
        </p:grpSpPr>
        <p:pic>
          <p:nvPicPr>
            <p:cNvPr id="16398"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089400"/>
              <a:ext cx="55372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bwMode="auto">
            <a:xfrm rot="5400000">
              <a:off x="4159251" y="4833937"/>
              <a:ext cx="266700" cy="123825"/>
            </a:xfrm>
            <a:prstGeom prst="rect">
              <a:avLst/>
            </a:prstGeom>
            <a:ln>
              <a:solidFill>
                <a:srgbClr val="80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anose="030F0702030302020204" pitchFamily="66" charset="0"/>
              </a:endParaRPr>
            </a:p>
          </p:txBody>
        </p:sp>
        <p:sp>
          <p:nvSpPr>
            <p:cNvPr id="9" name="矩形 8"/>
            <p:cNvSpPr/>
            <p:nvPr/>
          </p:nvSpPr>
          <p:spPr bwMode="auto">
            <a:xfrm rot="5400000">
              <a:off x="4040188" y="4837113"/>
              <a:ext cx="266700" cy="114300"/>
            </a:xfrm>
            <a:prstGeom prst="rect">
              <a:avLst/>
            </a:prstGeom>
            <a:ln>
              <a:solidFill>
                <a:srgbClr val="80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anose="030F0702030302020204" pitchFamily="66" charset="0"/>
              </a:endParaRPr>
            </a:p>
          </p:txBody>
        </p:sp>
        <p:sp>
          <p:nvSpPr>
            <p:cNvPr id="11" name="矩形 10"/>
            <p:cNvSpPr/>
            <p:nvPr/>
          </p:nvSpPr>
          <p:spPr bwMode="auto">
            <a:xfrm rot="5400000">
              <a:off x="3810000" y="4837113"/>
              <a:ext cx="266700" cy="114300"/>
            </a:xfrm>
            <a:prstGeom prst="rect">
              <a:avLst/>
            </a:prstGeom>
            <a:ln>
              <a:solidFill>
                <a:srgbClr val="80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anose="030F0702030302020204" pitchFamily="66" charset="0"/>
              </a:endParaRPr>
            </a:p>
          </p:txBody>
        </p:sp>
        <p:sp>
          <p:nvSpPr>
            <p:cNvPr id="13" name="矩形 12"/>
            <p:cNvSpPr/>
            <p:nvPr/>
          </p:nvSpPr>
          <p:spPr bwMode="auto">
            <a:xfrm rot="5400000">
              <a:off x="4627563" y="4833937"/>
              <a:ext cx="266700" cy="123825"/>
            </a:xfrm>
            <a:prstGeom prst="rect">
              <a:avLst/>
            </a:prstGeom>
            <a:ln>
              <a:solidFill>
                <a:srgbClr val="80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anose="030F0702030302020204" pitchFamily="66" charset="0"/>
              </a:endParaRPr>
            </a:p>
          </p:txBody>
        </p:sp>
        <p:sp>
          <p:nvSpPr>
            <p:cNvPr id="15" name="矩形 14"/>
            <p:cNvSpPr/>
            <p:nvPr/>
          </p:nvSpPr>
          <p:spPr bwMode="auto">
            <a:xfrm rot="5400000">
              <a:off x="4392613" y="4838700"/>
              <a:ext cx="266700" cy="114300"/>
            </a:xfrm>
            <a:prstGeom prst="rect">
              <a:avLst/>
            </a:prstGeom>
            <a:ln>
              <a:solidFill>
                <a:srgbClr val="80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anose="030F0702030302020204" pitchFamily="66" charset="0"/>
              </a:endParaRPr>
            </a:p>
          </p:txBody>
        </p:sp>
      </p:grpSp>
      <p:sp>
        <p:nvSpPr>
          <p:cNvPr id="16" name="矩形 15"/>
          <p:cNvSpPr/>
          <p:nvPr/>
        </p:nvSpPr>
        <p:spPr bwMode="auto">
          <a:xfrm rot="5400000">
            <a:off x="4278313" y="4837113"/>
            <a:ext cx="266700" cy="114300"/>
          </a:xfrm>
          <a:prstGeom prst="rect">
            <a:avLst/>
          </a:prstGeom>
          <a:ln>
            <a:solidFill>
              <a:srgbClr val="80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anose="030F0702030302020204" pitchFamily="66" charset="0"/>
            </a:endParaRPr>
          </a:p>
        </p:txBody>
      </p:sp>
      <p:sp>
        <p:nvSpPr>
          <p:cNvPr id="16394" name="TextBox 6"/>
          <p:cNvSpPr txBox="1">
            <a:spLocks noChangeArrowheads="1"/>
          </p:cNvSpPr>
          <p:nvPr/>
        </p:nvSpPr>
        <p:spPr bwMode="auto">
          <a:xfrm>
            <a:off x="8229600" y="4572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a:t>
            </a:r>
            <a:endParaRPr lang="zh-CN" altLang="en-US" sz="1800" b="0">
              <a:latin typeface="Calibri" panose="020F0502020204030204" pitchFamily="34" charset="0"/>
            </a:endParaRPr>
          </a:p>
        </p:txBody>
      </p:sp>
      <p:sp>
        <p:nvSpPr>
          <p:cNvPr id="16395" name="TextBox 7"/>
          <p:cNvSpPr txBox="1">
            <a:spLocks noChangeArrowheads="1"/>
          </p:cNvSpPr>
          <p:nvPr/>
        </p:nvSpPr>
        <p:spPr bwMode="auto">
          <a:xfrm>
            <a:off x="74676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 num</a:t>
            </a:r>
            <a:endParaRPr lang="zh-CN" altLang="en-US" sz="1800" b="0">
              <a:latin typeface="Calibri" panose="020F0502020204030204" pitchFamily="34" charset="0"/>
            </a:endParaRPr>
          </a:p>
        </p:txBody>
      </p:sp>
      <p:sp>
        <p:nvSpPr>
          <p:cNvPr id="16396" name="TextBox 8"/>
          <p:cNvSpPr txBox="1">
            <a:spLocks noChangeArrowheads="1"/>
          </p:cNvSpPr>
          <p:nvPr/>
        </p:nvSpPr>
        <p:spPr bwMode="auto">
          <a:xfrm>
            <a:off x="6553200" y="457200"/>
            <a:ext cx="9223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File</a:t>
            </a:r>
            <a:endParaRPr lang="en-US" altLang="zh-CN" sz="1800" b="0">
              <a:latin typeface="Calibri" panose="020F0502020204030204" pitchFamily="34" charset="0"/>
            </a:endParaRPr>
          </a:p>
          <a:p>
            <a:pPr eaLnBrk="1" hangingPunct="1"/>
            <a:r>
              <a:rPr lang="en-US" altLang="zh-CN" sz="1800" b="0">
                <a:latin typeface="Calibri" panose="020F0502020204030204" pitchFamily="34" charset="0"/>
              </a:rPr>
              <a:t>(inode)</a:t>
            </a:r>
            <a:endParaRPr lang="zh-CN" altLang="en-US" sz="1800" b="0">
              <a:latin typeface="Calibri" panose="020F0502020204030204" pitchFamily="34" charset="0"/>
            </a:endParaRPr>
          </a:p>
        </p:txBody>
      </p:sp>
      <p:sp>
        <p:nvSpPr>
          <p:cNvPr id="16397" name="TextBox 9"/>
          <p:cNvSpPr txBox="1">
            <a:spLocks noChangeArrowheads="1"/>
          </p:cNvSpPr>
          <p:nvPr/>
        </p:nvSpPr>
        <p:spPr bwMode="auto">
          <a:xfrm>
            <a:off x="57912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Inode num</a:t>
            </a:r>
            <a:endParaRPr lang="zh-CN" altLang="en-US" sz="1800" b="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65">
                                            <p:txEl>
                                              <p:pRg st="7" end="7"/>
                                            </p:txEl>
                                          </p:spTgt>
                                        </p:tgtEl>
                                        <p:attrNameLst>
                                          <p:attrName>style.visibility</p:attrName>
                                        </p:attrNameLst>
                                      </p:cBhvr>
                                      <p:to>
                                        <p:strVal val="visible"/>
                                      </p:to>
                                    </p:set>
                                    <p:animEffect transition="in" filter="fade">
                                      <p:cBhvr>
                                        <p:cTn id="7" dur="500"/>
                                        <p:tgtEl>
                                          <p:spTgt spid="15365">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365">
                                            <p:txEl>
                                              <p:pRg st="8" end="8"/>
                                            </p:txEl>
                                          </p:spTgt>
                                        </p:tgtEl>
                                        <p:attrNameLst>
                                          <p:attrName>style.visibility</p:attrName>
                                        </p:attrNameLst>
                                      </p:cBhvr>
                                      <p:to>
                                        <p:strVal val="visible"/>
                                      </p:to>
                                    </p:set>
                                    <p:animEffect transition="in" filter="fade">
                                      <p:cBhvr>
                                        <p:cTn id="10" dur="500"/>
                                        <p:tgtEl>
                                          <p:spTgt spid="15365">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5365">
                                            <p:txEl>
                                              <p:pRg st="9" end="9"/>
                                            </p:txEl>
                                          </p:spTgt>
                                        </p:tgtEl>
                                        <p:attrNameLst>
                                          <p:attrName>style.visibility</p:attrName>
                                        </p:attrNameLst>
                                      </p:cBhvr>
                                      <p:to>
                                        <p:strVal val="visible"/>
                                      </p:to>
                                    </p:set>
                                    <p:animEffect transition="in" filter="fade">
                                      <p:cBhvr>
                                        <p:cTn id="13" dur="500"/>
                                        <p:tgtEl>
                                          <p:spTgt spid="1536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0850" y="268288"/>
            <a:ext cx="7772400" cy="668337"/>
          </a:xfrm>
        </p:spPr>
        <p:txBody>
          <a:bodyPr/>
          <a:lstStyle/>
          <a:p>
            <a:pPr algn="just"/>
            <a:r>
              <a:rPr lang="en-US" altLang="zh-CN" sz="2800" smtClean="0">
                <a:ea typeface="宋体" panose="02010600030101010101" pitchFamily="2" charset="-122"/>
              </a:rPr>
              <a:t>i-node on the disk</a:t>
            </a:r>
            <a:endParaRPr lang="en-US" altLang="zh-CN" sz="2800" smtClean="0">
              <a:ea typeface="宋体" panose="02010600030101010101" pitchFamily="2" charset="-122"/>
            </a:endParaRPr>
          </a:p>
        </p:txBody>
      </p:sp>
      <p:pic>
        <p:nvPicPr>
          <p:cNvPr id="6147"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89350" y="884238"/>
            <a:ext cx="49530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ltLang="zh-CN" smtClean="0"/>
              <a:t> </a:t>
            </a:r>
            <a:endParaRPr lang="zh-CN" altLang="en-US" smtClean="0"/>
          </a:p>
        </p:txBody>
      </p:sp>
      <p:sp>
        <p:nvSpPr>
          <p:cNvPr id="64515" name="Content Placeholder 2"/>
          <p:cNvSpPr>
            <a:spLocks noGrp="1"/>
          </p:cNvSpPr>
          <p:nvPr>
            <p:ph idx="1"/>
          </p:nvPr>
        </p:nvSpPr>
        <p:spPr/>
        <p:txBody>
          <a:bodyPr/>
          <a:lstStyle/>
          <a:p>
            <a:r>
              <a:rPr lang="en-US" altLang="zh-CN" smtClean="0"/>
              <a:t> </a:t>
            </a:r>
            <a:endParaRPr lang="zh-CN" altLang="en-US" smtClean="0"/>
          </a:p>
        </p:txBody>
      </p:sp>
      <p:sp>
        <p:nvSpPr>
          <p:cNvPr id="64516"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9BC24577-AF51-487E-9D9D-38C9F775B287}"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pic>
        <p:nvPicPr>
          <p:cNvPr id="64517" name="Picture 4"/>
          <p:cNvPicPr>
            <a:picLocks noChangeAspect="1" noChangeArrowheads="1"/>
          </p:cNvPicPr>
          <p:nvPr/>
        </p:nvPicPr>
        <p:blipFill>
          <a:blip r:embed="rId1">
            <a:extLst>
              <a:ext uri="{28A0092B-C50C-407E-A947-70E740481C1C}">
                <a14:useLocalDpi xmlns:a14="http://schemas.microsoft.com/office/drawing/2010/main" val="0"/>
              </a:ext>
            </a:extLst>
          </a:blip>
          <a:srcRect l="1398" t="858" r="1321" b="319"/>
          <a:stretch>
            <a:fillRect/>
          </a:stretch>
        </p:blipFill>
        <p:spPr bwMode="auto">
          <a:xfrm>
            <a:off x="857250" y="1080616"/>
            <a:ext cx="6076950" cy="4937125"/>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pic>
      <p:sp>
        <p:nvSpPr>
          <p:cNvPr id="2" name="文本框 1"/>
          <p:cNvSpPr txBox="1"/>
          <p:nvPr/>
        </p:nvSpPr>
        <p:spPr>
          <a:xfrm>
            <a:off x="1109345" y="3878580"/>
            <a:ext cx="1024255" cy="398780"/>
          </a:xfrm>
          <a:prstGeom prst="rect">
            <a:avLst/>
          </a:prstGeom>
          <a:noFill/>
        </p:spPr>
        <p:txBody>
          <a:bodyPr wrap="square" rtlCol="0">
            <a:spAutoFit/>
          </a:bodyPr>
          <a:p>
            <a:r>
              <a:rPr lang="en-US" altLang="zh-CN"/>
              <a:t>10</a:t>
            </a:r>
            <a:r>
              <a:rPr lang="zh-CN" altLang="en-US"/>
              <a:t>个</a:t>
            </a:r>
            <a:endParaRPr lang="zh-CN" altLang="en-US"/>
          </a:p>
        </p:txBody>
      </p:sp>
      <p:sp>
        <p:nvSpPr>
          <p:cNvPr id="3" name="文本框 2"/>
          <p:cNvSpPr txBox="1"/>
          <p:nvPr/>
        </p:nvSpPr>
        <p:spPr>
          <a:xfrm>
            <a:off x="209550" y="4517390"/>
            <a:ext cx="476250" cy="337185"/>
          </a:xfrm>
          <a:prstGeom prst="rect">
            <a:avLst/>
          </a:prstGeom>
          <a:noFill/>
        </p:spPr>
        <p:txBody>
          <a:bodyPr wrap="square" rtlCol="0">
            <a:spAutoFit/>
          </a:bodyPr>
          <a:p>
            <a:r>
              <a:rPr lang="zh-CN" altLang="en-US" sz="800"/>
              <a:t>第十一个</a:t>
            </a:r>
            <a:endParaRPr lang="zh-CN" altLang="en-US" sz="800"/>
          </a:p>
        </p:txBody>
      </p:sp>
      <p:sp>
        <p:nvSpPr>
          <p:cNvPr id="4" name="文本框 3"/>
          <p:cNvSpPr txBox="1"/>
          <p:nvPr/>
        </p:nvSpPr>
        <p:spPr>
          <a:xfrm>
            <a:off x="5024120" y="1655445"/>
            <a:ext cx="2443480" cy="1322070"/>
          </a:xfrm>
          <a:prstGeom prst="rect">
            <a:avLst/>
          </a:prstGeom>
          <a:noFill/>
        </p:spPr>
        <p:txBody>
          <a:bodyPr wrap="square" rtlCol="0">
            <a:spAutoFit/>
          </a:bodyPr>
          <a:p>
            <a:r>
              <a:rPr lang="zh-CN" altLang="en-US"/>
              <a:t>每个文件块</a:t>
            </a:r>
            <a:r>
              <a:rPr lang="en-US" altLang="zh-CN"/>
              <a:t>1k</a:t>
            </a:r>
            <a:r>
              <a:rPr lang="zh-CN" altLang="en-US"/>
              <a:t>，</a:t>
            </a:r>
            <a:r>
              <a:rPr lang="en-US" altLang="zh-CN"/>
              <a:t>1024/4b = 256</a:t>
            </a:r>
            <a:r>
              <a:rPr lang="zh-CN" altLang="en-US"/>
              <a:t>个间接指向真正的文件块</a:t>
            </a:r>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smtClean="0"/>
              <a:t>Inode for larger files</a:t>
            </a:r>
            <a:endParaRPr lang="zh-CN" altLang="en-US" smtClean="0"/>
          </a:p>
        </p:txBody>
      </p:sp>
      <p:sp>
        <p:nvSpPr>
          <p:cNvPr id="15363"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FBD301CD-7B57-496F-9BB1-020313BAAF78}"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sp>
        <p:nvSpPr>
          <p:cNvPr id="5" name="矩形 4"/>
          <p:cNvSpPr/>
          <p:nvPr/>
        </p:nvSpPr>
        <p:spPr bwMode="auto">
          <a:xfrm>
            <a:off x="1905000" y="3505200"/>
            <a:ext cx="533400" cy="47625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anose="030F0702030302020204" pitchFamily="66" charset="0"/>
            </a:endParaRPr>
          </a:p>
        </p:txBody>
      </p:sp>
      <p:sp>
        <p:nvSpPr>
          <p:cNvPr id="8" name="矩形 7"/>
          <p:cNvSpPr/>
          <p:nvPr/>
        </p:nvSpPr>
        <p:spPr bwMode="auto">
          <a:xfrm>
            <a:off x="1905000" y="3981450"/>
            <a:ext cx="533400" cy="228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r>
              <a:rPr lang="en-US" altLang="zh-CN" sz="1800" dirty="0" smtClean="0">
                <a:solidFill>
                  <a:schemeClr val="tx1"/>
                </a:solidFill>
                <a:latin typeface="Comic Sans MS" panose="030F0702030302020204" pitchFamily="66" charset="0"/>
              </a:rPr>
              <a:t>14</a:t>
            </a:r>
            <a:endParaRPr lang="zh-CN" altLang="en-US" sz="1800" dirty="0">
              <a:solidFill>
                <a:schemeClr val="tx1"/>
              </a:solidFill>
              <a:latin typeface="Comic Sans MS" panose="030F0702030302020204" pitchFamily="66" charset="0"/>
            </a:endParaRPr>
          </a:p>
        </p:txBody>
      </p:sp>
      <p:sp>
        <p:nvSpPr>
          <p:cNvPr id="9" name="矩形 8"/>
          <p:cNvSpPr/>
          <p:nvPr/>
        </p:nvSpPr>
        <p:spPr bwMode="auto">
          <a:xfrm>
            <a:off x="1905000" y="4210050"/>
            <a:ext cx="533400" cy="228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r>
              <a:rPr lang="en-US" altLang="zh-CN" sz="1800" dirty="0" smtClean="0">
                <a:solidFill>
                  <a:schemeClr val="tx1"/>
                </a:solidFill>
                <a:latin typeface="Comic Sans MS" panose="030F0702030302020204" pitchFamily="66" charset="0"/>
              </a:rPr>
              <a:t>37</a:t>
            </a:r>
            <a:endParaRPr lang="zh-CN" altLang="en-US" sz="1800" dirty="0">
              <a:solidFill>
                <a:schemeClr val="tx1"/>
              </a:solidFill>
              <a:latin typeface="Comic Sans MS" panose="030F0702030302020204" pitchFamily="66" charset="0"/>
            </a:endParaRPr>
          </a:p>
        </p:txBody>
      </p:sp>
      <p:sp>
        <p:nvSpPr>
          <p:cNvPr id="10" name="矩形 9"/>
          <p:cNvSpPr/>
          <p:nvPr/>
        </p:nvSpPr>
        <p:spPr bwMode="auto">
          <a:xfrm>
            <a:off x="1905000" y="4429125"/>
            <a:ext cx="533400" cy="228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r>
              <a:rPr lang="en-US" altLang="zh-CN" sz="1800" dirty="0" smtClean="0">
                <a:solidFill>
                  <a:schemeClr val="tx1"/>
                </a:solidFill>
                <a:latin typeface="Comic Sans MS" panose="030F0702030302020204" pitchFamily="66" charset="0"/>
              </a:rPr>
              <a:t>16</a:t>
            </a:r>
            <a:endParaRPr lang="zh-CN" altLang="en-US" sz="1800" dirty="0">
              <a:solidFill>
                <a:schemeClr val="tx1"/>
              </a:solidFill>
              <a:latin typeface="Comic Sans MS" panose="030F0702030302020204" pitchFamily="66" charset="0"/>
            </a:endParaRPr>
          </a:p>
        </p:txBody>
      </p:sp>
      <p:sp>
        <p:nvSpPr>
          <p:cNvPr id="11" name="矩形 10"/>
          <p:cNvSpPr/>
          <p:nvPr/>
        </p:nvSpPr>
        <p:spPr bwMode="auto">
          <a:xfrm>
            <a:off x="1905000" y="4657725"/>
            <a:ext cx="533400" cy="228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anose="030F0702030302020204" pitchFamily="66" charset="0"/>
            </a:endParaRPr>
          </a:p>
        </p:txBody>
      </p:sp>
      <p:sp>
        <p:nvSpPr>
          <p:cNvPr id="12" name="矩形 11"/>
          <p:cNvSpPr/>
          <p:nvPr/>
        </p:nvSpPr>
        <p:spPr bwMode="auto">
          <a:xfrm>
            <a:off x="1905000" y="4886325"/>
            <a:ext cx="533400" cy="228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anose="030F0702030302020204" pitchFamily="66" charset="0"/>
            </a:endParaRPr>
          </a:p>
        </p:txBody>
      </p:sp>
      <p:sp>
        <p:nvSpPr>
          <p:cNvPr id="13" name="矩形 12"/>
          <p:cNvSpPr/>
          <p:nvPr/>
        </p:nvSpPr>
        <p:spPr bwMode="auto">
          <a:xfrm>
            <a:off x="1905000" y="5111750"/>
            <a:ext cx="533400" cy="228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anose="030F0702030302020204" pitchFamily="66" charset="0"/>
            </a:endParaRPr>
          </a:p>
        </p:txBody>
      </p:sp>
      <p:sp>
        <p:nvSpPr>
          <p:cNvPr id="14" name="矩形 13"/>
          <p:cNvSpPr/>
          <p:nvPr/>
        </p:nvSpPr>
        <p:spPr bwMode="auto">
          <a:xfrm>
            <a:off x="1905000" y="5340350"/>
            <a:ext cx="533400" cy="228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r>
              <a:rPr lang="en-US" altLang="zh-CN" sz="1800" dirty="0" smtClean="0">
                <a:solidFill>
                  <a:schemeClr val="tx1"/>
                </a:solidFill>
                <a:latin typeface="Comic Sans MS" panose="030F0702030302020204" pitchFamily="66" charset="0"/>
              </a:rPr>
              <a:t>82</a:t>
            </a:r>
            <a:endParaRPr lang="zh-CN" altLang="en-US" sz="1400" dirty="0">
              <a:solidFill>
                <a:schemeClr val="tx1"/>
              </a:solidFill>
              <a:latin typeface="Comic Sans MS" panose="030F0702030302020204" pitchFamily="66" charset="0"/>
            </a:endParaRPr>
          </a:p>
        </p:txBody>
      </p:sp>
      <p:sp>
        <p:nvSpPr>
          <p:cNvPr id="15" name="矩形 14"/>
          <p:cNvSpPr/>
          <p:nvPr/>
        </p:nvSpPr>
        <p:spPr bwMode="auto">
          <a:xfrm>
            <a:off x="1905000" y="5562600"/>
            <a:ext cx="533400" cy="228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anose="030F0702030302020204" pitchFamily="66" charset="0"/>
            </a:endParaRPr>
          </a:p>
        </p:txBody>
      </p:sp>
      <p:cxnSp>
        <p:nvCxnSpPr>
          <p:cNvPr id="15373" name="肘形连接符 23"/>
          <p:cNvCxnSpPr>
            <a:cxnSpLocks noChangeShapeType="1"/>
            <a:stCxn id="8" idx="3"/>
            <a:endCxn id="46" idx="1"/>
          </p:cNvCxnSpPr>
          <p:nvPr/>
        </p:nvCxnSpPr>
        <p:spPr bwMode="auto">
          <a:xfrm flipV="1">
            <a:off x="2438400" y="2857500"/>
            <a:ext cx="1341438" cy="1238250"/>
          </a:xfrm>
          <a:prstGeom prst="bentConnector3">
            <a:avLst>
              <a:gd name="adj1" fmla="val 37463"/>
            </a:avLst>
          </a:prstGeom>
          <a:noFill/>
          <a:ln w="9525">
            <a:solidFill>
              <a:schemeClr val="tx1"/>
            </a:solidFill>
            <a:round/>
            <a:tailEnd type="arrow" w="med" len="med"/>
          </a:ln>
          <a:extLst>
            <a:ext uri="{909E8E84-426E-40DD-AFC4-6F175D3DCCD1}">
              <a14:hiddenFill xmlns:a14="http://schemas.microsoft.com/office/drawing/2010/main">
                <a:noFill/>
              </a14:hiddenFill>
            </a:ext>
          </a:extLst>
        </p:spPr>
      </p:cxnSp>
      <p:cxnSp>
        <p:nvCxnSpPr>
          <p:cNvPr id="15374" name="肘形连接符 58382"/>
          <p:cNvCxnSpPr>
            <a:cxnSpLocks noChangeShapeType="1"/>
            <a:stCxn id="15" idx="3"/>
            <a:endCxn id="63" idx="1"/>
          </p:cNvCxnSpPr>
          <p:nvPr/>
        </p:nvCxnSpPr>
        <p:spPr bwMode="auto">
          <a:xfrm flipV="1">
            <a:off x="2438400" y="5194300"/>
            <a:ext cx="1341438" cy="482600"/>
          </a:xfrm>
          <a:prstGeom prst="bentConnector3">
            <a:avLst>
              <a:gd name="adj1" fmla="val 62537"/>
            </a:avLst>
          </a:prstGeom>
          <a:noFill/>
          <a:ln w="9525">
            <a:solidFill>
              <a:schemeClr val="tx1"/>
            </a:solidFill>
            <a:round/>
            <a:tailEnd type="arrow" w="med" len="med"/>
          </a:ln>
          <a:extLst>
            <a:ext uri="{909E8E84-426E-40DD-AFC4-6F175D3DCCD1}">
              <a14:hiddenFill xmlns:a14="http://schemas.microsoft.com/office/drawing/2010/main">
                <a:noFill/>
              </a14:hiddenFill>
            </a:ext>
          </a:extLst>
        </p:spPr>
      </p:cxnSp>
      <p:sp>
        <p:nvSpPr>
          <p:cNvPr id="15375" name="TextBox 67"/>
          <p:cNvSpPr txBox="1">
            <a:spLocks noChangeArrowheads="1"/>
          </p:cNvSpPr>
          <p:nvPr/>
        </p:nvSpPr>
        <p:spPr bwMode="auto">
          <a:xfrm>
            <a:off x="838200" y="4459288"/>
            <a:ext cx="952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1800" i="1">
                <a:latin typeface="Calibri" panose="020F0502020204030204" pitchFamily="34" charset="0"/>
              </a:rPr>
              <a:t>inode</a:t>
            </a:r>
            <a:endParaRPr lang="zh-CN" altLang="en-US" sz="1800" i="1">
              <a:latin typeface="Calibri" panose="020F0502020204030204" pitchFamily="34" charset="0"/>
            </a:endParaRPr>
          </a:p>
        </p:txBody>
      </p:sp>
      <p:sp>
        <p:nvSpPr>
          <p:cNvPr id="15376" name="TextBox 68"/>
          <p:cNvSpPr txBox="1">
            <a:spLocks noChangeArrowheads="1"/>
          </p:cNvSpPr>
          <p:nvPr/>
        </p:nvSpPr>
        <p:spPr bwMode="auto">
          <a:xfrm>
            <a:off x="765175" y="1887538"/>
            <a:ext cx="15017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algn="r" eaLnBrk="1" hangingPunct="1"/>
            <a:r>
              <a:rPr lang="en-US" altLang="zh-CN" sz="1800" b="0" i="1">
                <a:latin typeface="Calibri" panose="020F0502020204030204" pitchFamily="34" charset="0"/>
              </a:rPr>
              <a:t>indirect block</a:t>
            </a:r>
            <a:endParaRPr lang="zh-CN" altLang="en-US" sz="1800" b="0" i="1">
              <a:latin typeface="Calibri" panose="020F0502020204030204" pitchFamily="34" charset="0"/>
            </a:endParaRPr>
          </a:p>
        </p:txBody>
      </p:sp>
      <p:sp>
        <p:nvSpPr>
          <p:cNvPr id="63" name="矩形 62"/>
          <p:cNvSpPr/>
          <p:nvPr/>
        </p:nvSpPr>
        <p:spPr bwMode="auto">
          <a:xfrm>
            <a:off x="3779838" y="5080000"/>
            <a:ext cx="533400" cy="228600"/>
          </a:xfrm>
          <a:prstGeom prst="rect">
            <a:avLst/>
          </a:prstGeom>
          <a:solidFill>
            <a:schemeClr val="tx1">
              <a:lumMod val="75000"/>
              <a:lumOff val="2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anose="030F0702030302020204" pitchFamily="66" charset="0"/>
            </a:endParaRPr>
          </a:p>
        </p:txBody>
      </p:sp>
      <p:sp>
        <p:nvSpPr>
          <p:cNvPr id="64" name="矩形 63"/>
          <p:cNvSpPr/>
          <p:nvPr/>
        </p:nvSpPr>
        <p:spPr bwMode="auto">
          <a:xfrm>
            <a:off x="3779838" y="5305425"/>
            <a:ext cx="533400" cy="228600"/>
          </a:xfrm>
          <a:prstGeom prst="rect">
            <a:avLst/>
          </a:prstGeom>
          <a:solidFill>
            <a:schemeClr val="tx1">
              <a:lumMod val="75000"/>
              <a:lumOff val="2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anose="030F0702030302020204" pitchFamily="66" charset="0"/>
            </a:endParaRPr>
          </a:p>
        </p:txBody>
      </p:sp>
      <p:sp>
        <p:nvSpPr>
          <p:cNvPr id="65" name="矩形 64"/>
          <p:cNvSpPr/>
          <p:nvPr/>
        </p:nvSpPr>
        <p:spPr bwMode="auto">
          <a:xfrm>
            <a:off x="3784600" y="5534025"/>
            <a:ext cx="528638" cy="228600"/>
          </a:xfrm>
          <a:prstGeom prst="rect">
            <a:avLst/>
          </a:prstGeom>
          <a:solidFill>
            <a:schemeClr val="tx1">
              <a:lumMod val="75000"/>
              <a:lumOff val="2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anose="030F0702030302020204" pitchFamily="66" charset="0"/>
            </a:endParaRPr>
          </a:p>
        </p:txBody>
      </p:sp>
      <p:sp>
        <p:nvSpPr>
          <p:cNvPr id="70" name="矩形 69"/>
          <p:cNvSpPr/>
          <p:nvPr/>
        </p:nvSpPr>
        <p:spPr bwMode="auto">
          <a:xfrm>
            <a:off x="5486400" y="1855788"/>
            <a:ext cx="533400" cy="65881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anose="030F0702030302020204" pitchFamily="66" charset="0"/>
            </a:endParaRPr>
          </a:p>
        </p:txBody>
      </p:sp>
      <p:sp>
        <p:nvSpPr>
          <p:cNvPr id="75" name="矩形 74"/>
          <p:cNvSpPr/>
          <p:nvPr/>
        </p:nvSpPr>
        <p:spPr bwMode="auto">
          <a:xfrm>
            <a:off x="5486400" y="4191000"/>
            <a:ext cx="533400" cy="228600"/>
          </a:xfrm>
          <a:prstGeom prst="rect">
            <a:avLst/>
          </a:prstGeom>
          <a:solidFill>
            <a:schemeClr val="bg1">
              <a:lumMod val="8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anose="030F0702030302020204" pitchFamily="66" charset="0"/>
            </a:endParaRPr>
          </a:p>
        </p:txBody>
      </p:sp>
      <p:sp>
        <p:nvSpPr>
          <p:cNvPr id="76" name="矩形 75"/>
          <p:cNvSpPr/>
          <p:nvPr/>
        </p:nvSpPr>
        <p:spPr bwMode="auto">
          <a:xfrm>
            <a:off x="5486400" y="4414838"/>
            <a:ext cx="533400" cy="228600"/>
          </a:xfrm>
          <a:prstGeom prst="rect">
            <a:avLst/>
          </a:prstGeom>
          <a:solidFill>
            <a:schemeClr val="bg1">
              <a:lumMod val="8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anose="030F0702030302020204" pitchFamily="66" charset="0"/>
            </a:endParaRPr>
          </a:p>
        </p:txBody>
      </p:sp>
      <p:sp>
        <p:nvSpPr>
          <p:cNvPr id="77" name="矩形 76"/>
          <p:cNvSpPr/>
          <p:nvPr/>
        </p:nvSpPr>
        <p:spPr bwMode="auto">
          <a:xfrm>
            <a:off x="5491163" y="4643438"/>
            <a:ext cx="533400" cy="228600"/>
          </a:xfrm>
          <a:prstGeom prst="rect">
            <a:avLst/>
          </a:prstGeom>
          <a:solidFill>
            <a:schemeClr val="bg1">
              <a:lumMod val="8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anose="030F0702030302020204" pitchFamily="66" charset="0"/>
            </a:endParaRPr>
          </a:p>
        </p:txBody>
      </p:sp>
      <p:cxnSp>
        <p:nvCxnSpPr>
          <p:cNvPr id="15387" name="肘形连接符 40"/>
          <p:cNvCxnSpPr>
            <a:cxnSpLocks noChangeShapeType="1"/>
          </p:cNvCxnSpPr>
          <p:nvPr/>
        </p:nvCxnSpPr>
        <p:spPr bwMode="auto">
          <a:xfrm flipV="1">
            <a:off x="3779838" y="2209800"/>
            <a:ext cx="1706562" cy="647701"/>
          </a:xfrm>
          <a:prstGeom prst="bentConnector3">
            <a:avLst>
              <a:gd name="adj1" fmla="val 50000"/>
            </a:avLst>
          </a:prstGeom>
          <a:noFill/>
          <a:ln w="9525">
            <a:solidFill>
              <a:schemeClr val="tx1"/>
            </a:solidFill>
            <a:round/>
            <a:tailEnd type="arrow" w="med" len="med"/>
          </a:ln>
          <a:extLst>
            <a:ext uri="{909E8E84-426E-40DD-AFC4-6F175D3DCCD1}">
              <a14:hiddenFill xmlns:a14="http://schemas.microsoft.com/office/drawing/2010/main">
                <a:noFill/>
              </a14:hiddenFill>
            </a:ext>
          </a:extLst>
        </p:spPr>
      </p:cxnSp>
      <p:sp>
        <p:nvSpPr>
          <p:cNvPr id="97" name="矩形 96"/>
          <p:cNvSpPr/>
          <p:nvPr/>
        </p:nvSpPr>
        <p:spPr bwMode="auto">
          <a:xfrm>
            <a:off x="5486400" y="3030538"/>
            <a:ext cx="533400" cy="65881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anose="030F0702030302020204" pitchFamily="66" charset="0"/>
            </a:endParaRPr>
          </a:p>
        </p:txBody>
      </p:sp>
      <p:cxnSp>
        <p:nvCxnSpPr>
          <p:cNvPr id="15389" name="肘形连接符 83"/>
          <p:cNvCxnSpPr>
            <a:cxnSpLocks noChangeShapeType="1"/>
            <a:stCxn id="150" idx="3"/>
            <a:endCxn id="97" idx="1"/>
          </p:cNvCxnSpPr>
          <p:nvPr/>
        </p:nvCxnSpPr>
        <p:spPr bwMode="auto">
          <a:xfrm flipV="1">
            <a:off x="4313238" y="3360738"/>
            <a:ext cx="1173162" cy="366712"/>
          </a:xfrm>
          <a:prstGeom prst="bentConnector3">
            <a:avLst>
              <a:gd name="adj1" fmla="val 50000"/>
            </a:avLst>
          </a:prstGeom>
          <a:noFill/>
          <a:ln w="9525">
            <a:solidFill>
              <a:schemeClr val="tx1"/>
            </a:solidFill>
            <a:round/>
            <a:tailEnd type="arrow" w="med" len="med"/>
          </a:ln>
          <a:extLst>
            <a:ext uri="{909E8E84-426E-40DD-AFC4-6F175D3DCCD1}">
              <a14:hiddenFill xmlns:a14="http://schemas.microsoft.com/office/drawing/2010/main">
                <a:noFill/>
              </a14:hiddenFill>
            </a:ext>
          </a:extLst>
        </p:spPr>
      </p:cxnSp>
      <p:sp>
        <p:nvSpPr>
          <p:cNvPr id="102" name="矩形 101"/>
          <p:cNvSpPr/>
          <p:nvPr/>
        </p:nvSpPr>
        <p:spPr bwMode="auto">
          <a:xfrm>
            <a:off x="5486400" y="5080000"/>
            <a:ext cx="533400" cy="228600"/>
          </a:xfrm>
          <a:prstGeom prst="rect">
            <a:avLst/>
          </a:prstGeom>
          <a:solidFill>
            <a:schemeClr val="bg1">
              <a:lumMod val="8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anose="030F0702030302020204" pitchFamily="66" charset="0"/>
            </a:endParaRPr>
          </a:p>
        </p:txBody>
      </p:sp>
      <p:sp>
        <p:nvSpPr>
          <p:cNvPr id="103" name="矩形 102"/>
          <p:cNvSpPr/>
          <p:nvPr/>
        </p:nvSpPr>
        <p:spPr bwMode="auto">
          <a:xfrm>
            <a:off x="5486400" y="5305425"/>
            <a:ext cx="533400" cy="228600"/>
          </a:xfrm>
          <a:prstGeom prst="rect">
            <a:avLst/>
          </a:prstGeom>
          <a:solidFill>
            <a:schemeClr val="bg1">
              <a:lumMod val="8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anose="030F0702030302020204" pitchFamily="66" charset="0"/>
            </a:endParaRPr>
          </a:p>
        </p:txBody>
      </p:sp>
      <p:sp>
        <p:nvSpPr>
          <p:cNvPr id="104" name="矩形 103"/>
          <p:cNvSpPr/>
          <p:nvPr/>
        </p:nvSpPr>
        <p:spPr bwMode="auto">
          <a:xfrm>
            <a:off x="5491163" y="5534025"/>
            <a:ext cx="533400" cy="228600"/>
          </a:xfrm>
          <a:prstGeom prst="rect">
            <a:avLst/>
          </a:prstGeom>
          <a:solidFill>
            <a:schemeClr val="bg1">
              <a:lumMod val="8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anose="030F0702030302020204" pitchFamily="66" charset="0"/>
            </a:endParaRPr>
          </a:p>
        </p:txBody>
      </p:sp>
      <p:cxnSp>
        <p:nvCxnSpPr>
          <p:cNvPr id="15393" name="肘形连接符 89"/>
          <p:cNvCxnSpPr>
            <a:cxnSpLocks noChangeShapeType="1"/>
            <a:stCxn id="63" idx="3"/>
            <a:endCxn id="75" idx="1"/>
          </p:cNvCxnSpPr>
          <p:nvPr/>
        </p:nvCxnSpPr>
        <p:spPr bwMode="auto">
          <a:xfrm flipV="1">
            <a:off x="4313238" y="4305300"/>
            <a:ext cx="1173162" cy="889000"/>
          </a:xfrm>
          <a:prstGeom prst="bentConnector3">
            <a:avLst>
              <a:gd name="adj1" fmla="val 42833"/>
            </a:avLst>
          </a:prstGeom>
          <a:noFill/>
          <a:ln w="9525">
            <a:solidFill>
              <a:schemeClr val="tx1"/>
            </a:solidFill>
            <a:round/>
            <a:tailEnd type="arrow" w="med" len="med"/>
          </a:ln>
          <a:extLst>
            <a:ext uri="{909E8E84-426E-40DD-AFC4-6F175D3DCCD1}">
              <a14:hiddenFill xmlns:a14="http://schemas.microsoft.com/office/drawing/2010/main">
                <a:noFill/>
              </a14:hiddenFill>
            </a:ext>
          </a:extLst>
        </p:spPr>
      </p:cxnSp>
      <p:cxnSp>
        <p:nvCxnSpPr>
          <p:cNvPr id="15394" name="肘形连接符 94"/>
          <p:cNvCxnSpPr>
            <a:cxnSpLocks noChangeShapeType="1"/>
            <a:stCxn id="64" idx="3"/>
            <a:endCxn id="102" idx="1"/>
          </p:cNvCxnSpPr>
          <p:nvPr/>
        </p:nvCxnSpPr>
        <p:spPr bwMode="auto">
          <a:xfrm flipV="1">
            <a:off x="4313238" y="5194300"/>
            <a:ext cx="1173162" cy="225425"/>
          </a:xfrm>
          <a:prstGeom prst="bentConnector3">
            <a:avLst>
              <a:gd name="adj1" fmla="val 54481"/>
            </a:avLst>
          </a:prstGeom>
          <a:noFill/>
          <a:ln w="9525">
            <a:solidFill>
              <a:schemeClr val="tx1"/>
            </a:solidFill>
            <a:round/>
            <a:tailEnd type="arrow" w="med" len="med"/>
          </a:ln>
          <a:extLst>
            <a:ext uri="{909E8E84-426E-40DD-AFC4-6F175D3DCCD1}">
              <a14:hiddenFill xmlns:a14="http://schemas.microsoft.com/office/drawing/2010/main">
                <a:noFill/>
              </a14:hiddenFill>
            </a:ext>
          </a:extLst>
        </p:spPr>
      </p:cxnSp>
      <p:sp>
        <p:nvSpPr>
          <p:cNvPr id="112" name="矩形 111"/>
          <p:cNvSpPr/>
          <p:nvPr/>
        </p:nvSpPr>
        <p:spPr bwMode="auto">
          <a:xfrm>
            <a:off x="7315200" y="2227263"/>
            <a:ext cx="533400" cy="65881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anose="030F0702030302020204" pitchFamily="66" charset="0"/>
            </a:endParaRPr>
          </a:p>
        </p:txBody>
      </p:sp>
      <p:sp>
        <p:nvSpPr>
          <p:cNvPr id="113" name="矩形 112"/>
          <p:cNvSpPr/>
          <p:nvPr/>
        </p:nvSpPr>
        <p:spPr bwMode="auto">
          <a:xfrm>
            <a:off x="7315200" y="3030538"/>
            <a:ext cx="533400" cy="65881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anose="030F0702030302020204" pitchFamily="66" charset="0"/>
            </a:endParaRPr>
          </a:p>
        </p:txBody>
      </p:sp>
      <p:sp>
        <p:nvSpPr>
          <p:cNvPr id="114" name="矩形 113"/>
          <p:cNvSpPr/>
          <p:nvPr/>
        </p:nvSpPr>
        <p:spPr bwMode="auto">
          <a:xfrm>
            <a:off x="7315200" y="4287838"/>
            <a:ext cx="533400" cy="6604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anose="030F0702030302020204" pitchFamily="66" charset="0"/>
            </a:endParaRPr>
          </a:p>
        </p:txBody>
      </p:sp>
      <p:sp>
        <p:nvSpPr>
          <p:cNvPr id="115" name="矩形 114"/>
          <p:cNvSpPr/>
          <p:nvPr/>
        </p:nvSpPr>
        <p:spPr bwMode="auto">
          <a:xfrm>
            <a:off x="7315200" y="5091113"/>
            <a:ext cx="533400" cy="65881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anose="030F0702030302020204" pitchFamily="66" charset="0"/>
            </a:endParaRPr>
          </a:p>
        </p:txBody>
      </p:sp>
      <p:cxnSp>
        <p:nvCxnSpPr>
          <p:cNvPr id="15399" name="肘形连接符 100"/>
          <p:cNvCxnSpPr>
            <a:cxnSpLocks noChangeShapeType="1"/>
            <a:stCxn id="75" idx="3"/>
            <a:endCxn id="112" idx="1"/>
          </p:cNvCxnSpPr>
          <p:nvPr/>
        </p:nvCxnSpPr>
        <p:spPr bwMode="auto">
          <a:xfrm flipV="1">
            <a:off x="6019800" y="2557463"/>
            <a:ext cx="1295400" cy="1747837"/>
          </a:xfrm>
          <a:prstGeom prst="bentConnector3">
            <a:avLst>
              <a:gd name="adj1" fmla="val 40264"/>
            </a:avLst>
          </a:prstGeom>
          <a:noFill/>
          <a:ln w="9525">
            <a:solidFill>
              <a:schemeClr val="tx1"/>
            </a:solidFill>
            <a:round/>
            <a:tailEnd type="arrow" w="med" len="med"/>
          </a:ln>
          <a:extLst>
            <a:ext uri="{909E8E84-426E-40DD-AFC4-6F175D3DCCD1}">
              <a14:hiddenFill xmlns:a14="http://schemas.microsoft.com/office/drawing/2010/main">
                <a:noFill/>
              </a14:hiddenFill>
            </a:ext>
          </a:extLst>
        </p:spPr>
      </p:cxnSp>
      <p:cxnSp>
        <p:nvCxnSpPr>
          <p:cNvPr id="15400" name="肘形连接符 105"/>
          <p:cNvCxnSpPr>
            <a:cxnSpLocks noChangeShapeType="1"/>
            <a:stCxn id="76" idx="3"/>
            <a:endCxn id="113" idx="1"/>
          </p:cNvCxnSpPr>
          <p:nvPr/>
        </p:nvCxnSpPr>
        <p:spPr bwMode="auto">
          <a:xfrm flipV="1">
            <a:off x="6019800" y="3360738"/>
            <a:ext cx="1295400" cy="1168400"/>
          </a:xfrm>
          <a:prstGeom prst="bentConnector3">
            <a:avLst>
              <a:gd name="adj1" fmla="val 50000"/>
            </a:avLst>
          </a:prstGeom>
          <a:noFill/>
          <a:ln w="9525">
            <a:solidFill>
              <a:schemeClr val="tx1"/>
            </a:solidFill>
            <a:round/>
            <a:tailEnd type="arrow" w="med" len="med"/>
          </a:ln>
          <a:extLst>
            <a:ext uri="{909E8E84-426E-40DD-AFC4-6F175D3DCCD1}">
              <a14:hiddenFill xmlns:a14="http://schemas.microsoft.com/office/drawing/2010/main">
                <a:noFill/>
              </a14:hiddenFill>
            </a:ext>
          </a:extLst>
        </p:spPr>
      </p:cxnSp>
      <p:cxnSp>
        <p:nvCxnSpPr>
          <p:cNvPr id="15401" name="肘形连接符 108"/>
          <p:cNvCxnSpPr>
            <a:cxnSpLocks noChangeShapeType="1"/>
            <a:stCxn id="102" idx="3"/>
            <a:endCxn id="114" idx="1"/>
          </p:cNvCxnSpPr>
          <p:nvPr/>
        </p:nvCxnSpPr>
        <p:spPr bwMode="auto">
          <a:xfrm flipV="1">
            <a:off x="6019800" y="4618038"/>
            <a:ext cx="1295400" cy="576262"/>
          </a:xfrm>
          <a:prstGeom prst="bentConnector3">
            <a:avLst>
              <a:gd name="adj1" fmla="val 50000"/>
            </a:avLst>
          </a:prstGeom>
          <a:noFill/>
          <a:ln w="9525">
            <a:solidFill>
              <a:schemeClr val="tx1"/>
            </a:solidFill>
            <a:round/>
            <a:tailEnd type="arrow" w="med" len="med"/>
          </a:ln>
          <a:extLst>
            <a:ext uri="{909E8E84-426E-40DD-AFC4-6F175D3DCCD1}">
              <a14:hiddenFill xmlns:a14="http://schemas.microsoft.com/office/drawing/2010/main">
                <a:noFill/>
              </a14:hiddenFill>
            </a:ext>
          </a:extLst>
        </p:spPr>
      </p:cxnSp>
      <p:cxnSp>
        <p:nvCxnSpPr>
          <p:cNvPr id="15402" name="肘形连接符 110"/>
          <p:cNvCxnSpPr>
            <a:cxnSpLocks noChangeShapeType="1"/>
            <a:stCxn id="103" idx="3"/>
            <a:endCxn id="115" idx="1"/>
          </p:cNvCxnSpPr>
          <p:nvPr/>
        </p:nvCxnSpPr>
        <p:spPr bwMode="auto">
          <a:xfrm>
            <a:off x="6019800" y="5419725"/>
            <a:ext cx="1295400" cy="1588"/>
          </a:xfrm>
          <a:prstGeom prst="bentConnector3">
            <a:avLst>
              <a:gd name="adj1" fmla="val 50000"/>
            </a:avLst>
          </a:prstGeom>
          <a:noFill/>
          <a:ln w="9525">
            <a:solidFill>
              <a:schemeClr val="tx1"/>
            </a:solidFill>
            <a:round/>
            <a:tailEnd type="arrow" w="med" len="med"/>
          </a:ln>
          <a:extLst>
            <a:ext uri="{909E8E84-426E-40DD-AFC4-6F175D3DCCD1}">
              <a14:hiddenFill xmlns:a14="http://schemas.microsoft.com/office/drawing/2010/main">
                <a:noFill/>
              </a14:hiddenFill>
            </a:ext>
          </a:extLst>
        </p:spPr>
      </p:cxnSp>
      <p:sp>
        <p:nvSpPr>
          <p:cNvPr id="15403" name="TextBox 124"/>
          <p:cNvSpPr txBox="1">
            <a:spLocks noChangeArrowheads="1"/>
          </p:cNvSpPr>
          <p:nvPr/>
        </p:nvSpPr>
        <p:spPr bwMode="auto">
          <a:xfrm>
            <a:off x="0" y="2249488"/>
            <a:ext cx="22637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algn="r" eaLnBrk="1" hangingPunct="1"/>
            <a:r>
              <a:rPr lang="en-US" altLang="zh-CN" sz="1800" b="0" i="1">
                <a:latin typeface="Calibri" panose="020F0502020204030204" pitchFamily="34" charset="0"/>
              </a:rPr>
              <a:t>double indirect block</a:t>
            </a:r>
            <a:endParaRPr lang="zh-CN" altLang="en-US" sz="1800" b="0" i="1">
              <a:latin typeface="Calibri" panose="020F0502020204030204" pitchFamily="34" charset="0"/>
            </a:endParaRPr>
          </a:p>
        </p:txBody>
      </p:sp>
      <p:sp>
        <p:nvSpPr>
          <p:cNvPr id="15404" name="TextBox 125"/>
          <p:cNvSpPr txBox="1">
            <a:spLocks noChangeArrowheads="1"/>
          </p:cNvSpPr>
          <p:nvPr/>
        </p:nvSpPr>
        <p:spPr bwMode="auto">
          <a:xfrm>
            <a:off x="765175" y="1524000"/>
            <a:ext cx="1501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algn="r" eaLnBrk="1" hangingPunct="1"/>
            <a:r>
              <a:rPr lang="en-US" altLang="zh-CN" sz="1800" b="0" i="1">
                <a:latin typeface="Calibri" panose="020F0502020204030204" pitchFamily="34" charset="0"/>
              </a:rPr>
              <a:t>block</a:t>
            </a:r>
            <a:endParaRPr lang="zh-CN" altLang="en-US" sz="1800" b="0" i="1">
              <a:latin typeface="Calibri" panose="020F0502020204030204" pitchFamily="34" charset="0"/>
            </a:endParaRPr>
          </a:p>
        </p:txBody>
      </p:sp>
      <p:sp>
        <p:nvSpPr>
          <p:cNvPr id="128" name="矩形 127"/>
          <p:cNvSpPr/>
          <p:nvPr/>
        </p:nvSpPr>
        <p:spPr bwMode="auto">
          <a:xfrm>
            <a:off x="2368550" y="1617663"/>
            <a:ext cx="533400" cy="211137"/>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anose="030F0702030302020204" pitchFamily="66" charset="0"/>
            </a:endParaRPr>
          </a:p>
        </p:txBody>
      </p:sp>
      <p:sp>
        <p:nvSpPr>
          <p:cNvPr id="135" name="矩形 134"/>
          <p:cNvSpPr/>
          <p:nvPr/>
        </p:nvSpPr>
        <p:spPr bwMode="auto">
          <a:xfrm>
            <a:off x="2368550" y="1981200"/>
            <a:ext cx="533400" cy="228600"/>
          </a:xfrm>
          <a:prstGeom prst="rect">
            <a:avLst/>
          </a:prstGeom>
          <a:solidFill>
            <a:schemeClr val="bg1">
              <a:lumMod val="8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anose="030F0702030302020204" pitchFamily="66" charset="0"/>
            </a:endParaRPr>
          </a:p>
        </p:txBody>
      </p:sp>
      <p:sp>
        <p:nvSpPr>
          <p:cNvPr id="139" name="矩形 138"/>
          <p:cNvSpPr/>
          <p:nvPr/>
        </p:nvSpPr>
        <p:spPr bwMode="auto">
          <a:xfrm>
            <a:off x="2368550" y="2362200"/>
            <a:ext cx="533400" cy="228600"/>
          </a:xfrm>
          <a:prstGeom prst="rect">
            <a:avLst/>
          </a:prstGeom>
          <a:solidFill>
            <a:schemeClr val="tx1">
              <a:lumMod val="75000"/>
              <a:lumOff val="2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anose="030F0702030302020204" pitchFamily="66" charset="0"/>
            </a:endParaRPr>
          </a:p>
        </p:txBody>
      </p:sp>
      <p:sp>
        <p:nvSpPr>
          <p:cNvPr id="150" name="矩形 149"/>
          <p:cNvSpPr/>
          <p:nvPr/>
        </p:nvSpPr>
        <p:spPr bwMode="auto">
          <a:xfrm>
            <a:off x="3779838" y="3613150"/>
            <a:ext cx="533400" cy="228600"/>
          </a:xfrm>
          <a:prstGeom prst="rect">
            <a:avLst/>
          </a:prstGeom>
          <a:solidFill>
            <a:schemeClr val="bg1">
              <a:lumMod val="8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r>
              <a:rPr lang="en-US" altLang="zh-CN" sz="1400" dirty="0" smtClean="0">
                <a:solidFill>
                  <a:schemeClr val="tx1"/>
                </a:solidFill>
                <a:latin typeface="Comic Sans MS" panose="030F0702030302020204" pitchFamily="66" charset="0"/>
              </a:rPr>
              <a:t>976</a:t>
            </a:r>
            <a:endParaRPr lang="zh-CN" altLang="en-US" sz="1400" dirty="0">
              <a:solidFill>
                <a:schemeClr val="tx1"/>
              </a:solidFill>
              <a:latin typeface="Comic Sans MS" panose="030F0702030302020204" pitchFamily="66" charset="0"/>
            </a:endParaRPr>
          </a:p>
        </p:txBody>
      </p:sp>
      <p:sp>
        <p:nvSpPr>
          <p:cNvPr id="151" name="矩形 150"/>
          <p:cNvSpPr/>
          <p:nvPr/>
        </p:nvSpPr>
        <p:spPr bwMode="auto">
          <a:xfrm>
            <a:off x="3779838" y="3838575"/>
            <a:ext cx="533400" cy="228600"/>
          </a:xfrm>
          <a:prstGeom prst="rect">
            <a:avLst/>
          </a:prstGeom>
          <a:solidFill>
            <a:schemeClr val="bg1">
              <a:lumMod val="8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anose="030F0702030302020204" pitchFamily="66" charset="0"/>
            </a:endParaRPr>
          </a:p>
        </p:txBody>
      </p:sp>
      <p:sp>
        <p:nvSpPr>
          <p:cNvPr id="152" name="矩形 151"/>
          <p:cNvSpPr/>
          <p:nvPr/>
        </p:nvSpPr>
        <p:spPr bwMode="auto">
          <a:xfrm>
            <a:off x="3784600" y="4059238"/>
            <a:ext cx="528638" cy="228600"/>
          </a:xfrm>
          <a:prstGeom prst="rect">
            <a:avLst/>
          </a:prstGeom>
          <a:solidFill>
            <a:schemeClr val="bg1">
              <a:lumMod val="8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anose="030F0702030302020204" pitchFamily="66" charset="0"/>
            </a:endParaRPr>
          </a:p>
        </p:txBody>
      </p:sp>
      <p:cxnSp>
        <p:nvCxnSpPr>
          <p:cNvPr id="15411" name="肘形连接符 58377"/>
          <p:cNvCxnSpPr>
            <a:cxnSpLocks noChangeShapeType="1"/>
            <a:stCxn id="14" idx="3"/>
            <a:endCxn id="150" idx="1"/>
          </p:cNvCxnSpPr>
          <p:nvPr/>
        </p:nvCxnSpPr>
        <p:spPr bwMode="auto">
          <a:xfrm flipV="1">
            <a:off x="2438400" y="3727450"/>
            <a:ext cx="1341438" cy="1727200"/>
          </a:xfrm>
          <a:prstGeom prst="bentConnector3">
            <a:avLst>
              <a:gd name="adj1" fmla="val 50000"/>
            </a:avLst>
          </a:prstGeom>
          <a:noFill/>
          <a:ln w="9525">
            <a:solidFill>
              <a:schemeClr val="tx1"/>
            </a:solidFill>
            <a:round/>
            <a:tailEnd type="arrow" w="med" len="med"/>
          </a:ln>
          <a:extLst>
            <a:ext uri="{909E8E84-426E-40DD-AFC4-6F175D3DCCD1}">
              <a14:hiddenFill xmlns:a14="http://schemas.microsoft.com/office/drawing/2010/main">
                <a:noFill/>
              </a14:hiddenFill>
            </a:ext>
          </a:extLst>
        </p:spPr>
      </p:cxnSp>
      <p:sp>
        <p:nvSpPr>
          <p:cNvPr id="15412" name="TextBox 6"/>
          <p:cNvSpPr txBox="1">
            <a:spLocks noChangeArrowheads="1"/>
          </p:cNvSpPr>
          <p:nvPr/>
        </p:nvSpPr>
        <p:spPr bwMode="auto">
          <a:xfrm>
            <a:off x="8229600" y="4572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a:t>
            </a:r>
            <a:endParaRPr lang="zh-CN" altLang="en-US" sz="1800" b="0">
              <a:latin typeface="Calibri" panose="020F0502020204030204" pitchFamily="34" charset="0"/>
            </a:endParaRPr>
          </a:p>
        </p:txBody>
      </p:sp>
      <p:sp>
        <p:nvSpPr>
          <p:cNvPr id="15413" name="TextBox 7"/>
          <p:cNvSpPr txBox="1">
            <a:spLocks noChangeArrowheads="1"/>
          </p:cNvSpPr>
          <p:nvPr/>
        </p:nvSpPr>
        <p:spPr bwMode="auto">
          <a:xfrm>
            <a:off x="74676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 num</a:t>
            </a:r>
            <a:endParaRPr lang="zh-CN" altLang="en-US" sz="1800" b="0">
              <a:latin typeface="Calibri" panose="020F0502020204030204" pitchFamily="34" charset="0"/>
            </a:endParaRPr>
          </a:p>
        </p:txBody>
      </p:sp>
      <p:sp>
        <p:nvSpPr>
          <p:cNvPr id="15414" name="TextBox 8"/>
          <p:cNvSpPr txBox="1">
            <a:spLocks noChangeArrowheads="1"/>
          </p:cNvSpPr>
          <p:nvPr/>
        </p:nvSpPr>
        <p:spPr bwMode="auto">
          <a:xfrm>
            <a:off x="6553200" y="457200"/>
            <a:ext cx="9223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File</a:t>
            </a:r>
            <a:endParaRPr lang="en-US" altLang="zh-CN" sz="1800" b="0">
              <a:latin typeface="Calibri" panose="020F0502020204030204" pitchFamily="34" charset="0"/>
            </a:endParaRPr>
          </a:p>
          <a:p>
            <a:pPr eaLnBrk="1" hangingPunct="1"/>
            <a:r>
              <a:rPr lang="en-US" altLang="zh-CN" sz="1800" b="0">
                <a:latin typeface="Calibri" panose="020F0502020204030204" pitchFamily="34" charset="0"/>
              </a:rPr>
              <a:t>(inode)</a:t>
            </a:r>
            <a:endParaRPr lang="zh-CN" altLang="en-US" sz="1800" b="0">
              <a:latin typeface="Calibri" panose="020F0502020204030204" pitchFamily="34" charset="0"/>
            </a:endParaRPr>
          </a:p>
        </p:txBody>
      </p:sp>
      <p:sp>
        <p:nvSpPr>
          <p:cNvPr id="55" name="矩形 54"/>
          <p:cNvSpPr/>
          <p:nvPr/>
        </p:nvSpPr>
        <p:spPr>
          <a:xfrm>
            <a:off x="304800" y="5791200"/>
            <a:ext cx="8534400" cy="523875"/>
          </a:xfrm>
          <a:prstGeom prst="rect">
            <a:avLst/>
          </a:prstGeom>
        </p:spPr>
        <p:txBody>
          <a:bodyPr>
            <a:spAutoFit/>
          </a:bodyPr>
          <a:lstStyle/>
          <a:p>
            <a:pPr marL="742950" lvl="2" indent="-342900">
              <a:defRPr/>
            </a:pPr>
            <a:r>
              <a:rPr lang="en-US" altLang="zh-CN" sz="2800" dirty="0">
                <a:latin typeface="+mn-lt"/>
                <a:ea typeface="MS PGothic" panose="020B0600070205080204" pitchFamily="34" charset="-128"/>
                <a:cs typeface="MS PGothic" panose="020B0600070205080204" pitchFamily="34" charset="-128"/>
              </a:rPr>
              <a:t>Max length of an offset is 3 bytes in UNIX version 6</a:t>
            </a:r>
            <a:endParaRPr lang="en-US" altLang="zh-CN" sz="2800" dirty="0">
              <a:latin typeface="+mn-lt"/>
              <a:ea typeface="MS PGothic" panose="020B0600070205080204" pitchFamily="34" charset="-128"/>
              <a:cs typeface="MS PGothic" panose="020B0600070205080204" pitchFamily="34" charset="-128"/>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altLang="zh-CN" smtClean="0"/>
              <a:t>  </a:t>
            </a:r>
            <a:endParaRPr lang="zh-CN" altLang="en-US" smtClean="0"/>
          </a:p>
        </p:txBody>
      </p:sp>
      <p:sp>
        <p:nvSpPr>
          <p:cNvPr id="65539" name="Content Placeholder 2"/>
          <p:cNvSpPr>
            <a:spLocks noGrp="1"/>
          </p:cNvSpPr>
          <p:nvPr>
            <p:ph idx="1"/>
          </p:nvPr>
        </p:nvSpPr>
        <p:spPr/>
        <p:txBody>
          <a:bodyPr/>
          <a:lstStyle/>
          <a:p>
            <a:pPr marL="0" indent="0">
              <a:buFontTx/>
              <a:buNone/>
            </a:pPr>
            <a:r>
              <a:rPr lang="en-US" altLang="zh-CN" smtClean="0"/>
              <a:t> </a:t>
            </a:r>
            <a:endParaRPr lang="zh-CN" altLang="en-US" smtClean="0"/>
          </a:p>
        </p:txBody>
      </p:sp>
      <p:sp>
        <p:nvSpPr>
          <p:cNvPr id="6554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A831AE4B-6D0B-4E02-9428-9357D36BFE59}"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pic>
        <p:nvPicPr>
          <p:cNvPr id="65541"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62200" y="-26988"/>
            <a:ext cx="5486400" cy="688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en-US" altLang="zh-CN" dirty="0" smtClean="0"/>
              <a:t>An example: a file’ </a:t>
            </a:r>
            <a:r>
              <a:rPr lang="en-US" altLang="zh-CN" dirty="0" err="1" smtClean="0"/>
              <a:t>inode</a:t>
            </a:r>
            <a:r>
              <a:rPr lang="en-US" altLang="zh-CN" dirty="0" smtClean="0"/>
              <a:t> # is 9</a:t>
            </a:r>
            <a:endParaRPr lang="zh-CN" altLang="en-US" dirty="0" smtClean="0"/>
          </a:p>
        </p:txBody>
      </p:sp>
      <p:sp>
        <p:nvSpPr>
          <p:cNvPr id="44035"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6A0E0512-BC3B-4964-BFF8-4EFFAD3A61FC}" type="slidenum">
              <a:rPr kumimoji="0" lang="zh-CN" altLang="en-US" sz="1400" b="0" i="0" u="none" strike="noStrike" kern="1200" cap="none" spc="0" normalizeH="0" baseline="0" noProof="0">
                <a:ln>
                  <a:noFill/>
                </a:ln>
                <a:solidFill>
                  <a:srgbClr val="000000"/>
                </a:solidFill>
                <a:effectLst/>
                <a:uLnTx/>
                <a:uFillTx/>
                <a:latin typeface="Calibri" panose="020F0502020204030204" pitchFamily="34" charset="0"/>
                <a:ea typeface="Adobe 楷体 Std R" panose="02020400000000000000" charset="-122"/>
                <a:cs typeface="+mn-cs"/>
              </a:rPr>
            </a:fld>
            <a:endParaRPr kumimoji="0" lang="en-US" altLang="zh-CN" sz="1400" b="0" i="0" u="none" strike="noStrike" kern="1200" cap="none" spc="0" normalizeH="0" baseline="0" noProof="0">
              <a:ln>
                <a:noFill/>
              </a:ln>
              <a:solidFill>
                <a:srgbClr val="000000"/>
              </a:solidFill>
              <a:effectLst/>
              <a:uLnTx/>
              <a:uFillTx/>
              <a:latin typeface="Calibri" panose="020F0502020204030204" pitchFamily="34" charset="0"/>
              <a:ea typeface="Adobe 楷体 Std R" panose="02020400000000000000" charset="-122"/>
              <a:cs typeface="+mn-cs"/>
            </a:endParaRPr>
          </a:p>
        </p:txBody>
      </p:sp>
      <p:sp>
        <p:nvSpPr>
          <p:cNvPr id="44037" name="内容占位符 2"/>
          <p:cNvSpPr>
            <a:spLocks noGrp="1"/>
          </p:cNvSpPr>
          <p:nvPr>
            <p:ph idx="1"/>
          </p:nvPr>
        </p:nvSpPr>
        <p:spPr>
          <a:xfrm>
            <a:off x="457200" y="5562600"/>
            <a:ext cx="8305800" cy="457200"/>
          </a:xfrm>
        </p:spPr>
        <p:txBody>
          <a:bodyPr/>
          <a:lstStyle/>
          <a:p>
            <a:r>
              <a:rPr lang="en-US" altLang="zh-CN" sz="2800" dirty="0" smtClean="0"/>
              <a:t>Find data of block 61 by its block number</a:t>
            </a:r>
            <a:endParaRPr lang="en-US" altLang="zh-CN" sz="2800" dirty="0" smtClean="0"/>
          </a:p>
          <a:p>
            <a:pPr lvl="1"/>
            <a:r>
              <a:rPr lang="en-US" altLang="zh-CN" sz="2400" dirty="0" smtClean="0"/>
              <a:t>And data of block 44 &amp; 15</a:t>
            </a:r>
            <a:endParaRPr lang="zh-CN" altLang="en-US" sz="2400" dirty="0" smtClean="0"/>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23249" y="1828800"/>
            <a:ext cx="8441705" cy="3453031"/>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zh-CN" smtClean="0"/>
              <a:t>Put layers so far together</a:t>
            </a:r>
            <a:endParaRPr lang="en-US" altLang="zh-CN" smtClean="0"/>
          </a:p>
        </p:txBody>
      </p:sp>
      <p:sp>
        <p:nvSpPr>
          <p:cNvPr id="17411"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D78430CA-224C-49DF-BD7D-484AB8B62374}"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pic>
        <p:nvPicPr>
          <p:cNvPr id="17412"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76250" y="1676400"/>
            <a:ext cx="8077200"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Content Placeholder 2"/>
          <p:cNvSpPr>
            <a:spLocks noGrp="1"/>
          </p:cNvSpPr>
          <p:nvPr>
            <p:ph idx="1"/>
          </p:nvPr>
        </p:nvSpPr>
        <p:spPr>
          <a:xfrm>
            <a:off x="457200" y="3733800"/>
            <a:ext cx="8305800" cy="2286000"/>
          </a:xfrm>
        </p:spPr>
        <p:txBody>
          <a:bodyPr/>
          <a:lstStyle/>
          <a:p>
            <a:r>
              <a:rPr lang="en-US" altLang="zh-CN" smtClean="0"/>
              <a:t>Needs more user friendly name</a:t>
            </a:r>
            <a:endParaRPr lang="zh-CN" altLang="zh-CN" smtClean="0"/>
          </a:p>
          <a:p>
            <a:pPr lvl="1"/>
            <a:r>
              <a:rPr lang="en-US" altLang="zh-CN" smtClean="0"/>
              <a:t>Numbers are convenient names only for computer</a:t>
            </a:r>
            <a:endParaRPr lang="en-US" altLang="zh-CN" smtClean="0"/>
          </a:p>
          <a:p>
            <a:r>
              <a:rPr lang="en-US" altLang="zh-CN" smtClean="0"/>
              <a:t>Numbers change on different storage device</a:t>
            </a:r>
            <a:endParaRPr lang="en-US" altLang="zh-CN" smtClean="0"/>
          </a:p>
        </p:txBody>
      </p:sp>
      <p:sp>
        <p:nvSpPr>
          <p:cNvPr id="17414" name="TextBox 6"/>
          <p:cNvSpPr txBox="1">
            <a:spLocks noChangeArrowheads="1"/>
          </p:cNvSpPr>
          <p:nvPr/>
        </p:nvSpPr>
        <p:spPr bwMode="auto">
          <a:xfrm>
            <a:off x="8229600" y="4572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a:t>
            </a:r>
            <a:endParaRPr lang="zh-CN" altLang="en-US" sz="1800" b="0">
              <a:latin typeface="Calibri" panose="020F0502020204030204" pitchFamily="34" charset="0"/>
            </a:endParaRPr>
          </a:p>
        </p:txBody>
      </p:sp>
      <p:sp>
        <p:nvSpPr>
          <p:cNvPr id="17415" name="TextBox 7"/>
          <p:cNvSpPr txBox="1">
            <a:spLocks noChangeArrowheads="1"/>
          </p:cNvSpPr>
          <p:nvPr/>
        </p:nvSpPr>
        <p:spPr bwMode="auto">
          <a:xfrm>
            <a:off x="74676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 num</a:t>
            </a:r>
            <a:endParaRPr lang="zh-CN" altLang="en-US" sz="1800" b="0">
              <a:latin typeface="Calibri" panose="020F0502020204030204" pitchFamily="34" charset="0"/>
            </a:endParaRPr>
          </a:p>
        </p:txBody>
      </p:sp>
      <p:sp>
        <p:nvSpPr>
          <p:cNvPr id="17416" name="TextBox 8"/>
          <p:cNvSpPr txBox="1">
            <a:spLocks noChangeArrowheads="1"/>
          </p:cNvSpPr>
          <p:nvPr/>
        </p:nvSpPr>
        <p:spPr bwMode="auto">
          <a:xfrm>
            <a:off x="6553200" y="457200"/>
            <a:ext cx="9223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File</a:t>
            </a:r>
            <a:endParaRPr lang="en-US" altLang="zh-CN" sz="1800" b="0">
              <a:latin typeface="Calibri" panose="020F0502020204030204" pitchFamily="34" charset="0"/>
            </a:endParaRPr>
          </a:p>
          <a:p>
            <a:pPr eaLnBrk="1" hangingPunct="1"/>
            <a:r>
              <a:rPr lang="en-US" altLang="zh-CN" sz="1800" b="0">
                <a:latin typeface="Calibri" panose="020F0502020204030204" pitchFamily="34" charset="0"/>
              </a:rPr>
              <a:t>(inode)</a:t>
            </a:r>
            <a:endParaRPr lang="zh-CN" altLang="en-US" sz="1800" b="0">
              <a:latin typeface="Calibri" panose="020F0502020204030204" pitchFamily="34" charset="0"/>
            </a:endParaRPr>
          </a:p>
        </p:txBody>
      </p:sp>
      <p:sp>
        <p:nvSpPr>
          <p:cNvPr id="17417" name="TextBox 9"/>
          <p:cNvSpPr txBox="1">
            <a:spLocks noChangeArrowheads="1"/>
          </p:cNvSpPr>
          <p:nvPr/>
        </p:nvSpPr>
        <p:spPr bwMode="auto">
          <a:xfrm>
            <a:off x="57912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Inode num</a:t>
            </a:r>
            <a:endParaRPr lang="zh-CN" altLang="en-US" sz="1800" b="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animEffect transition="in" filter="fade">
                                      <p:cBhvr>
                                        <p:cTn id="7" dur="500"/>
                                        <p:tgtEl>
                                          <p:spTgt spid="1638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6389">
                                            <p:txEl>
                                              <p:pRg st="1" end="1"/>
                                            </p:txEl>
                                          </p:spTgt>
                                        </p:tgtEl>
                                        <p:attrNameLst>
                                          <p:attrName>style.visibility</p:attrName>
                                        </p:attrNameLst>
                                      </p:cBhvr>
                                      <p:to>
                                        <p:strVal val="visible"/>
                                      </p:to>
                                    </p:set>
                                    <p:animEffect transition="in" filter="fade">
                                      <p:cBhvr>
                                        <p:cTn id="10" dur="500"/>
                                        <p:tgtEl>
                                          <p:spTgt spid="1638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6389">
                                            <p:txEl>
                                              <p:pRg st="2" end="2"/>
                                            </p:txEl>
                                          </p:spTgt>
                                        </p:tgtEl>
                                        <p:attrNameLst>
                                          <p:attrName>style.visibility</p:attrName>
                                        </p:attrNameLst>
                                      </p:cBhvr>
                                      <p:to>
                                        <p:strVal val="visible"/>
                                      </p:to>
                                    </p:set>
                                    <p:animEffect transition="in" filter="fade">
                                      <p:cBhvr>
                                        <p:cTn id="13" dur="500"/>
                                        <p:tgtEl>
                                          <p:spTgt spid="1638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zh-CN" smtClean="0"/>
              <a:t>Outline</a:t>
            </a:r>
            <a:endParaRPr lang="en-US" altLang="zh-CN" smtClean="0"/>
          </a:p>
        </p:txBody>
      </p:sp>
      <p:sp>
        <p:nvSpPr>
          <p:cNvPr id="4099" name="Content Placeholder 2"/>
          <p:cNvSpPr>
            <a:spLocks noGrp="1"/>
          </p:cNvSpPr>
          <p:nvPr>
            <p:ph idx="1"/>
          </p:nvPr>
        </p:nvSpPr>
        <p:spPr/>
        <p:txBody>
          <a:bodyPr/>
          <a:lstStyle/>
          <a:p>
            <a:r>
              <a:rPr lang="en-US" altLang="zh-CN" dirty="0" smtClean="0"/>
              <a:t>UNIX file system</a:t>
            </a:r>
            <a:endParaRPr lang="en-US" altLang="zh-CN" dirty="0" smtClean="0"/>
          </a:p>
          <a:p>
            <a:pPr lvl="1"/>
            <a:r>
              <a:rPr lang="en-US" altLang="zh-CN" dirty="0" smtClean="0">
                <a:solidFill>
                  <a:schemeClr val="accent2"/>
                </a:solidFill>
              </a:rPr>
              <a:t>7 layers in file system (3 + 1 + 3)</a:t>
            </a:r>
            <a:endParaRPr lang="en-US" altLang="zh-CN" dirty="0" smtClean="0">
              <a:solidFill>
                <a:schemeClr val="accent2"/>
              </a:solidFill>
            </a:endParaRPr>
          </a:p>
          <a:p>
            <a:r>
              <a:rPr lang="en-US" altLang="zh-CN" dirty="0" smtClean="0"/>
              <a:t>FS API implementation</a:t>
            </a:r>
            <a:endParaRPr lang="en-US" altLang="zh-CN" dirty="0" smtClean="0"/>
          </a:p>
          <a:p>
            <a:pPr lvl="1"/>
            <a:r>
              <a:rPr lang="en-US" altLang="zh-CN" sz="2400" dirty="0" smtClean="0"/>
              <a:t>OPEN, READ, WRITE, CLOSE, FSYNC</a:t>
            </a:r>
            <a:endParaRPr lang="en-US" altLang="zh-CN" sz="2400" dirty="0" smtClean="0"/>
          </a:p>
          <a:p>
            <a:pPr marL="0" indent="0">
              <a:buNone/>
            </a:pPr>
            <a:endParaRPr lang="en-US" altLang="zh-CN" dirty="0" smtClean="0"/>
          </a:p>
          <a:p>
            <a:endParaRPr lang="en-US" altLang="zh-CN" dirty="0" smtClean="0"/>
          </a:p>
          <a:p>
            <a:endParaRPr lang="en-US" altLang="zh-CN" dirty="0" smtClean="0"/>
          </a:p>
        </p:txBody>
      </p:sp>
      <p:sp>
        <p:nvSpPr>
          <p:cNvPr id="410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020B5F1D-9A8E-4E21-B4BE-252E00E536E3}"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zh-CN" smtClean="0"/>
              <a:t>Question</a:t>
            </a:r>
            <a:endParaRPr lang="en-US" altLang="zh-CN" smtClean="0"/>
          </a:p>
        </p:txBody>
      </p:sp>
      <p:sp>
        <p:nvSpPr>
          <p:cNvPr id="18435" name="Content Placeholder 2"/>
          <p:cNvSpPr>
            <a:spLocks noGrp="1"/>
          </p:cNvSpPr>
          <p:nvPr>
            <p:ph idx="1"/>
          </p:nvPr>
        </p:nvSpPr>
        <p:spPr/>
        <p:txBody>
          <a:bodyPr/>
          <a:lstStyle/>
          <a:p>
            <a:pPr>
              <a:spcBef>
                <a:spcPct val="0"/>
              </a:spcBef>
              <a:buFontTx/>
              <a:buNone/>
            </a:pPr>
            <a:r>
              <a:rPr lang="en-US" altLang="zh-CN" sz="2400" i="1" dirty="0" smtClean="0"/>
              <a:t>1. Bigger UNIX files*</a:t>
            </a:r>
            <a:endParaRPr lang="en-US" altLang="zh-CN" sz="2400" i="1" dirty="0" smtClean="0"/>
          </a:p>
          <a:p>
            <a:pPr>
              <a:spcBef>
                <a:spcPct val="0"/>
              </a:spcBef>
              <a:buFontTx/>
              <a:buNone/>
            </a:pPr>
            <a:r>
              <a:rPr lang="en-US" altLang="zh-CN" sz="2400" dirty="0" smtClean="0"/>
              <a:t>      For his many past sins on previous exams, Ben </a:t>
            </a:r>
            <a:r>
              <a:rPr lang="en-US" altLang="zh-CN" sz="2400" dirty="0" err="1" smtClean="0"/>
              <a:t>Bitdiddle</a:t>
            </a:r>
            <a:r>
              <a:rPr lang="en-US" altLang="zh-CN" sz="2400" dirty="0" smtClean="0"/>
              <a:t> is assigned to spend eternity maintaining a PDP-11 running version 7 of UNIX. Recently, one of his user’s database applications failed after reaching the file size limit of 1,082,201,088 bytes (approximately one gigabyte). In an effort to solve the problem, he upgraded the computer with an old four gigabyte (2^32 byte) drive; the disk controller hardware supports 32 bit sector addresses, and can address disks up to 2 terabytes in size. Unfortunately, Ben is disappointed to find the file size limit unchanged after installing the new disk.</a:t>
            </a:r>
            <a:endParaRPr lang="en-US" altLang="zh-CN" sz="2400" dirty="0" smtClean="0"/>
          </a:p>
        </p:txBody>
      </p:sp>
      <p:sp>
        <p:nvSpPr>
          <p:cNvPr id="18436"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A4918C3B-D94F-48E6-B858-DDDF20FA350B}"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zh-CN" smtClean="0"/>
              <a:t>Question</a:t>
            </a:r>
            <a:endParaRPr lang="en-US" altLang="zh-CN" smtClean="0"/>
          </a:p>
        </p:txBody>
      </p:sp>
      <p:sp>
        <p:nvSpPr>
          <p:cNvPr id="18435" name="Content Placeholder 2"/>
          <p:cNvSpPr>
            <a:spLocks noGrp="1"/>
          </p:cNvSpPr>
          <p:nvPr>
            <p:ph idx="1"/>
          </p:nvPr>
        </p:nvSpPr>
        <p:spPr>
          <a:xfrm>
            <a:off x="381000" y="1371600"/>
            <a:ext cx="8305800" cy="5181600"/>
          </a:xfrm>
        </p:spPr>
        <p:txBody>
          <a:bodyPr/>
          <a:lstStyle/>
          <a:p>
            <a:pPr>
              <a:spcBef>
                <a:spcPct val="0"/>
              </a:spcBef>
              <a:defRPr/>
            </a:pPr>
            <a:r>
              <a:rPr lang="en-US" altLang="zh-CN" sz="2400" dirty="0" smtClean="0"/>
              <a:t>In this question, the term </a:t>
            </a:r>
            <a:r>
              <a:rPr lang="en-US" altLang="zh-CN" sz="2400" i="1" dirty="0" smtClean="0"/>
              <a:t>block number refers to the block pointers stored in </a:t>
            </a:r>
            <a:r>
              <a:rPr lang="en-US" altLang="zh-CN" sz="2400" i="1" dirty="0" err="1" smtClean="0"/>
              <a:t>i</a:t>
            </a:r>
            <a:r>
              <a:rPr lang="en-US" altLang="zh-CN" sz="2400" i="1" dirty="0" smtClean="0"/>
              <a:t>-nodes. There </a:t>
            </a:r>
            <a:r>
              <a:rPr lang="en-US" altLang="zh-CN" sz="2400" dirty="0" smtClean="0"/>
              <a:t>are 512 bytes in a block. In addition, Ben’s version 7 UNIX system has a file system that has been expanded from the one described in section 2.5: its </a:t>
            </a:r>
            <a:r>
              <a:rPr lang="en-US" altLang="zh-CN" sz="2400" dirty="0" err="1" smtClean="0"/>
              <a:t>inodes</a:t>
            </a:r>
            <a:r>
              <a:rPr lang="en-US" altLang="zh-CN" sz="2400" dirty="0" smtClean="0"/>
              <a:t> are designed to support larger disks. </a:t>
            </a:r>
            <a:endParaRPr lang="en-US" altLang="zh-CN" sz="2400" dirty="0" smtClean="0"/>
          </a:p>
          <a:p>
            <a:pPr marL="0" indent="0">
              <a:spcBef>
                <a:spcPct val="0"/>
              </a:spcBef>
              <a:buFontTx/>
              <a:buNone/>
              <a:defRPr/>
            </a:pPr>
            <a:r>
              <a:rPr lang="en-US" altLang="zh-CN" sz="2400" dirty="0" smtClean="0"/>
              <a:t>              </a:t>
            </a:r>
            <a:endParaRPr lang="en-US" altLang="zh-CN" sz="2400" dirty="0" smtClean="0"/>
          </a:p>
          <a:p>
            <a:pPr marL="0" indent="0">
              <a:spcBef>
                <a:spcPct val="0"/>
              </a:spcBef>
              <a:buFontTx/>
              <a:buNone/>
              <a:defRPr/>
            </a:pPr>
            <a:endParaRPr lang="en-US" altLang="zh-CN" sz="2400" dirty="0"/>
          </a:p>
          <a:p>
            <a:pPr marL="0" indent="0">
              <a:spcBef>
                <a:spcPct val="0"/>
              </a:spcBef>
              <a:buFontTx/>
              <a:buNone/>
              <a:defRPr/>
            </a:pPr>
            <a:r>
              <a:rPr lang="en-US" altLang="zh-CN" sz="2400" dirty="0" smtClean="0"/>
              <a:t>                            to be continued</a:t>
            </a:r>
            <a:endParaRPr lang="en-US" altLang="zh-CN" sz="2400" dirty="0" smtClean="0"/>
          </a:p>
        </p:txBody>
      </p:sp>
      <p:sp>
        <p:nvSpPr>
          <p:cNvPr id="1946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CFE95255-E817-47A0-946B-A5B94625C244}"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zh-CN" smtClean="0"/>
              <a:t>Question</a:t>
            </a:r>
            <a:endParaRPr lang="en-US" altLang="zh-CN" smtClean="0"/>
          </a:p>
        </p:txBody>
      </p:sp>
      <p:sp>
        <p:nvSpPr>
          <p:cNvPr id="20483" name="Content Placeholder 2"/>
          <p:cNvSpPr>
            <a:spLocks noGrp="1"/>
          </p:cNvSpPr>
          <p:nvPr>
            <p:ph idx="1"/>
          </p:nvPr>
        </p:nvSpPr>
        <p:spPr>
          <a:xfrm>
            <a:off x="457200" y="1447800"/>
            <a:ext cx="8153400" cy="4191000"/>
          </a:xfrm>
        </p:spPr>
        <p:txBody>
          <a:bodyPr/>
          <a:lstStyle/>
          <a:p>
            <a:pPr>
              <a:spcBef>
                <a:spcPct val="0"/>
              </a:spcBef>
            </a:pPr>
            <a:r>
              <a:rPr lang="en-US" altLang="zh-CN" sz="2400" smtClean="0"/>
              <a:t>Each i-node contains 13 block numbers of 4 bytes each</a:t>
            </a:r>
            <a:endParaRPr lang="en-US" altLang="zh-CN" sz="2400" smtClean="0"/>
          </a:p>
          <a:p>
            <a:pPr>
              <a:spcBef>
                <a:spcPct val="0"/>
              </a:spcBef>
            </a:pPr>
            <a:r>
              <a:rPr lang="en-US" altLang="zh-CN" sz="2400" smtClean="0"/>
              <a:t>The first 10 block numbers point to the first 10 blocks of the file, with the remaining 3 are used for the rest of the file</a:t>
            </a:r>
            <a:endParaRPr lang="en-US" altLang="zh-CN" sz="2400" smtClean="0"/>
          </a:p>
          <a:p>
            <a:pPr>
              <a:spcBef>
                <a:spcPct val="0"/>
              </a:spcBef>
            </a:pPr>
            <a:r>
              <a:rPr lang="en-US" altLang="zh-CN" sz="2400" smtClean="0"/>
              <a:t>The 11</a:t>
            </a:r>
            <a:r>
              <a:rPr lang="en-US" altLang="zh-CN" sz="2400" baseline="30000" smtClean="0"/>
              <a:t>th</a:t>
            </a:r>
            <a:r>
              <a:rPr lang="en-US" altLang="zh-CN" sz="2400" smtClean="0"/>
              <a:t> block number points to an indirect block, containing 128 block numbers</a:t>
            </a:r>
            <a:endParaRPr lang="en-US" altLang="zh-CN" sz="2400" smtClean="0"/>
          </a:p>
          <a:p>
            <a:pPr>
              <a:spcBef>
                <a:spcPct val="0"/>
              </a:spcBef>
            </a:pPr>
            <a:r>
              <a:rPr lang="en-US" altLang="zh-CN" sz="2400" smtClean="0"/>
              <a:t>The 12</a:t>
            </a:r>
            <a:r>
              <a:rPr lang="en-US" altLang="zh-CN" sz="2400" baseline="30000" smtClean="0"/>
              <a:t>th</a:t>
            </a:r>
            <a:r>
              <a:rPr lang="en-US" altLang="zh-CN" sz="2400" smtClean="0"/>
              <a:t>  block number points to a double-indirect block, containing 128 indirect block numbers</a:t>
            </a:r>
            <a:endParaRPr lang="en-US" altLang="zh-CN" sz="2400" smtClean="0"/>
          </a:p>
          <a:p>
            <a:pPr>
              <a:spcBef>
                <a:spcPct val="0"/>
              </a:spcBef>
            </a:pPr>
            <a:r>
              <a:rPr lang="en-US" altLang="zh-CN" sz="2400" smtClean="0"/>
              <a:t>The 13</a:t>
            </a:r>
            <a:r>
              <a:rPr lang="en-US" altLang="zh-CN" sz="2400" baseline="30000" smtClean="0"/>
              <a:t>th</a:t>
            </a:r>
            <a:r>
              <a:rPr lang="en-US" altLang="zh-CN" sz="2400" smtClean="0"/>
              <a:t>  block number points to a triple- indirect block, containing 128 double-indirect block numbers</a:t>
            </a:r>
            <a:endParaRPr lang="en-US" altLang="zh-CN" sz="2400" smtClean="0"/>
          </a:p>
          <a:p>
            <a:pPr>
              <a:spcBef>
                <a:spcPct val="0"/>
              </a:spcBef>
            </a:pPr>
            <a:r>
              <a:rPr lang="en-US" altLang="zh-CN" sz="2400" smtClean="0"/>
              <a:t>Finally, the inode contains a four-byte file size field</a:t>
            </a:r>
            <a:endParaRPr lang="en-US" altLang="zh-CN" sz="2400" smtClean="0"/>
          </a:p>
        </p:txBody>
      </p:sp>
      <p:sp>
        <p:nvSpPr>
          <p:cNvPr id="20484"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2BA74121-39AF-4F86-B6EC-EB4328C023F1}"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zh-CN" smtClean="0"/>
              <a:t>Question</a:t>
            </a:r>
            <a:endParaRPr lang="en-US" altLang="zh-CN" smtClean="0"/>
          </a:p>
        </p:txBody>
      </p:sp>
      <p:sp>
        <p:nvSpPr>
          <p:cNvPr id="21507" name="Content Placeholder 2"/>
          <p:cNvSpPr>
            <a:spLocks noGrp="1"/>
          </p:cNvSpPr>
          <p:nvPr>
            <p:ph idx="1"/>
          </p:nvPr>
        </p:nvSpPr>
        <p:spPr>
          <a:xfrm>
            <a:off x="457200" y="1447800"/>
            <a:ext cx="8153400" cy="4495800"/>
          </a:xfrm>
        </p:spPr>
        <p:txBody>
          <a:bodyPr/>
          <a:lstStyle/>
          <a:p>
            <a:pPr>
              <a:spcBef>
                <a:spcPct val="0"/>
              </a:spcBef>
            </a:pPr>
            <a:r>
              <a:rPr lang="en-US" altLang="zh-CN" sz="2800" i="1" smtClean="0"/>
              <a:t>Which of the following adjustments will allow files larger than the current one </a:t>
            </a:r>
            <a:r>
              <a:rPr lang="en-US" altLang="zh-CN" sz="2800" smtClean="0"/>
              <a:t>gigabyte limit to be stored?</a:t>
            </a:r>
            <a:endParaRPr lang="en-US" altLang="zh-CN" sz="2800" smtClean="0"/>
          </a:p>
          <a:p>
            <a:pPr lvl="1">
              <a:spcBef>
                <a:spcPct val="0"/>
              </a:spcBef>
            </a:pPr>
            <a:r>
              <a:rPr lang="en-US" altLang="zh-CN" sz="2400" i="1" smtClean="0"/>
              <a:t>A. Increase just the file size field in the i-node from a 32-bit to 64-bit value</a:t>
            </a:r>
            <a:endParaRPr lang="en-US" altLang="zh-CN" sz="2400" i="1" smtClean="0"/>
          </a:p>
          <a:p>
            <a:pPr lvl="1">
              <a:spcBef>
                <a:spcPct val="0"/>
              </a:spcBef>
            </a:pPr>
            <a:r>
              <a:rPr lang="en-US" altLang="zh-CN" sz="2400" i="1" smtClean="0"/>
              <a:t>B. Increase just the number of bytes per block from 512 to 2048 bytes</a:t>
            </a:r>
            <a:endParaRPr lang="en-US" altLang="zh-CN" sz="2400" i="1" smtClean="0"/>
          </a:p>
          <a:p>
            <a:pPr lvl="1">
              <a:spcBef>
                <a:spcPct val="0"/>
              </a:spcBef>
            </a:pPr>
            <a:r>
              <a:rPr lang="en-US" altLang="zh-CN" sz="2400" i="1" smtClean="0"/>
              <a:t>C. Reformat the disk to increase the number of i-nodes allocated in the i-node </a:t>
            </a:r>
            <a:r>
              <a:rPr lang="en-US" altLang="zh-CN" sz="2400" smtClean="0"/>
              <a:t>table</a:t>
            </a:r>
            <a:endParaRPr lang="en-US" altLang="zh-CN" sz="2400" smtClean="0"/>
          </a:p>
          <a:p>
            <a:pPr lvl="1">
              <a:spcBef>
                <a:spcPct val="0"/>
              </a:spcBef>
            </a:pPr>
            <a:r>
              <a:rPr lang="en-US" altLang="zh-CN" sz="2400" i="1" smtClean="0"/>
              <a:t>D. Replace one of the direct block numbers in each i-node with an additional </a:t>
            </a:r>
            <a:r>
              <a:rPr lang="en-US" altLang="zh-CN" sz="2400" smtClean="0"/>
              <a:t>triple-indirect block number</a:t>
            </a:r>
            <a:endParaRPr lang="en-US" altLang="zh-CN" sz="2400" smtClean="0"/>
          </a:p>
        </p:txBody>
      </p:sp>
      <p:sp>
        <p:nvSpPr>
          <p:cNvPr id="2150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A7DBB5CC-34B8-404B-B798-3838F564E4C2}"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zh-CN" smtClean="0"/>
              <a:t>Question</a:t>
            </a:r>
            <a:endParaRPr lang="en-US" altLang="zh-CN" smtClean="0"/>
          </a:p>
        </p:txBody>
      </p:sp>
      <p:sp>
        <p:nvSpPr>
          <p:cNvPr id="22531" name="Content Placeholder 2"/>
          <p:cNvSpPr>
            <a:spLocks noGrp="1"/>
          </p:cNvSpPr>
          <p:nvPr>
            <p:ph idx="1"/>
          </p:nvPr>
        </p:nvSpPr>
        <p:spPr>
          <a:xfrm>
            <a:off x="457200" y="1447800"/>
            <a:ext cx="8153400" cy="4495800"/>
          </a:xfrm>
        </p:spPr>
        <p:txBody>
          <a:bodyPr/>
          <a:lstStyle/>
          <a:p>
            <a:r>
              <a:rPr lang="en-US" altLang="zh-CN" sz="2800" smtClean="0"/>
              <a:t>Ben observes that there are 52 bytes allocated to block numbers in each i-node (13 block numbers at 4 bytes each), and 512 bytes allocated to block numbers in each indirect block (128 block numbers at 4 bytes each). </a:t>
            </a:r>
            <a:endParaRPr lang="en-US" altLang="zh-CN" sz="2400" smtClean="0"/>
          </a:p>
        </p:txBody>
      </p:sp>
      <p:sp>
        <p:nvSpPr>
          <p:cNvPr id="22532"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905348FC-0C3E-4F6C-98BC-F9952DE23C9C}"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zh-CN" smtClean="0"/>
              <a:t>Question</a:t>
            </a:r>
            <a:endParaRPr lang="en-US" altLang="zh-CN" smtClean="0"/>
          </a:p>
        </p:txBody>
      </p:sp>
      <p:sp>
        <p:nvSpPr>
          <p:cNvPr id="23555" name="Content Placeholder 2"/>
          <p:cNvSpPr>
            <a:spLocks noGrp="1"/>
          </p:cNvSpPr>
          <p:nvPr>
            <p:ph idx="1"/>
          </p:nvPr>
        </p:nvSpPr>
        <p:spPr>
          <a:xfrm>
            <a:off x="457200" y="1447800"/>
            <a:ext cx="8153400" cy="4495800"/>
          </a:xfrm>
        </p:spPr>
        <p:txBody>
          <a:bodyPr/>
          <a:lstStyle/>
          <a:p>
            <a:r>
              <a:rPr lang="en-US" altLang="zh-CN" sz="2800" smtClean="0"/>
              <a:t>He figures that he can keep the total space allocated to block numbers the same, but change the size of each block number, to increase the maximum supported file size. </a:t>
            </a:r>
            <a:endParaRPr lang="en-US" altLang="zh-CN" sz="2800" smtClean="0"/>
          </a:p>
          <a:p>
            <a:r>
              <a:rPr lang="en-US" altLang="zh-CN" sz="2800" smtClean="0"/>
              <a:t>While the number of block numbers in inodes and indirect blocks will change, Ben keeps exactly one indirect, one double-indirect and one triple-indirect block number in each inode.</a:t>
            </a:r>
            <a:endParaRPr lang="en-US" altLang="zh-CN" sz="2400" smtClean="0"/>
          </a:p>
        </p:txBody>
      </p:sp>
      <p:sp>
        <p:nvSpPr>
          <p:cNvPr id="23556"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720F0577-8DAF-47EF-8CD9-F14A9A4739D4}"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zh-CN" smtClean="0"/>
              <a:t>Question</a:t>
            </a:r>
            <a:endParaRPr lang="en-US" altLang="zh-CN" smtClean="0"/>
          </a:p>
        </p:txBody>
      </p:sp>
      <p:sp>
        <p:nvSpPr>
          <p:cNvPr id="24579" name="Content Placeholder 2"/>
          <p:cNvSpPr>
            <a:spLocks noGrp="1"/>
          </p:cNvSpPr>
          <p:nvPr>
            <p:ph idx="1"/>
          </p:nvPr>
        </p:nvSpPr>
        <p:spPr>
          <a:xfrm>
            <a:off x="457200" y="1447800"/>
            <a:ext cx="8153400" cy="4495800"/>
          </a:xfrm>
        </p:spPr>
        <p:txBody>
          <a:bodyPr/>
          <a:lstStyle/>
          <a:p>
            <a:pPr>
              <a:spcBef>
                <a:spcPts val="600"/>
              </a:spcBef>
              <a:buFontTx/>
              <a:buNone/>
            </a:pPr>
            <a:r>
              <a:rPr lang="en-US" altLang="zh-CN" sz="2800" i="1" smtClean="0"/>
              <a:t>Q 1.2. Which of the following adjustments (without any of the modifications in the previous </a:t>
            </a:r>
            <a:r>
              <a:rPr lang="en-US" altLang="zh-CN" sz="2800" smtClean="0"/>
              <a:t>question), will allow files larger than the current approximately one gigabyte limit to be stored?</a:t>
            </a:r>
            <a:endParaRPr lang="en-US" altLang="zh-CN" sz="2800" smtClean="0"/>
          </a:p>
          <a:p>
            <a:pPr>
              <a:spcBef>
                <a:spcPts val="600"/>
              </a:spcBef>
              <a:buFontTx/>
              <a:buNone/>
            </a:pPr>
            <a:r>
              <a:rPr lang="en-US" altLang="zh-CN" sz="2800" i="1" smtClean="0"/>
              <a:t>A. Increasing the size of a block number from 4 bytes to 5 bytes</a:t>
            </a:r>
            <a:endParaRPr lang="en-US" altLang="zh-CN" sz="2800" i="1" smtClean="0"/>
          </a:p>
          <a:p>
            <a:pPr>
              <a:spcBef>
                <a:spcPts val="600"/>
              </a:spcBef>
              <a:buFontTx/>
              <a:buNone/>
            </a:pPr>
            <a:r>
              <a:rPr lang="en-US" altLang="zh-CN" sz="2800" i="1" smtClean="0"/>
              <a:t>B. Decreasing the size of a block number from 4 bytes to 3 bytes</a:t>
            </a:r>
            <a:endParaRPr lang="en-US" altLang="zh-CN" sz="2800" i="1" smtClean="0"/>
          </a:p>
          <a:p>
            <a:pPr>
              <a:spcBef>
                <a:spcPts val="600"/>
              </a:spcBef>
              <a:buFontTx/>
              <a:buNone/>
            </a:pPr>
            <a:r>
              <a:rPr lang="en-US" altLang="zh-CN" sz="2800" i="1" smtClean="0"/>
              <a:t>C. Decreasing the size of a block number from 4 bytes to 2 bytes</a:t>
            </a:r>
            <a:endParaRPr lang="en-US" altLang="zh-CN" sz="2400" smtClean="0"/>
          </a:p>
        </p:txBody>
      </p:sp>
      <p:sp>
        <p:nvSpPr>
          <p:cNvPr id="2458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F5A57103-7D93-4501-989B-A3467E9F7F7B}"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zh-CN" smtClean="0"/>
              <a:t>File name layer</a:t>
            </a:r>
            <a:endParaRPr lang="en-US" altLang="zh-CN" smtClean="0"/>
          </a:p>
        </p:txBody>
      </p:sp>
      <p:sp>
        <p:nvSpPr>
          <p:cNvPr id="25603"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5CF47EE7-38A1-4A28-898D-0CA35BD5D9AB}"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sp>
        <p:nvSpPr>
          <p:cNvPr id="25604" name="Content Placeholder 2"/>
          <p:cNvSpPr>
            <a:spLocks noGrp="1"/>
          </p:cNvSpPr>
          <p:nvPr>
            <p:ph idx="1"/>
          </p:nvPr>
        </p:nvSpPr>
        <p:spPr/>
        <p:txBody>
          <a:bodyPr/>
          <a:lstStyle/>
          <a:p>
            <a:r>
              <a:rPr lang="en-US" altLang="zh-CN" sz="2800" smtClean="0"/>
              <a:t>File name</a:t>
            </a:r>
            <a:endParaRPr lang="en-US" altLang="zh-CN" sz="2800" smtClean="0"/>
          </a:p>
          <a:p>
            <a:pPr lvl="1"/>
            <a:r>
              <a:rPr lang="en-US" altLang="zh-CN" sz="2400" smtClean="0"/>
              <a:t>Hide metadata of file management</a:t>
            </a:r>
            <a:endParaRPr lang="en-US" altLang="zh-CN" sz="2400" smtClean="0"/>
          </a:p>
          <a:p>
            <a:pPr lvl="1"/>
            <a:r>
              <a:rPr lang="en-US" altLang="zh-CN" sz="2400" smtClean="0"/>
              <a:t>Files and I/O devices</a:t>
            </a:r>
            <a:endParaRPr lang="en-US" altLang="zh-CN" sz="2400" smtClean="0"/>
          </a:p>
          <a:p>
            <a:r>
              <a:rPr lang="en-US" altLang="zh-CN" sz="2800" smtClean="0"/>
              <a:t>Name mapping algorithm</a:t>
            </a:r>
            <a:endParaRPr lang="en-US" altLang="zh-CN" sz="2800" smtClean="0"/>
          </a:p>
          <a:p>
            <a:pPr lvl="1"/>
            <a:r>
              <a:rPr lang="en-US" altLang="zh-CN" sz="2400" smtClean="0"/>
              <a:t>Mapping table saved in directory</a:t>
            </a:r>
            <a:endParaRPr lang="en-US" altLang="zh-CN" sz="2400" smtClean="0"/>
          </a:p>
          <a:p>
            <a:pPr lvl="1"/>
            <a:r>
              <a:rPr lang="en-US" altLang="zh-CN" sz="2400" smtClean="0"/>
              <a:t>Default context: current working directory</a:t>
            </a:r>
            <a:endParaRPr lang="en-US" altLang="zh-CN" sz="2400" smtClean="0"/>
          </a:p>
          <a:p>
            <a:pPr lvl="1"/>
            <a:r>
              <a:rPr lang="en-US" altLang="zh-CN" sz="2400" smtClean="0"/>
              <a:t>Context reference is also inode number</a:t>
            </a:r>
            <a:endParaRPr lang="en-US" altLang="zh-CN" sz="2400" smtClean="0"/>
          </a:p>
          <a:p>
            <a:pPr lvl="2"/>
            <a:r>
              <a:rPr lang="en-US" altLang="zh-CN" sz="2000" smtClean="0"/>
              <a:t>The directory itself is a file</a:t>
            </a:r>
            <a:endParaRPr lang="en-US" altLang="zh-CN" sz="2000" smtClean="0"/>
          </a:p>
          <a:p>
            <a:pPr lvl="1"/>
            <a:r>
              <a:rPr lang="en-US" altLang="zh-CN" sz="2400" smtClean="0"/>
              <a:t> </a:t>
            </a:r>
            <a:endParaRPr lang="en-US" altLang="zh-CN" sz="2400" smtClean="0"/>
          </a:p>
          <a:p>
            <a:pPr lvl="1"/>
            <a:endParaRPr lang="en-US" altLang="zh-CN" sz="2400" smtClean="0"/>
          </a:p>
          <a:p>
            <a:pPr lvl="1"/>
            <a:r>
              <a:rPr lang="en-US" altLang="zh-CN" sz="2400" smtClean="0"/>
              <a:t>Max length of a name is 14 bytes in UNIX version 6</a:t>
            </a:r>
            <a:endParaRPr lang="zh-CN" altLang="zh-CN" sz="2400" smtClean="0"/>
          </a:p>
        </p:txBody>
      </p:sp>
      <p:pic>
        <p:nvPicPr>
          <p:cNvPr id="25605"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618163" y="2717800"/>
            <a:ext cx="3373437"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638" y="5334000"/>
            <a:ext cx="7548562"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5525" y="1598613"/>
            <a:ext cx="25812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8" name="TextBox 6"/>
          <p:cNvSpPr txBox="1">
            <a:spLocks noChangeArrowheads="1"/>
          </p:cNvSpPr>
          <p:nvPr/>
        </p:nvSpPr>
        <p:spPr bwMode="auto">
          <a:xfrm>
            <a:off x="8229600" y="4572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a:t>
            </a:r>
            <a:endParaRPr lang="zh-CN" altLang="en-US" sz="1800" b="0">
              <a:latin typeface="Calibri" panose="020F0502020204030204" pitchFamily="34" charset="0"/>
            </a:endParaRPr>
          </a:p>
        </p:txBody>
      </p:sp>
      <p:sp>
        <p:nvSpPr>
          <p:cNvPr id="25609" name="TextBox 7"/>
          <p:cNvSpPr txBox="1">
            <a:spLocks noChangeArrowheads="1"/>
          </p:cNvSpPr>
          <p:nvPr/>
        </p:nvSpPr>
        <p:spPr bwMode="auto">
          <a:xfrm>
            <a:off x="74676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 num</a:t>
            </a:r>
            <a:endParaRPr lang="zh-CN" altLang="en-US" sz="1800" b="0">
              <a:latin typeface="Calibri" panose="020F0502020204030204" pitchFamily="34" charset="0"/>
            </a:endParaRPr>
          </a:p>
        </p:txBody>
      </p:sp>
      <p:sp>
        <p:nvSpPr>
          <p:cNvPr id="25610" name="TextBox 8"/>
          <p:cNvSpPr txBox="1">
            <a:spLocks noChangeArrowheads="1"/>
          </p:cNvSpPr>
          <p:nvPr/>
        </p:nvSpPr>
        <p:spPr bwMode="auto">
          <a:xfrm>
            <a:off x="6553200" y="457200"/>
            <a:ext cx="9223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File</a:t>
            </a:r>
            <a:endParaRPr lang="en-US" altLang="zh-CN" sz="1800" b="0">
              <a:latin typeface="Calibri" panose="020F0502020204030204" pitchFamily="34" charset="0"/>
            </a:endParaRPr>
          </a:p>
          <a:p>
            <a:pPr eaLnBrk="1" hangingPunct="1"/>
            <a:r>
              <a:rPr lang="en-US" altLang="zh-CN" sz="1800" b="0">
                <a:latin typeface="Calibri" panose="020F0502020204030204" pitchFamily="34" charset="0"/>
              </a:rPr>
              <a:t>(inode)</a:t>
            </a:r>
            <a:endParaRPr lang="zh-CN" altLang="en-US" sz="1800" b="0">
              <a:latin typeface="Calibri" panose="020F0502020204030204" pitchFamily="34" charset="0"/>
            </a:endParaRPr>
          </a:p>
        </p:txBody>
      </p:sp>
      <p:sp>
        <p:nvSpPr>
          <p:cNvPr id="25611" name="TextBox 9"/>
          <p:cNvSpPr txBox="1">
            <a:spLocks noChangeArrowheads="1"/>
          </p:cNvSpPr>
          <p:nvPr/>
        </p:nvSpPr>
        <p:spPr bwMode="auto">
          <a:xfrm>
            <a:off x="57912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Inode num</a:t>
            </a:r>
            <a:endParaRPr lang="zh-CN" altLang="en-US" sz="1800" b="0">
              <a:latin typeface="Calibri" panose="020F0502020204030204" pitchFamily="34" charset="0"/>
            </a:endParaRPr>
          </a:p>
        </p:txBody>
      </p:sp>
      <p:sp>
        <p:nvSpPr>
          <p:cNvPr id="25612" name="TextBox 8"/>
          <p:cNvSpPr txBox="1">
            <a:spLocks noChangeArrowheads="1"/>
          </p:cNvSpPr>
          <p:nvPr/>
        </p:nvSpPr>
        <p:spPr bwMode="auto">
          <a:xfrm>
            <a:off x="5021263" y="457200"/>
            <a:ext cx="9223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File</a:t>
            </a:r>
            <a:endParaRPr lang="en-US" altLang="zh-CN" sz="1800" b="0">
              <a:latin typeface="Calibri" panose="020F0502020204030204" pitchFamily="34" charset="0"/>
            </a:endParaRPr>
          </a:p>
          <a:p>
            <a:pPr eaLnBrk="1" hangingPunct="1"/>
            <a:r>
              <a:rPr lang="en-US" altLang="zh-CN" sz="1800" b="0">
                <a:latin typeface="Calibri" panose="020F0502020204030204" pitchFamily="34" charset="0"/>
              </a:rPr>
              <a:t>name</a:t>
            </a:r>
            <a:endParaRPr lang="zh-CN" altLang="en-US" sz="1800" b="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14299" y="457200"/>
            <a:ext cx="3221037" cy="2057400"/>
          </a:xfrm>
        </p:spPr>
        <p:txBody>
          <a:bodyPr/>
          <a:lstStyle/>
          <a:p>
            <a:pPr algn="just"/>
            <a:r>
              <a:rPr lang="en-US" altLang="zh-CN" dirty="0" smtClean="0">
                <a:ea typeface="宋体" panose="02010600030101010101" pitchFamily="2" charset="-122"/>
              </a:rPr>
              <a:t> Directory      content</a:t>
            </a:r>
            <a:endParaRPr lang="en-US" altLang="zh-CN" dirty="0" smtClean="0">
              <a:ea typeface="宋体" panose="02010600030101010101" pitchFamily="2" charset="-122"/>
            </a:endParaRPr>
          </a:p>
        </p:txBody>
      </p:sp>
      <p:sp>
        <p:nvSpPr>
          <p:cNvPr id="66563" name="Rectangle 4"/>
          <p:cNvSpPr>
            <a:spLocks noGrp="1" noChangeArrowheads="1"/>
          </p:cNvSpPr>
          <p:nvPr>
            <p:ph type="body" idx="1"/>
          </p:nvPr>
        </p:nvSpPr>
        <p:spPr>
          <a:xfrm>
            <a:off x="457200" y="1219200"/>
            <a:ext cx="8305800" cy="4800600"/>
          </a:xfrm>
        </p:spPr>
        <p:txBody>
          <a:bodyPr/>
          <a:lstStyle/>
          <a:p>
            <a:pPr marL="0" indent="0">
              <a:buNone/>
            </a:pPr>
            <a:r>
              <a:rPr lang="en-US" altLang="zh-CN" dirty="0">
                <a:ea typeface="宋体" panose="02010600030101010101" pitchFamily="2" charset="-122"/>
              </a:rPr>
              <a:t> </a:t>
            </a:r>
            <a:r>
              <a:rPr lang="en-US" altLang="zh-CN" dirty="0" smtClean="0">
                <a:ea typeface="宋体" panose="02010600030101010101" pitchFamily="2" charset="-122"/>
              </a:rPr>
              <a:t> </a:t>
            </a:r>
            <a:endParaRPr lang="zh-CN" altLang="en-US" dirty="0" smtClean="0">
              <a:ea typeface="宋体" panose="02010600030101010101" pitchFamily="2" charset="-122"/>
            </a:endParaRPr>
          </a:p>
        </p:txBody>
      </p:sp>
      <p:grpSp>
        <p:nvGrpSpPr>
          <p:cNvPr id="3" name="Group 2"/>
          <p:cNvGrpSpPr/>
          <p:nvPr/>
        </p:nvGrpSpPr>
        <p:grpSpPr>
          <a:xfrm>
            <a:off x="3487737" y="836613"/>
            <a:ext cx="5427663" cy="6097587"/>
            <a:chOff x="1981200" y="760413"/>
            <a:chExt cx="5427663" cy="6097587"/>
          </a:xfrm>
        </p:grpSpPr>
        <p:pic>
          <p:nvPicPr>
            <p:cNvPr id="6656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81200" y="760413"/>
              <a:ext cx="5427663" cy="609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565" name="Rectangle 7"/>
            <p:cNvSpPr>
              <a:spLocks noChangeArrowheads="1"/>
            </p:cNvSpPr>
            <p:nvPr/>
          </p:nvSpPr>
          <p:spPr bwMode="auto">
            <a:xfrm>
              <a:off x="3678238" y="1493838"/>
              <a:ext cx="3624262" cy="5208587"/>
            </a:xfrm>
            <a:prstGeom prst="rect">
              <a:avLst/>
            </a:prstGeom>
            <a:noFill/>
            <a:ln w="34925">
              <a:solidFill>
                <a:srgbClr val="FF000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endParaRPr lang="zh-CN" altLang="zh-CN"/>
            </a:p>
          </p:txBody>
        </p:sp>
      </p:grpSp>
      <p:sp>
        <p:nvSpPr>
          <p:cNvPr id="2" name="文本框 1"/>
          <p:cNvSpPr txBox="1"/>
          <p:nvPr/>
        </p:nvSpPr>
        <p:spPr>
          <a:xfrm>
            <a:off x="6396355" y="5732780"/>
            <a:ext cx="614045" cy="245110"/>
          </a:xfrm>
          <a:prstGeom prst="rect">
            <a:avLst/>
          </a:prstGeom>
          <a:noFill/>
        </p:spPr>
        <p:txBody>
          <a:bodyPr wrap="square" rtlCol="0">
            <a:spAutoFit/>
          </a:bodyPr>
          <a:p>
            <a:r>
              <a:rPr lang="zh-CN" altLang="en-US" sz="1000"/>
              <a:t>已删除</a:t>
            </a:r>
            <a:endParaRPr lang="zh-CN" altLang="en-US" sz="1000"/>
          </a:p>
        </p:txBody>
      </p:sp>
      <p:sp>
        <p:nvSpPr>
          <p:cNvPr id="4" name="文本框 3"/>
          <p:cNvSpPr txBox="1"/>
          <p:nvPr/>
        </p:nvSpPr>
        <p:spPr>
          <a:xfrm>
            <a:off x="2508885" y="251460"/>
            <a:ext cx="4958715" cy="398780"/>
          </a:xfrm>
          <a:prstGeom prst="rect">
            <a:avLst/>
          </a:prstGeom>
          <a:noFill/>
        </p:spPr>
        <p:txBody>
          <a:bodyPr wrap="square" rtlCol="0">
            <a:spAutoFit/>
          </a:bodyPr>
          <a:p>
            <a:r>
              <a:rPr lang="en-US" altLang="zh-CN"/>
              <a:t>linux</a:t>
            </a:r>
            <a:r>
              <a:rPr lang="zh-CN" altLang="en-US"/>
              <a:t>里面的扩展名属于文件名一部分</a:t>
            </a:r>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en-US" altLang="zh-CN" sz="4000" dirty="0" smtClean="0"/>
              <a:t>LOOKUP</a:t>
            </a:r>
            <a:r>
              <a:rPr lang="en-US" altLang="zh-CN" dirty="0" smtClean="0"/>
              <a:t> </a:t>
            </a:r>
            <a:r>
              <a:rPr lang="en-US" altLang="zh-CN" sz="4000" dirty="0" smtClean="0"/>
              <a:t>in a </a:t>
            </a:r>
            <a:r>
              <a:rPr lang="en-US" altLang="zh-CN" sz="3200" dirty="0" smtClean="0"/>
              <a:t>directory</a:t>
            </a:r>
            <a:endParaRPr lang="zh-CN" altLang="en-US" sz="3200" dirty="0" smtClean="0"/>
          </a:p>
        </p:txBody>
      </p:sp>
      <p:sp>
        <p:nvSpPr>
          <p:cNvPr id="26627" name="内容占位符 2"/>
          <p:cNvSpPr>
            <a:spLocks noGrp="1"/>
          </p:cNvSpPr>
          <p:nvPr>
            <p:ph idx="1"/>
          </p:nvPr>
        </p:nvSpPr>
        <p:spPr>
          <a:xfrm>
            <a:off x="457200" y="4800600"/>
            <a:ext cx="8305800" cy="1295400"/>
          </a:xfrm>
        </p:spPr>
        <p:txBody>
          <a:bodyPr/>
          <a:lstStyle/>
          <a:p>
            <a:r>
              <a:rPr lang="en-US" altLang="zh-CN" sz="2800" smtClean="0"/>
              <a:t>Name compare method: STRING_MATCH</a:t>
            </a:r>
            <a:endParaRPr lang="en-US" altLang="zh-CN" sz="2800" smtClean="0"/>
          </a:p>
          <a:p>
            <a:r>
              <a:rPr lang="en-US" altLang="zh-CN" sz="2800" smtClean="0"/>
              <a:t>LOOKUP(“program”, dir) will return 10</a:t>
            </a:r>
            <a:endParaRPr lang="zh-CN" altLang="en-US" sz="2800" smtClean="0"/>
          </a:p>
        </p:txBody>
      </p:sp>
      <p:sp>
        <p:nvSpPr>
          <p:cNvPr id="2662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510F33CD-2C23-453E-95BD-E103A55DC709}"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pic>
        <p:nvPicPr>
          <p:cNvPr id="2662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1781175"/>
            <a:ext cx="8096250"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TextBox 6"/>
          <p:cNvSpPr txBox="1">
            <a:spLocks noChangeArrowheads="1"/>
          </p:cNvSpPr>
          <p:nvPr/>
        </p:nvSpPr>
        <p:spPr bwMode="auto">
          <a:xfrm>
            <a:off x="8229600" y="4572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a:t>
            </a:r>
            <a:endParaRPr lang="zh-CN" altLang="en-US" sz="1800" b="0">
              <a:latin typeface="Calibri" panose="020F0502020204030204" pitchFamily="34" charset="0"/>
            </a:endParaRPr>
          </a:p>
        </p:txBody>
      </p:sp>
      <p:sp>
        <p:nvSpPr>
          <p:cNvPr id="26631" name="TextBox 7"/>
          <p:cNvSpPr txBox="1">
            <a:spLocks noChangeArrowheads="1"/>
          </p:cNvSpPr>
          <p:nvPr/>
        </p:nvSpPr>
        <p:spPr bwMode="auto">
          <a:xfrm>
            <a:off x="74676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 num</a:t>
            </a:r>
            <a:endParaRPr lang="zh-CN" altLang="en-US" sz="1800" b="0">
              <a:latin typeface="Calibri" panose="020F0502020204030204" pitchFamily="34" charset="0"/>
            </a:endParaRPr>
          </a:p>
        </p:txBody>
      </p:sp>
      <p:sp>
        <p:nvSpPr>
          <p:cNvPr id="26632" name="TextBox 8"/>
          <p:cNvSpPr txBox="1">
            <a:spLocks noChangeArrowheads="1"/>
          </p:cNvSpPr>
          <p:nvPr/>
        </p:nvSpPr>
        <p:spPr bwMode="auto">
          <a:xfrm>
            <a:off x="6553200" y="457200"/>
            <a:ext cx="9223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dirty="0">
                <a:latin typeface="Calibri" panose="020F0502020204030204" pitchFamily="34" charset="0"/>
              </a:rPr>
              <a:t>File</a:t>
            </a:r>
            <a:endParaRPr lang="en-US" altLang="zh-CN" sz="1800" b="0" dirty="0">
              <a:latin typeface="Calibri" panose="020F0502020204030204" pitchFamily="34" charset="0"/>
            </a:endParaRPr>
          </a:p>
          <a:p>
            <a:pPr eaLnBrk="1" hangingPunct="1"/>
            <a:r>
              <a:rPr lang="en-US" altLang="zh-CN" sz="1800" b="0" dirty="0">
                <a:latin typeface="Calibri" panose="020F0502020204030204" pitchFamily="34" charset="0"/>
              </a:rPr>
              <a:t>(</a:t>
            </a:r>
            <a:r>
              <a:rPr lang="en-US" altLang="zh-CN" sz="1800" b="0" dirty="0" err="1">
                <a:latin typeface="Calibri" panose="020F0502020204030204" pitchFamily="34" charset="0"/>
              </a:rPr>
              <a:t>inode</a:t>
            </a:r>
            <a:r>
              <a:rPr lang="en-US" altLang="zh-CN" sz="1800" b="0" dirty="0">
                <a:latin typeface="Calibri" panose="020F0502020204030204" pitchFamily="34" charset="0"/>
              </a:rPr>
              <a:t>)</a:t>
            </a:r>
            <a:endParaRPr lang="zh-CN" altLang="en-US" sz="1800" b="0" dirty="0">
              <a:latin typeface="Calibri" panose="020F0502020204030204" pitchFamily="34" charset="0"/>
            </a:endParaRPr>
          </a:p>
        </p:txBody>
      </p:sp>
      <p:sp>
        <p:nvSpPr>
          <p:cNvPr id="26633" name="TextBox 9"/>
          <p:cNvSpPr txBox="1">
            <a:spLocks noChangeArrowheads="1"/>
          </p:cNvSpPr>
          <p:nvPr/>
        </p:nvSpPr>
        <p:spPr bwMode="auto">
          <a:xfrm>
            <a:off x="57912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Inode num</a:t>
            </a:r>
            <a:endParaRPr lang="zh-CN" altLang="en-US" sz="1800" b="0">
              <a:latin typeface="Calibri" panose="020F0502020204030204" pitchFamily="34" charset="0"/>
            </a:endParaRPr>
          </a:p>
        </p:txBody>
      </p:sp>
      <p:sp>
        <p:nvSpPr>
          <p:cNvPr id="26634" name="TextBox 8"/>
          <p:cNvSpPr txBox="1">
            <a:spLocks noChangeArrowheads="1"/>
          </p:cNvSpPr>
          <p:nvPr/>
        </p:nvSpPr>
        <p:spPr bwMode="auto">
          <a:xfrm>
            <a:off x="5021263" y="457200"/>
            <a:ext cx="9223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File</a:t>
            </a:r>
            <a:endParaRPr lang="en-US" altLang="zh-CN" sz="1800" b="0">
              <a:latin typeface="Calibri" panose="020F0502020204030204" pitchFamily="34" charset="0"/>
            </a:endParaRPr>
          </a:p>
          <a:p>
            <a:pPr eaLnBrk="1" hangingPunct="1"/>
            <a:r>
              <a:rPr lang="en-US" altLang="zh-CN" sz="1800" b="0">
                <a:latin typeface="Calibri" panose="020F0502020204030204" pitchFamily="34" charset="0"/>
              </a:rPr>
              <a:t>name</a:t>
            </a:r>
            <a:endParaRPr lang="zh-CN" altLang="en-US" sz="1800" b="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en-US" altLang="zh-CN" smtClean="0"/>
              <a:t>UNIX</a:t>
            </a:r>
            <a:endParaRPr lang="zh-CN" altLang="en-US" smtClean="0"/>
          </a:p>
        </p:txBody>
      </p:sp>
      <p:sp>
        <p:nvSpPr>
          <p:cNvPr id="5123"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7677B5E3-FB63-4287-A879-A05232073FD5}"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sp>
        <p:nvSpPr>
          <p:cNvPr id="5124" name="AutoShape 4" descr="data:image/jpg;base64,/9j/4AAQSkZJRgABAQAAAQABAAD/2wCEAAkGBhQSERMUEhQWExUWFBQVGBYYFxgaGRIYGBcXFxcWFxgbHSYeGBkjGhgUHy8gIycpLSwsGB4xNTAqNiYrLCkBCQoKDgwOGg8PGi8kHyQsLCwsLC40LC4pLCwsLCwsLCksLCosLCwsLCwpLCwsLCwsLCksLCwsLCwsLCwpLCwsLP/AABEIAMIBBAMBIgACEQEDEQH/xAAbAAEAAgMBAQAAAAAAAAAAAAAABAUCAwYBB//EAEAQAAEDAgMFBQQHBwUAAwAAAAEAAhEDIQQSMQUiQVFhEzJxgZEGUnKhFDNCYrGywRWCkrPR4fEjQ3PC8BZjov/EABgBAQEBAQEAAAAAAAAAAAAAAAADAgEE/8QAJBEAAwACAgICAgMBAAAAAAAAAAECAxESIRMxUWEiQRRC8DL/2gAMAwEAAhEDEQA/APuKIiAIiIAiIgCIiAIiIAiIgCIiAIiwq1mtEuIA5kwgMnGy5/HbYqjutJvBa3UCD0uZgcNVcfSHO7jYHvPkDyb3j5x4rEbPBMvOc+gHgB+pJ6rctL2ieSar0zmTtutb/TrXHM2OZwIPkAf3hot+E23VJAy1WzN3AQI5348FfnZdPl8ysKmzQDmYAY+y7Q+B1B9R04inOSCxX8m3AYkvbJEXieBUlacPiA6QLEatNi3y5dRYrcov2epJpdhERcOhERAEREAREQBERAEREAREQBERAEREAREQBF45wFzYKP8AtBnA5/hBd+UGPNASVhWrBok6LQ7FOicmUDi9waPlm+cKJVe+qIG8Dxa2G/xvmR1a0rqOPeujVi/adjDByt0O8YsTlHztqtLvapo1cwXcLkjunKdetllidjAwHBr3u0blBAAIJkngLGY1i0kL1/s00zamSZ1YLze9uJVvwPK/L/tGmvtqrUdT7F9JrA7/AFTGdxaRZrIMNN5kzoLFXeGw7bOG8SO8TJ8uQ6CAqvC7IESwNBBh7Iy3AFiRPCLwZEQrJmMa0AOBpxbe7vk4bvqZ6Kdcf0Wx8/7EpEBRYKhERAVm3ILC0OcyoWuDKjIzU5tmE28jIMaKpw3tc1tMB9Vj3NaA9+UtzEQC/KO6CSOkmF0OKwTX62I4hVWK2E1rZhpG6ILRxcI8puqzw12ee/Jvr0bKXtEC7KQCb2BM2JadeoI8la0K4eJH+FUnYeXeABM3DQA4g3ME6mY1jxVlgizLDNBqOIP3gbg+K5fH9GsfP+xIREUywREQBERAEREAREQBERAeOdFzZRXbUpjjPgCs8dhy9kAwZnx6Lm8fsR7rF1RkuBGUxoIygjgdVSJT9kMl1L6R0X7UpwXF4aGgklxygAXJJNoAWnBbcpV6balAmsxwlrmA5XDSzjDfmq3Zuw3tEOLiJkufrw0HlPmuhDY0XLSXo3jqqXaIdXFuGoawfedJ/hbr/Eo5xgPequ8Gtyj9XfNebV2W5+YtPeBFjBbaJH4qkq7DrWBrVhLhFmXgOMaeB/d6mdTMteyV5LT6RcYzH4elTdULH1S0SGtY+rUceDWC5JJjpzgCVNpVn1GghvZNIB3xviRoWaNPiT1CoqWzalMOLy+oCRqG7ggA2EWsTfnwCt3YljqQbny2EOdYGPvd0+RK5Upembi6ae0el9Jplzu0cOJ3o8ABlb5ALzFbZDWPLGl7w0lrdM7os2TYSYElVGM2HUeWua94AB7jhldJBkjjp8ytJ2DVIA7StN96BN54Rl4nhwHJb4T8knlv4L3Y1YljXVSztnNb2gaSWgx3WFwByi8W4k8VYkqiwWxqgADnHWcxidenJW2Nwpe2AY/XxU6lJ9MtN0020Vu28c5jS/DBlSqMoyFxaKjZ3m5gCMwGbLMCTcgEqb+1afX0VNi9hVC7MHPbAiGkFp1uQeN1E/YNcCG1aurjdrTYumNJtcC/FU4SReXJ8F+x9L/bf2Z5CzfNpGX0g9Vli9pGjTdUqNL2NaXF1IFxIAn6vvE8g0uVPhNh1g8kvc5pbGVwaINrgi/A2jiV0GCwpY2CZ/TwWKmV6ZXHdP2jTT2zSc1rmuzBwBFjoeYIkHobhSKGMa/um/LiqHH7GqEmC4WcJbxktOboRl+Z5qRsfZL2EZi6ASZcbmTMeF48FpxOvZhZL5a0XVSoGiSQB1VNt/HudRc3DuaKuanBe0lsCo0ukSPs5ovrCl7Uw070gBovJgeMrnT7OvIs+uMw948wZHEGBEddJuuTMtds7d2n0jqGbSpn7UeIhZ1sMHbwOV0WcNY5HgR0KoaGx6mad6N6xsN508+Ggsr3DYYtp5Z535TyXKmV6ZrHdV7RAo7acK1SlVp5Wta0trNILapPeblBLqbm2s7W8aKWNq0+Z9CqfaOx3RJcQGmSWmJHI8VGpbDqBobmqnqdTZ4uf3h/C3z2on5JvLk+DqaOIa7ukH/3JbFS7HwJGV2aQ21zvEixDuR5g3V0pUkn0Xim12giIsmwiIgCIiAIiIAo+J79IfeJ9GOH4kKQo1T61nwVD86Y/VASUReHogPVW7Ux4p1cM3K53aViwFoBDCKNV0vkiBDTe+irtoVqt/etYzGt9COHFVgq4iBNOnOVsjNYOl2aDxGUNjqTrF7LF9nmef6O2UepgxJc0ljjqRo74m6O8deq5fCYqsDvtawb921JgA7piBqNb2XQYHH2io4AzbNukjzifELNRx7Nxl5PWjx1FrTNSmB/9jAR5mN5vzHVb2YYEAsqPg8Q4OB83BykytD8GJJYSxxuSNHfE3Q+OvVTLDsag0qT8TQfylqRVHFjvJzf1csfpRb9YIHvtu3z4s87dVJa4ESLg8eaAj9rUGrAfhfJ+bQn0yO8x7f3c35C5SUQGhmNYTAcJ5EwfQ3W9YvphwggEciJC5itsz6Ma/YNLO0c+plL3ljnukyA5xDJOobA6WC1M8noxd8Fs6guUHEbaptrNoZg6u5hqNpDvFgIaXHgGydTrBiYXM03YiRmbTI3sxaTeBukAm0mbGYA1UvZ1SqHEkBrjl7uroF82sgHTxVPF9kf5H0dCzCkkOqHMRcNHdZ4cz94+UKSsaZMCdYE+KyUT0heFyrNq1Xg2kNjUcfErn6T6+YZmsiBMEyDmE8dIk+QHG1Zx7Wzz3m4vWjocHtBmJqVAySyhUNN0tID6rdYJs4NPKd7kWqzXJ4GtVBuA2wjKbzxEAkLqMOXFozWMXWajibx5Of6NdbDXzMOV3Hk/o4frqPCxj4TbdN9Z9Cctam1r30zqGumHA6OFtRpImCYW/HveG7mvHmB0XNYurWLhGVwzN7xMhp78XsZi0Lsxy7OXl4PWjrQ5eri6dWvIzMZEtkh0QPtQL6G4veeEK12bXq24mbjVsT8rQtPF9mFn29aL9ERRPSEREAREQBR/wDe8Kf4u/spCiOqhtR5cYAp07+Lqn9kBLUapjLlrBncNbw1vxO4HoJPRY5XVNZYzlo53ifsjoL84uEr0wctJoAbEuAsAwfZ/eNvDMgI1HCmsQ6oczAZaNGu5Oy+7ymSddLLaxtN1Z7RkPZtbmaIsXyd4cDDQRPByh7S26WGwgZgyYBMkxJnQf5VXsva9MVqjqYHaViH1CWOBeWMawSSBoxrYHj1VFFEHljZ0tXCQc1MAHi37Lx/1PX1m0a6WHY4HITTOjmiIB5OYZb5gX4Hit9PFg088WgmPBcztbGM7eliHBzXsD2tc0uO67Lma9sw4aO7pO5I0XFLZt5JkuzhMutMH71Ilh82gj5E+C2UTPcqmR9l4BI8RuvHmVQUva8EgZnCS0AmnZxdJAEDpeYVphtoCrkztmYymC1zZ06tPoV142ZWaW9Fh2lQasDurTB/hdA//SjlzAZaTRcTo4Q1x6g7pPVpnqolY1qNZ57btKTmjJTcwTSLdSKgMvzSbOFoF9Zi4T2kLzEEgzq0RaJEg9Rbr4xxQ2tnayzL0Xn0zL9YMv3tWHz+z5x4lSlAbDGh7bUyN5nBo95o4RxAtEnUX2/Q8t6Ry/dN2Hy+z5ehWCvslLwhR2Yy4a8ZHGwm7XfC7j4GD0UlAQ6mHb2rBlEZKh0HA04/E+qlMpgaADwC01rVKZ5h7fMw78GFQdo7ayZoFmmCfMCY5D8FpJ0YqpjtlssKtYNEuMD/ANbqei5en7VE5jvDKJILGg6TbnY/prZe4DENdiHYg53ujsbuIawNMyxndkkneN7kSBZa8bJ+eS/yuqayxnLRz/H3R0F+cXC3fRGe630CxxOKDG5onkqPHe0/Zne3REyGl1r+fDlxHNcmW/Rq8krpnQspAaADwCyXKn2pOoLiL3DBwc1psb6ubw0UnD+0RLi3UgOJkRo8sNwdZHoteNmVmk6FYPpA6gHxC14TFioJiIsVW4zbpb3RaYk/5AA8VlS96N1klLbJTW0xXLDklzA5rbTYuDiBrHcU4BcY/brDVbXcHCoxtWkH5BIYSxzxaSRLGHQ+UlWWF9pC4iN6QTcRpE8jxHCFrx0TWaF+jokWnCYnO2Yjgtym1ountbQREXDoRQ8TtNrDGp/DzVdtHbdQ0nfRhT7UwGmoSabbiXODN4wJsNTFxqtcH8E3klPWy3r4kNgRmcdGjU9eg6lRcPhyaznPguDGQPssk1O71+8b66AwpOFoBomcxdBLuLv7chovGfWv+Cn+aoslCQo2Gu6o77waPBoFv4i/1UlR8D3T8dT87ggMa+zmuM3B5jitbNkN4lxU5Frk/kw8ct70YtYAIAtyUWpsth0lvgVMRcTa9HXKftFeNjt953yUihgWMuBfmVIWnEYprBvenErXKn0Z4RPejzF0Wuac+gkzy5qJhdlgtaXzJAJbyMaKDtrGmtSLKb3USXUyXjKTkD2l7QCCN5gc2/vK3wuPa/Sx5H9F3VyjO8dv7N+QREWiI6clpwDppsm+6B4wIlSFH2d9VT6safUAqZY3PYCCCAQdQbgqP9Hcz6syPccTH7rtW+BkeClIgIVWtnEAFtRsODXWNvkQRLZEi6yOGZVAdz4ix8D1Gl+S3Ymm0t34gXnSDzB1B6hcxiMTiWYykaL6TsLB7Vrg4VXuggFpjLbcvYmIPNalP9GLc/2Ld+zBna3MYLXHhwLB/wBipdLZrGmYJPVVGIxhOIpVQ9zWMp1Wupy2KheWZXExO7ldpzHJZ4zbFUvpCkKbWSe1c8kuDYgCk0CM0kGXGBEQZtt8ySeL9FxiazQIdedGxJd4DUqEzZmYyR2Y4NBk+JNwPAT4qVg6bIzNOYnVxu4+J4eGnRSVNNos5mvZX/sce875LNmyWDWT4n+imqJX2kxliZI5cPPRaVU/RhxjntokspgCAICiY3DU4zEGTYZdXE6ADSStX7bHBp9QoWBxju2qvrPDmkjsWBv1LcoDpdO+5xvpaYBK7xpdnHeN9Mm09j2GZxB4xoOk8Y5/gtrNksGsnxP9FKp1Q4SDIWa5zo0sce9GLGACAICyRFgoEREBUbR2J2k6EEh0HgQZ18f6KDs72baHF7AG5pBMkzEA20ndHoulUfAdweL/AMxVPIyLwy3s3UqeUADQCFoZ9c/4Kf5qikqPT+tf8FP8aimWJCj4Hun46v8AMepCj4Hun46v8x6AkIiIAiIgCh47AdpBBgi3QqYvHPAuTHiuptPozSVLTOUr+ybHODS2TlMHMe6HSb8LuV1s3ZHZxJ00A4efqtX7SP0wNyt7LsCe1z/7heB2eWPdGaZ8lbB06XW3dE5xxvaPVG2b9TT/AONn5QpKjbN+pp/8bPyhTLElERAasRQD2wVTY32Z7SJMwCBctN4nTwHor5FpU0TrHNds5V3soA0y0kBrh3i50SHEAkzMtBHyUnD+zsu7QESZMyT3gLgaaALoVFobjizgZcz/ALN8iZHR0cFryMz4JMsJgxTBgyTqVIRasRXyjSSTAHvHl+J6AErDeyqSS0jKrWDRLjA/HoOZ6KnrbH7SYBa2QQHGDMzMDQeN+YVlSoRv1CC7nwb0byHXU8emRxrB9oeq7La9GLUv/o5v/wCLNJc0Nvd5h5F32JmZnd8luZsLsspMgAuOaS7JmiZ4x8h0U/2ex7qlEVKzBRqVCXGmXhxYNGAmBfIGkjgSVbLfkowsMM0YPDhjd0zN55+HRb1Fdhct6Zy8S09x3l9k9R5gqNs7brahqh7H0XU3lm+IFQRapTcLOYbwdbXAU+2V6laLNFo+nM94eq2Mqg6EHwKaZ1UmZoiLh0KPge6fjqfzHH8IUhR8L3qg+/Pq1p/HMgJCj4fv1T1aPRoP/ZSFXbIx9Ot25puzZa76brEQ+mGsc24GhEWsgLFR8D3T8dX+Y9SFHwPdPx1f5j0BIREQBERAFUbZw9QklukWMTlMakeKt0Wpri9mLjmtHEvwdcutVAG5bIOAAdwtJk9F0exsO9o3tIHTMbXjhx9Vnh8ex2KrUg6Xsp0S5sHdDjUymYgzB0PAqwW6ybWicYeL3sKNs36ml/xs/KFJUfZ31VPo1o9BCkXJCIiAIiIAtOKolwt3gczT1HPoRIPQlbkQGuhWDmhw48DqDoQeoMjyWpgzVXHgwBo8TDnfLJ81GxWPp4eowVHBorvDGA8apFmj4mgnlunmsdl7WpPpVKweAwVKwc90tDezcWOkuiAMsE6W6ICLtLB1Tm1J4O1A8uCqBhq9warYiAQyCCOJmRrM29F1OY1dCW0+ehqfDyb11PCLEymMAAAAAFgBoFVZDzvAm/ZylDC1ZO9mGaQMl8u9uyDrdt4+zxlX2zKD2zmsOA/Xop6LlZNrR2MKl72VW0MLULpu5vADh0hUFPAV2uGarIGoyATYW0ECc3r0XaIurJo5WBN72cYMPWhv+oCQd6W2cDl5RBEOPn6S8LgqpMmXSG6NgAxvEHkTccpPSOoRd8v0c/j/ACyPg6bg2HmT6wOUopCKTez0JaWgo2lU/eZPmw3/ADj0UlRsbYNf7hk/CbO9AZ/dXDpS47atTgCe9YSIhpMExxIAvzUHZ+1KodHZOpgkuJmRJlxJEQSXa+M3uurq4Njrlonnp+C1t2bTH2Z8ZKtzn4PK8V79meDrl7ASIP49V5ge6fjq/wAx6x7F7O4c7fdcbj4XcfB3qFr2XimubGjiXuymxhzy4GOIvqJCkz0paROREXDoRFrrYhrRvEDl1PIDUnoEBmSufxm1akiAbuAIb9kHVx4mFb9q9/dGQe84XPgz+pHghwDLl0uPFzje3hAHkAtzSXslkmqXTOUftSq1xc2i8lzGlzg6CSCQGm14knzV7svaL3FocNdRxb5/1UjCbPYWNc5tzeJNgbgeQIHks2UzR4ZmcwN5vjHfHXUddRurlr0TnFafsmqPgO5HJ1Qej3ALcx4IBBBBuCLgrThNag5PPzDXfi4qJ6SQiIgCIiALxxgHj+q9RAcvtPHvcBuZxObLplLAXsOhvmaIPAwob3do3sX0SaTnS5roLD3asubo6ahcCDqQZ1XW1cEx1y0Tz0/BR8HgWFslsnM4Xng4gW8AFbnPweV4r37Nmza2ZgsBFhAgQOQ4KWvAIXqk/Z6ZWlphERcOhERAEREAREQBeESvUQEbBmJpnVkR1ae6fkR4tKkqPiqZs9olzZt7zT3m+NgR1A6rdTqBwBBkESDzBQGGKq5WOdyaT4mLBYNwbcjWOE5QAOYgRIOoPULzF3LGc3AnwZvfmyjzUglAUD8dVpV3k1GvoZQ0Nc0h9N4Nz2gO+DMXAiBc3k/2qaIl1MZpAvrBggX5qTXwDazpaN2ZLj3XEXBYON4ObTlPCK72bYXBhawgNJG4IAJgiOqsuGjzV5dnv7Tq1qtHs6jKdHez7pc+oYIaGOO6wB2sh0xFldUcK1pkCXcXG7j5m8dNFGwex2U44xoIgDyU9TrW+iuPlr8iHi9ohhiJP4Kh23tRleg+k94Yyq0DM1xaYdcZXcJg3V/i9nNffQ8+fiFVN9nWZi0BkNDD3RAO9AA4ECf4uq3PDXZO/Jvo34H2gY4WggQJaZjhx10N+hVrUxDQ3MTb8Z0VPR2OyiYIDWGLtAAnk7lc2PXhabh9AFuUi3Jcrj+jUc9PZzeK2gGYhtRtU0wGuz0SW9nUzH6wiJa8EDeB0kRclYYTH06VbEVQ4Zqzml4c4w002inugnd4THFWmK9m6b9YNo3mh1uXgtD/AGUYSSW0zMzLAZnWeep9VtcCT8v+0SqG3QdQDzykGPJWTHggEXBVNgtj02OLSAxx4AACoBoQRrA4ajwubpjAAALAKdcf0Wx8/wCx6iIsFQo+KxzaetzyCkLRicG1+uvMLq1vszW9fiVbvaRskAsGUwZdoeR0hQdkY5mGpCmxwLc9R0ueXGXvdULZk6ZoHQBTa3srTcXEhji6JzMBmAQJ52JHmsMN7PMIJAYAXOndFyMzCT1ifIq34Hm1l/2ifhNstfHCdDMgqwUHC7IYyOMaDQDyU5SrX6Lxy1+QREWSgREQBERAEREAREQHjnRrZUrMe9mJcBkOGcwutmzsrZrjkWOBJtcEHmIs8dhi9sAxeeh8VzuK9n6hcSHVG3HdIgWAPkY+Z5qkzL9kcl1L6Rvdtaq2piaha2o1rWNw9Nu695ygvzvccjQXkDoGTyVpg6bqrGvrAAkAmkHBzWGAS0uH1hBtOlrDiqSlsOpLd6ocp4wJu0wdPdjzKvtnYMsBk3MW4D+67Uyl0zmO7b7RurYprO8Y6cfRVP7Qf9LzZm9h2GWMpz9rnmZnu5eEa8VltHZD3E5STJBkai8x+iqa3s49waM9YZc1wdcxm/OOAPzXVE69mayWn6Oqo4pru6Z6cfRbHvAEkwOqptmbHezLJMNMyTLjef7eCn7RwZeBBuJtwP8AdYczvWzc3Tneuz121KY4k+AKgbGxzgKhrubmdWqluVpAFLNlpBxkgv7NrZIgSdOJrK/s9UzlwfVbPBpBGrjEX4u+Q5LbS2HUzNMvOUEXIAd1Oipwn5JeXJ8HTSHDgQfMFVGLxr6FWkxjRUoucRUOcZsOI3S1pu9hdAiZaNJFhPwGFLGkEySZ6BVeP2M8yGk6gy0jNYgwZ5xB6SsKZb9laulKaRZftZnX0W+jimu7pB6cfRcpiPZyo8jfrNjN3TGpJ+U/IK22bshzcuYkZTMkyTeY/TwWnE/Jiclt+i1xLGlu/pzmIPAg8D1CqsJth4q1GVGg0mhppVmuBNS2+HsgZHAxBEgiTbRTtoYI1AIOnA6H+6oK3s/UzE5qonNYOBG80ttyiZHUBZmZa7ZrJdp9IvxtanzPot9LFNd3XA9OPouVHs9VzAipWHTdg2Ai46K0wGx3ty5nGxnMSMxvPC3RacT8mZyW36LtYvqACSQB1WShbQwJfBB04HT/ACpJJvsvTaW0ZO2pTHGfAFV+w8e5tKMQ5pqZ6pljSG5TUcWWk3yZZ6yq+rsGrmcQ+oATOUFpAPSZgaWWNDYtQjv1X7xIJi0SC0wBIm9+I8VbhJ5vLk+DqKWJa7ukH/3JbVTbP2Q5uXMYyxeZcY/qrlSpJPovFU12giIslAiIgCIiAIiIAiIgCIiAIiIAiIgCIiAIiIAiIgCIiAIiIAiIgCIoG1KjwBlmOJGv9gupbejNVxWycSq72fx4rUc4a9n+pWbleAHDLVe0yATaQYvoufqVq+d24xzZsS8gx1EG6UqlY95jG73BxdLY1FhBmBHXW16+L7PP/I+jskVFsqtV3ZvpmFy0c4J0V6p1PFl4vmthERZNhERAEREAREQBERAEREAREQBERAEREAREQBERAEREAREQBERAEREBg+i06tB8gsGYdvut9AvUXdnNI2gIiLh0IiIAiIgCIiAIiID/2Q=="/>
          <p:cNvSpPr>
            <a:spLocks noChangeAspect="1" noChangeArrowheads="1"/>
          </p:cNvSpPr>
          <p:nvPr/>
        </p:nvSpPr>
        <p:spPr bwMode="auto">
          <a:xfrm>
            <a:off x="201613" y="-15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endParaRPr lang="zh-CN" altLang="en-US"/>
          </a:p>
        </p:txBody>
      </p:sp>
      <p:pic>
        <p:nvPicPr>
          <p:cNvPr id="5125" name="Picture 6" descr="http://rpmedia.ask.com/ts?u=/wikipedia/commons/thumb/5/50/Unix_history-simple.png/250px-Unix_history-simple.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200" y="609600"/>
            <a:ext cx="8986838"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zh-CN" smtClean="0"/>
              <a:t>Path name layer</a:t>
            </a:r>
            <a:endParaRPr lang="en-US" altLang="zh-CN" smtClean="0"/>
          </a:p>
        </p:txBody>
      </p:sp>
      <p:sp>
        <p:nvSpPr>
          <p:cNvPr id="27651" name="Content Placeholder 2"/>
          <p:cNvSpPr>
            <a:spLocks noGrp="1"/>
          </p:cNvSpPr>
          <p:nvPr>
            <p:ph idx="1"/>
          </p:nvPr>
        </p:nvSpPr>
        <p:spPr/>
        <p:txBody>
          <a:bodyPr/>
          <a:lstStyle/>
          <a:p>
            <a:r>
              <a:rPr lang="en-US" altLang="zh-CN" smtClean="0"/>
              <a:t>Hierarchy of directories and files</a:t>
            </a:r>
            <a:endParaRPr lang="en-US" altLang="zh-CN" smtClean="0"/>
          </a:p>
          <a:p>
            <a:pPr lvl="1"/>
            <a:r>
              <a:rPr lang="en-US" altLang="zh-CN" smtClean="0"/>
              <a:t>Structured naming: E.g. “projects/paper”</a:t>
            </a:r>
            <a:endParaRPr lang="en-US" altLang="zh-CN" smtClean="0"/>
          </a:p>
          <a:p>
            <a:r>
              <a:rPr lang="en-US" altLang="zh-CN" smtClean="0"/>
              <a:t>Name-mapping algorithm</a:t>
            </a:r>
            <a:endParaRPr lang="en-US" altLang="zh-CN" smtClean="0"/>
          </a:p>
          <a:p>
            <a:pPr lvl="1"/>
            <a:r>
              <a:rPr lang="en-US" altLang="zh-CN" smtClean="0"/>
              <a:t> </a:t>
            </a:r>
            <a:endParaRPr lang="en-US" altLang="zh-CN" smtClean="0"/>
          </a:p>
          <a:p>
            <a:pPr lvl="1"/>
            <a:endParaRPr lang="en-US" altLang="zh-CN" smtClean="0"/>
          </a:p>
          <a:p>
            <a:pPr lvl="1"/>
            <a:endParaRPr lang="en-US" altLang="zh-CN" smtClean="0"/>
          </a:p>
          <a:p>
            <a:pPr lvl="1"/>
            <a:r>
              <a:rPr lang="en-US" altLang="zh-CN" smtClean="0"/>
              <a:t>PLAIN_NAME returns true if no ‘/’ in the path</a:t>
            </a:r>
            <a:endParaRPr lang="en-US" altLang="zh-CN" smtClean="0"/>
          </a:p>
          <a:p>
            <a:r>
              <a:rPr lang="en-US" altLang="zh-CN" smtClean="0"/>
              <a:t>Context: the working directory</a:t>
            </a:r>
            <a:endParaRPr lang="en-US" altLang="zh-CN" smtClean="0"/>
          </a:p>
        </p:txBody>
      </p:sp>
      <p:sp>
        <p:nvSpPr>
          <p:cNvPr id="27652"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CFAD3AA6-5C29-493F-B789-778F84A470EB}"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pic>
        <p:nvPicPr>
          <p:cNvPr id="27653"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95400" y="3365500"/>
            <a:ext cx="685800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TextBox 6"/>
          <p:cNvSpPr txBox="1">
            <a:spLocks noChangeArrowheads="1"/>
          </p:cNvSpPr>
          <p:nvPr/>
        </p:nvSpPr>
        <p:spPr bwMode="auto">
          <a:xfrm>
            <a:off x="8229600" y="4572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a:t>
            </a:r>
            <a:endParaRPr lang="zh-CN" altLang="en-US" sz="1800" b="0">
              <a:latin typeface="Calibri" panose="020F0502020204030204" pitchFamily="34" charset="0"/>
            </a:endParaRPr>
          </a:p>
        </p:txBody>
      </p:sp>
      <p:sp>
        <p:nvSpPr>
          <p:cNvPr id="27655" name="TextBox 7"/>
          <p:cNvSpPr txBox="1">
            <a:spLocks noChangeArrowheads="1"/>
          </p:cNvSpPr>
          <p:nvPr/>
        </p:nvSpPr>
        <p:spPr bwMode="auto">
          <a:xfrm>
            <a:off x="74676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 num</a:t>
            </a:r>
            <a:endParaRPr lang="zh-CN" altLang="en-US" sz="1800" b="0">
              <a:latin typeface="Calibri" panose="020F0502020204030204" pitchFamily="34" charset="0"/>
            </a:endParaRPr>
          </a:p>
        </p:txBody>
      </p:sp>
      <p:sp>
        <p:nvSpPr>
          <p:cNvPr id="27656" name="TextBox 8"/>
          <p:cNvSpPr txBox="1">
            <a:spLocks noChangeArrowheads="1"/>
          </p:cNvSpPr>
          <p:nvPr/>
        </p:nvSpPr>
        <p:spPr bwMode="auto">
          <a:xfrm>
            <a:off x="6553200" y="457200"/>
            <a:ext cx="9223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File</a:t>
            </a:r>
            <a:endParaRPr lang="en-US" altLang="zh-CN" sz="1800" b="0">
              <a:latin typeface="Calibri" panose="020F0502020204030204" pitchFamily="34" charset="0"/>
            </a:endParaRPr>
          </a:p>
          <a:p>
            <a:pPr eaLnBrk="1" hangingPunct="1"/>
            <a:r>
              <a:rPr lang="en-US" altLang="zh-CN" sz="1800" b="0">
                <a:latin typeface="Calibri" panose="020F0502020204030204" pitchFamily="34" charset="0"/>
              </a:rPr>
              <a:t>(inode)</a:t>
            </a:r>
            <a:endParaRPr lang="zh-CN" altLang="en-US" sz="1800" b="0">
              <a:latin typeface="Calibri" panose="020F0502020204030204" pitchFamily="34" charset="0"/>
            </a:endParaRPr>
          </a:p>
        </p:txBody>
      </p:sp>
      <p:sp>
        <p:nvSpPr>
          <p:cNvPr id="27657" name="TextBox 9"/>
          <p:cNvSpPr txBox="1">
            <a:spLocks noChangeArrowheads="1"/>
          </p:cNvSpPr>
          <p:nvPr/>
        </p:nvSpPr>
        <p:spPr bwMode="auto">
          <a:xfrm>
            <a:off x="57912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Inode num</a:t>
            </a:r>
            <a:endParaRPr lang="zh-CN" altLang="en-US" sz="1800" b="0">
              <a:latin typeface="Calibri" panose="020F0502020204030204" pitchFamily="34" charset="0"/>
            </a:endParaRPr>
          </a:p>
        </p:txBody>
      </p:sp>
      <p:sp>
        <p:nvSpPr>
          <p:cNvPr id="27658" name="TextBox 8"/>
          <p:cNvSpPr txBox="1">
            <a:spLocks noChangeArrowheads="1"/>
          </p:cNvSpPr>
          <p:nvPr/>
        </p:nvSpPr>
        <p:spPr bwMode="auto">
          <a:xfrm>
            <a:off x="5021263" y="457200"/>
            <a:ext cx="9223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File</a:t>
            </a:r>
            <a:endParaRPr lang="en-US" altLang="zh-CN" sz="1800" b="0">
              <a:latin typeface="Calibri" panose="020F0502020204030204" pitchFamily="34" charset="0"/>
            </a:endParaRPr>
          </a:p>
          <a:p>
            <a:pPr eaLnBrk="1" hangingPunct="1"/>
            <a:r>
              <a:rPr lang="en-US" altLang="zh-CN" sz="1800" b="0">
                <a:latin typeface="Calibri" panose="020F0502020204030204" pitchFamily="34" charset="0"/>
              </a:rPr>
              <a:t>name</a:t>
            </a:r>
            <a:endParaRPr lang="zh-CN" altLang="en-US" sz="1800" b="0">
              <a:latin typeface="Calibri" panose="020F0502020204030204" pitchFamily="34" charset="0"/>
            </a:endParaRPr>
          </a:p>
        </p:txBody>
      </p:sp>
      <p:sp>
        <p:nvSpPr>
          <p:cNvPr id="27659" name="TextBox 8"/>
          <p:cNvSpPr txBox="1">
            <a:spLocks noChangeArrowheads="1"/>
          </p:cNvSpPr>
          <p:nvPr/>
        </p:nvSpPr>
        <p:spPr bwMode="auto">
          <a:xfrm>
            <a:off x="3505200" y="773113"/>
            <a:ext cx="1600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Path name</a:t>
            </a:r>
            <a:endParaRPr lang="zh-CN" altLang="en-US" sz="1800" b="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1513" y="5562600"/>
            <a:ext cx="780097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Title 1"/>
          <p:cNvSpPr>
            <a:spLocks noGrp="1"/>
          </p:cNvSpPr>
          <p:nvPr>
            <p:ph type="title"/>
          </p:nvPr>
        </p:nvSpPr>
        <p:spPr/>
        <p:txBody>
          <a:bodyPr/>
          <a:lstStyle/>
          <a:p>
            <a:r>
              <a:rPr lang="en-US" altLang="zh-CN" smtClean="0"/>
              <a:t>Absolute path </a:t>
            </a:r>
            <a:br>
              <a:rPr lang="en-US" altLang="zh-CN" smtClean="0"/>
            </a:br>
            <a:r>
              <a:rPr lang="en-US" altLang="zh-CN" smtClean="0"/>
              <a:t>name layer</a:t>
            </a:r>
            <a:endParaRPr lang="en-US" altLang="zh-CN" smtClean="0"/>
          </a:p>
        </p:txBody>
      </p:sp>
      <p:sp>
        <p:nvSpPr>
          <p:cNvPr id="25604" name="Content Placeholder 2"/>
          <p:cNvSpPr>
            <a:spLocks noGrp="1"/>
          </p:cNvSpPr>
          <p:nvPr>
            <p:ph idx="1"/>
          </p:nvPr>
        </p:nvSpPr>
        <p:spPr/>
        <p:txBody>
          <a:bodyPr/>
          <a:lstStyle/>
          <a:p>
            <a:r>
              <a:rPr lang="en-US" altLang="zh-CN" smtClean="0"/>
              <a:t>HOME directory</a:t>
            </a:r>
            <a:endParaRPr lang="en-US" altLang="zh-CN" smtClean="0"/>
          </a:p>
          <a:p>
            <a:pPr lvl="1"/>
            <a:r>
              <a:rPr lang="en-US" altLang="zh-CN" smtClean="0"/>
              <a:t>Every user’s default working directory</a:t>
            </a:r>
            <a:endParaRPr lang="en-US" altLang="zh-CN" smtClean="0"/>
          </a:p>
          <a:p>
            <a:pPr lvl="1"/>
            <a:r>
              <a:rPr lang="en-US" altLang="zh-CN" smtClean="0"/>
              <a:t>Problem: no sharing of HOME files between users</a:t>
            </a:r>
            <a:endParaRPr lang="en-US" altLang="zh-CN" smtClean="0"/>
          </a:p>
          <a:p>
            <a:r>
              <a:rPr lang="en-US" altLang="zh-CN" smtClean="0"/>
              <a:t>Context: the </a:t>
            </a:r>
            <a:r>
              <a:rPr lang="en-US" altLang="zh-CN" smtClean="0">
                <a:solidFill>
                  <a:srgbClr val="800000"/>
                </a:solidFill>
              </a:rPr>
              <a:t>root</a:t>
            </a:r>
            <a:r>
              <a:rPr lang="en-US" altLang="zh-CN" smtClean="0"/>
              <a:t> directory</a:t>
            </a:r>
            <a:endParaRPr lang="en-US" altLang="zh-CN" smtClean="0"/>
          </a:p>
          <a:p>
            <a:pPr lvl="1"/>
            <a:r>
              <a:rPr lang="en-US" altLang="zh-CN" smtClean="0"/>
              <a:t>A universal context for all users</a:t>
            </a:r>
            <a:endParaRPr lang="en-US" altLang="zh-CN" smtClean="0"/>
          </a:p>
          <a:p>
            <a:pPr lvl="1"/>
            <a:r>
              <a:rPr lang="en-US" altLang="zh-CN" smtClean="0"/>
              <a:t>Well-known name: ‘/’</a:t>
            </a:r>
            <a:endParaRPr lang="en-US" altLang="zh-CN" smtClean="0"/>
          </a:p>
          <a:p>
            <a:pPr lvl="1"/>
            <a:r>
              <a:rPr lang="en-US" altLang="zh-CN" smtClean="0"/>
              <a:t>Both ‘/.’ and ‘/..’ are linked to ‘/’</a:t>
            </a:r>
            <a:endParaRPr lang="en-US" altLang="zh-CN" smtClean="0"/>
          </a:p>
        </p:txBody>
      </p:sp>
      <p:sp>
        <p:nvSpPr>
          <p:cNvPr id="33797"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5AF8922D-D5B7-43B5-9E61-30C808AA7E3A}"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sp>
        <p:nvSpPr>
          <p:cNvPr id="33798" name="TextBox 6"/>
          <p:cNvSpPr txBox="1">
            <a:spLocks noChangeArrowheads="1"/>
          </p:cNvSpPr>
          <p:nvPr/>
        </p:nvSpPr>
        <p:spPr bwMode="auto">
          <a:xfrm>
            <a:off x="8229600" y="4572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a:t>
            </a:r>
            <a:endParaRPr lang="zh-CN" altLang="en-US" sz="1800" b="0">
              <a:latin typeface="Calibri" panose="020F0502020204030204" pitchFamily="34" charset="0"/>
            </a:endParaRPr>
          </a:p>
        </p:txBody>
      </p:sp>
      <p:sp>
        <p:nvSpPr>
          <p:cNvPr id="33799" name="TextBox 7"/>
          <p:cNvSpPr txBox="1">
            <a:spLocks noChangeArrowheads="1"/>
          </p:cNvSpPr>
          <p:nvPr/>
        </p:nvSpPr>
        <p:spPr bwMode="auto">
          <a:xfrm>
            <a:off x="74676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 num</a:t>
            </a:r>
            <a:endParaRPr lang="zh-CN" altLang="en-US" sz="1800" b="0">
              <a:latin typeface="Calibri" panose="020F0502020204030204" pitchFamily="34" charset="0"/>
            </a:endParaRPr>
          </a:p>
        </p:txBody>
      </p:sp>
      <p:sp>
        <p:nvSpPr>
          <p:cNvPr id="33800" name="TextBox 8"/>
          <p:cNvSpPr txBox="1">
            <a:spLocks noChangeArrowheads="1"/>
          </p:cNvSpPr>
          <p:nvPr/>
        </p:nvSpPr>
        <p:spPr bwMode="auto">
          <a:xfrm>
            <a:off x="6553200" y="457200"/>
            <a:ext cx="9223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File</a:t>
            </a:r>
            <a:endParaRPr lang="en-US" altLang="zh-CN" sz="1800" b="0">
              <a:latin typeface="Calibri" panose="020F0502020204030204" pitchFamily="34" charset="0"/>
            </a:endParaRPr>
          </a:p>
          <a:p>
            <a:pPr eaLnBrk="1" hangingPunct="1"/>
            <a:r>
              <a:rPr lang="en-US" altLang="zh-CN" sz="1800" b="0">
                <a:latin typeface="Calibri" panose="020F0502020204030204" pitchFamily="34" charset="0"/>
              </a:rPr>
              <a:t>(inode)</a:t>
            </a:r>
            <a:endParaRPr lang="zh-CN" altLang="en-US" sz="1800" b="0">
              <a:latin typeface="Calibri" panose="020F0502020204030204" pitchFamily="34" charset="0"/>
            </a:endParaRPr>
          </a:p>
        </p:txBody>
      </p:sp>
      <p:sp>
        <p:nvSpPr>
          <p:cNvPr id="33801" name="TextBox 9"/>
          <p:cNvSpPr txBox="1">
            <a:spLocks noChangeArrowheads="1"/>
          </p:cNvSpPr>
          <p:nvPr/>
        </p:nvSpPr>
        <p:spPr bwMode="auto">
          <a:xfrm>
            <a:off x="57912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Inode num</a:t>
            </a:r>
            <a:endParaRPr lang="zh-CN" altLang="en-US" sz="1800" b="0">
              <a:latin typeface="Calibri" panose="020F0502020204030204" pitchFamily="34" charset="0"/>
            </a:endParaRPr>
          </a:p>
        </p:txBody>
      </p:sp>
      <p:sp>
        <p:nvSpPr>
          <p:cNvPr id="33802" name="TextBox 8"/>
          <p:cNvSpPr txBox="1">
            <a:spLocks noChangeArrowheads="1"/>
          </p:cNvSpPr>
          <p:nvPr/>
        </p:nvSpPr>
        <p:spPr bwMode="auto">
          <a:xfrm>
            <a:off x="5021263" y="457200"/>
            <a:ext cx="9223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File</a:t>
            </a:r>
            <a:endParaRPr lang="en-US" altLang="zh-CN" sz="1800" b="0">
              <a:latin typeface="Calibri" panose="020F0502020204030204" pitchFamily="34" charset="0"/>
            </a:endParaRPr>
          </a:p>
          <a:p>
            <a:pPr eaLnBrk="1" hangingPunct="1"/>
            <a:r>
              <a:rPr lang="en-US" altLang="zh-CN" sz="1800" b="0">
                <a:latin typeface="Calibri" panose="020F0502020204030204" pitchFamily="34" charset="0"/>
              </a:rPr>
              <a:t>name</a:t>
            </a:r>
            <a:endParaRPr lang="zh-CN" altLang="en-US" sz="1800" b="0">
              <a:latin typeface="Calibri" panose="020F0502020204030204" pitchFamily="34" charset="0"/>
            </a:endParaRPr>
          </a:p>
        </p:txBody>
      </p:sp>
      <p:sp>
        <p:nvSpPr>
          <p:cNvPr id="33803" name="TextBox 8"/>
          <p:cNvSpPr txBox="1">
            <a:spLocks noChangeArrowheads="1"/>
          </p:cNvSpPr>
          <p:nvPr/>
        </p:nvSpPr>
        <p:spPr bwMode="auto">
          <a:xfrm>
            <a:off x="3505200" y="468313"/>
            <a:ext cx="1600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Absolute path</a:t>
            </a:r>
            <a:endParaRPr lang="zh-CN" altLang="en-US" sz="1800" b="0">
              <a:latin typeface="Calibri" panose="020F0502020204030204" pitchFamily="34" charset="0"/>
            </a:endParaRPr>
          </a:p>
        </p:txBody>
      </p:sp>
      <p:sp>
        <p:nvSpPr>
          <p:cNvPr id="33804" name="TextBox 8"/>
          <p:cNvSpPr txBox="1">
            <a:spLocks noChangeArrowheads="1"/>
          </p:cNvSpPr>
          <p:nvPr/>
        </p:nvSpPr>
        <p:spPr bwMode="auto">
          <a:xfrm>
            <a:off x="3505200" y="773113"/>
            <a:ext cx="1600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Path name</a:t>
            </a:r>
            <a:endParaRPr lang="zh-CN" altLang="en-US" sz="1800" b="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04">
                                            <p:txEl>
                                              <p:pRg st="3" end="3"/>
                                            </p:txEl>
                                          </p:spTgt>
                                        </p:tgtEl>
                                        <p:attrNameLst>
                                          <p:attrName>style.visibility</p:attrName>
                                        </p:attrNameLst>
                                      </p:cBhvr>
                                      <p:to>
                                        <p:strVal val="visible"/>
                                      </p:to>
                                    </p:set>
                                    <p:animEffect transition="in" filter="fade">
                                      <p:cBhvr>
                                        <p:cTn id="7" dur="500"/>
                                        <p:tgtEl>
                                          <p:spTgt spid="2560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5604">
                                            <p:txEl>
                                              <p:pRg st="4" end="4"/>
                                            </p:txEl>
                                          </p:spTgt>
                                        </p:tgtEl>
                                        <p:attrNameLst>
                                          <p:attrName>style.visibility</p:attrName>
                                        </p:attrNameLst>
                                      </p:cBhvr>
                                      <p:to>
                                        <p:strVal val="visible"/>
                                      </p:to>
                                    </p:set>
                                    <p:animEffect transition="in" filter="fade">
                                      <p:cBhvr>
                                        <p:cTn id="10" dur="500"/>
                                        <p:tgtEl>
                                          <p:spTgt spid="25604">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5604">
                                            <p:txEl>
                                              <p:pRg st="5" end="5"/>
                                            </p:txEl>
                                          </p:spTgt>
                                        </p:tgtEl>
                                        <p:attrNameLst>
                                          <p:attrName>style.visibility</p:attrName>
                                        </p:attrNameLst>
                                      </p:cBhvr>
                                      <p:to>
                                        <p:strVal val="visible"/>
                                      </p:to>
                                    </p:set>
                                    <p:animEffect transition="in" filter="fade">
                                      <p:cBhvr>
                                        <p:cTn id="13" dur="500"/>
                                        <p:tgtEl>
                                          <p:spTgt spid="25604">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5604">
                                            <p:txEl>
                                              <p:pRg st="6" end="6"/>
                                            </p:txEl>
                                          </p:spTgt>
                                        </p:tgtEl>
                                        <p:attrNameLst>
                                          <p:attrName>style.visibility</p:attrName>
                                        </p:attrNameLst>
                                      </p:cBhvr>
                                      <p:to>
                                        <p:strVal val="visible"/>
                                      </p:to>
                                    </p:set>
                                    <p:animEffect transition="in" filter="fade">
                                      <p:cBhvr>
                                        <p:cTn id="16" dur="500"/>
                                        <p:tgtEl>
                                          <p:spTgt spid="25604">
                                            <p:txEl>
                                              <p:pRg st="6" end="6"/>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24578"/>
                                        </p:tgtEl>
                                        <p:attrNameLst>
                                          <p:attrName>style.visibility</p:attrName>
                                        </p:attrNameLst>
                                      </p:cBhvr>
                                      <p:to>
                                        <p:strVal val="visible"/>
                                      </p:to>
                                    </p:set>
                                    <p:animEffect transition="in" filter="fade">
                                      <p:cBhvr>
                                        <p:cTn id="20" dur="500"/>
                                        <p:tgtEl>
                                          <p:spTgt spid="24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en-US" altLang="zh-CN" smtClean="0"/>
              <a:t>An example: find blocks of “/programs/pong.c”</a:t>
            </a:r>
            <a:endParaRPr lang="zh-CN" altLang="en-US" smtClean="0"/>
          </a:p>
        </p:txBody>
      </p:sp>
      <p:sp>
        <p:nvSpPr>
          <p:cNvPr id="34819"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4371B73B-A8E4-4073-BB7E-E0CB49BBA5DA}"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sp>
        <p:nvSpPr>
          <p:cNvPr id="4" name="Rectangle 3"/>
          <p:cNvSpPr/>
          <p:nvPr/>
        </p:nvSpPr>
        <p:spPr bwMode="auto">
          <a:xfrm>
            <a:off x="528638" y="2833688"/>
            <a:ext cx="1109662" cy="1357312"/>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eaLnBrk="0" hangingPunct="0">
              <a:defRPr/>
            </a:pPr>
            <a:endParaRPr lang="zh-CN" altLang="en-US">
              <a:solidFill>
                <a:schemeClr val="tx1"/>
              </a:solidFill>
              <a:latin typeface="Comic Sans MS" panose="030F0702030302020204" pitchFamily="66" charset="0"/>
            </a:endParaRPr>
          </a:p>
        </p:txBody>
      </p:sp>
      <p:grpSp>
        <p:nvGrpSpPr>
          <p:cNvPr id="2" name="组合 1"/>
          <p:cNvGrpSpPr/>
          <p:nvPr/>
        </p:nvGrpSpPr>
        <p:grpSpPr>
          <a:xfrm>
            <a:off x="457200" y="1981200"/>
            <a:ext cx="8153400" cy="3321050"/>
            <a:chOff x="457200" y="1936750"/>
            <a:chExt cx="8153400" cy="3321050"/>
          </a:xfrm>
        </p:grpSpPr>
        <p:pic>
          <p:nvPicPr>
            <p:cNvPr id="3482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1936750"/>
              <a:ext cx="8153400" cy="332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822" name="Group 4"/>
            <p:cNvGrpSpPr/>
            <p:nvPr/>
          </p:nvGrpSpPr>
          <p:grpSpPr bwMode="auto">
            <a:xfrm>
              <a:off x="504825" y="2819400"/>
              <a:ext cx="8034338" cy="1385888"/>
              <a:chOff x="504824" y="2819400"/>
              <a:chExt cx="8034336" cy="1385888"/>
            </a:xfrm>
          </p:grpSpPr>
          <p:cxnSp>
            <p:nvCxnSpPr>
              <p:cNvPr id="34823" name="Straight Connector 2"/>
              <p:cNvCxnSpPr>
                <a:cxnSpLocks noChangeShapeType="1"/>
              </p:cNvCxnSpPr>
              <p:nvPr/>
            </p:nvCxnSpPr>
            <p:spPr bwMode="auto">
              <a:xfrm>
                <a:off x="504824"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4824" name="Straight Connector 6"/>
              <p:cNvCxnSpPr>
                <a:cxnSpLocks noChangeShapeType="1"/>
              </p:cNvCxnSpPr>
              <p:nvPr/>
            </p:nvCxnSpPr>
            <p:spPr bwMode="auto">
              <a:xfrm>
                <a:off x="4662488"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4825" name="Straight Connector 7"/>
              <p:cNvCxnSpPr>
                <a:cxnSpLocks noChangeShapeType="1"/>
              </p:cNvCxnSpPr>
              <p:nvPr/>
            </p:nvCxnSpPr>
            <p:spPr bwMode="auto">
              <a:xfrm>
                <a:off x="3719512"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4826" name="Straight Connector 8"/>
              <p:cNvCxnSpPr>
                <a:cxnSpLocks noChangeShapeType="1"/>
              </p:cNvCxnSpPr>
              <p:nvPr/>
            </p:nvCxnSpPr>
            <p:spPr bwMode="auto">
              <a:xfrm>
                <a:off x="2695576"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4827" name="Straight Connector 9"/>
              <p:cNvCxnSpPr>
                <a:cxnSpLocks noChangeShapeType="1"/>
              </p:cNvCxnSpPr>
              <p:nvPr/>
            </p:nvCxnSpPr>
            <p:spPr bwMode="auto">
              <a:xfrm>
                <a:off x="1614488"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4828" name="Straight Connector 10"/>
              <p:cNvCxnSpPr>
                <a:cxnSpLocks noChangeShapeType="1"/>
              </p:cNvCxnSpPr>
              <p:nvPr/>
            </p:nvCxnSpPr>
            <p:spPr bwMode="auto">
              <a:xfrm>
                <a:off x="4814888" y="2833688"/>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4829" name="Straight Connector 11"/>
              <p:cNvCxnSpPr>
                <a:cxnSpLocks noChangeShapeType="1"/>
              </p:cNvCxnSpPr>
              <p:nvPr/>
            </p:nvCxnSpPr>
            <p:spPr bwMode="auto">
              <a:xfrm>
                <a:off x="6081712"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4830" name="Straight Connector 12"/>
              <p:cNvCxnSpPr>
                <a:cxnSpLocks noChangeShapeType="1"/>
              </p:cNvCxnSpPr>
              <p:nvPr/>
            </p:nvCxnSpPr>
            <p:spPr bwMode="auto">
              <a:xfrm>
                <a:off x="7162800"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4831" name="Straight Connector 13"/>
              <p:cNvCxnSpPr>
                <a:cxnSpLocks noChangeShapeType="1"/>
              </p:cNvCxnSpPr>
              <p:nvPr/>
            </p:nvCxnSpPr>
            <p:spPr bwMode="auto">
              <a:xfrm>
                <a:off x="7605712"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4832" name="Straight Connector 14"/>
              <p:cNvCxnSpPr>
                <a:cxnSpLocks noChangeShapeType="1"/>
              </p:cNvCxnSpPr>
              <p:nvPr/>
            </p:nvCxnSpPr>
            <p:spPr bwMode="auto">
              <a:xfrm>
                <a:off x="5929312"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4833" name="Straight Connector 16"/>
              <p:cNvCxnSpPr>
                <a:cxnSpLocks noChangeShapeType="1"/>
              </p:cNvCxnSpPr>
              <p:nvPr/>
            </p:nvCxnSpPr>
            <p:spPr bwMode="auto">
              <a:xfrm>
                <a:off x="8539160" y="2833688"/>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gr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en-US" altLang="zh-CN" dirty="0" smtClean="0"/>
              <a:t>“/programs/</a:t>
            </a:r>
            <a:r>
              <a:rPr lang="en-US" altLang="zh-CN" dirty="0" err="1" smtClean="0"/>
              <a:t>pong.c</a:t>
            </a:r>
            <a:r>
              <a:rPr lang="en-US" altLang="zh-CN" dirty="0" smtClean="0"/>
              <a:t>”</a:t>
            </a:r>
            <a:endParaRPr lang="zh-CN" altLang="en-US" dirty="0" smtClean="0"/>
          </a:p>
        </p:txBody>
      </p:sp>
      <p:sp>
        <p:nvSpPr>
          <p:cNvPr id="34819"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4371B73B-A8E4-4073-BB7E-E0CB49BBA5DA}"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pic>
        <p:nvPicPr>
          <p:cNvPr id="34820"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l="-59" t="23822" r="47663" b="15104"/>
          <a:stretch>
            <a:fillRect/>
          </a:stretch>
        </p:blipFill>
        <p:spPr bwMode="auto">
          <a:xfrm>
            <a:off x="2470879" y="1625600"/>
            <a:ext cx="4271966" cy="2028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l="52493" t="19318" r="31835" b="17190"/>
          <a:stretch>
            <a:fillRect/>
          </a:stretch>
        </p:blipFill>
        <p:spPr bwMode="auto">
          <a:xfrm>
            <a:off x="1349073" y="3657600"/>
            <a:ext cx="1277777" cy="2108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l="67795" t="21386" r="17671" b="17040"/>
          <a:stretch>
            <a:fillRect/>
          </a:stretch>
        </p:blipFill>
        <p:spPr bwMode="auto">
          <a:xfrm>
            <a:off x="3368582" y="3742545"/>
            <a:ext cx="1184962" cy="2044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l="86623" t="21362" r="16" b="28662"/>
          <a:stretch>
            <a:fillRect/>
          </a:stretch>
        </p:blipFill>
        <p:spPr bwMode="auto">
          <a:xfrm>
            <a:off x="5387674" y="3733800"/>
            <a:ext cx="1089326" cy="165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bwMode="auto">
          <a:xfrm>
            <a:off x="490538" y="2909888"/>
            <a:ext cx="1109662" cy="1357312"/>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eaLnBrk="0" hangingPunct="0">
              <a:defRPr/>
            </a:pPr>
            <a:endParaRPr lang="zh-CN" altLang="en-US">
              <a:solidFill>
                <a:schemeClr val="tx1"/>
              </a:solidFill>
              <a:latin typeface="Comic Sans MS" panose="030F0702030302020204" pitchFamily="66" charset="0"/>
            </a:endParaRPr>
          </a:p>
        </p:txBody>
      </p:sp>
      <p:sp>
        <p:nvSpPr>
          <p:cNvPr id="35843" name="标题 1"/>
          <p:cNvSpPr>
            <a:spLocks noGrp="1"/>
          </p:cNvSpPr>
          <p:nvPr>
            <p:ph type="title"/>
          </p:nvPr>
        </p:nvSpPr>
        <p:spPr/>
        <p:txBody>
          <a:bodyPr/>
          <a:lstStyle/>
          <a:p>
            <a:r>
              <a:rPr lang="en-US" altLang="zh-CN" smtClean="0"/>
              <a:t>An example: find blocks of “/programs/pong.c”</a:t>
            </a:r>
            <a:endParaRPr lang="zh-CN" altLang="en-US" smtClean="0"/>
          </a:p>
        </p:txBody>
      </p:sp>
      <p:sp>
        <p:nvSpPr>
          <p:cNvPr id="3584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20DA6AB5-80B6-4274-B365-A072ED0FDC24}"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pic>
        <p:nvPicPr>
          <p:cNvPr id="3584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1936750"/>
            <a:ext cx="8153400" cy="332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圆角矩形 4"/>
          <p:cNvSpPr>
            <a:spLocks noChangeArrowheads="1"/>
          </p:cNvSpPr>
          <p:nvPr/>
        </p:nvSpPr>
        <p:spPr bwMode="auto">
          <a:xfrm>
            <a:off x="457200" y="4191000"/>
            <a:ext cx="381000" cy="304800"/>
          </a:xfrm>
          <a:prstGeom prst="roundRect">
            <a:avLst>
              <a:gd name="adj" fmla="val 16667"/>
            </a:avLst>
          </a:prstGeom>
          <a:noFill/>
          <a:ln w="28575">
            <a:solidFill>
              <a:srgbClr val="800000"/>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endParaRPr lang="zh-CN" altLang="en-US"/>
          </a:p>
        </p:txBody>
      </p:sp>
      <p:sp>
        <p:nvSpPr>
          <p:cNvPr id="35847" name="内容占位符 2"/>
          <p:cNvSpPr>
            <a:spLocks noGrp="1"/>
          </p:cNvSpPr>
          <p:nvPr>
            <p:ph idx="1"/>
          </p:nvPr>
        </p:nvSpPr>
        <p:spPr>
          <a:xfrm>
            <a:off x="457200" y="5562600"/>
            <a:ext cx="8305800" cy="457200"/>
          </a:xfrm>
        </p:spPr>
        <p:txBody>
          <a:bodyPr/>
          <a:lstStyle/>
          <a:p>
            <a:r>
              <a:rPr lang="en-US" altLang="zh-CN" sz="2800" smtClean="0"/>
              <a:t>‘/’ root directory: inode is 1</a:t>
            </a:r>
            <a:endParaRPr lang="zh-CN" altLang="en-US" sz="2800" smtClean="0"/>
          </a:p>
        </p:txBody>
      </p:sp>
      <p:grpSp>
        <p:nvGrpSpPr>
          <p:cNvPr id="35848" name="Group 6"/>
          <p:cNvGrpSpPr/>
          <p:nvPr/>
        </p:nvGrpSpPr>
        <p:grpSpPr bwMode="auto">
          <a:xfrm>
            <a:off x="504825" y="2819400"/>
            <a:ext cx="5424488" cy="1371600"/>
            <a:chOff x="504824" y="2819400"/>
            <a:chExt cx="5424488" cy="1371600"/>
          </a:xfrm>
        </p:grpSpPr>
        <p:cxnSp>
          <p:nvCxnSpPr>
            <p:cNvPr id="2" name="Straight Connector 7"/>
            <p:cNvCxnSpPr>
              <a:cxnSpLocks noChangeShapeType="1"/>
            </p:cNvCxnSpPr>
            <p:nvPr/>
          </p:nvCxnSpPr>
          <p:spPr bwMode="auto">
            <a:xfrm>
              <a:off x="504824" y="2895600"/>
              <a:ext cx="0" cy="1219200"/>
            </a:xfrm>
            <a:prstGeom prst="line">
              <a:avLst/>
            </a:prstGeom>
            <a:ln w="57150">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35864" name="Straight Connector 8"/>
            <p:cNvCxnSpPr>
              <a:cxnSpLocks noChangeShapeType="1"/>
            </p:cNvCxnSpPr>
            <p:nvPr/>
          </p:nvCxnSpPr>
          <p:spPr bwMode="auto">
            <a:xfrm>
              <a:off x="4662488" y="2971800"/>
              <a:ext cx="0" cy="12192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5865" name="Straight Connector 9"/>
            <p:cNvCxnSpPr>
              <a:cxnSpLocks noChangeShapeType="1"/>
            </p:cNvCxnSpPr>
            <p:nvPr/>
          </p:nvCxnSpPr>
          <p:spPr bwMode="auto">
            <a:xfrm>
              <a:off x="3719512" y="2971800"/>
              <a:ext cx="0" cy="12192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5866" name="Straight Connector 10"/>
            <p:cNvCxnSpPr>
              <a:cxnSpLocks noChangeShapeType="1"/>
            </p:cNvCxnSpPr>
            <p:nvPr/>
          </p:nvCxnSpPr>
          <p:spPr bwMode="auto">
            <a:xfrm>
              <a:off x="2695576" y="2895600"/>
              <a:ext cx="0" cy="12192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5867" name="Straight Connector 16"/>
            <p:cNvCxnSpPr>
              <a:cxnSpLocks noChangeShapeType="1"/>
            </p:cNvCxnSpPr>
            <p:nvPr/>
          </p:nvCxnSpPr>
          <p:spPr bwMode="auto">
            <a:xfrm>
              <a:off x="5929312"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grpSp>
      <p:cxnSp>
        <p:nvCxnSpPr>
          <p:cNvPr id="6" name="Straight Connector 5"/>
          <p:cNvCxnSpPr/>
          <p:nvPr/>
        </p:nvCxnSpPr>
        <p:spPr bwMode="auto">
          <a:xfrm>
            <a:off x="990600" y="2362200"/>
            <a:ext cx="1143000" cy="0"/>
          </a:xfrm>
          <a:prstGeom prst="line">
            <a:avLst/>
          </a:prstGeom>
          <a:ln>
            <a:solidFill>
              <a:schemeClr val="accent5">
                <a:lumMod val="7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35850" name="Straight Connector 7"/>
          <p:cNvCxnSpPr>
            <a:cxnSpLocks noChangeShapeType="1"/>
          </p:cNvCxnSpPr>
          <p:nvPr/>
        </p:nvCxnSpPr>
        <p:spPr bwMode="auto">
          <a:xfrm>
            <a:off x="1600200" y="2971800"/>
            <a:ext cx="0" cy="12192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6" name="Straight Connector 7"/>
          <p:cNvCxnSpPr>
            <a:cxnSpLocks noChangeShapeType="1"/>
          </p:cNvCxnSpPr>
          <p:nvPr/>
        </p:nvCxnSpPr>
        <p:spPr bwMode="auto">
          <a:xfrm>
            <a:off x="1600200" y="2971800"/>
            <a:ext cx="0" cy="1219200"/>
          </a:xfrm>
          <a:prstGeom prst="line">
            <a:avLst/>
          </a:prstGeom>
          <a:ln w="57150">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37" name="Straight Connector 7"/>
          <p:cNvCxnSpPr>
            <a:cxnSpLocks noChangeShapeType="1"/>
          </p:cNvCxnSpPr>
          <p:nvPr/>
        </p:nvCxnSpPr>
        <p:spPr bwMode="auto">
          <a:xfrm>
            <a:off x="2667000" y="2971800"/>
            <a:ext cx="0" cy="1219200"/>
          </a:xfrm>
          <a:prstGeom prst="line">
            <a:avLst/>
          </a:prstGeom>
          <a:ln w="57150">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38" name="Straight Connector 7"/>
          <p:cNvCxnSpPr>
            <a:cxnSpLocks noChangeShapeType="1"/>
          </p:cNvCxnSpPr>
          <p:nvPr/>
        </p:nvCxnSpPr>
        <p:spPr bwMode="auto">
          <a:xfrm>
            <a:off x="3733800" y="2971800"/>
            <a:ext cx="0" cy="1219200"/>
          </a:xfrm>
          <a:prstGeom prst="line">
            <a:avLst/>
          </a:prstGeom>
          <a:ln w="57150">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39" name="Straight Connector 7"/>
          <p:cNvCxnSpPr>
            <a:cxnSpLocks noChangeShapeType="1"/>
          </p:cNvCxnSpPr>
          <p:nvPr/>
        </p:nvCxnSpPr>
        <p:spPr bwMode="auto">
          <a:xfrm>
            <a:off x="4648200" y="2971800"/>
            <a:ext cx="0" cy="1219200"/>
          </a:xfrm>
          <a:prstGeom prst="line">
            <a:avLst/>
          </a:prstGeom>
          <a:ln w="57150">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40" name="Straight Connector 7"/>
          <p:cNvCxnSpPr>
            <a:cxnSpLocks noChangeShapeType="1"/>
          </p:cNvCxnSpPr>
          <p:nvPr/>
        </p:nvCxnSpPr>
        <p:spPr bwMode="auto">
          <a:xfrm>
            <a:off x="4800600" y="2971800"/>
            <a:ext cx="0" cy="1219200"/>
          </a:xfrm>
          <a:prstGeom prst="line">
            <a:avLst/>
          </a:prstGeom>
          <a:ln w="57150">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41" name="Straight Connector 7"/>
          <p:cNvCxnSpPr>
            <a:cxnSpLocks noChangeShapeType="1"/>
          </p:cNvCxnSpPr>
          <p:nvPr/>
        </p:nvCxnSpPr>
        <p:spPr bwMode="auto">
          <a:xfrm>
            <a:off x="5943600" y="2971800"/>
            <a:ext cx="0" cy="1219200"/>
          </a:xfrm>
          <a:prstGeom prst="line">
            <a:avLst/>
          </a:prstGeom>
          <a:ln w="57150">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42" name="Straight Connector 7"/>
          <p:cNvCxnSpPr>
            <a:cxnSpLocks noChangeShapeType="1"/>
          </p:cNvCxnSpPr>
          <p:nvPr/>
        </p:nvCxnSpPr>
        <p:spPr bwMode="auto">
          <a:xfrm>
            <a:off x="6096000" y="2971800"/>
            <a:ext cx="0" cy="1219200"/>
          </a:xfrm>
          <a:prstGeom prst="line">
            <a:avLst/>
          </a:prstGeom>
          <a:ln w="57150">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43" name="Straight Connector 7"/>
          <p:cNvCxnSpPr>
            <a:cxnSpLocks noChangeShapeType="1"/>
          </p:cNvCxnSpPr>
          <p:nvPr/>
        </p:nvCxnSpPr>
        <p:spPr bwMode="auto">
          <a:xfrm>
            <a:off x="7162800" y="2971800"/>
            <a:ext cx="0" cy="1219200"/>
          </a:xfrm>
          <a:prstGeom prst="line">
            <a:avLst/>
          </a:prstGeom>
          <a:ln w="57150">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44" name="Straight Connector 7"/>
          <p:cNvCxnSpPr>
            <a:cxnSpLocks noChangeShapeType="1"/>
          </p:cNvCxnSpPr>
          <p:nvPr/>
        </p:nvCxnSpPr>
        <p:spPr bwMode="auto">
          <a:xfrm>
            <a:off x="7620000" y="2971800"/>
            <a:ext cx="0" cy="1219200"/>
          </a:xfrm>
          <a:prstGeom prst="line">
            <a:avLst/>
          </a:prstGeom>
          <a:ln w="57150">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45" name="Straight Connector 7"/>
          <p:cNvCxnSpPr>
            <a:cxnSpLocks noChangeShapeType="1"/>
          </p:cNvCxnSpPr>
          <p:nvPr/>
        </p:nvCxnSpPr>
        <p:spPr bwMode="auto">
          <a:xfrm>
            <a:off x="8534400" y="2971800"/>
            <a:ext cx="0" cy="1219200"/>
          </a:xfrm>
          <a:prstGeom prst="line">
            <a:avLst/>
          </a:prstGeom>
          <a:ln w="57150">
            <a:solidFill>
              <a:srgbClr val="FF0000"/>
            </a:solidFill>
          </a:ln>
        </p:spPr>
        <p:style>
          <a:lnRef idx="3">
            <a:schemeClr val="accent6"/>
          </a:lnRef>
          <a:fillRef idx="0">
            <a:schemeClr val="accent6"/>
          </a:fillRef>
          <a:effectRef idx="2">
            <a:schemeClr val="accent6"/>
          </a:effectRef>
          <a:fontRef idx="minor">
            <a:schemeClr val="tx1"/>
          </a:fontRef>
        </p:style>
      </p:cxnSp>
      <p:sp>
        <p:nvSpPr>
          <p:cNvPr id="47" name="Rectangle 46"/>
          <p:cNvSpPr/>
          <p:nvPr/>
        </p:nvSpPr>
        <p:spPr bwMode="auto">
          <a:xfrm>
            <a:off x="528638" y="2833688"/>
            <a:ext cx="1109662" cy="1357312"/>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eaLnBrk="0" hangingPunct="0">
              <a:defRPr/>
            </a:pPr>
            <a:endParaRPr lang="zh-CN" altLang="en-US">
              <a:solidFill>
                <a:schemeClr val="tx1"/>
              </a:solidFill>
              <a:latin typeface="Comic Sans MS" panose="030F0702030302020204" pitchFamily="66" charset="0"/>
            </a:endParaRPr>
          </a:p>
        </p:txBody>
      </p:sp>
      <p:sp>
        <p:nvSpPr>
          <p:cNvPr id="3" name="矩形 2"/>
          <p:cNvSpPr/>
          <p:nvPr/>
        </p:nvSpPr>
        <p:spPr bwMode="auto">
          <a:xfrm>
            <a:off x="1981200" y="2590800"/>
            <a:ext cx="2286000" cy="228600"/>
          </a:xfrm>
          <a:prstGeom prst="rect">
            <a:avLst/>
          </a:pr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p:txBody>
      </p:sp>
      <p:sp>
        <p:nvSpPr>
          <p:cNvPr id="4" name="矩形 3"/>
          <p:cNvSpPr/>
          <p:nvPr/>
        </p:nvSpPr>
        <p:spPr bwMode="auto">
          <a:xfrm>
            <a:off x="609600" y="2590800"/>
            <a:ext cx="6858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33333E-6 -3.33333E-6 L -0.00052 -0.2 " pathEditMode="relative" rAng="0" ptsTypes="AA">
                                      <p:cBhvr>
                                        <p:cTn id="6" dur="2000" fill="hold"/>
                                        <p:tgtEl>
                                          <p:spTgt spid="35846"/>
                                        </p:tgtEl>
                                        <p:attrNameLst>
                                          <p:attrName>ppt_x</p:attrName>
                                          <p:attrName>ppt_y</p:attrName>
                                        </p:attrNameLst>
                                      </p:cBhvr>
                                      <p:rCtr x="-35" y="-10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en-US" altLang="zh-CN" dirty="0" smtClean="0"/>
              <a:t>An example: find blocks of “/programs/</a:t>
            </a:r>
            <a:r>
              <a:rPr lang="en-US" altLang="zh-CN" dirty="0" err="1" smtClean="0"/>
              <a:t>pong.c</a:t>
            </a:r>
            <a:r>
              <a:rPr lang="en-US" altLang="zh-CN" dirty="0" smtClean="0"/>
              <a:t>”</a:t>
            </a:r>
            <a:endParaRPr lang="zh-CN" altLang="en-US" dirty="0" smtClean="0"/>
          </a:p>
        </p:txBody>
      </p:sp>
      <p:sp>
        <p:nvSpPr>
          <p:cNvPr id="36867"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FD708773-C197-4B8B-A679-DF89FA91A423}"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pic>
        <p:nvPicPr>
          <p:cNvPr id="3686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1936750"/>
            <a:ext cx="8153400" cy="332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圆角矩形 4"/>
          <p:cNvSpPr>
            <a:spLocks noChangeArrowheads="1"/>
          </p:cNvSpPr>
          <p:nvPr/>
        </p:nvSpPr>
        <p:spPr bwMode="auto">
          <a:xfrm>
            <a:off x="457200" y="2895600"/>
            <a:ext cx="381000" cy="304800"/>
          </a:xfrm>
          <a:prstGeom prst="roundRect">
            <a:avLst>
              <a:gd name="adj" fmla="val 16667"/>
            </a:avLst>
          </a:prstGeom>
          <a:noFill/>
          <a:ln w="28575">
            <a:solidFill>
              <a:srgbClr val="800000"/>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endParaRPr lang="zh-CN" altLang="en-US"/>
          </a:p>
        </p:txBody>
      </p:sp>
      <p:sp>
        <p:nvSpPr>
          <p:cNvPr id="36870" name="内容占位符 2"/>
          <p:cNvSpPr>
            <a:spLocks noGrp="1"/>
          </p:cNvSpPr>
          <p:nvPr>
            <p:ph idx="1"/>
          </p:nvPr>
        </p:nvSpPr>
        <p:spPr>
          <a:xfrm>
            <a:off x="457200" y="5562600"/>
            <a:ext cx="8305800" cy="457200"/>
          </a:xfrm>
        </p:spPr>
        <p:txBody>
          <a:bodyPr/>
          <a:lstStyle/>
          <a:p>
            <a:r>
              <a:rPr lang="en-US" altLang="zh-CN" sz="2800" smtClean="0"/>
              <a:t>Find the first directory in ‘/’ by block number</a:t>
            </a:r>
            <a:endParaRPr lang="zh-CN" altLang="en-US" sz="2800" smtClean="0"/>
          </a:p>
        </p:txBody>
      </p:sp>
      <p:sp>
        <p:nvSpPr>
          <p:cNvPr id="36871" name="圆角矩形 8"/>
          <p:cNvSpPr>
            <a:spLocks noChangeArrowheads="1"/>
          </p:cNvSpPr>
          <p:nvPr/>
        </p:nvSpPr>
        <p:spPr bwMode="auto">
          <a:xfrm>
            <a:off x="5189538" y="2570163"/>
            <a:ext cx="381000" cy="304800"/>
          </a:xfrm>
          <a:prstGeom prst="roundRect">
            <a:avLst>
              <a:gd name="adj" fmla="val 16667"/>
            </a:avLst>
          </a:prstGeom>
          <a:noFill/>
          <a:ln w="28575">
            <a:solidFill>
              <a:srgbClr val="800000"/>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endParaRPr lang="zh-CN" altLang="en-US"/>
          </a:p>
        </p:txBody>
      </p:sp>
      <p:grpSp>
        <p:nvGrpSpPr>
          <p:cNvPr id="36872" name="Group 7"/>
          <p:cNvGrpSpPr/>
          <p:nvPr/>
        </p:nvGrpSpPr>
        <p:grpSpPr bwMode="auto">
          <a:xfrm>
            <a:off x="504825" y="2819400"/>
            <a:ext cx="8034338" cy="1385888"/>
            <a:chOff x="504824" y="2819400"/>
            <a:chExt cx="8034336" cy="1385888"/>
          </a:xfrm>
        </p:grpSpPr>
        <p:cxnSp>
          <p:nvCxnSpPr>
            <p:cNvPr id="36873" name="Straight Connector 8"/>
            <p:cNvCxnSpPr>
              <a:cxnSpLocks noChangeShapeType="1"/>
            </p:cNvCxnSpPr>
            <p:nvPr/>
          </p:nvCxnSpPr>
          <p:spPr bwMode="auto">
            <a:xfrm>
              <a:off x="504824"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6874" name="Straight Connector 9"/>
            <p:cNvCxnSpPr>
              <a:cxnSpLocks noChangeShapeType="1"/>
            </p:cNvCxnSpPr>
            <p:nvPr/>
          </p:nvCxnSpPr>
          <p:spPr bwMode="auto">
            <a:xfrm>
              <a:off x="4662488"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6875" name="Straight Connector 10"/>
            <p:cNvCxnSpPr>
              <a:cxnSpLocks noChangeShapeType="1"/>
            </p:cNvCxnSpPr>
            <p:nvPr/>
          </p:nvCxnSpPr>
          <p:spPr bwMode="auto">
            <a:xfrm>
              <a:off x="3719512"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6876" name="Straight Connector 11"/>
            <p:cNvCxnSpPr>
              <a:cxnSpLocks noChangeShapeType="1"/>
            </p:cNvCxnSpPr>
            <p:nvPr/>
          </p:nvCxnSpPr>
          <p:spPr bwMode="auto">
            <a:xfrm>
              <a:off x="2695576"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6877" name="Straight Connector 12"/>
            <p:cNvCxnSpPr>
              <a:cxnSpLocks noChangeShapeType="1"/>
            </p:cNvCxnSpPr>
            <p:nvPr/>
          </p:nvCxnSpPr>
          <p:spPr bwMode="auto">
            <a:xfrm>
              <a:off x="1614488"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6878" name="Straight Connector 13"/>
            <p:cNvCxnSpPr>
              <a:cxnSpLocks noChangeShapeType="1"/>
            </p:cNvCxnSpPr>
            <p:nvPr/>
          </p:nvCxnSpPr>
          <p:spPr bwMode="auto">
            <a:xfrm>
              <a:off x="4814888" y="2833688"/>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6879" name="Straight Connector 14"/>
            <p:cNvCxnSpPr>
              <a:cxnSpLocks noChangeShapeType="1"/>
            </p:cNvCxnSpPr>
            <p:nvPr/>
          </p:nvCxnSpPr>
          <p:spPr bwMode="auto">
            <a:xfrm>
              <a:off x="6081712"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6880" name="Straight Connector 15"/>
            <p:cNvCxnSpPr>
              <a:cxnSpLocks noChangeShapeType="1"/>
            </p:cNvCxnSpPr>
            <p:nvPr/>
          </p:nvCxnSpPr>
          <p:spPr bwMode="auto">
            <a:xfrm>
              <a:off x="7162800"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6881" name="Straight Connector 16"/>
            <p:cNvCxnSpPr>
              <a:cxnSpLocks noChangeShapeType="1"/>
            </p:cNvCxnSpPr>
            <p:nvPr/>
          </p:nvCxnSpPr>
          <p:spPr bwMode="auto">
            <a:xfrm>
              <a:off x="7605712"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6882" name="Straight Connector 17"/>
            <p:cNvCxnSpPr>
              <a:cxnSpLocks noChangeShapeType="1"/>
            </p:cNvCxnSpPr>
            <p:nvPr/>
          </p:nvCxnSpPr>
          <p:spPr bwMode="auto">
            <a:xfrm>
              <a:off x="5929312"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6883" name="Straight Connector 18"/>
            <p:cNvCxnSpPr>
              <a:cxnSpLocks noChangeShapeType="1"/>
            </p:cNvCxnSpPr>
            <p:nvPr/>
          </p:nvCxnSpPr>
          <p:spPr bwMode="auto">
            <a:xfrm>
              <a:off x="8539160" y="2833688"/>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grpSp>
      <p:sp>
        <p:nvSpPr>
          <p:cNvPr id="21" name="Rectangle 3"/>
          <p:cNvSpPr/>
          <p:nvPr/>
        </p:nvSpPr>
        <p:spPr bwMode="auto">
          <a:xfrm>
            <a:off x="4800600" y="2833688"/>
            <a:ext cx="1109662" cy="1357312"/>
          </a:xfrm>
          <a:prstGeom prst="rect">
            <a:avLst/>
          </a:prstGeom>
          <a:noFill/>
          <a:ln w="38100">
            <a:solidFill>
              <a:schemeClr val="accent2"/>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eaLnBrk="0" hangingPunct="0">
              <a:defRPr/>
            </a:pPr>
            <a:endParaRPr lang="zh-CN" altLang="en-US">
              <a:solidFill>
                <a:schemeClr val="tx1"/>
              </a:solidFill>
              <a:latin typeface="Comic Sans MS" panose="030F0702030302020204" pitchFamily="66" charset="0"/>
            </a:endParaRPr>
          </a:p>
        </p:txBody>
      </p:sp>
      <p:sp>
        <p:nvSpPr>
          <p:cNvPr id="22" name="矩形 21"/>
          <p:cNvSpPr/>
          <p:nvPr/>
        </p:nvSpPr>
        <p:spPr bwMode="auto">
          <a:xfrm>
            <a:off x="1981200" y="2590800"/>
            <a:ext cx="2286000" cy="228600"/>
          </a:xfrm>
          <a:prstGeom prst="rect">
            <a:avLst/>
          </a:pr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p:txBody>
      </p:sp>
      <p:sp>
        <p:nvSpPr>
          <p:cNvPr id="23" name="矩形 22"/>
          <p:cNvSpPr/>
          <p:nvPr/>
        </p:nvSpPr>
        <p:spPr bwMode="auto">
          <a:xfrm>
            <a:off x="609600" y="2590800"/>
            <a:ext cx="6858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538 -0.0007 0.01094 -0.00046 0.01632 -0.00209 C 0.01805 -0.00255 0.01927 -0.00486 0.02083 -0.00602 C 0.02361 -0.00834 0.03142 -0.0132 0.0342 -0.01412 C 0.03767 -0.01528 0.04114 -0.01528 0.04462 -0.01597 C 0.04722 -0.01667 0.04965 -0.01736 0.05208 -0.01806 C 0.05364 -0.01852 0.05503 -0.01968 0.0566 -0.02014 C 0.06215 -0.02107 0.06753 -0.0213 0.07309 -0.02199 C 0.08507 -0.02616 0.07517 -0.02315 0.09549 -0.02616 C 0.11337 -0.02847 0.10121 -0.02709 0.11632 -0.03009 C 0.12031 -0.03079 0.1243 -0.03125 0.1283 -0.03195 C 0.13038 -0.03241 0.1342 -0.03403 0.1342 -0.03403 L 0.26406 -0.04607 C 0.27153 -0.04676 0.27899 -0.04699 0.28646 -0.04792 C 0.28906 -0.04838 0.29149 -0.04954 0.29392 -0.05 C 0.29792 -0.05093 0.30191 -0.05116 0.3059 -0.05209 C 0.30799 -0.05255 0.30989 -0.05347 0.31198 -0.05394 C 0.3191 -0.05602 0.32552 -0.05671 0.33281 -0.05787 L 0.39253 -0.05602 C 0.39496 -0.05579 0.39739 -0.0544 0.4 -0.05394 C 0.40399 -0.05324 0.40799 -0.05278 0.41198 -0.05209 C 0.41389 -0.05162 0.4158 -0.05023 0.41788 -0.05 C 0.42934 -0.04838 0.4408 -0.04722 0.45226 -0.04607 C 0.45816 -0.04537 0.46406 -0.04398 0.47014 -0.04398 L 0.51649 -0.04398 " pathEditMode="relative" ptsTypes="AAAAAAAAAAAAAAAAAAAAAAAAAA">
                                      <p:cBhvr>
                                        <p:cTn id="6" dur="2000" fill="hold"/>
                                        <p:tgtEl>
                                          <p:spTgt spid="3686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en-US" altLang="zh-CN" smtClean="0"/>
              <a:t>An example: find blocks of “/programs/pong.c”</a:t>
            </a:r>
            <a:endParaRPr lang="zh-CN" altLang="en-US" smtClean="0"/>
          </a:p>
        </p:txBody>
      </p:sp>
      <p:sp>
        <p:nvSpPr>
          <p:cNvPr id="37891"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907AB527-F273-4812-BC88-656540738123}"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pic>
        <p:nvPicPr>
          <p:cNvPr id="3789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1936750"/>
            <a:ext cx="8153400" cy="332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内容占位符 2"/>
          <p:cNvSpPr>
            <a:spLocks noGrp="1"/>
          </p:cNvSpPr>
          <p:nvPr>
            <p:ph idx="1"/>
          </p:nvPr>
        </p:nvSpPr>
        <p:spPr>
          <a:xfrm>
            <a:off x="457200" y="5562600"/>
            <a:ext cx="8305800" cy="457200"/>
          </a:xfrm>
        </p:spPr>
        <p:txBody>
          <a:bodyPr/>
          <a:lstStyle/>
          <a:p>
            <a:r>
              <a:rPr lang="en-US" altLang="zh-CN" sz="2800" smtClean="0"/>
              <a:t>Find ‘/programs’ by comparing name</a:t>
            </a:r>
            <a:endParaRPr lang="zh-CN" altLang="en-US" sz="2800" smtClean="0"/>
          </a:p>
        </p:txBody>
      </p:sp>
      <p:sp>
        <p:nvSpPr>
          <p:cNvPr id="37894" name="圆角矩形 6"/>
          <p:cNvSpPr>
            <a:spLocks noChangeArrowheads="1"/>
          </p:cNvSpPr>
          <p:nvPr/>
        </p:nvSpPr>
        <p:spPr bwMode="auto">
          <a:xfrm>
            <a:off x="4724400" y="3011488"/>
            <a:ext cx="914400" cy="304800"/>
          </a:xfrm>
          <a:prstGeom prst="roundRect">
            <a:avLst>
              <a:gd name="adj" fmla="val 16667"/>
            </a:avLst>
          </a:prstGeom>
          <a:noFill/>
          <a:ln w="28575">
            <a:solidFill>
              <a:srgbClr val="800000"/>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endParaRPr lang="zh-CN" altLang="en-US"/>
          </a:p>
        </p:txBody>
      </p:sp>
      <p:grpSp>
        <p:nvGrpSpPr>
          <p:cNvPr id="37895" name="Group 6"/>
          <p:cNvGrpSpPr/>
          <p:nvPr/>
        </p:nvGrpSpPr>
        <p:grpSpPr bwMode="auto">
          <a:xfrm>
            <a:off x="504825" y="2819400"/>
            <a:ext cx="8034338" cy="1385888"/>
            <a:chOff x="504824" y="2819400"/>
            <a:chExt cx="8034336" cy="1385888"/>
          </a:xfrm>
        </p:grpSpPr>
        <p:cxnSp>
          <p:nvCxnSpPr>
            <p:cNvPr id="37896" name="Straight Connector 7"/>
            <p:cNvCxnSpPr>
              <a:cxnSpLocks noChangeShapeType="1"/>
            </p:cNvCxnSpPr>
            <p:nvPr/>
          </p:nvCxnSpPr>
          <p:spPr bwMode="auto">
            <a:xfrm>
              <a:off x="504824"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7897" name="Straight Connector 8"/>
            <p:cNvCxnSpPr>
              <a:cxnSpLocks noChangeShapeType="1"/>
            </p:cNvCxnSpPr>
            <p:nvPr/>
          </p:nvCxnSpPr>
          <p:spPr bwMode="auto">
            <a:xfrm>
              <a:off x="4662488"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7898" name="Straight Connector 9"/>
            <p:cNvCxnSpPr>
              <a:cxnSpLocks noChangeShapeType="1"/>
            </p:cNvCxnSpPr>
            <p:nvPr/>
          </p:nvCxnSpPr>
          <p:spPr bwMode="auto">
            <a:xfrm>
              <a:off x="3719512"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7899" name="Straight Connector 10"/>
            <p:cNvCxnSpPr>
              <a:cxnSpLocks noChangeShapeType="1"/>
            </p:cNvCxnSpPr>
            <p:nvPr/>
          </p:nvCxnSpPr>
          <p:spPr bwMode="auto">
            <a:xfrm>
              <a:off x="2695576"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7900" name="Straight Connector 11"/>
            <p:cNvCxnSpPr>
              <a:cxnSpLocks noChangeShapeType="1"/>
            </p:cNvCxnSpPr>
            <p:nvPr/>
          </p:nvCxnSpPr>
          <p:spPr bwMode="auto">
            <a:xfrm>
              <a:off x="1614488"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7901" name="Straight Connector 12"/>
            <p:cNvCxnSpPr>
              <a:cxnSpLocks noChangeShapeType="1"/>
            </p:cNvCxnSpPr>
            <p:nvPr/>
          </p:nvCxnSpPr>
          <p:spPr bwMode="auto">
            <a:xfrm>
              <a:off x="4814888" y="2833688"/>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7902" name="Straight Connector 13"/>
            <p:cNvCxnSpPr>
              <a:cxnSpLocks noChangeShapeType="1"/>
            </p:cNvCxnSpPr>
            <p:nvPr/>
          </p:nvCxnSpPr>
          <p:spPr bwMode="auto">
            <a:xfrm>
              <a:off x="6081712"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7903" name="Straight Connector 14"/>
            <p:cNvCxnSpPr>
              <a:cxnSpLocks noChangeShapeType="1"/>
            </p:cNvCxnSpPr>
            <p:nvPr/>
          </p:nvCxnSpPr>
          <p:spPr bwMode="auto">
            <a:xfrm>
              <a:off x="7162800"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7904" name="Straight Connector 15"/>
            <p:cNvCxnSpPr>
              <a:cxnSpLocks noChangeShapeType="1"/>
            </p:cNvCxnSpPr>
            <p:nvPr/>
          </p:nvCxnSpPr>
          <p:spPr bwMode="auto">
            <a:xfrm>
              <a:off x="7605712"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7905" name="Straight Connector 16"/>
            <p:cNvCxnSpPr>
              <a:cxnSpLocks noChangeShapeType="1"/>
            </p:cNvCxnSpPr>
            <p:nvPr/>
          </p:nvCxnSpPr>
          <p:spPr bwMode="auto">
            <a:xfrm>
              <a:off x="5929312"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7906" name="Straight Connector 17"/>
            <p:cNvCxnSpPr>
              <a:cxnSpLocks noChangeShapeType="1"/>
            </p:cNvCxnSpPr>
            <p:nvPr/>
          </p:nvCxnSpPr>
          <p:spPr bwMode="auto">
            <a:xfrm>
              <a:off x="8539160" y="2833688"/>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grpSp>
      <p:sp>
        <p:nvSpPr>
          <p:cNvPr id="19" name="Rectangle 3"/>
          <p:cNvSpPr/>
          <p:nvPr/>
        </p:nvSpPr>
        <p:spPr bwMode="auto">
          <a:xfrm>
            <a:off x="4800600" y="2833688"/>
            <a:ext cx="1109662" cy="1357312"/>
          </a:xfrm>
          <a:prstGeom prst="rect">
            <a:avLst/>
          </a:prstGeom>
          <a:noFill/>
          <a:ln w="38100">
            <a:solidFill>
              <a:schemeClr val="accent2"/>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eaLnBrk="0" hangingPunct="0">
              <a:defRPr/>
            </a:pPr>
            <a:endParaRPr lang="zh-CN" altLang="en-US">
              <a:solidFill>
                <a:schemeClr val="tx1"/>
              </a:solidFill>
              <a:latin typeface="Comic Sans MS" panose="030F0702030302020204" pitchFamily="66" charset="0"/>
            </a:endParaRPr>
          </a:p>
        </p:txBody>
      </p:sp>
      <p:sp>
        <p:nvSpPr>
          <p:cNvPr id="20" name="矩形 19"/>
          <p:cNvSpPr/>
          <p:nvPr/>
        </p:nvSpPr>
        <p:spPr bwMode="auto">
          <a:xfrm>
            <a:off x="1981200" y="2590800"/>
            <a:ext cx="2286000" cy="228600"/>
          </a:xfrm>
          <a:prstGeom prst="rect">
            <a:avLst/>
          </a:pr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p:txBody>
      </p:sp>
      <p:sp>
        <p:nvSpPr>
          <p:cNvPr id="21" name="矩形 20"/>
          <p:cNvSpPr/>
          <p:nvPr/>
        </p:nvSpPr>
        <p:spPr bwMode="auto">
          <a:xfrm>
            <a:off x="609600" y="2590800"/>
            <a:ext cx="6858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en-US" altLang="zh-CN" smtClean="0"/>
              <a:t>An example: find blocks of “/programs/pong.c”</a:t>
            </a:r>
            <a:endParaRPr lang="zh-CN" altLang="en-US" smtClean="0"/>
          </a:p>
        </p:txBody>
      </p:sp>
      <p:sp>
        <p:nvSpPr>
          <p:cNvPr id="38915"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B0CFB458-A49D-458F-BFC4-016184C7B940}"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pic>
        <p:nvPicPr>
          <p:cNvPr id="3891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1936750"/>
            <a:ext cx="8153400" cy="332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圆角矩形 4"/>
          <p:cNvSpPr>
            <a:spLocks noChangeArrowheads="1"/>
          </p:cNvSpPr>
          <p:nvPr/>
        </p:nvSpPr>
        <p:spPr bwMode="auto">
          <a:xfrm>
            <a:off x="5638800" y="2992438"/>
            <a:ext cx="381000" cy="304800"/>
          </a:xfrm>
          <a:prstGeom prst="roundRect">
            <a:avLst>
              <a:gd name="adj" fmla="val 16667"/>
            </a:avLst>
          </a:prstGeom>
          <a:noFill/>
          <a:ln w="28575">
            <a:solidFill>
              <a:srgbClr val="800000"/>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endParaRPr lang="zh-CN" altLang="en-US"/>
          </a:p>
        </p:txBody>
      </p:sp>
      <p:sp>
        <p:nvSpPr>
          <p:cNvPr id="38918" name="内容占位符 2"/>
          <p:cNvSpPr>
            <a:spLocks noGrp="1"/>
          </p:cNvSpPr>
          <p:nvPr>
            <p:ph idx="1"/>
          </p:nvPr>
        </p:nvSpPr>
        <p:spPr>
          <a:xfrm>
            <a:off x="457200" y="5562600"/>
            <a:ext cx="8305800" cy="457200"/>
          </a:xfrm>
        </p:spPr>
        <p:txBody>
          <a:bodyPr/>
          <a:lstStyle/>
          <a:p>
            <a:r>
              <a:rPr lang="en-US" altLang="zh-CN" sz="2800" smtClean="0"/>
              <a:t>Find ‘/programs’ inode by its inode number 7</a:t>
            </a:r>
            <a:endParaRPr lang="zh-CN" altLang="en-US" sz="2800" smtClean="0"/>
          </a:p>
        </p:txBody>
      </p:sp>
      <p:sp>
        <p:nvSpPr>
          <p:cNvPr id="38919" name="圆角矩形 8"/>
          <p:cNvSpPr>
            <a:spLocks noChangeArrowheads="1"/>
          </p:cNvSpPr>
          <p:nvPr/>
        </p:nvSpPr>
        <p:spPr bwMode="auto">
          <a:xfrm>
            <a:off x="2112963" y="4191000"/>
            <a:ext cx="381000" cy="304800"/>
          </a:xfrm>
          <a:prstGeom prst="roundRect">
            <a:avLst>
              <a:gd name="adj" fmla="val 16667"/>
            </a:avLst>
          </a:prstGeom>
          <a:noFill/>
          <a:ln w="28575">
            <a:solidFill>
              <a:srgbClr val="800000"/>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endParaRPr lang="zh-CN" altLang="en-US"/>
          </a:p>
        </p:txBody>
      </p:sp>
      <p:grpSp>
        <p:nvGrpSpPr>
          <p:cNvPr id="38920" name="Group 7"/>
          <p:cNvGrpSpPr/>
          <p:nvPr/>
        </p:nvGrpSpPr>
        <p:grpSpPr bwMode="auto">
          <a:xfrm>
            <a:off x="504825" y="2819400"/>
            <a:ext cx="8034338" cy="1385888"/>
            <a:chOff x="504824" y="2819400"/>
            <a:chExt cx="8034336" cy="1385888"/>
          </a:xfrm>
        </p:grpSpPr>
        <p:cxnSp>
          <p:nvCxnSpPr>
            <p:cNvPr id="38921" name="Straight Connector 8"/>
            <p:cNvCxnSpPr>
              <a:cxnSpLocks noChangeShapeType="1"/>
            </p:cNvCxnSpPr>
            <p:nvPr/>
          </p:nvCxnSpPr>
          <p:spPr bwMode="auto">
            <a:xfrm>
              <a:off x="504824"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8922" name="Straight Connector 9"/>
            <p:cNvCxnSpPr>
              <a:cxnSpLocks noChangeShapeType="1"/>
            </p:cNvCxnSpPr>
            <p:nvPr/>
          </p:nvCxnSpPr>
          <p:spPr bwMode="auto">
            <a:xfrm>
              <a:off x="4662488"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8923" name="Straight Connector 10"/>
            <p:cNvCxnSpPr>
              <a:cxnSpLocks noChangeShapeType="1"/>
            </p:cNvCxnSpPr>
            <p:nvPr/>
          </p:nvCxnSpPr>
          <p:spPr bwMode="auto">
            <a:xfrm>
              <a:off x="3719512"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8924" name="Straight Connector 11"/>
            <p:cNvCxnSpPr>
              <a:cxnSpLocks noChangeShapeType="1"/>
            </p:cNvCxnSpPr>
            <p:nvPr/>
          </p:nvCxnSpPr>
          <p:spPr bwMode="auto">
            <a:xfrm>
              <a:off x="2695576"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8925" name="Straight Connector 12"/>
            <p:cNvCxnSpPr>
              <a:cxnSpLocks noChangeShapeType="1"/>
            </p:cNvCxnSpPr>
            <p:nvPr/>
          </p:nvCxnSpPr>
          <p:spPr bwMode="auto">
            <a:xfrm>
              <a:off x="1614488"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8926" name="Straight Connector 13"/>
            <p:cNvCxnSpPr>
              <a:cxnSpLocks noChangeShapeType="1"/>
            </p:cNvCxnSpPr>
            <p:nvPr/>
          </p:nvCxnSpPr>
          <p:spPr bwMode="auto">
            <a:xfrm>
              <a:off x="4814888" y="2833688"/>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8927" name="Straight Connector 14"/>
            <p:cNvCxnSpPr>
              <a:cxnSpLocks noChangeShapeType="1"/>
            </p:cNvCxnSpPr>
            <p:nvPr/>
          </p:nvCxnSpPr>
          <p:spPr bwMode="auto">
            <a:xfrm>
              <a:off x="6081712"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8928" name="Straight Connector 15"/>
            <p:cNvCxnSpPr>
              <a:cxnSpLocks noChangeShapeType="1"/>
            </p:cNvCxnSpPr>
            <p:nvPr/>
          </p:nvCxnSpPr>
          <p:spPr bwMode="auto">
            <a:xfrm>
              <a:off x="7162800"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8929" name="Straight Connector 16"/>
            <p:cNvCxnSpPr>
              <a:cxnSpLocks noChangeShapeType="1"/>
            </p:cNvCxnSpPr>
            <p:nvPr/>
          </p:nvCxnSpPr>
          <p:spPr bwMode="auto">
            <a:xfrm>
              <a:off x="7605712"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8930" name="Straight Connector 17"/>
            <p:cNvCxnSpPr>
              <a:cxnSpLocks noChangeShapeType="1"/>
            </p:cNvCxnSpPr>
            <p:nvPr/>
          </p:nvCxnSpPr>
          <p:spPr bwMode="auto">
            <a:xfrm>
              <a:off x="5929312"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8931" name="Straight Connector 18"/>
            <p:cNvCxnSpPr>
              <a:cxnSpLocks noChangeShapeType="1"/>
            </p:cNvCxnSpPr>
            <p:nvPr/>
          </p:nvCxnSpPr>
          <p:spPr bwMode="auto">
            <a:xfrm>
              <a:off x="8539160" y="2833688"/>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grpSp>
      <p:sp>
        <p:nvSpPr>
          <p:cNvPr id="20" name="Rectangle 3"/>
          <p:cNvSpPr/>
          <p:nvPr/>
        </p:nvSpPr>
        <p:spPr bwMode="auto">
          <a:xfrm>
            <a:off x="1592240" y="2833688"/>
            <a:ext cx="1109662" cy="1357312"/>
          </a:xfrm>
          <a:prstGeom prst="rect">
            <a:avLst/>
          </a:prstGeom>
          <a:noFill/>
          <a:ln w="38100">
            <a:solidFill>
              <a:schemeClr val="accent2"/>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eaLnBrk="0" hangingPunct="0">
              <a:defRPr/>
            </a:pPr>
            <a:endParaRPr lang="zh-CN" altLang="en-US">
              <a:solidFill>
                <a:schemeClr val="tx1"/>
              </a:solidFill>
              <a:latin typeface="Comic Sans MS" panose="030F0702030302020204" pitchFamily="66" charset="0"/>
            </a:endParaRPr>
          </a:p>
        </p:txBody>
      </p:sp>
      <p:sp>
        <p:nvSpPr>
          <p:cNvPr id="21" name="矩形 20"/>
          <p:cNvSpPr/>
          <p:nvPr/>
        </p:nvSpPr>
        <p:spPr bwMode="auto">
          <a:xfrm>
            <a:off x="1981200" y="2590800"/>
            <a:ext cx="2286000" cy="228600"/>
          </a:xfrm>
          <a:prstGeom prst="rect">
            <a:avLst/>
          </a:pr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p:txBody>
      </p:sp>
      <p:sp>
        <p:nvSpPr>
          <p:cNvPr id="22" name="矩形 21"/>
          <p:cNvSpPr/>
          <p:nvPr/>
        </p:nvSpPr>
        <p:spPr bwMode="auto">
          <a:xfrm>
            <a:off x="609600" y="2590800"/>
            <a:ext cx="6858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17 -4.81481E-6 L -0.00017 0.00024 C 0.00347 0.0551 0.00243 0.02963 -0.00017 0.13125 C -0.00035 0.13473 -0.00417 0.14306 -0.00486 0.14514 C -0.00556 0.14723 -0.00556 0.14931 -0.00642 0.15116 C -0.01389 0.17107 -0.00451 0.14075 -0.0125 0.16505 C -0.01319 0.16713 -0.01319 0.16922 -0.01389 0.17107 C -0.01719 0.17778 -0.02604 0.19098 -0.02917 0.19885 C -0.03003 0.20139 -0.03333 0.21065 -0.03542 0.21297 C -0.03542 0.2132 -0.04687 0.22292 -0.04896 0.22477 C -0.05052 0.22616 -0.05191 0.22801 -0.05347 0.22871 C -0.05521 0.2294 -0.0566 0.2301 -0.05816 0.23079 C -0.06024 0.23149 -0.06215 0.23172 -0.06424 0.23288 C -0.06632 0.2338 -0.06823 0.23565 -0.07031 0.23681 C -0.0724 0.23774 -0.07448 0.23797 -0.07639 0.23866 C -0.07951 0.24005 -0.08247 0.24167 -0.08559 0.24283 C -0.09115 0.24445 -0.09913 0.24746 -0.10538 0.24862 C -0.10937 0.24954 -0.11354 0.25 -0.11753 0.2507 C -0.16389 0.27084 -0.12431 0.2544 -0.25486 0.2507 C -0.25764 0.2507 -0.26076 0.24931 -0.26372 0.24862 C -0.26788 0.24792 -0.27187 0.24746 -0.27604 0.24676 C -0.32604 0.23797 -0.26128 0.24954 -0.29271 0.24283 C -0.30191 0.24075 -0.30538 0.24121 -0.31406 0.23866 C -0.33229 0.23357 -0.29253 0.24098 -0.3309 0.23473 L -0.34462 0.22871 L -0.35365 0.22477 C -0.36285 0.22176 -0.35764 0.22362 -0.36892 0.21875 C -0.37344 0.2169 -0.37396 0.21713 -0.37812 0.21297 C -0.38229 0.20811 -0.38264 0.20672 -0.38576 0.20093 C -0.38872 0.18866 -0.38715 0.197 -0.38715 0.175 " pathEditMode="relative" rAng="0" ptsTypes="AAAAAAAAAAAAAAAAAAAAAAAAAAAAAA">
                                      <p:cBhvr>
                                        <p:cTn id="6" dur="2000" fill="hold"/>
                                        <p:tgtEl>
                                          <p:spTgt spid="38917"/>
                                        </p:tgtEl>
                                        <p:attrNameLst>
                                          <p:attrName>ppt_x</p:attrName>
                                          <p:attrName>ppt_y</p:attrName>
                                        </p:attrNameLst>
                                      </p:cBhvr>
                                      <p:rCtr x="-19253" y="13009"/>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en-US" altLang="zh-CN" smtClean="0"/>
              <a:t>An example: find blocks of “/programs/pong.c”</a:t>
            </a:r>
            <a:endParaRPr lang="zh-CN" altLang="en-US" smtClean="0"/>
          </a:p>
        </p:txBody>
      </p:sp>
      <p:sp>
        <p:nvSpPr>
          <p:cNvPr id="39939"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DCBE69A0-542F-4F2F-A30F-09D9C2D84304}"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pic>
        <p:nvPicPr>
          <p:cNvPr id="3994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1936750"/>
            <a:ext cx="8153400" cy="332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圆角矩形 4"/>
          <p:cNvSpPr>
            <a:spLocks noChangeArrowheads="1"/>
          </p:cNvSpPr>
          <p:nvPr/>
        </p:nvSpPr>
        <p:spPr bwMode="auto">
          <a:xfrm>
            <a:off x="6400800" y="2566988"/>
            <a:ext cx="381000" cy="304800"/>
          </a:xfrm>
          <a:prstGeom prst="roundRect">
            <a:avLst>
              <a:gd name="adj" fmla="val 16667"/>
            </a:avLst>
          </a:prstGeom>
          <a:noFill/>
          <a:ln w="28575">
            <a:solidFill>
              <a:srgbClr val="800000"/>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endParaRPr lang="zh-CN" altLang="en-US"/>
          </a:p>
        </p:txBody>
      </p:sp>
      <p:sp>
        <p:nvSpPr>
          <p:cNvPr id="39942" name="内容占位符 2"/>
          <p:cNvSpPr>
            <a:spLocks noGrp="1"/>
          </p:cNvSpPr>
          <p:nvPr>
            <p:ph idx="1"/>
          </p:nvPr>
        </p:nvSpPr>
        <p:spPr>
          <a:xfrm>
            <a:off x="457200" y="5562600"/>
            <a:ext cx="8305800" cy="457200"/>
          </a:xfrm>
        </p:spPr>
        <p:txBody>
          <a:bodyPr/>
          <a:lstStyle/>
          <a:p>
            <a:r>
              <a:rPr lang="en-US" altLang="zh-CN" sz="2800" smtClean="0"/>
              <a:t>Find the first file in ‘/programs/’</a:t>
            </a:r>
            <a:endParaRPr lang="zh-CN" altLang="en-US" sz="2800" smtClean="0"/>
          </a:p>
        </p:txBody>
      </p:sp>
      <p:sp>
        <p:nvSpPr>
          <p:cNvPr id="39943" name="圆角矩形 8"/>
          <p:cNvSpPr>
            <a:spLocks noChangeArrowheads="1"/>
          </p:cNvSpPr>
          <p:nvPr/>
        </p:nvSpPr>
        <p:spPr bwMode="auto">
          <a:xfrm>
            <a:off x="2112963" y="2895600"/>
            <a:ext cx="381000" cy="304800"/>
          </a:xfrm>
          <a:prstGeom prst="roundRect">
            <a:avLst>
              <a:gd name="adj" fmla="val 16667"/>
            </a:avLst>
          </a:prstGeom>
          <a:noFill/>
          <a:ln w="28575">
            <a:solidFill>
              <a:srgbClr val="800000"/>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endParaRPr lang="zh-CN" altLang="en-US"/>
          </a:p>
        </p:txBody>
      </p:sp>
      <p:grpSp>
        <p:nvGrpSpPr>
          <p:cNvPr id="39944" name="Group 7"/>
          <p:cNvGrpSpPr/>
          <p:nvPr/>
        </p:nvGrpSpPr>
        <p:grpSpPr bwMode="auto">
          <a:xfrm>
            <a:off x="504825" y="2819400"/>
            <a:ext cx="8034338" cy="1385888"/>
            <a:chOff x="504824" y="2819400"/>
            <a:chExt cx="8034336" cy="1385888"/>
          </a:xfrm>
        </p:grpSpPr>
        <p:cxnSp>
          <p:nvCxnSpPr>
            <p:cNvPr id="39945" name="Straight Connector 8"/>
            <p:cNvCxnSpPr>
              <a:cxnSpLocks noChangeShapeType="1"/>
            </p:cNvCxnSpPr>
            <p:nvPr/>
          </p:nvCxnSpPr>
          <p:spPr bwMode="auto">
            <a:xfrm>
              <a:off x="504824"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9946" name="Straight Connector 9"/>
            <p:cNvCxnSpPr>
              <a:cxnSpLocks noChangeShapeType="1"/>
            </p:cNvCxnSpPr>
            <p:nvPr/>
          </p:nvCxnSpPr>
          <p:spPr bwMode="auto">
            <a:xfrm>
              <a:off x="4662488"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9947" name="Straight Connector 10"/>
            <p:cNvCxnSpPr>
              <a:cxnSpLocks noChangeShapeType="1"/>
            </p:cNvCxnSpPr>
            <p:nvPr/>
          </p:nvCxnSpPr>
          <p:spPr bwMode="auto">
            <a:xfrm>
              <a:off x="3719512"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9948" name="Straight Connector 11"/>
            <p:cNvCxnSpPr>
              <a:cxnSpLocks noChangeShapeType="1"/>
            </p:cNvCxnSpPr>
            <p:nvPr/>
          </p:nvCxnSpPr>
          <p:spPr bwMode="auto">
            <a:xfrm>
              <a:off x="2695576"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9949" name="Straight Connector 12"/>
            <p:cNvCxnSpPr>
              <a:cxnSpLocks noChangeShapeType="1"/>
            </p:cNvCxnSpPr>
            <p:nvPr/>
          </p:nvCxnSpPr>
          <p:spPr bwMode="auto">
            <a:xfrm>
              <a:off x="1614488"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9950" name="Straight Connector 13"/>
            <p:cNvCxnSpPr>
              <a:cxnSpLocks noChangeShapeType="1"/>
            </p:cNvCxnSpPr>
            <p:nvPr/>
          </p:nvCxnSpPr>
          <p:spPr bwMode="auto">
            <a:xfrm>
              <a:off x="4814888" y="2833688"/>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9951" name="Straight Connector 14"/>
            <p:cNvCxnSpPr>
              <a:cxnSpLocks noChangeShapeType="1"/>
            </p:cNvCxnSpPr>
            <p:nvPr/>
          </p:nvCxnSpPr>
          <p:spPr bwMode="auto">
            <a:xfrm>
              <a:off x="6081712"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9952" name="Straight Connector 15"/>
            <p:cNvCxnSpPr>
              <a:cxnSpLocks noChangeShapeType="1"/>
            </p:cNvCxnSpPr>
            <p:nvPr/>
          </p:nvCxnSpPr>
          <p:spPr bwMode="auto">
            <a:xfrm>
              <a:off x="7162800"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9953" name="Straight Connector 16"/>
            <p:cNvCxnSpPr>
              <a:cxnSpLocks noChangeShapeType="1"/>
            </p:cNvCxnSpPr>
            <p:nvPr/>
          </p:nvCxnSpPr>
          <p:spPr bwMode="auto">
            <a:xfrm>
              <a:off x="7605712"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9954" name="Straight Connector 17"/>
            <p:cNvCxnSpPr>
              <a:cxnSpLocks noChangeShapeType="1"/>
            </p:cNvCxnSpPr>
            <p:nvPr/>
          </p:nvCxnSpPr>
          <p:spPr bwMode="auto">
            <a:xfrm>
              <a:off x="5929312"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39955" name="Straight Connector 18"/>
            <p:cNvCxnSpPr>
              <a:cxnSpLocks noChangeShapeType="1"/>
            </p:cNvCxnSpPr>
            <p:nvPr/>
          </p:nvCxnSpPr>
          <p:spPr bwMode="auto">
            <a:xfrm>
              <a:off x="8539160" y="2833688"/>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grpSp>
      <p:sp>
        <p:nvSpPr>
          <p:cNvPr id="20" name="Rectangle 3"/>
          <p:cNvSpPr/>
          <p:nvPr/>
        </p:nvSpPr>
        <p:spPr bwMode="auto">
          <a:xfrm>
            <a:off x="6066786" y="2833688"/>
            <a:ext cx="1109662" cy="1357312"/>
          </a:xfrm>
          <a:prstGeom prst="rect">
            <a:avLst/>
          </a:prstGeom>
          <a:noFill/>
          <a:ln w="38100">
            <a:solidFill>
              <a:schemeClr val="accent2"/>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eaLnBrk="0" hangingPunct="0">
              <a:defRPr/>
            </a:pPr>
            <a:endParaRPr lang="zh-CN" altLang="en-US">
              <a:solidFill>
                <a:schemeClr val="tx1"/>
              </a:solidFill>
              <a:latin typeface="Comic Sans MS" panose="030F0702030302020204" pitchFamily="66" charset="0"/>
            </a:endParaRPr>
          </a:p>
        </p:txBody>
      </p:sp>
      <p:sp>
        <p:nvSpPr>
          <p:cNvPr id="21" name="矩形 20"/>
          <p:cNvSpPr/>
          <p:nvPr/>
        </p:nvSpPr>
        <p:spPr bwMode="auto">
          <a:xfrm>
            <a:off x="1981200" y="2590800"/>
            <a:ext cx="2286000" cy="228600"/>
          </a:xfrm>
          <a:prstGeom prst="rect">
            <a:avLst/>
          </a:pr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p:txBody>
      </p:sp>
      <p:sp>
        <p:nvSpPr>
          <p:cNvPr id="22" name="矩形 21"/>
          <p:cNvSpPr/>
          <p:nvPr/>
        </p:nvSpPr>
        <p:spPr bwMode="auto">
          <a:xfrm>
            <a:off x="609600" y="2590800"/>
            <a:ext cx="6858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4.72222E-6 1.11111E-6 L -4.72222E-6 1.11111E-6 C 0.00087 -0.00671 0.00105 -0.01365 0.00296 -0.02014 C 0.00365 -0.02268 0.00625 -0.02361 0.0073 -0.02592 C 0.01025 -0.0324 0.01233 -0.03935 0.01476 -0.04583 L 0.01789 -0.05393 C 0.01875 -0.05648 0.01962 -0.05949 0.02084 -0.0618 C 0.02518 -0.0706 0.02275 -0.06597 0.0283 -0.07592 C 0.02882 -0.07986 0.02813 -0.08426 0.02969 -0.08773 C 0.0323 -0.09328 0.03681 -0.09699 0.04028 -0.10162 C 0.04375 -0.10648 0.04619 -0.11018 0.0507 -0.11365 C 0.05209 -0.11481 0.05365 -0.11504 0.05521 -0.11574 C 0.05712 -0.11643 0.05903 -0.11759 0.06112 -0.11759 L 0.2566 -0.11967 C 0.25816 -0.12037 0.25955 -0.12152 0.26112 -0.12152 L 0.42379 -0.11967 C 0.42535 -0.11967 0.4441 -0.11481 0.44775 -0.11157 C 0.454 -0.10625 0.45105 -0.10949 0.45678 -0.10162 C 0.45938 -0.0912 0.4573 -0.09745 0.46424 -0.08379 C 0.46511 -0.08171 0.46667 -0.08009 0.46719 -0.07777 C 0.46928 -0.06967 0.46771 -0.07361 0.47171 -0.06597 C 0.47362 -0.05254 0.47309 -0.05926 0.47309 -0.04583 " pathEditMode="relative" ptsTypes="AAAAAAAAAAAAAAAAAAAAAA">
                                      <p:cBhvr>
                                        <p:cTn id="6" dur="2000" fill="hold"/>
                                        <p:tgtEl>
                                          <p:spTgt spid="39943"/>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3" grpId="0" animBg="1"/>
      <p:bldP spid="2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en-US" altLang="zh-CN" smtClean="0"/>
              <a:t>An example: find blocks of “/programs/pong.c”</a:t>
            </a:r>
            <a:endParaRPr lang="zh-CN" altLang="en-US" smtClean="0"/>
          </a:p>
        </p:txBody>
      </p:sp>
      <p:sp>
        <p:nvSpPr>
          <p:cNvPr id="40963"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FD9EFDE3-4F48-48E8-9BCF-56FC21583E8A}"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pic>
        <p:nvPicPr>
          <p:cNvPr id="4096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1936750"/>
            <a:ext cx="8153400" cy="332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内容占位符 2"/>
          <p:cNvSpPr>
            <a:spLocks noGrp="1"/>
          </p:cNvSpPr>
          <p:nvPr>
            <p:ph idx="1"/>
          </p:nvPr>
        </p:nvSpPr>
        <p:spPr>
          <a:xfrm>
            <a:off x="457200" y="5562600"/>
            <a:ext cx="8305800" cy="457200"/>
          </a:xfrm>
        </p:spPr>
        <p:txBody>
          <a:bodyPr/>
          <a:lstStyle/>
          <a:p>
            <a:r>
              <a:rPr lang="en-US" altLang="zh-CN" sz="2800" smtClean="0"/>
              <a:t>Find ‘/programs/pong.c’ by comparing its name</a:t>
            </a:r>
            <a:endParaRPr lang="zh-CN" altLang="en-US" sz="2800" smtClean="0"/>
          </a:p>
        </p:txBody>
      </p:sp>
      <p:sp>
        <p:nvSpPr>
          <p:cNvPr id="40966" name="圆角矩形 8"/>
          <p:cNvSpPr>
            <a:spLocks noChangeArrowheads="1"/>
          </p:cNvSpPr>
          <p:nvPr/>
        </p:nvSpPr>
        <p:spPr bwMode="auto">
          <a:xfrm>
            <a:off x="6075363" y="3011488"/>
            <a:ext cx="762000" cy="304800"/>
          </a:xfrm>
          <a:prstGeom prst="roundRect">
            <a:avLst>
              <a:gd name="adj" fmla="val 16667"/>
            </a:avLst>
          </a:prstGeom>
          <a:noFill/>
          <a:ln w="28575">
            <a:solidFill>
              <a:srgbClr val="800000"/>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endParaRPr lang="zh-CN" altLang="en-US"/>
          </a:p>
        </p:txBody>
      </p:sp>
      <p:grpSp>
        <p:nvGrpSpPr>
          <p:cNvPr id="40967" name="Group 6"/>
          <p:cNvGrpSpPr/>
          <p:nvPr/>
        </p:nvGrpSpPr>
        <p:grpSpPr bwMode="auto">
          <a:xfrm>
            <a:off x="504825" y="2819400"/>
            <a:ext cx="8034338" cy="1385888"/>
            <a:chOff x="504824" y="2819400"/>
            <a:chExt cx="8034336" cy="1385888"/>
          </a:xfrm>
        </p:grpSpPr>
        <p:cxnSp>
          <p:nvCxnSpPr>
            <p:cNvPr id="40968" name="Straight Connector 7"/>
            <p:cNvCxnSpPr>
              <a:cxnSpLocks noChangeShapeType="1"/>
            </p:cNvCxnSpPr>
            <p:nvPr/>
          </p:nvCxnSpPr>
          <p:spPr bwMode="auto">
            <a:xfrm>
              <a:off x="504824"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40969" name="Straight Connector 8"/>
            <p:cNvCxnSpPr>
              <a:cxnSpLocks noChangeShapeType="1"/>
            </p:cNvCxnSpPr>
            <p:nvPr/>
          </p:nvCxnSpPr>
          <p:spPr bwMode="auto">
            <a:xfrm>
              <a:off x="4662488"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40970" name="Straight Connector 9"/>
            <p:cNvCxnSpPr>
              <a:cxnSpLocks noChangeShapeType="1"/>
            </p:cNvCxnSpPr>
            <p:nvPr/>
          </p:nvCxnSpPr>
          <p:spPr bwMode="auto">
            <a:xfrm>
              <a:off x="3719512"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40971" name="Straight Connector 10"/>
            <p:cNvCxnSpPr>
              <a:cxnSpLocks noChangeShapeType="1"/>
            </p:cNvCxnSpPr>
            <p:nvPr/>
          </p:nvCxnSpPr>
          <p:spPr bwMode="auto">
            <a:xfrm>
              <a:off x="2695576"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40972" name="Straight Connector 11"/>
            <p:cNvCxnSpPr>
              <a:cxnSpLocks noChangeShapeType="1"/>
            </p:cNvCxnSpPr>
            <p:nvPr/>
          </p:nvCxnSpPr>
          <p:spPr bwMode="auto">
            <a:xfrm>
              <a:off x="1614488"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40973" name="Straight Connector 12"/>
            <p:cNvCxnSpPr>
              <a:cxnSpLocks noChangeShapeType="1"/>
            </p:cNvCxnSpPr>
            <p:nvPr/>
          </p:nvCxnSpPr>
          <p:spPr bwMode="auto">
            <a:xfrm>
              <a:off x="4814888" y="2833688"/>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40974" name="Straight Connector 13"/>
            <p:cNvCxnSpPr>
              <a:cxnSpLocks noChangeShapeType="1"/>
            </p:cNvCxnSpPr>
            <p:nvPr/>
          </p:nvCxnSpPr>
          <p:spPr bwMode="auto">
            <a:xfrm>
              <a:off x="6081712"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40975" name="Straight Connector 14"/>
            <p:cNvCxnSpPr>
              <a:cxnSpLocks noChangeShapeType="1"/>
            </p:cNvCxnSpPr>
            <p:nvPr/>
          </p:nvCxnSpPr>
          <p:spPr bwMode="auto">
            <a:xfrm>
              <a:off x="7162800"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40976" name="Straight Connector 15"/>
            <p:cNvCxnSpPr>
              <a:cxnSpLocks noChangeShapeType="1"/>
            </p:cNvCxnSpPr>
            <p:nvPr/>
          </p:nvCxnSpPr>
          <p:spPr bwMode="auto">
            <a:xfrm>
              <a:off x="7605712"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40977" name="Straight Connector 16"/>
            <p:cNvCxnSpPr>
              <a:cxnSpLocks noChangeShapeType="1"/>
            </p:cNvCxnSpPr>
            <p:nvPr/>
          </p:nvCxnSpPr>
          <p:spPr bwMode="auto">
            <a:xfrm>
              <a:off x="5929312"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40978" name="Straight Connector 17"/>
            <p:cNvCxnSpPr>
              <a:cxnSpLocks noChangeShapeType="1"/>
            </p:cNvCxnSpPr>
            <p:nvPr/>
          </p:nvCxnSpPr>
          <p:spPr bwMode="auto">
            <a:xfrm>
              <a:off x="8539160" y="2833688"/>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grpSp>
      <p:sp>
        <p:nvSpPr>
          <p:cNvPr id="19" name="Rectangle 3"/>
          <p:cNvSpPr/>
          <p:nvPr/>
        </p:nvSpPr>
        <p:spPr bwMode="auto">
          <a:xfrm>
            <a:off x="6066786" y="2833688"/>
            <a:ext cx="1109662" cy="1357312"/>
          </a:xfrm>
          <a:prstGeom prst="rect">
            <a:avLst/>
          </a:prstGeom>
          <a:noFill/>
          <a:ln w="38100">
            <a:solidFill>
              <a:schemeClr val="accent2"/>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eaLnBrk="0" hangingPunct="0">
              <a:defRPr/>
            </a:pPr>
            <a:endParaRPr lang="zh-CN" altLang="en-US">
              <a:solidFill>
                <a:schemeClr val="tx1"/>
              </a:solidFill>
              <a:latin typeface="Comic Sans MS" panose="030F0702030302020204" pitchFamily="66" charset="0"/>
            </a:endParaRPr>
          </a:p>
        </p:txBody>
      </p:sp>
      <p:sp>
        <p:nvSpPr>
          <p:cNvPr id="20" name="矩形 19"/>
          <p:cNvSpPr/>
          <p:nvPr/>
        </p:nvSpPr>
        <p:spPr bwMode="auto">
          <a:xfrm>
            <a:off x="1981200" y="2590800"/>
            <a:ext cx="2286000" cy="228600"/>
          </a:xfrm>
          <a:prstGeom prst="rect">
            <a:avLst/>
          </a:pr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p:txBody>
      </p:sp>
      <p:sp>
        <p:nvSpPr>
          <p:cNvPr id="21" name="矩形 20"/>
          <p:cNvSpPr/>
          <p:nvPr/>
        </p:nvSpPr>
        <p:spPr bwMode="auto">
          <a:xfrm>
            <a:off x="609600" y="2590800"/>
            <a:ext cx="6858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en-US" altLang="zh-CN" smtClean="0"/>
              <a:t>File</a:t>
            </a:r>
            <a:endParaRPr lang="zh-CN" altLang="en-US" smtClean="0"/>
          </a:p>
        </p:txBody>
      </p:sp>
      <p:sp>
        <p:nvSpPr>
          <p:cNvPr id="6147" name="内容占位符 2"/>
          <p:cNvSpPr>
            <a:spLocks noGrp="1"/>
          </p:cNvSpPr>
          <p:nvPr>
            <p:ph idx="1"/>
          </p:nvPr>
        </p:nvSpPr>
        <p:spPr/>
        <p:txBody>
          <a:bodyPr/>
          <a:lstStyle/>
          <a:p>
            <a:r>
              <a:rPr lang="en-US" altLang="zh-CN" sz="2800" dirty="0" smtClean="0"/>
              <a:t>File is a high-level version of the memory abstraction</a:t>
            </a:r>
            <a:endParaRPr lang="en-US" altLang="zh-CN" sz="2800" dirty="0" smtClean="0"/>
          </a:p>
          <a:p>
            <a:r>
              <a:rPr lang="en-US" altLang="zh-CN" sz="2800" dirty="0" smtClean="0"/>
              <a:t> A file has two key properties</a:t>
            </a:r>
            <a:endParaRPr lang="en-US" altLang="zh-CN" sz="2800" dirty="0" smtClean="0"/>
          </a:p>
          <a:p>
            <a:pPr lvl="1"/>
            <a:r>
              <a:rPr lang="en-US" altLang="zh-CN" sz="2400" dirty="0" smtClean="0">
                <a:solidFill>
                  <a:schemeClr val="accent2"/>
                </a:solidFill>
              </a:rPr>
              <a:t>It is durable   &amp;  has a name</a:t>
            </a:r>
            <a:endParaRPr lang="en-US" altLang="zh-CN" sz="2400" dirty="0" smtClean="0">
              <a:solidFill>
                <a:schemeClr val="accent2"/>
              </a:solidFill>
            </a:endParaRPr>
          </a:p>
          <a:p>
            <a:r>
              <a:rPr lang="en-US" altLang="zh-CN" sz="2800" dirty="0" smtClean="0"/>
              <a:t>The system layer implements files using modules from the hardware layer</a:t>
            </a:r>
            <a:endParaRPr lang="en-US" altLang="zh-CN" sz="2800" dirty="0" smtClean="0"/>
          </a:p>
          <a:p>
            <a:pPr lvl="1"/>
            <a:r>
              <a:rPr lang="en-US" altLang="zh-CN" sz="2400" dirty="0" smtClean="0"/>
              <a:t>Divide-and-conquer strategy</a:t>
            </a:r>
            <a:endParaRPr lang="en-US" altLang="zh-CN" sz="2400" dirty="0" smtClean="0"/>
          </a:p>
          <a:p>
            <a:pPr lvl="1"/>
            <a:r>
              <a:rPr lang="en-US" altLang="zh-CN" sz="2400" dirty="0" smtClean="0"/>
              <a:t>several layers of machine-oriented names (addresses), one on another</a:t>
            </a:r>
            <a:endParaRPr lang="en-US" altLang="zh-CN" sz="2400" dirty="0" smtClean="0"/>
          </a:p>
          <a:p>
            <a:pPr lvl="1"/>
            <a:r>
              <a:rPr lang="en-US" altLang="zh-CN" sz="2400" dirty="0" smtClean="0"/>
              <a:t>Maps user-friendly names to these files</a:t>
            </a:r>
            <a:endParaRPr lang="en-US" altLang="zh-CN" sz="2400" dirty="0" smtClean="0"/>
          </a:p>
          <a:p>
            <a:r>
              <a:rPr lang="en-US" altLang="zh-CN" sz="2800" dirty="0" smtClean="0"/>
              <a:t>In UNIX, everything is a file</a:t>
            </a:r>
            <a:r>
              <a:rPr lang="zh-CN" altLang="en-US" sz="2800" dirty="0" smtClean="0"/>
              <a:t> </a:t>
            </a:r>
            <a:r>
              <a:rPr lang="en-US" altLang="zh-CN" sz="2800" dirty="0" smtClean="0"/>
              <a:t>- KISS</a:t>
            </a:r>
            <a:endParaRPr lang="en-US" altLang="zh-CN" sz="2800" dirty="0" smtClean="0"/>
          </a:p>
        </p:txBody>
      </p:sp>
      <p:sp>
        <p:nvSpPr>
          <p:cNvPr id="614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E56C5122-E994-4F75-9D9A-A0B5609AE1B7}"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en-US" altLang="zh-CN" smtClean="0"/>
              <a:t>An example: find blocks of “/programs/pong.c”</a:t>
            </a:r>
            <a:endParaRPr lang="zh-CN" altLang="en-US" smtClean="0"/>
          </a:p>
        </p:txBody>
      </p:sp>
      <p:sp>
        <p:nvSpPr>
          <p:cNvPr id="41987"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982270D7-FB8F-488A-9F8D-8431B63A104D}"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pic>
        <p:nvPicPr>
          <p:cNvPr id="4198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1936750"/>
            <a:ext cx="8153400" cy="332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9" name="内容占位符 2"/>
          <p:cNvSpPr>
            <a:spLocks noGrp="1"/>
          </p:cNvSpPr>
          <p:nvPr>
            <p:ph idx="1"/>
          </p:nvPr>
        </p:nvSpPr>
        <p:spPr>
          <a:xfrm>
            <a:off x="457200" y="5562600"/>
            <a:ext cx="8305800" cy="457200"/>
          </a:xfrm>
        </p:spPr>
        <p:txBody>
          <a:bodyPr/>
          <a:lstStyle/>
          <a:p>
            <a:r>
              <a:rPr lang="en-US" altLang="zh-CN" sz="2800" smtClean="0"/>
              <a:t>Find inode of ‘/programs/pong.c’ by the inode number 9</a:t>
            </a:r>
            <a:endParaRPr lang="zh-CN" altLang="en-US" sz="2800" smtClean="0"/>
          </a:p>
        </p:txBody>
      </p:sp>
      <p:sp>
        <p:nvSpPr>
          <p:cNvPr id="41990" name="圆角矩形 8"/>
          <p:cNvSpPr>
            <a:spLocks noChangeArrowheads="1"/>
          </p:cNvSpPr>
          <p:nvPr/>
        </p:nvSpPr>
        <p:spPr bwMode="auto">
          <a:xfrm>
            <a:off x="6837363" y="3011488"/>
            <a:ext cx="381000" cy="304800"/>
          </a:xfrm>
          <a:prstGeom prst="roundRect">
            <a:avLst>
              <a:gd name="adj" fmla="val 16667"/>
            </a:avLst>
          </a:prstGeom>
          <a:noFill/>
          <a:ln w="28575">
            <a:solidFill>
              <a:srgbClr val="800000"/>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endParaRPr lang="zh-CN" altLang="en-US"/>
          </a:p>
        </p:txBody>
      </p:sp>
      <p:sp>
        <p:nvSpPr>
          <p:cNvPr id="41991" name="圆角矩形 6"/>
          <p:cNvSpPr>
            <a:spLocks noChangeArrowheads="1"/>
          </p:cNvSpPr>
          <p:nvPr/>
        </p:nvSpPr>
        <p:spPr bwMode="auto">
          <a:xfrm>
            <a:off x="2698750" y="4191000"/>
            <a:ext cx="304800" cy="304800"/>
          </a:xfrm>
          <a:prstGeom prst="roundRect">
            <a:avLst>
              <a:gd name="adj" fmla="val 16667"/>
            </a:avLst>
          </a:prstGeom>
          <a:noFill/>
          <a:ln w="28575">
            <a:solidFill>
              <a:srgbClr val="800000"/>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endParaRPr lang="zh-CN" altLang="en-US"/>
          </a:p>
        </p:txBody>
      </p:sp>
      <p:grpSp>
        <p:nvGrpSpPr>
          <p:cNvPr id="41992" name="Group 7"/>
          <p:cNvGrpSpPr/>
          <p:nvPr/>
        </p:nvGrpSpPr>
        <p:grpSpPr bwMode="auto">
          <a:xfrm>
            <a:off x="504825" y="2819400"/>
            <a:ext cx="8034338" cy="1385888"/>
            <a:chOff x="504824" y="2819400"/>
            <a:chExt cx="8034336" cy="1385888"/>
          </a:xfrm>
        </p:grpSpPr>
        <p:cxnSp>
          <p:nvCxnSpPr>
            <p:cNvPr id="41993" name="Straight Connector 8"/>
            <p:cNvCxnSpPr>
              <a:cxnSpLocks noChangeShapeType="1"/>
            </p:cNvCxnSpPr>
            <p:nvPr/>
          </p:nvCxnSpPr>
          <p:spPr bwMode="auto">
            <a:xfrm>
              <a:off x="504824"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41994" name="Straight Connector 9"/>
            <p:cNvCxnSpPr>
              <a:cxnSpLocks noChangeShapeType="1"/>
            </p:cNvCxnSpPr>
            <p:nvPr/>
          </p:nvCxnSpPr>
          <p:spPr bwMode="auto">
            <a:xfrm>
              <a:off x="4662488"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41995" name="Straight Connector 10"/>
            <p:cNvCxnSpPr>
              <a:cxnSpLocks noChangeShapeType="1"/>
            </p:cNvCxnSpPr>
            <p:nvPr/>
          </p:nvCxnSpPr>
          <p:spPr bwMode="auto">
            <a:xfrm>
              <a:off x="3719512"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41996" name="Straight Connector 11"/>
            <p:cNvCxnSpPr>
              <a:cxnSpLocks noChangeShapeType="1"/>
            </p:cNvCxnSpPr>
            <p:nvPr/>
          </p:nvCxnSpPr>
          <p:spPr bwMode="auto">
            <a:xfrm>
              <a:off x="2695576"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41997" name="Straight Connector 12"/>
            <p:cNvCxnSpPr>
              <a:cxnSpLocks noChangeShapeType="1"/>
            </p:cNvCxnSpPr>
            <p:nvPr/>
          </p:nvCxnSpPr>
          <p:spPr bwMode="auto">
            <a:xfrm>
              <a:off x="1614488"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41998" name="Straight Connector 13"/>
            <p:cNvCxnSpPr>
              <a:cxnSpLocks noChangeShapeType="1"/>
            </p:cNvCxnSpPr>
            <p:nvPr/>
          </p:nvCxnSpPr>
          <p:spPr bwMode="auto">
            <a:xfrm>
              <a:off x="4814888" y="2833688"/>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41999" name="Straight Connector 14"/>
            <p:cNvCxnSpPr>
              <a:cxnSpLocks noChangeShapeType="1"/>
            </p:cNvCxnSpPr>
            <p:nvPr/>
          </p:nvCxnSpPr>
          <p:spPr bwMode="auto">
            <a:xfrm>
              <a:off x="6081712"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42000" name="Straight Connector 15"/>
            <p:cNvCxnSpPr>
              <a:cxnSpLocks noChangeShapeType="1"/>
            </p:cNvCxnSpPr>
            <p:nvPr/>
          </p:nvCxnSpPr>
          <p:spPr bwMode="auto">
            <a:xfrm>
              <a:off x="7162800"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42001" name="Straight Connector 16"/>
            <p:cNvCxnSpPr>
              <a:cxnSpLocks noChangeShapeType="1"/>
            </p:cNvCxnSpPr>
            <p:nvPr/>
          </p:nvCxnSpPr>
          <p:spPr bwMode="auto">
            <a:xfrm>
              <a:off x="7605712"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42002" name="Straight Connector 17"/>
            <p:cNvCxnSpPr>
              <a:cxnSpLocks noChangeShapeType="1"/>
            </p:cNvCxnSpPr>
            <p:nvPr/>
          </p:nvCxnSpPr>
          <p:spPr bwMode="auto">
            <a:xfrm>
              <a:off x="5929312"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42003" name="Straight Connector 18"/>
            <p:cNvCxnSpPr>
              <a:cxnSpLocks noChangeShapeType="1"/>
            </p:cNvCxnSpPr>
            <p:nvPr/>
          </p:nvCxnSpPr>
          <p:spPr bwMode="auto">
            <a:xfrm>
              <a:off x="8539160" y="2833688"/>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grpSp>
      <p:sp>
        <p:nvSpPr>
          <p:cNvPr id="20" name="Rectangle 3"/>
          <p:cNvSpPr/>
          <p:nvPr/>
        </p:nvSpPr>
        <p:spPr bwMode="auto">
          <a:xfrm>
            <a:off x="2694296" y="2833688"/>
            <a:ext cx="1109662" cy="1357312"/>
          </a:xfrm>
          <a:prstGeom prst="rect">
            <a:avLst/>
          </a:prstGeom>
          <a:noFill/>
          <a:ln w="38100">
            <a:solidFill>
              <a:schemeClr val="accent2"/>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eaLnBrk="0" hangingPunct="0">
              <a:defRPr/>
            </a:pPr>
            <a:endParaRPr lang="zh-CN" altLang="en-US">
              <a:solidFill>
                <a:schemeClr val="tx1"/>
              </a:solidFill>
              <a:latin typeface="Comic Sans MS" panose="030F0702030302020204" pitchFamily="66" charset="0"/>
            </a:endParaRPr>
          </a:p>
        </p:txBody>
      </p:sp>
      <p:sp>
        <p:nvSpPr>
          <p:cNvPr id="21" name="矩形 20"/>
          <p:cNvSpPr/>
          <p:nvPr/>
        </p:nvSpPr>
        <p:spPr bwMode="auto">
          <a:xfrm>
            <a:off x="1981200" y="2590800"/>
            <a:ext cx="2286000" cy="228600"/>
          </a:xfrm>
          <a:prstGeom prst="rect">
            <a:avLst/>
          </a:pr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p:txBody>
      </p:sp>
      <p:sp>
        <p:nvSpPr>
          <p:cNvPr id="22" name="矩形 21"/>
          <p:cNvSpPr/>
          <p:nvPr/>
        </p:nvSpPr>
        <p:spPr bwMode="auto">
          <a:xfrm>
            <a:off x="609600" y="2590800"/>
            <a:ext cx="6858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61111E-6 0.00047 L 3.61111E-6 0.00047 C -0.00105 0.01297 -0.00313 0.04236 -0.00452 0.05209 C -0.00556 0.05857 -0.00591 0.06551 -0.00747 0.07199 C -0.00799 0.07385 -0.00868 0.07593 -0.00903 0.07778 C -0.01198 0.09329 -0.00851 0.08264 -0.01355 0.09584 C -0.0165 0.11597 -0.01337 0.09746 -0.0165 0.11181 C -0.01736 0.11574 -0.01806 0.12153 -0.01945 0.1257 C -0.02136 0.13102 -0.0217 0.1382 -0.02552 0.14144 L -0.02986 0.1456 C -0.03368 0.15209 -0.03993 0.16412 -0.0448 0.16736 C -0.04688 0.16875 -0.04896 0.16991 -0.05087 0.1713 C -0.05382 0.17385 -0.0566 0.17709 -0.05973 0.1794 C -0.06372 0.18195 -0.06789 0.18426 -0.0717 0.18727 C -0.07414 0.18935 -0.07657 0.19167 -0.07917 0.19329 C -0.08212 0.19491 -0.08507 0.19584 -0.0882 0.19722 C -0.10313 0.20394 -0.07986 0.19375 -0.09861 0.20116 C -0.10157 0.20232 -0.10452 0.20417 -0.10747 0.2051 C -0.10955 0.20579 -0.11146 0.20648 -0.11355 0.20718 C -0.11493 0.20764 -0.1165 0.20857 -0.11806 0.20903 C -0.12639 0.21158 -0.12986 0.21111 -0.13889 0.2132 C -0.1408 0.21366 -0.14289 0.21459 -0.1448 0.21505 C -0.14931 0.21597 -0.15382 0.21644 -0.15834 0.21713 C -0.17188 0.22153 -0.15539 0.21644 -0.17917 0.22107 C -0.18125 0.22153 -0.18316 0.22269 -0.18507 0.22315 C -0.19063 0.22408 -0.19601 0.22431 -0.20157 0.225 C -0.20556 0.2257 -0.20955 0.22639 -0.21355 0.22709 C -0.24098 0.23611 -0.21459 0.22801 -0.28507 0.23102 C -0.29462 0.23148 -0.304 0.23241 -0.31337 0.2331 L -0.45677 0.23102 C -0.45834 0.23102 -0.45747 0.22685 -0.45816 0.225 C -0.45903 0.22292 -0.46025 0.22107 -0.46111 0.21898 C -0.45955 0.17778 -0.46407 0.19121 -0.45816 0.17523 " pathEditMode="relative" ptsTypes="AAAAAAAAAAAAAAAAAAAAAAAAAAAAAAAAA">
                                      <p:cBhvr>
                                        <p:cTn id="6" dur="2000" fill="hold"/>
                                        <p:tgtEl>
                                          <p:spTgt spid="41990"/>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0" grpId="0" animBg="1"/>
      <p:bldP spid="2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en-US" altLang="zh-CN" smtClean="0"/>
              <a:t>An example: find blocks of “/programs/pong.c”</a:t>
            </a:r>
            <a:endParaRPr lang="zh-CN" altLang="en-US" smtClean="0"/>
          </a:p>
        </p:txBody>
      </p:sp>
      <p:sp>
        <p:nvSpPr>
          <p:cNvPr id="43011"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D04BDD58-49D4-4277-8682-703B5E0577B5}"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pic>
        <p:nvPicPr>
          <p:cNvPr id="4301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1936750"/>
            <a:ext cx="8153400" cy="332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内容占位符 2"/>
          <p:cNvSpPr>
            <a:spLocks noGrp="1"/>
          </p:cNvSpPr>
          <p:nvPr>
            <p:ph idx="1"/>
          </p:nvPr>
        </p:nvSpPr>
        <p:spPr>
          <a:xfrm>
            <a:off x="457200" y="5562600"/>
            <a:ext cx="8305800" cy="457200"/>
          </a:xfrm>
        </p:spPr>
        <p:txBody>
          <a:bodyPr/>
          <a:lstStyle/>
          <a:p>
            <a:r>
              <a:rPr lang="en-US" altLang="zh-CN" sz="2800" smtClean="0"/>
              <a:t>Find block number of ‘/programs/pong.c’</a:t>
            </a:r>
            <a:endParaRPr lang="zh-CN" altLang="en-US" sz="2800" smtClean="0"/>
          </a:p>
        </p:txBody>
      </p:sp>
      <p:sp>
        <p:nvSpPr>
          <p:cNvPr id="43014" name="圆角矩形 6"/>
          <p:cNvSpPr>
            <a:spLocks noChangeArrowheads="1"/>
          </p:cNvSpPr>
          <p:nvPr/>
        </p:nvSpPr>
        <p:spPr bwMode="auto">
          <a:xfrm>
            <a:off x="2698750" y="2879725"/>
            <a:ext cx="304800" cy="798513"/>
          </a:xfrm>
          <a:prstGeom prst="roundRect">
            <a:avLst>
              <a:gd name="adj" fmla="val 16667"/>
            </a:avLst>
          </a:prstGeom>
          <a:noFill/>
          <a:ln w="28575">
            <a:solidFill>
              <a:srgbClr val="800000"/>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endParaRPr lang="zh-CN" altLang="en-US"/>
          </a:p>
        </p:txBody>
      </p:sp>
      <p:grpSp>
        <p:nvGrpSpPr>
          <p:cNvPr id="43015" name="Group 6"/>
          <p:cNvGrpSpPr/>
          <p:nvPr/>
        </p:nvGrpSpPr>
        <p:grpSpPr bwMode="auto">
          <a:xfrm>
            <a:off x="504825" y="2819400"/>
            <a:ext cx="8034338" cy="1385888"/>
            <a:chOff x="504824" y="2819400"/>
            <a:chExt cx="8034336" cy="1385888"/>
          </a:xfrm>
        </p:grpSpPr>
        <p:cxnSp>
          <p:nvCxnSpPr>
            <p:cNvPr id="43016" name="Straight Connector 7"/>
            <p:cNvCxnSpPr>
              <a:cxnSpLocks noChangeShapeType="1"/>
            </p:cNvCxnSpPr>
            <p:nvPr/>
          </p:nvCxnSpPr>
          <p:spPr bwMode="auto">
            <a:xfrm>
              <a:off x="504824"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43017" name="Straight Connector 8"/>
            <p:cNvCxnSpPr>
              <a:cxnSpLocks noChangeShapeType="1"/>
            </p:cNvCxnSpPr>
            <p:nvPr/>
          </p:nvCxnSpPr>
          <p:spPr bwMode="auto">
            <a:xfrm>
              <a:off x="4662488"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43018" name="Straight Connector 9"/>
            <p:cNvCxnSpPr>
              <a:cxnSpLocks noChangeShapeType="1"/>
            </p:cNvCxnSpPr>
            <p:nvPr/>
          </p:nvCxnSpPr>
          <p:spPr bwMode="auto">
            <a:xfrm>
              <a:off x="3719512"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43019" name="Straight Connector 10"/>
            <p:cNvCxnSpPr>
              <a:cxnSpLocks noChangeShapeType="1"/>
            </p:cNvCxnSpPr>
            <p:nvPr/>
          </p:nvCxnSpPr>
          <p:spPr bwMode="auto">
            <a:xfrm>
              <a:off x="2695576"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43020" name="Straight Connector 11"/>
            <p:cNvCxnSpPr>
              <a:cxnSpLocks noChangeShapeType="1"/>
            </p:cNvCxnSpPr>
            <p:nvPr/>
          </p:nvCxnSpPr>
          <p:spPr bwMode="auto">
            <a:xfrm>
              <a:off x="1614488"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43021" name="Straight Connector 12"/>
            <p:cNvCxnSpPr>
              <a:cxnSpLocks noChangeShapeType="1"/>
            </p:cNvCxnSpPr>
            <p:nvPr/>
          </p:nvCxnSpPr>
          <p:spPr bwMode="auto">
            <a:xfrm>
              <a:off x="4814888" y="2833688"/>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43022" name="Straight Connector 13"/>
            <p:cNvCxnSpPr>
              <a:cxnSpLocks noChangeShapeType="1"/>
            </p:cNvCxnSpPr>
            <p:nvPr/>
          </p:nvCxnSpPr>
          <p:spPr bwMode="auto">
            <a:xfrm>
              <a:off x="6081712"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43023" name="Straight Connector 14"/>
            <p:cNvCxnSpPr>
              <a:cxnSpLocks noChangeShapeType="1"/>
            </p:cNvCxnSpPr>
            <p:nvPr/>
          </p:nvCxnSpPr>
          <p:spPr bwMode="auto">
            <a:xfrm>
              <a:off x="7162800"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43024" name="Straight Connector 15"/>
            <p:cNvCxnSpPr>
              <a:cxnSpLocks noChangeShapeType="1"/>
            </p:cNvCxnSpPr>
            <p:nvPr/>
          </p:nvCxnSpPr>
          <p:spPr bwMode="auto">
            <a:xfrm>
              <a:off x="7605712"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43025" name="Straight Connector 16"/>
            <p:cNvCxnSpPr>
              <a:cxnSpLocks noChangeShapeType="1"/>
            </p:cNvCxnSpPr>
            <p:nvPr/>
          </p:nvCxnSpPr>
          <p:spPr bwMode="auto">
            <a:xfrm>
              <a:off x="5929312"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43026" name="Straight Connector 17"/>
            <p:cNvCxnSpPr>
              <a:cxnSpLocks noChangeShapeType="1"/>
            </p:cNvCxnSpPr>
            <p:nvPr/>
          </p:nvCxnSpPr>
          <p:spPr bwMode="auto">
            <a:xfrm>
              <a:off x="8539160" y="2833688"/>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grpSp>
      <p:sp>
        <p:nvSpPr>
          <p:cNvPr id="19" name="Rectangle 3"/>
          <p:cNvSpPr/>
          <p:nvPr/>
        </p:nvSpPr>
        <p:spPr bwMode="auto">
          <a:xfrm>
            <a:off x="2610490" y="2833688"/>
            <a:ext cx="1109662" cy="1357312"/>
          </a:xfrm>
          <a:prstGeom prst="rect">
            <a:avLst/>
          </a:prstGeom>
          <a:noFill/>
          <a:ln w="38100">
            <a:solidFill>
              <a:schemeClr val="accent2"/>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eaLnBrk="0" hangingPunct="0">
              <a:defRPr/>
            </a:pPr>
            <a:endParaRPr lang="zh-CN" altLang="en-US">
              <a:solidFill>
                <a:schemeClr val="tx1"/>
              </a:solidFill>
              <a:latin typeface="Comic Sans MS" panose="030F0702030302020204" pitchFamily="66" charset="0"/>
            </a:endParaRPr>
          </a:p>
        </p:txBody>
      </p:sp>
      <p:sp>
        <p:nvSpPr>
          <p:cNvPr id="20" name="矩形 19"/>
          <p:cNvSpPr/>
          <p:nvPr/>
        </p:nvSpPr>
        <p:spPr bwMode="auto">
          <a:xfrm>
            <a:off x="1981200" y="2590800"/>
            <a:ext cx="2286000" cy="228600"/>
          </a:xfrm>
          <a:prstGeom prst="rect">
            <a:avLst/>
          </a:pr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p:txBody>
      </p:sp>
      <p:sp>
        <p:nvSpPr>
          <p:cNvPr id="21" name="矩形 20"/>
          <p:cNvSpPr/>
          <p:nvPr/>
        </p:nvSpPr>
        <p:spPr bwMode="auto">
          <a:xfrm>
            <a:off x="609600" y="2590800"/>
            <a:ext cx="6858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en-US" altLang="zh-CN" smtClean="0"/>
              <a:t>An example: find blocks of “/programs/pong.c”</a:t>
            </a:r>
            <a:endParaRPr lang="zh-CN" altLang="en-US" smtClean="0"/>
          </a:p>
        </p:txBody>
      </p:sp>
      <p:sp>
        <p:nvSpPr>
          <p:cNvPr id="44035"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6A0E0512-BC3B-4964-BFF8-4EFFAD3A61FC}"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pic>
        <p:nvPicPr>
          <p:cNvPr id="4403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1936750"/>
            <a:ext cx="8153400" cy="332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内容占位符 2"/>
          <p:cNvSpPr>
            <a:spLocks noGrp="1"/>
          </p:cNvSpPr>
          <p:nvPr>
            <p:ph idx="1"/>
          </p:nvPr>
        </p:nvSpPr>
        <p:spPr>
          <a:xfrm>
            <a:off x="457200" y="5562600"/>
            <a:ext cx="8305800" cy="457200"/>
          </a:xfrm>
        </p:spPr>
        <p:txBody>
          <a:bodyPr/>
          <a:lstStyle/>
          <a:p>
            <a:r>
              <a:rPr lang="en-US" altLang="zh-CN" sz="2800" smtClean="0"/>
              <a:t>Find data of block 61 by its block number</a:t>
            </a:r>
            <a:endParaRPr lang="en-US" altLang="zh-CN" sz="2800" smtClean="0"/>
          </a:p>
          <a:p>
            <a:pPr lvl="1"/>
            <a:r>
              <a:rPr lang="en-US" altLang="zh-CN" sz="2400" smtClean="0"/>
              <a:t>And data of block 44 &amp; 15</a:t>
            </a:r>
            <a:endParaRPr lang="zh-CN" altLang="en-US" sz="2400" smtClean="0"/>
          </a:p>
        </p:txBody>
      </p:sp>
      <p:sp>
        <p:nvSpPr>
          <p:cNvPr id="44038" name="圆角矩形 6"/>
          <p:cNvSpPr>
            <a:spLocks noChangeArrowheads="1"/>
          </p:cNvSpPr>
          <p:nvPr/>
        </p:nvSpPr>
        <p:spPr bwMode="auto">
          <a:xfrm>
            <a:off x="2698750" y="2879725"/>
            <a:ext cx="304800" cy="320675"/>
          </a:xfrm>
          <a:prstGeom prst="roundRect">
            <a:avLst>
              <a:gd name="adj" fmla="val 16667"/>
            </a:avLst>
          </a:prstGeom>
          <a:noFill/>
          <a:ln w="28575">
            <a:solidFill>
              <a:srgbClr val="800000"/>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endParaRPr lang="zh-CN" altLang="en-US"/>
          </a:p>
        </p:txBody>
      </p:sp>
      <p:sp>
        <p:nvSpPr>
          <p:cNvPr id="44039" name="圆角矩形 8"/>
          <p:cNvSpPr>
            <a:spLocks noChangeArrowheads="1"/>
          </p:cNvSpPr>
          <p:nvPr/>
        </p:nvSpPr>
        <p:spPr bwMode="auto">
          <a:xfrm>
            <a:off x="7904163" y="2579688"/>
            <a:ext cx="304800" cy="320675"/>
          </a:xfrm>
          <a:prstGeom prst="roundRect">
            <a:avLst>
              <a:gd name="adj" fmla="val 16667"/>
            </a:avLst>
          </a:prstGeom>
          <a:noFill/>
          <a:ln w="28575">
            <a:solidFill>
              <a:srgbClr val="800000"/>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endParaRPr lang="zh-CN" altLang="en-US"/>
          </a:p>
        </p:txBody>
      </p:sp>
      <p:sp>
        <p:nvSpPr>
          <p:cNvPr id="44040" name="圆角矩形 9"/>
          <p:cNvSpPr>
            <a:spLocks noChangeArrowheads="1"/>
          </p:cNvSpPr>
          <p:nvPr/>
        </p:nvSpPr>
        <p:spPr bwMode="auto">
          <a:xfrm>
            <a:off x="7616825" y="3040063"/>
            <a:ext cx="917575" cy="922337"/>
          </a:xfrm>
          <a:prstGeom prst="roundRect">
            <a:avLst>
              <a:gd name="adj" fmla="val 16667"/>
            </a:avLst>
          </a:prstGeom>
          <a:noFill/>
          <a:ln w="28575">
            <a:solidFill>
              <a:srgbClr val="800000"/>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endParaRPr lang="zh-CN" altLang="en-US"/>
          </a:p>
        </p:txBody>
      </p:sp>
      <p:grpSp>
        <p:nvGrpSpPr>
          <p:cNvPr id="44041" name="Group 8"/>
          <p:cNvGrpSpPr/>
          <p:nvPr/>
        </p:nvGrpSpPr>
        <p:grpSpPr bwMode="auto">
          <a:xfrm>
            <a:off x="504825" y="2819400"/>
            <a:ext cx="8034338" cy="1385888"/>
            <a:chOff x="504824" y="2819400"/>
            <a:chExt cx="8034336" cy="1385888"/>
          </a:xfrm>
        </p:grpSpPr>
        <p:cxnSp>
          <p:nvCxnSpPr>
            <p:cNvPr id="44042" name="Straight Connector 9"/>
            <p:cNvCxnSpPr>
              <a:cxnSpLocks noChangeShapeType="1"/>
            </p:cNvCxnSpPr>
            <p:nvPr/>
          </p:nvCxnSpPr>
          <p:spPr bwMode="auto">
            <a:xfrm>
              <a:off x="504824"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44043" name="Straight Connector 10"/>
            <p:cNvCxnSpPr>
              <a:cxnSpLocks noChangeShapeType="1"/>
            </p:cNvCxnSpPr>
            <p:nvPr/>
          </p:nvCxnSpPr>
          <p:spPr bwMode="auto">
            <a:xfrm>
              <a:off x="4662488"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44044" name="Straight Connector 11"/>
            <p:cNvCxnSpPr>
              <a:cxnSpLocks noChangeShapeType="1"/>
            </p:cNvCxnSpPr>
            <p:nvPr/>
          </p:nvCxnSpPr>
          <p:spPr bwMode="auto">
            <a:xfrm>
              <a:off x="3719512"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44045" name="Straight Connector 12"/>
            <p:cNvCxnSpPr>
              <a:cxnSpLocks noChangeShapeType="1"/>
            </p:cNvCxnSpPr>
            <p:nvPr/>
          </p:nvCxnSpPr>
          <p:spPr bwMode="auto">
            <a:xfrm>
              <a:off x="2695576"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44046" name="Straight Connector 13"/>
            <p:cNvCxnSpPr>
              <a:cxnSpLocks noChangeShapeType="1"/>
            </p:cNvCxnSpPr>
            <p:nvPr/>
          </p:nvCxnSpPr>
          <p:spPr bwMode="auto">
            <a:xfrm>
              <a:off x="1614488"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44047" name="Straight Connector 14"/>
            <p:cNvCxnSpPr>
              <a:cxnSpLocks noChangeShapeType="1"/>
            </p:cNvCxnSpPr>
            <p:nvPr/>
          </p:nvCxnSpPr>
          <p:spPr bwMode="auto">
            <a:xfrm>
              <a:off x="4814888" y="2833688"/>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44048" name="Straight Connector 15"/>
            <p:cNvCxnSpPr>
              <a:cxnSpLocks noChangeShapeType="1"/>
            </p:cNvCxnSpPr>
            <p:nvPr/>
          </p:nvCxnSpPr>
          <p:spPr bwMode="auto">
            <a:xfrm>
              <a:off x="6081712"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44049" name="Straight Connector 16"/>
            <p:cNvCxnSpPr>
              <a:cxnSpLocks noChangeShapeType="1"/>
            </p:cNvCxnSpPr>
            <p:nvPr/>
          </p:nvCxnSpPr>
          <p:spPr bwMode="auto">
            <a:xfrm>
              <a:off x="7162800"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44050" name="Straight Connector 17"/>
            <p:cNvCxnSpPr>
              <a:cxnSpLocks noChangeShapeType="1"/>
            </p:cNvCxnSpPr>
            <p:nvPr/>
          </p:nvCxnSpPr>
          <p:spPr bwMode="auto">
            <a:xfrm>
              <a:off x="7605712"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44051" name="Straight Connector 18"/>
            <p:cNvCxnSpPr>
              <a:cxnSpLocks noChangeShapeType="1"/>
            </p:cNvCxnSpPr>
            <p:nvPr/>
          </p:nvCxnSpPr>
          <p:spPr bwMode="auto">
            <a:xfrm>
              <a:off x="5929312" y="2819400"/>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cxnSp>
          <p:nvCxnSpPr>
            <p:cNvPr id="44052" name="Straight Connector 19"/>
            <p:cNvCxnSpPr>
              <a:cxnSpLocks noChangeShapeType="1"/>
            </p:cNvCxnSpPr>
            <p:nvPr/>
          </p:nvCxnSpPr>
          <p:spPr bwMode="auto">
            <a:xfrm>
              <a:off x="8539160" y="2833688"/>
              <a:ext cx="0" cy="137160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grpSp>
      <p:sp>
        <p:nvSpPr>
          <p:cNvPr id="21" name="Rectangle 3"/>
          <p:cNvSpPr/>
          <p:nvPr/>
        </p:nvSpPr>
        <p:spPr bwMode="auto">
          <a:xfrm>
            <a:off x="7500938" y="2833688"/>
            <a:ext cx="1109662" cy="1357312"/>
          </a:xfrm>
          <a:prstGeom prst="rect">
            <a:avLst/>
          </a:prstGeom>
          <a:noFill/>
          <a:ln w="38100">
            <a:solidFill>
              <a:schemeClr val="accent2"/>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eaLnBrk="0" hangingPunct="0">
              <a:defRPr/>
            </a:pPr>
            <a:endParaRPr lang="zh-CN" altLang="en-US">
              <a:solidFill>
                <a:schemeClr val="tx1"/>
              </a:solidFill>
              <a:latin typeface="Comic Sans MS" panose="030F0702030302020204" pitchFamily="66" charset="0"/>
            </a:endParaRPr>
          </a:p>
        </p:txBody>
      </p:sp>
      <p:sp>
        <p:nvSpPr>
          <p:cNvPr id="22" name="矩形 21"/>
          <p:cNvSpPr/>
          <p:nvPr/>
        </p:nvSpPr>
        <p:spPr bwMode="auto">
          <a:xfrm>
            <a:off x="1981200" y="2590800"/>
            <a:ext cx="2286000" cy="228600"/>
          </a:xfrm>
          <a:prstGeom prst="rect">
            <a:avLst/>
          </a:pr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p:txBody>
      </p:sp>
      <p:sp>
        <p:nvSpPr>
          <p:cNvPr id="23" name="矩形 22"/>
          <p:cNvSpPr/>
          <p:nvPr/>
        </p:nvSpPr>
        <p:spPr bwMode="auto">
          <a:xfrm>
            <a:off x="609600" y="2590800"/>
            <a:ext cx="6858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347 -0.00347 0.00677 -0.00717 0.01041 -0.01018 C 0.0118 -0.01111 0.01996 -0.01389 0.02083 -0.01412 C 0.0375 -0.01782 0.06024 -0.01782 0.07447 -0.01805 L 0.39843 -0.02014 C 0.4092 -0.02477 0.39756 -0.02014 0.41927 -0.02407 C 0.42135 -0.0243 0.42326 -0.02546 0.42534 -0.02592 C 0.42829 -0.02685 0.43125 -0.02731 0.4342 -0.02801 C 0.43628 -0.02847 0.43819 -0.02916 0.44027 -0.03009 C 0.44166 -0.03055 0.44322 -0.03171 0.44479 -0.03194 C 0.44861 -0.03287 0.4526 -0.0331 0.45659 -0.03402 C 0.4592 -0.03449 0.46163 -0.03541 0.46406 -0.03588 C 0.46753 -0.0368 0.471 -0.03727 0.47447 -0.03796 C 0.4776 -0.03865 0.48055 -0.03981 0.4835 -0.04004 C 0.50086 -0.0412 0.5184 -0.0412 0.53576 -0.04189 C 0.53767 -0.04259 0.53975 -0.04375 0.54166 -0.04398 C 0.55885 -0.04606 0.5618 -0.04583 0.57465 -0.04583 " pathEditMode="relative" ptsTypes="AAAAAAAAAAAAAAAAAA">
                                      <p:cBhvr>
                                        <p:cTn id="6" dur="2000" fill="hold"/>
                                        <p:tgtEl>
                                          <p:spTgt spid="44038"/>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8" grpId="0" animBg="1"/>
      <p:bldP spid="2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zh-CN" smtClean="0"/>
              <a:t>Links</a:t>
            </a:r>
            <a:endParaRPr lang="en-US" altLang="zh-CN" smtClean="0"/>
          </a:p>
        </p:txBody>
      </p:sp>
      <p:sp>
        <p:nvSpPr>
          <p:cNvPr id="28675" name="Content Placeholder 2"/>
          <p:cNvSpPr>
            <a:spLocks noGrp="1"/>
          </p:cNvSpPr>
          <p:nvPr>
            <p:ph idx="1"/>
          </p:nvPr>
        </p:nvSpPr>
        <p:spPr/>
        <p:txBody>
          <a:bodyPr/>
          <a:lstStyle/>
          <a:p>
            <a:r>
              <a:rPr lang="en-US" altLang="zh-CN" smtClean="0"/>
              <a:t>LINK: shortcut for long names</a:t>
            </a:r>
            <a:endParaRPr lang="en-US" altLang="zh-CN" smtClean="0"/>
          </a:p>
          <a:p>
            <a:pPr lvl="1"/>
            <a:r>
              <a:rPr lang="en-US" altLang="zh-CN" smtClean="0"/>
              <a:t>LINK(“Mail/inbox/new-assignment”, “assignment”)</a:t>
            </a:r>
            <a:endParaRPr lang="en-US" altLang="zh-CN" smtClean="0"/>
          </a:p>
          <a:p>
            <a:pPr lvl="1"/>
            <a:r>
              <a:rPr lang="en-US" altLang="zh-CN" smtClean="0"/>
              <a:t>Turns strict hierarchy into a directed graph</a:t>
            </a:r>
            <a:endParaRPr lang="en-US" altLang="zh-CN" smtClean="0"/>
          </a:p>
          <a:p>
            <a:pPr lvl="2"/>
            <a:r>
              <a:rPr lang="en-US" altLang="zh-CN" smtClean="0"/>
              <a:t>Users cannot create links to directories -&gt; acyclic graph</a:t>
            </a:r>
            <a:endParaRPr lang="en-US" altLang="zh-CN" smtClean="0"/>
          </a:p>
          <a:p>
            <a:pPr lvl="1"/>
            <a:r>
              <a:rPr lang="en-US" altLang="zh-CN" smtClean="0"/>
              <a:t>Different names, same inode number</a:t>
            </a:r>
            <a:endParaRPr lang="en-US" altLang="zh-CN" smtClean="0"/>
          </a:p>
          <a:p>
            <a:r>
              <a:rPr lang="en-US" altLang="zh-CN" smtClean="0"/>
              <a:t>UNLINK</a:t>
            </a:r>
            <a:endParaRPr lang="en-US" altLang="zh-CN" smtClean="0"/>
          </a:p>
          <a:p>
            <a:pPr lvl="1"/>
            <a:r>
              <a:rPr lang="en-US" altLang="zh-CN" smtClean="0"/>
              <a:t>Remove the binding of filename to inode number</a:t>
            </a:r>
            <a:endParaRPr lang="en-US" altLang="zh-CN" smtClean="0"/>
          </a:p>
          <a:p>
            <a:pPr lvl="1"/>
            <a:r>
              <a:rPr lang="en-US" altLang="zh-CN" smtClean="0"/>
              <a:t>If UNLINK last binding, put inode/blocks to free-list</a:t>
            </a:r>
            <a:endParaRPr lang="en-US" altLang="zh-CN" smtClean="0"/>
          </a:p>
          <a:p>
            <a:pPr lvl="2"/>
            <a:r>
              <a:rPr lang="en-US" altLang="zh-CN" smtClean="0"/>
              <a:t>A reference counter is needed</a:t>
            </a:r>
            <a:endParaRPr lang="zh-CN" altLang="zh-CN" smtClean="0"/>
          </a:p>
        </p:txBody>
      </p:sp>
      <p:sp>
        <p:nvSpPr>
          <p:cNvPr id="28676"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B2285661-7BA5-4D6A-AB04-CAF2AAB638DE}"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sp>
        <p:nvSpPr>
          <p:cNvPr id="28677" name="TextBox 6"/>
          <p:cNvSpPr txBox="1">
            <a:spLocks noChangeArrowheads="1"/>
          </p:cNvSpPr>
          <p:nvPr/>
        </p:nvSpPr>
        <p:spPr bwMode="auto">
          <a:xfrm>
            <a:off x="8229600" y="4572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a:t>
            </a:r>
            <a:endParaRPr lang="zh-CN" altLang="en-US" sz="1800" b="0">
              <a:latin typeface="Calibri" panose="020F0502020204030204" pitchFamily="34" charset="0"/>
            </a:endParaRPr>
          </a:p>
        </p:txBody>
      </p:sp>
      <p:sp>
        <p:nvSpPr>
          <p:cNvPr id="28678" name="TextBox 7"/>
          <p:cNvSpPr txBox="1">
            <a:spLocks noChangeArrowheads="1"/>
          </p:cNvSpPr>
          <p:nvPr/>
        </p:nvSpPr>
        <p:spPr bwMode="auto">
          <a:xfrm>
            <a:off x="74676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 num</a:t>
            </a:r>
            <a:endParaRPr lang="zh-CN" altLang="en-US" sz="1800" b="0">
              <a:latin typeface="Calibri" panose="020F0502020204030204" pitchFamily="34" charset="0"/>
            </a:endParaRPr>
          </a:p>
        </p:txBody>
      </p:sp>
      <p:sp>
        <p:nvSpPr>
          <p:cNvPr id="28679" name="TextBox 8"/>
          <p:cNvSpPr txBox="1">
            <a:spLocks noChangeArrowheads="1"/>
          </p:cNvSpPr>
          <p:nvPr/>
        </p:nvSpPr>
        <p:spPr bwMode="auto">
          <a:xfrm>
            <a:off x="6553200" y="457200"/>
            <a:ext cx="9223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File</a:t>
            </a:r>
            <a:endParaRPr lang="en-US" altLang="zh-CN" sz="1800" b="0">
              <a:latin typeface="Calibri" panose="020F0502020204030204" pitchFamily="34" charset="0"/>
            </a:endParaRPr>
          </a:p>
          <a:p>
            <a:pPr eaLnBrk="1" hangingPunct="1"/>
            <a:r>
              <a:rPr lang="en-US" altLang="zh-CN" sz="1800" b="0">
                <a:latin typeface="Calibri" panose="020F0502020204030204" pitchFamily="34" charset="0"/>
              </a:rPr>
              <a:t>(inode)</a:t>
            </a:r>
            <a:endParaRPr lang="zh-CN" altLang="en-US" sz="1800" b="0">
              <a:latin typeface="Calibri" panose="020F0502020204030204" pitchFamily="34" charset="0"/>
            </a:endParaRPr>
          </a:p>
        </p:txBody>
      </p:sp>
      <p:sp>
        <p:nvSpPr>
          <p:cNvPr id="28680" name="TextBox 9"/>
          <p:cNvSpPr txBox="1">
            <a:spLocks noChangeArrowheads="1"/>
          </p:cNvSpPr>
          <p:nvPr/>
        </p:nvSpPr>
        <p:spPr bwMode="auto">
          <a:xfrm>
            <a:off x="57912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Inode num</a:t>
            </a:r>
            <a:endParaRPr lang="zh-CN" altLang="en-US" sz="1800" b="0">
              <a:latin typeface="Calibri" panose="020F0502020204030204" pitchFamily="34" charset="0"/>
            </a:endParaRPr>
          </a:p>
        </p:txBody>
      </p:sp>
      <p:sp>
        <p:nvSpPr>
          <p:cNvPr id="28681" name="TextBox 8"/>
          <p:cNvSpPr txBox="1">
            <a:spLocks noChangeArrowheads="1"/>
          </p:cNvSpPr>
          <p:nvPr/>
        </p:nvSpPr>
        <p:spPr bwMode="auto">
          <a:xfrm>
            <a:off x="5021263" y="457200"/>
            <a:ext cx="9223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File</a:t>
            </a:r>
            <a:endParaRPr lang="en-US" altLang="zh-CN" sz="1800" b="0">
              <a:latin typeface="Calibri" panose="020F0502020204030204" pitchFamily="34" charset="0"/>
            </a:endParaRPr>
          </a:p>
          <a:p>
            <a:pPr eaLnBrk="1" hangingPunct="1"/>
            <a:r>
              <a:rPr lang="en-US" altLang="zh-CN" sz="1800" b="0">
                <a:latin typeface="Calibri" panose="020F0502020204030204" pitchFamily="34" charset="0"/>
              </a:rPr>
              <a:t>name</a:t>
            </a:r>
            <a:endParaRPr lang="zh-CN" altLang="en-US" sz="1800" b="0">
              <a:latin typeface="Calibri" panose="020F0502020204030204" pitchFamily="34" charset="0"/>
            </a:endParaRPr>
          </a:p>
        </p:txBody>
      </p:sp>
      <p:sp>
        <p:nvSpPr>
          <p:cNvPr id="28682" name="TextBox 8"/>
          <p:cNvSpPr txBox="1">
            <a:spLocks noChangeArrowheads="1"/>
          </p:cNvSpPr>
          <p:nvPr/>
        </p:nvSpPr>
        <p:spPr bwMode="auto">
          <a:xfrm>
            <a:off x="3505200" y="773113"/>
            <a:ext cx="1600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Path name</a:t>
            </a:r>
            <a:endParaRPr lang="zh-CN" altLang="en-US" sz="1800" b="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en-US" altLang="zh-CN" smtClean="0"/>
              <a:t>Links</a:t>
            </a:r>
            <a:endParaRPr lang="zh-CN" altLang="en-US" smtClean="0"/>
          </a:p>
        </p:txBody>
      </p:sp>
      <p:sp>
        <p:nvSpPr>
          <p:cNvPr id="29699" name="内容占位符 2"/>
          <p:cNvSpPr>
            <a:spLocks noGrp="1"/>
          </p:cNvSpPr>
          <p:nvPr>
            <p:ph idx="1"/>
          </p:nvPr>
        </p:nvSpPr>
        <p:spPr/>
        <p:txBody>
          <a:bodyPr/>
          <a:lstStyle/>
          <a:p>
            <a:r>
              <a:rPr lang="en-US" altLang="zh-CN" smtClean="0"/>
              <a:t>Reference count</a:t>
            </a:r>
            <a:endParaRPr lang="en-US" altLang="zh-CN" smtClean="0"/>
          </a:p>
          <a:p>
            <a:pPr lvl="1"/>
            <a:r>
              <a:rPr lang="en-US" altLang="zh-CN" smtClean="0"/>
              <a:t>An inode can bind multiple file names</a:t>
            </a:r>
            <a:endParaRPr lang="en-US" altLang="zh-CN" smtClean="0"/>
          </a:p>
          <a:p>
            <a:pPr lvl="1"/>
            <a:r>
              <a:rPr lang="en-US" altLang="zh-CN" smtClean="0"/>
              <a:t>+1 when LINK, -1 when UNLINK</a:t>
            </a:r>
            <a:endParaRPr lang="en-US" altLang="zh-CN" smtClean="0"/>
          </a:p>
          <a:p>
            <a:pPr lvl="1"/>
            <a:r>
              <a:rPr lang="en-US" altLang="zh-CN" smtClean="0"/>
              <a:t>A file will be deleted when reference count is 0</a:t>
            </a:r>
            <a:endParaRPr lang="en-US" altLang="zh-CN" smtClean="0"/>
          </a:p>
          <a:p>
            <a:pPr lvl="2"/>
            <a:r>
              <a:rPr lang="en-US" altLang="zh-CN" smtClean="0"/>
              <a:t>WARN: violation of </a:t>
            </a:r>
            <a:r>
              <a:rPr lang="en-US" altLang="zh-CN" b="1" i="1" smtClean="0">
                <a:solidFill>
                  <a:srgbClr val="800000"/>
                </a:solidFill>
              </a:rPr>
              <a:t>the principle of least astonishment</a:t>
            </a:r>
            <a:endParaRPr lang="en-US" altLang="zh-CN" b="1" i="1" smtClean="0">
              <a:solidFill>
                <a:srgbClr val="800000"/>
              </a:solidFill>
            </a:endParaRPr>
          </a:p>
          <a:p>
            <a:pPr lvl="1"/>
            <a:r>
              <a:rPr lang="en-US" altLang="zh-CN" smtClean="0"/>
              <a:t>No cycle allowed</a:t>
            </a:r>
            <a:endParaRPr lang="en-US" altLang="zh-CN" smtClean="0"/>
          </a:p>
          <a:p>
            <a:pPr lvl="2"/>
            <a:r>
              <a:rPr lang="en-US" altLang="zh-CN" smtClean="0"/>
              <a:t>Except for ‘.’ and ‘..’</a:t>
            </a:r>
            <a:endParaRPr lang="en-US" altLang="zh-CN" smtClean="0"/>
          </a:p>
          <a:p>
            <a:pPr lvl="2"/>
            <a:r>
              <a:rPr lang="en-US" altLang="zh-CN" smtClean="0"/>
              <a:t>Naming current and parent </a:t>
            </a:r>
            <a:br>
              <a:rPr lang="en-US" altLang="zh-CN" smtClean="0"/>
            </a:br>
            <a:r>
              <a:rPr lang="en-US" altLang="zh-CN" smtClean="0"/>
              <a:t>directory with no need to </a:t>
            </a:r>
            <a:br>
              <a:rPr lang="en-US" altLang="zh-CN" smtClean="0"/>
            </a:br>
            <a:r>
              <a:rPr lang="en-US" altLang="zh-CN" smtClean="0"/>
              <a:t>know their names</a:t>
            </a:r>
            <a:endParaRPr lang="zh-CN" altLang="en-US" smtClean="0"/>
          </a:p>
        </p:txBody>
      </p:sp>
      <p:sp>
        <p:nvSpPr>
          <p:cNvPr id="2970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D2810EF2-0550-4F49-8B01-C05B887E7732}"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pic>
        <p:nvPicPr>
          <p:cNvPr id="2970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81650" y="4772025"/>
            <a:ext cx="31051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TextBox 6"/>
          <p:cNvSpPr txBox="1">
            <a:spLocks noChangeArrowheads="1"/>
          </p:cNvSpPr>
          <p:nvPr/>
        </p:nvSpPr>
        <p:spPr bwMode="auto">
          <a:xfrm>
            <a:off x="8229600" y="4572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a:t>
            </a:r>
            <a:endParaRPr lang="zh-CN" altLang="en-US" sz="1800" b="0">
              <a:latin typeface="Calibri" panose="020F0502020204030204" pitchFamily="34" charset="0"/>
            </a:endParaRPr>
          </a:p>
        </p:txBody>
      </p:sp>
      <p:sp>
        <p:nvSpPr>
          <p:cNvPr id="29703" name="TextBox 7"/>
          <p:cNvSpPr txBox="1">
            <a:spLocks noChangeArrowheads="1"/>
          </p:cNvSpPr>
          <p:nvPr/>
        </p:nvSpPr>
        <p:spPr bwMode="auto">
          <a:xfrm>
            <a:off x="74676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 num</a:t>
            </a:r>
            <a:endParaRPr lang="zh-CN" altLang="en-US" sz="1800" b="0">
              <a:latin typeface="Calibri" panose="020F0502020204030204" pitchFamily="34" charset="0"/>
            </a:endParaRPr>
          </a:p>
        </p:txBody>
      </p:sp>
      <p:sp>
        <p:nvSpPr>
          <p:cNvPr id="29704" name="TextBox 8"/>
          <p:cNvSpPr txBox="1">
            <a:spLocks noChangeArrowheads="1"/>
          </p:cNvSpPr>
          <p:nvPr/>
        </p:nvSpPr>
        <p:spPr bwMode="auto">
          <a:xfrm>
            <a:off x="6553200" y="457200"/>
            <a:ext cx="9223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File</a:t>
            </a:r>
            <a:endParaRPr lang="en-US" altLang="zh-CN" sz="1800" b="0">
              <a:latin typeface="Calibri" panose="020F0502020204030204" pitchFamily="34" charset="0"/>
            </a:endParaRPr>
          </a:p>
          <a:p>
            <a:pPr eaLnBrk="1" hangingPunct="1"/>
            <a:r>
              <a:rPr lang="en-US" altLang="zh-CN" sz="1800" b="0">
                <a:latin typeface="Calibri" panose="020F0502020204030204" pitchFamily="34" charset="0"/>
              </a:rPr>
              <a:t>(inode)</a:t>
            </a:r>
            <a:endParaRPr lang="zh-CN" altLang="en-US" sz="1800" b="0">
              <a:latin typeface="Calibri" panose="020F0502020204030204" pitchFamily="34" charset="0"/>
            </a:endParaRPr>
          </a:p>
        </p:txBody>
      </p:sp>
      <p:sp>
        <p:nvSpPr>
          <p:cNvPr id="29705" name="TextBox 9"/>
          <p:cNvSpPr txBox="1">
            <a:spLocks noChangeArrowheads="1"/>
          </p:cNvSpPr>
          <p:nvPr/>
        </p:nvSpPr>
        <p:spPr bwMode="auto">
          <a:xfrm>
            <a:off x="57912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Inode num</a:t>
            </a:r>
            <a:endParaRPr lang="zh-CN" altLang="en-US" sz="1800" b="0">
              <a:latin typeface="Calibri" panose="020F0502020204030204" pitchFamily="34" charset="0"/>
            </a:endParaRPr>
          </a:p>
        </p:txBody>
      </p:sp>
      <p:sp>
        <p:nvSpPr>
          <p:cNvPr id="29706" name="TextBox 8"/>
          <p:cNvSpPr txBox="1">
            <a:spLocks noChangeArrowheads="1"/>
          </p:cNvSpPr>
          <p:nvPr/>
        </p:nvSpPr>
        <p:spPr bwMode="auto">
          <a:xfrm>
            <a:off x="5021263" y="457200"/>
            <a:ext cx="9223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File</a:t>
            </a:r>
            <a:endParaRPr lang="en-US" altLang="zh-CN" sz="1800" b="0">
              <a:latin typeface="Calibri" panose="020F0502020204030204" pitchFamily="34" charset="0"/>
            </a:endParaRPr>
          </a:p>
          <a:p>
            <a:pPr eaLnBrk="1" hangingPunct="1"/>
            <a:r>
              <a:rPr lang="en-US" altLang="zh-CN" sz="1800" b="0">
                <a:latin typeface="Calibri" panose="020F0502020204030204" pitchFamily="34" charset="0"/>
              </a:rPr>
              <a:t>name</a:t>
            </a:r>
            <a:endParaRPr lang="zh-CN" altLang="en-US" sz="1800" b="0">
              <a:latin typeface="Calibri" panose="020F0502020204030204" pitchFamily="34" charset="0"/>
            </a:endParaRPr>
          </a:p>
        </p:txBody>
      </p:sp>
      <p:sp>
        <p:nvSpPr>
          <p:cNvPr id="29707" name="TextBox 8"/>
          <p:cNvSpPr txBox="1">
            <a:spLocks noChangeArrowheads="1"/>
          </p:cNvSpPr>
          <p:nvPr/>
        </p:nvSpPr>
        <p:spPr bwMode="auto">
          <a:xfrm>
            <a:off x="3505200" y="773113"/>
            <a:ext cx="1600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Path name</a:t>
            </a:r>
            <a:endParaRPr lang="zh-CN" altLang="en-US" sz="1800" b="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635000" y="0"/>
            <a:ext cx="8308975" cy="844550"/>
          </a:xfrm>
        </p:spPr>
        <p:txBody>
          <a:bodyPr/>
          <a:lstStyle/>
          <a:p>
            <a:pPr algn="just"/>
            <a:r>
              <a:rPr lang="en-US" altLang="zh-CN" smtClean="0">
                <a:ea typeface="宋体" panose="02010600030101010101" pitchFamily="2" charset="-122"/>
              </a:rPr>
              <a:t>link</a:t>
            </a:r>
            <a:endParaRPr lang="en-US" altLang="zh-CN" smtClean="0">
              <a:ea typeface="宋体" panose="02010600030101010101" pitchFamily="2" charset="-122"/>
            </a:endParaRPr>
          </a:p>
        </p:txBody>
      </p:sp>
      <p:sp>
        <p:nvSpPr>
          <p:cNvPr id="67587" name="Rectangle 6"/>
          <p:cNvSpPr>
            <a:spLocks noGrp="1" noChangeArrowheads="1"/>
          </p:cNvSpPr>
          <p:nvPr>
            <p:ph type="body" idx="1"/>
          </p:nvPr>
        </p:nvSpPr>
        <p:spPr>
          <a:xfrm>
            <a:off x="695325" y="938213"/>
            <a:ext cx="8113713" cy="5618162"/>
          </a:xfrm>
        </p:spPr>
        <p:txBody>
          <a:bodyPr/>
          <a:lstStyle/>
          <a:p>
            <a:r>
              <a:rPr lang="en-US" altLang="zh-CN" smtClean="0">
                <a:ea typeface="宋体" panose="02010600030101010101" pitchFamily="2" charset="-122"/>
              </a:rPr>
              <a:t>link(source, target)</a:t>
            </a:r>
            <a:endParaRPr lang="en-US" altLang="zh-CN" smtClean="0">
              <a:ea typeface="宋体" panose="02010600030101010101" pitchFamily="2" charset="-122"/>
            </a:endParaRPr>
          </a:p>
          <a:p>
            <a:endParaRPr lang="en-US" altLang="zh-CN" smtClean="0">
              <a:ea typeface="宋体" panose="02010600030101010101" pitchFamily="2" charset="-122"/>
            </a:endParaRPr>
          </a:p>
        </p:txBody>
      </p:sp>
      <p:pic>
        <p:nvPicPr>
          <p:cNvPr id="67588"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32213" y="1789113"/>
            <a:ext cx="5121275"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en-US" altLang="zh-CN" smtClean="0"/>
              <a:t>No cycle for LINK</a:t>
            </a:r>
            <a:endParaRPr lang="zh-CN" altLang="en-US" smtClean="0"/>
          </a:p>
        </p:txBody>
      </p:sp>
      <p:sp>
        <p:nvSpPr>
          <p:cNvPr id="30723"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3C4BA79B-8412-4678-A1E4-D4DEA595DBB1}"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sp>
        <p:nvSpPr>
          <p:cNvPr id="5" name="圆角矩形 4"/>
          <p:cNvSpPr/>
          <p:nvPr/>
        </p:nvSpPr>
        <p:spPr bwMode="auto">
          <a:xfrm>
            <a:off x="1401763" y="1905000"/>
            <a:ext cx="533400" cy="381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r>
              <a:rPr lang="en-US" altLang="zh-CN">
                <a:solidFill>
                  <a:schemeClr val="tx1"/>
                </a:solidFill>
              </a:rPr>
              <a:t>/</a:t>
            </a:r>
            <a:endParaRPr lang="zh-CN" altLang="en-US">
              <a:solidFill>
                <a:schemeClr val="tx1"/>
              </a:solidFill>
            </a:endParaRPr>
          </a:p>
        </p:txBody>
      </p:sp>
      <p:sp>
        <p:nvSpPr>
          <p:cNvPr id="6" name="圆角矩形 5"/>
          <p:cNvSpPr/>
          <p:nvPr/>
        </p:nvSpPr>
        <p:spPr bwMode="auto">
          <a:xfrm>
            <a:off x="792163" y="2667000"/>
            <a:ext cx="533400" cy="381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endParaRPr lang="zh-CN" altLang="en-US">
              <a:solidFill>
                <a:schemeClr val="tx1"/>
              </a:solidFill>
            </a:endParaRPr>
          </a:p>
        </p:txBody>
      </p:sp>
      <p:sp>
        <p:nvSpPr>
          <p:cNvPr id="7" name="圆角矩形 6"/>
          <p:cNvSpPr/>
          <p:nvPr/>
        </p:nvSpPr>
        <p:spPr bwMode="auto">
          <a:xfrm>
            <a:off x="2087563" y="2654300"/>
            <a:ext cx="762000" cy="381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r>
              <a:rPr lang="en-US" altLang="zh-CN">
                <a:solidFill>
                  <a:schemeClr val="tx1"/>
                </a:solidFill>
              </a:rPr>
              <a:t>25:1</a:t>
            </a:r>
            <a:endParaRPr lang="zh-CN" altLang="en-US">
              <a:solidFill>
                <a:schemeClr val="tx1"/>
              </a:solidFill>
            </a:endParaRPr>
          </a:p>
        </p:txBody>
      </p:sp>
      <p:sp>
        <p:nvSpPr>
          <p:cNvPr id="8" name="圆角矩形 7"/>
          <p:cNvSpPr/>
          <p:nvPr/>
        </p:nvSpPr>
        <p:spPr bwMode="auto">
          <a:xfrm>
            <a:off x="792163" y="3429000"/>
            <a:ext cx="533400" cy="381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endParaRPr lang="zh-CN" altLang="en-US">
              <a:solidFill>
                <a:schemeClr val="tx1"/>
              </a:solidFill>
            </a:endParaRPr>
          </a:p>
        </p:txBody>
      </p:sp>
      <p:sp>
        <p:nvSpPr>
          <p:cNvPr id="10" name="圆角矩形 9"/>
          <p:cNvSpPr/>
          <p:nvPr/>
        </p:nvSpPr>
        <p:spPr bwMode="auto">
          <a:xfrm>
            <a:off x="2087563" y="3429000"/>
            <a:ext cx="762000" cy="381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endParaRPr lang="zh-CN" altLang="en-US">
              <a:solidFill>
                <a:schemeClr val="tx1"/>
              </a:solidFill>
            </a:endParaRPr>
          </a:p>
        </p:txBody>
      </p:sp>
      <p:cxnSp>
        <p:nvCxnSpPr>
          <p:cNvPr id="30729" name="直接连接符 11"/>
          <p:cNvCxnSpPr>
            <a:cxnSpLocks noChangeShapeType="1"/>
            <a:stCxn id="5" idx="2"/>
            <a:endCxn id="6" idx="0"/>
          </p:cNvCxnSpPr>
          <p:nvPr/>
        </p:nvCxnSpPr>
        <p:spPr bwMode="auto">
          <a:xfrm flipH="1">
            <a:off x="1058863" y="2286000"/>
            <a:ext cx="6096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cxnSp>
      <p:cxnSp>
        <p:nvCxnSpPr>
          <p:cNvPr id="30730" name="直接连接符 13"/>
          <p:cNvCxnSpPr>
            <a:cxnSpLocks noChangeShapeType="1"/>
            <a:stCxn id="6" idx="2"/>
            <a:endCxn id="8" idx="0"/>
          </p:cNvCxnSpPr>
          <p:nvPr/>
        </p:nvCxnSpPr>
        <p:spPr bwMode="auto">
          <a:xfrm>
            <a:off x="1058863" y="3048000"/>
            <a:ext cx="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cxnSp>
      <p:cxnSp>
        <p:nvCxnSpPr>
          <p:cNvPr id="30731" name="直接连接符 17"/>
          <p:cNvCxnSpPr>
            <a:cxnSpLocks noChangeShapeType="1"/>
            <a:stCxn id="5" idx="2"/>
            <a:endCxn id="7" idx="0"/>
          </p:cNvCxnSpPr>
          <p:nvPr/>
        </p:nvCxnSpPr>
        <p:spPr bwMode="auto">
          <a:xfrm>
            <a:off x="1668463" y="2286000"/>
            <a:ext cx="800100" cy="368300"/>
          </a:xfrm>
          <a:prstGeom prst="line">
            <a:avLst/>
          </a:prstGeom>
          <a:noFill/>
          <a:ln w="9525">
            <a:solidFill>
              <a:schemeClr val="tx1"/>
            </a:solidFill>
            <a:round/>
          </a:ln>
          <a:extLst>
            <a:ext uri="{909E8E84-426E-40DD-AFC4-6F175D3DCCD1}">
              <a14:hiddenFill xmlns:a14="http://schemas.microsoft.com/office/drawing/2010/main">
                <a:noFill/>
              </a14:hiddenFill>
            </a:ext>
          </a:extLst>
        </p:spPr>
      </p:cxnSp>
      <p:cxnSp>
        <p:nvCxnSpPr>
          <p:cNvPr id="30732" name="直接连接符 19"/>
          <p:cNvCxnSpPr>
            <a:cxnSpLocks noChangeShapeType="1"/>
            <a:stCxn id="7" idx="2"/>
            <a:endCxn id="10" idx="0"/>
          </p:cNvCxnSpPr>
          <p:nvPr/>
        </p:nvCxnSpPr>
        <p:spPr bwMode="auto">
          <a:xfrm>
            <a:off x="2468563" y="3035300"/>
            <a:ext cx="0" cy="393700"/>
          </a:xfrm>
          <a:prstGeom prst="line">
            <a:avLst/>
          </a:prstGeom>
          <a:noFill/>
          <a:ln w="9525">
            <a:solidFill>
              <a:schemeClr val="tx1"/>
            </a:solidFill>
            <a:round/>
          </a:ln>
          <a:extLst>
            <a:ext uri="{909E8E84-426E-40DD-AFC4-6F175D3DCCD1}">
              <a14:hiddenFill xmlns:a14="http://schemas.microsoft.com/office/drawing/2010/main">
                <a:noFill/>
              </a14:hiddenFill>
            </a:ext>
          </a:extLst>
        </p:spPr>
      </p:cxnSp>
      <p:sp>
        <p:nvSpPr>
          <p:cNvPr id="30733" name="TextBox 20"/>
          <p:cNvSpPr txBox="1">
            <a:spLocks noChangeArrowheads="1"/>
          </p:cNvSpPr>
          <p:nvPr/>
        </p:nvSpPr>
        <p:spPr bwMode="auto">
          <a:xfrm>
            <a:off x="334963" y="4495800"/>
            <a:ext cx="25527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buFont typeface="Arial" panose="020B0604020202020204" pitchFamily="34" charset="0"/>
              <a:buChar char="•"/>
            </a:pPr>
            <a:r>
              <a:rPr lang="en-US" altLang="zh-CN" b="0">
                <a:latin typeface="Calibri" panose="020F0502020204030204" pitchFamily="34" charset="0"/>
              </a:rPr>
              <a:t>/a/b is a directory</a:t>
            </a:r>
            <a:endParaRPr lang="en-US" altLang="zh-CN" b="0">
              <a:latin typeface="Calibri" panose="020F0502020204030204" pitchFamily="34" charset="0"/>
            </a:endParaRPr>
          </a:p>
          <a:p>
            <a:pPr eaLnBrk="1" hangingPunct="1">
              <a:buFont typeface="Arial" panose="020B0604020202020204" pitchFamily="34" charset="0"/>
              <a:buChar char="•"/>
            </a:pPr>
            <a:r>
              <a:rPr lang="en-US" altLang="zh-CN" b="0">
                <a:latin typeface="Calibri" panose="020F0502020204030204" pitchFamily="34" charset="0"/>
              </a:rPr>
              <a:t>The refcnt of a is 1</a:t>
            </a:r>
            <a:endParaRPr lang="en-US" altLang="zh-CN" b="0">
              <a:latin typeface="Calibri" panose="020F0502020204030204" pitchFamily="34" charset="0"/>
            </a:endParaRPr>
          </a:p>
          <a:p>
            <a:pPr eaLnBrk="1" hangingPunct="1">
              <a:buFont typeface="Arial" panose="020B0604020202020204" pitchFamily="34" charset="0"/>
              <a:buChar char="•"/>
            </a:pPr>
            <a:r>
              <a:rPr lang="en-US" altLang="zh-CN" b="0">
                <a:latin typeface="Calibri" panose="020F0502020204030204" pitchFamily="34" charset="0"/>
              </a:rPr>
              <a:t>a’s inode num is 25</a:t>
            </a:r>
            <a:endParaRPr lang="zh-CN" altLang="en-US" b="0">
              <a:latin typeface="Calibri" panose="020F0502020204030204" pitchFamily="34" charset="0"/>
            </a:endParaRPr>
          </a:p>
        </p:txBody>
      </p:sp>
      <p:sp>
        <p:nvSpPr>
          <p:cNvPr id="22" name="圆角矩形 21"/>
          <p:cNvSpPr/>
          <p:nvPr/>
        </p:nvSpPr>
        <p:spPr bwMode="auto">
          <a:xfrm>
            <a:off x="4068763" y="1905000"/>
            <a:ext cx="533400" cy="381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r>
              <a:rPr lang="en-US" altLang="zh-CN">
                <a:solidFill>
                  <a:schemeClr val="tx1"/>
                </a:solidFill>
              </a:rPr>
              <a:t>/</a:t>
            </a:r>
            <a:endParaRPr lang="zh-CN" altLang="en-US">
              <a:solidFill>
                <a:schemeClr val="tx1"/>
              </a:solidFill>
            </a:endParaRPr>
          </a:p>
        </p:txBody>
      </p:sp>
      <p:sp>
        <p:nvSpPr>
          <p:cNvPr id="23" name="圆角矩形 22"/>
          <p:cNvSpPr/>
          <p:nvPr/>
        </p:nvSpPr>
        <p:spPr bwMode="auto">
          <a:xfrm>
            <a:off x="3459163" y="2667000"/>
            <a:ext cx="533400" cy="381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endParaRPr lang="zh-CN" altLang="en-US">
              <a:solidFill>
                <a:schemeClr val="tx1"/>
              </a:solidFill>
            </a:endParaRPr>
          </a:p>
        </p:txBody>
      </p:sp>
      <p:sp>
        <p:nvSpPr>
          <p:cNvPr id="24" name="圆角矩形 23"/>
          <p:cNvSpPr/>
          <p:nvPr/>
        </p:nvSpPr>
        <p:spPr bwMode="auto">
          <a:xfrm>
            <a:off x="4754563" y="2654300"/>
            <a:ext cx="762000" cy="381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r>
              <a:rPr lang="en-US" altLang="zh-CN">
                <a:solidFill>
                  <a:schemeClr val="tx1"/>
                </a:solidFill>
              </a:rPr>
              <a:t>25:2</a:t>
            </a:r>
            <a:endParaRPr lang="zh-CN" altLang="en-US">
              <a:solidFill>
                <a:schemeClr val="tx1"/>
              </a:solidFill>
            </a:endParaRPr>
          </a:p>
        </p:txBody>
      </p:sp>
      <p:sp>
        <p:nvSpPr>
          <p:cNvPr id="25" name="圆角矩形 24"/>
          <p:cNvSpPr/>
          <p:nvPr/>
        </p:nvSpPr>
        <p:spPr bwMode="auto">
          <a:xfrm>
            <a:off x="3459163" y="3429000"/>
            <a:ext cx="533400" cy="381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endParaRPr lang="zh-CN" altLang="en-US">
              <a:solidFill>
                <a:schemeClr val="tx1"/>
              </a:solidFill>
            </a:endParaRPr>
          </a:p>
        </p:txBody>
      </p:sp>
      <p:sp>
        <p:nvSpPr>
          <p:cNvPr id="27" name="圆角矩形 26"/>
          <p:cNvSpPr/>
          <p:nvPr/>
        </p:nvSpPr>
        <p:spPr bwMode="auto">
          <a:xfrm>
            <a:off x="4754563" y="3429000"/>
            <a:ext cx="762000" cy="381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endParaRPr lang="zh-CN" altLang="en-US">
              <a:solidFill>
                <a:schemeClr val="tx1"/>
              </a:solidFill>
            </a:endParaRPr>
          </a:p>
        </p:txBody>
      </p:sp>
      <p:cxnSp>
        <p:nvCxnSpPr>
          <p:cNvPr id="22547" name="直接连接符 27"/>
          <p:cNvCxnSpPr>
            <a:cxnSpLocks noChangeShapeType="1"/>
            <a:stCxn id="22" idx="2"/>
            <a:endCxn id="23" idx="0"/>
          </p:cNvCxnSpPr>
          <p:nvPr/>
        </p:nvCxnSpPr>
        <p:spPr bwMode="auto">
          <a:xfrm flipH="1">
            <a:off x="3725863" y="2286000"/>
            <a:ext cx="6096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cxnSp>
      <p:cxnSp>
        <p:nvCxnSpPr>
          <p:cNvPr id="22548" name="直接连接符 28"/>
          <p:cNvCxnSpPr>
            <a:cxnSpLocks noChangeShapeType="1"/>
            <a:stCxn id="23" idx="2"/>
            <a:endCxn id="25" idx="0"/>
          </p:cNvCxnSpPr>
          <p:nvPr/>
        </p:nvCxnSpPr>
        <p:spPr bwMode="auto">
          <a:xfrm>
            <a:off x="3725863" y="3048000"/>
            <a:ext cx="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cxnSp>
      <p:cxnSp>
        <p:nvCxnSpPr>
          <p:cNvPr id="22549" name="直接连接符 30"/>
          <p:cNvCxnSpPr>
            <a:cxnSpLocks noChangeShapeType="1"/>
            <a:stCxn id="22" idx="2"/>
            <a:endCxn id="24" idx="0"/>
          </p:cNvCxnSpPr>
          <p:nvPr/>
        </p:nvCxnSpPr>
        <p:spPr bwMode="auto">
          <a:xfrm>
            <a:off x="4335463" y="2286000"/>
            <a:ext cx="800100" cy="368300"/>
          </a:xfrm>
          <a:prstGeom prst="line">
            <a:avLst/>
          </a:prstGeom>
          <a:noFill/>
          <a:ln w="9525">
            <a:solidFill>
              <a:schemeClr val="tx1"/>
            </a:solidFill>
            <a:round/>
          </a:ln>
          <a:extLst>
            <a:ext uri="{909E8E84-426E-40DD-AFC4-6F175D3DCCD1}">
              <a14:hiddenFill xmlns:a14="http://schemas.microsoft.com/office/drawing/2010/main">
                <a:noFill/>
              </a14:hiddenFill>
            </a:ext>
          </a:extLst>
        </p:spPr>
      </p:cxnSp>
      <p:cxnSp>
        <p:nvCxnSpPr>
          <p:cNvPr id="22550" name="直接连接符 31"/>
          <p:cNvCxnSpPr>
            <a:cxnSpLocks noChangeShapeType="1"/>
            <a:stCxn id="24" idx="2"/>
            <a:endCxn id="27" idx="0"/>
          </p:cNvCxnSpPr>
          <p:nvPr/>
        </p:nvCxnSpPr>
        <p:spPr bwMode="auto">
          <a:xfrm>
            <a:off x="5135563" y="3035300"/>
            <a:ext cx="0" cy="393700"/>
          </a:xfrm>
          <a:prstGeom prst="line">
            <a:avLst/>
          </a:prstGeom>
          <a:noFill/>
          <a:ln w="9525">
            <a:solidFill>
              <a:schemeClr val="tx1"/>
            </a:solidFill>
            <a:round/>
          </a:ln>
          <a:extLst>
            <a:ext uri="{909E8E84-426E-40DD-AFC4-6F175D3DCCD1}">
              <a14:hiddenFill xmlns:a14="http://schemas.microsoft.com/office/drawing/2010/main">
                <a:noFill/>
              </a14:hiddenFill>
            </a:ext>
          </a:extLst>
        </p:spPr>
      </p:cxnSp>
      <p:sp>
        <p:nvSpPr>
          <p:cNvPr id="33" name="圆角矩形 32"/>
          <p:cNvSpPr/>
          <p:nvPr/>
        </p:nvSpPr>
        <p:spPr bwMode="auto">
          <a:xfrm>
            <a:off x="6811963" y="1905000"/>
            <a:ext cx="533400" cy="381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r>
              <a:rPr lang="en-US" altLang="zh-CN">
                <a:solidFill>
                  <a:schemeClr val="tx1"/>
                </a:solidFill>
              </a:rPr>
              <a:t>/</a:t>
            </a:r>
            <a:endParaRPr lang="zh-CN" altLang="en-US">
              <a:solidFill>
                <a:schemeClr val="tx1"/>
              </a:solidFill>
            </a:endParaRPr>
          </a:p>
        </p:txBody>
      </p:sp>
      <p:sp>
        <p:nvSpPr>
          <p:cNvPr id="34" name="圆角矩形 33"/>
          <p:cNvSpPr/>
          <p:nvPr/>
        </p:nvSpPr>
        <p:spPr bwMode="auto">
          <a:xfrm>
            <a:off x="6202363" y="2667000"/>
            <a:ext cx="533400" cy="381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endParaRPr lang="zh-CN" altLang="en-US">
              <a:solidFill>
                <a:schemeClr val="tx1"/>
              </a:solidFill>
            </a:endParaRPr>
          </a:p>
        </p:txBody>
      </p:sp>
      <p:sp>
        <p:nvSpPr>
          <p:cNvPr id="35" name="圆角矩形 34"/>
          <p:cNvSpPr/>
          <p:nvPr/>
        </p:nvSpPr>
        <p:spPr bwMode="auto">
          <a:xfrm>
            <a:off x="7497763" y="2654300"/>
            <a:ext cx="762000" cy="381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r>
              <a:rPr lang="en-US" altLang="zh-CN">
                <a:solidFill>
                  <a:srgbClr val="800000"/>
                </a:solidFill>
              </a:rPr>
              <a:t>25: 1</a:t>
            </a:r>
            <a:endParaRPr lang="zh-CN" altLang="en-US">
              <a:solidFill>
                <a:srgbClr val="800000"/>
              </a:solidFill>
            </a:endParaRPr>
          </a:p>
        </p:txBody>
      </p:sp>
      <p:sp>
        <p:nvSpPr>
          <p:cNvPr id="36" name="圆角矩形 35"/>
          <p:cNvSpPr/>
          <p:nvPr/>
        </p:nvSpPr>
        <p:spPr bwMode="auto">
          <a:xfrm>
            <a:off x="6202363" y="3429000"/>
            <a:ext cx="533400" cy="381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endParaRPr lang="zh-CN" altLang="en-US">
              <a:solidFill>
                <a:schemeClr val="tx1"/>
              </a:solidFill>
            </a:endParaRPr>
          </a:p>
        </p:txBody>
      </p:sp>
      <p:sp>
        <p:nvSpPr>
          <p:cNvPr id="38" name="圆角矩形 37"/>
          <p:cNvSpPr/>
          <p:nvPr/>
        </p:nvSpPr>
        <p:spPr bwMode="auto">
          <a:xfrm>
            <a:off x="7497763" y="3429000"/>
            <a:ext cx="762000" cy="381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endParaRPr lang="zh-CN" altLang="en-US">
              <a:solidFill>
                <a:schemeClr val="tx1"/>
              </a:solidFill>
            </a:endParaRPr>
          </a:p>
        </p:txBody>
      </p:sp>
      <p:cxnSp>
        <p:nvCxnSpPr>
          <p:cNvPr id="22556" name="直接连接符 38"/>
          <p:cNvCxnSpPr>
            <a:cxnSpLocks noChangeShapeType="1"/>
            <a:stCxn id="33" idx="2"/>
            <a:endCxn id="34" idx="0"/>
          </p:cNvCxnSpPr>
          <p:nvPr/>
        </p:nvCxnSpPr>
        <p:spPr bwMode="auto">
          <a:xfrm flipH="1">
            <a:off x="6469063" y="2286000"/>
            <a:ext cx="6096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cxnSp>
      <p:cxnSp>
        <p:nvCxnSpPr>
          <p:cNvPr id="22557" name="直接连接符 39"/>
          <p:cNvCxnSpPr>
            <a:cxnSpLocks noChangeShapeType="1"/>
            <a:stCxn id="34" idx="2"/>
            <a:endCxn id="36" idx="0"/>
          </p:cNvCxnSpPr>
          <p:nvPr/>
        </p:nvCxnSpPr>
        <p:spPr bwMode="auto">
          <a:xfrm>
            <a:off x="6469063" y="3048000"/>
            <a:ext cx="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cxnSp>
      <p:cxnSp>
        <p:nvCxnSpPr>
          <p:cNvPr id="22558" name="直接连接符 41"/>
          <p:cNvCxnSpPr>
            <a:cxnSpLocks noChangeShapeType="1"/>
            <a:stCxn id="33" idx="2"/>
            <a:endCxn id="35" idx="0"/>
          </p:cNvCxnSpPr>
          <p:nvPr/>
        </p:nvCxnSpPr>
        <p:spPr bwMode="auto">
          <a:xfrm>
            <a:off x="7078663" y="2286000"/>
            <a:ext cx="800100" cy="368300"/>
          </a:xfrm>
          <a:prstGeom prst="line">
            <a:avLst/>
          </a:prstGeom>
          <a:noFill/>
          <a:ln w="9525">
            <a:solidFill>
              <a:schemeClr val="tx1"/>
            </a:solidFill>
            <a:round/>
          </a:ln>
          <a:extLst>
            <a:ext uri="{909E8E84-426E-40DD-AFC4-6F175D3DCCD1}">
              <a14:hiddenFill xmlns:a14="http://schemas.microsoft.com/office/drawing/2010/main">
                <a:noFill/>
              </a14:hiddenFill>
            </a:ext>
          </a:extLst>
        </p:spPr>
      </p:cxnSp>
      <p:cxnSp>
        <p:nvCxnSpPr>
          <p:cNvPr id="22559" name="直接连接符 42"/>
          <p:cNvCxnSpPr>
            <a:cxnSpLocks noChangeShapeType="1"/>
            <a:stCxn id="35" idx="2"/>
            <a:endCxn id="38" idx="0"/>
          </p:cNvCxnSpPr>
          <p:nvPr/>
        </p:nvCxnSpPr>
        <p:spPr bwMode="auto">
          <a:xfrm>
            <a:off x="7878763" y="3035300"/>
            <a:ext cx="0" cy="393700"/>
          </a:xfrm>
          <a:prstGeom prst="line">
            <a:avLst/>
          </a:prstGeom>
          <a:noFill/>
          <a:ln w="9525">
            <a:solidFill>
              <a:schemeClr val="tx1"/>
            </a:solidFill>
            <a:round/>
          </a:ln>
          <a:extLst>
            <a:ext uri="{909E8E84-426E-40DD-AFC4-6F175D3DCCD1}">
              <a14:hiddenFill xmlns:a14="http://schemas.microsoft.com/office/drawing/2010/main">
                <a:noFill/>
              </a14:hiddenFill>
            </a:ext>
          </a:extLst>
        </p:spPr>
      </p:cxnSp>
      <p:cxnSp>
        <p:nvCxnSpPr>
          <p:cNvPr id="22560" name="肘形连接符 48"/>
          <p:cNvCxnSpPr>
            <a:cxnSpLocks noChangeShapeType="1"/>
            <a:stCxn id="27" idx="1"/>
            <a:endCxn id="24" idx="1"/>
          </p:cNvCxnSpPr>
          <p:nvPr/>
        </p:nvCxnSpPr>
        <p:spPr bwMode="auto">
          <a:xfrm rot="10800000">
            <a:off x="4754563" y="2844800"/>
            <a:ext cx="12700" cy="774700"/>
          </a:xfrm>
          <a:prstGeom prst="bentConnector3">
            <a:avLst>
              <a:gd name="adj1" fmla="val 2213796"/>
            </a:avLst>
          </a:prstGeom>
          <a:noFill/>
          <a:ln w="9525">
            <a:solidFill>
              <a:schemeClr val="tx1"/>
            </a:solidFill>
            <a:round/>
            <a:tailEnd type="arrow" w="med" len="med"/>
          </a:ln>
          <a:extLst>
            <a:ext uri="{909E8E84-426E-40DD-AFC4-6F175D3DCCD1}">
              <a14:hiddenFill xmlns:a14="http://schemas.microsoft.com/office/drawing/2010/main">
                <a:noFill/>
              </a14:hiddenFill>
            </a:ext>
          </a:extLst>
        </p:spPr>
      </p:cxnSp>
      <p:sp>
        <p:nvSpPr>
          <p:cNvPr id="50" name="十字形 49"/>
          <p:cNvSpPr/>
          <p:nvPr/>
        </p:nvSpPr>
        <p:spPr bwMode="auto">
          <a:xfrm rot="18900000">
            <a:off x="7310438" y="2252663"/>
            <a:ext cx="342900" cy="342900"/>
          </a:xfrm>
          <a:prstGeom prst="plus">
            <a:avLst>
              <a:gd name="adj" fmla="val 43391"/>
            </a:avLst>
          </a:prstGeom>
          <a:solidFill>
            <a:srgbClr val="800000"/>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anchor="ctr"/>
          <a:lstStyle/>
          <a:p>
            <a:pPr eaLnBrk="0" hangingPunct="0">
              <a:defRPr/>
            </a:pPr>
            <a:endParaRPr lang="zh-CN" altLang="en-US">
              <a:solidFill>
                <a:schemeClr val="tx1"/>
              </a:solidFill>
              <a:latin typeface="Comic Sans MS" panose="030F0702030302020204" pitchFamily="66" charset="0"/>
            </a:endParaRPr>
          </a:p>
        </p:txBody>
      </p:sp>
      <p:cxnSp>
        <p:nvCxnSpPr>
          <p:cNvPr id="22562" name="肘形连接符 56"/>
          <p:cNvCxnSpPr>
            <a:cxnSpLocks noChangeShapeType="1"/>
            <a:stCxn id="38" idx="1"/>
            <a:endCxn id="35" idx="1"/>
          </p:cNvCxnSpPr>
          <p:nvPr/>
        </p:nvCxnSpPr>
        <p:spPr bwMode="auto">
          <a:xfrm rot="10800000">
            <a:off x="7497763" y="2844800"/>
            <a:ext cx="12700" cy="774700"/>
          </a:xfrm>
          <a:prstGeom prst="bentConnector3">
            <a:avLst>
              <a:gd name="adj1" fmla="val 2544829"/>
            </a:avLst>
          </a:prstGeom>
          <a:noFill/>
          <a:ln w="9525">
            <a:solidFill>
              <a:schemeClr val="tx1"/>
            </a:solidFill>
            <a:round/>
            <a:tailEnd type="arrow" w="med" len="med"/>
          </a:ln>
          <a:extLst>
            <a:ext uri="{909E8E84-426E-40DD-AFC4-6F175D3DCCD1}">
              <a14:hiddenFill xmlns:a14="http://schemas.microsoft.com/office/drawing/2010/main">
                <a:noFill/>
              </a14:hiddenFill>
            </a:ext>
          </a:extLst>
        </p:spPr>
      </p:cxnSp>
      <p:sp>
        <p:nvSpPr>
          <p:cNvPr id="30755" name="TextBox 57"/>
          <p:cNvSpPr txBox="1">
            <a:spLocks noChangeArrowheads="1"/>
          </p:cNvSpPr>
          <p:nvPr/>
        </p:nvSpPr>
        <p:spPr bwMode="auto">
          <a:xfrm>
            <a:off x="1782763" y="21336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a:latin typeface="Calibri" panose="020F0502020204030204" pitchFamily="34" charset="0"/>
              </a:rPr>
              <a:t>a</a:t>
            </a:r>
            <a:endParaRPr lang="zh-CN" altLang="en-US">
              <a:latin typeface="Calibri" panose="020F0502020204030204" pitchFamily="34" charset="0"/>
            </a:endParaRPr>
          </a:p>
        </p:txBody>
      </p:sp>
      <p:sp>
        <p:nvSpPr>
          <p:cNvPr id="30756" name="TextBox 58"/>
          <p:cNvSpPr txBox="1">
            <a:spLocks noChangeArrowheads="1"/>
          </p:cNvSpPr>
          <p:nvPr/>
        </p:nvSpPr>
        <p:spPr bwMode="auto">
          <a:xfrm>
            <a:off x="1935163" y="3028950"/>
            <a:ext cx="666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a:latin typeface="Calibri" panose="020F0502020204030204" pitchFamily="34" charset="0"/>
              </a:rPr>
              <a:t>b</a:t>
            </a:r>
            <a:endParaRPr lang="zh-CN" altLang="en-US">
              <a:latin typeface="Calibri" panose="020F0502020204030204" pitchFamily="34" charset="0"/>
            </a:endParaRPr>
          </a:p>
        </p:txBody>
      </p:sp>
      <p:sp>
        <p:nvSpPr>
          <p:cNvPr id="22565" name="TextBox 59"/>
          <p:cNvSpPr txBox="1">
            <a:spLocks noChangeArrowheads="1"/>
          </p:cNvSpPr>
          <p:nvPr/>
        </p:nvSpPr>
        <p:spPr bwMode="auto">
          <a:xfrm>
            <a:off x="3154363" y="4495800"/>
            <a:ext cx="2514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buFont typeface="Arial" panose="020B0604020202020204" pitchFamily="34" charset="0"/>
              <a:buChar char="•"/>
            </a:pPr>
            <a:r>
              <a:rPr lang="en-US" altLang="zh-CN" b="0">
                <a:latin typeface="Calibri" panose="020F0502020204030204" pitchFamily="34" charset="0"/>
              </a:rPr>
              <a:t>LINK (“/a/b/c”, a”)</a:t>
            </a:r>
            <a:endParaRPr lang="en-US" altLang="zh-CN" b="0">
              <a:latin typeface="Calibri" panose="020F0502020204030204" pitchFamily="34" charset="0"/>
            </a:endParaRPr>
          </a:p>
          <a:p>
            <a:pPr eaLnBrk="1" hangingPunct="1">
              <a:buFont typeface="Arial" panose="020B0604020202020204" pitchFamily="34" charset="0"/>
              <a:buChar char="•"/>
            </a:pPr>
            <a:r>
              <a:rPr lang="en-US" altLang="zh-CN" b="0">
                <a:latin typeface="Calibri" panose="020F0502020204030204" pitchFamily="34" charset="0"/>
              </a:rPr>
              <a:t>Cause a cycle!</a:t>
            </a:r>
            <a:endParaRPr lang="en-US" altLang="zh-CN" b="0">
              <a:latin typeface="Calibri" panose="020F0502020204030204" pitchFamily="34" charset="0"/>
            </a:endParaRPr>
          </a:p>
          <a:p>
            <a:pPr eaLnBrk="1" hangingPunct="1">
              <a:buFont typeface="Arial" panose="020B0604020202020204" pitchFamily="34" charset="0"/>
              <a:buChar char="•"/>
            </a:pPr>
            <a:r>
              <a:rPr lang="en-US" altLang="zh-CN" b="0">
                <a:latin typeface="Calibri" panose="020F0502020204030204" pitchFamily="34" charset="0"/>
              </a:rPr>
              <a:t>Refcnt of a is 2</a:t>
            </a:r>
            <a:endParaRPr lang="en-US" altLang="zh-CN" b="0">
              <a:latin typeface="Calibri" panose="020F0502020204030204" pitchFamily="34" charset="0"/>
            </a:endParaRPr>
          </a:p>
          <a:p>
            <a:pPr eaLnBrk="1" hangingPunct="1">
              <a:buFont typeface="Arial" panose="020B0604020202020204" pitchFamily="34" charset="0"/>
              <a:buChar char="•"/>
            </a:pPr>
            <a:endParaRPr lang="en-US" altLang="zh-CN" b="0">
              <a:latin typeface="Calibri" panose="020F0502020204030204" pitchFamily="34" charset="0"/>
            </a:endParaRPr>
          </a:p>
        </p:txBody>
      </p:sp>
      <p:sp>
        <p:nvSpPr>
          <p:cNvPr id="22566" name="TextBox 60"/>
          <p:cNvSpPr txBox="1">
            <a:spLocks noChangeArrowheads="1"/>
          </p:cNvSpPr>
          <p:nvPr/>
        </p:nvSpPr>
        <p:spPr bwMode="auto">
          <a:xfrm>
            <a:off x="4449763" y="21336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a:latin typeface="Calibri" panose="020F0502020204030204" pitchFamily="34" charset="0"/>
              </a:rPr>
              <a:t>a</a:t>
            </a:r>
            <a:endParaRPr lang="zh-CN" altLang="en-US">
              <a:latin typeface="Calibri" panose="020F0502020204030204" pitchFamily="34" charset="0"/>
            </a:endParaRPr>
          </a:p>
        </p:txBody>
      </p:sp>
      <p:sp>
        <p:nvSpPr>
          <p:cNvPr id="22567" name="TextBox 61"/>
          <p:cNvSpPr txBox="1">
            <a:spLocks noChangeArrowheads="1"/>
          </p:cNvSpPr>
          <p:nvPr/>
        </p:nvSpPr>
        <p:spPr bwMode="auto">
          <a:xfrm>
            <a:off x="4602163" y="3028950"/>
            <a:ext cx="666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a:latin typeface="Calibri" panose="020F0502020204030204" pitchFamily="34" charset="0"/>
              </a:rPr>
              <a:t>b</a:t>
            </a:r>
            <a:endParaRPr lang="zh-CN" altLang="en-US">
              <a:latin typeface="Calibri" panose="020F0502020204030204" pitchFamily="34" charset="0"/>
            </a:endParaRPr>
          </a:p>
        </p:txBody>
      </p:sp>
      <p:sp>
        <p:nvSpPr>
          <p:cNvPr id="22568" name="TextBox 64"/>
          <p:cNvSpPr txBox="1">
            <a:spLocks noChangeArrowheads="1"/>
          </p:cNvSpPr>
          <p:nvPr/>
        </p:nvSpPr>
        <p:spPr bwMode="auto">
          <a:xfrm>
            <a:off x="4011613" y="3028950"/>
            <a:ext cx="666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a:latin typeface="Calibri" panose="020F0502020204030204" pitchFamily="34" charset="0"/>
              </a:rPr>
              <a:t>c</a:t>
            </a:r>
            <a:endParaRPr lang="zh-CN" altLang="en-US">
              <a:latin typeface="Calibri" panose="020F0502020204030204" pitchFamily="34" charset="0"/>
            </a:endParaRPr>
          </a:p>
        </p:txBody>
      </p:sp>
      <p:sp>
        <p:nvSpPr>
          <p:cNvPr id="22569" name="TextBox 67"/>
          <p:cNvSpPr txBox="1">
            <a:spLocks noChangeArrowheads="1"/>
          </p:cNvSpPr>
          <p:nvPr/>
        </p:nvSpPr>
        <p:spPr bwMode="auto">
          <a:xfrm>
            <a:off x="7326313" y="3028950"/>
            <a:ext cx="666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a:latin typeface="Calibri" panose="020F0502020204030204" pitchFamily="34" charset="0"/>
              </a:rPr>
              <a:t>b</a:t>
            </a:r>
            <a:endParaRPr lang="zh-CN" altLang="en-US">
              <a:latin typeface="Calibri" panose="020F0502020204030204" pitchFamily="34" charset="0"/>
            </a:endParaRPr>
          </a:p>
        </p:txBody>
      </p:sp>
      <p:sp>
        <p:nvSpPr>
          <p:cNvPr id="22570" name="TextBox 68"/>
          <p:cNvSpPr txBox="1">
            <a:spLocks noChangeArrowheads="1"/>
          </p:cNvSpPr>
          <p:nvPr/>
        </p:nvSpPr>
        <p:spPr bwMode="auto">
          <a:xfrm>
            <a:off x="6735763" y="3028950"/>
            <a:ext cx="666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a:latin typeface="Calibri" panose="020F0502020204030204" pitchFamily="34" charset="0"/>
              </a:rPr>
              <a:t>c</a:t>
            </a:r>
            <a:endParaRPr lang="zh-CN" altLang="en-US">
              <a:latin typeface="Calibri" panose="020F0502020204030204" pitchFamily="34" charset="0"/>
            </a:endParaRPr>
          </a:p>
        </p:txBody>
      </p:sp>
      <p:sp>
        <p:nvSpPr>
          <p:cNvPr id="22571" name="TextBox 69"/>
          <p:cNvSpPr txBox="1">
            <a:spLocks noChangeArrowheads="1"/>
          </p:cNvSpPr>
          <p:nvPr/>
        </p:nvSpPr>
        <p:spPr bwMode="auto">
          <a:xfrm>
            <a:off x="5821363" y="4495800"/>
            <a:ext cx="3017837"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buFont typeface="Arial" panose="020B0604020202020204" pitchFamily="34" charset="0"/>
              <a:buChar char="•"/>
            </a:pPr>
            <a:r>
              <a:rPr lang="en-US" altLang="zh-CN" b="0">
                <a:latin typeface="Calibri" panose="020F0502020204030204" pitchFamily="34" charset="0"/>
              </a:rPr>
              <a:t>UNLINK (“/a”)</a:t>
            </a:r>
            <a:endParaRPr lang="en-US" altLang="zh-CN" b="0">
              <a:latin typeface="Calibri" panose="020F0502020204030204" pitchFamily="34" charset="0"/>
            </a:endParaRPr>
          </a:p>
          <a:p>
            <a:pPr eaLnBrk="1" hangingPunct="1">
              <a:buFont typeface="Arial" panose="020B0604020202020204" pitchFamily="34" charset="0"/>
              <a:buChar char="•"/>
            </a:pPr>
            <a:r>
              <a:rPr lang="en-US" altLang="zh-CN" b="0">
                <a:latin typeface="Calibri" panose="020F0502020204030204" pitchFamily="34" charset="0"/>
              </a:rPr>
              <a:t>Refcnt of a is 1, so the inode 25 is not deleted</a:t>
            </a:r>
            <a:endParaRPr lang="en-US" altLang="zh-CN" b="0">
              <a:latin typeface="Calibri" panose="020F0502020204030204" pitchFamily="34" charset="0"/>
            </a:endParaRPr>
          </a:p>
          <a:p>
            <a:pPr eaLnBrk="1" hangingPunct="1">
              <a:buFont typeface="Arial" panose="020B0604020202020204" pitchFamily="34" charset="0"/>
              <a:buChar char="•"/>
            </a:pPr>
            <a:r>
              <a:rPr lang="en-US" altLang="zh-CN" b="0">
                <a:latin typeface="Calibri" panose="020F0502020204030204" pitchFamily="34" charset="0"/>
              </a:rPr>
              <a:t>Now inode 25 is dis-connected from graph</a:t>
            </a:r>
            <a:endParaRPr lang="en-US" altLang="zh-CN" b="0">
              <a:latin typeface="Calibri" panose="020F0502020204030204" pitchFamily="34" charset="0"/>
            </a:endParaRPr>
          </a:p>
        </p:txBody>
      </p:sp>
      <p:sp>
        <p:nvSpPr>
          <p:cNvPr id="22572" name="TextBox 70"/>
          <p:cNvSpPr txBox="1">
            <a:spLocks noChangeArrowheads="1"/>
          </p:cNvSpPr>
          <p:nvPr/>
        </p:nvSpPr>
        <p:spPr bwMode="auto">
          <a:xfrm>
            <a:off x="7192963" y="21336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a:latin typeface="Calibri" panose="020F0502020204030204" pitchFamily="34" charset="0"/>
              </a:rPr>
              <a:t>a</a:t>
            </a:r>
            <a:endParaRPr lang="zh-CN" altLang="en-US">
              <a:latin typeface="Calibri" panose="020F0502020204030204" pitchFamily="34" charset="0"/>
            </a:endParaRPr>
          </a:p>
        </p:txBody>
      </p:sp>
      <p:sp>
        <p:nvSpPr>
          <p:cNvPr id="30765" name="TextBox 6"/>
          <p:cNvSpPr txBox="1">
            <a:spLocks noChangeArrowheads="1"/>
          </p:cNvSpPr>
          <p:nvPr/>
        </p:nvSpPr>
        <p:spPr bwMode="auto">
          <a:xfrm>
            <a:off x="8229600" y="4572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a:t>
            </a:r>
            <a:endParaRPr lang="zh-CN" altLang="en-US" sz="1800" b="0">
              <a:latin typeface="Calibri" panose="020F0502020204030204" pitchFamily="34" charset="0"/>
            </a:endParaRPr>
          </a:p>
        </p:txBody>
      </p:sp>
      <p:sp>
        <p:nvSpPr>
          <p:cNvPr id="30766" name="TextBox 7"/>
          <p:cNvSpPr txBox="1">
            <a:spLocks noChangeArrowheads="1"/>
          </p:cNvSpPr>
          <p:nvPr/>
        </p:nvSpPr>
        <p:spPr bwMode="auto">
          <a:xfrm>
            <a:off x="74676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 num</a:t>
            </a:r>
            <a:endParaRPr lang="zh-CN" altLang="en-US" sz="1800" b="0">
              <a:latin typeface="Calibri" panose="020F0502020204030204" pitchFamily="34" charset="0"/>
            </a:endParaRPr>
          </a:p>
        </p:txBody>
      </p:sp>
      <p:sp>
        <p:nvSpPr>
          <p:cNvPr id="30767" name="TextBox 8"/>
          <p:cNvSpPr txBox="1">
            <a:spLocks noChangeArrowheads="1"/>
          </p:cNvSpPr>
          <p:nvPr/>
        </p:nvSpPr>
        <p:spPr bwMode="auto">
          <a:xfrm>
            <a:off x="6553200" y="457200"/>
            <a:ext cx="9223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File</a:t>
            </a:r>
            <a:endParaRPr lang="en-US" altLang="zh-CN" sz="1800" b="0">
              <a:latin typeface="Calibri" panose="020F0502020204030204" pitchFamily="34" charset="0"/>
            </a:endParaRPr>
          </a:p>
          <a:p>
            <a:pPr eaLnBrk="1" hangingPunct="1"/>
            <a:r>
              <a:rPr lang="en-US" altLang="zh-CN" sz="1800" b="0">
                <a:latin typeface="Calibri" panose="020F0502020204030204" pitchFamily="34" charset="0"/>
              </a:rPr>
              <a:t>(inode)</a:t>
            </a:r>
            <a:endParaRPr lang="zh-CN" altLang="en-US" sz="1800" b="0">
              <a:latin typeface="Calibri" panose="020F0502020204030204" pitchFamily="34" charset="0"/>
            </a:endParaRPr>
          </a:p>
        </p:txBody>
      </p:sp>
      <p:sp>
        <p:nvSpPr>
          <p:cNvPr id="30768" name="TextBox 9"/>
          <p:cNvSpPr txBox="1">
            <a:spLocks noChangeArrowheads="1"/>
          </p:cNvSpPr>
          <p:nvPr/>
        </p:nvSpPr>
        <p:spPr bwMode="auto">
          <a:xfrm>
            <a:off x="57912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Inode num</a:t>
            </a:r>
            <a:endParaRPr lang="zh-CN" altLang="en-US" sz="1800" b="0">
              <a:latin typeface="Calibri" panose="020F0502020204030204" pitchFamily="34" charset="0"/>
            </a:endParaRPr>
          </a:p>
        </p:txBody>
      </p:sp>
      <p:sp>
        <p:nvSpPr>
          <p:cNvPr id="30769" name="TextBox 8"/>
          <p:cNvSpPr txBox="1">
            <a:spLocks noChangeArrowheads="1"/>
          </p:cNvSpPr>
          <p:nvPr/>
        </p:nvSpPr>
        <p:spPr bwMode="auto">
          <a:xfrm>
            <a:off x="5021263" y="457200"/>
            <a:ext cx="9223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File</a:t>
            </a:r>
            <a:endParaRPr lang="en-US" altLang="zh-CN" sz="1800" b="0">
              <a:latin typeface="Calibri" panose="020F0502020204030204" pitchFamily="34" charset="0"/>
            </a:endParaRPr>
          </a:p>
          <a:p>
            <a:pPr eaLnBrk="1" hangingPunct="1"/>
            <a:r>
              <a:rPr lang="en-US" altLang="zh-CN" sz="1800" b="0">
                <a:latin typeface="Calibri" panose="020F0502020204030204" pitchFamily="34" charset="0"/>
              </a:rPr>
              <a:t>name</a:t>
            </a:r>
            <a:endParaRPr lang="zh-CN" altLang="en-US" sz="1800" b="0">
              <a:latin typeface="Calibri" panose="020F0502020204030204" pitchFamily="34" charset="0"/>
            </a:endParaRPr>
          </a:p>
        </p:txBody>
      </p:sp>
      <p:sp>
        <p:nvSpPr>
          <p:cNvPr id="30770" name="TextBox 8"/>
          <p:cNvSpPr txBox="1">
            <a:spLocks noChangeArrowheads="1"/>
          </p:cNvSpPr>
          <p:nvPr/>
        </p:nvSpPr>
        <p:spPr bwMode="auto">
          <a:xfrm>
            <a:off x="3505200" y="773113"/>
            <a:ext cx="1600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Path name</a:t>
            </a:r>
            <a:endParaRPr lang="zh-CN" altLang="en-US" sz="1800" b="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nodeType="withEffect">
                                  <p:stCondLst>
                                    <p:cond delay="0"/>
                                  </p:stCondLst>
                                  <p:childTnLst>
                                    <p:set>
                                      <p:cBhvr>
                                        <p:cTn id="21" dur="1" fill="hold">
                                          <p:stCondLst>
                                            <p:cond delay="0"/>
                                          </p:stCondLst>
                                        </p:cTn>
                                        <p:tgtEl>
                                          <p:spTgt spid="22547"/>
                                        </p:tgtEl>
                                        <p:attrNameLst>
                                          <p:attrName>style.visibility</p:attrName>
                                        </p:attrNameLst>
                                      </p:cBhvr>
                                      <p:to>
                                        <p:strVal val="visible"/>
                                      </p:to>
                                    </p:set>
                                    <p:animEffect transition="in" filter="fade">
                                      <p:cBhvr>
                                        <p:cTn id="22" dur="500"/>
                                        <p:tgtEl>
                                          <p:spTgt spid="22547"/>
                                        </p:tgtEl>
                                      </p:cBhvr>
                                    </p:animEffect>
                                  </p:childTnLst>
                                </p:cTn>
                              </p:par>
                              <p:par>
                                <p:cTn id="23" presetID="10" presetClass="entr" presetSubtype="0" fill="hold" nodeType="withEffect">
                                  <p:stCondLst>
                                    <p:cond delay="0"/>
                                  </p:stCondLst>
                                  <p:childTnLst>
                                    <p:set>
                                      <p:cBhvr>
                                        <p:cTn id="24" dur="1" fill="hold">
                                          <p:stCondLst>
                                            <p:cond delay="0"/>
                                          </p:stCondLst>
                                        </p:cTn>
                                        <p:tgtEl>
                                          <p:spTgt spid="22548"/>
                                        </p:tgtEl>
                                        <p:attrNameLst>
                                          <p:attrName>style.visibility</p:attrName>
                                        </p:attrNameLst>
                                      </p:cBhvr>
                                      <p:to>
                                        <p:strVal val="visible"/>
                                      </p:to>
                                    </p:set>
                                    <p:animEffect transition="in" filter="fade">
                                      <p:cBhvr>
                                        <p:cTn id="25" dur="500"/>
                                        <p:tgtEl>
                                          <p:spTgt spid="22548"/>
                                        </p:tgtEl>
                                      </p:cBhvr>
                                    </p:animEffect>
                                  </p:childTnLst>
                                </p:cTn>
                              </p:par>
                              <p:par>
                                <p:cTn id="26" presetID="10" presetClass="entr" presetSubtype="0" fill="hold" nodeType="withEffect">
                                  <p:stCondLst>
                                    <p:cond delay="0"/>
                                  </p:stCondLst>
                                  <p:childTnLst>
                                    <p:set>
                                      <p:cBhvr>
                                        <p:cTn id="27" dur="1" fill="hold">
                                          <p:stCondLst>
                                            <p:cond delay="0"/>
                                          </p:stCondLst>
                                        </p:cTn>
                                        <p:tgtEl>
                                          <p:spTgt spid="22549"/>
                                        </p:tgtEl>
                                        <p:attrNameLst>
                                          <p:attrName>style.visibility</p:attrName>
                                        </p:attrNameLst>
                                      </p:cBhvr>
                                      <p:to>
                                        <p:strVal val="visible"/>
                                      </p:to>
                                    </p:set>
                                    <p:animEffect transition="in" filter="fade">
                                      <p:cBhvr>
                                        <p:cTn id="28" dur="500"/>
                                        <p:tgtEl>
                                          <p:spTgt spid="22549"/>
                                        </p:tgtEl>
                                      </p:cBhvr>
                                    </p:animEffect>
                                  </p:childTnLst>
                                </p:cTn>
                              </p:par>
                              <p:par>
                                <p:cTn id="29" presetID="10" presetClass="entr" presetSubtype="0" fill="hold" nodeType="withEffect">
                                  <p:stCondLst>
                                    <p:cond delay="0"/>
                                  </p:stCondLst>
                                  <p:childTnLst>
                                    <p:set>
                                      <p:cBhvr>
                                        <p:cTn id="30" dur="1" fill="hold">
                                          <p:stCondLst>
                                            <p:cond delay="0"/>
                                          </p:stCondLst>
                                        </p:cTn>
                                        <p:tgtEl>
                                          <p:spTgt spid="22550"/>
                                        </p:tgtEl>
                                        <p:attrNameLst>
                                          <p:attrName>style.visibility</p:attrName>
                                        </p:attrNameLst>
                                      </p:cBhvr>
                                      <p:to>
                                        <p:strVal val="visible"/>
                                      </p:to>
                                    </p:set>
                                    <p:animEffect transition="in" filter="fade">
                                      <p:cBhvr>
                                        <p:cTn id="31" dur="500"/>
                                        <p:tgtEl>
                                          <p:spTgt spid="22550"/>
                                        </p:tgtEl>
                                      </p:cBhvr>
                                    </p:animEffect>
                                  </p:childTnLst>
                                </p:cTn>
                              </p:par>
                              <p:par>
                                <p:cTn id="32" presetID="10" presetClass="entr" presetSubtype="0" fill="hold" nodeType="withEffect">
                                  <p:stCondLst>
                                    <p:cond delay="0"/>
                                  </p:stCondLst>
                                  <p:childTnLst>
                                    <p:set>
                                      <p:cBhvr>
                                        <p:cTn id="33" dur="1" fill="hold">
                                          <p:stCondLst>
                                            <p:cond delay="0"/>
                                          </p:stCondLst>
                                        </p:cTn>
                                        <p:tgtEl>
                                          <p:spTgt spid="22560"/>
                                        </p:tgtEl>
                                        <p:attrNameLst>
                                          <p:attrName>style.visibility</p:attrName>
                                        </p:attrNameLst>
                                      </p:cBhvr>
                                      <p:to>
                                        <p:strVal val="visible"/>
                                      </p:to>
                                    </p:set>
                                    <p:animEffect transition="in" filter="fade">
                                      <p:cBhvr>
                                        <p:cTn id="34" dur="500"/>
                                        <p:tgtEl>
                                          <p:spTgt spid="2256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565"/>
                                        </p:tgtEl>
                                        <p:attrNameLst>
                                          <p:attrName>style.visibility</p:attrName>
                                        </p:attrNameLst>
                                      </p:cBhvr>
                                      <p:to>
                                        <p:strVal val="visible"/>
                                      </p:to>
                                    </p:set>
                                    <p:animEffect transition="in" filter="fade">
                                      <p:cBhvr>
                                        <p:cTn id="37" dur="500"/>
                                        <p:tgtEl>
                                          <p:spTgt spid="2256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566"/>
                                        </p:tgtEl>
                                        <p:attrNameLst>
                                          <p:attrName>style.visibility</p:attrName>
                                        </p:attrNameLst>
                                      </p:cBhvr>
                                      <p:to>
                                        <p:strVal val="visible"/>
                                      </p:to>
                                    </p:set>
                                    <p:animEffect transition="in" filter="fade">
                                      <p:cBhvr>
                                        <p:cTn id="40" dur="500"/>
                                        <p:tgtEl>
                                          <p:spTgt spid="2256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567"/>
                                        </p:tgtEl>
                                        <p:attrNameLst>
                                          <p:attrName>style.visibility</p:attrName>
                                        </p:attrNameLst>
                                      </p:cBhvr>
                                      <p:to>
                                        <p:strVal val="visible"/>
                                      </p:to>
                                    </p:set>
                                    <p:animEffect transition="in" filter="fade">
                                      <p:cBhvr>
                                        <p:cTn id="43" dur="500"/>
                                        <p:tgtEl>
                                          <p:spTgt spid="2256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2568"/>
                                        </p:tgtEl>
                                        <p:attrNameLst>
                                          <p:attrName>style.visibility</p:attrName>
                                        </p:attrNameLst>
                                      </p:cBhvr>
                                      <p:to>
                                        <p:strVal val="visible"/>
                                      </p:to>
                                    </p:set>
                                    <p:animEffect transition="in" filter="fade">
                                      <p:cBhvr>
                                        <p:cTn id="46" dur="500"/>
                                        <p:tgtEl>
                                          <p:spTgt spid="2256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fade">
                                      <p:cBhvr>
                                        <p:cTn id="54" dur="500"/>
                                        <p:tgtEl>
                                          <p:spTgt spid="3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500"/>
                                        <p:tgtEl>
                                          <p:spTgt spid="3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fade">
                                      <p:cBhvr>
                                        <p:cTn id="60" dur="500"/>
                                        <p:tgtEl>
                                          <p:spTgt spid="3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fade">
                                      <p:cBhvr>
                                        <p:cTn id="63" dur="500"/>
                                        <p:tgtEl>
                                          <p:spTgt spid="38"/>
                                        </p:tgtEl>
                                      </p:cBhvr>
                                    </p:animEffect>
                                  </p:childTnLst>
                                </p:cTn>
                              </p:par>
                              <p:par>
                                <p:cTn id="64" presetID="10" presetClass="entr" presetSubtype="0" fill="hold" nodeType="withEffect">
                                  <p:stCondLst>
                                    <p:cond delay="0"/>
                                  </p:stCondLst>
                                  <p:childTnLst>
                                    <p:set>
                                      <p:cBhvr>
                                        <p:cTn id="65" dur="1" fill="hold">
                                          <p:stCondLst>
                                            <p:cond delay="0"/>
                                          </p:stCondLst>
                                        </p:cTn>
                                        <p:tgtEl>
                                          <p:spTgt spid="22556"/>
                                        </p:tgtEl>
                                        <p:attrNameLst>
                                          <p:attrName>style.visibility</p:attrName>
                                        </p:attrNameLst>
                                      </p:cBhvr>
                                      <p:to>
                                        <p:strVal val="visible"/>
                                      </p:to>
                                    </p:set>
                                    <p:animEffect transition="in" filter="fade">
                                      <p:cBhvr>
                                        <p:cTn id="66" dur="500"/>
                                        <p:tgtEl>
                                          <p:spTgt spid="22556"/>
                                        </p:tgtEl>
                                      </p:cBhvr>
                                    </p:animEffect>
                                  </p:childTnLst>
                                </p:cTn>
                              </p:par>
                              <p:par>
                                <p:cTn id="67" presetID="10" presetClass="entr" presetSubtype="0" fill="hold" nodeType="withEffect">
                                  <p:stCondLst>
                                    <p:cond delay="0"/>
                                  </p:stCondLst>
                                  <p:childTnLst>
                                    <p:set>
                                      <p:cBhvr>
                                        <p:cTn id="68" dur="1" fill="hold">
                                          <p:stCondLst>
                                            <p:cond delay="0"/>
                                          </p:stCondLst>
                                        </p:cTn>
                                        <p:tgtEl>
                                          <p:spTgt spid="22557"/>
                                        </p:tgtEl>
                                        <p:attrNameLst>
                                          <p:attrName>style.visibility</p:attrName>
                                        </p:attrNameLst>
                                      </p:cBhvr>
                                      <p:to>
                                        <p:strVal val="visible"/>
                                      </p:to>
                                    </p:set>
                                    <p:animEffect transition="in" filter="fade">
                                      <p:cBhvr>
                                        <p:cTn id="69" dur="500"/>
                                        <p:tgtEl>
                                          <p:spTgt spid="22557"/>
                                        </p:tgtEl>
                                      </p:cBhvr>
                                    </p:animEffect>
                                  </p:childTnLst>
                                </p:cTn>
                              </p:par>
                              <p:par>
                                <p:cTn id="70" presetID="10" presetClass="entr" presetSubtype="0" fill="hold" nodeType="withEffect">
                                  <p:stCondLst>
                                    <p:cond delay="0"/>
                                  </p:stCondLst>
                                  <p:childTnLst>
                                    <p:set>
                                      <p:cBhvr>
                                        <p:cTn id="71" dur="1" fill="hold">
                                          <p:stCondLst>
                                            <p:cond delay="0"/>
                                          </p:stCondLst>
                                        </p:cTn>
                                        <p:tgtEl>
                                          <p:spTgt spid="22558"/>
                                        </p:tgtEl>
                                        <p:attrNameLst>
                                          <p:attrName>style.visibility</p:attrName>
                                        </p:attrNameLst>
                                      </p:cBhvr>
                                      <p:to>
                                        <p:strVal val="visible"/>
                                      </p:to>
                                    </p:set>
                                    <p:animEffect transition="in" filter="fade">
                                      <p:cBhvr>
                                        <p:cTn id="72" dur="500"/>
                                        <p:tgtEl>
                                          <p:spTgt spid="22558"/>
                                        </p:tgtEl>
                                      </p:cBhvr>
                                    </p:animEffect>
                                  </p:childTnLst>
                                </p:cTn>
                              </p:par>
                              <p:par>
                                <p:cTn id="73" presetID="10" presetClass="entr" presetSubtype="0" fill="hold" nodeType="withEffect">
                                  <p:stCondLst>
                                    <p:cond delay="0"/>
                                  </p:stCondLst>
                                  <p:childTnLst>
                                    <p:set>
                                      <p:cBhvr>
                                        <p:cTn id="74" dur="1" fill="hold">
                                          <p:stCondLst>
                                            <p:cond delay="0"/>
                                          </p:stCondLst>
                                        </p:cTn>
                                        <p:tgtEl>
                                          <p:spTgt spid="22559"/>
                                        </p:tgtEl>
                                        <p:attrNameLst>
                                          <p:attrName>style.visibility</p:attrName>
                                        </p:attrNameLst>
                                      </p:cBhvr>
                                      <p:to>
                                        <p:strVal val="visible"/>
                                      </p:to>
                                    </p:set>
                                    <p:animEffect transition="in" filter="fade">
                                      <p:cBhvr>
                                        <p:cTn id="75" dur="500"/>
                                        <p:tgtEl>
                                          <p:spTgt spid="22559"/>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50"/>
                                        </p:tgtEl>
                                        <p:attrNameLst>
                                          <p:attrName>style.visibility</p:attrName>
                                        </p:attrNameLst>
                                      </p:cBhvr>
                                      <p:to>
                                        <p:strVal val="visible"/>
                                      </p:to>
                                    </p:set>
                                    <p:animEffect transition="in" filter="fade">
                                      <p:cBhvr>
                                        <p:cTn id="78" dur="500"/>
                                        <p:tgtEl>
                                          <p:spTgt spid="50"/>
                                        </p:tgtEl>
                                      </p:cBhvr>
                                    </p:animEffect>
                                  </p:childTnLst>
                                </p:cTn>
                              </p:par>
                              <p:par>
                                <p:cTn id="79" presetID="10" presetClass="entr" presetSubtype="0" fill="hold" nodeType="withEffect">
                                  <p:stCondLst>
                                    <p:cond delay="0"/>
                                  </p:stCondLst>
                                  <p:childTnLst>
                                    <p:set>
                                      <p:cBhvr>
                                        <p:cTn id="80" dur="1" fill="hold">
                                          <p:stCondLst>
                                            <p:cond delay="0"/>
                                          </p:stCondLst>
                                        </p:cTn>
                                        <p:tgtEl>
                                          <p:spTgt spid="22562"/>
                                        </p:tgtEl>
                                        <p:attrNameLst>
                                          <p:attrName>style.visibility</p:attrName>
                                        </p:attrNameLst>
                                      </p:cBhvr>
                                      <p:to>
                                        <p:strVal val="visible"/>
                                      </p:to>
                                    </p:set>
                                    <p:animEffect transition="in" filter="fade">
                                      <p:cBhvr>
                                        <p:cTn id="81" dur="500"/>
                                        <p:tgtEl>
                                          <p:spTgt spid="22562"/>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2569"/>
                                        </p:tgtEl>
                                        <p:attrNameLst>
                                          <p:attrName>style.visibility</p:attrName>
                                        </p:attrNameLst>
                                      </p:cBhvr>
                                      <p:to>
                                        <p:strVal val="visible"/>
                                      </p:to>
                                    </p:set>
                                    <p:animEffect transition="in" filter="fade">
                                      <p:cBhvr>
                                        <p:cTn id="84" dur="500"/>
                                        <p:tgtEl>
                                          <p:spTgt spid="22569"/>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2570"/>
                                        </p:tgtEl>
                                        <p:attrNameLst>
                                          <p:attrName>style.visibility</p:attrName>
                                        </p:attrNameLst>
                                      </p:cBhvr>
                                      <p:to>
                                        <p:strVal val="visible"/>
                                      </p:to>
                                    </p:set>
                                    <p:animEffect transition="in" filter="fade">
                                      <p:cBhvr>
                                        <p:cTn id="87" dur="500"/>
                                        <p:tgtEl>
                                          <p:spTgt spid="2257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2572"/>
                                        </p:tgtEl>
                                        <p:attrNameLst>
                                          <p:attrName>style.visibility</p:attrName>
                                        </p:attrNameLst>
                                      </p:cBhvr>
                                      <p:to>
                                        <p:strVal val="visible"/>
                                      </p:to>
                                    </p:set>
                                    <p:animEffect transition="in" filter="fade">
                                      <p:cBhvr>
                                        <p:cTn id="90" dur="500"/>
                                        <p:tgtEl>
                                          <p:spTgt spid="22572"/>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2571"/>
                                        </p:tgtEl>
                                        <p:attrNameLst>
                                          <p:attrName>style.visibility</p:attrName>
                                        </p:attrNameLst>
                                      </p:cBhvr>
                                      <p:to>
                                        <p:strVal val="visible"/>
                                      </p:to>
                                    </p:set>
                                    <p:animEffect transition="in" filter="fade">
                                      <p:cBhvr>
                                        <p:cTn id="93" dur="500"/>
                                        <p:tgtEl>
                                          <p:spTgt spid="22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7" grpId="0" animBg="1"/>
      <p:bldP spid="33" grpId="0" animBg="1"/>
      <p:bldP spid="34" grpId="0" animBg="1"/>
      <p:bldP spid="35" grpId="0" animBg="1"/>
      <p:bldP spid="36" grpId="0" animBg="1"/>
      <p:bldP spid="38" grpId="0" animBg="1"/>
      <p:bldP spid="50" grpId="0" animBg="1"/>
      <p:bldP spid="22565" grpId="0"/>
      <p:bldP spid="22566" grpId="0"/>
      <p:bldP spid="22567" grpId="0"/>
      <p:bldP spid="22568" grpId="0"/>
      <p:bldP spid="22569" grpId="0"/>
      <p:bldP spid="22570" grpId="0"/>
      <p:bldP spid="22571" grpId="0"/>
      <p:bldP spid="2257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zh-CN" dirty="0" smtClean="0"/>
              <a:t>Renaming - 1</a:t>
            </a:r>
            <a:endParaRPr lang="en-US" altLang="zh-CN" dirty="0" smtClean="0"/>
          </a:p>
        </p:txBody>
      </p:sp>
      <p:sp>
        <p:nvSpPr>
          <p:cNvPr id="31747" name="Content Placeholder 2"/>
          <p:cNvSpPr>
            <a:spLocks noGrp="1"/>
          </p:cNvSpPr>
          <p:nvPr>
            <p:ph idx="1"/>
          </p:nvPr>
        </p:nvSpPr>
        <p:spPr>
          <a:xfrm>
            <a:off x="457200" y="3048000"/>
            <a:ext cx="8305800" cy="3048000"/>
          </a:xfrm>
        </p:spPr>
        <p:txBody>
          <a:bodyPr/>
          <a:lstStyle/>
          <a:p>
            <a:r>
              <a:rPr lang="en-US" altLang="zh-CN" sz="2800" smtClean="0"/>
              <a:t>Text edit usually save editing file in a tmp file</a:t>
            </a:r>
            <a:endParaRPr lang="en-US" altLang="zh-CN" sz="2800" smtClean="0"/>
          </a:p>
          <a:p>
            <a:r>
              <a:rPr lang="en-US" altLang="zh-CN" sz="2800" smtClean="0"/>
              <a:t>What if the computer fails between 1 &amp; 2?</a:t>
            </a:r>
            <a:endParaRPr lang="en-US" altLang="zh-CN" sz="2800" smtClean="0"/>
          </a:p>
          <a:p>
            <a:pPr lvl="1"/>
            <a:r>
              <a:rPr lang="en-US" altLang="zh-CN" sz="2400" i="1" smtClean="0"/>
              <a:t>to_name</a:t>
            </a:r>
            <a:r>
              <a:rPr lang="en-US" altLang="zh-CN" sz="2400" smtClean="0"/>
              <a:t> will be lost, which surprises the user</a:t>
            </a:r>
            <a:endParaRPr lang="en-US" altLang="zh-CN" sz="2400" smtClean="0"/>
          </a:p>
          <a:p>
            <a:pPr lvl="1"/>
            <a:r>
              <a:rPr lang="en-US" altLang="zh-CN" sz="2400" smtClean="0"/>
              <a:t>Need atomic action in chap-9</a:t>
            </a:r>
            <a:endParaRPr lang="en-US" altLang="zh-CN" sz="2400" smtClean="0"/>
          </a:p>
          <a:p>
            <a:r>
              <a:rPr lang="en-US" altLang="zh-CN" sz="2800" smtClean="0"/>
              <a:t>Weaker specification</a:t>
            </a:r>
            <a:endParaRPr lang="en-US" altLang="zh-CN" sz="2800" smtClean="0"/>
          </a:p>
          <a:p>
            <a:pPr lvl="1"/>
            <a:r>
              <a:rPr lang="en-US" altLang="zh-CN" sz="2400" smtClean="0"/>
              <a:t>if </a:t>
            </a:r>
            <a:r>
              <a:rPr lang="en-US" altLang="zh-CN" sz="2400" i="1" smtClean="0"/>
              <a:t>to_name</a:t>
            </a:r>
            <a:r>
              <a:rPr lang="en-US" altLang="zh-CN" sz="2400" smtClean="0"/>
              <a:t> already exist, it will already exist even if machine fails between 1 &amp; 2</a:t>
            </a:r>
            <a:endParaRPr lang="zh-CN" altLang="zh-CN" sz="2400" smtClean="0"/>
          </a:p>
        </p:txBody>
      </p:sp>
      <p:sp>
        <p:nvSpPr>
          <p:cNvPr id="3174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60B9F0BD-C0E6-4A95-8783-812571EBFC8D}"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pic>
        <p:nvPicPr>
          <p:cNvPr id="31749"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 y="1524000"/>
            <a:ext cx="53340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0" name="TextBox 6"/>
          <p:cNvSpPr txBox="1">
            <a:spLocks noChangeArrowheads="1"/>
          </p:cNvSpPr>
          <p:nvPr/>
        </p:nvSpPr>
        <p:spPr bwMode="auto">
          <a:xfrm>
            <a:off x="8229600" y="4572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a:t>
            </a:r>
            <a:endParaRPr lang="zh-CN" altLang="en-US" sz="1800" b="0">
              <a:latin typeface="Calibri" panose="020F0502020204030204" pitchFamily="34" charset="0"/>
            </a:endParaRPr>
          </a:p>
        </p:txBody>
      </p:sp>
      <p:sp>
        <p:nvSpPr>
          <p:cNvPr id="31751" name="TextBox 7"/>
          <p:cNvSpPr txBox="1">
            <a:spLocks noChangeArrowheads="1"/>
          </p:cNvSpPr>
          <p:nvPr/>
        </p:nvSpPr>
        <p:spPr bwMode="auto">
          <a:xfrm>
            <a:off x="74676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 num</a:t>
            </a:r>
            <a:endParaRPr lang="zh-CN" altLang="en-US" sz="1800" b="0">
              <a:latin typeface="Calibri" panose="020F0502020204030204" pitchFamily="34" charset="0"/>
            </a:endParaRPr>
          </a:p>
        </p:txBody>
      </p:sp>
      <p:sp>
        <p:nvSpPr>
          <p:cNvPr id="31752" name="TextBox 8"/>
          <p:cNvSpPr txBox="1">
            <a:spLocks noChangeArrowheads="1"/>
          </p:cNvSpPr>
          <p:nvPr/>
        </p:nvSpPr>
        <p:spPr bwMode="auto">
          <a:xfrm>
            <a:off x="6553200" y="457200"/>
            <a:ext cx="9223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File</a:t>
            </a:r>
            <a:endParaRPr lang="en-US" altLang="zh-CN" sz="1800" b="0">
              <a:latin typeface="Calibri" panose="020F0502020204030204" pitchFamily="34" charset="0"/>
            </a:endParaRPr>
          </a:p>
          <a:p>
            <a:pPr eaLnBrk="1" hangingPunct="1"/>
            <a:r>
              <a:rPr lang="en-US" altLang="zh-CN" sz="1800" b="0">
                <a:latin typeface="Calibri" panose="020F0502020204030204" pitchFamily="34" charset="0"/>
              </a:rPr>
              <a:t>(inode)</a:t>
            </a:r>
            <a:endParaRPr lang="zh-CN" altLang="en-US" sz="1800" b="0">
              <a:latin typeface="Calibri" panose="020F0502020204030204" pitchFamily="34" charset="0"/>
            </a:endParaRPr>
          </a:p>
        </p:txBody>
      </p:sp>
      <p:sp>
        <p:nvSpPr>
          <p:cNvPr id="31753" name="TextBox 9"/>
          <p:cNvSpPr txBox="1">
            <a:spLocks noChangeArrowheads="1"/>
          </p:cNvSpPr>
          <p:nvPr/>
        </p:nvSpPr>
        <p:spPr bwMode="auto">
          <a:xfrm>
            <a:off x="57912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Inode num</a:t>
            </a:r>
            <a:endParaRPr lang="zh-CN" altLang="en-US" sz="1800" b="0">
              <a:latin typeface="Calibri" panose="020F0502020204030204" pitchFamily="34" charset="0"/>
            </a:endParaRPr>
          </a:p>
        </p:txBody>
      </p:sp>
      <p:sp>
        <p:nvSpPr>
          <p:cNvPr id="31754" name="TextBox 8"/>
          <p:cNvSpPr txBox="1">
            <a:spLocks noChangeArrowheads="1"/>
          </p:cNvSpPr>
          <p:nvPr/>
        </p:nvSpPr>
        <p:spPr bwMode="auto">
          <a:xfrm>
            <a:off x="5021263" y="457200"/>
            <a:ext cx="9223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File</a:t>
            </a:r>
            <a:endParaRPr lang="en-US" altLang="zh-CN" sz="1800" b="0">
              <a:latin typeface="Calibri" panose="020F0502020204030204" pitchFamily="34" charset="0"/>
            </a:endParaRPr>
          </a:p>
          <a:p>
            <a:pPr eaLnBrk="1" hangingPunct="1"/>
            <a:r>
              <a:rPr lang="en-US" altLang="zh-CN" sz="1800" b="0">
                <a:latin typeface="Calibri" panose="020F0502020204030204" pitchFamily="34" charset="0"/>
              </a:rPr>
              <a:t>name</a:t>
            </a:r>
            <a:endParaRPr lang="zh-CN" altLang="en-US" sz="1800" b="0">
              <a:latin typeface="Calibri" panose="020F0502020204030204" pitchFamily="34" charset="0"/>
            </a:endParaRPr>
          </a:p>
        </p:txBody>
      </p:sp>
      <p:sp>
        <p:nvSpPr>
          <p:cNvPr id="31755" name="TextBox 8"/>
          <p:cNvSpPr txBox="1">
            <a:spLocks noChangeArrowheads="1"/>
          </p:cNvSpPr>
          <p:nvPr/>
        </p:nvSpPr>
        <p:spPr bwMode="auto">
          <a:xfrm>
            <a:off x="3505200" y="773113"/>
            <a:ext cx="1600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Path name</a:t>
            </a:r>
            <a:endParaRPr lang="zh-CN" altLang="en-US" sz="1800" b="0">
              <a:latin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en-US" altLang="zh-CN" smtClean="0"/>
              <a:t>Renaming - 2</a:t>
            </a:r>
            <a:endParaRPr lang="zh-CN" altLang="en-US" smtClean="0"/>
          </a:p>
        </p:txBody>
      </p:sp>
      <p:sp>
        <p:nvSpPr>
          <p:cNvPr id="32771" name="内容占位符 2"/>
          <p:cNvSpPr>
            <a:spLocks noGrp="1"/>
          </p:cNvSpPr>
          <p:nvPr>
            <p:ph idx="1"/>
          </p:nvPr>
        </p:nvSpPr>
        <p:spPr>
          <a:xfrm>
            <a:off x="457200" y="2667000"/>
            <a:ext cx="8305800" cy="3352800"/>
          </a:xfrm>
        </p:spPr>
        <p:txBody>
          <a:bodyPr/>
          <a:lstStyle/>
          <a:p>
            <a:r>
              <a:rPr lang="en-US" altLang="zh-CN" dirty="0" smtClean="0"/>
              <a:t>Modern version (weaker version)</a:t>
            </a:r>
            <a:endParaRPr lang="en-US" altLang="zh-CN" dirty="0" smtClean="0"/>
          </a:p>
          <a:p>
            <a:pPr lvl="1"/>
            <a:r>
              <a:rPr lang="en-US" altLang="zh-CN" dirty="0" smtClean="0"/>
              <a:t>Changes the </a:t>
            </a:r>
            <a:r>
              <a:rPr lang="en-US" altLang="zh-CN" dirty="0" err="1" smtClean="0"/>
              <a:t>inode</a:t>
            </a:r>
            <a:r>
              <a:rPr lang="en-US" altLang="zh-CN" dirty="0" smtClean="0"/>
              <a:t> number in the directory entry for </a:t>
            </a:r>
            <a:r>
              <a:rPr lang="en-US" altLang="zh-CN" i="1" dirty="0" err="1" smtClean="0"/>
              <a:t>to_name</a:t>
            </a:r>
            <a:r>
              <a:rPr lang="en-US" altLang="zh-CN" dirty="0" smtClean="0"/>
              <a:t> to the </a:t>
            </a:r>
            <a:r>
              <a:rPr lang="en-US" altLang="zh-CN" dirty="0" err="1" smtClean="0"/>
              <a:t>inode</a:t>
            </a:r>
            <a:r>
              <a:rPr lang="en-US" altLang="zh-CN" dirty="0" smtClean="0"/>
              <a:t> number of </a:t>
            </a:r>
            <a:r>
              <a:rPr lang="en-US" altLang="zh-CN" i="1" dirty="0" err="1" smtClean="0"/>
              <a:t>from_name</a:t>
            </a:r>
            <a:endParaRPr lang="en-US" altLang="zh-CN" i="1" dirty="0" smtClean="0"/>
          </a:p>
          <a:p>
            <a:pPr lvl="1"/>
            <a:r>
              <a:rPr lang="en-US" altLang="zh-CN" dirty="0" smtClean="0"/>
              <a:t>Removes the directory entry for </a:t>
            </a:r>
            <a:r>
              <a:rPr lang="en-US" altLang="zh-CN" i="1" dirty="0" err="1" smtClean="0"/>
              <a:t>from_name</a:t>
            </a:r>
            <a:endParaRPr lang="en-US" altLang="zh-CN" i="1" dirty="0" smtClean="0"/>
          </a:p>
          <a:p>
            <a:pPr lvl="1"/>
            <a:r>
              <a:rPr lang="en-US" altLang="zh-CN" dirty="0" smtClean="0"/>
              <a:t>If fails between 1 &amp; 2, must increase reference count of </a:t>
            </a:r>
            <a:r>
              <a:rPr lang="en-US" altLang="zh-CN" i="1" dirty="0" err="1" smtClean="0"/>
              <a:t>from_name</a:t>
            </a:r>
            <a:r>
              <a:rPr lang="en-US" altLang="zh-CN" dirty="0" err="1" smtClean="0"/>
              <a:t>’s</a:t>
            </a:r>
            <a:r>
              <a:rPr lang="en-US" altLang="zh-CN" dirty="0" smtClean="0"/>
              <a:t> </a:t>
            </a:r>
            <a:r>
              <a:rPr lang="en-US" altLang="zh-CN" dirty="0" err="1" smtClean="0"/>
              <a:t>inode</a:t>
            </a:r>
            <a:r>
              <a:rPr lang="en-US" altLang="zh-CN" dirty="0" smtClean="0"/>
              <a:t> on recovery</a:t>
            </a:r>
            <a:endParaRPr lang="zh-CN" altLang="en-US" dirty="0" smtClean="0"/>
          </a:p>
        </p:txBody>
      </p:sp>
      <p:sp>
        <p:nvSpPr>
          <p:cNvPr id="3277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A4F0A5E0-D921-44C4-AB9C-DDE2E402AD5E}"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pic>
        <p:nvPicPr>
          <p:cNvPr id="3277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0550" y="1552575"/>
            <a:ext cx="50482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TextBox 6"/>
          <p:cNvSpPr txBox="1">
            <a:spLocks noChangeArrowheads="1"/>
          </p:cNvSpPr>
          <p:nvPr/>
        </p:nvSpPr>
        <p:spPr bwMode="auto">
          <a:xfrm>
            <a:off x="8229600" y="4572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a:t>
            </a:r>
            <a:endParaRPr lang="zh-CN" altLang="en-US" sz="1800" b="0">
              <a:latin typeface="Calibri" panose="020F0502020204030204" pitchFamily="34" charset="0"/>
            </a:endParaRPr>
          </a:p>
        </p:txBody>
      </p:sp>
      <p:sp>
        <p:nvSpPr>
          <p:cNvPr id="32775" name="TextBox 7"/>
          <p:cNvSpPr txBox="1">
            <a:spLocks noChangeArrowheads="1"/>
          </p:cNvSpPr>
          <p:nvPr/>
        </p:nvSpPr>
        <p:spPr bwMode="auto">
          <a:xfrm>
            <a:off x="74676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 num</a:t>
            </a:r>
            <a:endParaRPr lang="zh-CN" altLang="en-US" sz="1800" b="0">
              <a:latin typeface="Calibri" panose="020F0502020204030204" pitchFamily="34" charset="0"/>
            </a:endParaRPr>
          </a:p>
        </p:txBody>
      </p:sp>
      <p:sp>
        <p:nvSpPr>
          <p:cNvPr id="32776" name="TextBox 8"/>
          <p:cNvSpPr txBox="1">
            <a:spLocks noChangeArrowheads="1"/>
          </p:cNvSpPr>
          <p:nvPr/>
        </p:nvSpPr>
        <p:spPr bwMode="auto">
          <a:xfrm>
            <a:off x="6553200" y="457200"/>
            <a:ext cx="9223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File</a:t>
            </a:r>
            <a:endParaRPr lang="en-US" altLang="zh-CN" sz="1800" b="0">
              <a:latin typeface="Calibri" panose="020F0502020204030204" pitchFamily="34" charset="0"/>
            </a:endParaRPr>
          </a:p>
          <a:p>
            <a:pPr eaLnBrk="1" hangingPunct="1"/>
            <a:r>
              <a:rPr lang="en-US" altLang="zh-CN" sz="1800" b="0">
                <a:latin typeface="Calibri" panose="020F0502020204030204" pitchFamily="34" charset="0"/>
              </a:rPr>
              <a:t>(inode)</a:t>
            </a:r>
            <a:endParaRPr lang="zh-CN" altLang="en-US" sz="1800" b="0">
              <a:latin typeface="Calibri" panose="020F0502020204030204" pitchFamily="34" charset="0"/>
            </a:endParaRPr>
          </a:p>
        </p:txBody>
      </p:sp>
      <p:sp>
        <p:nvSpPr>
          <p:cNvPr id="32777" name="TextBox 9"/>
          <p:cNvSpPr txBox="1">
            <a:spLocks noChangeArrowheads="1"/>
          </p:cNvSpPr>
          <p:nvPr/>
        </p:nvSpPr>
        <p:spPr bwMode="auto">
          <a:xfrm>
            <a:off x="57912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Inode num</a:t>
            </a:r>
            <a:endParaRPr lang="zh-CN" altLang="en-US" sz="1800" b="0">
              <a:latin typeface="Calibri" panose="020F0502020204030204" pitchFamily="34" charset="0"/>
            </a:endParaRPr>
          </a:p>
        </p:txBody>
      </p:sp>
      <p:sp>
        <p:nvSpPr>
          <p:cNvPr id="32778" name="TextBox 8"/>
          <p:cNvSpPr txBox="1">
            <a:spLocks noChangeArrowheads="1"/>
          </p:cNvSpPr>
          <p:nvPr/>
        </p:nvSpPr>
        <p:spPr bwMode="auto">
          <a:xfrm>
            <a:off x="5021263" y="457200"/>
            <a:ext cx="9223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File</a:t>
            </a:r>
            <a:endParaRPr lang="en-US" altLang="zh-CN" sz="1800" b="0">
              <a:latin typeface="Calibri" panose="020F0502020204030204" pitchFamily="34" charset="0"/>
            </a:endParaRPr>
          </a:p>
          <a:p>
            <a:pPr eaLnBrk="1" hangingPunct="1"/>
            <a:r>
              <a:rPr lang="en-US" altLang="zh-CN" sz="1800" b="0">
                <a:latin typeface="Calibri" panose="020F0502020204030204" pitchFamily="34" charset="0"/>
              </a:rPr>
              <a:t>name</a:t>
            </a:r>
            <a:endParaRPr lang="zh-CN" altLang="en-US" sz="1800" b="0">
              <a:latin typeface="Calibri" panose="020F0502020204030204" pitchFamily="34" charset="0"/>
            </a:endParaRPr>
          </a:p>
        </p:txBody>
      </p:sp>
      <p:sp>
        <p:nvSpPr>
          <p:cNvPr id="32779" name="TextBox 8"/>
          <p:cNvSpPr txBox="1">
            <a:spLocks noChangeArrowheads="1"/>
          </p:cNvSpPr>
          <p:nvPr/>
        </p:nvSpPr>
        <p:spPr bwMode="auto">
          <a:xfrm>
            <a:off x="3505200" y="773113"/>
            <a:ext cx="1600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Path name</a:t>
            </a:r>
            <a:endParaRPr lang="zh-CN" altLang="en-US" sz="1800" b="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zh-CN" smtClean="0"/>
              <a:t>Symbolic link layer</a:t>
            </a:r>
            <a:endParaRPr lang="en-US" altLang="zh-CN" smtClean="0"/>
          </a:p>
        </p:txBody>
      </p:sp>
      <p:sp>
        <p:nvSpPr>
          <p:cNvPr id="45059" name="Content Placeholder 2"/>
          <p:cNvSpPr>
            <a:spLocks noGrp="1"/>
          </p:cNvSpPr>
          <p:nvPr>
            <p:ph idx="1"/>
          </p:nvPr>
        </p:nvSpPr>
        <p:spPr/>
        <p:txBody>
          <a:bodyPr/>
          <a:lstStyle/>
          <a:p>
            <a:r>
              <a:rPr lang="en-US" altLang="zh-CN" sz="2800" smtClean="0"/>
              <a:t>MOUNT</a:t>
            </a:r>
            <a:endParaRPr lang="en-US" altLang="zh-CN" sz="2800" smtClean="0"/>
          </a:p>
          <a:p>
            <a:pPr lvl="1"/>
            <a:r>
              <a:rPr lang="en-US" altLang="zh-CN" sz="2400" smtClean="0"/>
              <a:t>Records the device and the root inode number of the file system in memory</a:t>
            </a:r>
            <a:endParaRPr lang="en-US" altLang="zh-CN" sz="2400" smtClean="0"/>
          </a:p>
          <a:p>
            <a:pPr lvl="1"/>
            <a:r>
              <a:rPr lang="en-US" altLang="zh-CN" sz="2400" smtClean="0"/>
              <a:t>Record in the in-memory version of the inode for “/dev/fd1” its parent’s inode</a:t>
            </a:r>
            <a:endParaRPr lang="en-US" altLang="zh-CN" sz="2400" smtClean="0"/>
          </a:p>
          <a:p>
            <a:pPr lvl="1"/>
            <a:r>
              <a:rPr lang="en-US" altLang="zh-CN" sz="2400" smtClean="0"/>
              <a:t>UNMOUNT undoes the mount</a:t>
            </a:r>
            <a:endParaRPr lang="en-US" altLang="zh-CN" sz="2400" smtClean="0"/>
          </a:p>
          <a:p>
            <a:r>
              <a:rPr lang="en-US" altLang="zh-CN" sz="2800" smtClean="0"/>
              <a:t>Change to the file name layer</a:t>
            </a:r>
            <a:endParaRPr lang="en-US" altLang="zh-CN" sz="2800" smtClean="0"/>
          </a:p>
          <a:p>
            <a:pPr lvl="1"/>
            <a:r>
              <a:rPr lang="en-US" altLang="zh-CN" sz="2400" smtClean="0"/>
              <a:t>If LOOKUP runs into an inode on which a file system is mount, it uses the root inode of that file system for the lookup</a:t>
            </a:r>
            <a:endParaRPr lang="en-US" altLang="zh-CN" sz="2400" smtClean="0"/>
          </a:p>
        </p:txBody>
      </p:sp>
      <p:sp>
        <p:nvSpPr>
          <p:cNvPr id="4506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50159420-DB2C-424D-8D7B-4CB81220C36A}"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sp>
        <p:nvSpPr>
          <p:cNvPr id="45061" name="TextBox 6"/>
          <p:cNvSpPr txBox="1">
            <a:spLocks noChangeArrowheads="1"/>
          </p:cNvSpPr>
          <p:nvPr/>
        </p:nvSpPr>
        <p:spPr bwMode="auto">
          <a:xfrm>
            <a:off x="8229600" y="4572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a:t>
            </a:r>
            <a:endParaRPr lang="zh-CN" altLang="en-US" sz="1800" b="0">
              <a:latin typeface="Calibri" panose="020F0502020204030204" pitchFamily="34" charset="0"/>
            </a:endParaRPr>
          </a:p>
        </p:txBody>
      </p:sp>
      <p:sp>
        <p:nvSpPr>
          <p:cNvPr id="45062" name="TextBox 7"/>
          <p:cNvSpPr txBox="1">
            <a:spLocks noChangeArrowheads="1"/>
          </p:cNvSpPr>
          <p:nvPr/>
        </p:nvSpPr>
        <p:spPr bwMode="auto">
          <a:xfrm>
            <a:off x="74676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 num</a:t>
            </a:r>
            <a:endParaRPr lang="zh-CN" altLang="en-US" sz="1800" b="0">
              <a:latin typeface="Calibri" panose="020F0502020204030204" pitchFamily="34" charset="0"/>
            </a:endParaRPr>
          </a:p>
        </p:txBody>
      </p:sp>
      <p:sp>
        <p:nvSpPr>
          <p:cNvPr id="45063" name="TextBox 8"/>
          <p:cNvSpPr txBox="1">
            <a:spLocks noChangeArrowheads="1"/>
          </p:cNvSpPr>
          <p:nvPr/>
        </p:nvSpPr>
        <p:spPr bwMode="auto">
          <a:xfrm>
            <a:off x="6553200" y="457200"/>
            <a:ext cx="9223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File</a:t>
            </a:r>
            <a:endParaRPr lang="en-US" altLang="zh-CN" sz="1800" b="0">
              <a:latin typeface="Calibri" panose="020F0502020204030204" pitchFamily="34" charset="0"/>
            </a:endParaRPr>
          </a:p>
          <a:p>
            <a:pPr eaLnBrk="1" hangingPunct="1"/>
            <a:r>
              <a:rPr lang="en-US" altLang="zh-CN" sz="1800" b="0">
                <a:latin typeface="Calibri" panose="020F0502020204030204" pitchFamily="34" charset="0"/>
              </a:rPr>
              <a:t>(inode)</a:t>
            </a:r>
            <a:endParaRPr lang="zh-CN" altLang="en-US" sz="1800" b="0">
              <a:latin typeface="Calibri" panose="020F0502020204030204" pitchFamily="34" charset="0"/>
            </a:endParaRPr>
          </a:p>
        </p:txBody>
      </p:sp>
      <p:sp>
        <p:nvSpPr>
          <p:cNvPr id="45064" name="TextBox 9"/>
          <p:cNvSpPr txBox="1">
            <a:spLocks noChangeArrowheads="1"/>
          </p:cNvSpPr>
          <p:nvPr/>
        </p:nvSpPr>
        <p:spPr bwMode="auto">
          <a:xfrm>
            <a:off x="57912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Inode num</a:t>
            </a:r>
            <a:endParaRPr lang="zh-CN" altLang="en-US" sz="1800" b="0">
              <a:latin typeface="Calibri" panose="020F0502020204030204" pitchFamily="34" charset="0"/>
            </a:endParaRPr>
          </a:p>
        </p:txBody>
      </p:sp>
      <p:sp>
        <p:nvSpPr>
          <p:cNvPr id="45065" name="TextBox 8"/>
          <p:cNvSpPr txBox="1">
            <a:spLocks noChangeArrowheads="1"/>
          </p:cNvSpPr>
          <p:nvPr/>
        </p:nvSpPr>
        <p:spPr bwMode="auto">
          <a:xfrm>
            <a:off x="5021263" y="457200"/>
            <a:ext cx="9223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File</a:t>
            </a:r>
            <a:endParaRPr lang="en-US" altLang="zh-CN" sz="1800" b="0">
              <a:latin typeface="Calibri" panose="020F0502020204030204" pitchFamily="34" charset="0"/>
            </a:endParaRPr>
          </a:p>
          <a:p>
            <a:pPr eaLnBrk="1" hangingPunct="1"/>
            <a:r>
              <a:rPr lang="en-US" altLang="zh-CN" sz="1800" b="0">
                <a:latin typeface="Calibri" panose="020F0502020204030204" pitchFamily="34" charset="0"/>
              </a:rPr>
              <a:t>name</a:t>
            </a:r>
            <a:endParaRPr lang="zh-CN" altLang="en-US" sz="1800" b="0">
              <a:latin typeface="Calibri" panose="020F0502020204030204" pitchFamily="34" charset="0"/>
            </a:endParaRPr>
          </a:p>
        </p:txBody>
      </p:sp>
      <p:sp>
        <p:nvSpPr>
          <p:cNvPr id="45066" name="TextBox 8"/>
          <p:cNvSpPr txBox="1">
            <a:spLocks noChangeArrowheads="1"/>
          </p:cNvSpPr>
          <p:nvPr/>
        </p:nvSpPr>
        <p:spPr bwMode="auto">
          <a:xfrm>
            <a:off x="3505200" y="152400"/>
            <a:ext cx="1600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Symbolic link</a:t>
            </a:r>
            <a:endParaRPr lang="zh-CN" altLang="en-US" sz="1800" b="0">
              <a:latin typeface="Calibri" panose="020F0502020204030204" pitchFamily="34" charset="0"/>
            </a:endParaRPr>
          </a:p>
        </p:txBody>
      </p:sp>
      <p:sp>
        <p:nvSpPr>
          <p:cNvPr id="45067" name="TextBox 8"/>
          <p:cNvSpPr txBox="1">
            <a:spLocks noChangeArrowheads="1"/>
          </p:cNvSpPr>
          <p:nvPr/>
        </p:nvSpPr>
        <p:spPr bwMode="auto">
          <a:xfrm>
            <a:off x="3505200" y="468313"/>
            <a:ext cx="1600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Absolute path</a:t>
            </a:r>
            <a:endParaRPr lang="zh-CN" altLang="en-US" sz="1800" b="0">
              <a:latin typeface="Calibri" panose="020F0502020204030204" pitchFamily="34" charset="0"/>
            </a:endParaRPr>
          </a:p>
        </p:txBody>
      </p:sp>
      <p:sp>
        <p:nvSpPr>
          <p:cNvPr id="45068" name="TextBox 8"/>
          <p:cNvSpPr txBox="1">
            <a:spLocks noChangeArrowheads="1"/>
          </p:cNvSpPr>
          <p:nvPr/>
        </p:nvSpPr>
        <p:spPr bwMode="auto">
          <a:xfrm>
            <a:off x="3505200" y="773113"/>
            <a:ext cx="1600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Path name</a:t>
            </a:r>
            <a:endParaRPr lang="zh-CN" altLang="en-US" sz="1800" b="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en-US" altLang="zh-CN" smtClean="0"/>
              <a:t>API of the UNIX file system</a:t>
            </a:r>
            <a:endParaRPr lang="zh-CN" altLang="en-US" smtClean="0"/>
          </a:p>
        </p:txBody>
      </p:sp>
      <p:sp>
        <p:nvSpPr>
          <p:cNvPr id="7171" name="内容占位符 2"/>
          <p:cNvSpPr>
            <a:spLocks noGrp="1"/>
          </p:cNvSpPr>
          <p:nvPr>
            <p:ph idx="1"/>
          </p:nvPr>
        </p:nvSpPr>
        <p:spPr/>
        <p:txBody>
          <a:bodyPr/>
          <a:lstStyle/>
          <a:p>
            <a:r>
              <a:rPr lang="en-US" altLang="zh-CN" smtClean="0"/>
              <a:t>OPEN, READ, WRITE, SEEK, CLOSE</a:t>
            </a:r>
            <a:endParaRPr lang="en-US" altLang="zh-CN" smtClean="0"/>
          </a:p>
          <a:p>
            <a:r>
              <a:rPr lang="en-US" altLang="zh-CN" smtClean="0"/>
              <a:t>FSYNC</a:t>
            </a:r>
            <a:endParaRPr lang="en-US" altLang="zh-CN" smtClean="0"/>
          </a:p>
          <a:p>
            <a:r>
              <a:rPr lang="en-US" altLang="zh-CN" smtClean="0"/>
              <a:t>STAT, CHMOD, CHOWN</a:t>
            </a:r>
            <a:endParaRPr lang="en-US" altLang="zh-CN" smtClean="0"/>
          </a:p>
          <a:p>
            <a:r>
              <a:rPr lang="en-US" altLang="zh-CN" smtClean="0"/>
              <a:t>RENAME, LINK, UNLINK, SYMLINK</a:t>
            </a:r>
            <a:endParaRPr lang="en-US" altLang="zh-CN" smtClean="0"/>
          </a:p>
          <a:p>
            <a:r>
              <a:rPr lang="en-US" altLang="zh-CN" smtClean="0"/>
              <a:t>MKDIR, CHDIR, CHROOT</a:t>
            </a:r>
            <a:endParaRPr lang="en-US" altLang="zh-CN" smtClean="0"/>
          </a:p>
          <a:p>
            <a:r>
              <a:rPr lang="en-US" altLang="zh-CN" smtClean="0"/>
              <a:t>MOUNT, UNMOUNT</a:t>
            </a:r>
            <a:endParaRPr lang="zh-CN" altLang="en-US" smtClean="0"/>
          </a:p>
        </p:txBody>
      </p:sp>
      <p:sp>
        <p:nvSpPr>
          <p:cNvPr id="717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3B8C3D53-7A30-44CE-B316-3FAB01164B5C}"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en-US" altLang="zh-CN" smtClean="0"/>
              <a:t>Symbolic link layer</a:t>
            </a:r>
            <a:endParaRPr lang="zh-CN" altLang="en-US" smtClean="0"/>
          </a:p>
        </p:txBody>
      </p:sp>
      <p:sp>
        <p:nvSpPr>
          <p:cNvPr id="37891" name="内容占位符 2"/>
          <p:cNvSpPr>
            <a:spLocks noGrp="1"/>
          </p:cNvSpPr>
          <p:nvPr>
            <p:ph idx="1"/>
          </p:nvPr>
        </p:nvSpPr>
        <p:spPr/>
        <p:txBody>
          <a:bodyPr/>
          <a:lstStyle/>
          <a:p>
            <a:r>
              <a:rPr lang="en-US" altLang="zh-CN" sz="2800" smtClean="0"/>
              <a:t>Name files on other disks</a:t>
            </a:r>
            <a:endParaRPr lang="en-US" altLang="zh-CN" sz="2800" smtClean="0"/>
          </a:p>
          <a:p>
            <a:pPr lvl="1"/>
            <a:r>
              <a:rPr lang="en-US" altLang="zh-CN" sz="2400" smtClean="0"/>
              <a:t>Inode is different on other disks</a:t>
            </a:r>
            <a:endParaRPr lang="en-US" altLang="zh-CN" sz="2400" smtClean="0"/>
          </a:p>
          <a:p>
            <a:pPr lvl="1"/>
            <a:r>
              <a:rPr lang="en-US" altLang="zh-CN" sz="2400" smtClean="0"/>
              <a:t>Supports to attach new disks to the name space</a:t>
            </a:r>
            <a:endParaRPr lang="en-US" altLang="zh-CN" sz="2400" smtClean="0"/>
          </a:p>
          <a:p>
            <a:r>
              <a:rPr lang="en-US" altLang="zh-CN" sz="2800" smtClean="0"/>
              <a:t>Two options</a:t>
            </a:r>
            <a:endParaRPr lang="en-US" altLang="zh-CN" sz="2800" smtClean="0"/>
          </a:p>
          <a:p>
            <a:pPr lvl="1"/>
            <a:r>
              <a:rPr lang="en-US" altLang="zh-CN" sz="2400" smtClean="0"/>
              <a:t>Make inodes unique across all disks</a:t>
            </a:r>
            <a:endParaRPr lang="en-US" altLang="zh-CN" sz="2400" smtClean="0"/>
          </a:p>
          <a:p>
            <a:pPr lvl="1"/>
            <a:r>
              <a:rPr lang="en-US" altLang="zh-CN" sz="2400" smtClean="0"/>
              <a:t>Create synonyms for the files on the other disks</a:t>
            </a:r>
            <a:endParaRPr lang="en-US" altLang="zh-CN" sz="2400" smtClean="0"/>
          </a:p>
          <a:p>
            <a:r>
              <a:rPr lang="en-US" altLang="zh-CN" sz="2800" smtClean="0"/>
              <a:t>Soft link (symbolic link)</a:t>
            </a:r>
            <a:endParaRPr lang="en-US" altLang="zh-CN" sz="2800" smtClean="0"/>
          </a:p>
          <a:p>
            <a:pPr lvl="1"/>
            <a:r>
              <a:rPr lang="en-US" altLang="zh-CN" sz="2400" smtClean="0"/>
              <a:t>SYMLINK</a:t>
            </a:r>
            <a:endParaRPr lang="en-US" altLang="zh-CN" sz="2400" smtClean="0"/>
          </a:p>
          <a:p>
            <a:pPr lvl="1"/>
            <a:r>
              <a:rPr lang="en-US" altLang="zh-CN" sz="2400" smtClean="0"/>
              <a:t>Add another type of inode</a:t>
            </a:r>
            <a:endParaRPr lang="en-US" altLang="zh-CN" sz="2400" smtClean="0"/>
          </a:p>
          <a:p>
            <a:pPr lvl="1"/>
            <a:r>
              <a:rPr lang="en-US" altLang="zh-CN" sz="2400" smtClean="0"/>
              <a:t>Context: the directory hierarchy</a:t>
            </a:r>
            <a:endParaRPr lang="en-US" altLang="zh-CN" sz="2400" smtClean="0"/>
          </a:p>
        </p:txBody>
      </p:sp>
      <p:sp>
        <p:nvSpPr>
          <p:cNvPr id="4608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0F0AFBD2-BB63-40A9-B3C2-A2977672E08D}"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sp>
        <p:nvSpPr>
          <p:cNvPr id="46085" name="TextBox 6"/>
          <p:cNvSpPr txBox="1">
            <a:spLocks noChangeArrowheads="1"/>
          </p:cNvSpPr>
          <p:nvPr/>
        </p:nvSpPr>
        <p:spPr bwMode="auto">
          <a:xfrm>
            <a:off x="8229600" y="4572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a:t>
            </a:r>
            <a:endParaRPr lang="zh-CN" altLang="en-US" sz="1800" b="0">
              <a:latin typeface="Calibri" panose="020F0502020204030204" pitchFamily="34" charset="0"/>
            </a:endParaRPr>
          </a:p>
        </p:txBody>
      </p:sp>
      <p:sp>
        <p:nvSpPr>
          <p:cNvPr id="46086" name="TextBox 7"/>
          <p:cNvSpPr txBox="1">
            <a:spLocks noChangeArrowheads="1"/>
          </p:cNvSpPr>
          <p:nvPr/>
        </p:nvSpPr>
        <p:spPr bwMode="auto">
          <a:xfrm>
            <a:off x="74676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 num</a:t>
            </a:r>
            <a:endParaRPr lang="zh-CN" altLang="en-US" sz="1800" b="0">
              <a:latin typeface="Calibri" panose="020F0502020204030204" pitchFamily="34" charset="0"/>
            </a:endParaRPr>
          </a:p>
        </p:txBody>
      </p:sp>
      <p:sp>
        <p:nvSpPr>
          <p:cNvPr id="46087" name="TextBox 8"/>
          <p:cNvSpPr txBox="1">
            <a:spLocks noChangeArrowheads="1"/>
          </p:cNvSpPr>
          <p:nvPr/>
        </p:nvSpPr>
        <p:spPr bwMode="auto">
          <a:xfrm>
            <a:off x="6553200" y="457200"/>
            <a:ext cx="9223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File</a:t>
            </a:r>
            <a:endParaRPr lang="en-US" altLang="zh-CN" sz="1800" b="0">
              <a:latin typeface="Calibri" panose="020F0502020204030204" pitchFamily="34" charset="0"/>
            </a:endParaRPr>
          </a:p>
          <a:p>
            <a:pPr eaLnBrk="1" hangingPunct="1"/>
            <a:r>
              <a:rPr lang="en-US" altLang="zh-CN" sz="1800" b="0">
                <a:latin typeface="Calibri" panose="020F0502020204030204" pitchFamily="34" charset="0"/>
              </a:rPr>
              <a:t>(inode)</a:t>
            </a:r>
            <a:endParaRPr lang="zh-CN" altLang="en-US" sz="1800" b="0">
              <a:latin typeface="Calibri" panose="020F0502020204030204" pitchFamily="34" charset="0"/>
            </a:endParaRPr>
          </a:p>
        </p:txBody>
      </p:sp>
      <p:sp>
        <p:nvSpPr>
          <p:cNvPr id="46088" name="TextBox 9"/>
          <p:cNvSpPr txBox="1">
            <a:spLocks noChangeArrowheads="1"/>
          </p:cNvSpPr>
          <p:nvPr/>
        </p:nvSpPr>
        <p:spPr bwMode="auto">
          <a:xfrm>
            <a:off x="57912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Inode num</a:t>
            </a:r>
            <a:endParaRPr lang="zh-CN" altLang="en-US" sz="1800" b="0">
              <a:latin typeface="Calibri" panose="020F0502020204030204" pitchFamily="34" charset="0"/>
            </a:endParaRPr>
          </a:p>
        </p:txBody>
      </p:sp>
      <p:sp>
        <p:nvSpPr>
          <p:cNvPr id="46089" name="TextBox 8"/>
          <p:cNvSpPr txBox="1">
            <a:spLocks noChangeArrowheads="1"/>
          </p:cNvSpPr>
          <p:nvPr/>
        </p:nvSpPr>
        <p:spPr bwMode="auto">
          <a:xfrm>
            <a:off x="5021263" y="457200"/>
            <a:ext cx="9223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File</a:t>
            </a:r>
            <a:endParaRPr lang="en-US" altLang="zh-CN" sz="1800" b="0">
              <a:latin typeface="Calibri" panose="020F0502020204030204" pitchFamily="34" charset="0"/>
            </a:endParaRPr>
          </a:p>
          <a:p>
            <a:pPr eaLnBrk="1" hangingPunct="1"/>
            <a:r>
              <a:rPr lang="en-US" altLang="zh-CN" sz="1800" b="0">
                <a:latin typeface="Calibri" panose="020F0502020204030204" pitchFamily="34" charset="0"/>
              </a:rPr>
              <a:t>name</a:t>
            </a:r>
            <a:endParaRPr lang="zh-CN" altLang="en-US" sz="1800" b="0">
              <a:latin typeface="Calibri" panose="020F0502020204030204" pitchFamily="34" charset="0"/>
            </a:endParaRPr>
          </a:p>
        </p:txBody>
      </p:sp>
      <p:sp>
        <p:nvSpPr>
          <p:cNvPr id="46090" name="TextBox 8"/>
          <p:cNvSpPr txBox="1">
            <a:spLocks noChangeArrowheads="1"/>
          </p:cNvSpPr>
          <p:nvPr/>
        </p:nvSpPr>
        <p:spPr bwMode="auto">
          <a:xfrm>
            <a:off x="3505200" y="152400"/>
            <a:ext cx="1600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Symbolic link</a:t>
            </a:r>
            <a:endParaRPr lang="zh-CN" altLang="en-US" sz="1800" b="0">
              <a:latin typeface="Calibri" panose="020F0502020204030204" pitchFamily="34" charset="0"/>
            </a:endParaRPr>
          </a:p>
        </p:txBody>
      </p:sp>
      <p:sp>
        <p:nvSpPr>
          <p:cNvPr id="46091" name="TextBox 8"/>
          <p:cNvSpPr txBox="1">
            <a:spLocks noChangeArrowheads="1"/>
          </p:cNvSpPr>
          <p:nvPr/>
        </p:nvSpPr>
        <p:spPr bwMode="auto">
          <a:xfrm>
            <a:off x="3505200" y="468313"/>
            <a:ext cx="1600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Absolute path</a:t>
            </a:r>
            <a:endParaRPr lang="zh-CN" altLang="en-US" sz="1800" b="0">
              <a:latin typeface="Calibri" panose="020F0502020204030204" pitchFamily="34" charset="0"/>
            </a:endParaRPr>
          </a:p>
        </p:txBody>
      </p:sp>
      <p:sp>
        <p:nvSpPr>
          <p:cNvPr id="46092" name="TextBox 8"/>
          <p:cNvSpPr txBox="1">
            <a:spLocks noChangeArrowheads="1"/>
          </p:cNvSpPr>
          <p:nvPr/>
        </p:nvSpPr>
        <p:spPr bwMode="auto">
          <a:xfrm>
            <a:off x="3505200" y="773113"/>
            <a:ext cx="1600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Path name</a:t>
            </a:r>
            <a:endParaRPr lang="zh-CN" altLang="en-US" sz="1800" b="0">
              <a:latin typeface="Calibri" panose="020F0502020204030204" pitchFamily="34" charset="0"/>
            </a:endParaRPr>
          </a:p>
        </p:txBody>
      </p:sp>
      <p:sp>
        <p:nvSpPr>
          <p:cNvPr id="13" name="十字形 49"/>
          <p:cNvSpPr/>
          <p:nvPr/>
        </p:nvSpPr>
        <p:spPr bwMode="auto">
          <a:xfrm rot="18900000">
            <a:off x="5757863" y="3548063"/>
            <a:ext cx="342900" cy="342900"/>
          </a:xfrm>
          <a:prstGeom prst="plus">
            <a:avLst>
              <a:gd name="adj" fmla="val 43391"/>
            </a:avLst>
          </a:prstGeom>
          <a:solidFill>
            <a:srgbClr val="800000"/>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anchor="ctr"/>
          <a:lstStyle/>
          <a:p>
            <a:pPr eaLnBrk="0" hangingPunct="0">
              <a:defRPr/>
            </a:pPr>
            <a:endParaRPr lang="zh-CN" altLang="en-US">
              <a:solidFill>
                <a:schemeClr val="tx1"/>
              </a:solidFill>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891">
                                            <p:txEl>
                                              <p:pRg st="3" end="3"/>
                                            </p:txEl>
                                          </p:spTgt>
                                        </p:tgtEl>
                                        <p:attrNameLst>
                                          <p:attrName>style.visibility</p:attrName>
                                        </p:attrNameLst>
                                      </p:cBhvr>
                                      <p:to>
                                        <p:strVal val="visible"/>
                                      </p:to>
                                    </p:set>
                                    <p:animEffect transition="in" filter="fade">
                                      <p:cBhvr>
                                        <p:cTn id="7" dur="500"/>
                                        <p:tgtEl>
                                          <p:spTgt spid="37891">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7891">
                                            <p:txEl>
                                              <p:pRg st="4" end="4"/>
                                            </p:txEl>
                                          </p:spTgt>
                                        </p:tgtEl>
                                        <p:attrNameLst>
                                          <p:attrName>style.visibility</p:attrName>
                                        </p:attrNameLst>
                                      </p:cBhvr>
                                      <p:to>
                                        <p:strVal val="visible"/>
                                      </p:to>
                                    </p:set>
                                    <p:animEffect transition="in" filter="fade">
                                      <p:cBhvr>
                                        <p:cTn id="10" dur="500"/>
                                        <p:tgtEl>
                                          <p:spTgt spid="37891">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7891">
                                            <p:txEl>
                                              <p:pRg st="5" end="5"/>
                                            </p:txEl>
                                          </p:spTgt>
                                        </p:tgtEl>
                                        <p:attrNameLst>
                                          <p:attrName>style.visibility</p:attrName>
                                        </p:attrNameLst>
                                      </p:cBhvr>
                                      <p:to>
                                        <p:strVal val="visible"/>
                                      </p:to>
                                    </p:set>
                                    <p:animEffect transition="in" filter="fade">
                                      <p:cBhvr>
                                        <p:cTn id="13" dur="500"/>
                                        <p:tgtEl>
                                          <p:spTgt spid="37891">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7891">
                                            <p:txEl>
                                              <p:pRg st="6" end="6"/>
                                            </p:txEl>
                                          </p:spTgt>
                                        </p:tgtEl>
                                        <p:attrNameLst>
                                          <p:attrName>style.visibility</p:attrName>
                                        </p:attrNameLst>
                                      </p:cBhvr>
                                      <p:to>
                                        <p:strVal val="visible"/>
                                      </p:to>
                                    </p:set>
                                    <p:animEffect transition="in" filter="fade">
                                      <p:cBhvr>
                                        <p:cTn id="23" dur="500"/>
                                        <p:tgtEl>
                                          <p:spTgt spid="37891">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7891">
                                            <p:txEl>
                                              <p:pRg st="7" end="7"/>
                                            </p:txEl>
                                          </p:spTgt>
                                        </p:tgtEl>
                                        <p:attrNameLst>
                                          <p:attrName>style.visibility</p:attrName>
                                        </p:attrNameLst>
                                      </p:cBhvr>
                                      <p:to>
                                        <p:strVal val="visible"/>
                                      </p:to>
                                    </p:set>
                                    <p:animEffect transition="in" filter="fade">
                                      <p:cBhvr>
                                        <p:cTn id="26" dur="500"/>
                                        <p:tgtEl>
                                          <p:spTgt spid="37891">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7891">
                                            <p:txEl>
                                              <p:pRg st="8" end="8"/>
                                            </p:txEl>
                                          </p:spTgt>
                                        </p:tgtEl>
                                        <p:attrNameLst>
                                          <p:attrName>style.visibility</p:attrName>
                                        </p:attrNameLst>
                                      </p:cBhvr>
                                      <p:to>
                                        <p:strVal val="visible"/>
                                      </p:to>
                                    </p:set>
                                    <p:animEffect transition="in" filter="fade">
                                      <p:cBhvr>
                                        <p:cTn id="29" dur="500"/>
                                        <p:tgtEl>
                                          <p:spTgt spid="37891">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7891">
                                            <p:txEl>
                                              <p:pRg st="9" end="9"/>
                                            </p:txEl>
                                          </p:spTgt>
                                        </p:tgtEl>
                                        <p:attrNameLst>
                                          <p:attrName>style.visibility</p:attrName>
                                        </p:attrNameLst>
                                      </p:cBhvr>
                                      <p:to>
                                        <p:strVal val="visible"/>
                                      </p:to>
                                    </p:set>
                                    <p:animEffect transition="in" filter="fade">
                                      <p:cBhvr>
                                        <p:cTn id="32" dur="500"/>
                                        <p:tgtEl>
                                          <p:spTgt spid="378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en-US" altLang="zh-CN" smtClean="0"/>
              <a:t>Two types of links (synonyms)</a:t>
            </a:r>
            <a:endParaRPr lang="en-US" altLang="zh-CN" smtClean="0"/>
          </a:p>
        </p:txBody>
      </p:sp>
      <p:sp>
        <p:nvSpPr>
          <p:cNvPr id="39939" name="内容占位符 2"/>
          <p:cNvSpPr>
            <a:spLocks noGrp="1"/>
          </p:cNvSpPr>
          <p:nvPr>
            <p:ph idx="1"/>
          </p:nvPr>
        </p:nvSpPr>
        <p:spPr/>
        <p:txBody>
          <a:bodyPr/>
          <a:lstStyle/>
          <a:p>
            <a:pPr marL="342900" lvl="1" indent="-342900">
              <a:buFontTx/>
              <a:buChar char="•"/>
            </a:pPr>
            <a:r>
              <a:rPr lang="en-US" altLang="zh-CN" smtClean="0"/>
              <a:t>Add link “assignment” to “Mail/new-assignment”</a:t>
            </a:r>
            <a:endParaRPr lang="en-US" altLang="zh-CN" sz="3200" smtClean="0"/>
          </a:p>
          <a:p>
            <a:pPr marL="742950" lvl="2" indent="-342900"/>
            <a:r>
              <a:rPr lang="en-US" altLang="zh-CN" smtClean="0"/>
              <a:t>Hard link</a:t>
            </a:r>
            <a:endParaRPr lang="en-US" altLang="zh-CN" smtClean="0"/>
          </a:p>
          <a:p>
            <a:pPr marL="742950" lvl="2" indent="-342900"/>
            <a:r>
              <a:rPr lang="en-US" altLang="zh-CN" sz="2000" smtClean="0"/>
              <a:t>No new file is created, just add a binding between a string and an existing inode</a:t>
            </a:r>
            <a:endParaRPr lang="en-US" altLang="zh-CN" sz="2000" smtClean="0"/>
          </a:p>
          <a:p>
            <a:pPr marL="742950" lvl="2" indent="-342900"/>
            <a:r>
              <a:rPr lang="en-US" altLang="zh-CN" sz="2000" smtClean="0"/>
              <a:t>Target inode reference count is increased</a:t>
            </a:r>
            <a:endParaRPr lang="en-US" altLang="zh-CN" sz="2000" smtClean="0"/>
          </a:p>
          <a:p>
            <a:pPr marL="742950" lvl="2" indent="-342900"/>
            <a:r>
              <a:rPr lang="en-US" altLang="zh-CN" sz="2000" smtClean="0"/>
              <a:t>If target file is deleted, the link is still valid</a:t>
            </a:r>
            <a:endParaRPr lang="en-US" altLang="zh-CN" sz="2000" smtClean="0"/>
          </a:p>
          <a:p>
            <a:pPr marL="742950" lvl="2" indent="-342900"/>
            <a:r>
              <a:rPr lang="en-US" altLang="zh-CN" smtClean="0"/>
              <a:t>Soft link</a:t>
            </a:r>
            <a:endParaRPr lang="en-US" altLang="zh-CN" smtClean="0"/>
          </a:p>
          <a:p>
            <a:pPr marL="742950" lvl="2" indent="-342900"/>
            <a:r>
              <a:rPr lang="en-US" altLang="zh-CN" sz="2000" smtClean="0"/>
              <a:t>A new file is created, the data is the string “Mail/new-assignment”</a:t>
            </a:r>
            <a:endParaRPr lang="en-US" altLang="zh-CN" sz="2000" smtClean="0"/>
          </a:p>
          <a:p>
            <a:pPr marL="742950" lvl="2" indent="-342900"/>
            <a:r>
              <a:rPr lang="en-US" altLang="zh-CN" sz="2000" smtClean="0"/>
              <a:t>Target inode reference count is not increased</a:t>
            </a:r>
            <a:endParaRPr lang="en-US" altLang="zh-CN" sz="2000" smtClean="0"/>
          </a:p>
          <a:p>
            <a:pPr marL="742950" lvl="2" indent="-342900"/>
            <a:r>
              <a:rPr lang="en-US" altLang="zh-CN" sz="2000" smtClean="0"/>
              <a:t>If target file is deleted, the link is not valid</a:t>
            </a:r>
            <a:endParaRPr lang="en-US" altLang="zh-CN" sz="2000" smtClean="0"/>
          </a:p>
          <a:p>
            <a:r>
              <a:rPr lang="en-US" altLang="zh-CN" sz="2800" smtClean="0"/>
              <a:t>Soft link can create cycle by SYMLINK(“a”, “a”)</a:t>
            </a:r>
            <a:endParaRPr lang="en-US" altLang="zh-CN" sz="2800" smtClean="0"/>
          </a:p>
        </p:txBody>
      </p:sp>
      <p:sp>
        <p:nvSpPr>
          <p:cNvPr id="4710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AF7D639B-24C9-4D52-9B62-422FE91892A8}"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939">
                                            <p:txEl>
                                              <p:pRg st="5" end="5"/>
                                            </p:txEl>
                                          </p:spTgt>
                                        </p:tgtEl>
                                        <p:attrNameLst>
                                          <p:attrName>style.visibility</p:attrName>
                                        </p:attrNameLst>
                                      </p:cBhvr>
                                      <p:to>
                                        <p:strVal val="visible"/>
                                      </p:to>
                                    </p:set>
                                    <p:animEffect transition="in" filter="fade">
                                      <p:cBhvr>
                                        <p:cTn id="7" dur="500"/>
                                        <p:tgtEl>
                                          <p:spTgt spid="39939">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9939">
                                            <p:txEl>
                                              <p:pRg st="6" end="6"/>
                                            </p:txEl>
                                          </p:spTgt>
                                        </p:tgtEl>
                                        <p:attrNameLst>
                                          <p:attrName>style.visibility</p:attrName>
                                        </p:attrNameLst>
                                      </p:cBhvr>
                                      <p:to>
                                        <p:strVal val="visible"/>
                                      </p:to>
                                    </p:set>
                                    <p:animEffect transition="in" filter="fade">
                                      <p:cBhvr>
                                        <p:cTn id="10" dur="500"/>
                                        <p:tgtEl>
                                          <p:spTgt spid="39939">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9939">
                                            <p:txEl>
                                              <p:pRg st="7" end="7"/>
                                            </p:txEl>
                                          </p:spTgt>
                                        </p:tgtEl>
                                        <p:attrNameLst>
                                          <p:attrName>style.visibility</p:attrName>
                                        </p:attrNameLst>
                                      </p:cBhvr>
                                      <p:to>
                                        <p:strVal val="visible"/>
                                      </p:to>
                                    </p:set>
                                    <p:animEffect transition="in" filter="fade">
                                      <p:cBhvr>
                                        <p:cTn id="13" dur="500"/>
                                        <p:tgtEl>
                                          <p:spTgt spid="39939">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9939">
                                            <p:txEl>
                                              <p:pRg st="8" end="8"/>
                                            </p:txEl>
                                          </p:spTgt>
                                        </p:tgtEl>
                                        <p:attrNameLst>
                                          <p:attrName>style.visibility</p:attrName>
                                        </p:attrNameLst>
                                      </p:cBhvr>
                                      <p:to>
                                        <p:strVal val="visible"/>
                                      </p:to>
                                    </p:set>
                                    <p:animEffect transition="in" filter="fade">
                                      <p:cBhvr>
                                        <p:cTn id="16" dur="500"/>
                                        <p:tgtEl>
                                          <p:spTgt spid="39939">
                                            <p:txEl>
                                              <p:pRg st="8" end="8"/>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9939">
                                            <p:txEl>
                                              <p:pRg st="9" end="9"/>
                                            </p:txEl>
                                          </p:spTgt>
                                        </p:tgtEl>
                                        <p:attrNameLst>
                                          <p:attrName>style.visibility</p:attrName>
                                        </p:attrNameLst>
                                      </p:cBhvr>
                                      <p:to>
                                        <p:strVal val="visible"/>
                                      </p:to>
                                    </p:set>
                                    <p:animEffect transition="in" filter="fade">
                                      <p:cBhvr>
                                        <p:cTn id="21" dur="500"/>
                                        <p:tgtEl>
                                          <p:spTgt spid="3993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en-US" altLang="zh-CN" smtClean="0"/>
              <a:t>Symbolic link layer</a:t>
            </a:r>
            <a:endParaRPr lang="zh-CN" altLang="en-US" smtClean="0"/>
          </a:p>
        </p:txBody>
      </p:sp>
      <p:sp>
        <p:nvSpPr>
          <p:cNvPr id="40963" name="内容占位符 2"/>
          <p:cNvSpPr>
            <a:spLocks noGrp="1"/>
          </p:cNvSpPr>
          <p:nvPr>
            <p:ph idx="1"/>
          </p:nvPr>
        </p:nvSpPr>
        <p:spPr/>
        <p:txBody>
          <a:bodyPr/>
          <a:lstStyle/>
          <a:p>
            <a:r>
              <a:rPr lang="en-US" altLang="zh-CN" smtClean="0"/>
              <a:t>Another interesting behavior of soft link</a:t>
            </a:r>
            <a:endParaRPr lang="en-US" altLang="zh-CN" smtClean="0"/>
          </a:p>
          <a:p>
            <a:pPr lvl="1"/>
            <a:r>
              <a:rPr lang="en-US" altLang="zh-CN" smtClean="0"/>
              <a:t>Current directory is “/Scholarly/programs/www”</a:t>
            </a:r>
            <a:endParaRPr lang="en-US" altLang="zh-CN" smtClean="0"/>
          </a:p>
          <a:p>
            <a:pPr lvl="1"/>
            <a:r>
              <a:rPr lang="en-US" altLang="zh-CN" smtClean="0"/>
              <a:t>This </a:t>
            </a:r>
            <a:r>
              <a:rPr lang="en-US" altLang="zh-CN" i="1" smtClean="0"/>
              <a:t>wd</a:t>
            </a:r>
            <a:r>
              <a:rPr lang="en-US" altLang="zh-CN" smtClean="0"/>
              <a:t> contains a soft link</a:t>
            </a:r>
            <a:endParaRPr lang="en-US" altLang="zh-CN" smtClean="0"/>
          </a:p>
          <a:p>
            <a:pPr lvl="2"/>
            <a:r>
              <a:rPr lang="en-US" altLang="zh-CN" smtClean="0"/>
              <a:t>“CSE2011-web” -&gt; “Scholarly/programs/www”</a:t>
            </a:r>
            <a:endParaRPr lang="en-US" altLang="zh-CN" smtClean="0"/>
          </a:p>
          <a:p>
            <a:pPr lvl="1"/>
            <a:r>
              <a:rPr lang="en-US" altLang="zh-CN" smtClean="0"/>
              <a:t>Run following commands</a:t>
            </a:r>
            <a:endParaRPr lang="en-US" altLang="zh-CN" smtClean="0"/>
          </a:p>
          <a:p>
            <a:pPr lvl="2"/>
            <a:r>
              <a:rPr lang="en-US" altLang="zh-CN" smtClean="0"/>
              <a:t>CHDIR (“CSE2011-web”)</a:t>
            </a:r>
            <a:endParaRPr lang="en-US" altLang="zh-CN" smtClean="0"/>
          </a:p>
          <a:p>
            <a:pPr lvl="2"/>
            <a:r>
              <a:rPr lang="en-US" altLang="zh-CN" smtClean="0"/>
              <a:t>CHDIR (“..”)</a:t>
            </a:r>
            <a:endParaRPr lang="en-US" altLang="zh-CN" smtClean="0"/>
          </a:p>
          <a:p>
            <a:pPr lvl="1"/>
            <a:r>
              <a:rPr lang="en-US" altLang="zh-CN" smtClean="0"/>
              <a:t>What is the current directory?</a:t>
            </a:r>
            <a:endParaRPr lang="en-US" altLang="zh-CN" smtClean="0"/>
          </a:p>
          <a:p>
            <a:pPr lvl="2"/>
            <a:r>
              <a:rPr lang="en-US" altLang="zh-CN" smtClean="0"/>
              <a:t>“..” is resolved in the new default context</a:t>
            </a:r>
            <a:endParaRPr lang="zh-CN" altLang="en-US" smtClean="0"/>
          </a:p>
        </p:txBody>
      </p:sp>
      <p:sp>
        <p:nvSpPr>
          <p:cNvPr id="4813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BE6284D5-D2D1-4F1A-B276-F39A25F80B16}"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63">
                                            <p:txEl>
                                              <p:pRg st="8" end="8"/>
                                            </p:txEl>
                                          </p:spTgt>
                                        </p:tgtEl>
                                        <p:attrNameLst>
                                          <p:attrName>style.visibility</p:attrName>
                                        </p:attrNameLst>
                                      </p:cBhvr>
                                      <p:to>
                                        <p:strVal val="visible"/>
                                      </p:to>
                                    </p:set>
                                    <p:animEffect transition="in" filter="fade">
                                      <p:cBhvr>
                                        <p:cTn id="7" dur="500"/>
                                        <p:tgtEl>
                                          <p:spTgt spid="409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zh-CN" dirty="0" smtClean="0"/>
              <a:t>Decouple modules with indirection</a:t>
            </a:r>
            <a:endParaRPr lang="zh-CN" altLang="zh-CN" dirty="0" smtClean="0"/>
          </a:p>
        </p:txBody>
      </p:sp>
      <p:sp>
        <p:nvSpPr>
          <p:cNvPr id="49155"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7FBD7346-15E8-4477-8979-03AF9E8F308A}"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pic>
        <p:nvPicPr>
          <p:cNvPr id="49156"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62000" y="1443038"/>
            <a:ext cx="7204075" cy="518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9157" name="Straight Arrow Connector 6"/>
          <p:cNvCxnSpPr>
            <a:cxnSpLocks noChangeShapeType="1"/>
          </p:cNvCxnSpPr>
          <p:nvPr/>
        </p:nvCxnSpPr>
        <p:spPr bwMode="auto">
          <a:xfrm flipV="1">
            <a:off x="2133600" y="5791200"/>
            <a:ext cx="457200" cy="457200"/>
          </a:xfrm>
          <a:prstGeom prst="straightConnector1">
            <a:avLst/>
          </a:prstGeom>
          <a:noFill/>
          <a:ln w="9525">
            <a:solidFill>
              <a:schemeClr val="tx1"/>
            </a:solidFill>
            <a:round/>
            <a:headEnd type="stealth" w="med" len="med"/>
          </a:ln>
          <a:extLst>
            <a:ext uri="{909E8E84-426E-40DD-AFC4-6F175D3DCCD1}">
              <a14:hiddenFill xmlns:a14="http://schemas.microsoft.com/office/drawing/2010/main">
                <a:noFill/>
              </a14:hiddenFill>
            </a:ext>
          </a:extLst>
        </p:spPr>
      </p:cxnSp>
      <p:cxnSp>
        <p:nvCxnSpPr>
          <p:cNvPr id="49158" name="Straight Arrow Connector 7"/>
          <p:cNvCxnSpPr>
            <a:cxnSpLocks noChangeShapeType="1"/>
          </p:cNvCxnSpPr>
          <p:nvPr/>
        </p:nvCxnSpPr>
        <p:spPr bwMode="auto">
          <a:xfrm flipV="1">
            <a:off x="2133600" y="4724400"/>
            <a:ext cx="457200" cy="457200"/>
          </a:xfrm>
          <a:prstGeom prst="straightConnector1">
            <a:avLst/>
          </a:prstGeom>
          <a:noFill/>
          <a:ln w="9525">
            <a:solidFill>
              <a:schemeClr val="tx1"/>
            </a:solidFill>
            <a:round/>
            <a:headEnd type="stealth" w="med" len="med"/>
          </a:ln>
          <a:extLst>
            <a:ext uri="{909E8E84-426E-40DD-AFC4-6F175D3DCCD1}">
              <a14:hiddenFill xmlns:a14="http://schemas.microsoft.com/office/drawing/2010/main">
                <a:noFill/>
              </a14:hiddenFill>
            </a:ext>
          </a:extLst>
        </p:spPr>
      </p:cxnSp>
      <p:cxnSp>
        <p:nvCxnSpPr>
          <p:cNvPr id="49159" name="Straight Arrow Connector 8"/>
          <p:cNvCxnSpPr>
            <a:cxnSpLocks noChangeShapeType="1"/>
          </p:cNvCxnSpPr>
          <p:nvPr/>
        </p:nvCxnSpPr>
        <p:spPr bwMode="auto">
          <a:xfrm flipV="1">
            <a:off x="2133600" y="4267200"/>
            <a:ext cx="457200" cy="914400"/>
          </a:xfrm>
          <a:prstGeom prst="straightConnector1">
            <a:avLst/>
          </a:prstGeom>
          <a:noFill/>
          <a:ln w="9525">
            <a:solidFill>
              <a:schemeClr val="tx1"/>
            </a:solidFill>
            <a:round/>
            <a:headEnd type="stealth" w="med" len="med"/>
          </a:ln>
          <a:extLst>
            <a:ext uri="{909E8E84-426E-40DD-AFC4-6F175D3DCCD1}">
              <a14:hiddenFill xmlns:a14="http://schemas.microsoft.com/office/drawing/2010/main">
                <a:noFill/>
              </a14:hiddenFill>
            </a:ext>
          </a:extLst>
        </p:spPr>
      </p:cxnSp>
      <p:cxnSp>
        <p:nvCxnSpPr>
          <p:cNvPr id="49160" name="Straight Arrow Connector 12"/>
          <p:cNvCxnSpPr>
            <a:cxnSpLocks noChangeShapeType="1"/>
          </p:cNvCxnSpPr>
          <p:nvPr/>
        </p:nvCxnSpPr>
        <p:spPr bwMode="auto">
          <a:xfrm flipV="1">
            <a:off x="2133600" y="3505200"/>
            <a:ext cx="457200" cy="1676400"/>
          </a:xfrm>
          <a:prstGeom prst="straightConnector1">
            <a:avLst/>
          </a:prstGeom>
          <a:noFill/>
          <a:ln w="9525">
            <a:solidFill>
              <a:schemeClr val="tx1"/>
            </a:solidFill>
            <a:round/>
            <a:headEnd type="stealth" w="med" len="med"/>
          </a:ln>
          <a:extLst>
            <a:ext uri="{909E8E84-426E-40DD-AFC4-6F175D3DCCD1}">
              <a14:hiddenFill xmlns:a14="http://schemas.microsoft.com/office/drawing/2010/main">
                <a:noFill/>
              </a14:hiddenFill>
            </a:ext>
          </a:extLst>
        </p:spPr>
      </p:cxnSp>
      <p:cxnSp>
        <p:nvCxnSpPr>
          <p:cNvPr id="49161" name="Straight Arrow Connector 18"/>
          <p:cNvCxnSpPr>
            <a:cxnSpLocks noChangeShapeType="1"/>
          </p:cNvCxnSpPr>
          <p:nvPr/>
        </p:nvCxnSpPr>
        <p:spPr bwMode="auto">
          <a:xfrm flipV="1">
            <a:off x="2133600" y="5257800"/>
            <a:ext cx="457200" cy="457200"/>
          </a:xfrm>
          <a:prstGeom prst="straightConnector1">
            <a:avLst/>
          </a:prstGeom>
          <a:noFill/>
          <a:ln w="9525">
            <a:solidFill>
              <a:schemeClr val="tx1"/>
            </a:solidFill>
            <a:round/>
            <a:headEnd type="stealth" w="med" len="med"/>
          </a:ln>
          <a:extLst>
            <a:ext uri="{909E8E84-426E-40DD-AFC4-6F175D3DCCD1}">
              <a14:hiddenFill xmlns:a14="http://schemas.microsoft.com/office/drawing/2010/main">
                <a:noFill/>
              </a14:hiddenFill>
            </a:ext>
          </a:extLst>
        </p:spPr>
      </p:cxnSp>
      <p:sp>
        <p:nvSpPr>
          <p:cNvPr id="49162" name="Rectangle 26"/>
          <p:cNvSpPr>
            <a:spLocks noChangeArrowheads="1"/>
          </p:cNvSpPr>
          <p:nvPr/>
        </p:nvSpPr>
        <p:spPr bwMode="auto">
          <a:xfrm>
            <a:off x="1600200" y="5029200"/>
            <a:ext cx="838200" cy="533400"/>
          </a:xfrm>
          <a:prstGeom prst="rect">
            <a:avLst/>
          </a:prstGeom>
          <a:noFill/>
          <a:ln w="28575">
            <a:solidFill>
              <a:srgbClr val="800000"/>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endParaRPr lang="zh-CN" altLang="zh-C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en-US" altLang="zh-CN" smtClean="0"/>
              <a:t>Implementing the file system API</a:t>
            </a:r>
            <a:endParaRPr lang="zh-CN" altLang="en-US" smtClean="0"/>
          </a:p>
        </p:txBody>
      </p:sp>
      <p:sp>
        <p:nvSpPr>
          <p:cNvPr id="50179" name="内容占位符 2"/>
          <p:cNvSpPr>
            <a:spLocks noGrp="1"/>
          </p:cNvSpPr>
          <p:nvPr>
            <p:ph idx="1"/>
          </p:nvPr>
        </p:nvSpPr>
        <p:spPr/>
        <p:txBody>
          <a:bodyPr/>
          <a:lstStyle/>
          <a:p>
            <a:r>
              <a:rPr lang="en-US" altLang="zh-CN" smtClean="0"/>
              <a:t>Review</a:t>
            </a:r>
            <a:endParaRPr lang="en-US" altLang="zh-CN" smtClean="0"/>
          </a:p>
          <a:p>
            <a:pPr lvl="1"/>
            <a:r>
              <a:rPr lang="en-US" altLang="zh-CN" smtClean="0"/>
              <a:t>CHDIR, MKDIR</a:t>
            </a:r>
            <a:endParaRPr lang="en-US" altLang="zh-CN" smtClean="0"/>
          </a:p>
          <a:p>
            <a:pPr lvl="1"/>
            <a:r>
              <a:rPr lang="en-US" altLang="zh-CN" smtClean="0"/>
              <a:t>LINK, UNLINK, RENAME</a:t>
            </a:r>
            <a:endParaRPr lang="en-US" altLang="zh-CN" smtClean="0"/>
          </a:p>
          <a:p>
            <a:pPr lvl="1"/>
            <a:r>
              <a:rPr lang="en-US" altLang="zh-CN" smtClean="0"/>
              <a:t>SYMLINK</a:t>
            </a:r>
            <a:endParaRPr lang="en-US" altLang="zh-CN" smtClean="0"/>
          </a:p>
          <a:p>
            <a:pPr lvl="1"/>
            <a:r>
              <a:rPr lang="en-US" altLang="zh-CN" smtClean="0"/>
              <a:t>MOUNT, UNMOUNT</a:t>
            </a:r>
            <a:endParaRPr lang="en-US" altLang="zh-CN" smtClean="0"/>
          </a:p>
          <a:p>
            <a:r>
              <a:rPr lang="en-US" altLang="zh-CN" smtClean="0"/>
              <a:t>Next</a:t>
            </a:r>
            <a:endParaRPr lang="en-US" altLang="zh-CN" smtClean="0"/>
          </a:p>
          <a:p>
            <a:pPr lvl="1"/>
            <a:r>
              <a:rPr lang="en-US" altLang="zh-CN" smtClean="0"/>
              <a:t>OPEN, READ, WRITE, CLOSE</a:t>
            </a:r>
            <a:endParaRPr lang="en-US" altLang="zh-CN" smtClean="0"/>
          </a:p>
          <a:p>
            <a:pPr lvl="1"/>
            <a:r>
              <a:rPr lang="en-US" altLang="zh-CN" smtClean="0"/>
              <a:t>FSYNC</a:t>
            </a:r>
            <a:endParaRPr lang="en-US" altLang="zh-CN" smtClean="0"/>
          </a:p>
        </p:txBody>
      </p:sp>
      <p:sp>
        <p:nvSpPr>
          <p:cNvPr id="5018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2E87C623-5F5C-4172-B145-1002714A7976}"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67375" y="3228975"/>
            <a:ext cx="317182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标题 1"/>
          <p:cNvSpPr>
            <a:spLocks noGrp="1"/>
          </p:cNvSpPr>
          <p:nvPr>
            <p:ph type="title"/>
          </p:nvPr>
        </p:nvSpPr>
        <p:spPr/>
        <p:txBody>
          <a:bodyPr/>
          <a:lstStyle/>
          <a:p>
            <a:r>
              <a:rPr lang="en-US" altLang="zh-CN" smtClean="0"/>
              <a:t>File meta-data</a:t>
            </a:r>
            <a:endParaRPr lang="zh-CN" altLang="en-US" smtClean="0"/>
          </a:p>
        </p:txBody>
      </p:sp>
      <p:sp>
        <p:nvSpPr>
          <p:cNvPr id="51204" name="内容占位符 2"/>
          <p:cNvSpPr>
            <a:spLocks noGrp="1"/>
          </p:cNvSpPr>
          <p:nvPr>
            <p:ph idx="1"/>
          </p:nvPr>
        </p:nvSpPr>
        <p:spPr/>
        <p:txBody>
          <a:bodyPr/>
          <a:lstStyle/>
          <a:p>
            <a:r>
              <a:rPr lang="en-US" altLang="zh-CN" smtClean="0"/>
              <a:t>Owner ID</a:t>
            </a:r>
            <a:endParaRPr lang="en-US" altLang="zh-CN" smtClean="0"/>
          </a:p>
          <a:p>
            <a:pPr lvl="1"/>
            <a:r>
              <a:rPr lang="en-US" altLang="zh-CN" smtClean="0"/>
              <a:t>User ID and group ID that own this inode</a:t>
            </a:r>
            <a:endParaRPr lang="en-US" altLang="zh-CN" smtClean="0"/>
          </a:p>
          <a:p>
            <a:r>
              <a:rPr lang="en-US" altLang="zh-CN" smtClean="0"/>
              <a:t>Types of permission</a:t>
            </a:r>
            <a:endParaRPr lang="en-US" altLang="zh-CN" smtClean="0"/>
          </a:p>
          <a:p>
            <a:pPr lvl="1"/>
            <a:r>
              <a:rPr lang="en-US" altLang="zh-CN" smtClean="0"/>
              <a:t>Owner, group, other</a:t>
            </a:r>
            <a:endParaRPr lang="en-US" altLang="zh-CN" smtClean="0"/>
          </a:p>
          <a:p>
            <a:pPr lvl="1"/>
            <a:r>
              <a:rPr lang="en-US" altLang="zh-CN" smtClean="0"/>
              <a:t>Read, write, execute</a:t>
            </a:r>
            <a:endParaRPr lang="en-US" altLang="zh-CN" smtClean="0"/>
          </a:p>
          <a:p>
            <a:r>
              <a:rPr lang="en-US" altLang="zh-CN" smtClean="0"/>
              <a:t>Time stamps</a:t>
            </a:r>
            <a:endParaRPr lang="en-US" altLang="zh-CN" smtClean="0"/>
          </a:p>
          <a:p>
            <a:pPr lvl="1"/>
            <a:r>
              <a:rPr lang="en-US" altLang="zh-CN" smtClean="0"/>
              <a:t>Last access (by OPEN)</a:t>
            </a:r>
            <a:endParaRPr lang="en-US" altLang="zh-CN" smtClean="0"/>
          </a:p>
          <a:p>
            <a:pPr lvl="1"/>
            <a:r>
              <a:rPr lang="en-US" altLang="zh-CN" smtClean="0"/>
              <a:t>Last modification (by WRITE)</a:t>
            </a:r>
            <a:endParaRPr lang="en-US" altLang="zh-CN" smtClean="0"/>
          </a:p>
          <a:p>
            <a:pPr lvl="1"/>
            <a:r>
              <a:rPr lang="en-US" altLang="zh-CN" smtClean="0"/>
              <a:t>Last change of inode (by LINK)</a:t>
            </a:r>
            <a:endParaRPr lang="en-US" altLang="zh-CN" smtClean="0"/>
          </a:p>
          <a:p>
            <a:pPr lvl="1"/>
            <a:endParaRPr lang="zh-CN" altLang="en-US" smtClean="0"/>
          </a:p>
        </p:txBody>
      </p:sp>
      <p:sp>
        <p:nvSpPr>
          <p:cNvPr id="51205"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6C7AFF30-83F4-4D20-A3D9-11BFBA8BD241}"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sp>
        <p:nvSpPr>
          <p:cNvPr id="51206" name="矩形 4"/>
          <p:cNvSpPr>
            <a:spLocks noChangeArrowheads="1"/>
          </p:cNvSpPr>
          <p:nvPr/>
        </p:nvSpPr>
        <p:spPr bwMode="auto">
          <a:xfrm>
            <a:off x="5972175" y="4648200"/>
            <a:ext cx="1828800" cy="1676400"/>
          </a:xfrm>
          <a:prstGeom prst="rect">
            <a:avLst/>
          </a:prstGeom>
          <a:noFill/>
          <a:ln w="19050">
            <a:solidFill>
              <a:srgbClr val="800000"/>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endParaRPr lang="zh-CN"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en-US" altLang="zh-CN" smtClean="0"/>
              <a:t>OPEN file</a:t>
            </a:r>
            <a:endParaRPr lang="zh-CN" altLang="en-US" smtClean="0"/>
          </a:p>
        </p:txBody>
      </p:sp>
      <p:sp>
        <p:nvSpPr>
          <p:cNvPr id="52227" name="内容占位符 2"/>
          <p:cNvSpPr>
            <a:spLocks noGrp="1"/>
          </p:cNvSpPr>
          <p:nvPr>
            <p:ph idx="1"/>
          </p:nvPr>
        </p:nvSpPr>
        <p:spPr/>
        <p:txBody>
          <a:bodyPr/>
          <a:lstStyle/>
          <a:p>
            <a:r>
              <a:rPr lang="en-US" altLang="zh-CN" smtClean="0"/>
              <a:t>Check user’s permission</a:t>
            </a:r>
            <a:endParaRPr lang="en-US" altLang="zh-CN" smtClean="0"/>
          </a:p>
          <a:p>
            <a:r>
              <a:rPr lang="en-US" altLang="zh-CN" smtClean="0"/>
              <a:t>Update last access time</a:t>
            </a:r>
            <a:endParaRPr lang="en-US" altLang="zh-CN" smtClean="0"/>
          </a:p>
          <a:p>
            <a:r>
              <a:rPr lang="en-US" altLang="zh-CN" smtClean="0"/>
              <a:t>Return a short name for a file</a:t>
            </a:r>
            <a:endParaRPr lang="en-US" altLang="zh-CN" smtClean="0"/>
          </a:p>
          <a:p>
            <a:pPr lvl="1"/>
            <a:r>
              <a:rPr lang="en-US" altLang="zh-CN" i="1" smtClean="0"/>
              <a:t>fd</a:t>
            </a:r>
            <a:r>
              <a:rPr lang="en-US" altLang="zh-CN" smtClean="0"/>
              <a:t>: file descriptor</a:t>
            </a:r>
            <a:endParaRPr lang="en-US" altLang="zh-CN" smtClean="0"/>
          </a:p>
          <a:p>
            <a:pPr lvl="1"/>
            <a:r>
              <a:rPr lang="en-US" altLang="zh-CN" smtClean="0"/>
              <a:t>Used by READ, WRITE, CLOSE</a:t>
            </a:r>
            <a:endParaRPr lang="en-US" altLang="zh-CN" smtClean="0"/>
          </a:p>
        </p:txBody>
      </p:sp>
      <p:sp>
        <p:nvSpPr>
          <p:cNvPr id="5222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AC188ABB-6242-471C-B36F-32BA0DF3BE77}"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en-US" altLang="zh-CN" smtClean="0"/>
              <a:t>File cursor sharing</a:t>
            </a:r>
            <a:endParaRPr lang="zh-CN" altLang="en-US" smtClean="0"/>
          </a:p>
        </p:txBody>
      </p:sp>
      <p:sp>
        <p:nvSpPr>
          <p:cNvPr id="56323"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AD484AC3-4F1D-4790-9FCB-D1928C93C2F8}"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sp>
        <p:nvSpPr>
          <p:cNvPr id="22" name="圆角矩形 21"/>
          <p:cNvSpPr/>
          <p:nvPr/>
        </p:nvSpPr>
        <p:spPr bwMode="auto">
          <a:xfrm>
            <a:off x="2205038" y="2624138"/>
            <a:ext cx="914400" cy="381000"/>
          </a:xfrm>
          <a:prstGeom prst="roundRect">
            <a:avLst>
              <a:gd name="adj" fmla="val 0"/>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r>
              <a:rPr lang="en-US" altLang="zh-CN">
                <a:solidFill>
                  <a:schemeClr val="tx1"/>
                </a:solidFill>
              </a:rPr>
              <a:t>3</a:t>
            </a:r>
            <a:endParaRPr lang="zh-CN" altLang="en-US">
              <a:solidFill>
                <a:schemeClr val="tx1"/>
              </a:solidFill>
            </a:endParaRPr>
          </a:p>
        </p:txBody>
      </p:sp>
      <p:sp>
        <p:nvSpPr>
          <p:cNvPr id="23" name="圆角矩形 22"/>
          <p:cNvSpPr/>
          <p:nvPr/>
        </p:nvSpPr>
        <p:spPr bwMode="auto">
          <a:xfrm>
            <a:off x="3113088" y="2624138"/>
            <a:ext cx="920750" cy="381000"/>
          </a:xfrm>
          <a:prstGeom prst="roundRect">
            <a:avLst>
              <a:gd name="adj" fmla="val 0"/>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r>
              <a:rPr lang="en-US" altLang="zh-CN">
                <a:solidFill>
                  <a:schemeClr val="tx1"/>
                </a:solidFill>
              </a:rPr>
              <a:t>115</a:t>
            </a:r>
            <a:endParaRPr lang="zh-CN" altLang="en-US">
              <a:solidFill>
                <a:schemeClr val="tx1"/>
              </a:solidFill>
            </a:endParaRPr>
          </a:p>
        </p:txBody>
      </p:sp>
      <p:sp>
        <p:nvSpPr>
          <p:cNvPr id="56326" name="TextBox 23"/>
          <p:cNvSpPr txBox="1">
            <a:spLocks noChangeArrowheads="1"/>
          </p:cNvSpPr>
          <p:nvPr/>
        </p:nvSpPr>
        <p:spPr bwMode="auto">
          <a:xfrm>
            <a:off x="3224213" y="2286000"/>
            <a:ext cx="6985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1600" b="0">
                <a:latin typeface="Calibri" panose="020F0502020204030204" pitchFamily="34" charset="0"/>
              </a:rPr>
              <a:t>index</a:t>
            </a:r>
            <a:endParaRPr lang="zh-CN" altLang="en-US" sz="1600" b="0">
              <a:latin typeface="Calibri" panose="020F0502020204030204" pitchFamily="34" charset="0"/>
            </a:endParaRPr>
          </a:p>
        </p:txBody>
      </p:sp>
      <p:sp>
        <p:nvSpPr>
          <p:cNvPr id="56327" name="TextBox 24"/>
          <p:cNvSpPr txBox="1">
            <a:spLocks noChangeArrowheads="1"/>
          </p:cNvSpPr>
          <p:nvPr/>
        </p:nvSpPr>
        <p:spPr bwMode="auto">
          <a:xfrm>
            <a:off x="533400" y="2547938"/>
            <a:ext cx="15636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algn="r" eaLnBrk="1" hangingPunct="1"/>
            <a:r>
              <a:rPr lang="en-US" altLang="zh-CN" sz="2400" b="0">
                <a:latin typeface="Calibri" panose="020F0502020204030204" pitchFamily="34" charset="0"/>
              </a:rPr>
              <a:t>Process A</a:t>
            </a:r>
            <a:endParaRPr lang="zh-CN" altLang="en-US" sz="2400" b="0">
              <a:latin typeface="Calibri" panose="020F0502020204030204" pitchFamily="34" charset="0"/>
            </a:endParaRPr>
          </a:p>
        </p:txBody>
      </p:sp>
      <p:sp>
        <p:nvSpPr>
          <p:cNvPr id="56328" name="TextBox 25"/>
          <p:cNvSpPr txBox="1">
            <a:spLocks noChangeArrowheads="1"/>
          </p:cNvSpPr>
          <p:nvPr/>
        </p:nvSpPr>
        <p:spPr bwMode="auto">
          <a:xfrm>
            <a:off x="1905000" y="1714500"/>
            <a:ext cx="2438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2800">
                <a:latin typeface="Calibri" panose="020F0502020204030204" pitchFamily="34" charset="0"/>
              </a:rPr>
              <a:t>fd_table</a:t>
            </a:r>
            <a:endParaRPr lang="zh-CN" altLang="en-US" sz="2800">
              <a:latin typeface="Calibri" panose="020F0502020204030204" pitchFamily="34" charset="0"/>
            </a:endParaRPr>
          </a:p>
        </p:txBody>
      </p:sp>
      <p:sp>
        <p:nvSpPr>
          <p:cNvPr id="56329" name="TextBox 26"/>
          <p:cNvSpPr txBox="1">
            <a:spLocks noChangeArrowheads="1"/>
          </p:cNvSpPr>
          <p:nvPr/>
        </p:nvSpPr>
        <p:spPr bwMode="auto">
          <a:xfrm>
            <a:off x="2311400" y="2286000"/>
            <a:ext cx="7000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1600" b="0">
                <a:latin typeface="Calibri" panose="020F0502020204030204" pitchFamily="34" charset="0"/>
              </a:rPr>
              <a:t>fd</a:t>
            </a:r>
            <a:endParaRPr lang="zh-CN" altLang="en-US" sz="1600" b="0">
              <a:latin typeface="Calibri" panose="020F0502020204030204" pitchFamily="34" charset="0"/>
            </a:endParaRPr>
          </a:p>
        </p:txBody>
      </p:sp>
      <p:sp>
        <p:nvSpPr>
          <p:cNvPr id="28" name="圆角矩形 27"/>
          <p:cNvSpPr/>
          <p:nvPr/>
        </p:nvSpPr>
        <p:spPr bwMode="auto">
          <a:xfrm>
            <a:off x="2209800" y="3500438"/>
            <a:ext cx="914400" cy="381000"/>
          </a:xfrm>
          <a:prstGeom prst="roundRect">
            <a:avLst>
              <a:gd name="adj" fmla="val 0"/>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r>
              <a:rPr lang="en-US" altLang="zh-CN">
                <a:solidFill>
                  <a:schemeClr val="tx1"/>
                </a:solidFill>
              </a:rPr>
              <a:t>3</a:t>
            </a:r>
            <a:endParaRPr lang="zh-CN" altLang="en-US">
              <a:solidFill>
                <a:schemeClr val="tx1"/>
              </a:solidFill>
            </a:endParaRPr>
          </a:p>
        </p:txBody>
      </p:sp>
      <p:sp>
        <p:nvSpPr>
          <p:cNvPr id="29" name="圆角矩形 28"/>
          <p:cNvSpPr/>
          <p:nvPr/>
        </p:nvSpPr>
        <p:spPr bwMode="auto">
          <a:xfrm>
            <a:off x="3119438" y="3500438"/>
            <a:ext cx="919162" cy="381000"/>
          </a:xfrm>
          <a:prstGeom prst="roundRect">
            <a:avLst>
              <a:gd name="adj" fmla="val 0"/>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r>
              <a:rPr lang="en-US" altLang="zh-CN">
                <a:solidFill>
                  <a:schemeClr val="tx1"/>
                </a:solidFill>
              </a:rPr>
              <a:t>116</a:t>
            </a:r>
            <a:endParaRPr lang="zh-CN" altLang="en-US">
              <a:solidFill>
                <a:schemeClr val="tx1"/>
              </a:solidFill>
            </a:endParaRPr>
          </a:p>
        </p:txBody>
      </p:sp>
      <p:sp>
        <p:nvSpPr>
          <p:cNvPr id="56332" name="TextBox 29"/>
          <p:cNvSpPr txBox="1">
            <a:spLocks noChangeArrowheads="1"/>
          </p:cNvSpPr>
          <p:nvPr/>
        </p:nvSpPr>
        <p:spPr bwMode="auto">
          <a:xfrm>
            <a:off x="3228975" y="3162300"/>
            <a:ext cx="7000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1600" b="0">
                <a:latin typeface="Calibri" panose="020F0502020204030204" pitchFamily="34" charset="0"/>
              </a:rPr>
              <a:t>index</a:t>
            </a:r>
            <a:endParaRPr lang="zh-CN" altLang="en-US" sz="1600" b="0">
              <a:latin typeface="Calibri" panose="020F0502020204030204" pitchFamily="34" charset="0"/>
            </a:endParaRPr>
          </a:p>
        </p:txBody>
      </p:sp>
      <p:sp>
        <p:nvSpPr>
          <p:cNvPr id="56333" name="TextBox 30"/>
          <p:cNvSpPr txBox="1">
            <a:spLocks noChangeArrowheads="1"/>
          </p:cNvSpPr>
          <p:nvPr/>
        </p:nvSpPr>
        <p:spPr bwMode="auto">
          <a:xfrm>
            <a:off x="538163" y="3424238"/>
            <a:ext cx="15636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algn="r" eaLnBrk="1" hangingPunct="1"/>
            <a:r>
              <a:rPr lang="en-US" altLang="zh-CN" sz="2400" b="0">
                <a:latin typeface="Calibri" panose="020F0502020204030204" pitchFamily="34" charset="0"/>
              </a:rPr>
              <a:t>Process B</a:t>
            </a:r>
            <a:endParaRPr lang="zh-CN" altLang="en-US" sz="2400" b="0">
              <a:latin typeface="Calibri" panose="020F0502020204030204" pitchFamily="34" charset="0"/>
            </a:endParaRPr>
          </a:p>
        </p:txBody>
      </p:sp>
      <p:sp>
        <p:nvSpPr>
          <p:cNvPr id="56334" name="TextBox 31"/>
          <p:cNvSpPr txBox="1">
            <a:spLocks noChangeArrowheads="1"/>
          </p:cNvSpPr>
          <p:nvPr/>
        </p:nvSpPr>
        <p:spPr bwMode="auto">
          <a:xfrm>
            <a:off x="2317750" y="3162300"/>
            <a:ext cx="6985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1600" b="0">
                <a:latin typeface="Calibri" panose="020F0502020204030204" pitchFamily="34" charset="0"/>
              </a:rPr>
              <a:t>fd</a:t>
            </a:r>
            <a:endParaRPr lang="zh-CN" altLang="en-US" sz="1600" b="0">
              <a:latin typeface="Calibri" panose="020F0502020204030204" pitchFamily="34" charset="0"/>
            </a:endParaRPr>
          </a:p>
        </p:txBody>
      </p:sp>
      <p:sp>
        <p:nvSpPr>
          <p:cNvPr id="33" name="圆角矩形 32"/>
          <p:cNvSpPr/>
          <p:nvPr/>
        </p:nvSpPr>
        <p:spPr bwMode="auto">
          <a:xfrm>
            <a:off x="2209800" y="4414838"/>
            <a:ext cx="914400" cy="381000"/>
          </a:xfrm>
          <a:prstGeom prst="roundRect">
            <a:avLst>
              <a:gd name="adj" fmla="val 0"/>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r>
              <a:rPr lang="en-US" altLang="zh-CN">
                <a:solidFill>
                  <a:schemeClr val="tx1"/>
                </a:solidFill>
              </a:rPr>
              <a:t>3</a:t>
            </a:r>
            <a:endParaRPr lang="zh-CN" altLang="en-US">
              <a:solidFill>
                <a:schemeClr val="tx1"/>
              </a:solidFill>
            </a:endParaRPr>
          </a:p>
        </p:txBody>
      </p:sp>
      <p:sp>
        <p:nvSpPr>
          <p:cNvPr id="34" name="圆角矩形 33"/>
          <p:cNvSpPr/>
          <p:nvPr/>
        </p:nvSpPr>
        <p:spPr bwMode="auto">
          <a:xfrm>
            <a:off x="3119438" y="4414838"/>
            <a:ext cx="919162" cy="381000"/>
          </a:xfrm>
          <a:prstGeom prst="roundRect">
            <a:avLst>
              <a:gd name="adj" fmla="val 0"/>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r>
              <a:rPr lang="en-US" altLang="zh-CN">
                <a:solidFill>
                  <a:schemeClr val="tx1"/>
                </a:solidFill>
              </a:rPr>
              <a:t>116</a:t>
            </a:r>
            <a:endParaRPr lang="zh-CN" altLang="en-US">
              <a:solidFill>
                <a:schemeClr val="tx1"/>
              </a:solidFill>
            </a:endParaRPr>
          </a:p>
        </p:txBody>
      </p:sp>
      <p:sp>
        <p:nvSpPr>
          <p:cNvPr id="56337" name="TextBox 34"/>
          <p:cNvSpPr txBox="1">
            <a:spLocks noChangeArrowheads="1"/>
          </p:cNvSpPr>
          <p:nvPr/>
        </p:nvSpPr>
        <p:spPr bwMode="auto">
          <a:xfrm>
            <a:off x="3228975" y="4076700"/>
            <a:ext cx="7000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1600" b="0">
                <a:latin typeface="Calibri" panose="020F0502020204030204" pitchFamily="34" charset="0"/>
              </a:rPr>
              <a:t>index</a:t>
            </a:r>
            <a:endParaRPr lang="zh-CN" altLang="en-US" sz="1600" b="0">
              <a:latin typeface="Calibri" panose="020F0502020204030204" pitchFamily="34" charset="0"/>
            </a:endParaRPr>
          </a:p>
        </p:txBody>
      </p:sp>
      <p:sp>
        <p:nvSpPr>
          <p:cNvPr id="56338" name="TextBox 35"/>
          <p:cNvSpPr txBox="1">
            <a:spLocks noChangeArrowheads="1"/>
          </p:cNvSpPr>
          <p:nvPr/>
        </p:nvSpPr>
        <p:spPr bwMode="auto">
          <a:xfrm>
            <a:off x="304800" y="4338638"/>
            <a:ext cx="1797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algn="r" eaLnBrk="1" hangingPunct="1"/>
            <a:r>
              <a:rPr lang="en-US" altLang="zh-CN" sz="2400" b="0">
                <a:latin typeface="Calibri" panose="020F0502020204030204" pitchFamily="34" charset="0"/>
              </a:rPr>
              <a:t>C is B’s child</a:t>
            </a:r>
            <a:endParaRPr lang="zh-CN" altLang="en-US" sz="2400" b="0">
              <a:latin typeface="Calibri" panose="020F0502020204030204" pitchFamily="34" charset="0"/>
            </a:endParaRPr>
          </a:p>
        </p:txBody>
      </p:sp>
      <p:sp>
        <p:nvSpPr>
          <p:cNvPr id="56339" name="TextBox 36"/>
          <p:cNvSpPr txBox="1">
            <a:spLocks noChangeArrowheads="1"/>
          </p:cNvSpPr>
          <p:nvPr/>
        </p:nvSpPr>
        <p:spPr bwMode="auto">
          <a:xfrm>
            <a:off x="2317750" y="4076700"/>
            <a:ext cx="6985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1600" b="0">
                <a:latin typeface="Calibri" panose="020F0502020204030204" pitchFamily="34" charset="0"/>
              </a:rPr>
              <a:t>fd</a:t>
            </a:r>
            <a:endParaRPr lang="zh-CN" altLang="en-US" sz="1600" b="0">
              <a:latin typeface="Calibri" panose="020F0502020204030204" pitchFamily="34" charset="0"/>
            </a:endParaRPr>
          </a:p>
        </p:txBody>
      </p:sp>
      <p:sp>
        <p:nvSpPr>
          <p:cNvPr id="56340" name="内容占位符 2"/>
          <p:cNvSpPr>
            <a:spLocks noGrp="1"/>
          </p:cNvSpPr>
          <p:nvPr>
            <p:ph idx="1"/>
          </p:nvPr>
        </p:nvSpPr>
        <p:spPr>
          <a:xfrm>
            <a:off x="457200" y="5181600"/>
            <a:ext cx="8305800" cy="990600"/>
          </a:xfrm>
        </p:spPr>
        <p:txBody>
          <a:bodyPr/>
          <a:lstStyle/>
          <a:p>
            <a:r>
              <a:rPr lang="en-US" altLang="zh-CN" sz="2400" smtClean="0"/>
              <a:t>Process A, B and C all open just one file with inode number 23</a:t>
            </a:r>
            <a:endParaRPr lang="en-US" altLang="zh-CN" sz="2400" smtClean="0"/>
          </a:p>
          <a:p>
            <a:r>
              <a:rPr lang="en-US" altLang="zh-CN" sz="2400" smtClean="0"/>
              <a:t>Process A and B open the same file, not share file cursor</a:t>
            </a:r>
            <a:endParaRPr lang="en-US" altLang="zh-CN" sz="2400" smtClean="0"/>
          </a:p>
          <a:p>
            <a:r>
              <a:rPr lang="en-US" altLang="zh-CN" sz="2400" smtClean="0"/>
              <a:t>Process A and C share the file cursor </a:t>
            </a:r>
            <a:endParaRPr lang="zh-CN" altLang="en-US" sz="2400" smtClean="0"/>
          </a:p>
        </p:txBody>
      </p:sp>
      <p:sp>
        <p:nvSpPr>
          <p:cNvPr id="40" name="圆角矩形 4"/>
          <p:cNvSpPr/>
          <p:nvPr/>
        </p:nvSpPr>
        <p:spPr bwMode="auto">
          <a:xfrm>
            <a:off x="5629275" y="2625725"/>
            <a:ext cx="914400" cy="381000"/>
          </a:xfrm>
          <a:prstGeom prst="roundRect">
            <a:avLst>
              <a:gd name="adj" fmla="val 0"/>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r>
              <a:rPr lang="en-US" altLang="zh-CN">
                <a:solidFill>
                  <a:schemeClr val="tx1"/>
                </a:solidFill>
              </a:rPr>
              <a:t>23</a:t>
            </a:r>
            <a:endParaRPr lang="zh-CN" altLang="en-US">
              <a:solidFill>
                <a:schemeClr val="tx1"/>
              </a:solidFill>
            </a:endParaRPr>
          </a:p>
        </p:txBody>
      </p:sp>
      <p:sp>
        <p:nvSpPr>
          <p:cNvPr id="42" name="圆角矩形 5"/>
          <p:cNvSpPr/>
          <p:nvPr/>
        </p:nvSpPr>
        <p:spPr bwMode="auto">
          <a:xfrm>
            <a:off x="6538913" y="2625725"/>
            <a:ext cx="919162" cy="381000"/>
          </a:xfrm>
          <a:prstGeom prst="roundRect">
            <a:avLst>
              <a:gd name="adj" fmla="val 0"/>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r>
              <a:rPr lang="en-US" altLang="zh-CN">
                <a:solidFill>
                  <a:schemeClr val="tx1"/>
                </a:solidFill>
              </a:rPr>
              <a:t>128</a:t>
            </a:r>
            <a:endParaRPr lang="zh-CN" altLang="en-US">
              <a:solidFill>
                <a:schemeClr val="tx1"/>
              </a:solidFill>
            </a:endParaRPr>
          </a:p>
        </p:txBody>
      </p:sp>
      <p:sp>
        <p:nvSpPr>
          <p:cNvPr id="45" name="圆角矩形 6"/>
          <p:cNvSpPr/>
          <p:nvPr/>
        </p:nvSpPr>
        <p:spPr bwMode="auto">
          <a:xfrm>
            <a:off x="5629275" y="3006725"/>
            <a:ext cx="914400" cy="381000"/>
          </a:xfrm>
          <a:prstGeom prst="roundRect">
            <a:avLst>
              <a:gd name="adj" fmla="val 0"/>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r>
              <a:rPr lang="en-US" altLang="zh-CN">
                <a:solidFill>
                  <a:schemeClr val="tx1"/>
                </a:solidFill>
              </a:rPr>
              <a:t>23</a:t>
            </a:r>
            <a:endParaRPr lang="zh-CN" altLang="en-US">
              <a:solidFill>
                <a:schemeClr val="tx1"/>
              </a:solidFill>
            </a:endParaRPr>
          </a:p>
        </p:txBody>
      </p:sp>
      <p:sp>
        <p:nvSpPr>
          <p:cNvPr id="46" name="圆角矩形 7"/>
          <p:cNvSpPr/>
          <p:nvPr/>
        </p:nvSpPr>
        <p:spPr bwMode="auto">
          <a:xfrm>
            <a:off x="6538913" y="3006725"/>
            <a:ext cx="919162" cy="381000"/>
          </a:xfrm>
          <a:prstGeom prst="roundRect">
            <a:avLst>
              <a:gd name="adj" fmla="val 0"/>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r>
              <a:rPr lang="en-US" altLang="zh-CN">
                <a:solidFill>
                  <a:schemeClr val="tx1"/>
                </a:solidFill>
              </a:rPr>
              <a:t>240</a:t>
            </a:r>
            <a:endParaRPr lang="zh-CN" altLang="en-US">
              <a:solidFill>
                <a:schemeClr val="tx1"/>
              </a:solidFill>
            </a:endParaRPr>
          </a:p>
        </p:txBody>
      </p:sp>
      <p:sp>
        <p:nvSpPr>
          <p:cNvPr id="47" name="圆角矩形 8"/>
          <p:cNvSpPr/>
          <p:nvPr/>
        </p:nvSpPr>
        <p:spPr bwMode="auto">
          <a:xfrm>
            <a:off x="5629275" y="4378325"/>
            <a:ext cx="914400" cy="381000"/>
          </a:xfrm>
          <a:prstGeom prst="roundRect">
            <a:avLst>
              <a:gd name="adj" fmla="val 0"/>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endParaRPr lang="zh-CN" altLang="en-US">
              <a:solidFill>
                <a:schemeClr val="tx1"/>
              </a:solidFill>
            </a:endParaRPr>
          </a:p>
        </p:txBody>
      </p:sp>
      <p:sp>
        <p:nvSpPr>
          <p:cNvPr id="48" name="圆角矩形 9"/>
          <p:cNvSpPr/>
          <p:nvPr/>
        </p:nvSpPr>
        <p:spPr bwMode="auto">
          <a:xfrm>
            <a:off x="6538913" y="4378325"/>
            <a:ext cx="919162" cy="381000"/>
          </a:xfrm>
          <a:prstGeom prst="roundRect">
            <a:avLst>
              <a:gd name="adj" fmla="val 0"/>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endParaRPr lang="zh-CN" altLang="en-US">
              <a:solidFill>
                <a:schemeClr val="tx1"/>
              </a:solidFill>
            </a:endParaRPr>
          </a:p>
        </p:txBody>
      </p:sp>
      <p:cxnSp>
        <p:nvCxnSpPr>
          <p:cNvPr id="49" name="直接连接符 11"/>
          <p:cNvCxnSpPr/>
          <p:nvPr/>
        </p:nvCxnSpPr>
        <p:spPr bwMode="auto">
          <a:xfrm>
            <a:off x="8377238" y="3390900"/>
            <a:ext cx="0" cy="1020763"/>
          </a:xfrm>
          <a:prstGeom prst="line">
            <a:avLst/>
          </a:prstGeom>
          <a:ln>
            <a:headEnd type="none" w="med" len="med"/>
            <a:tailEnd type="none" w="med" len="med"/>
          </a:ln>
        </p:spPr>
        <p:style>
          <a:lnRef idx="2">
            <a:schemeClr val="dk1"/>
          </a:lnRef>
          <a:fillRef idx="1">
            <a:schemeClr val="lt1"/>
          </a:fillRef>
          <a:effectRef idx="0">
            <a:schemeClr val="dk1"/>
          </a:effectRef>
          <a:fontRef idx="minor">
            <a:schemeClr val="dk1"/>
          </a:fontRef>
        </p:style>
      </p:cxnSp>
      <p:cxnSp>
        <p:nvCxnSpPr>
          <p:cNvPr id="50" name="直接连接符 12"/>
          <p:cNvCxnSpPr/>
          <p:nvPr/>
        </p:nvCxnSpPr>
        <p:spPr bwMode="auto">
          <a:xfrm>
            <a:off x="5629275" y="3390900"/>
            <a:ext cx="0" cy="987425"/>
          </a:xfrm>
          <a:prstGeom prst="line">
            <a:avLst/>
          </a:prstGeom>
          <a:ln>
            <a:headEnd type="none" w="med" len="med"/>
            <a:tailEnd type="none" w="med" len="med"/>
          </a:ln>
        </p:spPr>
        <p:style>
          <a:lnRef idx="2">
            <a:schemeClr val="dk1"/>
          </a:lnRef>
          <a:fillRef idx="1">
            <a:schemeClr val="lt1"/>
          </a:fillRef>
          <a:effectRef idx="0">
            <a:schemeClr val="dk1"/>
          </a:effectRef>
          <a:fontRef idx="minor">
            <a:schemeClr val="dk1"/>
          </a:fontRef>
        </p:style>
      </p:cxnSp>
      <p:sp>
        <p:nvSpPr>
          <p:cNvPr id="56349" name="TextBox 13"/>
          <p:cNvSpPr txBox="1">
            <a:spLocks noChangeArrowheads="1"/>
          </p:cNvSpPr>
          <p:nvPr/>
        </p:nvSpPr>
        <p:spPr bwMode="auto">
          <a:xfrm rot="5400000">
            <a:off x="6836569" y="3680619"/>
            <a:ext cx="5381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a:t>...</a:t>
            </a:r>
            <a:endParaRPr lang="zh-CN" altLang="en-US"/>
          </a:p>
        </p:txBody>
      </p:sp>
      <p:sp>
        <p:nvSpPr>
          <p:cNvPr id="56350" name="TextBox 14"/>
          <p:cNvSpPr txBox="1">
            <a:spLocks noChangeArrowheads="1"/>
          </p:cNvSpPr>
          <p:nvPr/>
        </p:nvSpPr>
        <p:spPr bwMode="auto">
          <a:xfrm>
            <a:off x="5476875" y="2287588"/>
            <a:ext cx="10810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600" b="0">
                <a:latin typeface="Calibri" panose="020F0502020204030204" pitchFamily="34" charset="0"/>
              </a:rPr>
              <a:t>inode num</a:t>
            </a:r>
            <a:endParaRPr lang="zh-CN" altLang="en-US" sz="1600" b="0">
              <a:latin typeface="Calibri" panose="020F0502020204030204" pitchFamily="34" charset="0"/>
            </a:endParaRPr>
          </a:p>
        </p:txBody>
      </p:sp>
      <p:sp>
        <p:nvSpPr>
          <p:cNvPr id="56351" name="TextBox 15"/>
          <p:cNvSpPr txBox="1">
            <a:spLocks noChangeArrowheads="1"/>
          </p:cNvSpPr>
          <p:nvPr/>
        </p:nvSpPr>
        <p:spPr bwMode="auto">
          <a:xfrm>
            <a:off x="6530975" y="2287588"/>
            <a:ext cx="10795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600" b="0">
                <a:latin typeface="Calibri" panose="020F0502020204030204" pitchFamily="34" charset="0"/>
              </a:rPr>
              <a:t>file cursor</a:t>
            </a:r>
            <a:endParaRPr lang="zh-CN" altLang="en-US" sz="1600" b="0">
              <a:latin typeface="Calibri" panose="020F0502020204030204" pitchFamily="34" charset="0"/>
            </a:endParaRPr>
          </a:p>
        </p:txBody>
      </p:sp>
      <p:sp>
        <p:nvSpPr>
          <p:cNvPr id="56352" name="TextBox 16"/>
          <p:cNvSpPr txBox="1">
            <a:spLocks noChangeArrowheads="1"/>
          </p:cNvSpPr>
          <p:nvPr/>
        </p:nvSpPr>
        <p:spPr bwMode="auto">
          <a:xfrm>
            <a:off x="4778375" y="2287588"/>
            <a:ext cx="6985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1600" b="0">
                <a:latin typeface="Calibri" panose="020F0502020204030204" pitchFamily="34" charset="0"/>
              </a:rPr>
              <a:t>index</a:t>
            </a:r>
            <a:endParaRPr lang="zh-CN" altLang="en-US" sz="1600" b="0">
              <a:latin typeface="Calibri" panose="020F0502020204030204" pitchFamily="34" charset="0"/>
            </a:endParaRPr>
          </a:p>
        </p:txBody>
      </p:sp>
      <p:sp>
        <p:nvSpPr>
          <p:cNvPr id="55" name="圆角矩形 17"/>
          <p:cNvSpPr/>
          <p:nvPr/>
        </p:nvSpPr>
        <p:spPr bwMode="auto">
          <a:xfrm>
            <a:off x="4867275" y="2625725"/>
            <a:ext cx="609600" cy="381000"/>
          </a:xfrm>
          <a:prstGeom prst="roundRect">
            <a:avLst>
              <a:gd name="adj" fmla="val 0"/>
            </a:avLst>
          </a:prstGeom>
          <a:no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r>
              <a:rPr lang="en-US" altLang="zh-CN">
                <a:solidFill>
                  <a:schemeClr val="tx1"/>
                </a:solidFill>
              </a:rPr>
              <a:t>115</a:t>
            </a:r>
            <a:endParaRPr lang="zh-CN" altLang="en-US">
              <a:solidFill>
                <a:schemeClr val="tx1"/>
              </a:solidFill>
            </a:endParaRPr>
          </a:p>
        </p:txBody>
      </p:sp>
      <p:sp>
        <p:nvSpPr>
          <p:cNvPr id="56" name="圆角矩形 18"/>
          <p:cNvSpPr/>
          <p:nvPr/>
        </p:nvSpPr>
        <p:spPr bwMode="auto">
          <a:xfrm>
            <a:off x="4867275" y="3001963"/>
            <a:ext cx="609600" cy="381000"/>
          </a:xfrm>
          <a:prstGeom prst="roundRect">
            <a:avLst>
              <a:gd name="adj" fmla="val 0"/>
            </a:avLst>
          </a:prstGeom>
          <a:no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r>
              <a:rPr lang="en-US" altLang="zh-CN">
                <a:solidFill>
                  <a:schemeClr val="tx1"/>
                </a:solidFill>
              </a:rPr>
              <a:t>116</a:t>
            </a:r>
            <a:endParaRPr lang="zh-CN" altLang="en-US">
              <a:solidFill>
                <a:schemeClr val="tx1"/>
              </a:solidFill>
            </a:endParaRPr>
          </a:p>
        </p:txBody>
      </p:sp>
      <p:sp>
        <p:nvSpPr>
          <p:cNvPr id="56355" name="TextBox 20"/>
          <p:cNvSpPr txBox="1">
            <a:spLocks noChangeArrowheads="1"/>
          </p:cNvSpPr>
          <p:nvPr/>
        </p:nvSpPr>
        <p:spPr bwMode="auto">
          <a:xfrm>
            <a:off x="5867400" y="1720850"/>
            <a:ext cx="2438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2800">
                <a:latin typeface="Calibri" panose="020F0502020204030204" pitchFamily="34" charset="0"/>
              </a:rPr>
              <a:t>file_table</a:t>
            </a:r>
            <a:endParaRPr lang="zh-CN" altLang="en-US" sz="2800">
              <a:latin typeface="Calibri" panose="020F0502020204030204" pitchFamily="34" charset="0"/>
            </a:endParaRPr>
          </a:p>
        </p:txBody>
      </p:sp>
      <p:sp>
        <p:nvSpPr>
          <p:cNvPr id="58" name="圆角矩形 40"/>
          <p:cNvSpPr/>
          <p:nvPr/>
        </p:nvSpPr>
        <p:spPr bwMode="auto">
          <a:xfrm>
            <a:off x="7458075" y="2625725"/>
            <a:ext cx="919163" cy="381000"/>
          </a:xfrm>
          <a:prstGeom prst="roundRect">
            <a:avLst>
              <a:gd name="adj" fmla="val 0"/>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r>
              <a:rPr lang="en-US" altLang="zh-CN">
                <a:solidFill>
                  <a:schemeClr val="tx1"/>
                </a:solidFill>
              </a:rPr>
              <a:t>1</a:t>
            </a:r>
            <a:endParaRPr lang="zh-CN" altLang="en-US">
              <a:solidFill>
                <a:schemeClr val="tx1"/>
              </a:solidFill>
            </a:endParaRPr>
          </a:p>
        </p:txBody>
      </p:sp>
      <p:sp>
        <p:nvSpPr>
          <p:cNvPr id="56357" name="TextBox 41"/>
          <p:cNvSpPr txBox="1">
            <a:spLocks noChangeArrowheads="1"/>
          </p:cNvSpPr>
          <p:nvPr/>
        </p:nvSpPr>
        <p:spPr bwMode="auto">
          <a:xfrm>
            <a:off x="7377113" y="2287588"/>
            <a:ext cx="10810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1600" b="0">
                <a:latin typeface="Calibri" panose="020F0502020204030204" pitchFamily="34" charset="0"/>
              </a:rPr>
              <a:t>refcnt</a:t>
            </a:r>
            <a:endParaRPr lang="zh-CN" altLang="en-US" sz="1600" b="0">
              <a:latin typeface="Calibri" panose="020F0502020204030204" pitchFamily="34" charset="0"/>
            </a:endParaRPr>
          </a:p>
        </p:txBody>
      </p:sp>
      <p:sp>
        <p:nvSpPr>
          <p:cNvPr id="60" name="圆角矩形 42"/>
          <p:cNvSpPr/>
          <p:nvPr/>
        </p:nvSpPr>
        <p:spPr bwMode="auto">
          <a:xfrm>
            <a:off x="7458075" y="3005138"/>
            <a:ext cx="919163" cy="381000"/>
          </a:xfrm>
          <a:prstGeom prst="roundRect">
            <a:avLst>
              <a:gd name="adj" fmla="val 0"/>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r>
              <a:rPr lang="en-US" altLang="zh-CN">
                <a:solidFill>
                  <a:schemeClr val="tx1"/>
                </a:solidFill>
              </a:rPr>
              <a:t>2</a:t>
            </a:r>
            <a:endParaRPr lang="zh-CN" altLang="en-US">
              <a:solidFill>
                <a:schemeClr val="tx1"/>
              </a:solidFill>
            </a:endParaRPr>
          </a:p>
        </p:txBody>
      </p:sp>
      <p:sp>
        <p:nvSpPr>
          <p:cNvPr id="61" name="圆角矩形 43"/>
          <p:cNvSpPr/>
          <p:nvPr/>
        </p:nvSpPr>
        <p:spPr bwMode="auto">
          <a:xfrm>
            <a:off x="7458075" y="4378325"/>
            <a:ext cx="919163" cy="381000"/>
          </a:xfrm>
          <a:prstGeom prst="roundRect">
            <a:avLst>
              <a:gd name="adj" fmla="val 0"/>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endParaRPr lang="zh-CN" altLang="en-US">
              <a:solidFill>
                <a:schemeClr val="tx1"/>
              </a:solidFill>
            </a:endParaRPr>
          </a:p>
        </p:txBody>
      </p:sp>
      <p:cxnSp>
        <p:nvCxnSpPr>
          <p:cNvPr id="56360" name="Elbow Connector 2"/>
          <p:cNvCxnSpPr>
            <a:cxnSpLocks noChangeShapeType="1"/>
            <a:stCxn id="23" idx="3"/>
            <a:endCxn id="55" idx="1"/>
          </p:cNvCxnSpPr>
          <p:nvPr/>
        </p:nvCxnSpPr>
        <p:spPr bwMode="auto">
          <a:xfrm>
            <a:off x="4033838" y="2814638"/>
            <a:ext cx="833437" cy="1587"/>
          </a:xfrm>
          <a:prstGeom prst="bentConnector3">
            <a:avLst>
              <a:gd name="adj1" fmla="val 50000"/>
            </a:avLst>
          </a:prstGeom>
          <a:noFill/>
          <a:ln w="9525">
            <a:solidFill>
              <a:schemeClr val="tx1"/>
            </a:solidFill>
            <a:round/>
            <a:tailEnd type="arrow" w="med" len="med"/>
          </a:ln>
          <a:extLst>
            <a:ext uri="{909E8E84-426E-40DD-AFC4-6F175D3DCCD1}">
              <a14:hiddenFill xmlns:a14="http://schemas.microsoft.com/office/drawing/2010/main">
                <a:noFill/>
              </a14:hiddenFill>
            </a:ext>
          </a:extLst>
        </p:spPr>
      </p:cxnSp>
      <p:cxnSp>
        <p:nvCxnSpPr>
          <p:cNvPr id="56361" name="Elbow Connector 10"/>
          <p:cNvCxnSpPr>
            <a:cxnSpLocks noChangeShapeType="1"/>
            <a:stCxn id="29" idx="3"/>
            <a:endCxn id="56" idx="1"/>
          </p:cNvCxnSpPr>
          <p:nvPr/>
        </p:nvCxnSpPr>
        <p:spPr bwMode="auto">
          <a:xfrm flipV="1">
            <a:off x="4038600" y="3192463"/>
            <a:ext cx="828675" cy="498475"/>
          </a:xfrm>
          <a:prstGeom prst="bentConnector3">
            <a:avLst>
              <a:gd name="adj1" fmla="val 50000"/>
            </a:avLst>
          </a:prstGeom>
          <a:noFill/>
          <a:ln w="9525">
            <a:solidFill>
              <a:schemeClr val="tx1"/>
            </a:solidFill>
            <a:round/>
            <a:tailEnd type="arrow" w="med" len="med"/>
          </a:ln>
          <a:extLst>
            <a:ext uri="{909E8E84-426E-40DD-AFC4-6F175D3DCCD1}">
              <a14:hiddenFill xmlns:a14="http://schemas.microsoft.com/office/drawing/2010/main">
                <a:noFill/>
              </a14:hiddenFill>
            </a:ext>
          </a:extLst>
        </p:spPr>
      </p:cxnSp>
      <p:cxnSp>
        <p:nvCxnSpPr>
          <p:cNvPr id="56362" name="Elbow Connector 14"/>
          <p:cNvCxnSpPr>
            <a:cxnSpLocks noChangeShapeType="1"/>
            <a:stCxn id="34" idx="3"/>
            <a:endCxn id="56" idx="1"/>
          </p:cNvCxnSpPr>
          <p:nvPr/>
        </p:nvCxnSpPr>
        <p:spPr bwMode="auto">
          <a:xfrm flipV="1">
            <a:off x="4038600" y="3192463"/>
            <a:ext cx="828675" cy="1412875"/>
          </a:xfrm>
          <a:prstGeom prst="bentConnector3">
            <a:avLst>
              <a:gd name="adj1" fmla="val 50000"/>
            </a:avLst>
          </a:prstGeom>
          <a:noFill/>
          <a:ln w="9525">
            <a:solidFill>
              <a:schemeClr val="tx1"/>
            </a:solidFill>
            <a:rou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26"/>
          <p:cNvSpPr>
            <a:spLocks noGrp="1" noChangeArrowheads="1"/>
          </p:cNvSpPr>
          <p:nvPr>
            <p:ph type="title"/>
          </p:nvPr>
        </p:nvSpPr>
        <p:spPr>
          <a:xfrm>
            <a:off x="400513" y="132226"/>
            <a:ext cx="8577262" cy="844550"/>
          </a:xfrm>
        </p:spPr>
        <p:txBody>
          <a:bodyPr/>
          <a:lstStyle/>
          <a:p>
            <a:pPr algn="just"/>
            <a:r>
              <a:rPr lang="en-US" altLang="zh-CN" sz="2400" dirty="0" smtClean="0">
                <a:ea typeface="宋体" panose="02010600030101010101" pitchFamily="2" charset="-122"/>
              </a:rPr>
              <a:t>data structure of opened files</a:t>
            </a:r>
            <a:endParaRPr lang="en-US" altLang="zh-CN" sz="2400" dirty="0" smtClean="0">
              <a:ea typeface="宋体" panose="02010600030101010101" pitchFamily="2" charset="-122"/>
            </a:endParaRPr>
          </a:p>
        </p:txBody>
      </p:sp>
      <p:pic>
        <p:nvPicPr>
          <p:cNvPr id="69636" name="Picture 102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4398963"/>
            <a:ext cx="5143500" cy="117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637" name="Oval 1030"/>
          <p:cNvSpPr>
            <a:spLocks noChangeArrowheads="1"/>
          </p:cNvSpPr>
          <p:nvPr/>
        </p:nvSpPr>
        <p:spPr bwMode="auto">
          <a:xfrm>
            <a:off x="168275" y="4252913"/>
            <a:ext cx="506413" cy="1500187"/>
          </a:xfrm>
          <a:prstGeom prst="ellipse">
            <a:avLst/>
          </a:prstGeom>
          <a:noFill/>
          <a:ln w="25400">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endParaRPr lang="zh-CN" altLang="en-US"/>
          </a:p>
        </p:txBody>
      </p:sp>
      <p:grpSp>
        <p:nvGrpSpPr>
          <p:cNvPr id="3" name="组合 2"/>
          <p:cNvGrpSpPr/>
          <p:nvPr/>
        </p:nvGrpSpPr>
        <p:grpSpPr>
          <a:xfrm>
            <a:off x="3478213" y="803275"/>
            <a:ext cx="5665787" cy="6054725"/>
            <a:chOff x="3478213" y="803275"/>
            <a:chExt cx="5665787" cy="6054725"/>
          </a:xfrm>
        </p:grpSpPr>
        <p:pic>
          <p:nvPicPr>
            <p:cNvPr id="69635" name="Picture 10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8213" y="803275"/>
              <a:ext cx="5665787" cy="605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组合 1"/>
            <p:cNvGrpSpPr/>
            <p:nvPr/>
          </p:nvGrpSpPr>
          <p:grpSpPr>
            <a:xfrm>
              <a:off x="4419600" y="1905000"/>
              <a:ext cx="3048000" cy="3509963"/>
              <a:chOff x="4419600" y="1905000"/>
              <a:chExt cx="3048000" cy="3509963"/>
            </a:xfrm>
          </p:grpSpPr>
          <p:sp>
            <p:nvSpPr>
              <p:cNvPr id="6" name="Line 1029"/>
              <p:cNvSpPr>
                <a:spLocks noChangeShapeType="1"/>
              </p:cNvSpPr>
              <p:nvPr/>
            </p:nvSpPr>
            <p:spPr bwMode="auto">
              <a:xfrm>
                <a:off x="4419600" y="1905000"/>
                <a:ext cx="1143000" cy="609600"/>
              </a:xfrm>
              <a:prstGeom prst="line">
                <a:avLst/>
              </a:prstGeom>
              <a:noFill/>
              <a:ln w="34925">
                <a:solidFill>
                  <a:srgbClr val="FF0000"/>
                </a:solidFill>
                <a:round/>
                <a:tailEnd type="triangle" w="med" len="med"/>
              </a:ln>
              <a:extLst>
                <a:ext uri="{909E8E84-426E-40DD-AFC4-6F175D3DCCD1}">
                  <a14:hiddenFill xmlns:a14="http://schemas.microsoft.com/office/drawing/2010/main">
                    <a:noFill/>
                  </a14:hiddenFill>
                </a:ext>
              </a:extLst>
            </p:spPr>
            <p:txBody>
              <a:bodyPr lIns="90142" tIns="45072" rIns="90142" bIns="45072"/>
              <a:lstStyle/>
              <a:p>
                <a:endParaRPr lang="zh-CN" altLang="en-US"/>
              </a:p>
            </p:txBody>
          </p:sp>
          <p:sp>
            <p:nvSpPr>
              <p:cNvPr id="7" name="Line 1030"/>
              <p:cNvSpPr>
                <a:spLocks noChangeShapeType="1"/>
              </p:cNvSpPr>
              <p:nvPr/>
            </p:nvSpPr>
            <p:spPr bwMode="auto">
              <a:xfrm flipV="1">
                <a:off x="6629400" y="2209800"/>
                <a:ext cx="838200" cy="228600"/>
              </a:xfrm>
              <a:prstGeom prst="line">
                <a:avLst/>
              </a:prstGeom>
              <a:noFill/>
              <a:ln w="34925">
                <a:solidFill>
                  <a:srgbClr val="FF0000"/>
                </a:solidFill>
                <a:round/>
                <a:tailEnd type="triangle" w="med" len="med"/>
              </a:ln>
              <a:extLst>
                <a:ext uri="{909E8E84-426E-40DD-AFC4-6F175D3DCCD1}">
                  <a14:hiddenFill xmlns:a14="http://schemas.microsoft.com/office/drawing/2010/main">
                    <a:noFill/>
                  </a14:hiddenFill>
                </a:ext>
              </a:extLst>
            </p:spPr>
            <p:txBody>
              <a:bodyPr lIns="90142" tIns="45072" rIns="90142" bIns="45072"/>
              <a:lstStyle/>
              <a:p>
                <a:endParaRPr lang="zh-CN" altLang="en-US"/>
              </a:p>
            </p:txBody>
          </p:sp>
          <p:sp>
            <p:nvSpPr>
              <p:cNvPr id="8" name="Line 1031"/>
              <p:cNvSpPr>
                <a:spLocks noChangeShapeType="1"/>
              </p:cNvSpPr>
              <p:nvPr/>
            </p:nvSpPr>
            <p:spPr bwMode="auto">
              <a:xfrm>
                <a:off x="4419600" y="2362200"/>
                <a:ext cx="1111250" cy="3052763"/>
              </a:xfrm>
              <a:prstGeom prst="line">
                <a:avLst/>
              </a:prstGeom>
              <a:noFill/>
              <a:ln w="34925">
                <a:solidFill>
                  <a:srgbClr val="00FF00"/>
                </a:solidFill>
                <a:round/>
                <a:tailEnd type="triangle" w="med" len="med"/>
              </a:ln>
              <a:extLst>
                <a:ext uri="{909E8E84-426E-40DD-AFC4-6F175D3DCCD1}">
                  <a14:hiddenFill xmlns:a14="http://schemas.microsoft.com/office/drawing/2010/main">
                    <a:noFill/>
                  </a14:hiddenFill>
                </a:ext>
              </a:extLst>
            </p:spPr>
            <p:txBody>
              <a:bodyPr lIns="90142" tIns="45072" rIns="90142" bIns="45072"/>
              <a:lstStyle/>
              <a:p>
                <a:endParaRPr lang="zh-CN" altLang="en-US"/>
              </a:p>
            </p:txBody>
          </p:sp>
          <p:sp>
            <p:nvSpPr>
              <p:cNvPr id="9" name="Line 1032"/>
              <p:cNvSpPr>
                <a:spLocks noChangeShapeType="1"/>
              </p:cNvSpPr>
              <p:nvPr/>
            </p:nvSpPr>
            <p:spPr bwMode="auto">
              <a:xfrm flipV="1">
                <a:off x="6623050" y="2298700"/>
                <a:ext cx="781050" cy="3046413"/>
              </a:xfrm>
              <a:prstGeom prst="line">
                <a:avLst/>
              </a:prstGeom>
              <a:noFill/>
              <a:ln w="34925">
                <a:solidFill>
                  <a:srgbClr val="00FF00"/>
                </a:solidFill>
                <a:round/>
                <a:tailEnd type="triangle" w="med" len="med"/>
              </a:ln>
              <a:extLst>
                <a:ext uri="{909E8E84-426E-40DD-AFC4-6F175D3DCCD1}">
                  <a14:hiddenFill xmlns:a14="http://schemas.microsoft.com/office/drawing/2010/main">
                    <a:noFill/>
                  </a14:hiddenFill>
                </a:ext>
              </a:extLst>
            </p:spPr>
            <p:txBody>
              <a:bodyPr lIns="90142" tIns="45072" rIns="90142" bIns="45072"/>
              <a:lstStyle/>
              <a:p>
                <a:endParaRPr lang="zh-CN" altLang="en-US"/>
              </a:p>
            </p:txBody>
          </p:sp>
        </p:grpSp>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050"/>
          <p:cNvSpPr>
            <a:spLocks noGrp="1" noChangeArrowheads="1"/>
          </p:cNvSpPr>
          <p:nvPr>
            <p:ph type="title"/>
          </p:nvPr>
        </p:nvSpPr>
        <p:spPr>
          <a:xfrm>
            <a:off x="862013" y="0"/>
            <a:ext cx="8081962" cy="703263"/>
          </a:xfrm>
        </p:spPr>
        <p:txBody>
          <a:bodyPr/>
          <a:lstStyle/>
          <a:p>
            <a:pPr algn="just"/>
            <a:r>
              <a:rPr lang="en-US" altLang="zh-CN" smtClean="0">
                <a:ea typeface="宋体" panose="02010600030101010101" pitchFamily="2" charset="-122"/>
              </a:rPr>
              <a:t>two processes open files</a:t>
            </a:r>
            <a:endParaRPr lang="en-US" altLang="zh-CN" smtClean="0">
              <a:ea typeface="宋体" panose="02010600030101010101" pitchFamily="2" charset="-122"/>
            </a:endParaRPr>
          </a:p>
        </p:txBody>
      </p:sp>
      <p:sp>
        <p:nvSpPr>
          <p:cNvPr id="70659" name="Rectangle 2053"/>
          <p:cNvSpPr>
            <a:spLocks noGrp="1" noChangeArrowheads="1"/>
          </p:cNvSpPr>
          <p:nvPr>
            <p:ph type="body" idx="1"/>
          </p:nvPr>
        </p:nvSpPr>
        <p:spPr/>
        <p:txBody>
          <a:bodyPr/>
          <a:lstStyle/>
          <a:p>
            <a:r>
              <a:rPr lang="en-US" altLang="zh-CN" dirty="0" smtClean="0">
                <a:ea typeface="宋体" panose="02010600030101010101" pitchFamily="2" charset="-122"/>
              </a:rPr>
              <a:t> </a:t>
            </a:r>
            <a:endParaRPr lang="zh-CN" altLang="en-US" dirty="0" smtClean="0">
              <a:ea typeface="宋体" panose="02010600030101010101" pitchFamily="2" charset="-122"/>
            </a:endParaRPr>
          </a:p>
        </p:txBody>
      </p:sp>
      <p:pic>
        <p:nvPicPr>
          <p:cNvPr id="70660" name="Picture 205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76475" y="823913"/>
            <a:ext cx="5688013" cy="603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381000"/>
            <a:ext cx="8077200" cy="914400"/>
          </a:xfrm>
        </p:spPr>
        <p:txBody>
          <a:bodyPr/>
          <a:lstStyle/>
          <a:p>
            <a:r>
              <a:rPr lang="en-US" altLang="zh-CN" dirty="0" smtClean="0"/>
              <a:t>The naming layers of the UNIX file system (version 6)</a:t>
            </a:r>
            <a:endParaRPr lang="zh-CN" altLang="zh-CN" dirty="0" smtClean="0"/>
          </a:p>
        </p:txBody>
      </p:sp>
      <p:sp>
        <p:nvSpPr>
          <p:cNvPr id="8195"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7B9719CA-4B3F-413D-93D3-D43CC5CCBA57}"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pic>
        <p:nvPicPr>
          <p:cNvPr id="8196"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831850" y="1676400"/>
            <a:ext cx="770255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484" name="Straight Connector 6"/>
          <p:cNvCxnSpPr>
            <a:cxnSpLocks noChangeShapeType="1"/>
          </p:cNvCxnSpPr>
          <p:nvPr/>
        </p:nvCxnSpPr>
        <p:spPr bwMode="auto">
          <a:xfrm flipV="1">
            <a:off x="609600" y="2133600"/>
            <a:ext cx="0" cy="3581400"/>
          </a:xfrm>
          <a:prstGeom prst="line">
            <a:avLst/>
          </a:prstGeom>
          <a:noFill/>
          <a:ln w="101600">
            <a:solidFill>
              <a:srgbClr val="800000"/>
            </a:solidFill>
            <a:round/>
            <a:tailEnd type="stealth" w="med" len="sm"/>
          </a:ln>
          <a:extLst>
            <a:ext uri="{909E8E84-426E-40DD-AFC4-6F175D3DCCD1}">
              <a14:hiddenFill xmlns:a14="http://schemas.microsoft.com/office/drawing/2010/main">
                <a:noFill/>
              </a14:hiddenFill>
            </a:ext>
          </a:extLst>
        </p:spPr>
      </p:cxnSp>
      <p:sp>
        <p:nvSpPr>
          <p:cNvPr id="3" name="圆角矩形 2"/>
          <p:cNvSpPr/>
          <p:nvPr/>
        </p:nvSpPr>
        <p:spPr bwMode="auto">
          <a:xfrm>
            <a:off x="6705600" y="4267200"/>
            <a:ext cx="1600200" cy="1524000"/>
          </a:xfrm>
          <a:prstGeom prst="roundRect">
            <a:avLst>
              <a:gd name="adj" fmla="val 7597"/>
            </a:avLst>
          </a:prstGeom>
          <a:noFill/>
          <a:ln>
            <a:solidFill>
              <a:srgbClr val="80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anose="030F0702030302020204" pitchFamily="66" charset="0"/>
            </a:endParaRPr>
          </a:p>
        </p:txBody>
      </p:sp>
      <p:sp>
        <p:nvSpPr>
          <p:cNvPr id="10" name="圆角矩形 9"/>
          <p:cNvSpPr/>
          <p:nvPr/>
        </p:nvSpPr>
        <p:spPr bwMode="auto">
          <a:xfrm>
            <a:off x="6705600" y="2057400"/>
            <a:ext cx="1600200" cy="1524000"/>
          </a:xfrm>
          <a:prstGeom prst="roundRect">
            <a:avLst>
              <a:gd name="adj" fmla="val 6202"/>
            </a:avLst>
          </a:prstGeom>
          <a:noFill/>
          <a:ln>
            <a:solidFill>
              <a:srgbClr val="80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anose="030F0702030302020204" pitchFamily="66" charset="0"/>
            </a:endParaRPr>
          </a:p>
        </p:txBody>
      </p:sp>
      <p:sp>
        <p:nvSpPr>
          <p:cNvPr id="11" name="圆角矩形 10"/>
          <p:cNvSpPr/>
          <p:nvPr/>
        </p:nvSpPr>
        <p:spPr bwMode="auto">
          <a:xfrm>
            <a:off x="6705600" y="3733800"/>
            <a:ext cx="1600200" cy="457200"/>
          </a:xfrm>
          <a:prstGeom prst="roundRect">
            <a:avLst/>
          </a:prstGeom>
          <a:noFill/>
          <a:ln>
            <a:solidFill>
              <a:srgbClr val="80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5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304800"/>
            <a:ext cx="7772400" cy="609600"/>
          </a:xfrm>
        </p:spPr>
        <p:txBody>
          <a:bodyPr/>
          <a:lstStyle/>
          <a:p>
            <a:pPr eaLnBrk="1" hangingPunct="1"/>
            <a:r>
              <a:rPr lang="en-US" altLang="zh-CN" smtClean="0">
                <a:solidFill>
                  <a:srgbClr val="0000CC"/>
                </a:solidFill>
              </a:rPr>
              <a:t>parent</a:t>
            </a:r>
            <a:r>
              <a:rPr lang="zh-CN" altLang="en-US" smtClean="0">
                <a:solidFill>
                  <a:srgbClr val="0000CC"/>
                </a:solidFill>
              </a:rPr>
              <a:t>、</a:t>
            </a:r>
            <a:r>
              <a:rPr lang="en-US" altLang="zh-CN" smtClean="0">
                <a:solidFill>
                  <a:srgbClr val="0000CC"/>
                </a:solidFill>
              </a:rPr>
              <a:t>child share file table</a:t>
            </a:r>
            <a:endParaRPr lang="zh-CN" altLang="en-US" smtClean="0">
              <a:solidFill>
                <a:srgbClr val="0000CC"/>
              </a:solidFill>
            </a:endParaRPr>
          </a:p>
        </p:txBody>
      </p:sp>
      <p:sp>
        <p:nvSpPr>
          <p:cNvPr id="14339" name="Rectangle 3"/>
          <p:cNvSpPr>
            <a:spLocks noGrp="1" noChangeArrowheads="1"/>
          </p:cNvSpPr>
          <p:nvPr>
            <p:ph type="body" idx="1"/>
          </p:nvPr>
        </p:nvSpPr>
        <p:spPr>
          <a:xfrm>
            <a:off x="685800" y="1066800"/>
            <a:ext cx="8001000" cy="5410200"/>
          </a:xfrm>
        </p:spPr>
        <p:txBody>
          <a:bodyPr/>
          <a:lstStyle/>
          <a:p>
            <a:pPr eaLnBrk="1" hangingPunct="1">
              <a:buFont typeface="Wingdings" panose="05000000000000000000" pitchFamily="2" charset="2"/>
              <a:buChar char="Ø"/>
            </a:pPr>
            <a:endParaRPr lang="zh-CN" altLang="zh-CN" smtClean="0"/>
          </a:p>
        </p:txBody>
      </p:sp>
      <p:pic>
        <p:nvPicPr>
          <p:cNvPr id="14340" name="图片 1"/>
          <p:cNvPicPr>
            <a:picLocks noChangeAspect="1"/>
          </p:cNvPicPr>
          <p:nvPr/>
        </p:nvPicPr>
        <p:blipFill>
          <a:blip r:embed="rId1">
            <a:extLst>
              <a:ext uri="{28A0092B-C50C-407E-A947-70E740481C1C}">
                <a14:useLocalDpi xmlns:a14="http://schemas.microsoft.com/office/drawing/2010/main" val="0"/>
              </a:ext>
            </a:extLst>
          </a:blip>
          <a:srcRect r="10117" b="7404"/>
          <a:stretch>
            <a:fillRect/>
          </a:stretch>
        </p:blipFill>
        <p:spPr bwMode="auto">
          <a:xfrm>
            <a:off x="34925" y="908050"/>
            <a:ext cx="8423275" cy="569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304800"/>
            <a:ext cx="7772400" cy="609600"/>
          </a:xfrm>
        </p:spPr>
        <p:txBody>
          <a:bodyPr/>
          <a:lstStyle/>
          <a:p>
            <a:pPr eaLnBrk="1" hangingPunct="1"/>
            <a:r>
              <a:rPr lang="en-US" altLang="zh-CN" smtClean="0">
                <a:solidFill>
                  <a:srgbClr val="0000CC"/>
                </a:solidFill>
              </a:rPr>
              <a:t>parent</a:t>
            </a:r>
            <a:r>
              <a:rPr lang="zh-CN" altLang="en-US" smtClean="0">
                <a:solidFill>
                  <a:srgbClr val="0000CC"/>
                </a:solidFill>
              </a:rPr>
              <a:t>、</a:t>
            </a:r>
            <a:r>
              <a:rPr lang="en-US" altLang="zh-CN" smtClean="0">
                <a:solidFill>
                  <a:srgbClr val="0000CC"/>
                </a:solidFill>
              </a:rPr>
              <a:t>child share file table</a:t>
            </a:r>
            <a:endParaRPr lang="zh-CN" altLang="en-US" smtClean="0">
              <a:solidFill>
                <a:srgbClr val="0000CC"/>
              </a:solidFill>
            </a:endParaRPr>
          </a:p>
        </p:txBody>
      </p:sp>
      <p:sp>
        <p:nvSpPr>
          <p:cNvPr id="16387" name="Rectangle 3"/>
          <p:cNvSpPr>
            <a:spLocks noGrp="1" noChangeArrowheads="1"/>
          </p:cNvSpPr>
          <p:nvPr>
            <p:ph type="body" idx="1"/>
          </p:nvPr>
        </p:nvSpPr>
        <p:spPr>
          <a:xfrm>
            <a:off x="685800" y="1066800"/>
            <a:ext cx="8001000" cy="5410200"/>
          </a:xfrm>
        </p:spPr>
        <p:txBody>
          <a:bodyPr/>
          <a:lstStyle/>
          <a:p>
            <a:pPr eaLnBrk="1" hangingPunct="1">
              <a:buFont typeface="Wingdings" panose="05000000000000000000" pitchFamily="2" charset="2"/>
              <a:buChar char="Ø"/>
            </a:pPr>
            <a:endParaRPr lang="zh-CN" altLang="zh-CN" smtClean="0"/>
          </a:p>
        </p:txBody>
      </p:sp>
      <p:pic>
        <p:nvPicPr>
          <p:cNvPr id="16388"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914400"/>
            <a:ext cx="8388350" cy="564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en-US" altLang="zh-CN" smtClean="0"/>
              <a:t>File descriptor</a:t>
            </a:r>
            <a:endParaRPr lang="zh-CN" altLang="en-US" smtClean="0"/>
          </a:p>
        </p:txBody>
      </p:sp>
      <p:sp>
        <p:nvSpPr>
          <p:cNvPr id="53251" name="内容占位符 2"/>
          <p:cNvSpPr>
            <a:spLocks noGrp="1"/>
          </p:cNvSpPr>
          <p:nvPr>
            <p:ph idx="1"/>
          </p:nvPr>
        </p:nvSpPr>
        <p:spPr/>
        <p:txBody>
          <a:bodyPr/>
          <a:lstStyle/>
          <a:p>
            <a:r>
              <a:rPr lang="en-US" altLang="zh-CN" smtClean="0"/>
              <a:t>Each process starts with three open files</a:t>
            </a:r>
            <a:endParaRPr lang="en-US" altLang="zh-CN" smtClean="0"/>
          </a:p>
          <a:p>
            <a:pPr lvl="1"/>
            <a:r>
              <a:rPr lang="en-US" altLang="zh-CN" smtClean="0"/>
              <a:t>Standard in:       </a:t>
            </a:r>
            <a:r>
              <a:rPr lang="en-US" altLang="zh-CN" i="1" smtClean="0"/>
              <a:t>fd</a:t>
            </a:r>
            <a:r>
              <a:rPr lang="en-US" altLang="zh-CN" smtClean="0"/>
              <a:t>  = 0</a:t>
            </a:r>
            <a:endParaRPr lang="en-US" altLang="zh-CN" smtClean="0"/>
          </a:p>
          <a:p>
            <a:pPr lvl="1"/>
            <a:r>
              <a:rPr lang="en-US" altLang="zh-CN" smtClean="0"/>
              <a:t>Standard out:    </a:t>
            </a:r>
            <a:r>
              <a:rPr lang="en-US" altLang="zh-CN" i="1" smtClean="0"/>
              <a:t>fd</a:t>
            </a:r>
            <a:r>
              <a:rPr lang="en-US" altLang="zh-CN" smtClean="0"/>
              <a:t>  = 1</a:t>
            </a:r>
            <a:endParaRPr lang="en-US" altLang="zh-CN" smtClean="0"/>
          </a:p>
          <a:p>
            <a:pPr lvl="1"/>
            <a:r>
              <a:rPr lang="en-US" altLang="zh-CN" smtClean="0"/>
              <a:t>Standard error: </a:t>
            </a:r>
            <a:r>
              <a:rPr lang="en-US" altLang="zh-CN" i="1" smtClean="0"/>
              <a:t>fd</a:t>
            </a:r>
            <a:r>
              <a:rPr lang="en-US" altLang="zh-CN" smtClean="0"/>
              <a:t> =  2</a:t>
            </a:r>
            <a:endParaRPr lang="en-US" altLang="zh-CN" smtClean="0"/>
          </a:p>
          <a:p>
            <a:r>
              <a:rPr lang="en-US" altLang="zh-CN" smtClean="0"/>
              <a:t>Can also use </a:t>
            </a:r>
            <a:r>
              <a:rPr lang="en-US" altLang="zh-CN" i="1" smtClean="0"/>
              <a:t>fd</a:t>
            </a:r>
            <a:r>
              <a:rPr lang="en-US" altLang="zh-CN" smtClean="0"/>
              <a:t> to name opened devices</a:t>
            </a:r>
            <a:endParaRPr lang="en-US" altLang="zh-CN" smtClean="0"/>
          </a:p>
          <a:p>
            <a:pPr lvl="1"/>
            <a:r>
              <a:rPr lang="en-US" altLang="zh-CN" smtClean="0"/>
              <a:t>Keyboard, display, etc.</a:t>
            </a:r>
            <a:endParaRPr lang="en-US" altLang="zh-CN" smtClean="0"/>
          </a:p>
          <a:p>
            <a:pPr lvl="1"/>
            <a:r>
              <a:rPr lang="en-US" altLang="zh-CN" smtClean="0"/>
              <a:t>Allow a designer not to worry about input/output</a:t>
            </a:r>
            <a:endParaRPr lang="en-US" altLang="zh-CN" smtClean="0"/>
          </a:p>
          <a:p>
            <a:pPr lvl="2"/>
            <a:r>
              <a:rPr lang="en-US" altLang="zh-CN" smtClean="0"/>
              <a:t>Just read from </a:t>
            </a:r>
            <a:r>
              <a:rPr lang="en-US" altLang="zh-CN" i="1" smtClean="0"/>
              <a:t>fd</a:t>
            </a:r>
            <a:r>
              <a:rPr lang="en-US" altLang="zh-CN" smtClean="0"/>
              <a:t> 0 and write to </a:t>
            </a:r>
            <a:r>
              <a:rPr lang="en-US" altLang="zh-CN" i="1" smtClean="0"/>
              <a:t>fd</a:t>
            </a:r>
            <a:r>
              <a:rPr lang="en-US" altLang="zh-CN" smtClean="0"/>
              <a:t> 1</a:t>
            </a:r>
            <a:endParaRPr lang="en-US" altLang="zh-CN" smtClean="0"/>
          </a:p>
          <a:p>
            <a:r>
              <a:rPr lang="en-US" altLang="zh-CN" smtClean="0">
                <a:solidFill>
                  <a:srgbClr val="FF0000"/>
                </a:solidFill>
              </a:rPr>
              <a:t>Each process has its own </a:t>
            </a:r>
            <a:r>
              <a:rPr lang="en-US" altLang="zh-CN" i="1" smtClean="0">
                <a:solidFill>
                  <a:srgbClr val="FF0000"/>
                </a:solidFill>
              </a:rPr>
              <a:t>fd</a:t>
            </a:r>
            <a:r>
              <a:rPr lang="en-US" altLang="zh-CN" smtClean="0">
                <a:solidFill>
                  <a:srgbClr val="FF0000"/>
                </a:solidFill>
              </a:rPr>
              <a:t> name space</a:t>
            </a:r>
            <a:endParaRPr lang="zh-CN" altLang="en-US" smtClean="0">
              <a:solidFill>
                <a:srgbClr val="FF0000"/>
              </a:solidFill>
            </a:endParaRPr>
          </a:p>
        </p:txBody>
      </p:sp>
      <p:sp>
        <p:nvSpPr>
          <p:cNvPr id="5325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2BE2BDB8-A144-4FA1-B126-6FDF45BEBBEA}"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en-US" altLang="zh-CN" smtClean="0"/>
              <a:t>File cursor</a:t>
            </a:r>
            <a:endParaRPr lang="zh-CN" altLang="en-US" smtClean="0"/>
          </a:p>
        </p:txBody>
      </p:sp>
      <p:sp>
        <p:nvSpPr>
          <p:cNvPr id="54275" name="内容占位符 2"/>
          <p:cNvSpPr>
            <a:spLocks noGrp="1"/>
          </p:cNvSpPr>
          <p:nvPr>
            <p:ph idx="1"/>
          </p:nvPr>
        </p:nvSpPr>
        <p:spPr/>
        <p:txBody>
          <a:bodyPr/>
          <a:lstStyle/>
          <a:p>
            <a:r>
              <a:rPr lang="en-US" altLang="zh-CN" smtClean="0"/>
              <a:t>File cursor</a:t>
            </a:r>
            <a:endParaRPr lang="en-US" altLang="zh-CN" smtClean="0"/>
          </a:p>
          <a:p>
            <a:pPr lvl="1"/>
            <a:r>
              <a:rPr lang="en-US" altLang="zh-CN" smtClean="0"/>
              <a:t>Keep track of operation position within a file</a:t>
            </a:r>
            <a:endParaRPr lang="en-US" altLang="zh-CN" smtClean="0"/>
          </a:p>
          <a:p>
            <a:r>
              <a:rPr lang="en-US" altLang="zh-CN" smtClean="0"/>
              <a:t>Sharing cursor</a:t>
            </a:r>
            <a:endParaRPr lang="en-US" altLang="zh-CN" smtClean="0"/>
          </a:p>
          <a:p>
            <a:pPr lvl="1"/>
            <a:r>
              <a:rPr lang="en-US" altLang="zh-CN" smtClean="0"/>
              <a:t>Parent passes its </a:t>
            </a:r>
            <a:r>
              <a:rPr lang="en-US" altLang="zh-CN" i="1" smtClean="0"/>
              <a:t>fd</a:t>
            </a:r>
            <a:r>
              <a:rPr lang="en-US" altLang="zh-CN" smtClean="0"/>
              <a:t> to its child</a:t>
            </a:r>
            <a:endParaRPr lang="en-US" altLang="zh-CN" smtClean="0"/>
          </a:p>
          <a:p>
            <a:pPr lvl="2"/>
            <a:r>
              <a:rPr lang="en-US" altLang="zh-CN" sz="2000" smtClean="0"/>
              <a:t>In UNIX, child inherits all open </a:t>
            </a:r>
            <a:r>
              <a:rPr lang="en-US" altLang="zh-CN" sz="2000" i="1" smtClean="0"/>
              <a:t>fds</a:t>
            </a:r>
            <a:r>
              <a:rPr lang="en-US" altLang="zh-CN" sz="2000" smtClean="0"/>
              <a:t> from its parent</a:t>
            </a:r>
            <a:endParaRPr lang="en-US" altLang="zh-CN" sz="2000" smtClean="0"/>
          </a:p>
          <a:p>
            <a:pPr lvl="1"/>
            <a:r>
              <a:rPr lang="en-US" altLang="zh-CN" smtClean="0"/>
              <a:t>Allow parent and child to share a output file</a:t>
            </a:r>
            <a:endParaRPr lang="en-US" altLang="zh-CN" smtClean="0"/>
          </a:p>
          <a:p>
            <a:r>
              <a:rPr lang="en-US" altLang="zh-CN" smtClean="0"/>
              <a:t>Not sharing cursor</a:t>
            </a:r>
            <a:endParaRPr lang="en-US" altLang="zh-CN" smtClean="0"/>
          </a:p>
          <a:p>
            <a:pPr lvl="1"/>
            <a:r>
              <a:rPr lang="en-US" altLang="zh-CN" smtClean="0"/>
              <a:t>Two processes open the same file</a:t>
            </a:r>
            <a:endParaRPr lang="en-US" altLang="zh-CN" smtClean="0"/>
          </a:p>
          <a:p>
            <a:pPr lvl="2"/>
            <a:endParaRPr lang="zh-CN" altLang="en-US" sz="2000" smtClean="0"/>
          </a:p>
        </p:txBody>
      </p:sp>
      <p:sp>
        <p:nvSpPr>
          <p:cNvPr id="5427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41E1C825-EC75-4F67-BC42-03DE2D21C353}"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en-US" altLang="zh-CN" smtClean="0"/>
              <a:t>fd_table &amp; file_table</a:t>
            </a:r>
            <a:endParaRPr lang="zh-CN" altLang="en-US" smtClean="0"/>
          </a:p>
        </p:txBody>
      </p:sp>
      <p:sp>
        <p:nvSpPr>
          <p:cNvPr id="55299" name="内容占位符 2"/>
          <p:cNvSpPr>
            <a:spLocks noGrp="1"/>
          </p:cNvSpPr>
          <p:nvPr>
            <p:ph idx="1"/>
          </p:nvPr>
        </p:nvSpPr>
        <p:spPr/>
        <p:txBody>
          <a:bodyPr/>
          <a:lstStyle/>
          <a:p>
            <a:r>
              <a:rPr lang="en-US" altLang="zh-CN" smtClean="0"/>
              <a:t>One file_table for the whole system</a:t>
            </a:r>
            <a:endParaRPr lang="en-US" altLang="zh-CN" smtClean="0"/>
          </a:p>
          <a:p>
            <a:pPr lvl="1"/>
            <a:r>
              <a:rPr lang="en-US" altLang="zh-CN" smtClean="0"/>
              <a:t>Records information for opened files</a:t>
            </a:r>
            <a:endParaRPr lang="en-US" altLang="zh-CN" smtClean="0"/>
          </a:p>
          <a:p>
            <a:pPr lvl="2"/>
            <a:r>
              <a:rPr lang="en-US" altLang="zh-CN" smtClean="0"/>
              <a:t>Inode number, file cursor, reference count of opening processes</a:t>
            </a:r>
            <a:endParaRPr lang="en-US" altLang="zh-CN" smtClean="0"/>
          </a:p>
          <a:p>
            <a:pPr lvl="2"/>
            <a:r>
              <a:rPr lang="en-US" altLang="zh-CN" smtClean="0"/>
              <a:t>Children can share the cursor with their parent</a:t>
            </a:r>
            <a:endParaRPr lang="en-US" altLang="zh-CN" smtClean="0"/>
          </a:p>
          <a:p>
            <a:r>
              <a:rPr lang="en-US" altLang="zh-CN" smtClean="0"/>
              <a:t>One fd_table for each process</a:t>
            </a:r>
            <a:endParaRPr lang="en-US" altLang="zh-CN" smtClean="0"/>
          </a:p>
          <a:p>
            <a:pPr lvl="1"/>
            <a:r>
              <a:rPr lang="en-US" altLang="zh-CN" smtClean="0"/>
              <a:t>Records mapping of </a:t>
            </a:r>
            <a:r>
              <a:rPr lang="en-US" altLang="zh-CN" i="1" smtClean="0"/>
              <a:t>fd</a:t>
            </a:r>
            <a:r>
              <a:rPr lang="en-US" altLang="zh-CN" smtClean="0"/>
              <a:t> to index of the file_table </a:t>
            </a:r>
            <a:endParaRPr lang="zh-CN" altLang="en-US" smtClean="0"/>
          </a:p>
        </p:txBody>
      </p:sp>
      <p:sp>
        <p:nvSpPr>
          <p:cNvPr id="5530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29C24067-4DEC-4DFB-952F-33299C8B5E40}"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en-US" altLang="zh-CN" smtClean="0"/>
              <a:t>OPEN implementation</a:t>
            </a:r>
            <a:endParaRPr lang="zh-CN" altLang="en-US" smtClean="0"/>
          </a:p>
        </p:txBody>
      </p:sp>
      <p:sp>
        <p:nvSpPr>
          <p:cNvPr id="57347"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8609172F-E604-46AF-8634-959DC3CD9624}"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pic>
        <p:nvPicPr>
          <p:cNvPr id="5734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3375" y="1905000"/>
            <a:ext cx="8505825" cy="351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7349" name="Straight Connector 2"/>
          <p:cNvCxnSpPr>
            <a:cxnSpLocks noChangeShapeType="1"/>
          </p:cNvCxnSpPr>
          <p:nvPr/>
        </p:nvCxnSpPr>
        <p:spPr bwMode="auto">
          <a:xfrm>
            <a:off x="1295400" y="2438400"/>
            <a:ext cx="5410200" cy="0"/>
          </a:xfrm>
          <a:prstGeom prst="line">
            <a:avLst/>
          </a:prstGeom>
          <a:noFill/>
          <a:ln w="9525">
            <a:solidFill>
              <a:srgbClr val="800000"/>
            </a:solidFill>
            <a:round/>
          </a:ln>
          <a:extLst>
            <a:ext uri="{909E8E84-426E-40DD-AFC4-6F175D3DCCD1}">
              <a14:hiddenFill xmlns:a14="http://schemas.microsoft.com/office/drawing/2010/main">
                <a:noFill/>
              </a14:hiddenFill>
            </a:ext>
          </a:extLst>
        </p:spPr>
      </p:cxnSp>
      <p:cxnSp>
        <p:nvCxnSpPr>
          <p:cNvPr id="57350" name="Straight Connector 7"/>
          <p:cNvCxnSpPr>
            <a:cxnSpLocks noChangeShapeType="1"/>
          </p:cNvCxnSpPr>
          <p:nvPr/>
        </p:nvCxnSpPr>
        <p:spPr bwMode="auto">
          <a:xfrm>
            <a:off x="1371600" y="3810000"/>
            <a:ext cx="4648200" cy="0"/>
          </a:xfrm>
          <a:prstGeom prst="line">
            <a:avLst/>
          </a:prstGeom>
          <a:noFill/>
          <a:ln w="9525">
            <a:solidFill>
              <a:srgbClr val="800000"/>
            </a:solidFill>
            <a:round/>
          </a:ln>
          <a:extLst>
            <a:ext uri="{909E8E84-426E-40DD-AFC4-6F175D3DCCD1}">
              <a14:hiddenFill xmlns:a14="http://schemas.microsoft.com/office/drawing/2010/main">
                <a:noFill/>
              </a14:hiddenFill>
            </a:ext>
          </a:extLst>
        </p:spPr>
      </p:cxnSp>
      <p:cxnSp>
        <p:nvCxnSpPr>
          <p:cNvPr id="57351" name="Straight Connector 10"/>
          <p:cNvCxnSpPr>
            <a:cxnSpLocks noChangeShapeType="1"/>
          </p:cNvCxnSpPr>
          <p:nvPr/>
        </p:nvCxnSpPr>
        <p:spPr bwMode="auto">
          <a:xfrm>
            <a:off x="1600200" y="4343400"/>
            <a:ext cx="1066800" cy="0"/>
          </a:xfrm>
          <a:prstGeom prst="line">
            <a:avLst/>
          </a:prstGeom>
          <a:noFill/>
          <a:ln w="9525">
            <a:solidFill>
              <a:srgbClr val="800000"/>
            </a:solidFill>
            <a:round/>
          </a:ln>
          <a:extLst>
            <a:ext uri="{909E8E84-426E-40DD-AFC4-6F175D3DCCD1}">
              <a14:hiddenFill xmlns:a14="http://schemas.microsoft.com/office/drawing/2010/main">
                <a:noFill/>
              </a14:hiddenFill>
            </a:ext>
          </a:extLst>
        </p:spPr>
      </p:cxnSp>
      <p:cxnSp>
        <p:nvCxnSpPr>
          <p:cNvPr id="57352" name="Straight Connector 12"/>
          <p:cNvCxnSpPr>
            <a:cxnSpLocks noChangeShapeType="1"/>
          </p:cNvCxnSpPr>
          <p:nvPr/>
        </p:nvCxnSpPr>
        <p:spPr bwMode="auto">
          <a:xfrm>
            <a:off x="1600200" y="4572000"/>
            <a:ext cx="457200" cy="0"/>
          </a:xfrm>
          <a:prstGeom prst="line">
            <a:avLst/>
          </a:prstGeom>
          <a:noFill/>
          <a:ln w="9525">
            <a:solidFill>
              <a:srgbClr val="800000"/>
            </a:solidFill>
            <a:rou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en-US" altLang="zh-CN" smtClean="0"/>
              <a:t>READ implementation</a:t>
            </a:r>
            <a:endParaRPr lang="zh-CN" altLang="en-US" smtClean="0"/>
          </a:p>
        </p:txBody>
      </p:sp>
      <p:sp>
        <p:nvSpPr>
          <p:cNvPr id="58371"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5E30157C-6F16-44AB-9627-1222031FC2F7}"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pic>
        <p:nvPicPr>
          <p:cNvPr id="5837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800" y="1905000"/>
            <a:ext cx="8305800"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28600" y="700506"/>
            <a:ext cx="8637587" cy="684213"/>
          </a:xfrm>
        </p:spPr>
        <p:txBody>
          <a:bodyPr/>
          <a:lstStyle/>
          <a:p>
            <a:pPr algn="just"/>
            <a:r>
              <a:rPr lang="en-US" altLang="zh-CN" sz="2400" dirty="0" smtClean="0">
                <a:ea typeface="宋体" panose="02010600030101010101" pitchFamily="2" charset="-122"/>
              </a:rPr>
              <a:t>2 read algorithm</a:t>
            </a:r>
            <a:endParaRPr lang="en-US" altLang="zh-CN" sz="2400" dirty="0" smtClean="0">
              <a:ea typeface="宋体" panose="02010600030101010101" pitchFamily="2" charset="-122"/>
            </a:endParaRPr>
          </a:p>
        </p:txBody>
      </p:sp>
      <p:pic>
        <p:nvPicPr>
          <p:cNvPr id="15363"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01963" y="101600"/>
            <a:ext cx="6026150" cy="675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4" name="Line 6"/>
          <p:cNvSpPr>
            <a:spLocks noChangeShapeType="1"/>
          </p:cNvSpPr>
          <p:nvPr/>
        </p:nvSpPr>
        <p:spPr bwMode="auto">
          <a:xfrm>
            <a:off x="3870325" y="400050"/>
            <a:ext cx="585788" cy="0"/>
          </a:xfrm>
          <a:prstGeom prst="line">
            <a:avLst/>
          </a:prstGeom>
          <a:noFill/>
          <a:ln w="222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5" name="Line 7"/>
          <p:cNvSpPr>
            <a:spLocks noChangeShapeType="1"/>
          </p:cNvSpPr>
          <p:nvPr/>
        </p:nvSpPr>
        <p:spPr bwMode="auto">
          <a:xfrm>
            <a:off x="457200" y="1295400"/>
            <a:ext cx="788987" cy="0"/>
          </a:xfrm>
          <a:prstGeom prst="line">
            <a:avLst/>
          </a:prstGeom>
          <a:noFill/>
          <a:ln w="222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Line 7"/>
          <p:cNvSpPr>
            <a:spLocks noChangeShapeType="1"/>
          </p:cNvSpPr>
          <p:nvPr/>
        </p:nvSpPr>
        <p:spPr bwMode="auto">
          <a:xfrm>
            <a:off x="5486400" y="4766520"/>
            <a:ext cx="788987" cy="0"/>
          </a:xfrm>
          <a:prstGeom prst="line">
            <a:avLst/>
          </a:prstGeom>
          <a:noFill/>
          <a:ln w="222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Cache for disk</a:t>
            </a:r>
            <a:endParaRPr lang="zh-CN" altLang="en-US" dirty="0"/>
          </a:p>
        </p:txBody>
      </p:sp>
      <p:sp>
        <p:nvSpPr>
          <p:cNvPr id="3" name="灯片编号占位符 2"/>
          <p:cNvSpPr>
            <a:spLocks noGrp="1"/>
          </p:cNvSpPr>
          <p:nvPr>
            <p:ph type="sldNum" sz="quarter" idx="12"/>
          </p:nvPr>
        </p:nvSpPr>
        <p:spPr/>
        <p:txBody>
          <a:bodyPr/>
          <a:lstStyle/>
          <a:p>
            <a:fld id="{F7908558-782F-49DF-861D-4917CA170D67}" type="slidenum">
              <a:rPr lang="zh-CN" altLang="en-US" smtClean="0"/>
            </a:fld>
            <a:endParaRPr lang="en-US" altLang="zh-CN"/>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l="1746" t="4654" r="1923" b="4654"/>
          <a:stretch>
            <a:fillRect/>
          </a:stretch>
        </p:blipFill>
        <p:spPr bwMode="auto">
          <a:xfrm>
            <a:off x="1219200" y="1828800"/>
            <a:ext cx="6045200" cy="4268788"/>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文本框 4"/>
          <p:cNvSpPr txBox="1"/>
          <p:nvPr/>
        </p:nvSpPr>
        <p:spPr>
          <a:xfrm>
            <a:off x="5326380" y="5192395"/>
            <a:ext cx="1150620" cy="706755"/>
          </a:xfrm>
          <a:prstGeom prst="rect">
            <a:avLst/>
          </a:prstGeom>
          <a:noFill/>
        </p:spPr>
        <p:txBody>
          <a:bodyPr wrap="square" rtlCol="0">
            <a:spAutoFit/>
          </a:bodyPr>
          <a:p>
            <a:r>
              <a:rPr lang="zh-CN" altLang="en-US"/>
              <a:t>磁盘系统</a:t>
            </a:r>
            <a:endParaRPr lang="zh-CN" alt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r>
              <a:rPr lang="en-US" altLang="zh-CN" smtClean="0"/>
              <a:t>FSYNC</a:t>
            </a:r>
            <a:endParaRPr lang="zh-CN" altLang="en-US" smtClean="0"/>
          </a:p>
        </p:txBody>
      </p:sp>
      <p:sp>
        <p:nvSpPr>
          <p:cNvPr id="62467" name="内容占位符 2"/>
          <p:cNvSpPr>
            <a:spLocks noGrp="1"/>
          </p:cNvSpPr>
          <p:nvPr>
            <p:ph idx="1"/>
          </p:nvPr>
        </p:nvSpPr>
        <p:spPr/>
        <p:txBody>
          <a:bodyPr/>
          <a:lstStyle/>
          <a:p>
            <a:r>
              <a:rPr lang="en-US" altLang="zh-CN" sz="2800" dirty="0" smtClean="0"/>
              <a:t>Block cache</a:t>
            </a:r>
            <a:endParaRPr lang="en-US" altLang="zh-CN" sz="2800" dirty="0" smtClean="0"/>
          </a:p>
          <a:p>
            <a:pPr lvl="1"/>
            <a:r>
              <a:rPr lang="en-US" altLang="zh-CN" sz="2400" dirty="0" smtClean="0"/>
              <a:t>Cache of recently used disk blocks</a:t>
            </a:r>
            <a:endParaRPr lang="en-US" altLang="zh-CN" sz="2400" dirty="0" smtClean="0"/>
          </a:p>
          <a:p>
            <a:pPr lvl="1"/>
            <a:r>
              <a:rPr lang="en-US" altLang="zh-CN" sz="2400" dirty="0" smtClean="0"/>
              <a:t>Read from disk if cache miss</a:t>
            </a:r>
            <a:endParaRPr lang="en-US" altLang="zh-CN" sz="2400" dirty="0" smtClean="0"/>
          </a:p>
          <a:p>
            <a:pPr lvl="1"/>
            <a:r>
              <a:rPr lang="en-US" altLang="zh-CN" sz="2400" dirty="0" smtClean="0"/>
              <a:t>Delay the writes for batching</a:t>
            </a:r>
            <a:endParaRPr lang="en-US" altLang="zh-CN" sz="2400" dirty="0" smtClean="0"/>
          </a:p>
          <a:p>
            <a:pPr lvl="1"/>
            <a:r>
              <a:rPr lang="en-US" altLang="zh-CN" sz="2400" dirty="0" smtClean="0"/>
              <a:t>Improve performance</a:t>
            </a:r>
            <a:endParaRPr lang="en-US" altLang="zh-CN" sz="2400" dirty="0" smtClean="0"/>
          </a:p>
          <a:p>
            <a:pPr lvl="1"/>
            <a:r>
              <a:rPr lang="en-US" altLang="zh-CN" sz="2400" dirty="0" smtClean="0"/>
              <a:t>Problem: may cause inconsistency if fail before write</a:t>
            </a:r>
            <a:endParaRPr lang="en-US" altLang="zh-CN" sz="2400" dirty="0" smtClean="0"/>
          </a:p>
          <a:p>
            <a:r>
              <a:rPr lang="en-US" altLang="zh-CN" sz="2800" dirty="0" smtClean="0"/>
              <a:t>FSYNC</a:t>
            </a:r>
            <a:endParaRPr lang="en-US" altLang="zh-CN" sz="2800" dirty="0" smtClean="0"/>
          </a:p>
          <a:p>
            <a:pPr lvl="1"/>
            <a:r>
              <a:rPr lang="en-US" altLang="zh-CN" sz="2400" dirty="0" smtClean="0"/>
              <a:t>Ensure all changes to the file have been written to the storage device</a:t>
            </a:r>
            <a:endParaRPr lang="zh-CN" altLang="en-US" sz="2400" dirty="0" smtClean="0"/>
          </a:p>
        </p:txBody>
      </p:sp>
      <p:sp>
        <p:nvSpPr>
          <p:cNvPr id="6246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7C69D352-FCF1-4C37-B762-3DDD7950B437}"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zh-CN" smtClean="0"/>
              <a:t>Disk structure</a:t>
            </a:r>
            <a:endParaRPr lang="en-US" altLang="zh-CN" smtClean="0"/>
          </a:p>
        </p:txBody>
      </p:sp>
      <p:sp>
        <p:nvSpPr>
          <p:cNvPr id="9219"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9767C5CA-F4DC-4B0C-AB99-F1CEDA43DBEC}"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sp>
        <p:nvSpPr>
          <p:cNvPr id="5" name="Text Box 51"/>
          <p:cNvSpPr txBox="1">
            <a:spLocks noChangeArrowheads="1"/>
          </p:cNvSpPr>
          <p:nvPr/>
        </p:nvSpPr>
        <p:spPr bwMode="auto">
          <a:xfrm>
            <a:off x="7467600" y="1719263"/>
            <a:ext cx="954088" cy="338137"/>
          </a:xfrm>
          <a:prstGeom prst="rect">
            <a:avLst/>
          </a:prstGeom>
          <a:noFill/>
          <a:ln>
            <a:noFill/>
          </a:ln>
          <a:effectLst/>
        </p:spPr>
        <p:txBody>
          <a:bodyPr>
            <a:spAutoFit/>
          </a:bodyPr>
          <a:lstStyle/>
          <a:p>
            <a:pPr>
              <a:defRPr/>
            </a:pPr>
            <a:r>
              <a:rPr lang="en-US" sz="1600">
                <a:latin typeface="+mn-lt"/>
                <a:ea typeface="宋体" panose="02010600030101010101" pitchFamily="2" charset="-122"/>
                <a:cs typeface="宋体" panose="02010600030101010101" pitchFamily="2" charset="-122"/>
              </a:rPr>
              <a:t>track0</a:t>
            </a:r>
            <a:endParaRPr lang="en-US" sz="1600">
              <a:latin typeface="+mn-lt"/>
              <a:ea typeface="宋体" panose="02010600030101010101" pitchFamily="2" charset="-122"/>
              <a:cs typeface="宋体" panose="02010600030101010101" pitchFamily="2" charset="-122"/>
            </a:endParaRPr>
          </a:p>
        </p:txBody>
      </p:sp>
      <p:sp>
        <p:nvSpPr>
          <p:cNvPr id="9221" name="Line 60"/>
          <p:cNvSpPr>
            <a:spLocks noChangeShapeType="1"/>
          </p:cNvSpPr>
          <p:nvPr/>
        </p:nvSpPr>
        <p:spPr bwMode="auto">
          <a:xfrm flipH="1">
            <a:off x="7067550" y="2133600"/>
            <a:ext cx="146685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2" name="Line 61"/>
          <p:cNvSpPr>
            <a:spLocks noChangeShapeType="1"/>
          </p:cNvSpPr>
          <p:nvPr/>
        </p:nvSpPr>
        <p:spPr bwMode="auto">
          <a:xfrm>
            <a:off x="8534400" y="2133600"/>
            <a:ext cx="0" cy="3581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23" name="Line 62"/>
          <p:cNvSpPr>
            <a:spLocks noChangeShapeType="1"/>
          </p:cNvSpPr>
          <p:nvPr/>
        </p:nvSpPr>
        <p:spPr bwMode="auto">
          <a:xfrm flipH="1">
            <a:off x="7067550" y="5715000"/>
            <a:ext cx="146685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4" name="Line 63"/>
          <p:cNvSpPr>
            <a:spLocks noChangeShapeType="1"/>
          </p:cNvSpPr>
          <p:nvPr/>
        </p:nvSpPr>
        <p:spPr bwMode="auto">
          <a:xfrm flipH="1">
            <a:off x="7067550" y="3962400"/>
            <a:ext cx="146685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Text Box 64"/>
          <p:cNvSpPr txBox="1">
            <a:spLocks noChangeArrowheads="1"/>
          </p:cNvSpPr>
          <p:nvPr/>
        </p:nvSpPr>
        <p:spPr bwMode="auto">
          <a:xfrm>
            <a:off x="7534275" y="3636963"/>
            <a:ext cx="869950" cy="338137"/>
          </a:xfrm>
          <a:prstGeom prst="rect">
            <a:avLst/>
          </a:prstGeom>
          <a:noFill/>
          <a:ln>
            <a:noFill/>
          </a:ln>
          <a:effectLst/>
        </p:spPr>
        <p:txBody>
          <a:bodyPr>
            <a:spAutoFit/>
          </a:bodyPr>
          <a:lstStyle/>
          <a:p>
            <a:pPr>
              <a:spcBef>
                <a:spcPct val="50000"/>
              </a:spcBef>
              <a:defRPr/>
            </a:pPr>
            <a:r>
              <a:rPr lang="en-US" sz="1600">
                <a:latin typeface="+mn-lt"/>
                <a:ea typeface="宋体" panose="02010600030101010101" pitchFamily="2" charset="-122"/>
                <a:cs typeface="宋体" panose="02010600030101010101" pitchFamily="2" charset="-122"/>
              </a:rPr>
              <a:t>platters</a:t>
            </a:r>
            <a:endParaRPr lang="en-US" sz="1600">
              <a:latin typeface="+mn-lt"/>
              <a:ea typeface="宋体" panose="02010600030101010101" pitchFamily="2" charset="-122"/>
              <a:cs typeface="宋体" panose="02010600030101010101" pitchFamily="2" charset="-122"/>
            </a:endParaRPr>
          </a:p>
        </p:txBody>
      </p:sp>
      <p:grpSp>
        <p:nvGrpSpPr>
          <p:cNvPr id="9226" name="Group 73"/>
          <p:cNvGrpSpPr/>
          <p:nvPr/>
        </p:nvGrpSpPr>
        <p:grpSpPr bwMode="auto">
          <a:xfrm>
            <a:off x="2209800" y="1371600"/>
            <a:ext cx="5943600" cy="5257800"/>
            <a:chOff x="768" y="528"/>
            <a:chExt cx="3888" cy="3408"/>
          </a:xfrm>
        </p:grpSpPr>
        <p:grpSp>
          <p:nvGrpSpPr>
            <p:cNvPr id="9228" name="Group 16"/>
            <p:cNvGrpSpPr/>
            <p:nvPr/>
          </p:nvGrpSpPr>
          <p:grpSpPr bwMode="auto">
            <a:xfrm>
              <a:off x="1632" y="912"/>
              <a:ext cx="2304" cy="768"/>
              <a:chOff x="1632" y="912"/>
              <a:chExt cx="2304" cy="768"/>
            </a:xfrm>
          </p:grpSpPr>
          <p:sp>
            <p:nvSpPr>
              <p:cNvPr id="9274" name="Oval 6"/>
              <p:cNvSpPr>
                <a:spLocks noChangeArrowheads="1"/>
              </p:cNvSpPr>
              <p:nvPr/>
            </p:nvSpPr>
            <p:spPr bwMode="auto">
              <a:xfrm>
                <a:off x="1632" y="912"/>
                <a:ext cx="2304" cy="775"/>
              </a:xfrm>
              <a:prstGeom prst="ellipse">
                <a:avLst/>
              </a:prstGeom>
              <a:solidFill>
                <a:srgbClr val="BFBFBF"/>
              </a:solidFill>
              <a:ln w="9525">
                <a:solidFill>
                  <a:schemeClr val="tx1"/>
                </a:solidFill>
                <a:round/>
              </a:ln>
            </p:spPr>
            <p:txBody>
              <a:bodyPr wrap="none"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endParaRPr lang="zh-CN" altLang="zh-CN" sz="2400">
                  <a:latin typeface="Calibri" panose="020F0502020204030204" pitchFamily="34" charset="0"/>
                </a:endParaRPr>
              </a:p>
            </p:txBody>
          </p:sp>
          <p:sp>
            <p:nvSpPr>
              <p:cNvPr id="9275" name="Oval 8"/>
              <p:cNvSpPr>
                <a:spLocks noChangeArrowheads="1"/>
              </p:cNvSpPr>
              <p:nvPr/>
            </p:nvSpPr>
            <p:spPr bwMode="auto">
              <a:xfrm>
                <a:off x="1920" y="1056"/>
                <a:ext cx="1732" cy="487"/>
              </a:xfrm>
              <a:prstGeom prst="ellipse">
                <a:avLst/>
              </a:prstGeom>
              <a:solidFill>
                <a:srgbClr val="BFBFBF"/>
              </a:solidFill>
              <a:ln w="9525">
                <a:solidFill>
                  <a:schemeClr val="tx1"/>
                </a:solidFill>
                <a:round/>
              </a:ln>
            </p:spPr>
            <p:txBody>
              <a:bodyPr wrap="none"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endParaRPr lang="zh-CN" altLang="zh-CN" sz="2400">
                  <a:latin typeface="Calibri" panose="020F0502020204030204" pitchFamily="34" charset="0"/>
                </a:endParaRPr>
              </a:p>
            </p:txBody>
          </p:sp>
          <p:sp>
            <p:nvSpPr>
              <p:cNvPr id="9276" name="Oval 9"/>
              <p:cNvSpPr>
                <a:spLocks noChangeArrowheads="1"/>
              </p:cNvSpPr>
              <p:nvPr/>
            </p:nvSpPr>
            <p:spPr bwMode="auto">
              <a:xfrm>
                <a:off x="2161" y="1200"/>
                <a:ext cx="1247" cy="243"/>
              </a:xfrm>
              <a:prstGeom prst="ellipse">
                <a:avLst/>
              </a:prstGeom>
              <a:solidFill>
                <a:srgbClr val="BFBFBF"/>
              </a:solidFill>
              <a:ln w="9525">
                <a:solidFill>
                  <a:schemeClr val="tx1"/>
                </a:solidFill>
                <a:round/>
              </a:ln>
            </p:spPr>
            <p:txBody>
              <a:bodyPr wrap="none"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endParaRPr lang="zh-CN" altLang="zh-CN" sz="2400">
                  <a:latin typeface="Calibri" panose="020F0502020204030204" pitchFamily="34" charset="0"/>
                </a:endParaRPr>
              </a:p>
            </p:txBody>
          </p:sp>
          <p:sp>
            <p:nvSpPr>
              <p:cNvPr id="9277" name="Line 13"/>
              <p:cNvSpPr>
                <a:spLocks noChangeShapeType="1"/>
              </p:cNvSpPr>
              <p:nvPr/>
            </p:nvSpPr>
            <p:spPr bwMode="auto">
              <a:xfrm>
                <a:off x="1872" y="1056"/>
                <a:ext cx="967" cy="24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78" name="Line 14"/>
              <p:cNvSpPr>
                <a:spLocks noChangeShapeType="1"/>
              </p:cNvSpPr>
              <p:nvPr/>
            </p:nvSpPr>
            <p:spPr bwMode="auto">
              <a:xfrm flipV="1">
                <a:off x="1680" y="1297"/>
                <a:ext cx="1159" cy="1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79" name="Line 15"/>
              <p:cNvSpPr>
                <a:spLocks noChangeShapeType="1"/>
              </p:cNvSpPr>
              <p:nvPr/>
            </p:nvSpPr>
            <p:spPr bwMode="auto">
              <a:xfrm flipH="1">
                <a:off x="2161" y="1297"/>
                <a:ext cx="678" cy="33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9229" name="Group 17"/>
            <p:cNvGrpSpPr/>
            <p:nvPr/>
          </p:nvGrpSpPr>
          <p:grpSpPr bwMode="auto">
            <a:xfrm>
              <a:off x="1632" y="2016"/>
              <a:ext cx="2304" cy="768"/>
              <a:chOff x="1632" y="912"/>
              <a:chExt cx="2304" cy="768"/>
            </a:xfrm>
          </p:grpSpPr>
          <p:sp>
            <p:nvSpPr>
              <p:cNvPr id="9268" name="Oval 18"/>
              <p:cNvSpPr>
                <a:spLocks noChangeArrowheads="1"/>
              </p:cNvSpPr>
              <p:nvPr/>
            </p:nvSpPr>
            <p:spPr bwMode="auto">
              <a:xfrm>
                <a:off x="1632" y="912"/>
                <a:ext cx="2304" cy="768"/>
              </a:xfrm>
              <a:prstGeom prst="ellipse">
                <a:avLst/>
              </a:prstGeom>
              <a:solidFill>
                <a:srgbClr val="BFBFBF"/>
              </a:solidFill>
              <a:ln w="9525">
                <a:solidFill>
                  <a:schemeClr val="tx1"/>
                </a:solidFill>
                <a:round/>
              </a:ln>
            </p:spPr>
            <p:txBody>
              <a:bodyPr wrap="none"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endParaRPr lang="zh-CN" altLang="zh-CN" sz="2400">
                  <a:latin typeface="Calibri" panose="020F0502020204030204" pitchFamily="34" charset="0"/>
                </a:endParaRPr>
              </a:p>
            </p:txBody>
          </p:sp>
          <p:sp>
            <p:nvSpPr>
              <p:cNvPr id="9269" name="Oval 19"/>
              <p:cNvSpPr>
                <a:spLocks noChangeArrowheads="1"/>
              </p:cNvSpPr>
              <p:nvPr/>
            </p:nvSpPr>
            <p:spPr bwMode="auto">
              <a:xfrm>
                <a:off x="1920" y="1056"/>
                <a:ext cx="1732" cy="480"/>
              </a:xfrm>
              <a:prstGeom prst="ellipse">
                <a:avLst/>
              </a:prstGeom>
              <a:solidFill>
                <a:srgbClr val="BFBFBF"/>
              </a:solidFill>
              <a:ln w="9525">
                <a:solidFill>
                  <a:schemeClr val="tx1"/>
                </a:solidFill>
                <a:round/>
              </a:ln>
            </p:spPr>
            <p:txBody>
              <a:bodyPr wrap="none"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endParaRPr lang="zh-CN" altLang="zh-CN" sz="2400">
                  <a:latin typeface="Calibri" panose="020F0502020204030204" pitchFamily="34" charset="0"/>
                </a:endParaRPr>
              </a:p>
            </p:txBody>
          </p:sp>
          <p:sp>
            <p:nvSpPr>
              <p:cNvPr id="9270" name="Oval 20"/>
              <p:cNvSpPr>
                <a:spLocks noChangeArrowheads="1"/>
              </p:cNvSpPr>
              <p:nvPr/>
            </p:nvSpPr>
            <p:spPr bwMode="auto">
              <a:xfrm>
                <a:off x="2161" y="1200"/>
                <a:ext cx="1247" cy="240"/>
              </a:xfrm>
              <a:prstGeom prst="ellipse">
                <a:avLst/>
              </a:prstGeom>
              <a:solidFill>
                <a:srgbClr val="BFBFBF"/>
              </a:solidFill>
              <a:ln w="9525">
                <a:solidFill>
                  <a:schemeClr val="tx1"/>
                </a:solidFill>
                <a:round/>
              </a:ln>
            </p:spPr>
            <p:txBody>
              <a:bodyPr wrap="none"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endParaRPr lang="zh-CN" altLang="zh-CN" sz="2400">
                  <a:latin typeface="Calibri" panose="020F0502020204030204" pitchFamily="34" charset="0"/>
                </a:endParaRPr>
              </a:p>
            </p:txBody>
          </p:sp>
          <p:sp>
            <p:nvSpPr>
              <p:cNvPr id="9271" name="Line 21"/>
              <p:cNvSpPr>
                <a:spLocks noChangeShapeType="1"/>
              </p:cNvSpPr>
              <p:nvPr/>
            </p:nvSpPr>
            <p:spPr bwMode="auto">
              <a:xfrm>
                <a:off x="1872" y="1056"/>
                <a:ext cx="967" cy="24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72" name="Line 22"/>
              <p:cNvSpPr>
                <a:spLocks noChangeShapeType="1"/>
              </p:cNvSpPr>
              <p:nvPr/>
            </p:nvSpPr>
            <p:spPr bwMode="auto">
              <a:xfrm flipV="1">
                <a:off x="1680" y="1296"/>
                <a:ext cx="1159" cy="9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73" name="Line 23"/>
              <p:cNvSpPr>
                <a:spLocks noChangeShapeType="1"/>
              </p:cNvSpPr>
              <p:nvPr/>
            </p:nvSpPr>
            <p:spPr bwMode="auto">
              <a:xfrm flipH="1">
                <a:off x="2161" y="1296"/>
                <a:ext cx="678" cy="3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9230" name="Group 24"/>
            <p:cNvGrpSpPr/>
            <p:nvPr/>
          </p:nvGrpSpPr>
          <p:grpSpPr bwMode="auto">
            <a:xfrm>
              <a:off x="1632" y="3168"/>
              <a:ext cx="2304" cy="768"/>
              <a:chOff x="1632" y="912"/>
              <a:chExt cx="2304" cy="768"/>
            </a:xfrm>
          </p:grpSpPr>
          <p:sp>
            <p:nvSpPr>
              <p:cNvPr id="9262" name="Oval 25"/>
              <p:cNvSpPr>
                <a:spLocks noChangeArrowheads="1"/>
              </p:cNvSpPr>
              <p:nvPr/>
            </p:nvSpPr>
            <p:spPr bwMode="auto">
              <a:xfrm>
                <a:off x="1632" y="912"/>
                <a:ext cx="2304" cy="768"/>
              </a:xfrm>
              <a:prstGeom prst="ellipse">
                <a:avLst/>
              </a:prstGeom>
              <a:solidFill>
                <a:srgbClr val="BFBFBF"/>
              </a:solidFill>
              <a:ln w="9525">
                <a:solidFill>
                  <a:schemeClr val="tx1"/>
                </a:solidFill>
                <a:round/>
              </a:ln>
            </p:spPr>
            <p:txBody>
              <a:bodyPr wrap="none"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endParaRPr lang="zh-CN" altLang="zh-CN" sz="2400">
                  <a:latin typeface="Calibri" panose="020F0502020204030204" pitchFamily="34" charset="0"/>
                </a:endParaRPr>
              </a:p>
            </p:txBody>
          </p:sp>
          <p:sp>
            <p:nvSpPr>
              <p:cNvPr id="9263" name="Oval 26"/>
              <p:cNvSpPr>
                <a:spLocks noChangeArrowheads="1"/>
              </p:cNvSpPr>
              <p:nvPr/>
            </p:nvSpPr>
            <p:spPr bwMode="auto">
              <a:xfrm>
                <a:off x="1920" y="1056"/>
                <a:ext cx="1732" cy="480"/>
              </a:xfrm>
              <a:prstGeom prst="ellipse">
                <a:avLst/>
              </a:prstGeom>
              <a:solidFill>
                <a:srgbClr val="BFBFBF"/>
              </a:solidFill>
              <a:ln w="9525">
                <a:solidFill>
                  <a:schemeClr val="tx1"/>
                </a:solidFill>
                <a:round/>
              </a:ln>
            </p:spPr>
            <p:txBody>
              <a:bodyPr wrap="none"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endParaRPr lang="zh-CN" altLang="zh-CN" sz="2400">
                  <a:latin typeface="Calibri" panose="020F0502020204030204" pitchFamily="34" charset="0"/>
                </a:endParaRPr>
              </a:p>
            </p:txBody>
          </p:sp>
          <p:sp>
            <p:nvSpPr>
              <p:cNvPr id="9264" name="Oval 27"/>
              <p:cNvSpPr>
                <a:spLocks noChangeArrowheads="1"/>
              </p:cNvSpPr>
              <p:nvPr/>
            </p:nvSpPr>
            <p:spPr bwMode="auto">
              <a:xfrm>
                <a:off x="2161" y="1200"/>
                <a:ext cx="1247" cy="240"/>
              </a:xfrm>
              <a:prstGeom prst="ellipse">
                <a:avLst/>
              </a:prstGeom>
              <a:solidFill>
                <a:srgbClr val="BFBFBF"/>
              </a:solidFill>
              <a:ln w="9525">
                <a:solidFill>
                  <a:schemeClr val="tx1"/>
                </a:solidFill>
                <a:round/>
              </a:ln>
            </p:spPr>
            <p:txBody>
              <a:bodyPr wrap="none"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endParaRPr lang="zh-CN" altLang="zh-CN" sz="2400">
                  <a:latin typeface="Calibri" panose="020F0502020204030204" pitchFamily="34" charset="0"/>
                </a:endParaRPr>
              </a:p>
            </p:txBody>
          </p:sp>
          <p:sp>
            <p:nvSpPr>
              <p:cNvPr id="9265" name="Line 28"/>
              <p:cNvSpPr>
                <a:spLocks noChangeShapeType="1"/>
              </p:cNvSpPr>
              <p:nvPr/>
            </p:nvSpPr>
            <p:spPr bwMode="auto">
              <a:xfrm>
                <a:off x="1872" y="1056"/>
                <a:ext cx="967" cy="24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66" name="Line 29"/>
              <p:cNvSpPr>
                <a:spLocks noChangeShapeType="1"/>
              </p:cNvSpPr>
              <p:nvPr/>
            </p:nvSpPr>
            <p:spPr bwMode="auto">
              <a:xfrm flipV="1">
                <a:off x="1680" y="1296"/>
                <a:ext cx="1159" cy="9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67" name="Line 30"/>
              <p:cNvSpPr>
                <a:spLocks noChangeShapeType="1"/>
              </p:cNvSpPr>
              <p:nvPr/>
            </p:nvSpPr>
            <p:spPr bwMode="auto">
              <a:xfrm flipH="1">
                <a:off x="2161" y="1296"/>
                <a:ext cx="678" cy="3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9231" name="Line 31"/>
            <p:cNvSpPr>
              <a:spLocks noChangeShapeType="1"/>
            </p:cNvSpPr>
            <p:nvPr/>
          </p:nvSpPr>
          <p:spPr bwMode="auto">
            <a:xfrm>
              <a:off x="3936" y="1296"/>
              <a:ext cx="0" cy="2263"/>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9232" name="Line 32"/>
            <p:cNvSpPr>
              <a:spLocks noChangeShapeType="1"/>
            </p:cNvSpPr>
            <p:nvPr/>
          </p:nvSpPr>
          <p:spPr bwMode="auto">
            <a:xfrm>
              <a:off x="1632" y="1296"/>
              <a:ext cx="0" cy="2263"/>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9233" name="Line 33"/>
            <p:cNvSpPr>
              <a:spLocks noChangeShapeType="1"/>
            </p:cNvSpPr>
            <p:nvPr/>
          </p:nvSpPr>
          <p:spPr bwMode="auto">
            <a:xfrm>
              <a:off x="3648" y="1296"/>
              <a:ext cx="0" cy="2304"/>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9234" name="Line 34"/>
            <p:cNvSpPr>
              <a:spLocks noChangeShapeType="1"/>
            </p:cNvSpPr>
            <p:nvPr/>
          </p:nvSpPr>
          <p:spPr bwMode="auto">
            <a:xfrm>
              <a:off x="1920" y="1296"/>
              <a:ext cx="0" cy="2263"/>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9235" name="Line 35"/>
            <p:cNvSpPr>
              <a:spLocks noChangeShapeType="1"/>
            </p:cNvSpPr>
            <p:nvPr/>
          </p:nvSpPr>
          <p:spPr bwMode="auto">
            <a:xfrm>
              <a:off x="3408" y="1296"/>
              <a:ext cx="0" cy="2304"/>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9236" name="Line 36"/>
            <p:cNvSpPr>
              <a:spLocks noChangeShapeType="1"/>
            </p:cNvSpPr>
            <p:nvPr/>
          </p:nvSpPr>
          <p:spPr bwMode="auto">
            <a:xfrm>
              <a:off x="2160" y="1344"/>
              <a:ext cx="0" cy="2256"/>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9237" name="Line 37"/>
            <p:cNvSpPr>
              <a:spLocks noChangeShapeType="1"/>
            </p:cNvSpPr>
            <p:nvPr/>
          </p:nvSpPr>
          <p:spPr bwMode="auto">
            <a:xfrm>
              <a:off x="864" y="912"/>
              <a:ext cx="0" cy="288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38" name="Line 38"/>
            <p:cNvSpPr>
              <a:spLocks noChangeShapeType="1"/>
            </p:cNvSpPr>
            <p:nvPr/>
          </p:nvSpPr>
          <p:spPr bwMode="auto">
            <a:xfrm>
              <a:off x="864" y="1296"/>
              <a:ext cx="1159" cy="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39" name="Line 39"/>
            <p:cNvSpPr>
              <a:spLocks noChangeShapeType="1"/>
            </p:cNvSpPr>
            <p:nvPr/>
          </p:nvSpPr>
          <p:spPr bwMode="auto">
            <a:xfrm>
              <a:off x="864" y="2400"/>
              <a:ext cx="1159" cy="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40" name="Line 40"/>
            <p:cNvSpPr>
              <a:spLocks noChangeShapeType="1"/>
            </p:cNvSpPr>
            <p:nvPr/>
          </p:nvSpPr>
          <p:spPr bwMode="auto">
            <a:xfrm>
              <a:off x="864" y="3552"/>
              <a:ext cx="1159" cy="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41" name="Line 42"/>
            <p:cNvSpPr>
              <a:spLocks noChangeShapeType="1"/>
            </p:cNvSpPr>
            <p:nvPr/>
          </p:nvSpPr>
          <p:spPr bwMode="auto">
            <a:xfrm>
              <a:off x="2976" y="672"/>
              <a:ext cx="0" cy="62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42" name="Line 43"/>
            <p:cNvSpPr>
              <a:spLocks noChangeShapeType="1"/>
            </p:cNvSpPr>
            <p:nvPr/>
          </p:nvSpPr>
          <p:spPr bwMode="auto">
            <a:xfrm>
              <a:off x="3168" y="768"/>
              <a:ext cx="0" cy="38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43" name="Line 44"/>
            <p:cNvSpPr>
              <a:spLocks noChangeShapeType="1"/>
            </p:cNvSpPr>
            <p:nvPr/>
          </p:nvSpPr>
          <p:spPr bwMode="auto">
            <a:xfrm>
              <a:off x="3360" y="912"/>
              <a:ext cx="0" cy="14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44" name="Line 45"/>
            <p:cNvSpPr>
              <a:spLocks noChangeShapeType="1"/>
            </p:cNvSpPr>
            <p:nvPr/>
          </p:nvSpPr>
          <p:spPr bwMode="auto">
            <a:xfrm>
              <a:off x="2976" y="672"/>
              <a:ext cx="816"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45" name="Line 46"/>
            <p:cNvSpPr>
              <a:spLocks noChangeShapeType="1"/>
            </p:cNvSpPr>
            <p:nvPr/>
          </p:nvSpPr>
          <p:spPr bwMode="auto">
            <a:xfrm>
              <a:off x="3168" y="768"/>
              <a:ext cx="86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46" name="Line 47"/>
            <p:cNvSpPr>
              <a:spLocks noChangeShapeType="1"/>
            </p:cNvSpPr>
            <p:nvPr/>
          </p:nvSpPr>
          <p:spPr bwMode="auto">
            <a:xfrm>
              <a:off x="3360" y="912"/>
              <a:ext cx="86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 name="Text Box 48"/>
            <p:cNvSpPr txBox="1">
              <a:spLocks noChangeArrowheads="1"/>
            </p:cNvSpPr>
            <p:nvPr/>
          </p:nvSpPr>
          <p:spPr bwMode="auto">
            <a:xfrm>
              <a:off x="3792" y="528"/>
              <a:ext cx="624" cy="219"/>
            </a:xfrm>
            <a:prstGeom prst="rect">
              <a:avLst/>
            </a:prstGeom>
            <a:noFill/>
            <a:ln>
              <a:noFill/>
            </a:ln>
            <a:effectLst/>
          </p:spPr>
          <p:txBody>
            <a:bodyPr>
              <a:spAutoFit/>
            </a:bodyPr>
            <a:lstStyle/>
            <a:p>
              <a:pPr>
                <a:defRPr/>
              </a:pPr>
              <a:r>
                <a:rPr lang="en-US" sz="1600">
                  <a:latin typeface="+mn-lt"/>
                  <a:ea typeface="宋体" panose="02010600030101010101" pitchFamily="2" charset="-122"/>
                  <a:cs typeface="宋体" panose="02010600030101010101" pitchFamily="2" charset="-122"/>
                </a:rPr>
                <a:t>track2</a:t>
              </a:r>
              <a:endParaRPr lang="en-US" sz="1600">
                <a:latin typeface="+mn-lt"/>
                <a:ea typeface="宋体" panose="02010600030101010101" pitchFamily="2" charset="-122"/>
                <a:cs typeface="宋体" panose="02010600030101010101" pitchFamily="2" charset="-122"/>
              </a:endParaRPr>
            </a:p>
          </p:txBody>
        </p:sp>
        <p:sp>
          <p:nvSpPr>
            <p:cNvPr id="32" name="Text Box 50"/>
            <p:cNvSpPr txBox="1">
              <a:spLocks noChangeArrowheads="1"/>
            </p:cNvSpPr>
            <p:nvPr/>
          </p:nvSpPr>
          <p:spPr bwMode="auto">
            <a:xfrm>
              <a:off x="4032" y="627"/>
              <a:ext cx="624" cy="219"/>
            </a:xfrm>
            <a:prstGeom prst="rect">
              <a:avLst/>
            </a:prstGeom>
            <a:noFill/>
            <a:ln>
              <a:noFill/>
            </a:ln>
            <a:effectLst/>
          </p:spPr>
          <p:txBody>
            <a:bodyPr>
              <a:spAutoFit/>
            </a:bodyPr>
            <a:lstStyle/>
            <a:p>
              <a:pPr>
                <a:defRPr/>
              </a:pPr>
              <a:r>
                <a:rPr lang="en-US" sz="1600" dirty="0">
                  <a:latin typeface="+mn-lt"/>
                  <a:ea typeface="宋体" panose="02010600030101010101" pitchFamily="2" charset="-122"/>
                  <a:cs typeface="宋体" panose="02010600030101010101" pitchFamily="2" charset="-122"/>
                </a:rPr>
                <a:t>track1</a:t>
              </a:r>
              <a:endParaRPr lang="en-US" sz="1600" dirty="0">
                <a:latin typeface="+mn-lt"/>
                <a:ea typeface="宋体" panose="02010600030101010101" pitchFamily="2" charset="-122"/>
                <a:cs typeface="宋体" panose="02010600030101010101" pitchFamily="2" charset="-122"/>
              </a:endParaRPr>
            </a:p>
          </p:txBody>
        </p:sp>
        <p:sp>
          <p:nvSpPr>
            <p:cNvPr id="33" name="Text Box 52"/>
            <p:cNvSpPr txBox="1">
              <a:spLocks noChangeArrowheads="1"/>
            </p:cNvSpPr>
            <p:nvPr/>
          </p:nvSpPr>
          <p:spPr bwMode="auto">
            <a:xfrm>
              <a:off x="960" y="1008"/>
              <a:ext cx="720" cy="219"/>
            </a:xfrm>
            <a:prstGeom prst="rect">
              <a:avLst/>
            </a:prstGeom>
            <a:noFill/>
            <a:ln>
              <a:noFill/>
            </a:ln>
            <a:effectLst/>
          </p:spPr>
          <p:txBody>
            <a:bodyPr>
              <a:spAutoFit/>
            </a:bodyPr>
            <a:lstStyle/>
            <a:p>
              <a:pPr>
                <a:defRPr/>
              </a:pPr>
              <a:r>
                <a:rPr lang="en-US" sz="1600">
                  <a:latin typeface="+mn-lt"/>
                  <a:ea typeface="宋体" panose="02010600030101010101" pitchFamily="2" charset="-122"/>
                  <a:cs typeface="宋体" panose="02010600030101010101" pitchFamily="2" charset="-122"/>
                </a:rPr>
                <a:t>head 0</a:t>
              </a:r>
              <a:endParaRPr lang="en-US" sz="1600">
                <a:latin typeface="+mn-lt"/>
                <a:ea typeface="宋体" panose="02010600030101010101" pitchFamily="2" charset="-122"/>
                <a:cs typeface="宋体" panose="02010600030101010101" pitchFamily="2" charset="-122"/>
              </a:endParaRPr>
            </a:p>
          </p:txBody>
        </p:sp>
        <p:sp>
          <p:nvSpPr>
            <p:cNvPr id="34" name="Text Box 53"/>
            <p:cNvSpPr txBox="1">
              <a:spLocks noChangeArrowheads="1"/>
            </p:cNvSpPr>
            <p:nvPr/>
          </p:nvSpPr>
          <p:spPr bwMode="auto">
            <a:xfrm>
              <a:off x="912" y="2160"/>
              <a:ext cx="720" cy="219"/>
            </a:xfrm>
            <a:prstGeom prst="rect">
              <a:avLst/>
            </a:prstGeom>
            <a:noFill/>
            <a:ln>
              <a:noFill/>
            </a:ln>
            <a:effectLst/>
          </p:spPr>
          <p:txBody>
            <a:bodyPr>
              <a:spAutoFit/>
            </a:bodyPr>
            <a:lstStyle/>
            <a:p>
              <a:pPr>
                <a:defRPr/>
              </a:pPr>
              <a:r>
                <a:rPr lang="en-US" sz="1600">
                  <a:latin typeface="+mn-lt"/>
                  <a:ea typeface="宋体" panose="02010600030101010101" pitchFamily="2" charset="-122"/>
                  <a:cs typeface="宋体" panose="02010600030101010101" pitchFamily="2" charset="-122"/>
                </a:rPr>
                <a:t>head 1</a:t>
              </a:r>
              <a:endParaRPr lang="en-US" sz="1600">
                <a:latin typeface="+mn-lt"/>
                <a:ea typeface="宋体" panose="02010600030101010101" pitchFamily="2" charset="-122"/>
                <a:cs typeface="宋体" panose="02010600030101010101" pitchFamily="2" charset="-122"/>
              </a:endParaRPr>
            </a:p>
          </p:txBody>
        </p:sp>
        <p:sp>
          <p:nvSpPr>
            <p:cNvPr id="35" name="Text Box 54"/>
            <p:cNvSpPr txBox="1">
              <a:spLocks noChangeArrowheads="1"/>
            </p:cNvSpPr>
            <p:nvPr/>
          </p:nvSpPr>
          <p:spPr bwMode="auto">
            <a:xfrm>
              <a:off x="912" y="3264"/>
              <a:ext cx="720" cy="219"/>
            </a:xfrm>
            <a:prstGeom prst="rect">
              <a:avLst/>
            </a:prstGeom>
            <a:noFill/>
            <a:ln>
              <a:noFill/>
            </a:ln>
            <a:effectLst/>
          </p:spPr>
          <p:txBody>
            <a:bodyPr>
              <a:spAutoFit/>
            </a:bodyPr>
            <a:lstStyle/>
            <a:p>
              <a:pPr>
                <a:defRPr/>
              </a:pPr>
              <a:r>
                <a:rPr lang="en-US" sz="1600">
                  <a:latin typeface="+mn-lt"/>
                  <a:ea typeface="宋体" panose="02010600030101010101" pitchFamily="2" charset="-122"/>
                  <a:cs typeface="宋体" panose="02010600030101010101" pitchFamily="2" charset="-122"/>
                </a:rPr>
                <a:t>head 2</a:t>
              </a:r>
              <a:endParaRPr lang="en-US" sz="1600">
                <a:latin typeface="+mn-lt"/>
                <a:ea typeface="宋体" panose="02010600030101010101" pitchFamily="2" charset="-122"/>
                <a:cs typeface="宋体" panose="02010600030101010101" pitchFamily="2" charset="-122"/>
              </a:endParaRPr>
            </a:p>
          </p:txBody>
        </p:sp>
        <p:sp>
          <p:nvSpPr>
            <p:cNvPr id="36" name="Text Box 55"/>
            <p:cNvSpPr txBox="1">
              <a:spLocks noChangeArrowheads="1"/>
            </p:cNvSpPr>
            <p:nvPr/>
          </p:nvSpPr>
          <p:spPr bwMode="auto">
            <a:xfrm>
              <a:off x="2400" y="1728"/>
              <a:ext cx="912" cy="219"/>
            </a:xfrm>
            <a:prstGeom prst="rect">
              <a:avLst/>
            </a:prstGeom>
            <a:noFill/>
            <a:ln>
              <a:noFill/>
            </a:ln>
            <a:effectLst/>
          </p:spPr>
          <p:txBody>
            <a:bodyPr>
              <a:spAutoFit/>
            </a:bodyPr>
            <a:lstStyle/>
            <a:p>
              <a:pPr>
                <a:defRPr/>
              </a:pPr>
              <a:r>
                <a:rPr lang="en-US" sz="1600">
                  <a:latin typeface="+mn-lt"/>
                  <a:ea typeface="宋体" panose="02010600030101010101" pitchFamily="2" charset="-122"/>
                  <a:cs typeface="宋体" panose="02010600030101010101" pitchFamily="2" charset="-122"/>
                </a:rPr>
                <a:t>Cylinder 0</a:t>
              </a:r>
              <a:endParaRPr lang="en-US" sz="1600">
                <a:latin typeface="+mn-lt"/>
                <a:ea typeface="宋体" panose="02010600030101010101" pitchFamily="2" charset="-122"/>
                <a:cs typeface="宋体" panose="02010600030101010101" pitchFamily="2" charset="-122"/>
              </a:endParaRPr>
            </a:p>
          </p:txBody>
        </p:sp>
        <p:sp>
          <p:nvSpPr>
            <p:cNvPr id="9253" name="Line 56"/>
            <p:cNvSpPr>
              <a:spLocks noChangeShapeType="1"/>
            </p:cNvSpPr>
            <p:nvPr/>
          </p:nvSpPr>
          <p:spPr bwMode="auto">
            <a:xfrm flipH="1">
              <a:off x="1632" y="1872"/>
              <a:ext cx="76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 name="Text Box 57"/>
            <p:cNvSpPr txBox="1">
              <a:spLocks noChangeArrowheads="1"/>
            </p:cNvSpPr>
            <p:nvPr/>
          </p:nvSpPr>
          <p:spPr bwMode="auto">
            <a:xfrm>
              <a:off x="2352" y="2928"/>
              <a:ext cx="914" cy="219"/>
            </a:xfrm>
            <a:prstGeom prst="rect">
              <a:avLst/>
            </a:prstGeom>
            <a:noFill/>
            <a:ln>
              <a:noFill/>
            </a:ln>
            <a:effectLst/>
          </p:spPr>
          <p:txBody>
            <a:bodyPr>
              <a:spAutoFit/>
            </a:bodyPr>
            <a:lstStyle/>
            <a:p>
              <a:pPr>
                <a:defRPr/>
              </a:pPr>
              <a:r>
                <a:rPr lang="en-US" sz="1600">
                  <a:latin typeface="+mn-lt"/>
                  <a:ea typeface="宋体" panose="02010600030101010101" pitchFamily="2" charset="-122"/>
                  <a:cs typeface="宋体" panose="02010600030101010101" pitchFamily="2" charset="-122"/>
                </a:rPr>
                <a:t>Cylinder 1</a:t>
              </a:r>
              <a:endParaRPr lang="en-US" sz="1600">
                <a:latin typeface="+mn-lt"/>
                <a:ea typeface="宋体" panose="02010600030101010101" pitchFamily="2" charset="-122"/>
                <a:cs typeface="宋体" panose="02010600030101010101" pitchFamily="2" charset="-122"/>
              </a:endParaRPr>
            </a:p>
          </p:txBody>
        </p:sp>
        <p:sp>
          <p:nvSpPr>
            <p:cNvPr id="9255" name="Line 58"/>
            <p:cNvSpPr>
              <a:spLocks noChangeShapeType="1"/>
            </p:cNvSpPr>
            <p:nvPr/>
          </p:nvSpPr>
          <p:spPr bwMode="auto">
            <a:xfrm>
              <a:off x="3072" y="3024"/>
              <a:ext cx="571"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56" name="Line 66"/>
            <p:cNvSpPr>
              <a:spLocks noChangeShapeType="1"/>
            </p:cNvSpPr>
            <p:nvPr/>
          </p:nvSpPr>
          <p:spPr bwMode="auto">
            <a:xfrm>
              <a:off x="1872" y="672"/>
              <a:ext cx="0" cy="81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57" name="Line 67"/>
            <p:cNvSpPr>
              <a:spLocks noChangeShapeType="1"/>
            </p:cNvSpPr>
            <p:nvPr/>
          </p:nvSpPr>
          <p:spPr bwMode="auto">
            <a:xfrm flipH="1">
              <a:off x="1344" y="672"/>
              <a:ext cx="52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 name="Text Box 68"/>
            <p:cNvSpPr txBox="1">
              <a:spLocks noChangeArrowheads="1"/>
            </p:cNvSpPr>
            <p:nvPr/>
          </p:nvSpPr>
          <p:spPr bwMode="auto">
            <a:xfrm>
              <a:off x="768" y="576"/>
              <a:ext cx="720" cy="218"/>
            </a:xfrm>
            <a:prstGeom prst="rect">
              <a:avLst/>
            </a:prstGeom>
            <a:noFill/>
            <a:ln>
              <a:noFill/>
            </a:ln>
            <a:effectLst/>
          </p:spPr>
          <p:txBody>
            <a:bodyPr>
              <a:spAutoFit/>
            </a:bodyPr>
            <a:lstStyle/>
            <a:p>
              <a:pPr>
                <a:defRPr/>
              </a:pPr>
              <a:r>
                <a:rPr lang="en-US" sz="1600">
                  <a:latin typeface="+mn-lt"/>
                  <a:ea typeface="宋体" panose="02010600030101010101" pitchFamily="2" charset="-122"/>
                  <a:cs typeface="宋体" panose="02010600030101010101" pitchFamily="2" charset="-122"/>
                </a:rPr>
                <a:t>Sector 0</a:t>
              </a:r>
              <a:endParaRPr lang="en-US" sz="1600">
                <a:latin typeface="+mn-lt"/>
                <a:ea typeface="宋体" panose="02010600030101010101" pitchFamily="2" charset="-122"/>
                <a:cs typeface="宋体" panose="02010600030101010101" pitchFamily="2" charset="-122"/>
              </a:endParaRPr>
            </a:p>
          </p:txBody>
        </p:sp>
        <p:sp>
          <p:nvSpPr>
            <p:cNvPr id="9259" name="Line 70"/>
            <p:cNvSpPr>
              <a:spLocks noChangeShapeType="1"/>
            </p:cNvSpPr>
            <p:nvPr/>
          </p:nvSpPr>
          <p:spPr bwMode="auto">
            <a:xfrm>
              <a:off x="2016" y="816"/>
              <a:ext cx="0" cy="48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60" name="Line 71"/>
            <p:cNvSpPr>
              <a:spLocks noChangeShapeType="1"/>
            </p:cNvSpPr>
            <p:nvPr/>
          </p:nvSpPr>
          <p:spPr bwMode="auto">
            <a:xfrm flipH="1">
              <a:off x="1344" y="816"/>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 name="Text Box 72"/>
            <p:cNvSpPr txBox="1">
              <a:spLocks noChangeArrowheads="1"/>
            </p:cNvSpPr>
            <p:nvPr/>
          </p:nvSpPr>
          <p:spPr bwMode="auto">
            <a:xfrm>
              <a:off x="768" y="720"/>
              <a:ext cx="720" cy="216"/>
            </a:xfrm>
            <a:prstGeom prst="rect">
              <a:avLst/>
            </a:prstGeom>
            <a:noFill/>
            <a:ln>
              <a:noFill/>
            </a:ln>
            <a:effectLst/>
          </p:spPr>
          <p:txBody>
            <a:bodyPr>
              <a:spAutoFit/>
            </a:bodyPr>
            <a:lstStyle/>
            <a:p>
              <a:pPr>
                <a:defRPr/>
              </a:pPr>
              <a:r>
                <a:rPr lang="en-US" sz="1600">
                  <a:latin typeface="+mn-lt"/>
                  <a:ea typeface="宋体" panose="02010600030101010101" pitchFamily="2" charset="-122"/>
                  <a:cs typeface="宋体" panose="02010600030101010101" pitchFamily="2" charset="-122"/>
                </a:rPr>
                <a:t>Sector 1</a:t>
              </a:r>
              <a:endParaRPr lang="en-US" sz="1600">
                <a:latin typeface="+mn-lt"/>
                <a:ea typeface="宋体" panose="02010600030101010101" pitchFamily="2" charset="-122"/>
                <a:cs typeface="宋体" panose="02010600030101010101" pitchFamily="2" charset="-122"/>
              </a:endParaRPr>
            </a:p>
          </p:txBody>
        </p:sp>
      </p:grpSp>
      <p:sp>
        <p:nvSpPr>
          <p:cNvPr id="9227" name="内容占位符 2"/>
          <p:cNvSpPr>
            <a:spLocks noGrp="1"/>
          </p:cNvSpPr>
          <p:nvPr>
            <p:ph idx="1"/>
          </p:nvPr>
        </p:nvSpPr>
        <p:spPr>
          <a:xfrm>
            <a:off x="463550" y="2438400"/>
            <a:ext cx="1898650" cy="2808288"/>
          </a:xfrm>
        </p:spPr>
        <p:txBody>
          <a:bodyPr/>
          <a:lstStyle/>
          <a:p>
            <a:r>
              <a:rPr lang="en-US" altLang="zh-CN" sz="2800" smtClean="0"/>
              <a:t>Platter</a:t>
            </a:r>
            <a:endParaRPr lang="en-US" altLang="zh-CN" sz="2800" smtClean="0"/>
          </a:p>
          <a:p>
            <a:r>
              <a:rPr lang="en-US" altLang="zh-CN" sz="2800" smtClean="0"/>
              <a:t>Track</a:t>
            </a:r>
            <a:endParaRPr lang="en-US" altLang="zh-CN" sz="2800" smtClean="0"/>
          </a:p>
          <a:p>
            <a:r>
              <a:rPr lang="en-US" altLang="zh-CN" sz="2800" smtClean="0"/>
              <a:t>Sector</a:t>
            </a:r>
            <a:endParaRPr lang="en-US" altLang="zh-CN" sz="2800" smtClean="0"/>
          </a:p>
          <a:p>
            <a:r>
              <a:rPr lang="en-US" altLang="zh-CN" sz="2800" smtClean="0"/>
              <a:t>Head</a:t>
            </a:r>
            <a:endParaRPr lang="en-US" altLang="zh-CN" sz="2800" smtClean="0"/>
          </a:p>
          <a:p>
            <a:r>
              <a:rPr lang="en-US" altLang="zh-CN" sz="2800" smtClean="0"/>
              <a:t>Cylinder</a:t>
            </a:r>
            <a:endParaRPr lang="zh-CN" altLang="en-US" sz="280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685800" y="260350"/>
            <a:ext cx="7772400" cy="792163"/>
          </a:xfrm>
        </p:spPr>
        <p:txBody>
          <a:bodyPr/>
          <a:lstStyle/>
          <a:p>
            <a:pPr eaLnBrk="1" hangingPunct="1"/>
            <a:r>
              <a:rPr lang="en-US" altLang="zh-CN" smtClean="0"/>
              <a:t>sync, fsync,  fdatasync </a:t>
            </a:r>
            <a:endParaRPr lang="en-US" altLang="zh-CN" smtClean="0"/>
          </a:p>
        </p:txBody>
      </p:sp>
      <p:sp>
        <p:nvSpPr>
          <p:cNvPr id="67587" name="Rectangle 3"/>
          <p:cNvSpPr>
            <a:spLocks noGrp="1" noChangeArrowheads="1"/>
          </p:cNvSpPr>
          <p:nvPr>
            <p:ph type="body" idx="1"/>
          </p:nvPr>
        </p:nvSpPr>
        <p:spPr>
          <a:xfrm>
            <a:off x="685800" y="1196975"/>
            <a:ext cx="7772400" cy="4899025"/>
          </a:xfrm>
        </p:spPr>
        <p:txBody>
          <a:bodyPr/>
          <a:lstStyle/>
          <a:p>
            <a:pPr eaLnBrk="1" hangingPunct="1"/>
            <a:r>
              <a:rPr lang="en-US" altLang="zh-CN" dirty="0" smtClean="0"/>
              <a:t>#include &lt;</a:t>
            </a:r>
            <a:r>
              <a:rPr lang="en-US" altLang="zh-CN" dirty="0" err="1" smtClean="0"/>
              <a:t>unistd.h</a:t>
            </a:r>
            <a:r>
              <a:rPr lang="en-US" altLang="zh-CN" dirty="0" smtClean="0"/>
              <a:t>&gt; </a:t>
            </a:r>
            <a:endParaRPr lang="en-US" altLang="zh-CN" dirty="0" smtClean="0"/>
          </a:p>
          <a:p>
            <a:pPr eaLnBrk="1" hangingPunct="1"/>
            <a:r>
              <a:rPr lang="en-US" altLang="zh-CN" dirty="0" err="1" smtClean="0"/>
              <a:t>int</a:t>
            </a:r>
            <a:r>
              <a:rPr lang="en-US" altLang="zh-CN" dirty="0" smtClean="0"/>
              <a:t> </a:t>
            </a:r>
            <a:r>
              <a:rPr lang="en-US" altLang="zh-CN" dirty="0" err="1" smtClean="0">
                <a:solidFill>
                  <a:schemeClr val="accent2"/>
                </a:solidFill>
              </a:rPr>
              <a:t>fsync</a:t>
            </a:r>
            <a:r>
              <a:rPr lang="en-US" altLang="zh-CN" dirty="0" smtClean="0"/>
              <a:t>(</a:t>
            </a:r>
            <a:r>
              <a:rPr lang="en-US" altLang="zh-CN" dirty="0" err="1" smtClean="0"/>
              <a:t>int</a:t>
            </a:r>
            <a:r>
              <a:rPr lang="en-US" altLang="zh-CN" dirty="0" smtClean="0"/>
              <a:t> </a:t>
            </a:r>
            <a:r>
              <a:rPr lang="en-US" altLang="zh-CN" dirty="0" err="1" smtClean="0"/>
              <a:t>filedes</a:t>
            </a:r>
            <a:r>
              <a:rPr lang="en-US" altLang="zh-CN" dirty="0" smtClean="0"/>
              <a:t>);</a:t>
            </a:r>
            <a:endParaRPr lang="en-US" altLang="zh-CN" dirty="0" smtClean="0"/>
          </a:p>
          <a:p>
            <a:pPr lvl="1" eaLnBrk="1" hangingPunct="1"/>
            <a:r>
              <a:rPr lang="en-US" altLang="zh-CN" dirty="0" err="1" smtClean="0"/>
              <a:t>fsync</a:t>
            </a:r>
            <a:r>
              <a:rPr lang="en-US" altLang="zh-CN" dirty="0" smtClean="0"/>
              <a:t> refers only to a single file, </a:t>
            </a:r>
            <a:r>
              <a:rPr lang="en-US" altLang="zh-CN" dirty="0" smtClean="0">
                <a:solidFill>
                  <a:schemeClr val="accent2"/>
                </a:solidFill>
              </a:rPr>
              <a:t>waits for the disk writes to complete before returning  </a:t>
            </a:r>
            <a:endParaRPr lang="en-US" altLang="zh-CN" dirty="0" smtClean="0">
              <a:solidFill>
                <a:schemeClr val="accent2"/>
              </a:solidFill>
            </a:endParaRPr>
          </a:p>
          <a:p>
            <a:pPr eaLnBrk="1" hangingPunct="1"/>
            <a:r>
              <a:rPr lang="en-US" altLang="zh-CN" dirty="0" err="1" smtClean="0"/>
              <a:t>int</a:t>
            </a:r>
            <a:r>
              <a:rPr lang="en-US" altLang="zh-CN" dirty="0" smtClean="0"/>
              <a:t> </a:t>
            </a:r>
            <a:r>
              <a:rPr lang="en-US" altLang="zh-CN" dirty="0" err="1" smtClean="0">
                <a:solidFill>
                  <a:schemeClr val="accent2"/>
                </a:solidFill>
              </a:rPr>
              <a:t>fdatasync</a:t>
            </a:r>
            <a:r>
              <a:rPr lang="en-US" altLang="zh-CN" dirty="0" smtClean="0"/>
              <a:t>(</a:t>
            </a:r>
            <a:r>
              <a:rPr lang="en-US" altLang="zh-CN" dirty="0" err="1" smtClean="0"/>
              <a:t>int</a:t>
            </a:r>
            <a:r>
              <a:rPr lang="en-US" altLang="zh-CN" dirty="0" smtClean="0"/>
              <a:t> </a:t>
            </a:r>
            <a:r>
              <a:rPr lang="en-US" altLang="zh-CN" dirty="0" err="1" smtClean="0"/>
              <a:t>filedes</a:t>
            </a:r>
            <a:r>
              <a:rPr lang="en-US" altLang="zh-CN" dirty="0" smtClean="0"/>
              <a:t>);</a:t>
            </a:r>
            <a:endParaRPr lang="en-US" altLang="zh-CN" dirty="0" smtClean="0"/>
          </a:p>
          <a:p>
            <a:pPr lvl="1" eaLnBrk="1" hangingPunct="1"/>
            <a:r>
              <a:rPr lang="en-US" altLang="zh-CN" dirty="0" smtClean="0"/>
              <a:t>it affects only the data portions of a file (not </a:t>
            </a:r>
            <a:r>
              <a:rPr lang="en-US" altLang="zh-CN" dirty="0" err="1" smtClean="0"/>
              <a:t>inode</a:t>
            </a:r>
            <a:r>
              <a:rPr lang="en-US" altLang="zh-CN" dirty="0" smtClean="0"/>
              <a:t> )</a:t>
            </a:r>
            <a:endParaRPr lang="en-US" altLang="zh-CN" dirty="0" smtClean="0"/>
          </a:p>
          <a:p>
            <a:pPr eaLnBrk="1" hangingPunct="1"/>
            <a:r>
              <a:rPr lang="en-US" altLang="zh-CN" dirty="0" smtClean="0">
                <a:solidFill>
                  <a:schemeClr val="accent2"/>
                </a:solidFill>
              </a:rPr>
              <a:t>sync</a:t>
            </a:r>
            <a:r>
              <a:rPr lang="en-US" altLang="zh-CN" dirty="0" smtClean="0"/>
              <a:t>(void);</a:t>
            </a:r>
            <a:endParaRPr lang="en-US" altLang="zh-CN" dirty="0" smtClean="0"/>
          </a:p>
          <a:p>
            <a:pPr lvl="1" eaLnBrk="1" hangingPunct="1"/>
            <a:r>
              <a:rPr lang="en-US" altLang="zh-CN" dirty="0" smtClean="0"/>
              <a:t>simply queues all the modified block buffers for writing and returns </a:t>
            </a:r>
            <a:endParaRPr lang="en-US" altLang="zh-CN"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a:xfrm>
            <a:off x="684213" y="333375"/>
            <a:ext cx="7772400" cy="801688"/>
          </a:xfrm>
        </p:spPr>
        <p:txBody>
          <a:bodyPr/>
          <a:lstStyle/>
          <a:p>
            <a:r>
              <a:rPr lang="en-US" altLang="zh-TW" b="1" smtClean="0"/>
              <a:t>Linux ext2 timing results</a:t>
            </a:r>
            <a:endParaRPr lang="zh-CN" altLang="en-US" smtClean="0"/>
          </a:p>
        </p:txBody>
      </p:sp>
      <p:graphicFrame>
        <p:nvGraphicFramePr>
          <p:cNvPr id="4" name="内容占位符 3"/>
          <p:cNvGraphicFramePr>
            <a:graphicFrameLocks noGrp="1"/>
          </p:cNvGraphicFramePr>
          <p:nvPr>
            <p:ph idx="1"/>
          </p:nvPr>
        </p:nvGraphicFramePr>
        <p:xfrm>
          <a:off x="250825" y="1268413"/>
          <a:ext cx="8715376" cy="5232402"/>
        </p:xfrm>
        <a:graphic>
          <a:graphicData uri="http://schemas.openxmlformats.org/drawingml/2006/table">
            <a:tbl>
              <a:tblPr/>
              <a:tblGrid>
                <a:gridCol w="2178844"/>
                <a:gridCol w="2178844"/>
                <a:gridCol w="2178844"/>
                <a:gridCol w="2178844"/>
              </a:tblGrid>
              <a:tr h="620082">
                <a:tc>
                  <a:txBody>
                    <a:bodyPr/>
                    <a:lstStyle/>
                    <a:p>
                      <a:pPr algn="ctr"/>
                      <a:r>
                        <a:rPr lang="en-US" sz="1600" b="1" i="0" u="none" strike="noStrike" kern="100" dirty="0">
                          <a:solidFill>
                            <a:srgbClr val="333333"/>
                          </a:solidFill>
                          <a:latin typeface="Verdana" panose="020B0604030504040204"/>
                          <a:ea typeface="宋体" panose="02010600030101010101" pitchFamily="2" charset="-122"/>
                          <a:cs typeface="Arial" panose="020B0604020202020204"/>
                        </a:rPr>
                        <a:t>Operation</a:t>
                      </a:r>
                      <a:endParaRPr lang="zh-CN" sz="1000" b="1" kern="100" dirty="0">
                        <a:solidFill>
                          <a:srgbClr val="333333"/>
                        </a:solidFill>
                        <a:latin typeface="Verdana" panose="020B0604030504040204"/>
                        <a:ea typeface="宋体" panose="02010600030101010101" pitchFamily="2" charset="-122"/>
                        <a:cs typeface="Times New Roman" panose="02020603050405020304"/>
                      </a:endParaRPr>
                    </a:p>
                  </a:txBody>
                  <a:tcPr marL="32824" marR="32824" marT="32822" marB="32822"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r>
                        <a:rPr lang="en-US" sz="1600" b="1" i="0" u="none" strike="noStrike" kern="100" dirty="0">
                          <a:solidFill>
                            <a:srgbClr val="333333"/>
                          </a:solidFill>
                          <a:latin typeface="Verdana" panose="020B0604030504040204"/>
                          <a:ea typeface="宋体" panose="02010600030101010101" pitchFamily="2" charset="-122"/>
                          <a:cs typeface="Arial" panose="020B0604020202020204"/>
                        </a:rPr>
                        <a:t>User CPU (</a:t>
                      </a:r>
                      <a:r>
                        <a:rPr lang="en-US" sz="1600" b="1" i="0" u="none" strike="noStrike" kern="100">
                          <a:solidFill>
                            <a:srgbClr val="333333"/>
                          </a:solidFill>
                          <a:latin typeface="Verdana" panose="020B0604030504040204"/>
                          <a:ea typeface="宋体" panose="02010600030101010101" pitchFamily="2" charset="-122"/>
                          <a:cs typeface="Arial" panose="020B0604020202020204"/>
                        </a:rPr>
                        <a:t>seconds</a:t>
                      </a:r>
                      <a:r>
                        <a:rPr lang="en-US" sz="1600" b="1" i="0" u="none" strike="noStrike" kern="100" smtClean="0">
                          <a:solidFill>
                            <a:srgbClr val="333333"/>
                          </a:solidFill>
                          <a:latin typeface="Verdana" panose="020B0604030504040204"/>
                          <a:ea typeface="宋体" panose="02010600030101010101" pitchFamily="2" charset="-122"/>
                          <a:cs typeface="Arial" panose="020B0604020202020204"/>
                        </a:rPr>
                        <a:t>)</a:t>
                      </a:r>
                      <a:endParaRPr lang="zh-CN" sz="1000" b="1" kern="100" dirty="0">
                        <a:solidFill>
                          <a:srgbClr val="333333"/>
                        </a:solidFill>
                        <a:latin typeface="Verdana" panose="020B0604030504040204"/>
                        <a:ea typeface="宋体" panose="02010600030101010101" pitchFamily="2" charset="-122"/>
                        <a:cs typeface="Times New Roman" panose="02020603050405020304"/>
                      </a:endParaRPr>
                    </a:p>
                  </a:txBody>
                  <a:tcPr marL="32824" marR="32824" marT="32822" marB="328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r>
                        <a:rPr lang="en-US" sz="1600" b="1" i="0" u="none" strike="noStrike" kern="100" dirty="0">
                          <a:solidFill>
                            <a:srgbClr val="333333"/>
                          </a:solidFill>
                          <a:latin typeface="Verdana" panose="020B0604030504040204"/>
                          <a:ea typeface="宋体" panose="02010600030101010101" pitchFamily="2" charset="-122"/>
                          <a:cs typeface="Arial" panose="020B0604020202020204"/>
                        </a:rPr>
                        <a:t>System CPU (seconds)</a:t>
                      </a:r>
                      <a:endParaRPr lang="zh-CN" sz="1000" b="1" kern="100" dirty="0">
                        <a:solidFill>
                          <a:srgbClr val="333333"/>
                        </a:solidFill>
                        <a:latin typeface="Verdana" panose="020B0604030504040204"/>
                        <a:ea typeface="宋体" panose="02010600030101010101" pitchFamily="2" charset="-122"/>
                        <a:cs typeface="Times New Roman" panose="02020603050405020304"/>
                      </a:endParaRPr>
                    </a:p>
                  </a:txBody>
                  <a:tcPr marL="32824" marR="32824" marT="32822" marB="32822">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algn="ctr"/>
                      <a:r>
                        <a:rPr lang="en-US" sz="1600" b="1" i="0" u="none" strike="noStrike" kern="100" dirty="0">
                          <a:solidFill>
                            <a:srgbClr val="333333"/>
                          </a:solidFill>
                          <a:latin typeface="Verdana" panose="020B0604030504040204"/>
                          <a:ea typeface="宋体" panose="02010600030101010101" pitchFamily="2" charset="-122"/>
                          <a:cs typeface="Arial" panose="020B0604020202020204"/>
                        </a:rPr>
                        <a:t>Clock time (seconds)</a:t>
                      </a:r>
                      <a:endParaRPr lang="zh-CN" sz="1000" b="1" kern="100" dirty="0">
                        <a:solidFill>
                          <a:srgbClr val="333333"/>
                        </a:solidFill>
                        <a:latin typeface="Verdana" panose="020B0604030504040204"/>
                        <a:ea typeface="宋体" panose="02010600030101010101" pitchFamily="2" charset="-122"/>
                        <a:cs typeface="Times New Roman" panose="02020603050405020304"/>
                      </a:endParaRPr>
                    </a:p>
                  </a:txBody>
                  <a:tcPr marL="32824" marR="32824" marT="32822" marB="32822">
                    <a:lnL>
                      <a:noFill/>
                    </a:lnL>
                    <a:lnR>
                      <a:noFill/>
                    </a:lnR>
                    <a:lnT>
                      <a:noFill/>
                    </a:lnT>
                    <a:lnB w="12700" cap="flat" cmpd="sng" algn="ctr">
                      <a:solidFill>
                        <a:schemeClr val="tx1"/>
                      </a:solidFill>
                      <a:prstDash val="solid"/>
                      <a:round/>
                      <a:headEnd type="none" w="med" len="med"/>
                      <a:tailEnd type="none" w="med" len="med"/>
                    </a:lnB>
                  </a:tcPr>
                </a:tc>
              </a:tr>
              <a:tr h="1015231">
                <a:tc>
                  <a:txBody>
                    <a:bodyPr/>
                    <a:lstStyle/>
                    <a:p>
                      <a:r>
                        <a:rPr lang="en-US" sz="1600" b="1" kern="100" dirty="0">
                          <a:solidFill>
                            <a:srgbClr val="333333"/>
                          </a:solidFill>
                          <a:latin typeface="Verdana" panose="020B0604030504040204"/>
                          <a:ea typeface="宋体" panose="02010600030101010101" pitchFamily="2" charset="-122"/>
                          <a:cs typeface="Arial" panose="020B0604020202020204"/>
                        </a:rPr>
                        <a:t>read time from </a:t>
                      </a:r>
                      <a:r>
                        <a:rPr lang="en-US" sz="1600" b="1" u="sng" kern="100" dirty="0">
                          <a:solidFill>
                            <a:srgbClr val="003399"/>
                          </a:solidFill>
                          <a:latin typeface="Verdana" panose="020B0604030504040204"/>
                          <a:ea typeface="宋体" panose="02010600030101010101" pitchFamily="2" charset="-122"/>
                          <a:cs typeface="Arial" panose="020B0604020202020204"/>
                          <a:hlinkClick r:id="rId1" action="ppaction://hlinkfile"/>
                        </a:rPr>
                        <a:t>Figure 3.5</a:t>
                      </a:r>
                      <a:r>
                        <a:rPr lang="en-US" sz="1600" b="1" kern="100" dirty="0">
                          <a:solidFill>
                            <a:srgbClr val="333333"/>
                          </a:solidFill>
                          <a:latin typeface="Verdana" panose="020B0604030504040204"/>
                          <a:ea typeface="宋体" panose="02010600030101010101" pitchFamily="2" charset="-122"/>
                          <a:cs typeface="Arial" panose="020B0604020202020204"/>
                        </a:rPr>
                        <a:t> for </a:t>
                      </a:r>
                      <a:r>
                        <a:rPr lang="en-US" sz="1200" b="1" kern="100" dirty="0">
                          <a:solidFill>
                            <a:srgbClr val="333333"/>
                          </a:solidFill>
                          <a:latin typeface="Verdana" panose="020B0604030504040204"/>
                          <a:ea typeface="宋体" panose="02010600030101010101" pitchFamily="2" charset="-122"/>
                          <a:cs typeface="Times New Roman" panose="02020603050405020304"/>
                        </a:rPr>
                        <a:t>BUFFSIZE</a:t>
                      </a:r>
                      <a:r>
                        <a:rPr lang="en-US" sz="1600" b="1" kern="100" dirty="0">
                          <a:solidFill>
                            <a:srgbClr val="333333"/>
                          </a:solidFill>
                          <a:latin typeface="Verdana" panose="020B0604030504040204"/>
                          <a:ea typeface="宋体" panose="02010600030101010101" pitchFamily="2" charset="-122"/>
                          <a:cs typeface="Arial" panose="020B0604020202020204"/>
                        </a:rPr>
                        <a:t> = 4,096</a:t>
                      </a:r>
                      <a:endParaRPr lang="zh-CN" sz="1000" b="1" kern="100" dirty="0">
                        <a:solidFill>
                          <a:srgbClr val="333333"/>
                        </a:solidFill>
                        <a:latin typeface="Verdana" panose="020B0604030504040204"/>
                        <a:ea typeface="宋体" panose="02010600030101010101" pitchFamily="2" charset="-122"/>
                        <a:cs typeface="Times New Roman" panose="02020603050405020304"/>
                      </a:endParaRPr>
                    </a:p>
                  </a:txBody>
                  <a:tcPr marL="32824" marR="32824" marT="32822" marB="32822">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kern="100" dirty="0">
                          <a:solidFill>
                            <a:srgbClr val="333333"/>
                          </a:solidFill>
                          <a:latin typeface="Verdana" panose="020B0604030504040204"/>
                          <a:ea typeface="宋体" panose="02010600030101010101" pitchFamily="2" charset="-122"/>
                          <a:cs typeface="Arial" panose="020B0604020202020204"/>
                        </a:rPr>
                        <a:t>0.03</a:t>
                      </a:r>
                      <a:endParaRPr lang="zh-CN" sz="1000" b="1" kern="100" dirty="0">
                        <a:solidFill>
                          <a:srgbClr val="333333"/>
                        </a:solidFill>
                        <a:latin typeface="Verdana" panose="020B0604030504040204"/>
                        <a:ea typeface="宋体" panose="02010600030101010101" pitchFamily="2" charset="-122"/>
                        <a:cs typeface="Times New Roman" panose="02020603050405020304"/>
                      </a:endParaRPr>
                    </a:p>
                  </a:txBody>
                  <a:tcPr marL="32824" marR="32824" marT="32822" marB="32822">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kern="100" dirty="0">
                          <a:solidFill>
                            <a:srgbClr val="333333"/>
                          </a:solidFill>
                          <a:latin typeface="Verdana" panose="020B0604030504040204"/>
                          <a:ea typeface="宋体" panose="02010600030101010101" pitchFamily="2" charset="-122"/>
                          <a:cs typeface="Arial" panose="020B0604020202020204"/>
                        </a:rPr>
                        <a:t>0.16</a:t>
                      </a:r>
                      <a:endParaRPr lang="zh-CN" sz="1000" b="1" kern="100" dirty="0">
                        <a:solidFill>
                          <a:srgbClr val="333333"/>
                        </a:solidFill>
                        <a:latin typeface="Verdana" panose="020B0604030504040204"/>
                        <a:ea typeface="宋体" panose="02010600030101010101" pitchFamily="2" charset="-122"/>
                        <a:cs typeface="Times New Roman" panose="02020603050405020304"/>
                      </a:endParaRPr>
                    </a:p>
                  </a:txBody>
                  <a:tcPr marL="32824" marR="32824" marT="32822" marB="32822">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kern="100" dirty="0">
                          <a:solidFill>
                            <a:srgbClr val="333333"/>
                          </a:solidFill>
                          <a:latin typeface="Verdana" panose="020B0604030504040204"/>
                          <a:ea typeface="宋体" panose="02010600030101010101" pitchFamily="2" charset="-122"/>
                          <a:cs typeface="Arial" panose="020B0604020202020204"/>
                        </a:rPr>
                        <a:t>6.86</a:t>
                      </a:r>
                      <a:endParaRPr lang="zh-CN" sz="1000" b="1" kern="100" dirty="0">
                        <a:solidFill>
                          <a:srgbClr val="333333"/>
                        </a:solidFill>
                        <a:latin typeface="Verdana" panose="020B0604030504040204"/>
                        <a:ea typeface="宋体" panose="02010600030101010101" pitchFamily="2" charset="-122"/>
                        <a:cs typeface="Times New Roman" panose="02020603050405020304"/>
                      </a:endParaRPr>
                    </a:p>
                  </a:txBody>
                  <a:tcPr marL="32824" marR="32824" marT="32822" marB="32822">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0082">
                <a:tc>
                  <a:txBody>
                    <a:bodyPr/>
                    <a:lstStyle/>
                    <a:p>
                      <a:r>
                        <a:rPr lang="en-US" sz="1600" b="1" kern="100" dirty="0">
                          <a:solidFill>
                            <a:srgbClr val="333333"/>
                          </a:solidFill>
                          <a:latin typeface="Verdana" panose="020B0604030504040204"/>
                          <a:ea typeface="宋体" panose="02010600030101010101" pitchFamily="2" charset="-122"/>
                          <a:cs typeface="Arial" panose="020B0604020202020204"/>
                        </a:rPr>
                        <a:t>normal </a:t>
                      </a:r>
                      <a:r>
                        <a:rPr lang="en-US" sz="1200" b="1" kern="100" dirty="0">
                          <a:solidFill>
                            <a:srgbClr val="333333"/>
                          </a:solidFill>
                          <a:latin typeface="Verdana" panose="020B0604030504040204"/>
                          <a:ea typeface="宋体" panose="02010600030101010101" pitchFamily="2" charset="-122"/>
                          <a:cs typeface="Times New Roman" panose="02020603050405020304"/>
                        </a:rPr>
                        <a:t>write</a:t>
                      </a:r>
                      <a:r>
                        <a:rPr lang="en-US" sz="1600" b="1" kern="100" dirty="0">
                          <a:solidFill>
                            <a:srgbClr val="333333"/>
                          </a:solidFill>
                          <a:latin typeface="Verdana" panose="020B0604030504040204"/>
                          <a:ea typeface="宋体" panose="02010600030101010101" pitchFamily="2" charset="-122"/>
                          <a:cs typeface="Arial" panose="020B0604020202020204"/>
                        </a:rPr>
                        <a:t> to disk file</a:t>
                      </a:r>
                      <a:endParaRPr lang="zh-CN" sz="1000" b="1" kern="100" dirty="0">
                        <a:solidFill>
                          <a:srgbClr val="333333"/>
                        </a:solidFill>
                        <a:latin typeface="Verdana" panose="020B0604030504040204"/>
                        <a:ea typeface="宋体" panose="02010600030101010101" pitchFamily="2" charset="-122"/>
                        <a:cs typeface="Times New Roman" panose="02020603050405020304"/>
                      </a:endParaRPr>
                    </a:p>
                  </a:txBody>
                  <a:tcPr marL="32824" marR="32824" marT="32822" marB="32822">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kern="100" dirty="0">
                          <a:solidFill>
                            <a:srgbClr val="333333"/>
                          </a:solidFill>
                          <a:latin typeface="Verdana" panose="020B0604030504040204"/>
                          <a:ea typeface="宋体" panose="02010600030101010101" pitchFamily="2" charset="-122"/>
                          <a:cs typeface="Arial" panose="020B0604020202020204"/>
                        </a:rPr>
                        <a:t>0.02</a:t>
                      </a:r>
                      <a:endParaRPr lang="zh-CN" sz="1000" b="1" kern="100" dirty="0">
                        <a:solidFill>
                          <a:srgbClr val="333333"/>
                        </a:solidFill>
                        <a:latin typeface="Verdana" panose="020B0604030504040204"/>
                        <a:ea typeface="宋体" panose="02010600030101010101" pitchFamily="2" charset="-122"/>
                        <a:cs typeface="Times New Roman" panose="02020603050405020304"/>
                      </a:endParaRPr>
                    </a:p>
                  </a:txBody>
                  <a:tcPr marL="32824" marR="32824" marT="32822" marB="32822">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kern="100" dirty="0">
                          <a:solidFill>
                            <a:srgbClr val="333333"/>
                          </a:solidFill>
                          <a:latin typeface="Verdana" panose="020B0604030504040204"/>
                          <a:ea typeface="宋体" panose="02010600030101010101" pitchFamily="2" charset="-122"/>
                          <a:cs typeface="Arial" panose="020B0604020202020204"/>
                        </a:rPr>
                        <a:t>0.30</a:t>
                      </a:r>
                      <a:endParaRPr lang="zh-CN" sz="1000" b="1" kern="100" dirty="0">
                        <a:solidFill>
                          <a:srgbClr val="333333"/>
                        </a:solidFill>
                        <a:latin typeface="Verdana" panose="020B0604030504040204"/>
                        <a:ea typeface="宋体" panose="02010600030101010101" pitchFamily="2" charset="-122"/>
                        <a:cs typeface="Times New Roman" panose="02020603050405020304"/>
                      </a:endParaRPr>
                    </a:p>
                  </a:txBody>
                  <a:tcPr marL="32824" marR="32824" marT="32822" marB="32822">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kern="100" dirty="0">
                          <a:solidFill>
                            <a:srgbClr val="333333"/>
                          </a:solidFill>
                          <a:latin typeface="Verdana" panose="020B0604030504040204"/>
                          <a:ea typeface="宋体" panose="02010600030101010101" pitchFamily="2" charset="-122"/>
                          <a:cs typeface="Arial" panose="020B0604020202020204"/>
                        </a:rPr>
                        <a:t>6.87</a:t>
                      </a:r>
                      <a:endParaRPr lang="zh-CN" sz="1000" b="1" kern="100" dirty="0">
                        <a:solidFill>
                          <a:srgbClr val="333333"/>
                        </a:solidFill>
                        <a:latin typeface="Verdana" panose="020B0604030504040204"/>
                        <a:ea typeface="宋体" panose="02010600030101010101" pitchFamily="2" charset="-122"/>
                        <a:cs typeface="Times New Roman" panose="02020603050405020304"/>
                      </a:endParaRPr>
                    </a:p>
                  </a:txBody>
                  <a:tcPr marL="32824" marR="32824" marT="32822" marB="32822">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8564">
                <a:tc>
                  <a:txBody>
                    <a:bodyPr/>
                    <a:lstStyle/>
                    <a:p>
                      <a:r>
                        <a:rPr lang="en-US" sz="1200" b="1" kern="100" dirty="0">
                          <a:solidFill>
                            <a:srgbClr val="333333"/>
                          </a:solidFill>
                          <a:latin typeface="Verdana" panose="020B0604030504040204"/>
                          <a:ea typeface="宋体" panose="02010600030101010101" pitchFamily="2" charset="-122"/>
                          <a:cs typeface="Times New Roman" panose="02020603050405020304"/>
                        </a:rPr>
                        <a:t>write</a:t>
                      </a:r>
                      <a:r>
                        <a:rPr lang="en-US" sz="1600" b="1" kern="100" dirty="0">
                          <a:solidFill>
                            <a:srgbClr val="333333"/>
                          </a:solidFill>
                          <a:latin typeface="Verdana" panose="020B0604030504040204"/>
                          <a:ea typeface="宋体" panose="02010600030101010101" pitchFamily="2" charset="-122"/>
                          <a:cs typeface="Arial" panose="020B0604020202020204"/>
                        </a:rPr>
                        <a:t> to disk file with </a:t>
                      </a:r>
                      <a:r>
                        <a:rPr lang="en-US" sz="1200" b="1" kern="100" dirty="0">
                          <a:solidFill>
                            <a:srgbClr val="333333"/>
                          </a:solidFill>
                          <a:latin typeface="Verdana" panose="020B0604030504040204"/>
                          <a:ea typeface="宋体" panose="02010600030101010101" pitchFamily="2" charset="-122"/>
                          <a:cs typeface="Times New Roman" panose="02020603050405020304"/>
                        </a:rPr>
                        <a:t>O_SYNC</a:t>
                      </a:r>
                      <a:r>
                        <a:rPr lang="en-US" sz="1600" b="1" kern="100" dirty="0">
                          <a:solidFill>
                            <a:srgbClr val="333333"/>
                          </a:solidFill>
                          <a:latin typeface="Verdana" panose="020B0604030504040204"/>
                          <a:ea typeface="宋体" panose="02010600030101010101" pitchFamily="2" charset="-122"/>
                          <a:cs typeface="Arial" panose="020B0604020202020204"/>
                        </a:rPr>
                        <a:t> set</a:t>
                      </a:r>
                      <a:endParaRPr lang="zh-CN" sz="1000" b="1" kern="100" dirty="0">
                        <a:solidFill>
                          <a:srgbClr val="333333"/>
                        </a:solidFill>
                        <a:latin typeface="Verdana" panose="020B0604030504040204"/>
                        <a:ea typeface="宋体" panose="02010600030101010101" pitchFamily="2" charset="-122"/>
                        <a:cs typeface="Times New Roman" panose="02020603050405020304"/>
                      </a:endParaRPr>
                    </a:p>
                  </a:txBody>
                  <a:tcPr marL="32824" marR="32824" marT="32822" marB="32822">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kern="100" dirty="0">
                          <a:solidFill>
                            <a:srgbClr val="333333"/>
                          </a:solidFill>
                          <a:latin typeface="Verdana" panose="020B0604030504040204"/>
                          <a:ea typeface="宋体" panose="02010600030101010101" pitchFamily="2" charset="-122"/>
                          <a:cs typeface="Arial" panose="020B0604020202020204"/>
                        </a:rPr>
                        <a:t>0.03</a:t>
                      </a:r>
                      <a:endParaRPr lang="zh-CN" sz="1000" b="1" kern="100" dirty="0">
                        <a:solidFill>
                          <a:srgbClr val="333333"/>
                        </a:solidFill>
                        <a:latin typeface="Verdana" panose="020B0604030504040204"/>
                        <a:ea typeface="宋体" panose="02010600030101010101" pitchFamily="2" charset="-122"/>
                        <a:cs typeface="Times New Roman" panose="02020603050405020304"/>
                      </a:endParaRPr>
                    </a:p>
                  </a:txBody>
                  <a:tcPr marL="32824" marR="32824" marT="32822" marB="32822">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kern="100" dirty="0">
                          <a:solidFill>
                            <a:srgbClr val="333333"/>
                          </a:solidFill>
                          <a:latin typeface="Verdana" panose="020B0604030504040204"/>
                          <a:ea typeface="宋体" panose="02010600030101010101" pitchFamily="2" charset="-122"/>
                          <a:cs typeface="Arial" panose="020B0604020202020204"/>
                        </a:rPr>
                        <a:t>0.30</a:t>
                      </a:r>
                      <a:endParaRPr lang="zh-CN" sz="1000" b="1" kern="100" dirty="0">
                        <a:solidFill>
                          <a:srgbClr val="333333"/>
                        </a:solidFill>
                        <a:latin typeface="Verdana" panose="020B0604030504040204"/>
                        <a:ea typeface="宋体" panose="02010600030101010101" pitchFamily="2" charset="-122"/>
                        <a:cs typeface="Times New Roman" panose="02020603050405020304"/>
                      </a:endParaRPr>
                    </a:p>
                  </a:txBody>
                  <a:tcPr marL="32824" marR="32824" marT="32822" marB="32822">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kern="100" dirty="0">
                          <a:solidFill>
                            <a:srgbClr val="333333"/>
                          </a:solidFill>
                          <a:latin typeface="Verdana" panose="020B0604030504040204"/>
                          <a:ea typeface="宋体" panose="02010600030101010101" pitchFamily="2" charset="-122"/>
                          <a:cs typeface="Arial" panose="020B0604020202020204"/>
                        </a:rPr>
                        <a:t>6.83</a:t>
                      </a:r>
                      <a:endParaRPr lang="zh-CN" sz="1000" b="1" kern="100" dirty="0">
                        <a:solidFill>
                          <a:srgbClr val="333333"/>
                        </a:solidFill>
                        <a:latin typeface="Verdana" panose="020B0604030504040204"/>
                        <a:ea typeface="宋体" panose="02010600030101010101" pitchFamily="2" charset="-122"/>
                        <a:cs typeface="Times New Roman" panose="02020603050405020304"/>
                      </a:endParaRPr>
                    </a:p>
                  </a:txBody>
                  <a:tcPr marL="32824" marR="32824" marT="32822" marB="32822">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25023">
                <a:tc>
                  <a:txBody>
                    <a:bodyPr/>
                    <a:lstStyle/>
                    <a:p>
                      <a:r>
                        <a:rPr lang="en-US" sz="1200" b="1" kern="100" dirty="0">
                          <a:solidFill>
                            <a:srgbClr val="333333"/>
                          </a:solidFill>
                          <a:latin typeface="Verdana" panose="020B0604030504040204"/>
                          <a:ea typeface="宋体" panose="02010600030101010101" pitchFamily="2" charset="-122"/>
                          <a:cs typeface="Times New Roman" panose="02020603050405020304"/>
                        </a:rPr>
                        <a:t>write</a:t>
                      </a:r>
                      <a:r>
                        <a:rPr lang="en-US" sz="1600" b="1" kern="100" dirty="0">
                          <a:solidFill>
                            <a:srgbClr val="333333"/>
                          </a:solidFill>
                          <a:latin typeface="Verdana" panose="020B0604030504040204"/>
                          <a:ea typeface="宋体" panose="02010600030101010101" pitchFamily="2" charset="-122"/>
                          <a:cs typeface="Arial" panose="020B0604020202020204"/>
                        </a:rPr>
                        <a:t> to disk followed by </a:t>
                      </a:r>
                      <a:r>
                        <a:rPr lang="en-US" sz="1200" b="1" kern="100" dirty="0" err="1">
                          <a:solidFill>
                            <a:srgbClr val="333333"/>
                          </a:solidFill>
                          <a:latin typeface="Verdana" panose="020B0604030504040204"/>
                          <a:ea typeface="宋体" panose="02010600030101010101" pitchFamily="2" charset="-122"/>
                          <a:cs typeface="Times New Roman" panose="02020603050405020304"/>
                        </a:rPr>
                        <a:t>fdatasync</a:t>
                      </a:r>
                      <a:endParaRPr lang="zh-CN" sz="1000" b="1" kern="100" dirty="0">
                        <a:solidFill>
                          <a:srgbClr val="333333"/>
                        </a:solidFill>
                        <a:latin typeface="Verdana" panose="020B0604030504040204"/>
                        <a:ea typeface="宋体" panose="02010600030101010101" pitchFamily="2" charset="-122"/>
                        <a:cs typeface="Times New Roman" panose="02020603050405020304"/>
                      </a:endParaRPr>
                    </a:p>
                  </a:txBody>
                  <a:tcPr marL="32824" marR="32824" marT="32822" marB="32822">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kern="100" dirty="0">
                          <a:solidFill>
                            <a:srgbClr val="333333"/>
                          </a:solidFill>
                          <a:latin typeface="Verdana" panose="020B0604030504040204"/>
                          <a:ea typeface="宋体" panose="02010600030101010101" pitchFamily="2" charset="-122"/>
                          <a:cs typeface="Arial" panose="020B0604020202020204"/>
                        </a:rPr>
                        <a:t>0.03</a:t>
                      </a:r>
                      <a:endParaRPr lang="zh-CN" sz="1000" b="1" kern="100" dirty="0">
                        <a:solidFill>
                          <a:srgbClr val="333333"/>
                        </a:solidFill>
                        <a:latin typeface="Verdana" panose="020B0604030504040204"/>
                        <a:ea typeface="宋体" panose="02010600030101010101" pitchFamily="2" charset="-122"/>
                        <a:cs typeface="Times New Roman" panose="02020603050405020304"/>
                      </a:endParaRPr>
                    </a:p>
                  </a:txBody>
                  <a:tcPr marL="32824" marR="32824" marT="32822" marB="32822">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kern="100" dirty="0">
                          <a:solidFill>
                            <a:srgbClr val="333333"/>
                          </a:solidFill>
                          <a:latin typeface="Verdana" panose="020B0604030504040204"/>
                          <a:ea typeface="宋体" panose="02010600030101010101" pitchFamily="2" charset="-122"/>
                          <a:cs typeface="Arial" panose="020B0604020202020204"/>
                        </a:rPr>
                        <a:t>0.42</a:t>
                      </a:r>
                      <a:endParaRPr lang="zh-CN" sz="1000" b="1" kern="100" dirty="0">
                        <a:solidFill>
                          <a:srgbClr val="333333"/>
                        </a:solidFill>
                        <a:latin typeface="Verdana" panose="020B0604030504040204"/>
                        <a:ea typeface="宋体" panose="02010600030101010101" pitchFamily="2" charset="-122"/>
                        <a:cs typeface="Times New Roman" panose="02020603050405020304"/>
                      </a:endParaRPr>
                    </a:p>
                  </a:txBody>
                  <a:tcPr marL="32824" marR="32824" marT="32822" marB="32822">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kern="100" dirty="0">
                          <a:solidFill>
                            <a:srgbClr val="333333"/>
                          </a:solidFill>
                          <a:latin typeface="Verdana" panose="020B0604030504040204"/>
                          <a:ea typeface="宋体" panose="02010600030101010101" pitchFamily="2" charset="-122"/>
                          <a:cs typeface="Arial" panose="020B0604020202020204"/>
                        </a:rPr>
                        <a:t>18.28</a:t>
                      </a:r>
                      <a:endParaRPr lang="zh-CN" sz="1000" b="1" kern="100" dirty="0">
                        <a:solidFill>
                          <a:srgbClr val="333333"/>
                        </a:solidFill>
                        <a:latin typeface="Verdana" panose="020B0604030504040204"/>
                        <a:ea typeface="宋体" panose="02010600030101010101" pitchFamily="2" charset="-122"/>
                        <a:cs typeface="Times New Roman" panose="02020603050405020304"/>
                      </a:endParaRPr>
                    </a:p>
                  </a:txBody>
                  <a:tcPr marL="32824" marR="32824" marT="32822" marB="32822">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0082">
                <a:tc>
                  <a:txBody>
                    <a:bodyPr/>
                    <a:lstStyle/>
                    <a:p>
                      <a:r>
                        <a:rPr lang="en-US" sz="1200" b="1" kern="100" dirty="0">
                          <a:solidFill>
                            <a:srgbClr val="333333"/>
                          </a:solidFill>
                          <a:latin typeface="Verdana" panose="020B0604030504040204"/>
                          <a:ea typeface="宋体" panose="02010600030101010101" pitchFamily="2" charset="-122"/>
                          <a:cs typeface="Times New Roman" panose="02020603050405020304"/>
                        </a:rPr>
                        <a:t>write</a:t>
                      </a:r>
                      <a:r>
                        <a:rPr lang="en-US" sz="1600" b="1" kern="100" dirty="0">
                          <a:solidFill>
                            <a:srgbClr val="333333"/>
                          </a:solidFill>
                          <a:latin typeface="Verdana" panose="020B0604030504040204"/>
                          <a:ea typeface="宋体" panose="02010600030101010101" pitchFamily="2" charset="-122"/>
                          <a:cs typeface="Arial" panose="020B0604020202020204"/>
                        </a:rPr>
                        <a:t> to disk followed by </a:t>
                      </a:r>
                      <a:r>
                        <a:rPr lang="en-US" sz="1200" b="1" kern="100" dirty="0" err="1">
                          <a:solidFill>
                            <a:srgbClr val="333333"/>
                          </a:solidFill>
                          <a:latin typeface="Verdana" panose="020B0604030504040204"/>
                          <a:ea typeface="宋体" panose="02010600030101010101" pitchFamily="2" charset="-122"/>
                          <a:cs typeface="Times New Roman" panose="02020603050405020304"/>
                        </a:rPr>
                        <a:t>fsync</a:t>
                      </a:r>
                      <a:endParaRPr lang="zh-CN" sz="1000" b="1" kern="100" dirty="0">
                        <a:solidFill>
                          <a:srgbClr val="333333"/>
                        </a:solidFill>
                        <a:latin typeface="Verdana" panose="020B0604030504040204"/>
                        <a:ea typeface="宋体" panose="02010600030101010101" pitchFamily="2" charset="-122"/>
                        <a:cs typeface="Times New Roman" panose="02020603050405020304"/>
                      </a:endParaRPr>
                    </a:p>
                  </a:txBody>
                  <a:tcPr marL="32824" marR="32824" marT="32822" marB="32822">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kern="100" dirty="0">
                          <a:solidFill>
                            <a:srgbClr val="333333"/>
                          </a:solidFill>
                          <a:latin typeface="Verdana" panose="020B0604030504040204"/>
                          <a:ea typeface="宋体" panose="02010600030101010101" pitchFamily="2" charset="-122"/>
                          <a:cs typeface="Arial" panose="020B0604020202020204"/>
                        </a:rPr>
                        <a:t>0.03</a:t>
                      </a:r>
                      <a:endParaRPr lang="zh-CN" sz="1000" b="1" kern="100" dirty="0">
                        <a:solidFill>
                          <a:srgbClr val="333333"/>
                        </a:solidFill>
                        <a:latin typeface="Verdana" panose="020B0604030504040204"/>
                        <a:ea typeface="宋体" panose="02010600030101010101" pitchFamily="2" charset="-122"/>
                        <a:cs typeface="Times New Roman" panose="02020603050405020304"/>
                      </a:endParaRPr>
                    </a:p>
                  </a:txBody>
                  <a:tcPr marL="32824" marR="32824" marT="32822" marB="32822">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kern="100" dirty="0">
                          <a:solidFill>
                            <a:srgbClr val="333333"/>
                          </a:solidFill>
                          <a:latin typeface="Verdana" panose="020B0604030504040204"/>
                          <a:ea typeface="宋体" panose="02010600030101010101" pitchFamily="2" charset="-122"/>
                          <a:cs typeface="Arial" panose="020B0604020202020204"/>
                        </a:rPr>
                        <a:t>0.37</a:t>
                      </a:r>
                      <a:endParaRPr lang="zh-CN" sz="1000" b="1" kern="100" dirty="0">
                        <a:solidFill>
                          <a:srgbClr val="333333"/>
                        </a:solidFill>
                        <a:latin typeface="Verdana" panose="020B0604030504040204"/>
                        <a:ea typeface="宋体" panose="02010600030101010101" pitchFamily="2" charset="-122"/>
                        <a:cs typeface="Times New Roman" panose="02020603050405020304"/>
                      </a:endParaRPr>
                    </a:p>
                  </a:txBody>
                  <a:tcPr marL="32824" marR="32824" marT="32822" marB="32822">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kern="100" dirty="0">
                          <a:solidFill>
                            <a:srgbClr val="333333"/>
                          </a:solidFill>
                          <a:latin typeface="Verdana" panose="020B0604030504040204"/>
                          <a:ea typeface="宋体" panose="02010600030101010101" pitchFamily="2" charset="-122"/>
                          <a:cs typeface="Arial" panose="020B0604020202020204"/>
                        </a:rPr>
                        <a:t>17.95</a:t>
                      </a:r>
                      <a:endParaRPr lang="zh-CN" sz="1000" b="1" kern="100" dirty="0">
                        <a:solidFill>
                          <a:srgbClr val="333333"/>
                        </a:solidFill>
                        <a:latin typeface="Verdana" panose="020B0604030504040204"/>
                        <a:ea typeface="宋体" panose="02010600030101010101" pitchFamily="2" charset="-122"/>
                        <a:cs typeface="Times New Roman" panose="02020603050405020304"/>
                      </a:endParaRPr>
                    </a:p>
                  </a:txBody>
                  <a:tcPr marL="32824" marR="32824" marT="32822" marB="32822">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93338">
                <a:tc>
                  <a:txBody>
                    <a:bodyPr/>
                    <a:lstStyle/>
                    <a:p>
                      <a:r>
                        <a:rPr lang="en-US" sz="1200" b="1" kern="100">
                          <a:solidFill>
                            <a:srgbClr val="333333"/>
                          </a:solidFill>
                          <a:latin typeface="Verdana" panose="020B0604030504040204"/>
                          <a:ea typeface="宋体" panose="02010600030101010101" pitchFamily="2" charset="-122"/>
                          <a:cs typeface="Times New Roman" panose="02020603050405020304"/>
                        </a:rPr>
                        <a:t>write</a:t>
                      </a:r>
                      <a:r>
                        <a:rPr lang="en-US" sz="1600" b="1" kern="100">
                          <a:solidFill>
                            <a:srgbClr val="333333"/>
                          </a:solidFill>
                          <a:latin typeface="Verdana" panose="020B0604030504040204"/>
                          <a:ea typeface="宋体" panose="02010600030101010101" pitchFamily="2" charset="-122"/>
                          <a:cs typeface="Arial" panose="020B0604020202020204"/>
                        </a:rPr>
                        <a:t> to disk with </a:t>
                      </a:r>
                      <a:r>
                        <a:rPr lang="en-US" sz="1200" b="1" kern="100">
                          <a:solidFill>
                            <a:srgbClr val="333333"/>
                          </a:solidFill>
                          <a:latin typeface="Verdana" panose="020B0604030504040204"/>
                          <a:ea typeface="宋体" panose="02010600030101010101" pitchFamily="2" charset="-122"/>
                          <a:cs typeface="Times New Roman" panose="02020603050405020304"/>
                        </a:rPr>
                        <a:t>O_SYNC</a:t>
                      </a:r>
                      <a:r>
                        <a:rPr lang="en-US" sz="1600" b="1" kern="100">
                          <a:solidFill>
                            <a:srgbClr val="333333"/>
                          </a:solidFill>
                          <a:latin typeface="Verdana" panose="020B0604030504040204"/>
                          <a:ea typeface="宋体" panose="02010600030101010101" pitchFamily="2" charset="-122"/>
                          <a:cs typeface="Arial" panose="020B0604020202020204"/>
                        </a:rPr>
                        <a:t> set followed by </a:t>
                      </a:r>
                      <a:r>
                        <a:rPr lang="en-US" sz="1200" b="1" kern="100">
                          <a:solidFill>
                            <a:srgbClr val="333333"/>
                          </a:solidFill>
                          <a:latin typeface="Verdana" panose="020B0604030504040204"/>
                          <a:ea typeface="宋体" panose="02010600030101010101" pitchFamily="2" charset="-122"/>
                          <a:cs typeface="Times New Roman" panose="02020603050405020304"/>
                        </a:rPr>
                        <a:t>fsync</a:t>
                      </a:r>
                      <a:endParaRPr lang="zh-CN" sz="1000" b="1" kern="100">
                        <a:solidFill>
                          <a:srgbClr val="333333"/>
                        </a:solidFill>
                        <a:latin typeface="Verdana" panose="020B0604030504040204"/>
                        <a:ea typeface="宋体" panose="02010600030101010101" pitchFamily="2" charset="-122"/>
                        <a:cs typeface="Times New Roman" panose="02020603050405020304"/>
                      </a:endParaRPr>
                    </a:p>
                  </a:txBody>
                  <a:tcPr marL="32824" marR="32824" marT="32822" marB="32822">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r>
                        <a:rPr lang="en-US" sz="1600" b="1" kern="100">
                          <a:solidFill>
                            <a:srgbClr val="333333"/>
                          </a:solidFill>
                          <a:latin typeface="Verdana" panose="020B0604030504040204"/>
                          <a:ea typeface="宋体" panose="02010600030101010101" pitchFamily="2" charset="-122"/>
                          <a:cs typeface="Arial" panose="020B0604020202020204"/>
                        </a:rPr>
                        <a:t>0.05</a:t>
                      </a:r>
                      <a:endParaRPr lang="zh-CN" sz="1000" b="1" kern="100">
                        <a:solidFill>
                          <a:srgbClr val="333333"/>
                        </a:solidFill>
                        <a:latin typeface="Verdana" panose="020B0604030504040204"/>
                        <a:ea typeface="宋体" panose="02010600030101010101" pitchFamily="2" charset="-122"/>
                        <a:cs typeface="Times New Roman" panose="02020603050405020304"/>
                      </a:endParaRPr>
                    </a:p>
                  </a:txBody>
                  <a:tcPr marL="32824" marR="32824" marT="32822" marB="32822">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tcPr>
                </a:tc>
                <a:tc>
                  <a:txBody>
                    <a:bodyPr/>
                    <a:lstStyle/>
                    <a:p>
                      <a:pPr algn="ctr"/>
                      <a:r>
                        <a:rPr lang="en-US" sz="1600" b="1" kern="100">
                          <a:solidFill>
                            <a:srgbClr val="333333"/>
                          </a:solidFill>
                          <a:latin typeface="Verdana" panose="020B0604030504040204"/>
                          <a:ea typeface="宋体" panose="02010600030101010101" pitchFamily="2" charset="-122"/>
                          <a:cs typeface="Arial" panose="020B0604020202020204"/>
                        </a:rPr>
                        <a:t>0.44</a:t>
                      </a:r>
                      <a:endParaRPr lang="zh-CN" sz="1000" b="1" kern="100">
                        <a:solidFill>
                          <a:srgbClr val="333333"/>
                        </a:solidFill>
                        <a:latin typeface="Verdana" panose="020B0604030504040204"/>
                        <a:ea typeface="宋体" panose="02010600030101010101" pitchFamily="2" charset="-122"/>
                        <a:cs typeface="Times New Roman" panose="02020603050405020304"/>
                      </a:endParaRPr>
                    </a:p>
                  </a:txBody>
                  <a:tcPr marL="32824" marR="32824" marT="32822" marB="32822">
                    <a:lnL>
                      <a:noFill/>
                    </a:lnL>
                    <a:lnR>
                      <a:noFill/>
                    </a:lnR>
                    <a:lnT w="12700" cap="flat" cmpd="sng" algn="ctr">
                      <a:solidFill>
                        <a:schemeClr val="tx1"/>
                      </a:solidFill>
                      <a:prstDash val="solid"/>
                      <a:round/>
                      <a:headEnd type="none" w="med" len="med"/>
                      <a:tailEnd type="none" w="med" len="med"/>
                    </a:lnT>
                    <a:lnB>
                      <a:noFill/>
                    </a:lnB>
                  </a:tcPr>
                </a:tc>
                <a:tc>
                  <a:txBody>
                    <a:bodyPr/>
                    <a:lstStyle/>
                    <a:p>
                      <a:pPr algn="ctr"/>
                      <a:r>
                        <a:rPr lang="en-US" sz="1600" b="1" kern="100" dirty="0">
                          <a:solidFill>
                            <a:srgbClr val="333333"/>
                          </a:solidFill>
                          <a:latin typeface="Verdana" panose="020B0604030504040204"/>
                          <a:ea typeface="宋体" panose="02010600030101010101" pitchFamily="2" charset="-122"/>
                          <a:cs typeface="Arial" panose="020B0604020202020204"/>
                        </a:rPr>
                        <a:t>17.95</a:t>
                      </a:r>
                      <a:endParaRPr lang="zh-CN" sz="1000" b="1" kern="100" dirty="0">
                        <a:solidFill>
                          <a:srgbClr val="333333"/>
                        </a:solidFill>
                        <a:latin typeface="Verdana" panose="020B0604030504040204"/>
                        <a:ea typeface="宋体" panose="02010600030101010101" pitchFamily="2" charset="-122"/>
                        <a:cs typeface="Times New Roman" panose="02020603050405020304"/>
                      </a:endParaRPr>
                    </a:p>
                  </a:txBody>
                  <a:tcPr marL="32824" marR="32824" marT="32822" marB="32822">
                    <a:lnL>
                      <a:noFill/>
                    </a:lnL>
                    <a:lnR>
                      <a:noFill/>
                    </a:lnR>
                    <a:lnT w="12700" cap="flat" cmpd="sng" algn="ctr">
                      <a:solidFill>
                        <a:schemeClr val="tx1"/>
                      </a:solidFill>
                      <a:prstDash val="solid"/>
                      <a:round/>
                      <a:headEnd type="none" w="med" len="med"/>
                      <a:tailEnd type="none" w="med" len="med"/>
                    </a:lnT>
                    <a:lnB>
                      <a:noFill/>
                    </a:lnB>
                  </a:tcPr>
                </a:tc>
              </a:tr>
            </a:tbl>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a:xfrm>
            <a:off x="684213" y="188913"/>
            <a:ext cx="7772400" cy="719137"/>
          </a:xfrm>
        </p:spPr>
        <p:txBody>
          <a:bodyPr/>
          <a:lstStyle/>
          <a:p>
            <a:r>
              <a:rPr lang="en-US" altLang="zh-TW" b="1" smtClean="0"/>
              <a:t>Mac OS X timing results</a:t>
            </a:r>
            <a:endParaRPr lang="zh-TW" altLang="en-US" smtClean="0"/>
          </a:p>
        </p:txBody>
      </p:sp>
      <p:graphicFrame>
        <p:nvGraphicFramePr>
          <p:cNvPr id="4" name="内容占位符 3"/>
          <p:cNvGraphicFramePr>
            <a:graphicFrameLocks noGrp="1"/>
          </p:cNvGraphicFramePr>
          <p:nvPr>
            <p:ph idx="1"/>
          </p:nvPr>
        </p:nvGraphicFramePr>
        <p:xfrm>
          <a:off x="250825" y="1052513"/>
          <a:ext cx="8642350" cy="5670551"/>
        </p:xfrm>
        <a:graphic>
          <a:graphicData uri="http://schemas.openxmlformats.org/drawingml/2006/table">
            <a:tbl>
              <a:tblPr>
                <a:tableStyleId>{2D5ABB26-0587-4C30-8999-92F81FD0307C}</a:tableStyleId>
              </a:tblPr>
              <a:tblGrid>
                <a:gridCol w="3024822"/>
                <a:gridCol w="1872509"/>
                <a:gridCol w="1944529"/>
                <a:gridCol w="1800490"/>
              </a:tblGrid>
              <a:tr h="815223">
                <a:tc>
                  <a:txBody>
                    <a:bodyPr/>
                    <a:lstStyle/>
                    <a:p>
                      <a:pPr algn="ctr"/>
                      <a:r>
                        <a:rPr lang="en-US" sz="2400" u="none" strike="noStrike" dirty="0" err="1" smtClean="0"/>
                        <a:t>Onperation</a:t>
                      </a:r>
                      <a:endParaRPr lang="en-US" sz="1200" dirty="0">
                        <a:solidFill>
                          <a:srgbClr val="333333"/>
                        </a:solidFill>
                        <a:latin typeface="Verdana" panose="020B0604030504040204"/>
                      </a:endParaRPr>
                    </a:p>
                  </a:txBody>
                  <a:tcPr marL="41824" marR="41824" marT="41821" marB="41821" anchor="ctr">
                    <a:lnB w="12700" cap="flat" cmpd="sng" algn="ctr">
                      <a:solidFill>
                        <a:schemeClr val="tx1"/>
                      </a:solidFill>
                      <a:prstDash val="solid"/>
                      <a:round/>
                      <a:headEnd type="none" w="med" len="med"/>
                      <a:tailEnd type="none" w="med" len="med"/>
                    </a:lnB>
                  </a:tcPr>
                </a:tc>
                <a:tc>
                  <a:txBody>
                    <a:bodyPr/>
                    <a:lstStyle/>
                    <a:p>
                      <a:pPr algn="ctr"/>
                      <a:r>
                        <a:rPr lang="en-US" sz="2400" u="none" strike="noStrike"/>
                        <a:t>User CPU (seconds)</a:t>
                      </a:r>
                      <a:endParaRPr lang="en-US" sz="1200">
                        <a:solidFill>
                          <a:srgbClr val="333333"/>
                        </a:solidFill>
                        <a:latin typeface="Verdana" panose="020B0604030504040204"/>
                      </a:endParaRPr>
                    </a:p>
                  </a:txBody>
                  <a:tcPr marL="41824" marR="41824" marT="41821" marB="41821">
                    <a:lnB w="12700" cap="flat" cmpd="sng" algn="ctr">
                      <a:solidFill>
                        <a:schemeClr val="tx1"/>
                      </a:solidFill>
                      <a:prstDash val="solid"/>
                      <a:round/>
                      <a:headEnd type="none" w="med" len="med"/>
                      <a:tailEnd type="none" w="med" len="med"/>
                    </a:lnB>
                  </a:tcPr>
                </a:tc>
                <a:tc>
                  <a:txBody>
                    <a:bodyPr/>
                    <a:lstStyle/>
                    <a:p>
                      <a:pPr algn="ctr"/>
                      <a:r>
                        <a:rPr lang="en-US" sz="2400" u="none" strike="noStrike"/>
                        <a:t>System CPU (seconds)</a:t>
                      </a:r>
                      <a:endParaRPr lang="en-US" sz="1200">
                        <a:solidFill>
                          <a:srgbClr val="333333"/>
                        </a:solidFill>
                        <a:latin typeface="Verdana" panose="020B0604030504040204"/>
                      </a:endParaRPr>
                    </a:p>
                  </a:txBody>
                  <a:tcPr marL="41824" marR="41824" marT="41821" marB="41821">
                    <a:lnB w="12700" cap="flat" cmpd="sng" algn="ctr">
                      <a:solidFill>
                        <a:schemeClr val="tx1"/>
                      </a:solidFill>
                      <a:prstDash val="solid"/>
                      <a:round/>
                      <a:headEnd type="none" w="med" len="med"/>
                      <a:tailEnd type="none" w="med" len="med"/>
                    </a:lnB>
                  </a:tcPr>
                </a:tc>
                <a:tc>
                  <a:txBody>
                    <a:bodyPr/>
                    <a:lstStyle/>
                    <a:p>
                      <a:pPr algn="ctr"/>
                      <a:r>
                        <a:rPr lang="en-US" sz="2400" u="none" strike="noStrike"/>
                        <a:t>Clock time (seconds)</a:t>
                      </a:r>
                      <a:endParaRPr lang="en-US" sz="1200">
                        <a:solidFill>
                          <a:srgbClr val="333333"/>
                        </a:solidFill>
                        <a:latin typeface="Verdana" panose="020B0604030504040204"/>
                      </a:endParaRPr>
                    </a:p>
                  </a:txBody>
                  <a:tcPr marL="41824" marR="41824" marT="41821" marB="41821">
                    <a:lnB w="12700" cap="flat" cmpd="sng" algn="ctr">
                      <a:solidFill>
                        <a:schemeClr val="tx1"/>
                      </a:solidFill>
                      <a:prstDash val="solid"/>
                      <a:round/>
                      <a:headEnd type="none" w="med" len="med"/>
                      <a:tailEnd type="none" w="med" len="med"/>
                    </a:lnB>
                  </a:tcPr>
                </a:tc>
              </a:tr>
              <a:tr h="653688">
                <a:tc>
                  <a:txBody>
                    <a:bodyPr/>
                    <a:lstStyle/>
                    <a:p>
                      <a:r>
                        <a:rPr lang="en-US" sz="2000"/>
                        <a:t>write</a:t>
                      </a:r>
                      <a:r>
                        <a:rPr lang="en-US" sz="2400"/>
                        <a:t> to </a:t>
                      </a:r>
                      <a:r>
                        <a:rPr lang="en-US" sz="2000"/>
                        <a:t>/dev/null</a:t>
                      </a:r>
                      <a:endParaRPr lang="en-US" sz="1200">
                        <a:solidFill>
                          <a:srgbClr val="333333"/>
                        </a:solidFill>
                        <a:latin typeface="Verdana" panose="020B0604030504040204"/>
                      </a:endParaRPr>
                    </a:p>
                  </a:txBody>
                  <a:tcPr marL="41824" marR="41824" marT="41821" marB="4182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t>0.06</a:t>
                      </a:r>
                      <a:endParaRPr lang="en-US" sz="1200">
                        <a:solidFill>
                          <a:srgbClr val="333333"/>
                        </a:solidFill>
                        <a:latin typeface="Verdana" panose="020B0604030504040204"/>
                      </a:endParaRPr>
                    </a:p>
                  </a:txBody>
                  <a:tcPr marL="41824" marR="41824" marT="41821" marB="4182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t>0.79</a:t>
                      </a:r>
                      <a:endParaRPr lang="en-US" sz="1200">
                        <a:solidFill>
                          <a:srgbClr val="333333"/>
                        </a:solidFill>
                        <a:latin typeface="Verdana" panose="020B0604030504040204"/>
                      </a:endParaRPr>
                    </a:p>
                  </a:txBody>
                  <a:tcPr marL="41824" marR="41824" marT="41821" marB="4182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t>4.33</a:t>
                      </a:r>
                      <a:endParaRPr lang="en-US" sz="1200">
                        <a:solidFill>
                          <a:srgbClr val="333333"/>
                        </a:solidFill>
                        <a:latin typeface="Verdana" panose="020B0604030504040204"/>
                      </a:endParaRPr>
                    </a:p>
                  </a:txBody>
                  <a:tcPr marL="41824" marR="41824" marT="41821" marB="4182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89754">
                <a:tc>
                  <a:txBody>
                    <a:bodyPr/>
                    <a:lstStyle/>
                    <a:p>
                      <a:r>
                        <a:rPr lang="en-US" sz="2400" b="1" dirty="0"/>
                        <a:t>normal</a:t>
                      </a:r>
                      <a:r>
                        <a:rPr lang="en-US" sz="2400" dirty="0"/>
                        <a:t> </a:t>
                      </a:r>
                      <a:r>
                        <a:rPr lang="en-US" sz="2000" dirty="0"/>
                        <a:t>write</a:t>
                      </a:r>
                      <a:r>
                        <a:rPr lang="en-US" sz="2400" dirty="0"/>
                        <a:t> to disk file</a:t>
                      </a:r>
                      <a:endParaRPr lang="en-US" sz="1200" dirty="0">
                        <a:solidFill>
                          <a:srgbClr val="333333"/>
                        </a:solidFill>
                        <a:latin typeface="Verdana" panose="020B0604030504040204"/>
                      </a:endParaRPr>
                    </a:p>
                  </a:txBody>
                  <a:tcPr marL="41824" marR="41824" marT="41821" marB="4182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t>0.05</a:t>
                      </a:r>
                      <a:endParaRPr lang="en-US" sz="1200">
                        <a:solidFill>
                          <a:srgbClr val="333333"/>
                        </a:solidFill>
                        <a:latin typeface="Verdana" panose="020B0604030504040204"/>
                      </a:endParaRPr>
                    </a:p>
                  </a:txBody>
                  <a:tcPr marL="41824" marR="41824" marT="41821" marB="4182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t>3.56</a:t>
                      </a:r>
                      <a:endParaRPr lang="en-US" sz="1200">
                        <a:solidFill>
                          <a:srgbClr val="333333"/>
                        </a:solidFill>
                        <a:latin typeface="Verdana" panose="020B0604030504040204"/>
                      </a:endParaRPr>
                    </a:p>
                  </a:txBody>
                  <a:tcPr marL="41824" marR="41824" marT="41821" marB="4182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t>14.40</a:t>
                      </a:r>
                      <a:endParaRPr lang="en-US" sz="1200">
                        <a:solidFill>
                          <a:srgbClr val="333333"/>
                        </a:solidFill>
                        <a:latin typeface="Verdana" panose="020B0604030504040204"/>
                      </a:endParaRPr>
                    </a:p>
                  </a:txBody>
                  <a:tcPr marL="41824" marR="41824" marT="41821" marB="4182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66804">
                <a:tc>
                  <a:txBody>
                    <a:bodyPr/>
                    <a:lstStyle/>
                    <a:p>
                      <a:r>
                        <a:rPr lang="en-US" sz="2000"/>
                        <a:t>write</a:t>
                      </a:r>
                      <a:r>
                        <a:rPr lang="en-US" sz="2400"/>
                        <a:t> to disk file with </a:t>
                      </a:r>
                      <a:r>
                        <a:rPr lang="en-US" sz="2000" b="1"/>
                        <a:t>O_FSYNC</a:t>
                      </a:r>
                      <a:r>
                        <a:rPr lang="en-US" sz="2400"/>
                        <a:t> set</a:t>
                      </a:r>
                      <a:endParaRPr lang="en-US" sz="1200">
                        <a:solidFill>
                          <a:srgbClr val="333333"/>
                        </a:solidFill>
                        <a:latin typeface="Verdana" panose="020B0604030504040204"/>
                      </a:endParaRPr>
                    </a:p>
                  </a:txBody>
                  <a:tcPr marL="41824" marR="41824" marT="41821" marB="4182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t>0.13</a:t>
                      </a:r>
                      <a:endParaRPr lang="en-US" sz="1200">
                        <a:solidFill>
                          <a:srgbClr val="333333"/>
                        </a:solidFill>
                        <a:latin typeface="Verdana" panose="020B0604030504040204"/>
                      </a:endParaRPr>
                    </a:p>
                  </a:txBody>
                  <a:tcPr marL="41824" marR="41824" marT="41821" marB="4182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9.53</a:t>
                      </a:r>
                      <a:endParaRPr lang="en-US" sz="1200" dirty="0">
                        <a:solidFill>
                          <a:srgbClr val="333333"/>
                        </a:solidFill>
                        <a:latin typeface="Verdana" panose="020B0604030504040204"/>
                      </a:endParaRPr>
                    </a:p>
                  </a:txBody>
                  <a:tcPr marL="41824" marR="41824" marT="41821" marB="4182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t>22.48</a:t>
                      </a:r>
                      <a:endParaRPr lang="en-US" sz="1200">
                        <a:solidFill>
                          <a:srgbClr val="333333"/>
                        </a:solidFill>
                        <a:latin typeface="Verdana" panose="020B0604030504040204"/>
                      </a:endParaRPr>
                    </a:p>
                  </a:txBody>
                  <a:tcPr marL="41824" marR="41824" marT="41821" marB="4182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78278">
                <a:tc>
                  <a:txBody>
                    <a:bodyPr/>
                    <a:lstStyle/>
                    <a:p>
                      <a:r>
                        <a:rPr lang="en-US" sz="2000" dirty="0"/>
                        <a:t>write</a:t>
                      </a:r>
                      <a:r>
                        <a:rPr lang="en-US" sz="2400" dirty="0"/>
                        <a:t> to disk followed </a:t>
                      </a:r>
                      <a:r>
                        <a:rPr lang="en-US" sz="2400" dirty="0" smtClean="0"/>
                        <a:t>by    </a:t>
                      </a:r>
                      <a:r>
                        <a:rPr lang="en-US" sz="2400" dirty="0"/>
                        <a:t> </a:t>
                      </a:r>
                      <a:r>
                        <a:rPr lang="en-US" sz="2000" b="1" dirty="0" err="1"/>
                        <a:t>fsync</a:t>
                      </a:r>
                      <a:endParaRPr lang="en-US" sz="1200" b="1" dirty="0">
                        <a:solidFill>
                          <a:srgbClr val="333333"/>
                        </a:solidFill>
                        <a:latin typeface="Verdana" panose="020B0604030504040204"/>
                      </a:endParaRPr>
                    </a:p>
                  </a:txBody>
                  <a:tcPr marL="41824" marR="41824" marT="41821" marB="4182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0.11</a:t>
                      </a:r>
                      <a:endParaRPr lang="en-US" sz="1200" dirty="0">
                        <a:solidFill>
                          <a:srgbClr val="333333"/>
                        </a:solidFill>
                        <a:latin typeface="Verdana" panose="020B0604030504040204"/>
                      </a:endParaRPr>
                    </a:p>
                  </a:txBody>
                  <a:tcPr marL="41824" marR="41824" marT="41821" marB="4182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t>3.31</a:t>
                      </a:r>
                      <a:endParaRPr lang="en-US" sz="1200">
                        <a:solidFill>
                          <a:srgbClr val="333333"/>
                        </a:solidFill>
                        <a:latin typeface="Verdana" panose="020B0604030504040204"/>
                      </a:endParaRPr>
                    </a:p>
                  </a:txBody>
                  <a:tcPr marL="41824" marR="41824" marT="41821" marB="4182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t>14.12</a:t>
                      </a:r>
                      <a:endParaRPr lang="en-US" sz="1200">
                        <a:solidFill>
                          <a:srgbClr val="333333"/>
                        </a:solidFill>
                        <a:latin typeface="Verdana" panose="020B0604030504040204"/>
                      </a:endParaRPr>
                    </a:p>
                  </a:txBody>
                  <a:tcPr marL="41824" marR="41824" marT="41821" marB="4182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66804">
                <a:tc>
                  <a:txBody>
                    <a:bodyPr/>
                    <a:lstStyle/>
                    <a:p>
                      <a:r>
                        <a:rPr lang="en-US" sz="2000" dirty="0"/>
                        <a:t>write</a:t>
                      </a:r>
                      <a:r>
                        <a:rPr lang="en-US" sz="2400" dirty="0"/>
                        <a:t> to disk </a:t>
                      </a:r>
                      <a:r>
                        <a:rPr lang="en-US" sz="2400" dirty="0" smtClean="0"/>
                        <a:t>with</a:t>
                      </a:r>
                      <a:r>
                        <a:rPr lang="en-US" sz="2400" dirty="0"/>
                        <a:t> </a:t>
                      </a:r>
                      <a:r>
                        <a:rPr lang="en-US" sz="2400" dirty="0" smtClean="0"/>
                        <a:t> </a:t>
                      </a:r>
                      <a:r>
                        <a:rPr lang="en-US" sz="2000" b="1" dirty="0" smtClean="0"/>
                        <a:t>O_FSYNC</a:t>
                      </a:r>
                      <a:r>
                        <a:rPr lang="en-US" sz="2400" dirty="0"/>
                        <a:t> set followed by </a:t>
                      </a:r>
                      <a:r>
                        <a:rPr lang="en-US" sz="2800" b="1" dirty="0" err="1"/>
                        <a:t>fsync</a:t>
                      </a:r>
                      <a:endParaRPr lang="en-US" sz="1200" b="1" dirty="0">
                        <a:solidFill>
                          <a:srgbClr val="333333"/>
                        </a:solidFill>
                        <a:latin typeface="Verdana" panose="020B0604030504040204"/>
                      </a:endParaRPr>
                    </a:p>
                  </a:txBody>
                  <a:tcPr marL="41824" marR="41824" marT="41821" marB="41821">
                    <a:lnT w="12700" cap="flat" cmpd="sng" algn="ctr">
                      <a:solidFill>
                        <a:schemeClr val="tx1"/>
                      </a:solidFill>
                      <a:prstDash val="solid"/>
                      <a:round/>
                      <a:headEnd type="none" w="med" len="med"/>
                      <a:tailEnd type="none" w="med" len="med"/>
                    </a:lnT>
                  </a:tcPr>
                </a:tc>
                <a:tc>
                  <a:txBody>
                    <a:bodyPr/>
                    <a:lstStyle/>
                    <a:p>
                      <a:pPr algn="ctr"/>
                      <a:r>
                        <a:rPr lang="en-US" sz="2400" dirty="0"/>
                        <a:t>0.17</a:t>
                      </a:r>
                      <a:endParaRPr lang="en-US" sz="1200" dirty="0">
                        <a:solidFill>
                          <a:srgbClr val="333333"/>
                        </a:solidFill>
                        <a:latin typeface="Verdana" panose="020B0604030504040204"/>
                      </a:endParaRPr>
                    </a:p>
                  </a:txBody>
                  <a:tcPr marL="41824" marR="41824" marT="41821" marB="41821">
                    <a:lnT w="12700" cap="flat" cmpd="sng" algn="ctr">
                      <a:solidFill>
                        <a:schemeClr val="tx1"/>
                      </a:solidFill>
                      <a:prstDash val="solid"/>
                      <a:round/>
                      <a:headEnd type="none" w="med" len="med"/>
                      <a:tailEnd type="none" w="med" len="med"/>
                    </a:lnT>
                  </a:tcPr>
                </a:tc>
                <a:tc>
                  <a:txBody>
                    <a:bodyPr/>
                    <a:lstStyle/>
                    <a:p>
                      <a:pPr algn="ctr"/>
                      <a:r>
                        <a:rPr lang="en-US" sz="2400"/>
                        <a:t>9.14</a:t>
                      </a:r>
                      <a:endParaRPr lang="en-US" sz="1200">
                        <a:solidFill>
                          <a:srgbClr val="333333"/>
                        </a:solidFill>
                        <a:latin typeface="Verdana" panose="020B0604030504040204"/>
                      </a:endParaRPr>
                    </a:p>
                  </a:txBody>
                  <a:tcPr marL="41824" marR="41824" marT="41821" marB="41821">
                    <a:lnT w="12700" cap="flat" cmpd="sng" algn="ctr">
                      <a:solidFill>
                        <a:schemeClr val="tx1"/>
                      </a:solidFill>
                      <a:prstDash val="solid"/>
                      <a:round/>
                      <a:headEnd type="none" w="med" len="med"/>
                      <a:tailEnd type="none" w="med" len="med"/>
                    </a:lnT>
                  </a:tcPr>
                </a:tc>
                <a:tc>
                  <a:txBody>
                    <a:bodyPr/>
                    <a:lstStyle/>
                    <a:p>
                      <a:pPr algn="ctr"/>
                      <a:r>
                        <a:rPr lang="en-US" sz="2400" dirty="0"/>
                        <a:t>22.12</a:t>
                      </a:r>
                      <a:endParaRPr lang="en-US" sz="1200" dirty="0">
                        <a:solidFill>
                          <a:srgbClr val="333333"/>
                        </a:solidFill>
                        <a:latin typeface="Verdana" panose="020B0604030504040204"/>
                      </a:endParaRPr>
                    </a:p>
                  </a:txBody>
                  <a:tcPr marL="41824" marR="41824" marT="41821" marB="41821">
                    <a:lnT w="12700" cap="flat" cmpd="sng" algn="ctr">
                      <a:solidFill>
                        <a:schemeClr val="tx1"/>
                      </a:solidFill>
                      <a:prstDash val="solid"/>
                      <a:round/>
                      <a:headEnd type="none" w="med" len="med"/>
                      <a:tailEnd type="none" w="med" len="med"/>
                    </a:lnT>
                  </a:tcPr>
                </a:tc>
              </a:tr>
            </a:tbl>
          </a:graphicData>
        </a:graphic>
      </p:graphicFrame>
      <p:sp>
        <p:nvSpPr>
          <p:cNvPr id="81953" name="Rectangle 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200">
                <a:solidFill>
                  <a:srgbClr val="000000"/>
                </a:solidFill>
                <a:cs typeface="Arial" panose="020B0604020202020204" pitchFamily="34" charset="0"/>
              </a:rPr>
              <a:t> </a:t>
            </a:r>
            <a:endParaRPr lang="en-US" altLang="zh-CN" sz="240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en-US" altLang="zh-CN" smtClean="0"/>
              <a:t>WRITE &amp; CLOSE</a:t>
            </a:r>
            <a:endParaRPr lang="zh-CN" altLang="en-US" smtClean="0"/>
          </a:p>
        </p:txBody>
      </p:sp>
      <p:sp>
        <p:nvSpPr>
          <p:cNvPr id="59395" name="内容占位符 2"/>
          <p:cNvSpPr>
            <a:spLocks noGrp="1"/>
          </p:cNvSpPr>
          <p:nvPr>
            <p:ph idx="1"/>
          </p:nvPr>
        </p:nvSpPr>
        <p:spPr/>
        <p:txBody>
          <a:bodyPr/>
          <a:lstStyle/>
          <a:p>
            <a:r>
              <a:rPr lang="en-US" altLang="zh-CN" sz="2800" smtClean="0"/>
              <a:t>WRITE is similar to READ</a:t>
            </a:r>
            <a:endParaRPr lang="en-US" altLang="zh-CN" sz="2800" smtClean="0"/>
          </a:p>
          <a:p>
            <a:pPr lvl="1"/>
            <a:r>
              <a:rPr lang="en-US" altLang="zh-CN" sz="2400" smtClean="0"/>
              <a:t>Allocate new block if necessary</a:t>
            </a:r>
            <a:endParaRPr lang="en-US" altLang="zh-CN" sz="2400" smtClean="0"/>
          </a:p>
          <a:p>
            <a:pPr lvl="1"/>
            <a:r>
              <a:rPr lang="en-US" altLang="zh-CN" sz="2400" smtClean="0"/>
              <a:t>Update inode’s </a:t>
            </a:r>
            <a:r>
              <a:rPr lang="en-US" altLang="zh-CN" sz="2400" i="1" smtClean="0"/>
              <a:t>size</a:t>
            </a:r>
            <a:r>
              <a:rPr lang="en-US" altLang="zh-CN" sz="2400" smtClean="0"/>
              <a:t> and </a:t>
            </a:r>
            <a:r>
              <a:rPr lang="en-US" altLang="zh-CN" sz="2400" i="1" smtClean="0"/>
              <a:t>mtime</a:t>
            </a:r>
            <a:endParaRPr lang="en-US" altLang="zh-CN" sz="2400" i="1" smtClean="0"/>
          </a:p>
          <a:p>
            <a:r>
              <a:rPr lang="en-US" altLang="zh-CN" sz="2800" smtClean="0"/>
              <a:t>CLOSE</a:t>
            </a:r>
            <a:endParaRPr lang="en-US" altLang="zh-CN" sz="2800" smtClean="0"/>
          </a:p>
          <a:p>
            <a:pPr lvl="1"/>
            <a:r>
              <a:rPr lang="en-US" altLang="zh-CN" sz="2400" smtClean="0"/>
              <a:t>Free the entry in the fd_table </a:t>
            </a:r>
            <a:endParaRPr lang="en-US" altLang="zh-CN" sz="2400" smtClean="0"/>
          </a:p>
          <a:p>
            <a:pPr lvl="1"/>
            <a:r>
              <a:rPr lang="en-US" altLang="zh-CN" sz="2400" smtClean="0"/>
              <a:t>Decrease the reference counter in file table</a:t>
            </a:r>
            <a:endParaRPr lang="en-US" altLang="zh-CN" sz="2400" smtClean="0"/>
          </a:p>
          <a:p>
            <a:pPr lvl="1"/>
            <a:r>
              <a:rPr lang="en-US" altLang="zh-CN" sz="2400" smtClean="0"/>
              <a:t>Free the entry in file table if counter is 0</a:t>
            </a:r>
            <a:endParaRPr lang="en-US" altLang="zh-CN" sz="2400" smtClean="0"/>
          </a:p>
          <a:p>
            <a:r>
              <a:rPr lang="en-US" altLang="zh-CN" sz="2800" smtClean="0"/>
              <a:t>Failures in the middle may cause inconsistency</a:t>
            </a:r>
            <a:endParaRPr lang="en-US" altLang="zh-CN" sz="2800" smtClean="0"/>
          </a:p>
          <a:p>
            <a:pPr lvl="1"/>
            <a:r>
              <a:rPr lang="en-US" altLang="zh-CN" sz="2400" smtClean="0"/>
              <a:t>E.g. a block is allocated from on-disk free list, but no inode records that block yet, then the block is lost</a:t>
            </a:r>
            <a:endParaRPr lang="zh-CN" altLang="en-US" sz="2400" smtClean="0"/>
          </a:p>
        </p:txBody>
      </p:sp>
      <p:sp>
        <p:nvSpPr>
          <p:cNvPr id="5939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4A6E76EE-0F1D-4773-98BB-A45895178E2D}"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zh-CN" smtClean="0"/>
              <a:t>Question</a:t>
            </a:r>
            <a:endParaRPr lang="en-US" altLang="zh-CN" smtClean="0"/>
          </a:p>
        </p:txBody>
      </p:sp>
      <p:sp>
        <p:nvSpPr>
          <p:cNvPr id="60419" name="Content Placeholder 2"/>
          <p:cNvSpPr>
            <a:spLocks noGrp="1"/>
          </p:cNvSpPr>
          <p:nvPr>
            <p:ph idx="1"/>
          </p:nvPr>
        </p:nvSpPr>
        <p:spPr/>
        <p:txBody>
          <a:bodyPr/>
          <a:lstStyle/>
          <a:p>
            <a:r>
              <a:rPr lang="en-US" altLang="zh-CN" dirty="0" smtClean="0"/>
              <a:t>When writing, which order is </a:t>
            </a:r>
            <a:r>
              <a:rPr lang="en-US" altLang="zh-CN" dirty="0" err="1" smtClean="0"/>
              <a:t>prefered</a:t>
            </a:r>
            <a:r>
              <a:rPr lang="en-US" altLang="zh-CN" dirty="0" smtClean="0"/>
              <a:t>?</a:t>
            </a:r>
            <a:endParaRPr lang="en-US" altLang="zh-CN" dirty="0" smtClean="0"/>
          </a:p>
          <a:p>
            <a:pPr lvl="1"/>
            <a:r>
              <a:rPr lang="en-US" altLang="zh-CN" dirty="0" smtClean="0"/>
              <a:t>Allocate new blocks, write new data, update size</a:t>
            </a:r>
            <a:endParaRPr lang="en-US" altLang="zh-CN" dirty="0" smtClean="0"/>
          </a:p>
          <a:p>
            <a:pPr lvl="1"/>
            <a:r>
              <a:rPr lang="en-US" altLang="zh-CN" dirty="0" smtClean="0"/>
              <a:t>Allocate new blocks, update size, write new data</a:t>
            </a:r>
            <a:endParaRPr lang="en-US" altLang="zh-CN" dirty="0" smtClean="0"/>
          </a:p>
          <a:p>
            <a:pPr lvl="1"/>
            <a:r>
              <a:rPr lang="en-US" altLang="zh-CN" dirty="0" smtClean="0"/>
              <a:t>Update size, allocate new blocks, write new data</a:t>
            </a:r>
            <a:endParaRPr lang="en-US" altLang="zh-CN" dirty="0" smtClean="0"/>
          </a:p>
        </p:txBody>
      </p:sp>
      <p:sp>
        <p:nvSpPr>
          <p:cNvPr id="6042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04201FA9-B3CB-4D10-8A4E-13C80CD74658}"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en-US" altLang="zh-CN" dirty="0" smtClean="0"/>
              <a:t>Delete after OPEN but before </a:t>
            </a:r>
            <a:r>
              <a:rPr lang="en-US" altLang="zh-CN" sz="4000" dirty="0" smtClean="0"/>
              <a:t>CLOSE</a:t>
            </a:r>
            <a:endParaRPr lang="zh-CN" altLang="en-US" sz="4000" dirty="0" smtClean="0"/>
          </a:p>
        </p:txBody>
      </p:sp>
      <p:sp>
        <p:nvSpPr>
          <p:cNvPr id="53251" name="内容占位符 2"/>
          <p:cNvSpPr>
            <a:spLocks noGrp="1"/>
          </p:cNvSpPr>
          <p:nvPr>
            <p:ph idx="1"/>
          </p:nvPr>
        </p:nvSpPr>
        <p:spPr/>
        <p:txBody>
          <a:bodyPr/>
          <a:lstStyle/>
          <a:p>
            <a:r>
              <a:rPr lang="en-US" altLang="zh-CN" smtClean="0"/>
              <a:t>One process has a file open</a:t>
            </a:r>
            <a:endParaRPr lang="en-US" altLang="zh-CN" smtClean="0"/>
          </a:p>
          <a:p>
            <a:r>
              <a:rPr lang="en-US" altLang="zh-CN" smtClean="0"/>
              <a:t>Another process removes the last name pointing to that file</a:t>
            </a:r>
            <a:endParaRPr lang="en-US" altLang="zh-CN" smtClean="0"/>
          </a:p>
          <a:p>
            <a:pPr lvl="1"/>
            <a:r>
              <a:rPr lang="en-US" altLang="zh-CN" smtClean="0"/>
              <a:t>Reference counter is now 0</a:t>
            </a:r>
            <a:endParaRPr lang="en-US" altLang="zh-CN" smtClean="0"/>
          </a:p>
          <a:p>
            <a:r>
              <a:rPr lang="en-US" altLang="zh-CN" smtClean="0"/>
              <a:t>The inode isn’t freed until the first process calls CLOSE</a:t>
            </a:r>
            <a:endParaRPr lang="en-US" altLang="zh-CN" smtClean="0"/>
          </a:p>
          <a:p>
            <a:endParaRPr lang="zh-CN" altLang="en-US" smtClean="0"/>
          </a:p>
        </p:txBody>
      </p:sp>
      <p:sp>
        <p:nvSpPr>
          <p:cNvPr id="6144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76FEE262-84DC-4DEE-94D3-BE4FD9130564}"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251">
                                            <p:txEl>
                                              <p:pRg st="3" end="3"/>
                                            </p:txEl>
                                          </p:spTgt>
                                        </p:tgtEl>
                                        <p:attrNameLst>
                                          <p:attrName>style.visibility</p:attrName>
                                        </p:attrNameLst>
                                      </p:cBhvr>
                                      <p:to>
                                        <p:strVal val="visible"/>
                                      </p:to>
                                    </p:set>
                                    <p:animEffect transition="in" filter="fade">
                                      <p:cBhvr>
                                        <p:cTn id="7" dur="500"/>
                                        <p:tgtEl>
                                          <p:spTgt spid="532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685800" y="609600"/>
            <a:ext cx="7772400" cy="803275"/>
          </a:xfrm>
        </p:spPr>
        <p:txBody>
          <a:bodyPr/>
          <a:lstStyle/>
          <a:p>
            <a:pPr eaLnBrk="1" hangingPunct="1"/>
            <a:r>
              <a:rPr lang="en-US" altLang="zh-CN" dirty="0" smtClean="0">
                <a:solidFill>
                  <a:schemeClr val="accent2"/>
                </a:solidFill>
              </a:rPr>
              <a:t>unlink the opened file</a:t>
            </a:r>
            <a:endParaRPr lang="zh-CN" altLang="en-US" dirty="0" smtClean="0">
              <a:solidFill>
                <a:schemeClr val="accent2"/>
              </a:solidFill>
            </a:endParaRPr>
          </a:p>
        </p:txBody>
      </p:sp>
      <p:sp>
        <p:nvSpPr>
          <p:cNvPr id="66563" name="Rectangle 3"/>
          <p:cNvSpPr>
            <a:spLocks noGrp="1" noChangeArrowheads="1"/>
          </p:cNvSpPr>
          <p:nvPr>
            <p:ph type="body" idx="1"/>
          </p:nvPr>
        </p:nvSpPr>
        <p:spPr/>
        <p:txBody>
          <a:bodyPr/>
          <a:lstStyle/>
          <a:p>
            <a:pPr eaLnBrk="1" hangingPunct="1"/>
            <a:endParaRPr lang="zh-CN" altLang="zh-CN" smtClean="0"/>
          </a:p>
        </p:txBody>
      </p:sp>
      <p:pic>
        <p:nvPicPr>
          <p:cNvPr id="6656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9751" y="1557339"/>
            <a:ext cx="7156450" cy="419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802765" y="2240280"/>
            <a:ext cx="711835" cy="398780"/>
          </a:xfrm>
          <a:prstGeom prst="rect">
            <a:avLst/>
          </a:prstGeom>
          <a:noFill/>
        </p:spPr>
        <p:txBody>
          <a:bodyPr wrap="square" rtlCol="0">
            <a:spAutoFit/>
          </a:bodyPr>
          <a:p>
            <a:r>
              <a:rPr lang="en-US" altLang="zh-CN"/>
              <a:t>fd=</a:t>
            </a:r>
            <a:endParaRPr lang="en-US" altLang="zh-CN"/>
          </a:p>
        </p:txBody>
      </p:sp>
      <p:sp>
        <p:nvSpPr>
          <p:cNvPr id="3" name="文本框 2"/>
          <p:cNvSpPr txBox="1"/>
          <p:nvPr/>
        </p:nvSpPr>
        <p:spPr>
          <a:xfrm>
            <a:off x="1362075" y="5624830"/>
            <a:ext cx="6854825" cy="1630045"/>
          </a:xfrm>
          <a:prstGeom prst="rect">
            <a:avLst/>
          </a:prstGeom>
          <a:noFill/>
        </p:spPr>
        <p:txBody>
          <a:bodyPr wrap="square" rtlCol="0">
            <a:spAutoFit/>
          </a:bodyPr>
          <a:p>
            <a:r>
              <a:rPr lang="en-US" altLang="zh-CN">
                <a:solidFill>
                  <a:srgbClr val="FF0000"/>
                </a:solidFill>
              </a:rPr>
              <a:t>read(fd</a:t>
            </a:r>
            <a:r>
              <a:rPr lang="zh-CN" altLang="en-US">
                <a:solidFill>
                  <a:srgbClr val="FF0000"/>
                </a:solidFill>
              </a:rPr>
              <a:t>，</a:t>
            </a:r>
            <a:r>
              <a:rPr lang="en-US" altLang="zh-CN">
                <a:solidFill>
                  <a:srgbClr val="FF0000"/>
                </a:solidFill>
              </a:rPr>
              <a:t>WRONLY</a:t>
            </a:r>
            <a:r>
              <a:rPr lang="zh-CN" altLang="en-US">
                <a:solidFill>
                  <a:srgbClr val="FF0000"/>
                </a:solidFill>
              </a:rPr>
              <a:t>）</a:t>
            </a:r>
            <a:endParaRPr lang="zh-CN" altLang="en-US">
              <a:solidFill>
                <a:srgbClr val="FF0000"/>
              </a:solidFill>
            </a:endParaRPr>
          </a:p>
          <a:p>
            <a:r>
              <a:rPr lang="en-US" altLang="zh-CN">
                <a:solidFill>
                  <a:srgbClr val="FF0000"/>
                </a:solidFill>
              </a:rPr>
              <a:t>[</a:t>
            </a:r>
            <a:r>
              <a:rPr lang="zh-CN" altLang="en-US">
                <a:solidFill>
                  <a:srgbClr val="FF0000"/>
                </a:solidFill>
              </a:rPr>
              <a:t>这样仍然没问题</a:t>
            </a:r>
            <a:r>
              <a:rPr lang="en-US" altLang="zh-CN">
                <a:solidFill>
                  <a:srgbClr val="FF0000"/>
                </a:solidFill>
              </a:rPr>
              <a:t>]</a:t>
            </a:r>
            <a:endParaRPr lang="zh-CN" altLang="en-US">
              <a:solidFill>
                <a:srgbClr val="FF0000"/>
              </a:solidFill>
            </a:endParaRPr>
          </a:p>
          <a:p>
            <a:r>
              <a:rPr lang="en-US" altLang="zh-CN">
                <a:solidFill>
                  <a:srgbClr val="FF0000"/>
                </a:solidFill>
              </a:rPr>
              <a:t>open(“tempfile”,...)</a:t>
            </a:r>
            <a:r>
              <a:rPr lang="zh-CN" altLang="en-US">
                <a:solidFill>
                  <a:srgbClr val="FF0000"/>
                </a:solidFill>
              </a:rPr>
              <a:t>【出错，有问题】</a:t>
            </a:r>
            <a:endParaRPr lang="zh-CN" altLang="en-US">
              <a:solidFill>
                <a:srgbClr val="FF0000"/>
              </a:solidFill>
            </a:endParaRPr>
          </a:p>
          <a:p>
            <a:r>
              <a:rPr lang="en-US" altLang="zh-CN">
                <a:solidFill>
                  <a:srgbClr val="FF0000"/>
                </a:solidFill>
              </a:rPr>
              <a:t>close</a:t>
            </a:r>
            <a:r>
              <a:rPr lang="zh-CN" altLang="en-US">
                <a:solidFill>
                  <a:srgbClr val="FF0000"/>
                </a:solidFill>
              </a:rPr>
              <a:t>（</a:t>
            </a:r>
            <a:r>
              <a:rPr lang="en-US" altLang="zh-CN">
                <a:solidFill>
                  <a:srgbClr val="FF0000"/>
                </a:solidFill>
              </a:rPr>
              <a:t>fd</a:t>
            </a:r>
            <a:r>
              <a:rPr lang="zh-CN" altLang="en-US">
                <a:solidFill>
                  <a:srgbClr val="FF0000"/>
                </a:solidFill>
              </a:rPr>
              <a:t>）【检查</a:t>
            </a:r>
            <a:r>
              <a:rPr lang="en-US" altLang="zh-CN">
                <a:solidFill>
                  <a:srgbClr val="FF0000"/>
                </a:solidFill>
              </a:rPr>
              <a:t>linkcout</a:t>
            </a:r>
            <a:r>
              <a:rPr lang="zh-CN" altLang="en-US">
                <a:solidFill>
                  <a:srgbClr val="FF0000"/>
                </a:solidFill>
              </a:rPr>
              <a:t>，启动垃圾回收】</a:t>
            </a:r>
            <a:endParaRPr lang="en-US" altLang="zh-CN">
              <a:solidFill>
                <a:srgbClr val="FF0000"/>
              </a:solidFill>
            </a:endParaRPr>
          </a:p>
          <a:p>
            <a:endParaRPr lang="en-US" altLang="zh-CN">
              <a:solidFill>
                <a:srgbClr val="FF0000"/>
              </a:solidFill>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lgn="just"/>
            <a:r>
              <a:rPr lang="en-US" altLang="zh-CN" smtClean="0">
                <a:ea typeface="宋体" panose="02010600030101010101" pitchFamily="2" charset="-122"/>
              </a:rPr>
              <a:t>mount</a:t>
            </a:r>
            <a:endParaRPr lang="en-US" altLang="zh-CN" smtClean="0">
              <a:ea typeface="宋体" panose="02010600030101010101" pitchFamily="2" charset="-122"/>
            </a:endParaRPr>
          </a:p>
        </p:txBody>
      </p:sp>
      <p:sp>
        <p:nvSpPr>
          <p:cNvPr id="68611" name="Text Box 32"/>
          <p:cNvSpPr txBox="1">
            <a:spLocks noChangeArrowheads="1"/>
          </p:cNvSpPr>
          <p:nvPr/>
        </p:nvSpPr>
        <p:spPr bwMode="auto">
          <a:xfrm>
            <a:off x="771525" y="1458913"/>
            <a:ext cx="8154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endParaRPr lang="zh-CN" altLang="en-US" sz="1800"/>
          </a:p>
        </p:txBody>
      </p:sp>
      <p:sp>
        <p:nvSpPr>
          <p:cNvPr id="68612" name="Rectangle 33"/>
          <p:cNvSpPr>
            <a:spLocks noGrp="1" noChangeArrowheads="1"/>
          </p:cNvSpPr>
          <p:nvPr>
            <p:ph type="body" idx="1"/>
          </p:nvPr>
        </p:nvSpPr>
        <p:spPr>
          <a:xfrm>
            <a:off x="898525" y="887413"/>
            <a:ext cx="7767638" cy="5626100"/>
          </a:xfrm>
          <a:noFill/>
        </p:spPr>
        <p:txBody>
          <a:bodyPr/>
          <a:lstStyle/>
          <a:p>
            <a:endParaRPr lang="en-US" altLang="zh-CN" smtClean="0">
              <a:ea typeface="宋体" panose="02010600030101010101" pitchFamily="2" charset="-122"/>
            </a:endParaRPr>
          </a:p>
          <a:p>
            <a:endParaRPr lang="en-US" altLang="zh-CN" smtClean="0">
              <a:ea typeface="宋体" panose="02010600030101010101" pitchFamily="2" charset="-122"/>
            </a:endParaRPr>
          </a:p>
        </p:txBody>
      </p:sp>
      <p:pic>
        <p:nvPicPr>
          <p:cNvPr id="68613" name="Picture 3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73175" y="1376363"/>
            <a:ext cx="7102475" cy="47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框 1"/>
          <p:cNvSpPr txBox="1"/>
          <p:nvPr/>
        </p:nvSpPr>
        <p:spPr>
          <a:xfrm>
            <a:off x="5123815" y="1043305"/>
            <a:ext cx="3896995" cy="1322070"/>
          </a:xfrm>
          <a:prstGeom prst="rect">
            <a:avLst/>
          </a:prstGeom>
          <a:noFill/>
        </p:spPr>
        <p:txBody>
          <a:bodyPr wrap="square" rtlCol="0">
            <a:spAutoFit/>
          </a:bodyPr>
          <a:p>
            <a:r>
              <a:rPr lang="en-US" altLang="zh-CN">
                <a:solidFill>
                  <a:srgbClr val="FF0000"/>
                </a:solidFill>
              </a:rPr>
              <a:t>usr</a:t>
            </a:r>
            <a:endParaRPr lang="en-US" altLang="zh-CN">
              <a:solidFill>
                <a:srgbClr val="FF0000"/>
              </a:solidFill>
            </a:endParaRPr>
          </a:p>
          <a:p>
            <a:r>
              <a:rPr lang="zh-CN" altLang="en-US">
                <a:solidFill>
                  <a:srgbClr val="FF0000"/>
                </a:solidFill>
              </a:rPr>
              <a:t>被标记为</a:t>
            </a:r>
            <a:r>
              <a:rPr lang="en-US" altLang="zh-CN">
                <a:solidFill>
                  <a:srgbClr val="FF0000"/>
                </a:solidFill>
              </a:rPr>
              <a:t>mount point</a:t>
            </a:r>
            <a:r>
              <a:rPr lang="zh-CN" altLang="en-US">
                <a:solidFill>
                  <a:srgbClr val="FF0000"/>
                </a:solidFill>
              </a:rPr>
              <a:t>，标记后就表明不能读原来目录下原本内容，而要读对应分区的内容</a:t>
            </a: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050"/>
          <p:cNvSpPr>
            <a:spLocks noGrp="1" noChangeArrowheads="1"/>
          </p:cNvSpPr>
          <p:nvPr>
            <p:ph type="title"/>
          </p:nvPr>
        </p:nvSpPr>
        <p:spPr>
          <a:xfrm>
            <a:off x="676275" y="0"/>
            <a:ext cx="8267700" cy="844550"/>
          </a:xfrm>
        </p:spPr>
        <p:txBody>
          <a:bodyPr/>
          <a:lstStyle/>
          <a:p>
            <a:pPr algn="just"/>
            <a:r>
              <a:rPr lang="en-US" altLang="zh-CN">
                <a:ea typeface="宋体" panose="02010600030101010101" pitchFamily="2" charset="-122"/>
              </a:rPr>
              <a:t>data structures after mount</a:t>
            </a:r>
            <a:endParaRPr lang="en-US" altLang="zh-CN">
              <a:ea typeface="宋体" panose="02010600030101010101" pitchFamily="2" charset="-122"/>
            </a:endParaRPr>
          </a:p>
        </p:txBody>
      </p:sp>
      <p:sp>
        <p:nvSpPr>
          <p:cNvPr id="159747" name="Rectangle 2051"/>
          <p:cNvSpPr>
            <a:spLocks noGrp="1" noChangeAspect="1" noChangeArrowheads="1"/>
          </p:cNvSpPr>
          <p:nvPr>
            <p:ph type="body" idx="1"/>
          </p:nvPr>
        </p:nvSpPr>
        <p:spPr>
          <a:xfrm>
            <a:off x="704850" y="1098550"/>
            <a:ext cx="8145463" cy="5180013"/>
          </a:xfrm>
        </p:spPr>
        <p:txBody>
          <a:bodyPr/>
          <a:lstStyle/>
          <a:p>
            <a:endParaRPr lang="zh-CN" altLang="en-US">
              <a:ea typeface="宋体" panose="02010600030101010101" pitchFamily="2" charset="-122"/>
            </a:endParaRPr>
          </a:p>
        </p:txBody>
      </p:sp>
      <p:pic>
        <p:nvPicPr>
          <p:cNvPr id="159748" name="Picture 205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33563" y="838200"/>
            <a:ext cx="635000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304800"/>
            <a:ext cx="8077200" cy="914400"/>
          </a:xfrm>
        </p:spPr>
        <p:txBody>
          <a:bodyPr/>
          <a:lstStyle/>
          <a:p>
            <a:pPr algn="just"/>
            <a:r>
              <a:rPr lang="en-US" altLang="zh-CN" sz="2400" dirty="0" smtClean="0">
                <a:ea typeface="宋体" panose="02010600030101010101" pitchFamily="2" charset="-122"/>
              </a:rPr>
              <a:t>abstract file system</a:t>
            </a:r>
            <a:endParaRPr lang="en-US" altLang="zh-CN" sz="2400" dirty="0" smtClean="0">
              <a:ea typeface="宋体" panose="02010600030101010101" pitchFamily="2" charset="-122"/>
            </a:endParaRPr>
          </a:p>
        </p:txBody>
      </p:sp>
      <p:pic>
        <p:nvPicPr>
          <p:cNvPr id="70659"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6738" y="977900"/>
            <a:ext cx="7658100" cy="483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zh-CN" smtClean="0"/>
              <a:t>Block layer</a:t>
            </a:r>
            <a:endParaRPr lang="en-US" altLang="zh-CN" smtClean="0"/>
          </a:p>
        </p:txBody>
      </p:sp>
      <p:sp>
        <p:nvSpPr>
          <p:cNvPr id="10243"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760E097C-831F-4863-96F8-471EC5EAFB6A}"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sp>
        <p:nvSpPr>
          <p:cNvPr id="10244" name="Content Placeholder 2"/>
          <p:cNvSpPr>
            <a:spLocks noGrp="1"/>
          </p:cNvSpPr>
          <p:nvPr>
            <p:ph idx="1"/>
          </p:nvPr>
        </p:nvSpPr>
        <p:spPr>
          <a:xfrm>
            <a:off x="457200" y="1371600"/>
            <a:ext cx="8305800" cy="4800600"/>
          </a:xfrm>
        </p:spPr>
        <p:txBody>
          <a:bodyPr/>
          <a:lstStyle/>
          <a:p>
            <a:r>
              <a:rPr lang="en-US" altLang="zh-CN" sz="2800" dirty="0" smtClean="0"/>
              <a:t>Block size:          </a:t>
            </a:r>
            <a:r>
              <a:rPr lang="en-US" altLang="zh-CN" sz="2800" dirty="0" smtClean="0">
                <a:solidFill>
                  <a:srgbClr val="FF0000"/>
                </a:solidFill>
              </a:rPr>
              <a:t>a trade-off</a:t>
            </a:r>
            <a:endParaRPr lang="en-US" altLang="zh-CN" sz="2800" dirty="0" smtClean="0">
              <a:solidFill>
                <a:srgbClr val="FF0000"/>
              </a:solidFill>
            </a:endParaRPr>
          </a:p>
          <a:p>
            <a:pPr lvl="1"/>
            <a:r>
              <a:rPr lang="en-US" altLang="zh-CN" sz="2400" dirty="0" smtClean="0"/>
              <a:t>Neither </a:t>
            </a:r>
            <a:r>
              <a:rPr lang="en-US" altLang="zh-CN" sz="2400" dirty="0" smtClean="0">
                <a:solidFill>
                  <a:schemeClr val="accent2"/>
                </a:solidFill>
              </a:rPr>
              <a:t>too small </a:t>
            </a:r>
            <a:r>
              <a:rPr lang="en-US" altLang="zh-CN" sz="2400" dirty="0" smtClean="0">
                <a:solidFill>
                  <a:schemeClr val="accent2"/>
                </a:solidFill>
              </a:rPr>
              <a:t>   </a:t>
            </a:r>
            <a:r>
              <a:rPr lang="en-US" altLang="zh-CN" sz="2400" dirty="0" smtClean="0"/>
              <a:t>or    </a:t>
            </a:r>
            <a:r>
              <a:rPr lang="en-US" altLang="zh-CN" sz="2400" dirty="0" smtClean="0">
                <a:solidFill>
                  <a:srgbClr val="FF0000"/>
                </a:solidFill>
              </a:rPr>
              <a:t>too big</a:t>
            </a:r>
            <a:endParaRPr lang="en-US" altLang="zh-CN" sz="2400" dirty="0" smtClean="0">
              <a:solidFill>
                <a:srgbClr val="FF0000"/>
              </a:solidFill>
            </a:endParaRPr>
          </a:p>
          <a:p>
            <a:r>
              <a:rPr lang="en-US" altLang="zh-CN" sz="2800" dirty="0" smtClean="0"/>
              <a:t>Name mapping: block number -&gt; block</a:t>
            </a:r>
            <a:endParaRPr lang="en-US" altLang="zh-CN" sz="2400" dirty="0" smtClean="0"/>
          </a:p>
          <a:p>
            <a:r>
              <a:rPr lang="en-US" altLang="zh-CN" sz="2800" dirty="0" smtClean="0">
                <a:solidFill>
                  <a:schemeClr val="accent2"/>
                </a:solidFill>
              </a:rPr>
              <a:t>Context</a:t>
            </a:r>
            <a:r>
              <a:rPr lang="en-US" altLang="zh-CN" sz="2800" dirty="0" smtClean="0"/>
              <a:t>:  the storage device (e.g. disk) itself</a:t>
            </a:r>
            <a:endParaRPr lang="en-US" altLang="zh-CN" sz="2800" dirty="0" smtClean="0"/>
          </a:p>
          <a:p>
            <a:pPr lvl="1"/>
            <a:r>
              <a:rPr lang="en-US" altLang="zh-CN" sz="2400" dirty="0" smtClean="0"/>
              <a:t>Binds block numbers to physical blocks</a:t>
            </a:r>
            <a:endParaRPr lang="en-US" altLang="zh-CN" sz="2400" dirty="0" smtClean="0"/>
          </a:p>
          <a:p>
            <a:r>
              <a:rPr lang="en-US" altLang="zh-CN" sz="2800" dirty="0" smtClean="0"/>
              <a:t>Name-mapping  algorithm</a:t>
            </a:r>
            <a:endParaRPr lang="en-US" altLang="zh-CN" sz="2800" dirty="0" smtClean="0"/>
          </a:p>
          <a:p>
            <a:pPr lvl="1"/>
            <a:r>
              <a:rPr lang="en-US" altLang="zh-CN" sz="2400" dirty="0" smtClean="0"/>
              <a:t> </a:t>
            </a:r>
            <a:endParaRPr lang="en-US" altLang="zh-CN" sz="2400" dirty="0" smtClean="0"/>
          </a:p>
          <a:p>
            <a:pPr>
              <a:spcBef>
                <a:spcPts val="1800"/>
              </a:spcBef>
            </a:pPr>
            <a:endParaRPr lang="en-US" altLang="zh-CN" sz="2800" dirty="0" smtClean="0"/>
          </a:p>
          <a:p>
            <a:pPr>
              <a:spcBef>
                <a:spcPts val="1800"/>
              </a:spcBef>
            </a:pPr>
            <a:r>
              <a:rPr lang="en-US" altLang="zh-CN" sz="2800" dirty="0" smtClean="0"/>
              <a:t>Name discovery: super block</a:t>
            </a:r>
            <a:endParaRPr lang="en-US" altLang="zh-CN" sz="2800" dirty="0" smtClean="0"/>
          </a:p>
          <a:p>
            <a:pPr lvl="1"/>
            <a:r>
              <a:rPr lang="en-US" altLang="zh-CN" sz="2400" dirty="0" smtClean="0"/>
              <a:t>Keep track of block usage: e.g. free list, bitmap</a:t>
            </a:r>
            <a:endParaRPr lang="en-US" altLang="zh-CN" sz="2400" dirty="0" smtClean="0"/>
          </a:p>
        </p:txBody>
      </p:sp>
      <p:pic>
        <p:nvPicPr>
          <p:cNvPr id="10245"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81000" y="4343400"/>
            <a:ext cx="85518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Box 6"/>
          <p:cNvSpPr txBox="1">
            <a:spLocks noChangeArrowheads="1"/>
          </p:cNvSpPr>
          <p:nvPr/>
        </p:nvSpPr>
        <p:spPr bwMode="auto">
          <a:xfrm>
            <a:off x="8229600" y="4572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a:t>
            </a:r>
            <a:endParaRPr lang="zh-CN" altLang="en-US" sz="1800" b="0">
              <a:latin typeface="Calibri" panose="020F0502020204030204" pitchFamily="34" charset="0"/>
            </a:endParaRPr>
          </a:p>
        </p:txBody>
      </p:sp>
      <p:sp>
        <p:nvSpPr>
          <p:cNvPr id="10247" name="TextBox 7"/>
          <p:cNvSpPr txBox="1">
            <a:spLocks noChangeArrowheads="1"/>
          </p:cNvSpPr>
          <p:nvPr/>
        </p:nvSpPr>
        <p:spPr bwMode="auto">
          <a:xfrm>
            <a:off x="74676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 num</a:t>
            </a:r>
            <a:endParaRPr lang="zh-CN" altLang="en-US" sz="1800" b="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171575" y="0"/>
            <a:ext cx="6992938" cy="844550"/>
          </a:xfrm>
        </p:spPr>
        <p:txBody>
          <a:bodyPr/>
          <a:lstStyle/>
          <a:p>
            <a:r>
              <a:rPr lang="en-US" altLang="zh-CN" smtClean="0">
                <a:ea typeface="宋体" panose="02010600030101010101" pitchFamily="2" charset="-122"/>
              </a:rPr>
              <a:t>Virtual File Systems</a:t>
            </a:r>
            <a:endParaRPr lang="en-US" altLang="zh-CN" smtClean="0">
              <a:ea typeface="宋体" panose="02010600030101010101" pitchFamily="2" charset="-122"/>
            </a:endParaRPr>
          </a:p>
        </p:txBody>
      </p:sp>
      <p:sp>
        <p:nvSpPr>
          <p:cNvPr id="66563" name="Rectangle 3"/>
          <p:cNvSpPr>
            <a:spLocks noGrp="1" noChangeArrowheads="1"/>
          </p:cNvSpPr>
          <p:nvPr>
            <p:ph type="body" idx="1"/>
          </p:nvPr>
        </p:nvSpPr>
        <p:spPr/>
        <p:txBody>
          <a:bodyPr/>
          <a:lstStyle/>
          <a:p>
            <a:r>
              <a:rPr lang="en-US" altLang="zh-CN" smtClean="0">
                <a:ea typeface="宋体" panose="02010600030101010101" pitchFamily="2" charset="-122"/>
              </a:rPr>
              <a:t>Virtual File Systems (VFS) provide an object-oriented way of implementing file systems.</a:t>
            </a:r>
            <a:endParaRPr lang="en-US" altLang="zh-CN" smtClean="0">
              <a:ea typeface="宋体" panose="02010600030101010101" pitchFamily="2" charset="-122"/>
            </a:endParaRPr>
          </a:p>
          <a:p>
            <a:endParaRPr lang="en-US" altLang="zh-CN" smtClean="0">
              <a:ea typeface="宋体" panose="02010600030101010101" pitchFamily="2" charset="-122"/>
            </a:endParaRPr>
          </a:p>
          <a:p>
            <a:r>
              <a:rPr lang="en-US" altLang="zh-CN" smtClean="0">
                <a:ea typeface="宋体" panose="02010600030101010101" pitchFamily="2" charset="-122"/>
              </a:rPr>
              <a:t>VFS allows the same system call interface (the API) to be used for different types of file systems.</a:t>
            </a:r>
            <a:endParaRPr lang="en-US" altLang="zh-CN" smtClean="0">
              <a:ea typeface="宋体" panose="02010600030101010101" pitchFamily="2" charset="-122"/>
            </a:endParaRPr>
          </a:p>
          <a:p>
            <a:endParaRPr lang="en-US" altLang="zh-CN"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zh-CN" smtClean="0">
                <a:ea typeface="宋体" panose="02010600030101010101" pitchFamily="2" charset="-122"/>
              </a:rPr>
              <a:t>Schematic View of Virtual File System</a:t>
            </a:r>
            <a:endParaRPr lang="en-US" altLang="zh-CN" sz="2400" smtClean="0">
              <a:ea typeface="宋体" panose="02010600030101010101" pitchFamily="2" charset="-122"/>
            </a:endParaRPr>
          </a:p>
        </p:txBody>
      </p:sp>
      <p:pic>
        <p:nvPicPr>
          <p:cNvPr id="68611" name="Picture 3"/>
          <p:cNvPicPr>
            <a:picLocks noChangeAspect="1" noChangeArrowheads="1"/>
          </p:cNvPicPr>
          <p:nvPr/>
        </p:nvPicPr>
        <p:blipFill>
          <a:blip r:embed="rId1">
            <a:extLst>
              <a:ext uri="{28A0092B-C50C-407E-A947-70E740481C1C}">
                <a14:useLocalDpi xmlns:a14="http://schemas.microsoft.com/office/drawing/2010/main" val="0"/>
              </a:ext>
            </a:extLst>
          </a:blip>
          <a:srcRect l="2783" t="1147" r="2631" b="1653"/>
          <a:stretch>
            <a:fillRect/>
          </a:stretch>
        </p:blipFill>
        <p:spPr bwMode="auto">
          <a:xfrm>
            <a:off x="1444625" y="1539875"/>
            <a:ext cx="5935663" cy="4575175"/>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框 1"/>
          <p:cNvSpPr txBox="1"/>
          <p:nvPr/>
        </p:nvSpPr>
        <p:spPr>
          <a:xfrm>
            <a:off x="5610225" y="2545715"/>
            <a:ext cx="1628775" cy="706755"/>
          </a:xfrm>
          <a:prstGeom prst="rect">
            <a:avLst/>
          </a:prstGeom>
          <a:noFill/>
        </p:spPr>
        <p:txBody>
          <a:bodyPr wrap="square" rtlCol="0">
            <a:spAutoFit/>
          </a:bodyPr>
          <a:p>
            <a:r>
              <a:rPr lang="zh-CN" altLang="en-US"/>
              <a:t>标准的</a:t>
            </a:r>
            <a:r>
              <a:rPr lang="en-US" altLang="zh-CN"/>
              <a:t>read</a:t>
            </a:r>
            <a:r>
              <a:rPr lang="zh-CN" altLang="en-US"/>
              <a:t>，</a:t>
            </a:r>
            <a:r>
              <a:rPr lang="en-US" altLang="zh-CN"/>
              <a:t>write</a:t>
            </a:r>
            <a:r>
              <a:rPr lang="zh-CN" altLang="en-US"/>
              <a:t>接口</a:t>
            </a:r>
            <a:endParaRPr lang="zh-CN" altLang="en-US"/>
          </a:p>
        </p:txBody>
      </p:sp>
      <p:sp>
        <p:nvSpPr>
          <p:cNvPr id="3" name="文本框 2"/>
          <p:cNvSpPr txBox="1"/>
          <p:nvPr/>
        </p:nvSpPr>
        <p:spPr>
          <a:xfrm>
            <a:off x="7436485" y="4007485"/>
            <a:ext cx="1250315" cy="398780"/>
          </a:xfrm>
          <a:prstGeom prst="rect">
            <a:avLst/>
          </a:prstGeom>
          <a:noFill/>
        </p:spPr>
        <p:txBody>
          <a:bodyPr wrap="square" rtlCol="0">
            <a:spAutoFit/>
          </a:bodyPr>
          <a:p>
            <a:r>
              <a:rPr lang="en-US" altLang="zh-CN"/>
              <a:t>NFS</a:t>
            </a:r>
            <a:endParaRPr lang="en-US" altLang="zh-CN"/>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NFS</a:t>
            </a:r>
            <a:endParaRPr lang="zh-CN" altLang="en-US" dirty="0"/>
          </a:p>
        </p:txBody>
      </p:sp>
      <p:sp>
        <p:nvSpPr>
          <p:cNvPr id="3" name="灯片编号占位符 2"/>
          <p:cNvSpPr>
            <a:spLocks noGrp="1"/>
          </p:cNvSpPr>
          <p:nvPr>
            <p:ph type="sldNum" sz="quarter" idx="12"/>
          </p:nvPr>
        </p:nvSpPr>
        <p:spPr/>
        <p:txBody>
          <a:bodyPr/>
          <a:lstStyle/>
          <a:p>
            <a:fld id="{F7908558-782F-49DF-861D-4917CA170D67}" type="slidenum">
              <a:rPr lang="zh-CN" altLang="en-US" smtClean="0"/>
            </a:fld>
            <a:endParaRPr lang="en-US" altLang="zh-CN"/>
          </a:p>
        </p:txBody>
      </p:sp>
      <p:sp>
        <p:nvSpPr>
          <p:cNvPr id="4" name="Content Placeholder 2"/>
          <p:cNvSpPr txBox="1"/>
          <p:nvPr/>
        </p:nvSpPr>
        <p:spPr>
          <a:xfrm>
            <a:off x="457200" y="1600200"/>
            <a:ext cx="8305800" cy="44196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cs typeface="MS PGothic" panose="020B0600070205080204" pitchFamily="34" charset="-128"/>
              </a:defRPr>
            </a:lvl3pPr>
            <a:lvl4pPr marL="16002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cs typeface="MS PGothic" panose="020B0600070205080204" pitchFamily="34" charset="-128"/>
              </a:defRPr>
            </a:lvl4pPr>
            <a:lvl5pPr marL="20574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cs typeface="MS PGothic" panose="020B0600070205080204" pitchFamily="34" charset="-128"/>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457200" lvl="1" indent="0">
              <a:buNone/>
            </a:pPr>
            <a:r>
              <a:rPr lang="en-US" altLang="zh-CN" sz="9600" b="0" kern="0" dirty="0" smtClean="0"/>
              <a:t>NFS</a:t>
            </a:r>
            <a:endParaRPr lang="en-US" altLang="zh-CN" sz="9600" b="0" kern="0" dirty="0"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gameswallpaperhd.com/wp-content/uploads/2013/12/network-file-system-iazmd1bz.png"/>
          <p:cNvPicPr>
            <a:picLocks noChangeAspect="1" noChangeArrowheads="1"/>
          </p:cNvPicPr>
          <p:nvPr/>
        </p:nvPicPr>
        <p:blipFill rotWithShape="1">
          <a:blip r:embed="rId1">
            <a:extLst>
              <a:ext uri="{28A0092B-C50C-407E-A947-70E740481C1C}">
                <a14:useLocalDpi xmlns:a14="http://schemas.microsoft.com/office/drawing/2010/main" val="0"/>
              </a:ext>
            </a:extLst>
          </a:blip>
          <a:srcRect t="14013"/>
          <a:stretch>
            <a:fillRect/>
          </a:stretch>
        </p:blipFill>
        <p:spPr bwMode="auto">
          <a:xfrm>
            <a:off x="304800" y="1524000"/>
            <a:ext cx="7975600" cy="5143500"/>
          </a:xfrm>
          <a:prstGeom prst="rect">
            <a:avLst/>
          </a:prstGeom>
          <a:noFill/>
          <a:extLst>
            <a:ext uri="{909E8E84-426E-40DD-AFC4-6F175D3DCCD1}">
              <a14:hiddenFill xmlns:a14="http://schemas.microsoft.com/office/drawing/2010/main">
                <a:solidFill>
                  <a:srgbClr val="FFFFFF"/>
                </a:solidFill>
              </a14:hiddenFill>
            </a:ext>
          </a:extLst>
        </p:spPr>
      </p:pic>
      <p:sp>
        <p:nvSpPr>
          <p:cNvPr id="80898" name="Rectangle 1026"/>
          <p:cNvSpPr>
            <a:spLocks noGrp="1" noChangeArrowheads="1"/>
          </p:cNvSpPr>
          <p:nvPr>
            <p:ph type="title"/>
          </p:nvPr>
        </p:nvSpPr>
        <p:spPr/>
        <p:txBody>
          <a:bodyPr/>
          <a:lstStyle/>
          <a:p>
            <a:r>
              <a:rPr lang="en-US" altLang="zh-CN" smtClean="0">
                <a:ea typeface="宋体" panose="02010600030101010101" pitchFamily="2" charset="-122"/>
              </a:rPr>
              <a:t>Mounting in NFS </a:t>
            </a:r>
            <a:endParaRPr lang="en-US" altLang="zh-CN" sz="2400" smtClean="0">
              <a:ea typeface="宋体" panose="02010600030101010101" pitchFamily="2" charset="-122"/>
            </a:endParaRPr>
          </a:p>
        </p:txBody>
      </p:sp>
      <p:sp useBgFill="1">
        <p:nvSpPr>
          <p:cNvPr id="80901" name="Text Box 1029"/>
          <p:cNvSpPr txBox="1">
            <a:spLocks noChangeArrowheads="1"/>
          </p:cNvSpPr>
          <p:nvPr/>
        </p:nvSpPr>
        <p:spPr bwMode="auto">
          <a:xfrm>
            <a:off x="5334000" y="971490"/>
            <a:ext cx="3634328" cy="400110"/>
          </a:xfrm>
          <a:prstGeom prst="rect">
            <a:avLst/>
          </a:prstGeom>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20000"/>
              </a:spcBef>
              <a:buClr>
                <a:schemeClr val="accent2"/>
              </a:buClr>
              <a:buSzPct val="90000"/>
              <a:buFont typeface="Monotype Sorts" pitchFamily="2" charset="2"/>
              <a:buChar char="F"/>
              <a:defRPr kumimoji="1">
                <a:solidFill>
                  <a:schemeClr val="tx1"/>
                </a:solidFill>
                <a:latin typeface="Helvetica" panose="020B0604020202020204" pitchFamily="34" charset="0"/>
              </a:defRPr>
            </a:lvl2pPr>
            <a:lvl3pPr marL="1143000" indent="-228600">
              <a:spcBef>
                <a:spcPct val="20000"/>
              </a:spcBef>
              <a:buClr>
                <a:srgbClr val="33CC33"/>
              </a:buClr>
              <a:buSzPct val="90000"/>
              <a:buFont typeface="Monotype Sorts" pitchFamily="2" charset="2"/>
              <a:buChar char="4"/>
              <a:defRPr kumimoji="1">
                <a:solidFill>
                  <a:schemeClr val="tx1"/>
                </a:solidFill>
                <a:latin typeface="Helvetica" panose="020B0604020202020204" pitchFamily="34" charset="0"/>
              </a:defRPr>
            </a:lvl3pPr>
            <a:lvl4pPr marL="1600200" indent="-228600">
              <a:spcBef>
                <a:spcPct val="20000"/>
              </a:spcBef>
              <a:buClr>
                <a:schemeClr val="hlink"/>
              </a:buClr>
              <a:buChar char="–"/>
              <a:defRPr kumimoji="1">
                <a:solidFill>
                  <a:schemeClr val="tx1"/>
                </a:solidFill>
                <a:latin typeface="Helvetica" panose="020B0604020202020204" pitchFamily="34" charset="0"/>
              </a:defRPr>
            </a:lvl4pPr>
            <a:lvl5pPr marL="2057400" indent="-228600">
              <a:spcBef>
                <a:spcPct val="20000"/>
              </a:spcBef>
              <a:buChar char="»"/>
              <a:defRPr kumimoji="1">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kumimoji="1">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kumimoji="1">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kumimoji="1">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kumimoji="1">
                <a:solidFill>
                  <a:schemeClr val="tx1"/>
                </a:solidFill>
                <a:latin typeface="Helvetica" panose="020B0604020202020204" pitchFamily="34" charset="0"/>
              </a:defRPr>
            </a:lvl9pPr>
          </a:lstStyle>
          <a:p>
            <a:pPr algn="ctr">
              <a:spcBef>
                <a:spcPct val="50000"/>
              </a:spcBef>
              <a:buClrTx/>
              <a:buSzTx/>
              <a:buFontTx/>
              <a:buNone/>
            </a:pPr>
            <a:r>
              <a:rPr kumimoji="0" lang="en-US" altLang="zh-CN" dirty="0" smtClean="0">
                <a:ea typeface="宋体" panose="02010600030101010101" pitchFamily="2" charset="-122"/>
              </a:rPr>
              <a:t>Can  </a:t>
            </a:r>
            <a:r>
              <a:rPr kumimoji="0" lang="en-US" altLang="zh-CN" dirty="0" smtClean="0"/>
              <a:t>be </a:t>
            </a:r>
            <a:r>
              <a:rPr kumimoji="0" lang="en-US" altLang="zh-CN" dirty="0" smtClean="0">
                <a:ea typeface="宋体" panose="02010600030101010101" pitchFamily="2" charset="-122"/>
              </a:rPr>
              <a:t>Cascading mounted</a:t>
            </a:r>
            <a:endParaRPr kumimoji="0" lang="en-US" altLang="zh-CN" dirty="0">
              <a:ea typeface="宋体" panose="02010600030101010101" pitchFamily="2"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NFS</a:t>
            </a:r>
            <a:endParaRPr lang="zh-CN" altLang="en-US" dirty="0"/>
          </a:p>
        </p:txBody>
      </p:sp>
      <p:sp>
        <p:nvSpPr>
          <p:cNvPr id="3" name="灯片编号占位符 2"/>
          <p:cNvSpPr>
            <a:spLocks noGrp="1"/>
          </p:cNvSpPr>
          <p:nvPr>
            <p:ph type="sldNum" sz="quarter" idx="12"/>
          </p:nvPr>
        </p:nvSpPr>
        <p:spPr/>
        <p:txBody>
          <a:bodyPr/>
          <a:lstStyle/>
          <a:p>
            <a:fld id="{F7908558-782F-49DF-861D-4917CA170D67}" type="slidenum">
              <a:rPr lang="zh-CN" altLang="en-US" smtClean="0"/>
            </a:fld>
            <a:endParaRPr lang="en-US" altLang="zh-CN"/>
          </a:p>
        </p:txBody>
      </p:sp>
      <p:pic>
        <p:nvPicPr>
          <p:cNvPr id="1026" name="Picture 2" descr="http://www.read.seas.harvard.edu/~kohler/class/05f-osp/notes/fig18-0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43000" y="2122981"/>
            <a:ext cx="6105525" cy="4076701"/>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4096385" y="4456430"/>
            <a:ext cx="1828800" cy="398780"/>
          </a:xfrm>
          <a:prstGeom prst="rect">
            <a:avLst/>
          </a:prstGeom>
          <a:noFill/>
        </p:spPr>
        <p:txBody>
          <a:bodyPr wrap="square" rtlCol="0">
            <a:spAutoFit/>
          </a:bodyPr>
          <a:p>
            <a:r>
              <a:rPr lang="en-US" altLang="zh-CN"/>
              <a:t>fd</a:t>
            </a:r>
            <a:r>
              <a:rPr lang="zh-CN" altLang="en-US"/>
              <a:t>，</a:t>
            </a:r>
            <a:r>
              <a:rPr lang="en-US" altLang="zh-CN"/>
              <a:t>length</a:t>
            </a:r>
            <a:endParaRPr lang="en-US" altLang="zh-CN"/>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zh-CN" smtClean="0">
                <a:ea typeface="宋体" panose="02010600030101010101" pitchFamily="2" charset="-122"/>
              </a:rPr>
              <a:t>Schematic View of NFS Architecture </a:t>
            </a:r>
            <a:endParaRPr lang="en-US" altLang="zh-CN" sz="2400" smtClean="0">
              <a:ea typeface="宋体" panose="02010600030101010101" pitchFamily="2" charset="-122"/>
            </a:endParaRPr>
          </a:p>
        </p:txBody>
      </p:sp>
      <p:pic>
        <p:nvPicPr>
          <p:cNvPr id="89091" name="Picture 3"/>
          <p:cNvPicPr>
            <a:picLocks noChangeAspect="1" noChangeArrowheads="1"/>
          </p:cNvPicPr>
          <p:nvPr/>
        </p:nvPicPr>
        <p:blipFill>
          <a:blip r:embed="rId1">
            <a:extLst>
              <a:ext uri="{28A0092B-C50C-407E-A947-70E740481C1C}">
                <a14:useLocalDpi xmlns:a14="http://schemas.microsoft.com/office/drawing/2010/main" val="0"/>
              </a:ext>
            </a:extLst>
          </a:blip>
          <a:srcRect l="562" t="11296" r="562" b="11589"/>
          <a:stretch>
            <a:fillRect/>
          </a:stretch>
        </p:blipFill>
        <p:spPr bwMode="auto">
          <a:xfrm>
            <a:off x="430213" y="1430338"/>
            <a:ext cx="7805737" cy="4868862"/>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任意多边形 1"/>
          <p:cNvSpPr/>
          <p:nvPr/>
        </p:nvSpPr>
        <p:spPr>
          <a:xfrm>
            <a:off x="3094355" y="4393565"/>
            <a:ext cx="1805940" cy="1033145"/>
          </a:xfrm>
          <a:custGeom>
            <a:avLst/>
            <a:gdLst>
              <a:gd name="connisteX0" fmla="*/ 1784985 w 1805940"/>
              <a:gd name="connsiteY0" fmla="*/ 260985 h 1033145"/>
              <a:gd name="connisteX1" fmla="*/ 1607820 w 1805940"/>
              <a:gd name="connsiteY1" fmla="*/ 198120 h 1033145"/>
              <a:gd name="connisteX2" fmla="*/ 1534795 w 1805940"/>
              <a:gd name="connsiteY2" fmla="*/ 156845 h 1033145"/>
              <a:gd name="connisteX3" fmla="*/ 1450975 w 1805940"/>
              <a:gd name="connsiteY3" fmla="*/ 125095 h 1033145"/>
              <a:gd name="connisteX4" fmla="*/ 1367790 w 1805940"/>
              <a:gd name="connsiteY4" fmla="*/ 104140 h 1033145"/>
              <a:gd name="connisteX5" fmla="*/ 1273810 w 1805940"/>
              <a:gd name="connsiteY5" fmla="*/ 73025 h 1033145"/>
              <a:gd name="connisteX6" fmla="*/ 1200785 w 1805940"/>
              <a:gd name="connsiteY6" fmla="*/ 52070 h 1033145"/>
              <a:gd name="connisteX7" fmla="*/ 1116965 w 1805940"/>
              <a:gd name="connsiteY7" fmla="*/ 31115 h 1033145"/>
              <a:gd name="connisteX8" fmla="*/ 1043940 w 1805940"/>
              <a:gd name="connsiteY8" fmla="*/ 10795 h 1033145"/>
              <a:gd name="connisteX9" fmla="*/ 949960 w 1805940"/>
              <a:gd name="connsiteY9" fmla="*/ 0 h 1033145"/>
              <a:gd name="connisteX10" fmla="*/ 876935 w 1805940"/>
              <a:gd name="connsiteY10" fmla="*/ 0 h 1033145"/>
              <a:gd name="connisteX11" fmla="*/ 803910 w 1805940"/>
              <a:gd name="connsiteY11" fmla="*/ 0 h 1033145"/>
              <a:gd name="connisteX12" fmla="*/ 730885 w 1805940"/>
              <a:gd name="connsiteY12" fmla="*/ 0 h 1033145"/>
              <a:gd name="connisteX13" fmla="*/ 647065 w 1805940"/>
              <a:gd name="connsiteY13" fmla="*/ 0 h 1033145"/>
              <a:gd name="connisteX14" fmla="*/ 574040 w 1805940"/>
              <a:gd name="connsiteY14" fmla="*/ 0 h 1033145"/>
              <a:gd name="connisteX15" fmla="*/ 501015 w 1805940"/>
              <a:gd name="connsiteY15" fmla="*/ 10795 h 1033145"/>
              <a:gd name="connisteX16" fmla="*/ 417830 w 1805940"/>
              <a:gd name="connsiteY16" fmla="*/ 52070 h 1033145"/>
              <a:gd name="connisteX17" fmla="*/ 344805 w 1805940"/>
              <a:gd name="connsiteY17" fmla="*/ 83820 h 1033145"/>
              <a:gd name="connisteX18" fmla="*/ 271780 w 1805940"/>
              <a:gd name="connsiteY18" fmla="*/ 135890 h 1033145"/>
              <a:gd name="connisteX19" fmla="*/ 198120 w 1805940"/>
              <a:gd name="connsiteY19" fmla="*/ 208915 h 1033145"/>
              <a:gd name="connisteX20" fmla="*/ 125095 w 1805940"/>
              <a:gd name="connsiteY20" fmla="*/ 271145 h 1033145"/>
              <a:gd name="connisteX21" fmla="*/ 62865 w 1805940"/>
              <a:gd name="connsiteY21" fmla="*/ 354965 h 1033145"/>
              <a:gd name="connisteX22" fmla="*/ 31115 w 1805940"/>
              <a:gd name="connsiteY22" fmla="*/ 427990 h 1033145"/>
              <a:gd name="connisteX23" fmla="*/ 10795 w 1805940"/>
              <a:gd name="connsiteY23" fmla="*/ 511810 h 1033145"/>
              <a:gd name="connisteX24" fmla="*/ 0 w 1805940"/>
              <a:gd name="connsiteY24" fmla="*/ 594995 h 1033145"/>
              <a:gd name="connisteX25" fmla="*/ 0 w 1805940"/>
              <a:gd name="connsiteY25" fmla="*/ 668020 h 1033145"/>
              <a:gd name="connisteX26" fmla="*/ 10795 w 1805940"/>
              <a:gd name="connsiteY26" fmla="*/ 741045 h 1033145"/>
              <a:gd name="connisteX27" fmla="*/ 41910 w 1805940"/>
              <a:gd name="connsiteY27" fmla="*/ 814070 h 1033145"/>
              <a:gd name="connisteX28" fmla="*/ 114935 w 1805940"/>
              <a:gd name="connsiteY28" fmla="*/ 876935 h 1033145"/>
              <a:gd name="connisteX29" fmla="*/ 187960 w 1805940"/>
              <a:gd name="connsiteY29" fmla="*/ 918845 h 1033145"/>
              <a:gd name="connisteX30" fmla="*/ 260985 w 1805940"/>
              <a:gd name="connsiteY30" fmla="*/ 939800 h 1033145"/>
              <a:gd name="connisteX31" fmla="*/ 334010 w 1805940"/>
              <a:gd name="connsiteY31" fmla="*/ 981075 h 1033145"/>
              <a:gd name="connisteX32" fmla="*/ 417830 w 1805940"/>
              <a:gd name="connsiteY32" fmla="*/ 1002030 h 1033145"/>
              <a:gd name="connisteX33" fmla="*/ 501015 w 1805940"/>
              <a:gd name="connsiteY33" fmla="*/ 1033145 h 1033145"/>
              <a:gd name="connisteX34" fmla="*/ 574040 w 1805940"/>
              <a:gd name="connsiteY34" fmla="*/ 1033145 h 1033145"/>
              <a:gd name="connisteX35" fmla="*/ 647065 w 1805940"/>
              <a:gd name="connsiteY35" fmla="*/ 1033145 h 1033145"/>
              <a:gd name="connisteX36" fmla="*/ 720090 w 1805940"/>
              <a:gd name="connsiteY36" fmla="*/ 1033145 h 1033145"/>
              <a:gd name="connisteX37" fmla="*/ 793115 w 1805940"/>
              <a:gd name="connsiteY37" fmla="*/ 1033145 h 1033145"/>
              <a:gd name="connisteX38" fmla="*/ 876935 w 1805940"/>
              <a:gd name="connsiteY38" fmla="*/ 1033145 h 1033145"/>
              <a:gd name="connisteX39" fmla="*/ 949960 w 1805940"/>
              <a:gd name="connsiteY39" fmla="*/ 1033145 h 1033145"/>
              <a:gd name="connisteX40" fmla="*/ 1022985 w 1805940"/>
              <a:gd name="connsiteY40" fmla="*/ 1033145 h 1033145"/>
              <a:gd name="connisteX41" fmla="*/ 1106805 w 1805940"/>
              <a:gd name="connsiteY41" fmla="*/ 1033145 h 1033145"/>
              <a:gd name="connisteX42" fmla="*/ 1189990 w 1805940"/>
              <a:gd name="connsiteY42" fmla="*/ 1012825 h 1033145"/>
              <a:gd name="connisteX43" fmla="*/ 1283970 w 1805940"/>
              <a:gd name="connsiteY43" fmla="*/ 1002030 h 1033145"/>
              <a:gd name="connisteX44" fmla="*/ 1367790 w 1805940"/>
              <a:gd name="connsiteY44" fmla="*/ 981075 h 1033145"/>
              <a:gd name="connisteX45" fmla="*/ 1440815 w 1805940"/>
              <a:gd name="connsiteY45" fmla="*/ 960120 h 1033145"/>
              <a:gd name="connisteX46" fmla="*/ 1513840 w 1805940"/>
              <a:gd name="connsiteY46" fmla="*/ 939800 h 1033145"/>
              <a:gd name="connisteX47" fmla="*/ 1586865 w 1805940"/>
              <a:gd name="connsiteY47" fmla="*/ 908050 h 1033145"/>
              <a:gd name="connisteX48" fmla="*/ 1659890 w 1805940"/>
              <a:gd name="connsiteY48" fmla="*/ 845820 h 1033145"/>
              <a:gd name="connisteX49" fmla="*/ 1711960 w 1805940"/>
              <a:gd name="connsiteY49" fmla="*/ 772795 h 1033145"/>
              <a:gd name="connisteX50" fmla="*/ 1784985 w 1805940"/>
              <a:gd name="connsiteY50" fmla="*/ 678815 h 1033145"/>
              <a:gd name="connisteX51" fmla="*/ 1805940 w 1805940"/>
              <a:gd name="connsiteY51" fmla="*/ 605155 h 1033145"/>
              <a:gd name="connisteX52" fmla="*/ 1805940 w 1805940"/>
              <a:gd name="connsiteY52" fmla="*/ 532130 h 1033145"/>
              <a:gd name="connisteX53" fmla="*/ 1805940 w 1805940"/>
              <a:gd name="connsiteY53" fmla="*/ 459105 h 1033145"/>
              <a:gd name="connisteX54" fmla="*/ 1805940 w 1805940"/>
              <a:gd name="connsiteY54" fmla="*/ 386080 h 1033145"/>
              <a:gd name="connisteX55" fmla="*/ 1795780 w 1805940"/>
              <a:gd name="connsiteY55" fmla="*/ 313055 h 1033145"/>
              <a:gd name="connisteX56" fmla="*/ 1784985 w 1805940"/>
              <a:gd name="connsiteY56" fmla="*/ 260985 h 103314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Lst>
            <a:rect l="l" t="t" r="r" b="b"/>
            <a:pathLst>
              <a:path w="1805940" h="1033145">
                <a:moveTo>
                  <a:pt x="1784985" y="260985"/>
                </a:moveTo>
                <a:lnTo>
                  <a:pt x="1607820" y="198120"/>
                </a:lnTo>
                <a:lnTo>
                  <a:pt x="1534795" y="156845"/>
                </a:lnTo>
                <a:lnTo>
                  <a:pt x="1450975" y="125095"/>
                </a:lnTo>
                <a:lnTo>
                  <a:pt x="1367790" y="104140"/>
                </a:lnTo>
                <a:lnTo>
                  <a:pt x="1273810" y="73025"/>
                </a:lnTo>
                <a:lnTo>
                  <a:pt x="1200785" y="52070"/>
                </a:lnTo>
                <a:lnTo>
                  <a:pt x="1116965" y="31115"/>
                </a:lnTo>
                <a:lnTo>
                  <a:pt x="1043940" y="10795"/>
                </a:lnTo>
                <a:lnTo>
                  <a:pt x="949960" y="0"/>
                </a:lnTo>
                <a:lnTo>
                  <a:pt x="876935" y="0"/>
                </a:lnTo>
                <a:lnTo>
                  <a:pt x="803910" y="0"/>
                </a:lnTo>
                <a:lnTo>
                  <a:pt x="730885" y="0"/>
                </a:lnTo>
                <a:lnTo>
                  <a:pt x="647065" y="0"/>
                </a:lnTo>
                <a:lnTo>
                  <a:pt x="574040" y="0"/>
                </a:lnTo>
                <a:lnTo>
                  <a:pt x="501015" y="10795"/>
                </a:lnTo>
                <a:lnTo>
                  <a:pt x="417830" y="52070"/>
                </a:lnTo>
                <a:lnTo>
                  <a:pt x="344805" y="83820"/>
                </a:lnTo>
                <a:lnTo>
                  <a:pt x="271780" y="135890"/>
                </a:lnTo>
                <a:lnTo>
                  <a:pt x="198120" y="208915"/>
                </a:lnTo>
                <a:lnTo>
                  <a:pt x="125095" y="271145"/>
                </a:lnTo>
                <a:lnTo>
                  <a:pt x="62865" y="354965"/>
                </a:lnTo>
                <a:lnTo>
                  <a:pt x="31115" y="427990"/>
                </a:lnTo>
                <a:lnTo>
                  <a:pt x="10795" y="511810"/>
                </a:lnTo>
                <a:lnTo>
                  <a:pt x="0" y="594995"/>
                </a:lnTo>
                <a:lnTo>
                  <a:pt x="0" y="668020"/>
                </a:lnTo>
                <a:lnTo>
                  <a:pt x="10795" y="741045"/>
                </a:lnTo>
                <a:lnTo>
                  <a:pt x="41910" y="814070"/>
                </a:lnTo>
                <a:lnTo>
                  <a:pt x="114935" y="876935"/>
                </a:lnTo>
                <a:lnTo>
                  <a:pt x="187960" y="918845"/>
                </a:lnTo>
                <a:lnTo>
                  <a:pt x="260985" y="939800"/>
                </a:lnTo>
                <a:lnTo>
                  <a:pt x="334010" y="981075"/>
                </a:lnTo>
                <a:lnTo>
                  <a:pt x="417830" y="1002030"/>
                </a:lnTo>
                <a:lnTo>
                  <a:pt x="501015" y="1033145"/>
                </a:lnTo>
                <a:lnTo>
                  <a:pt x="574040" y="1033145"/>
                </a:lnTo>
                <a:lnTo>
                  <a:pt x="647065" y="1033145"/>
                </a:lnTo>
                <a:lnTo>
                  <a:pt x="720090" y="1033145"/>
                </a:lnTo>
                <a:lnTo>
                  <a:pt x="793115" y="1033145"/>
                </a:lnTo>
                <a:lnTo>
                  <a:pt x="876935" y="1033145"/>
                </a:lnTo>
                <a:lnTo>
                  <a:pt x="949960" y="1033145"/>
                </a:lnTo>
                <a:lnTo>
                  <a:pt x="1022985" y="1033145"/>
                </a:lnTo>
                <a:lnTo>
                  <a:pt x="1106805" y="1033145"/>
                </a:lnTo>
                <a:lnTo>
                  <a:pt x="1189990" y="1012825"/>
                </a:lnTo>
                <a:lnTo>
                  <a:pt x="1283970" y="1002030"/>
                </a:lnTo>
                <a:lnTo>
                  <a:pt x="1367790" y="981075"/>
                </a:lnTo>
                <a:lnTo>
                  <a:pt x="1440815" y="960120"/>
                </a:lnTo>
                <a:lnTo>
                  <a:pt x="1513840" y="939800"/>
                </a:lnTo>
                <a:lnTo>
                  <a:pt x="1586865" y="908050"/>
                </a:lnTo>
                <a:lnTo>
                  <a:pt x="1659890" y="845820"/>
                </a:lnTo>
                <a:lnTo>
                  <a:pt x="1711960" y="772795"/>
                </a:lnTo>
                <a:lnTo>
                  <a:pt x="1784985" y="678815"/>
                </a:lnTo>
                <a:lnTo>
                  <a:pt x="1805940" y="605155"/>
                </a:lnTo>
                <a:lnTo>
                  <a:pt x="1805940" y="532130"/>
                </a:lnTo>
                <a:lnTo>
                  <a:pt x="1805940" y="459105"/>
                </a:lnTo>
                <a:lnTo>
                  <a:pt x="1805940" y="386080"/>
                </a:lnTo>
                <a:lnTo>
                  <a:pt x="1795780" y="313055"/>
                </a:lnTo>
                <a:lnTo>
                  <a:pt x="1784985" y="260985"/>
                </a:lnTo>
                <a:close/>
              </a:path>
            </a:pathLst>
          </a:cu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ctr"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alt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zh-CN" smtClean="0">
                <a:ea typeface="宋体" panose="02010600030101010101" pitchFamily="2" charset="-122"/>
              </a:rPr>
              <a:t>The Sun Network File System (NFS)</a:t>
            </a:r>
            <a:endParaRPr lang="en-US" altLang="zh-CN" smtClean="0">
              <a:ea typeface="宋体" panose="02010600030101010101" pitchFamily="2" charset="-122"/>
            </a:endParaRPr>
          </a:p>
        </p:txBody>
      </p:sp>
      <p:sp>
        <p:nvSpPr>
          <p:cNvPr id="72707" name="Rectangle 3"/>
          <p:cNvSpPr>
            <a:spLocks noGrp="1" noChangeArrowheads="1"/>
          </p:cNvSpPr>
          <p:nvPr>
            <p:ph type="body" idx="1"/>
          </p:nvPr>
        </p:nvSpPr>
        <p:spPr/>
        <p:txBody>
          <a:bodyPr/>
          <a:lstStyle/>
          <a:p>
            <a:r>
              <a:rPr lang="en-US" altLang="zh-CN" dirty="0" smtClean="0">
                <a:ea typeface="宋体" panose="02010600030101010101" pitchFamily="2" charset="-122"/>
              </a:rPr>
              <a:t>An implementation and a specification of a software system for accessing remote files across LANs (or WANs).</a:t>
            </a:r>
            <a:br>
              <a:rPr lang="en-US" altLang="zh-CN" dirty="0" smtClean="0">
                <a:ea typeface="宋体" panose="02010600030101010101" pitchFamily="2" charset="-122"/>
              </a:rPr>
            </a:br>
            <a:endParaRPr lang="en-US" altLang="zh-CN" dirty="0" smtClean="0">
              <a:ea typeface="宋体" panose="02010600030101010101" pitchFamily="2" charset="-122"/>
            </a:endParaRPr>
          </a:p>
          <a:p>
            <a:r>
              <a:rPr lang="en-US" altLang="zh-CN" dirty="0" smtClean="0">
                <a:ea typeface="宋体" panose="02010600030101010101" pitchFamily="2" charset="-122"/>
              </a:rPr>
              <a:t>The implementation is part of the Solaris and SunOS operating systems running on Sun workstations using an unreliable datagram protocol (UDP/IP protocol and Ethernet. </a:t>
            </a:r>
            <a:endParaRPr lang="en-US" altLang="zh-CN"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zh-CN" smtClean="0">
                <a:ea typeface="宋体" panose="02010600030101010101" pitchFamily="2" charset="-122"/>
              </a:rPr>
              <a:t>NFS (Cont.)</a:t>
            </a:r>
            <a:endParaRPr lang="en-US" altLang="zh-CN" smtClean="0">
              <a:ea typeface="宋体" panose="02010600030101010101" pitchFamily="2" charset="-122"/>
            </a:endParaRPr>
          </a:p>
        </p:txBody>
      </p:sp>
      <p:sp>
        <p:nvSpPr>
          <p:cNvPr id="74755" name="Rectangle 3"/>
          <p:cNvSpPr>
            <a:spLocks noGrp="1" noChangeArrowheads="1"/>
          </p:cNvSpPr>
          <p:nvPr>
            <p:ph type="body" idx="1"/>
          </p:nvPr>
        </p:nvSpPr>
        <p:spPr/>
        <p:txBody>
          <a:bodyPr/>
          <a:lstStyle/>
          <a:p>
            <a:pPr>
              <a:lnSpc>
                <a:spcPct val="90000"/>
              </a:lnSpc>
            </a:pPr>
            <a:r>
              <a:rPr lang="en-US" altLang="zh-CN" sz="2400" dirty="0" smtClean="0">
                <a:ea typeface="宋体" panose="02010600030101010101" pitchFamily="2" charset="-122"/>
              </a:rPr>
              <a:t>Interconnected workstations viewed as a set of independent machines with independent file systems, which allows sharing among these file systems in a transparent manner.</a:t>
            </a:r>
            <a:endParaRPr lang="en-US" altLang="zh-CN" sz="2400" dirty="0" smtClean="0">
              <a:ea typeface="宋体" panose="02010600030101010101" pitchFamily="2" charset="-122"/>
            </a:endParaRPr>
          </a:p>
          <a:p>
            <a:pPr lvl="1">
              <a:lnSpc>
                <a:spcPct val="90000"/>
              </a:lnSpc>
            </a:pPr>
            <a:r>
              <a:rPr lang="en-US" altLang="zh-CN" sz="2000" dirty="0" smtClean="0">
                <a:ea typeface="宋体" panose="02010600030101010101" pitchFamily="2" charset="-122"/>
              </a:rPr>
              <a:t>A remote directory is mounted over a local file system directory.  The mounted directory looks like an integral  subtree of the local file system, replacing the subtree descending from the local directory.</a:t>
            </a:r>
            <a:endParaRPr lang="en-US" altLang="zh-CN" sz="2000" dirty="0" smtClean="0">
              <a:ea typeface="宋体" panose="02010600030101010101" pitchFamily="2" charset="-122"/>
            </a:endParaRPr>
          </a:p>
          <a:p>
            <a:pPr lvl="1">
              <a:lnSpc>
                <a:spcPct val="90000"/>
              </a:lnSpc>
            </a:pPr>
            <a:r>
              <a:rPr lang="en-US" altLang="zh-CN" sz="2000" dirty="0" smtClean="0">
                <a:ea typeface="宋体" panose="02010600030101010101" pitchFamily="2" charset="-122"/>
              </a:rPr>
              <a:t>Specification of the remote directory for the mount operation is nontransparent; the host name of the remote directory has to be provided.  Files in the remote directory can then be accessed in a transparent manner.</a:t>
            </a:r>
            <a:endParaRPr lang="en-US" altLang="zh-CN" sz="2000" dirty="0" smtClean="0">
              <a:ea typeface="宋体" panose="02010600030101010101" pitchFamily="2" charset="-122"/>
            </a:endParaRPr>
          </a:p>
          <a:p>
            <a:pPr lvl="1">
              <a:lnSpc>
                <a:spcPct val="90000"/>
              </a:lnSpc>
            </a:pPr>
            <a:r>
              <a:rPr lang="en-US" altLang="zh-CN" sz="2000" dirty="0" smtClean="0">
                <a:ea typeface="宋体" panose="02010600030101010101" pitchFamily="2" charset="-122"/>
              </a:rPr>
              <a:t>Subject to access-rights accreditation, potentially any file system (or directory within a file system), can be mounted remotely on top of any local directory. </a:t>
            </a:r>
            <a:endParaRPr lang="en-US" altLang="zh-CN" sz="20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zh-CN" smtClean="0">
                <a:ea typeface="宋体" panose="02010600030101010101" pitchFamily="2" charset="-122"/>
              </a:rPr>
              <a:t>NFS (Cont.)</a:t>
            </a:r>
            <a:endParaRPr lang="en-US" altLang="zh-CN" smtClean="0">
              <a:ea typeface="宋体" panose="02010600030101010101" pitchFamily="2" charset="-122"/>
            </a:endParaRPr>
          </a:p>
        </p:txBody>
      </p:sp>
      <p:sp>
        <p:nvSpPr>
          <p:cNvPr id="76803" name="Rectangle 3"/>
          <p:cNvSpPr>
            <a:spLocks noGrp="1" noChangeArrowheads="1"/>
          </p:cNvSpPr>
          <p:nvPr>
            <p:ph type="body" idx="1"/>
          </p:nvPr>
        </p:nvSpPr>
        <p:spPr/>
        <p:txBody>
          <a:bodyPr/>
          <a:lstStyle/>
          <a:p>
            <a:r>
              <a:rPr lang="en-US" altLang="zh-CN" sz="2400" dirty="0" smtClean="0">
                <a:ea typeface="宋体" panose="02010600030101010101" pitchFamily="2" charset="-122"/>
              </a:rPr>
              <a:t>NFS is designed to operate in a heterogeneous environment of different machines, operating systems, and network architectures; the NFS specifications independent of these media. </a:t>
            </a:r>
            <a:endParaRPr lang="en-US" altLang="zh-CN" sz="2400" dirty="0" smtClean="0">
              <a:ea typeface="宋体" panose="02010600030101010101" pitchFamily="2" charset="-122"/>
            </a:endParaRPr>
          </a:p>
          <a:p>
            <a:r>
              <a:rPr lang="en-US" altLang="zh-CN" sz="2400" dirty="0" smtClean="0">
                <a:ea typeface="宋体" panose="02010600030101010101" pitchFamily="2" charset="-122"/>
              </a:rPr>
              <a:t>This independence is achieved through the use of RPC primitives built on top of an External Data Representation (XDR) protocol used between two implementation-independent interfaces.</a:t>
            </a:r>
            <a:endParaRPr lang="en-US" altLang="zh-CN" sz="2400" dirty="0" smtClean="0">
              <a:ea typeface="宋体" panose="02010600030101010101" pitchFamily="2" charset="-122"/>
            </a:endParaRPr>
          </a:p>
          <a:p>
            <a:r>
              <a:rPr lang="en-US" altLang="zh-CN" sz="2400" dirty="0" smtClean="0">
                <a:ea typeface="宋体" panose="02010600030101010101" pitchFamily="2" charset="-122"/>
              </a:rPr>
              <a:t>The NFS specification distinguishes between the services provided by a mount mechanism and the actual remote-file-access services. </a:t>
            </a:r>
            <a:endParaRPr lang="en-US" altLang="zh-CN" sz="2400" dirty="0" smtClean="0">
              <a:ea typeface="宋体" panose="02010600030101010101" pitchFamily="2"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zh-CN" smtClean="0">
                <a:ea typeface="宋体" panose="02010600030101010101" pitchFamily="2" charset="-122"/>
              </a:rPr>
              <a:t>NFS Mount Protocol</a:t>
            </a:r>
            <a:endParaRPr lang="en-US" altLang="zh-CN" smtClean="0">
              <a:ea typeface="宋体" panose="02010600030101010101" pitchFamily="2" charset="-122"/>
            </a:endParaRPr>
          </a:p>
        </p:txBody>
      </p:sp>
      <p:sp>
        <p:nvSpPr>
          <p:cNvPr id="82947" name="Rectangle 3"/>
          <p:cNvSpPr>
            <a:spLocks noGrp="1" noChangeArrowheads="1"/>
          </p:cNvSpPr>
          <p:nvPr>
            <p:ph type="body" idx="1"/>
          </p:nvPr>
        </p:nvSpPr>
        <p:spPr>
          <a:xfrm>
            <a:off x="609600" y="1524000"/>
            <a:ext cx="8124825" cy="4968875"/>
          </a:xfrm>
        </p:spPr>
        <p:txBody>
          <a:bodyPr/>
          <a:lstStyle/>
          <a:p>
            <a:r>
              <a:rPr lang="en-US" altLang="zh-CN" sz="2000" dirty="0" smtClean="0">
                <a:ea typeface="宋体" panose="02010600030101010101" pitchFamily="2" charset="-122"/>
              </a:rPr>
              <a:t>Establishes initial logical </a:t>
            </a:r>
            <a:r>
              <a:rPr lang="en-US" altLang="zh-CN" sz="2000" dirty="0" smtClean="0">
                <a:solidFill>
                  <a:srgbClr val="3333FF"/>
                </a:solidFill>
                <a:ea typeface="宋体" panose="02010600030101010101" pitchFamily="2" charset="-122"/>
              </a:rPr>
              <a:t>connection</a:t>
            </a:r>
            <a:r>
              <a:rPr lang="en-US" altLang="zh-CN" sz="2000" dirty="0" smtClean="0">
                <a:ea typeface="宋体" panose="02010600030101010101" pitchFamily="2" charset="-122"/>
              </a:rPr>
              <a:t> between server and client.</a:t>
            </a:r>
            <a:endParaRPr lang="en-US" altLang="zh-CN" sz="2000" dirty="0" smtClean="0">
              <a:ea typeface="宋体" panose="02010600030101010101" pitchFamily="2" charset="-122"/>
            </a:endParaRPr>
          </a:p>
          <a:p>
            <a:r>
              <a:rPr lang="en-US" altLang="zh-CN" sz="2000" dirty="0" smtClean="0">
                <a:ea typeface="宋体" panose="02010600030101010101" pitchFamily="2" charset="-122"/>
              </a:rPr>
              <a:t>Mount operation includes name of remote directory to be mounted and name of server machine storing it. </a:t>
            </a:r>
            <a:endParaRPr lang="en-US" altLang="zh-CN" sz="2000" dirty="0" smtClean="0">
              <a:ea typeface="宋体" panose="02010600030101010101" pitchFamily="2" charset="-122"/>
            </a:endParaRPr>
          </a:p>
          <a:p>
            <a:pPr lvl="1"/>
            <a:r>
              <a:rPr lang="en-US" altLang="zh-CN" sz="1800" dirty="0" smtClean="0">
                <a:ea typeface="宋体" panose="02010600030101010101" pitchFamily="2" charset="-122"/>
              </a:rPr>
              <a:t>Mount request is mapped to corresponding RPC and forwarded to mount server running on server machine. </a:t>
            </a:r>
            <a:endParaRPr lang="en-US" altLang="zh-CN" sz="1800" dirty="0" smtClean="0">
              <a:ea typeface="宋体" panose="02010600030101010101" pitchFamily="2" charset="-122"/>
            </a:endParaRPr>
          </a:p>
          <a:p>
            <a:pPr lvl="1"/>
            <a:r>
              <a:rPr lang="en-US" altLang="zh-CN" sz="1800" i="1" dirty="0" smtClean="0">
                <a:ea typeface="宋体" panose="02010600030101010101" pitchFamily="2" charset="-122"/>
              </a:rPr>
              <a:t>Export list</a:t>
            </a:r>
            <a:r>
              <a:rPr lang="en-US" altLang="zh-CN" sz="1800" dirty="0" smtClean="0">
                <a:ea typeface="宋体" panose="02010600030101010101" pitchFamily="2" charset="-122"/>
              </a:rPr>
              <a:t> – specifies local file systems that server exports for mounting, along with names of machines that are permitted to mount them. </a:t>
            </a:r>
            <a:endParaRPr lang="en-US" altLang="zh-CN" sz="1800" dirty="0" smtClean="0">
              <a:ea typeface="宋体" panose="02010600030101010101" pitchFamily="2" charset="-122"/>
            </a:endParaRPr>
          </a:p>
          <a:p>
            <a:r>
              <a:rPr lang="en-US" altLang="zh-CN" sz="2000" dirty="0" smtClean="0">
                <a:ea typeface="宋体" panose="02010600030101010101" pitchFamily="2" charset="-122"/>
              </a:rPr>
              <a:t>Following a mount request that conforms to its export list, the server returns a </a:t>
            </a:r>
            <a:r>
              <a:rPr lang="en-US" altLang="zh-CN" sz="2000" i="1" dirty="0" smtClean="0">
                <a:ea typeface="宋体" panose="02010600030101010101" pitchFamily="2" charset="-122"/>
              </a:rPr>
              <a:t>file handle</a:t>
            </a:r>
            <a:r>
              <a:rPr lang="en-US" altLang="zh-CN" sz="2000" dirty="0" smtClean="0">
                <a:ea typeface="宋体" panose="02010600030101010101" pitchFamily="2" charset="-122"/>
              </a:rPr>
              <a:t>—a key for further accesses.</a:t>
            </a:r>
            <a:endParaRPr lang="en-US" altLang="zh-CN" sz="2000" dirty="0" smtClean="0">
              <a:ea typeface="宋体" panose="02010600030101010101" pitchFamily="2" charset="-122"/>
            </a:endParaRPr>
          </a:p>
          <a:p>
            <a:r>
              <a:rPr lang="en-US" altLang="zh-CN" sz="2000" dirty="0" smtClean="0">
                <a:ea typeface="宋体" panose="02010600030101010101" pitchFamily="2" charset="-122"/>
              </a:rPr>
              <a:t>File handle – a file-system identifier, and an </a:t>
            </a:r>
            <a:r>
              <a:rPr lang="en-US" altLang="zh-CN" sz="2000" dirty="0" err="1" smtClean="0">
                <a:ea typeface="宋体" panose="02010600030101010101" pitchFamily="2" charset="-122"/>
              </a:rPr>
              <a:t>inode</a:t>
            </a:r>
            <a:r>
              <a:rPr lang="en-US" altLang="zh-CN" sz="2000" dirty="0" smtClean="0">
                <a:ea typeface="宋体" panose="02010600030101010101" pitchFamily="2" charset="-122"/>
              </a:rPr>
              <a:t> number to identify the mounted directory within the exported file system.</a:t>
            </a:r>
            <a:endParaRPr lang="en-US" altLang="zh-CN" sz="2000" dirty="0" smtClean="0">
              <a:ea typeface="宋体" panose="02010600030101010101" pitchFamily="2" charset="-122"/>
            </a:endParaRPr>
          </a:p>
          <a:p>
            <a:r>
              <a:rPr lang="en-US" altLang="zh-CN" sz="2000" dirty="0" smtClean="0">
                <a:ea typeface="宋体" panose="02010600030101010101" pitchFamily="2" charset="-122"/>
              </a:rPr>
              <a:t>The mount operation changes only the user’s view and does not affect the server side. </a:t>
            </a:r>
            <a:endParaRPr lang="en-US" altLang="zh-CN" sz="2000" dirty="0" smtClean="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zh-CN" smtClean="0"/>
              <a:t>block array </a:t>
            </a:r>
            <a:endParaRPr lang="zh-CN" altLang="en-US" smtClean="0"/>
          </a:p>
        </p:txBody>
      </p:sp>
      <p:sp>
        <p:nvSpPr>
          <p:cNvPr id="12291" name="Content Placeholder 2"/>
          <p:cNvSpPr>
            <a:spLocks noGrp="1"/>
          </p:cNvSpPr>
          <p:nvPr>
            <p:ph idx="1"/>
          </p:nvPr>
        </p:nvSpPr>
        <p:spPr/>
        <p:txBody>
          <a:bodyPr/>
          <a:lstStyle/>
          <a:p>
            <a:pPr marL="0" indent="0">
              <a:buFontTx/>
              <a:buNone/>
            </a:pPr>
            <a:r>
              <a:rPr lang="en-US" altLang="zh-CN" smtClean="0"/>
              <a:t> </a:t>
            </a:r>
            <a:endParaRPr lang="zh-CN" altLang="en-US" smtClean="0"/>
          </a:p>
        </p:txBody>
      </p:sp>
      <p:sp>
        <p:nvSpPr>
          <p:cNvPr id="12292"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87747BE4-CF6D-483E-9C9C-75EA24CC10D7}" type="slidenum">
              <a:rPr lang="zh-CN" altLang="en-US" sz="1400" b="0">
                <a:latin typeface="Calibri" panose="020F0502020204030204" pitchFamily="34" charset="0"/>
                <a:ea typeface="Adobe 楷体 Std R" panose="02020400000000000000" charset="-122"/>
              </a:rPr>
            </a:fld>
            <a:endParaRPr lang="en-US" altLang="zh-CN" sz="1400" b="0">
              <a:latin typeface="Calibri" panose="020F0502020204030204" pitchFamily="34" charset="0"/>
              <a:ea typeface="Adobe 楷体 Std R" panose="02020400000000000000" charset="-122"/>
            </a:endParaRPr>
          </a:p>
        </p:txBody>
      </p:sp>
      <p:pic>
        <p:nvPicPr>
          <p:cNvPr id="12293" name="Picture 9"/>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81000" y="2514600"/>
            <a:ext cx="853757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zh-CN" smtClean="0">
                <a:ea typeface="宋体" panose="02010600030101010101" pitchFamily="2" charset="-122"/>
              </a:rPr>
              <a:t>NFS Protocol</a:t>
            </a:r>
            <a:endParaRPr lang="en-US" altLang="zh-CN" smtClean="0">
              <a:ea typeface="宋体" panose="02010600030101010101" pitchFamily="2" charset="-122"/>
            </a:endParaRPr>
          </a:p>
        </p:txBody>
      </p:sp>
      <p:sp>
        <p:nvSpPr>
          <p:cNvPr id="84995" name="Rectangle 3"/>
          <p:cNvSpPr>
            <a:spLocks noGrp="1" noChangeArrowheads="1"/>
          </p:cNvSpPr>
          <p:nvPr>
            <p:ph type="body" idx="1"/>
          </p:nvPr>
        </p:nvSpPr>
        <p:spPr>
          <a:xfrm>
            <a:off x="685800" y="1447801"/>
            <a:ext cx="7767638" cy="4343400"/>
          </a:xfrm>
        </p:spPr>
        <p:txBody>
          <a:bodyPr/>
          <a:lstStyle/>
          <a:p>
            <a:r>
              <a:rPr lang="en-US" altLang="zh-CN" sz="2000" dirty="0" smtClean="0">
                <a:ea typeface="宋体" panose="02010600030101010101" pitchFamily="2" charset="-122"/>
              </a:rPr>
              <a:t>Provides a set of remote procedure calls for remote file operations.  The procedures support the following operations:</a:t>
            </a:r>
            <a:endParaRPr lang="en-US" altLang="zh-CN" sz="2000" dirty="0" smtClean="0">
              <a:ea typeface="宋体" panose="02010600030101010101" pitchFamily="2" charset="-122"/>
            </a:endParaRPr>
          </a:p>
          <a:p>
            <a:pPr lvl="1"/>
            <a:r>
              <a:rPr lang="en-US" altLang="zh-CN" sz="1800" dirty="0" smtClean="0">
                <a:ea typeface="宋体" panose="02010600030101010101" pitchFamily="2" charset="-122"/>
              </a:rPr>
              <a:t>searching for a file within a directory </a:t>
            </a:r>
            <a:endParaRPr lang="en-US" altLang="zh-CN" sz="1800" dirty="0" smtClean="0">
              <a:ea typeface="宋体" panose="02010600030101010101" pitchFamily="2" charset="-122"/>
            </a:endParaRPr>
          </a:p>
          <a:p>
            <a:pPr lvl="1"/>
            <a:r>
              <a:rPr lang="en-US" altLang="zh-CN" sz="1800" dirty="0" smtClean="0">
                <a:ea typeface="宋体" panose="02010600030101010101" pitchFamily="2" charset="-122"/>
              </a:rPr>
              <a:t>reading a set of directory entries </a:t>
            </a:r>
            <a:endParaRPr lang="en-US" altLang="zh-CN" sz="1800" dirty="0" smtClean="0">
              <a:ea typeface="宋体" panose="02010600030101010101" pitchFamily="2" charset="-122"/>
            </a:endParaRPr>
          </a:p>
          <a:p>
            <a:pPr lvl="1"/>
            <a:r>
              <a:rPr lang="en-US" altLang="zh-CN" sz="1800" dirty="0" smtClean="0">
                <a:ea typeface="宋体" panose="02010600030101010101" pitchFamily="2" charset="-122"/>
              </a:rPr>
              <a:t>manipulating links and directories </a:t>
            </a:r>
            <a:endParaRPr lang="en-US" altLang="zh-CN" sz="1800" dirty="0" smtClean="0">
              <a:ea typeface="宋体" panose="02010600030101010101" pitchFamily="2" charset="-122"/>
            </a:endParaRPr>
          </a:p>
          <a:p>
            <a:pPr lvl="1"/>
            <a:r>
              <a:rPr lang="en-US" altLang="zh-CN" sz="1800" dirty="0" smtClean="0">
                <a:ea typeface="宋体" panose="02010600030101010101" pitchFamily="2" charset="-122"/>
              </a:rPr>
              <a:t>accessing file attributes</a:t>
            </a:r>
            <a:endParaRPr lang="en-US" altLang="zh-CN" sz="1800" dirty="0" smtClean="0">
              <a:ea typeface="宋体" panose="02010600030101010101" pitchFamily="2" charset="-122"/>
            </a:endParaRPr>
          </a:p>
          <a:p>
            <a:pPr lvl="1"/>
            <a:r>
              <a:rPr lang="en-US" altLang="zh-CN" sz="1800" dirty="0" smtClean="0">
                <a:ea typeface="宋体" panose="02010600030101010101" pitchFamily="2" charset="-122"/>
              </a:rPr>
              <a:t>reading and writing files</a:t>
            </a:r>
            <a:endParaRPr lang="en-US" altLang="zh-CN" sz="1800" dirty="0" smtClean="0">
              <a:ea typeface="宋体" panose="02010600030101010101" pitchFamily="2" charset="-122"/>
            </a:endParaRPr>
          </a:p>
          <a:p>
            <a:r>
              <a:rPr lang="en-US" altLang="zh-CN" sz="2000" dirty="0" smtClean="0">
                <a:ea typeface="宋体" panose="02010600030101010101" pitchFamily="2" charset="-122"/>
              </a:rPr>
              <a:t>NFS servers are </a:t>
            </a:r>
            <a:r>
              <a:rPr lang="en-US" altLang="zh-CN" sz="2000" i="1" dirty="0" smtClean="0">
                <a:solidFill>
                  <a:srgbClr val="3333FF"/>
                </a:solidFill>
                <a:ea typeface="宋体" panose="02010600030101010101" pitchFamily="2" charset="-122"/>
              </a:rPr>
              <a:t>stateless</a:t>
            </a:r>
            <a:r>
              <a:rPr lang="en-US" altLang="zh-CN" sz="2000" dirty="0" smtClean="0">
                <a:ea typeface="宋体" panose="02010600030101010101" pitchFamily="2" charset="-122"/>
              </a:rPr>
              <a:t>; each request has to provide a full set of arguments.</a:t>
            </a:r>
            <a:endParaRPr lang="en-US" altLang="zh-CN" sz="2000" dirty="0" smtClean="0">
              <a:ea typeface="宋体" panose="02010600030101010101" pitchFamily="2" charset="-122"/>
            </a:endParaRPr>
          </a:p>
          <a:p>
            <a:r>
              <a:rPr lang="en-US" altLang="zh-CN" sz="2000" dirty="0" smtClean="0">
                <a:ea typeface="宋体" panose="02010600030101010101" pitchFamily="2" charset="-122"/>
              </a:rPr>
              <a:t>Modified data must be committed to the server’s disk before results are returned to the client (lose advantages of caching).</a:t>
            </a:r>
            <a:endParaRPr lang="en-US" altLang="zh-CN" sz="2000" dirty="0" smtClean="0">
              <a:ea typeface="宋体" panose="02010600030101010101" pitchFamily="2" charset="-122"/>
            </a:endParaRPr>
          </a:p>
          <a:p>
            <a:r>
              <a:rPr lang="en-US" altLang="zh-CN" sz="2000" dirty="0" smtClean="0">
                <a:ea typeface="宋体" panose="02010600030101010101" pitchFamily="2" charset="-122"/>
              </a:rPr>
              <a:t>The NFS protocol does not provide concurrency-control mechanisms.</a:t>
            </a:r>
            <a:endParaRPr lang="en-US" altLang="zh-CN" sz="2000" dirty="0" smtClean="0">
              <a:ea typeface="宋体" panose="02010600030101010101" pitchFamily="2"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135063" y="146050"/>
            <a:ext cx="7219950" cy="457200"/>
          </a:xfrm>
        </p:spPr>
        <p:txBody>
          <a:bodyPr/>
          <a:lstStyle/>
          <a:p>
            <a:r>
              <a:rPr lang="en-US" altLang="zh-CN" sz="2800" smtClean="0">
                <a:ea typeface="宋体" panose="02010600030101010101" pitchFamily="2" charset="-122"/>
              </a:rPr>
              <a:t>Three Major Layers of NFS Architecture </a:t>
            </a:r>
            <a:endParaRPr lang="en-US" altLang="zh-CN" sz="2800" smtClean="0">
              <a:ea typeface="宋体" panose="02010600030101010101" pitchFamily="2" charset="-122"/>
            </a:endParaRPr>
          </a:p>
        </p:txBody>
      </p:sp>
      <p:sp>
        <p:nvSpPr>
          <p:cNvPr id="87043" name="Rectangle 3"/>
          <p:cNvSpPr>
            <a:spLocks noGrp="1" noChangeArrowheads="1"/>
          </p:cNvSpPr>
          <p:nvPr>
            <p:ph type="body" idx="1"/>
          </p:nvPr>
        </p:nvSpPr>
        <p:spPr/>
        <p:txBody>
          <a:bodyPr/>
          <a:lstStyle/>
          <a:p>
            <a:r>
              <a:rPr lang="en-US" altLang="zh-CN" sz="2000" dirty="0" smtClean="0">
                <a:ea typeface="宋体" panose="02010600030101010101" pitchFamily="2" charset="-122"/>
              </a:rPr>
              <a:t>UNIX file-system interface (based on the </a:t>
            </a:r>
            <a:r>
              <a:rPr lang="en-US" altLang="zh-CN" sz="2000" b="1" dirty="0" smtClean="0">
                <a:ea typeface="宋体" panose="02010600030101010101" pitchFamily="2" charset="-122"/>
              </a:rPr>
              <a:t>open, read, write</a:t>
            </a:r>
            <a:r>
              <a:rPr lang="en-US" altLang="zh-CN" sz="2000" dirty="0" smtClean="0">
                <a:ea typeface="宋体" panose="02010600030101010101" pitchFamily="2" charset="-122"/>
              </a:rPr>
              <a:t>, and </a:t>
            </a:r>
            <a:r>
              <a:rPr lang="en-US" altLang="zh-CN" sz="2000" b="1" dirty="0" smtClean="0">
                <a:ea typeface="宋体" panose="02010600030101010101" pitchFamily="2" charset="-122"/>
              </a:rPr>
              <a:t>close</a:t>
            </a:r>
            <a:r>
              <a:rPr lang="en-US" altLang="zh-CN" sz="2000" dirty="0" smtClean="0">
                <a:ea typeface="宋体" panose="02010600030101010101" pitchFamily="2" charset="-122"/>
              </a:rPr>
              <a:t> calls, and file descriptors).</a:t>
            </a:r>
            <a:br>
              <a:rPr lang="en-US" altLang="zh-CN" sz="2000" dirty="0" smtClean="0">
                <a:ea typeface="宋体" panose="02010600030101010101" pitchFamily="2" charset="-122"/>
              </a:rPr>
            </a:br>
            <a:endParaRPr lang="en-US" altLang="zh-CN" sz="2000" dirty="0" smtClean="0">
              <a:ea typeface="宋体" panose="02010600030101010101" pitchFamily="2" charset="-122"/>
            </a:endParaRPr>
          </a:p>
          <a:p>
            <a:r>
              <a:rPr lang="en-US" altLang="zh-CN" sz="2000" i="1" dirty="0" smtClean="0">
                <a:ea typeface="宋体" panose="02010600030101010101" pitchFamily="2" charset="-122"/>
              </a:rPr>
              <a:t>Virtual File System</a:t>
            </a:r>
            <a:r>
              <a:rPr lang="en-US" altLang="zh-CN" sz="2000" dirty="0" smtClean="0">
                <a:ea typeface="宋体" panose="02010600030101010101" pitchFamily="2" charset="-122"/>
              </a:rPr>
              <a:t> (VFS) layer – distinguishes local files from remote ones, and local files are further distinguished according to their file-system types.</a:t>
            </a:r>
            <a:endParaRPr lang="en-US" altLang="zh-CN" sz="2000" dirty="0" smtClean="0">
              <a:ea typeface="宋体" panose="02010600030101010101" pitchFamily="2" charset="-122"/>
            </a:endParaRPr>
          </a:p>
          <a:p>
            <a:pPr lvl="1"/>
            <a:r>
              <a:rPr lang="en-US" altLang="zh-CN" sz="1800" dirty="0" smtClean="0">
                <a:ea typeface="宋体" panose="02010600030101010101" pitchFamily="2" charset="-122"/>
              </a:rPr>
              <a:t>The VFS activates file-system-specific operations to handle local requests according to their file-system types. </a:t>
            </a:r>
            <a:endParaRPr lang="en-US" altLang="zh-CN" sz="1800" dirty="0" smtClean="0">
              <a:ea typeface="宋体" panose="02010600030101010101" pitchFamily="2" charset="-122"/>
            </a:endParaRPr>
          </a:p>
          <a:p>
            <a:pPr lvl="1"/>
            <a:r>
              <a:rPr lang="en-US" altLang="zh-CN" sz="1800" dirty="0" smtClean="0">
                <a:ea typeface="宋体" panose="02010600030101010101" pitchFamily="2" charset="-122"/>
              </a:rPr>
              <a:t>Calls the NFS protocol procedures for remote requests.</a:t>
            </a:r>
            <a:br>
              <a:rPr lang="en-US" altLang="zh-CN" sz="1800" dirty="0" smtClean="0">
                <a:ea typeface="宋体" panose="02010600030101010101" pitchFamily="2" charset="-122"/>
              </a:rPr>
            </a:br>
            <a:endParaRPr lang="en-US" altLang="zh-CN" sz="1800" dirty="0" smtClean="0">
              <a:ea typeface="宋体" panose="02010600030101010101" pitchFamily="2" charset="-122"/>
            </a:endParaRPr>
          </a:p>
          <a:p>
            <a:r>
              <a:rPr lang="en-US" altLang="zh-CN" sz="2000" dirty="0" smtClean="0">
                <a:ea typeface="宋体" panose="02010600030101010101" pitchFamily="2" charset="-122"/>
              </a:rPr>
              <a:t>NFS service layer – bottom layer of the architecture; implements the NFS protocol.</a:t>
            </a:r>
            <a:endParaRPr lang="en-US" altLang="zh-CN" sz="20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F031947-A6E1-4C64-A238-95358AB1C50F}" type="slidenum">
              <a:rPr lang="zh-CN" altLang="en-US" smtClean="0"/>
            </a:fld>
            <a:endParaRPr lang="en-US" altLang="zh-CN"/>
          </a:p>
        </p:txBody>
      </p:sp>
      <mc:AlternateContent xmlns:mc="http://schemas.openxmlformats.org/markup-compatibility/2006" xmlns:p14="http://schemas.microsoft.com/office/powerpoint/2010/main">
        <mc:Choice Requires="p14">
          <p:contentPart r:id="rId1" p14:bwMode="auto">
            <p14:nvContentPartPr>
              <p14:cNvPr id="5" name="Ink 4"/>
              <p14:cNvContentPartPr/>
              <p14:nvPr/>
            </p14:nvContentPartPr>
            <p14:xfrm>
              <a:off x="730440" y="141840"/>
              <a:ext cx="8061480" cy="6489000"/>
            </p14:xfrm>
          </p:contentPart>
        </mc:Choice>
        <mc:Fallback xmlns="">
          <p:pic>
            <p:nvPicPr>
              <p:cNvPr id="5" name="Ink 4"/>
            </p:nvPicPr>
            <p:blipFill>
              <a:blip r:embed="rId2"/>
            </p:blipFill>
            <p:spPr>
              <a:xfrm>
                <a:off x="730440" y="141840"/>
                <a:ext cx="8061480" cy="6489000"/>
              </a:xfrm>
              <a:prstGeom prst="rect"/>
            </p:spPr>
          </p:pic>
        </mc:Fallback>
      </mc:AlternateContent>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pic>
        <p:nvPicPr>
          <p:cNvPr id="5" name="内容占位符 4"/>
          <p:cNvPicPr>
            <a:picLocks noGrp="1" noChangeAspect="1"/>
          </p:cNvPicPr>
          <p:nvPr>
            <p:ph idx="1"/>
          </p:nvPr>
        </p:nvPicPr>
        <p:blipFill rotWithShape="1">
          <a:blip r:embed="rId1" cstate="print">
            <a:extLst>
              <a:ext uri="{28A0092B-C50C-407E-A947-70E740481C1C}">
                <a14:useLocalDpi xmlns:a14="http://schemas.microsoft.com/office/drawing/2010/main" val="0"/>
              </a:ext>
            </a:extLst>
          </a:blip>
          <a:srcRect r="51540"/>
          <a:stretch>
            <a:fillRect/>
          </a:stretch>
        </p:blipFill>
        <p:spPr>
          <a:xfrm>
            <a:off x="1905000" y="152400"/>
            <a:ext cx="5709711" cy="7015408"/>
          </a:xfrm>
        </p:spPr>
      </p:pic>
      <p:sp>
        <p:nvSpPr>
          <p:cNvPr id="4" name="灯片编号占位符 3"/>
          <p:cNvSpPr>
            <a:spLocks noGrp="1"/>
          </p:cNvSpPr>
          <p:nvPr>
            <p:ph type="sldNum" sz="quarter" idx="12"/>
          </p:nvPr>
        </p:nvSpPr>
        <p:spPr/>
        <p:txBody>
          <a:bodyPr/>
          <a:lstStyle/>
          <a:p>
            <a:fld id="{0F031947-A6E1-4C64-A238-95358AB1C50F}" type="slidenum">
              <a:rPr lang="zh-CN" altLang="en-US" smtClean="0"/>
            </a:fld>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cfp99">
  <a:themeElements>
    <a:clrScheme name="icfp99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defRPr>
        </a:defPPr>
      </a:lstStyle>
    </a:lnDef>
  </a:objectDefaults>
  <a:extraClrSchemeLst>
    <a:extraClrScheme>
      <a:clrScheme name="icfp99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cfp99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cfp99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cfp99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cfp99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cfp99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cfp99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icfp99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Ocean</Template>
  <TotalTime>0</TotalTime>
  <Words>18927</Words>
  <Application>WPS 演示</Application>
  <PresentationFormat>全屏显示(4:3)</PresentationFormat>
  <Paragraphs>1207</Paragraphs>
  <Slides>93</Slides>
  <Notes>28</Notes>
  <HiddenSlides>1</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93</vt:i4>
      </vt:variant>
    </vt:vector>
  </HeadingPairs>
  <TitlesOfParts>
    <vt:vector size="110" baseType="lpstr">
      <vt:lpstr>Arial</vt:lpstr>
      <vt:lpstr>宋体</vt:lpstr>
      <vt:lpstr>Wingdings</vt:lpstr>
      <vt:lpstr>Comic Sans MS</vt:lpstr>
      <vt:lpstr>Times New Roman</vt:lpstr>
      <vt:lpstr>Calibri</vt:lpstr>
      <vt:lpstr>Adobe 楷体 Std R</vt:lpstr>
      <vt:lpstr>MS PGothic</vt:lpstr>
      <vt:lpstr>微软雅黑</vt:lpstr>
      <vt:lpstr>Arial Unicode MS</vt:lpstr>
      <vt:lpstr>Helvetica</vt:lpstr>
      <vt:lpstr>Verdana</vt:lpstr>
      <vt:lpstr>Arial</vt:lpstr>
      <vt:lpstr>Times New Roman</vt:lpstr>
      <vt:lpstr>Monotype Sorts</vt:lpstr>
      <vt:lpstr>Wingdings</vt:lpstr>
      <vt:lpstr>icfp99</vt:lpstr>
      <vt:lpstr>2.3.2 Naming in UNIX File System</vt:lpstr>
      <vt:lpstr>Outline</vt:lpstr>
      <vt:lpstr>UNIX</vt:lpstr>
      <vt:lpstr>File</vt:lpstr>
      <vt:lpstr>API of the UNIX file system</vt:lpstr>
      <vt:lpstr>The naming layers of the UNIX file system (version 6)</vt:lpstr>
      <vt:lpstr>Disk structure</vt:lpstr>
      <vt:lpstr>Block layer</vt:lpstr>
      <vt:lpstr>block array </vt:lpstr>
      <vt:lpstr>Super block</vt:lpstr>
      <vt:lpstr>File layer</vt:lpstr>
      <vt:lpstr>File layer</vt:lpstr>
      <vt:lpstr>Inode number layer</vt:lpstr>
      <vt:lpstr>i-node on the disk</vt:lpstr>
      <vt:lpstr> </vt:lpstr>
      <vt:lpstr>Inode for larger files</vt:lpstr>
      <vt:lpstr>  </vt:lpstr>
      <vt:lpstr>An example: a file’ inode # is 9</vt:lpstr>
      <vt:lpstr>Put layers so far together</vt:lpstr>
      <vt:lpstr>Question</vt:lpstr>
      <vt:lpstr>Question</vt:lpstr>
      <vt:lpstr>Question</vt:lpstr>
      <vt:lpstr>Question</vt:lpstr>
      <vt:lpstr>Question</vt:lpstr>
      <vt:lpstr>Question</vt:lpstr>
      <vt:lpstr>Question</vt:lpstr>
      <vt:lpstr>File name layer</vt:lpstr>
      <vt:lpstr> Directory      content</vt:lpstr>
      <vt:lpstr>LOOKUP in a directory</vt:lpstr>
      <vt:lpstr>Path name layer</vt:lpstr>
      <vt:lpstr>Absolute path  name layer</vt:lpstr>
      <vt:lpstr>An example: find blocks of “/programs/pong.c”</vt:lpstr>
      <vt:lpstr>“/programs/pong.c”</vt:lpstr>
      <vt:lpstr>An example: find blocks of “/programs/pong.c”</vt:lpstr>
      <vt:lpstr>An example: find blocks of “/programs/pong.c”</vt:lpstr>
      <vt:lpstr>An example: find blocks of “/programs/pong.c”</vt:lpstr>
      <vt:lpstr>An example: find blocks of “/programs/pong.c”</vt:lpstr>
      <vt:lpstr>An example: find blocks of “/programs/pong.c”</vt:lpstr>
      <vt:lpstr>An example: find blocks of “/programs/pong.c”</vt:lpstr>
      <vt:lpstr>An example: find blocks of “/programs/pong.c”</vt:lpstr>
      <vt:lpstr>An example: find blocks of “/programs/pong.c”</vt:lpstr>
      <vt:lpstr>An example: find blocks of “/programs/pong.c”</vt:lpstr>
      <vt:lpstr>Links</vt:lpstr>
      <vt:lpstr>Links</vt:lpstr>
      <vt:lpstr>link</vt:lpstr>
      <vt:lpstr>No cycle for LINK</vt:lpstr>
      <vt:lpstr>Renaming - 1</vt:lpstr>
      <vt:lpstr>Renaming - 2</vt:lpstr>
      <vt:lpstr>Symbolic link layer</vt:lpstr>
      <vt:lpstr>Symbolic link layer</vt:lpstr>
      <vt:lpstr>Two types of links (synonyms)</vt:lpstr>
      <vt:lpstr>Symbolic link layer</vt:lpstr>
      <vt:lpstr>Decouple modules with indirection</vt:lpstr>
      <vt:lpstr>Implementing the file system API</vt:lpstr>
      <vt:lpstr>File meta-data</vt:lpstr>
      <vt:lpstr>OPEN file</vt:lpstr>
      <vt:lpstr>File cursor sharing</vt:lpstr>
      <vt:lpstr>data structure of opened files</vt:lpstr>
      <vt:lpstr>two processes open files</vt:lpstr>
      <vt:lpstr>parent、child share file table</vt:lpstr>
      <vt:lpstr>parent、child share file table</vt:lpstr>
      <vt:lpstr>File descriptor</vt:lpstr>
      <vt:lpstr>File cursor</vt:lpstr>
      <vt:lpstr>fd_table &amp; file_table</vt:lpstr>
      <vt:lpstr>OPEN implementation</vt:lpstr>
      <vt:lpstr>READ implementation</vt:lpstr>
      <vt:lpstr>2 read algorithm</vt:lpstr>
      <vt:lpstr>Cache for disk</vt:lpstr>
      <vt:lpstr>FSYNC</vt:lpstr>
      <vt:lpstr>sync, fsync,  fdatasync </vt:lpstr>
      <vt:lpstr>Linux ext2 timing results</vt:lpstr>
      <vt:lpstr>Mac OS X timing results</vt:lpstr>
      <vt:lpstr>WRITE &amp; CLOSE</vt:lpstr>
      <vt:lpstr>Question</vt:lpstr>
      <vt:lpstr>Delete after OPEN but before CLOSE</vt:lpstr>
      <vt:lpstr>unlink the opened file</vt:lpstr>
      <vt:lpstr>mount</vt:lpstr>
      <vt:lpstr>data structures after mount</vt:lpstr>
      <vt:lpstr>abstract file system</vt:lpstr>
      <vt:lpstr>Virtual File Systems</vt:lpstr>
      <vt:lpstr>Schematic View of Virtual File System</vt:lpstr>
      <vt:lpstr>NFS</vt:lpstr>
      <vt:lpstr>Mounting in NFS </vt:lpstr>
      <vt:lpstr>NFS</vt:lpstr>
      <vt:lpstr>Schematic View of NFS Architecture </vt:lpstr>
      <vt:lpstr>The Sun Network File System (NFS)</vt:lpstr>
      <vt:lpstr>NFS (Cont.)</vt:lpstr>
      <vt:lpstr>NFS (Cont.)</vt:lpstr>
      <vt:lpstr>NFS Mount Protocol</vt:lpstr>
      <vt:lpstr>NFS Protocol</vt:lpstr>
      <vt:lpstr>Three Major Layers of NFS Architecture </vt:lpstr>
      <vt:lpstr>PowerPoint 演示文稿</vt:lpstr>
      <vt:lpstr> </vt:lpstr>
    </vt:vector>
  </TitlesOfParts>
  <Company>Digital Integrity,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dc:title>
  <dc:creator>Binyu Zang</dc:creator>
  <cp:lastModifiedBy>陈晨</cp:lastModifiedBy>
  <cp:revision>724</cp:revision>
  <dcterms:created xsi:type="dcterms:W3CDTF">2000-01-15T07:54:00Z</dcterms:created>
  <dcterms:modified xsi:type="dcterms:W3CDTF">2019-10-09T02:21:48Z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