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9" r:id="rId5"/>
    <p:sldId id="270" r:id="rId6"/>
    <p:sldId id="271" r:id="rId7"/>
    <p:sldId id="272" r:id="rId8"/>
    <p:sldId id="273" r:id="rId9"/>
    <p:sldId id="278" r:id="rId10"/>
    <p:sldId id="274" r:id="rId11"/>
    <p:sldId id="275" r:id="rId12"/>
    <p:sldId id="276" r:id="rId13"/>
    <p:sldId id="277" r:id="rId14"/>
    <p:sldId id="27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红色即为</a:t>
            </a:r>
            <a:r>
              <a:rPr lang="en-US" altLang="zh-CN"/>
              <a:t>root</a:t>
            </a:r>
            <a:r>
              <a:rPr lang="zh-CN" altLang="en-US"/>
              <a:t>：</a:t>
            </a:r>
            <a:r>
              <a:rPr lang="en-US" altLang="zh-CN"/>
              <a:t>1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ACC7-ADFC-4D9D-ABAB-DAE941AE41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C084-3C3B-435D-BC26-1EE1654E68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ACC7-ADFC-4D9D-ABAB-DAE941AE41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C084-3C3B-435D-BC26-1EE1654E68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ACC7-ADFC-4D9D-ABAB-DAE941AE41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C084-3C3B-435D-BC26-1EE1654E68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ACC7-ADFC-4D9D-ABAB-DAE941AE41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C084-3C3B-435D-BC26-1EE1654E68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ACC7-ADFC-4D9D-ABAB-DAE941AE41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C084-3C3B-435D-BC26-1EE1654E68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ACC7-ADFC-4D9D-ABAB-DAE941AE41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C084-3C3B-435D-BC26-1EE1654E68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ACC7-ADFC-4D9D-ABAB-DAE941AE41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C084-3C3B-435D-BC26-1EE1654E68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ACC7-ADFC-4D9D-ABAB-DAE941AE41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C084-3C3B-435D-BC26-1EE1654E68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ACC7-ADFC-4D9D-ABAB-DAE941AE41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C084-3C3B-435D-BC26-1EE1654E68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ACC7-ADFC-4D9D-ABAB-DAE941AE41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C084-3C3B-435D-BC26-1EE1654E68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ACC7-ADFC-4D9D-ABAB-DAE941AE41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C084-3C3B-435D-BC26-1EE1654E68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1ACC7-ADFC-4D9D-ABAB-DAE941AE41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0C084-3C3B-435D-BC26-1EE1654E68F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fd</a:t>
            </a:r>
            <a:r>
              <a:rPr lang="en-US" altLang="zh-CN" dirty="0"/>
              <a:t>=create(“/</a:t>
            </a:r>
            <a:r>
              <a:rPr lang="en-US" altLang="zh-CN" dirty="0" err="1"/>
              <a:t>Main.c</a:t>
            </a:r>
            <a:r>
              <a:rPr lang="en-US" altLang="zh-CN" dirty="0"/>
              <a:t>”, modes);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36073" y="1772612"/>
          <a:ext cx="113607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6073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846946" y="1772612"/>
          <a:ext cx="113607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6073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7495310" y="1772612"/>
          <a:ext cx="113607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6073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root: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006764" y="4949921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baseline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006764" y="5716770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900" baseline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209963" y="1403280"/>
            <a:ext cx="113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fd</a:t>
            </a:r>
            <a:r>
              <a:rPr lang="en-US" altLang="zh-CN" dirty="0"/>
              <a:t> table</a:t>
            </a:r>
            <a:endParaRPr lang="en-US" altLang="zh-CN" dirty="0"/>
          </a:p>
        </p:txBody>
      </p:sp>
      <p:sp>
        <p:nvSpPr>
          <p:cNvPr id="12" name="文本框 11"/>
          <p:cNvSpPr txBox="1"/>
          <p:nvPr/>
        </p:nvSpPr>
        <p:spPr>
          <a:xfrm>
            <a:off x="3846946" y="1403280"/>
            <a:ext cx="113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file table</a:t>
            </a:r>
            <a:endParaRPr lang="en-US" altLang="zh-CN" dirty="0"/>
          </a:p>
        </p:txBody>
      </p:sp>
      <p:sp>
        <p:nvSpPr>
          <p:cNvPr id="13" name="文本框 12"/>
          <p:cNvSpPr txBox="1"/>
          <p:nvPr/>
        </p:nvSpPr>
        <p:spPr>
          <a:xfrm>
            <a:off x="7495309" y="1321356"/>
            <a:ext cx="136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inode</a:t>
            </a:r>
            <a:r>
              <a:rPr lang="en-US" altLang="zh-CN" dirty="0"/>
              <a:t> table</a:t>
            </a:r>
            <a:endParaRPr lang="en-US" altLang="zh-CN" dirty="0"/>
          </a:p>
        </p:txBody>
      </p:sp>
      <p:sp>
        <p:nvSpPr>
          <p:cNvPr id="16" name="文本框 15"/>
          <p:cNvSpPr txBox="1"/>
          <p:nvPr/>
        </p:nvSpPr>
        <p:spPr>
          <a:xfrm>
            <a:off x="9541164" y="1403280"/>
            <a:ext cx="2586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将</a:t>
            </a:r>
            <a:r>
              <a:rPr lang="en-US" altLang="zh-CN" dirty="0"/>
              <a:t>pathname,</a:t>
            </a:r>
            <a:r>
              <a:rPr lang="zh-CN" altLang="en-US" dirty="0"/>
              <a:t>转成</a:t>
            </a:r>
            <a:r>
              <a:rPr lang="en-US" altLang="zh-CN" dirty="0" err="1"/>
              <a:t>inode</a:t>
            </a:r>
            <a:r>
              <a:rPr lang="en-US" altLang="zh-CN" dirty="0"/>
              <a:t>:</a:t>
            </a:r>
            <a:endParaRPr lang="en-US" altLang="zh-CN" dirty="0"/>
          </a:p>
          <a:p>
            <a:r>
              <a:rPr lang="en-US" altLang="zh-CN" dirty="0"/>
              <a:t>Root </a:t>
            </a:r>
            <a:r>
              <a:rPr lang="zh-CN" altLang="en-US" dirty="0"/>
              <a:t>目录中不存在</a:t>
            </a:r>
            <a:r>
              <a:rPr lang="en-US" altLang="zh-CN" dirty="0" err="1"/>
              <a:t>Main.c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029527" y="5716770"/>
            <a:ext cx="83128" cy="3708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724400" y="4949921"/>
            <a:ext cx="83128" cy="3708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3260436" y="5421745"/>
            <a:ext cx="979055" cy="295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4904509" y="2438847"/>
            <a:ext cx="2447636" cy="2429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3891" y="4636655"/>
            <a:ext cx="932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Buffer cache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73891" y="5716770"/>
            <a:ext cx="858982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disk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239895" y="4368800"/>
            <a:ext cx="10775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inode table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fd</a:t>
            </a:r>
            <a:r>
              <a:rPr lang="en-US" altLang="zh-CN" dirty="0"/>
              <a:t>=open(“/</a:t>
            </a:r>
            <a:r>
              <a:rPr lang="en-US" altLang="zh-CN" dirty="0" err="1"/>
              <a:t>Main.c”,modes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36073" y="1772612"/>
          <a:ext cx="113607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6073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846946" y="1772612"/>
          <a:ext cx="113607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6073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7495310" y="1772612"/>
          <a:ext cx="113607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6073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0:root: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13:main:1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006764" y="4949921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super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aseline="0" dirty="0" err="1"/>
                        <a:t>Main.c</a:t>
                      </a:r>
                      <a:r>
                        <a:rPr lang="en-US" altLang="zh-CN" sz="900" baseline="0" dirty="0"/>
                        <a:t>  13</a:t>
                      </a:r>
                      <a:endParaRPr lang="zh-CN" altLang="en-US" sz="900" baseline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006764" y="5716770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super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900" baseline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209963" y="1403280"/>
            <a:ext cx="113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fd</a:t>
            </a:r>
            <a:r>
              <a:rPr lang="en-US" altLang="zh-CN" dirty="0"/>
              <a:t> table</a:t>
            </a:r>
            <a:endParaRPr lang="en-US" altLang="zh-CN" dirty="0"/>
          </a:p>
        </p:txBody>
      </p:sp>
      <p:sp>
        <p:nvSpPr>
          <p:cNvPr id="12" name="文本框 11"/>
          <p:cNvSpPr txBox="1"/>
          <p:nvPr/>
        </p:nvSpPr>
        <p:spPr>
          <a:xfrm>
            <a:off x="3846946" y="1403280"/>
            <a:ext cx="113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file table</a:t>
            </a:r>
            <a:endParaRPr lang="en-US" altLang="zh-CN" dirty="0"/>
          </a:p>
        </p:txBody>
      </p:sp>
      <p:sp>
        <p:nvSpPr>
          <p:cNvPr id="13" name="文本框 12"/>
          <p:cNvSpPr txBox="1"/>
          <p:nvPr/>
        </p:nvSpPr>
        <p:spPr>
          <a:xfrm>
            <a:off x="7495309" y="1321356"/>
            <a:ext cx="136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inode</a:t>
            </a:r>
            <a:r>
              <a:rPr lang="en-US" altLang="zh-CN" dirty="0"/>
              <a:t> table</a:t>
            </a:r>
            <a:endParaRPr lang="en-US" altLang="zh-CN" dirty="0"/>
          </a:p>
        </p:txBody>
      </p:sp>
      <p:sp>
        <p:nvSpPr>
          <p:cNvPr id="17" name="矩形 16"/>
          <p:cNvSpPr/>
          <p:nvPr/>
        </p:nvSpPr>
        <p:spPr>
          <a:xfrm>
            <a:off x="3029527" y="5716770"/>
            <a:ext cx="83128" cy="3708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724400" y="4949921"/>
            <a:ext cx="83128" cy="3708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899891" y="4949921"/>
            <a:ext cx="83128" cy="3708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9254836" y="1505527"/>
            <a:ext cx="2172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Inode</a:t>
            </a:r>
            <a:r>
              <a:rPr lang="zh-CN" altLang="en-US" dirty="0"/>
              <a:t> </a:t>
            </a:r>
            <a:r>
              <a:rPr lang="en-US" altLang="zh-CN" dirty="0"/>
              <a:t>cache</a:t>
            </a:r>
            <a:r>
              <a:rPr lang="zh-CN" altLang="en-US" dirty="0"/>
              <a:t>中存在这个</a:t>
            </a:r>
            <a:r>
              <a:rPr lang="en-US" altLang="zh-CN" dirty="0" err="1"/>
              <a:t>inode</a:t>
            </a:r>
            <a:r>
              <a:rPr lang="en-US" altLang="zh-CN" dirty="0"/>
              <a:t>(hash queue</a:t>
            </a:r>
            <a:r>
              <a:rPr lang="zh-CN" altLang="en-US" dirty="0"/>
              <a:t>中找得到</a:t>
            </a:r>
            <a:r>
              <a:rPr lang="en-US" altLang="zh-CN" dirty="0"/>
              <a:t>)</a:t>
            </a:r>
            <a:endParaRPr lang="en-US" altLang="zh-CN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346036" y="3001818"/>
            <a:ext cx="1385455" cy="858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8" idx="1"/>
          </p:cNvCxnSpPr>
          <p:nvPr/>
        </p:nvCxnSpPr>
        <p:spPr>
          <a:xfrm flipV="1">
            <a:off x="4983019" y="3070552"/>
            <a:ext cx="2512291" cy="762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read(3,buffer,1500);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36073" y="1772612"/>
          <a:ext cx="113607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6073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846946" y="1772612"/>
          <a:ext cx="113607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6073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7495310" y="1772612"/>
          <a:ext cx="113607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6073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0:root: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13:main:1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006764" y="4949921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super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aseline="0" dirty="0" err="1"/>
                        <a:t>Main.c</a:t>
                      </a:r>
                      <a:r>
                        <a:rPr lang="en-US" altLang="zh-CN" sz="900" baseline="0" dirty="0"/>
                        <a:t>  13</a:t>
                      </a:r>
                      <a:endParaRPr lang="zh-CN" altLang="en-US" sz="900" baseline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006764" y="5716770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super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900" baseline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209963" y="1403280"/>
            <a:ext cx="113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fd</a:t>
            </a:r>
            <a:r>
              <a:rPr lang="en-US" altLang="zh-CN" dirty="0"/>
              <a:t> table</a:t>
            </a:r>
            <a:endParaRPr lang="en-US" altLang="zh-CN" dirty="0"/>
          </a:p>
        </p:txBody>
      </p:sp>
      <p:sp>
        <p:nvSpPr>
          <p:cNvPr id="12" name="文本框 11"/>
          <p:cNvSpPr txBox="1"/>
          <p:nvPr/>
        </p:nvSpPr>
        <p:spPr>
          <a:xfrm>
            <a:off x="3846946" y="1403280"/>
            <a:ext cx="113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file table</a:t>
            </a:r>
            <a:endParaRPr lang="en-US" altLang="zh-CN" dirty="0"/>
          </a:p>
        </p:txBody>
      </p:sp>
      <p:sp>
        <p:nvSpPr>
          <p:cNvPr id="13" name="文本框 12"/>
          <p:cNvSpPr txBox="1"/>
          <p:nvPr/>
        </p:nvSpPr>
        <p:spPr>
          <a:xfrm>
            <a:off x="7495309" y="1321356"/>
            <a:ext cx="136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inode</a:t>
            </a:r>
            <a:r>
              <a:rPr lang="en-US" altLang="zh-CN" dirty="0"/>
              <a:t> table</a:t>
            </a:r>
            <a:endParaRPr lang="en-US" altLang="zh-CN" dirty="0"/>
          </a:p>
        </p:txBody>
      </p:sp>
      <p:sp>
        <p:nvSpPr>
          <p:cNvPr id="17" name="矩形 16"/>
          <p:cNvSpPr/>
          <p:nvPr/>
        </p:nvSpPr>
        <p:spPr>
          <a:xfrm>
            <a:off x="3029527" y="5716770"/>
            <a:ext cx="83128" cy="3708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724400" y="4949921"/>
            <a:ext cx="83128" cy="3708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899891" y="4949921"/>
            <a:ext cx="83128" cy="3708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9254836" y="1505527"/>
            <a:ext cx="2172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Inode</a:t>
            </a:r>
            <a:r>
              <a:rPr lang="zh-CN" altLang="en-US" dirty="0"/>
              <a:t> </a:t>
            </a:r>
            <a:r>
              <a:rPr lang="en-US" altLang="zh-CN" dirty="0"/>
              <a:t>cache</a:t>
            </a:r>
            <a:r>
              <a:rPr lang="zh-CN" altLang="en-US" dirty="0"/>
              <a:t>中存在这个</a:t>
            </a:r>
            <a:r>
              <a:rPr lang="en-US" altLang="zh-CN" dirty="0" err="1"/>
              <a:t>inode</a:t>
            </a:r>
            <a:r>
              <a:rPr lang="en-US" altLang="zh-CN" dirty="0"/>
              <a:t>(hash queue</a:t>
            </a:r>
            <a:r>
              <a:rPr lang="zh-CN" altLang="en-US" dirty="0"/>
              <a:t>中找得到</a:t>
            </a:r>
            <a:r>
              <a:rPr lang="en-US" altLang="zh-CN" dirty="0"/>
              <a:t>)</a:t>
            </a:r>
            <a:endParaRPr lang="en-US" altLang="zh-CN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346036" y="3001818"/>
            <a:ext cx="1385455" cy="858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8" idx="1"/>
          </p:cNvCxnSpPr>
          <p:nvPr/>
        </p:nvCxnSpPr>
        <p:spPr>
          <a:xfrm flipV="1">
            <a:off x="4983019" y="3070552"/>
            <a:ext cx="2512291" cy="762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H="1" flipV="1">
            <a:off x="5172364" y="3925455"/>
            <a:ext cx="1016000" cy="147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7495309" y="3943927"/>
            <a:ext cx="2655455" cy="831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10310090" y="3546917"/>
            <a:ext cx="1043710" cy="7940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8823036" y="3070552"/>
            <a:ext cx="431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close(3);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36073" y="1772612"/>
          <a:ext cx="113607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6073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846946" y="1772612"/>
          <a:ext cx="113607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6073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7495310" y="1772612"/>
          <a:ext cx="113607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6073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0:root: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13:main:0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006764" y="4949921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super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aseline="0" dirty="0" err="1"/>
                        <a:t>Main.c</a:t>
                      </a:r>
                      <a:r>
                        <a:rPr lang="en-US" altLang="zh-CN" sz="900" baseline="0" dirty="0"/>
                        <a:t>  13</a:t>
                      </a:r>
                      <a:endParaRPr lang="zh-CN" altLang="en-US" sz="900" baseline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006764" y="5716770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super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900" baseline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209963" y="1403280"/>
            <a:ext cx="113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fd</a:t>
            </a:r>
            <a:r>
              <a:rPr lang="en-US" altLang="zh-CN" dirty="0"/>
              <a:t> table</a:t>
            </a:r>
            <a:endParaRPr lang="en-US" altLang="zh-CN" dirty="0"/>
          </a:p>
        </p:txBody>
      </p:sp>
      <p:sp>
        <p:nvSpPr>
          <p:cNvPr id="12" name="文本框 11"/>
          <p:cNvSpPr txBox="1"/>
          <p:nvPr/>
        </p:nvSpPr>
        <p:spPr>
          <a:xfrm>
            <a:off x="3846946" y="1403280"/>
            <a:ext cx="113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file table</a:t>
            </a:r>
            <a:endParaRPr lang="en-US" altLang="zh-CN" dirty="0"/>
          </a:p>
        </p:txBody>
      </p:sp>
      <p:sp>
        <p:nvSpPr>
          <p:cNvPr id="13" name="文本框 12"/>
          <p:cNvSpPr txBox="1"/>
          <p:nvPr/>
        </p:nvSpPr>
        <p:spPr>
          <a:xfrm>
            <a:off x="7495309" y="1321356"/>
            <a:ext cx="136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inode</a:t>
            </a:r>
            <a:r>
              <a:rPr lang="en-US" altLang="zh-CN" dirty="0"/>
              <a:t> table</a:t>
            </a:r>
            <a:endParaRPr lang="en-US" altLang="zh-CN" dirty="0"/>
          </a:p>
        </p:txBody>
      </p:sp>
      <p:sp>
        <p:nvSpPr>
          <p:cNvPr id="17" name="矩形 16"/>
          <p:cNvSpPr/>
          <p:nvPr/>
        </p:nvSpPr>
        <p:spPr>
          <a:xfrm>
            <a:off x="3029527" y="5716770"/>
            <a:ext cx="83128" cy="3708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724400" y="4949921"/>
            <a:ext cx="83128" cy="3708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899891" y="4949921"/>
            <a:ext cx="83128" cy="3708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fd</a:t>
            </a:r>
            <a:r>
              <a:rPr lang="en-US" altLang="zh-CN" dirty="0"/>
              <a:t>=create(“/</a:t>
            </a:r>
            <a:r>
              <a:rPr lang="en-US" altLang="zh-CN" dirty="0" err="1"/>
              <a:t>Main.c</a:t>
            </a:r>
            <a:r>
              <a:rPr lang="en-US" altLang="zh-CN" dirty="0"/>
              <a:t>”, modes);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36073" y="1772612"/>
          <a:ext cx="113607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6073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846946" y="1772612"/>
          <a:ext cx="113607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6073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7495310" y="1772612"/>
          <a:ext cx="113607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6073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0:root: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13:main:1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006764" y="4949921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super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baseline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006764" y="5716770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super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900" baseline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209963" y="1403280"/>
            <a:ext cx="113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fd</a:t>
            </a:r>
            <a:r>
              <a:rPr lang="en-US" altLang="zh-CN" dirty="0"/>
              <a:t> table</a:t>
            </a:r>
            <a:endParaRPr lang="en-US" altLang="zh-CN" dirty="0"/>
          </a:p>
        </p:txBody>
      </p:sp>
      <p:sp>
        <p:nvSpPr>
          <p:cNvPr id="12" name="文本框 11"/>
          <p:cNvSpPr txBox="1"/>
          <p:nvPr/>
        </p:nvSpPr>
        <p:spPr>
          <a:xfrm>
            <a:off x="3846946" y="1403280"/>
            <a:ext cx="113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file table</a:t>
            </a:r>
            <a:endParaRPr lang="en-US" altLang="zh-CN" dirty="0"/>
          </a:p>
        </p:txBody>
      </p:sp>
      <p:sp>
        <p:nvSpPr>
          <p:cNvPr id="13" name="文本框 12"/>
          <p:cNvSpPr txBox="1"/>
          <p:nvPr/>
        </p:nvSpPr>
        <p:spPr>
          <a:xfrm>
            <a:off x="7495309" y="1321356"/>
            <a:ext cx="136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inode</a:t>
            </a:r>
            <a:r>
              <a:rPr lang="en-US" altLang="zh-CN" dirty="0"/>
              <a:t> table</a:t>
            </a:r>
            <a:endParaRPr lang="en-US" altLang="zh-CN" dirty="0"/>
          </a:p>
        </p:txBody>
      </p:sp>
      <p:sp>
        <p:nvSpPr>
          <p:cNvPr id="16" name="文本框 15"/>
          <p:cNvSpPr txBox="1"/>
          <p:nvPr/>
        </p:nvSpPr>
        <p:spPr>
          <a:xfrm>
            <a:off x="9541164" y="1403280"/>
            <a:ext cx="25861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将</a:t>
            </a:r>
            <a:r>
              <a:rPr lang="en-US" altLang="zh-CN" dirty="0"/>
              <a:t>pathname,</a:t>
            </a:r>
            <a:r>
              <a:rPr lang="zh-CN" altLang="en-US" dirty="0"/>
              <a:t>转成</a:t>
            </a:r>
            <a:r>
              <a:rPr lang="en-US" altLang="zh-CN" dirty="0" err="1"/>
              <a:t>inode</a:t>
            </a:r>
            <a:r>
              <a:rPr lang="en-US" altLang="zh-CN" dirty="0"/>
              <a:t>:</a:t>
            </a:r>
            <a:endParaRPr lang="en-US" altLang="zh-CN" dirty="0"/>
          </a:p>
          <a:p>
            <a:r>
              <a:rPr lang="en-US" altLang="zh-CN" dirty="0"/>
              <a:t>Root </a:t>
            </a:r>
            <a:r>
              <a:rPr lang="zh-CN" altLang="en-US" dirty="0"/>
              <a:t>目录中不存在</a:t>
            </a:r>
            <a:r>
              <a:rPr lang="en-US" altLang="zh-CN" dirty="0" err="1"/>
              <a:t>Main.c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文件不存在，为其分配一个新的</a:t>
            </a:r>
            <a:r>
              <a:rPr lang="en-US" altLang="zh-CN" dirty="0" err="1"/>
              <a:t>inode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029527" y="5716770"/>
            <a:ext cx="83128" cy="3708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724400" y="4949921"/>
            <a:ext cx="83128" cy="3708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形标注 1"/>
          <p:cNvSpPr/>
          <p:nvPr/>
        </p:nvSpPr>
        <p:spPr>
          <a:xfrm>
            <a:off x="1971964" y="4183571"/>
            <a:ext cx="1357745" cy="61883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Inode</a:t>
            </a:r>
            <a:endParaRPr lang="en-US" altLang="zh-CN" dirty="0"/>
          </a:p>
          <a:p>
            <a:pPr algn="ctr"/>
            <a:r>
              <a:rPr lang="en-US" altLang="zh-CN" dirty="0"/>
              <a:t>number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3403599" y="3157606"/>
            <a:ext cx="3837710" cy="1335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4983019" y="3241964"/>
            <a:ext cx="2350654" cy="1560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899891" y="4949921"/>
            <a:ext cx="83128" cy="3708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cxnSp>
        <p:nvCxnSpPr>
          <p:cNvPr id="26" name="直接箭头连接符 25"/>
          <p:cNvCxnSpPr/>
          <p:nvPr/>
        </p:nvCxnSpPr>
        <p:spPr>
          <a:xfrm flipH="1">
            <a:off x="3223491" y="3241964"/>
            <a:ext cx="3916218" cy="1560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9617075" y="4885690"/>
            <a:ext cx="1565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缓冲区</a:t>
            </a:r>
            <a:r>
              <a:rPr lang="en-US" altLang="zh-CN"/>
              <a:t>/</a:t>
            </a:r>
            <a:r>
              <a:rPr lang="zh-CN" altLang="en-US"/>
              <a:t>硬盘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9662160" y="5611495"/>
            <a:ext cx="1701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磁盘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fd</a:t>
            </a:r>
            <a:r>
              <a:rPr lang="en-US" altLang="zh-CN" dirty="0"/>
              <a:t>=create(“/</a:t>
            </a:r>
            <a:r>
              <a:rPr lang="en-US" altLang="zh-CN" dirty="0" err="1"/>
              <a:t>Main.c</a:t>
            </a:r>
            <a:r>
              <a:rPr lang="en-US" altLang="zh-CN" dirty="0"/>
              <a:t>”, modes);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36073" y="1772612"/>
          <a:ext cx="113607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6073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846946" y="1772612"/>
          <a:ext cx="113607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6073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7495310" y="1772612"/>
          <a:ext cx="113607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6073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0:root: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13:main:1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006764" y="4949921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super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aseline="0" dirty="0" err="1"/>
                        <a:t>Mian.c</a:t>
                      </a:r>
                      <a:r>
                        <a:rPr lang="en-US" altLang="zh-CN" sz="900" baseline="0" dirty="0"/>
                        <a:t>  13</a:t>
                      </a:r>
                      <a:endParaRPr lang="zh-CN" altLang="en-US" sz="900" baseline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006764" y="5716770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super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900" baseline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209963" y="1403280"/>
            <a:ext cx="113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fd</a:t>
            </a:r>
            <a:r>
              <a:rPr lang="en-US" altLang="zh-CN" dirty="0"/>
              <a:t> table</a:t>
            </a:r>
            <a:endParaRPr lang="en-US" altLang="zh-CN" dirty="0"/>
          </a:p>
        </p:txBody>
      </p:sp>
      <p:sp>
        <p:nvSpPr>
          <p:cNvPr id="12" name="文本框 11"/>
          <p:cNvSpPr txBox="1"/>
          <p:nvPr/>
        </p:nvSpPr>
        <p:spPr>
          <a:xfrm>
            <a:off x="3846946" y="1403280"/>
            <a:ext cx="113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file table</a:t>
            </a:r>
            <a:endParaRPr lang="en-US" altLang="zh-CN" dirty="0"/>
          </a:p>
        </p:txBody>
      </p:sp>
      <p:sp>
        <p:nvSpPr>
          <p:cNvPr id="13" name="文本框 12"/>
          <p:cNvSpPr txBox="1"/>
          <p:nvPr/>
        </p:nvSpPr>
        <p:spPr>
          <a:xfrm>
            <a:off x="7495309" y="1321356"/>
            <a:ext cx="136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inode</a:t>
            </a:r>
            <a:r>
              <a:rPr lang="en-US" altLang="zh-CN" dirty="0"/>
              <a:t> table</a:t>
            </a:r>
            <a:endParaRPr lang="en-US" altLang="zh-CN" dirty="0"/>
          </a:p>
        </p:txBody>
      </p:sp>
      <p:sp>
        <p:nvSpPr>
          <p:cNvPr id="16" name="文本框 15"/>
          <p:cNvSpPr txBox="1"/>
          <p:nvPr/>
        </p:nvSpPr>
        <p:spPr>
          <a:xfrm>
            <a:off x="9541164" y="1403280"/>
            <a:ext cx="25861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将</a:t>
            </a:r>
            <a:r>
              <a:rPr lang="en-US" altLang="zh-CN" dirty="0"/>
              <a:t>pathname,</a:t>
            </a:r>
            <a:r>
              <a:rPr lang="zh-CN" altLang="en-US" dirty="0"/>
              <a:t>转成</a:t>
            </a:r>
            <a:r>
              <a:rPr lang="en-US" altLang="zh-CN" dirty="0" err="1"/>
              <a:t>inode</a:t>
            </a:r>
            <a:r>
              <a:rPr lang="en-US" altLang="zh-CN" dirty="0"/>
              <a:t>:</a:t>
            </a:r>
            <a:endParaRPr lang="en-US" altLang="zh-CN" dirty="0"/>
          </a:p>
          <a:p>
            <a:r>
              <a:rPr lang="en-US" altLang="zh-CN" dirty="0"/>
              <a:t>Root </a:t>
            </a:r>
            <a:r>
              <a:rPr lang="zh-CN" altLang="en-US" dirty="0"/>
              <a:t>目录中不存在</a:t>
            </a:r>
            <a:r>
              <a:rPr lang="en-US" altLang="zh-CN" dirty="0" err="1"/>
              <a:t>Main.c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文件不存在，为其分配一个新的</a:t>
            </a:r>
            <a:r>
              <a:rPr lang="en-US" altLang="zh-CN" dirty="0" err="1"/>
              <a:t>inode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更改</a:t>
            </a:r>
            <a:r>
              <a:rPr lang="en-US" altLang="zh-CN" dirty="0"/>
              <a:t>root</a:t>
            </a:r>
            <a:r>
              <a:rPr lang="zh-CN" altLang="en-US" dirty="0"/>
              <a:t>中的条目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029527" y="5716770"/>
            <a:ext cx="83128" cy="3708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724400" y="4949921"/>
            <a:ext cx="83128" cy="3708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形标注 1"/>
          <p:cNvSpPr/>
          <p:nvPr/>
        </p:nvSpPr>
        <p:spPr>
          <a:xfrm>
            <a:off x="1971964" y="4183571"/>
            <a:ext cx="1357745" cy="61883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Inode</a:t>
            </a:r>
            <a:endParaRPr lang="en-US" altLang="zh-CN" dirty="0"/>
          </a:p>
          <a:p>
            <a:pPr algn="ctr"/>
            <a:r>
              <a:rPr lang="en-US" altLang="zh-CN" dirty="0"/>
              <a:t>number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899891" y="4949921"/>
            <a:ext cx="83128" cy="3708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5597236" y="4183571"/>
            <a:ext cx="0" cy="618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6668655" y="2299855"/>
            <a:ext cx="628072" cy="27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982845" y="4304665"/>
            <a:ext cx="7143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root</a:t>
            </a:r>
            <a:r>
              <a:rPr lang="zh-CN" altLang="en-US"/>
              <a:t>的块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fd</a:t>
            </a:r>
            <a:r>
              <a:rPr lang="en-US" altLang="zh-CN" dirty="0"/>
              <a:t>=create(“/</a:t>
            </a:r>
            <a:r>
              <a:rPr lang="en-US" altLang="zh-CN" dirty="0" err="1"/>
              <a:t>Main.c</a:t>
            </a:r>
            <a:r>
              <a:rPr lang="en-US" altLang="zh-CN" dirty="0"/>
              <a:t>”, modes);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36073" y="1772612"/>
          <a:ext cx="113607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6073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846946" y="1772612"/>
          <a:ext cx="113607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6073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7495310" y="1772612"/>
          <a:ext cx="113607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6073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0:root: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13:main:1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006764" y="4949921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super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aseline="0" dirty="0" err="1"/>
                        <a:t>Mian.c</a:t>
                      </a:r>
                      <a:r>
                        <a:rPr lang="en-US" altLang="zh-CN" sz="900" baseline="0" dirty="0"/>
                        <a:t>  13</a:t>
                      </a:r>
                      <a:endParaRPr lang="zh-CN" altLang="en-US" sz="900" baseline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006764" y="5716770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super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900" baseline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209963" y="1403280"/>
            <a:ext cx="113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fd</a:t>
            </a:r>
            <a:r>
              <a:rPr lang="en-US" altLang="zh-CN" dirty="0"/>
              <a:t> table</a:t>
            </a:r>
            <a:endParaRPr lang="en-US" altLang="zh-CN" dirty="0"/>
          </a:p>
        </p:txBody>
      </p:sp>
      <p:sp>
        <p:nvSpPr>
          <p:cNvPr id="12" name="文本框 11"/>
          <p:cNvSpPr txBox="1"/>
          <p:nvPr/>
        </p:nvSpPr>
        <p:spPr>
          <a:xfrm>
            <a:off x="3846946" y="1403280"/>
            <a:ext cx="113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file table</a:t>
            </a:r>
            <a:endParaRPr lang="en-US" altLang="zh-CN" dirty="0"/>
          </a:p>
        </p:txBody>
      </p:sp>
      <p:sp>
        <p:nvSpPr>
          <p:cNvPr id="13" name="文本框 12"/>
          <p:cNvSpPr txBox="1"/>
          <p:nvPr/>
        </p:nvSpPr>
        <p:spPr>
          <a:xfrm>
            <a:off x="7495309" y="1321356"/>
            <a:ext cx="136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inode</a:t>
            </a:r>
            <a:r>
              <a:rPr lang="en-US" altLang="zh-CN" dirty="0"/>
              <a:t> table</a:t>
            </a:r>
            <a:endParaRPr lang="en-US" altLang="zh-CN" dirty="0"/>
          </a:p>
        </p:txBody>
      </p:sp>
      <p:sp>
        <p:nvSpPr>
          <p:cNvPr id="16" name="文本框 15"/>
          <p:cNvSpPr txBox="1"/>
          <p:nvPr/>
        </p:nvSpPr>
        <p:spPr>
          <a:xfrm>
            <a:off x="9541164" y="1403280"/>
            <a:ext cx="25861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将</a:t>
            </a:r>
            <a:r>
              <a:rPr lang="en-US" altLang="zh-CN" dirty="0"/>
              <a:t>pathname,</a:t>
            </a:r>
            <a:r>
              <a:rPr lang="zh-CN" altLang="en-US" dirty="0"/>
              <a:t>转成</a:t>
            </a:r>
            <a:r>
              <a:rPr lang="en-US" altLang="zh-CN" dirty="0" err="1"/>
              <a:t>inode</a:t>
            </a:r>
            <a:r>
              <a:rPr lang="en-US" altLang="zh-CN" dirty="0"/>
              <a:t>:</a:t>
            </a:r>
            <a:endParaRPr lang="en-US" altLang="zh-CN" dirty="0"/>
          </a:p>
          <a:p>
            <a:r>
              <a:rPr lang="en-US" altLang="zh-CN" dirty="0"/>
              <a:t>Root </a:t>
            </a:r>
            <a:r>
              <a:rPr lang="zh-CN" altLang="en-US" dirty="0"/>
              <a:t>目录中不存在</a:t>
            </a:r>
            <a:r>
              <a:rPr lang="en-US" altLang="zh-CN" dirty="0" err="1"/>
              <a:t>Main.c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文件不存在，为其分配一个新的</a:t>
            </a:r>
            <a:r>
              <a:rPr lang="en-US" altLang="zh-CN" dirty="0" err="1"/>
              <a:t>inode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更改</a:t>
            </a:r>
            <a:r>
              <a:rPr lang="en-US" altLang="zh-CN" dirty="0"/>
              <a:t>root</a:t>
            </a:r>
            <a:r>
              <a:rPr lang="zh-CN" altLang="en-US" dirty="0"/>
              <a:t>中的条目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 </a:t>
            </a:r>
            <a:r>
              <a:rPr lang="en-US" altLang="zh-CN" dirty="0" err="1"/>
              <a:t>Filetable</a:t>
            </a:r>
            <a:r>
              <a:rPr lang="zh-CN" altLang="en-US" dirty="0"/>
              <a:t>和</a:t>
            </a:r>
            <a:r>
              <a:rPr lang="en-US" altLang="zh-CN" dirty="0" err="1"/>
              <a:t>fd</a:t>
            </a:r>
            <a:r>
              <a:rPr lang="zh-CN" altLang="en-US" dirty="0"/>
              <a:t> </a:t>
            </a:r>
            <a:r>
              <a:rPr lang="en-US" altLang="zh-CN" dirty="0"/>
              <a:t>table </a:t>
            </a:r>
            <a:r>
              <a:rPr lang="zh-CN" altLang="en-US" dirty="0"/>
              <a:t>中新增加条目，返回</a:t>
            </a:r>
            <a:r>
              <a:rPr lang="en-US" altLang="zh-CN" dirty="0" err="1"/>
              <a:t>fd</a:t>
            </a:r>
            <a:r>
              <a:rPr lang="en-US" altLang="zh-CN" dirty="0"/>
              <a:t>=3</a:t>
            </a:r>
            <a:endParaRPr lang="en-US" altLang="zh-CN" dirty="0"/>
          </a:p>
        </p:txBody>
      </p:sp>
      <p:sp>
        <p:nvSpPr>
          <p:cNvPr id="17" name="矩形 16"/>
          <p:cNvSpPr/>
          <p:nvPr/>
        </p:nvSpPr>
        <p:spPr>
          <a:xfrm>
            <a:off x="3029527" y="5716770"/>
            <a:ext cx="83128" cy="3708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724400" y="4949921"/>
            <a:ext cx="83128" cy="3708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899891" y="4949921"/>
            <a:ext cx="83128" cy="3708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4983019" y="2733964"/>
            <a:ext cx="2378363" cy="3694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2429164" y="2733964"/>
            <a:ext cx="1237672" cy="3694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fd</a:t>
            </a:r>
            <a:r>
              <a:rPr lang="en-US" altLang="zh-CN" dirty="0"/>
              <a:t>=open(“/</a:t>
            </a:r>
            <a:r>
              <a:rPr lang="en-US" altLang="zh-CN" dirty="0" err="1"/>
              <a:t>Main.c</a:t>
            </a:r>
            <a:r>
              <a:rPr lang="en-US" altLang="zh-CN" dirty="0"/>
              <a:t>”, modes);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36073" y="1772612"/>
          <a:ext cx="113607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6073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846946" y="1772612"/>
          <a:ext cx="113607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6073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7495310" y="1772612"/>
          <a:ext cx="113607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6073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0:root: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13:main:1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006764" y="4949921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super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aseline="0" dirty="0" err="1"/>
                        <a:t>Mian.c</a:t>
                      </a:r>
                      <a:r>
                        <a:rPr lang="en-US" altLang="zh-CN" sz="900" baseline="0" dirty="0"/>
                        <a:t>  13</a:t>
                      </a:r>
                      <a:endParaRPr lang="zh-CN" altLang="en-US" sz="900" baseline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006764" y="5716770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super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900" baseline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209963" y="1403280"/>
            <a:ext cx="113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fd</a:t>
            </a:r>
            <a:r>
              <a:rPr lang="en-US" altLang="zh-CN" dirty="0"/>
              <a:t> table</a:t>
            </a:r>
            <a:endParaRPr lang="en-US" altLang="zh-CN" dirty="0"/>
          </a:p>
        </p:txBody>
      </p:sp>
      <p:sp>
        <p:nvSpPr>
          <p:cNvPr id="12" name="文本框 11"/>
          <p:cNvSpPr txBox="1"/>
          <p:nvPr/>
        </p:nvSpPr>
        <p:spPr>
          <a:xfrm>
            <a:off x="3846946" y="1403280"/>
            <a:ext cx="113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file table</a:t>
            </a:r>
            <a:endParaRPr lang="en-US" altLang="zh-CN" dirty="0"/>
          </a:p>
        </p:txBody>
      </p:sp>
      <p:sp>
        <p:nvSpPr>
          <p:cNvPr id="13" name="文本框 12"/>
          <p:cNvSpPr txBox="1"/>
          <p:nvPr/>
        </p:nvSpPr>
        <p:spPr>
          <a:xfrm>
            <a:off x="7495309" y="1321356"/>
            <a:ext cx="136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inode</a:t>
            </a:r>
            <a:r>
              <a:rPr lang="en-US" altLang="zh-CN" dirty="0"/>
              <a:t> table</a:t>
            </a:r>
            <a:endParaRPr lang="en-US" altLang="zh-CN" dirty="0"/>
          </a:p>
        </p:txBody>
      </p:sp>
      <p:sp>
        <p:nvSpPr>
          <p:cNvPr id="16" name="文本框 15"/>
          <p:cNvSpPr txBox="1"/>
          <p:nvPr/>
        </p:nvSpPr>
        <p:spPr>
          <a:xfrm>
            <a:off x="9541164" y="1403280"/>
            <a:ext cx="2586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将</a:t>
            </a:r>
            <a:r>
              <a:rPr lang="en-US" altLang="zh-CN" dirty="0"/>
              <a:t>pathname,</a:t>
            </a:r>
            <a:r>
              <a:rPr lang="zh-CN" altLang="en-US" dirty="0"/>
              <a:t>转成</a:t>
            </a:r>
            <a:r>
              <a:rPr lang="en-US" altLang="zh-CN" dirty="0" err="1"/>
              <a:t>inode</a:t>
            </a:r>
            <a:r>
              <a:rPr lang="en-US" altLang="zh-CN" dirty="0"/>
              <a:t>: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dirty="0" err="1"/>
              <a:t>Filetable</a:t>
            </a:r>
            <a:r>
              <a:rPr lang="zh-CN" altLang="en-US" dirty="0"/>
              <a:t>和</a:t>
            </a:r>
            <a:r>
              <a:rPr lang="en-US" altLang="zh-CN" dirty="0" err="1"/>
              <a:t>fd</a:t>
            </a:r>
            <a:r>
              <a:rPr lang="zh-CN" altLang="en-US" dirty="0"/>
              <a:t> </a:t>
            </a:r>
            <a:r>
              <a:rPr lang="en-US" altLang="zh-CN" dirty="0"/>
              <a:t>table </a:t>
            </a:r>
            <a:r>
              <a:rPr lang="zh-CN" altLang="en-US" dirty="0"/>
              <a:t>中新增加条目，返回</a:t>
            </a:r>
            <a:r>
              <a:rPr lang="en-US" altLang="zh-CN" dirty="0" err="1"/>
              <a:t>fd</a:t>
            </a:r>
            <a:r>
              <a:rPr lang="en-US" altLang="zh-CN" dirty="0"/>
              <a:t>=3</a:t>
            </a:r>
            <a:endParaRPr lang="en-US" altLang="zh-CN" dirty="0"/>
          </a:p>
        </p:txBody>
      </p:sp>
      <p:sp>
        <p:nvSpPr>
          <p:cNvPr id="17" name="矩形 16"/>
          <p:cNvSpPr/>
          <p:nvPr/>
        </p:nvSpPr>
        <p:spPr>
          <a:xfrm>
            <a:off x="3029527" y="5716770"/>
            <a:ext cx="83128" cy="3708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724400" y="4949921"/>
            <a:ext cx="83128" cy="3708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899891" y="4949921"/>
            <a:ext cx="83128" cy="3708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5089236" y="2706255"/>
            <a:ext cx="2244437" cy="341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2346036" y="2706255"/>
            <a:ext cx="1357746" cy="341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write(3,buffer, 2000);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36073" y="1772612"/>
          <a:ext cx="113607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6073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846946" y="1772612"/>
          <a:ext cx="113607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6073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7495310" y="1772612"/>
          <a:ext cx="113607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6073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0:root: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13:main:1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006764" y="4949921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super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aseline="0" dirty="0" err="1"/>
                        <a:t>Mian.c</a:t>
                      </a:r>
                      <a:r>
                        <a:rPr lang="en-US" altLang="zh-CN" sz="900" baseline="0" dirty="0"/>
                        <a:t>  13</a:t>
                      </a:r>
                      <a:endParaRPr lang="zh-CN" altLang="en-US" sz="900" baseline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006764" y="5716770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super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900" baseline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209963" y="1403280"/>
            <a:ext cx="113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fd</a:t>
            </a:r>
            <a:r>
              <a:rPr lang="en-US" altLang="zh-CN" dirty="0"/>
              <a:t> table</a:t>
            </a:r>
            <a:endParaRPr lang="en-US" altLang="zh-CN" dirty="0"/>
          </a:p>
        </p:txBody>
      </p:sp>
      <p:sp>
        <p:nvSpPr>
          <p:cNvPr id="12" name="文本框 11"/>
          <p:cNvSpPr txBox="1"/>
          <p:nvPr/>
        </p:nvSpPr>
        <p:spPr>
          <a:xfrm>
            <a:off x="3846946" y="1403280"/>
            <a:ext cx="113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file table</a:t>
            </a:r>
            <a:endParaRPr lang="en-US" altLang="zh-CN" dirty="0"/>
          </a:p>
        </p:txBody>
      </p:sp>
      <p:sp>
        <p:nvSpPr>
          <p:cNvPr id="13" name="文本框 12"/>
          <p:cNvSpPr txBox="1"/>
          <p:nvPr/>
        </p:nvSpPr>
        <p:spPr>
          <a:xfrm>
            <a:off x="7495309" y="1321356"/>
            <a:ext cx="136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inode</a:t>
            </a:r>
            <a:r>
              <a:rPr lang="en-US" altLang="zh-CN" dirty="0"/>
              <a:t> table</a:t>
            </a:r>
            <a:endParaRPr lang="en-US" altLang="zh-CN" dirty="0"/>
          </a:p>
        </p:txBody>
      </p:sp>
      <p:sp>
        <p:nvSpPr>
          <p:cNvPr id="16" name="文本框 15"/>
          <p:cNvSpPr txBox="1"/>
          <p:nvPr/>
        </p:nvSpPr>
        <p:spPr>
          <a:xfrm>
            <a:off x="9541164" y="1403280"/>
            <a:ext cx="2586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在“</a:t>
            </a:r>
            <a:r>
              <a:rPr lang="en-US" altLang="zh-CN" dirty="0"/>
              <a:t>disk</a:t>
            </a:r>
            <a:r>
              <a:rPr lang="zh-CN" altLang="en-US" dirty="0"/>
              <a:t>”中分配新的</a:t>
            </a:r>
            <a:r>
              <a:rPr lang="en-US" altLang="zh-CN" dirty="0"/>
              <a:t>block</a:t>
            </a:r>
            <a:endParaRPr lang="en-US" altLang="zh-CN" dirty="0"/>
          </a:p>
        </p:txBody>
      </p:sp>
      <p:sp>
        <p:nvSpPr>
          <p:cNvPr id="17" name="矩形 16"/>
          <p:cNvSpPr/>
          <p:nvPr/>
        </p:nvSpPr>
        <p:spPr>
          <a:xfrm>
            <a:off x="3029527" y="5716770"/>
            <a:ext cx="83128" cy="3708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724400" y="4949921"/>
            <a:ext cx="83128" cy="3708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899891" y="4949921"/>
            <a:ext cx="83128" cy="3708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5089236" y="2706255"/>
            <a:ext cx="2244437" cy="341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2346036" y="2706255"/>
            <a:ext cx="1357746" cy="341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形标注 26"/>
          <p:cNvSpPr/>
          <p:nvPr/>
        </p:nvSpPr>
        <p:spPr>
          <a:xfrm>
            <a:off x="1840346" y="4085579"/>
            <a:ext cx="1773382" cy="729673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Super block list</a:t>
            </a:r>
            <a:endParaRPr lang="zh-CN" altLang="en-US" dirty="0"/>
          </a:p>
        </p:txBody>
      </p:sp>
      <p:cxnSp>
        <p:nvCxnSpPr>
          <p:cNvPr id="38" name="直接箭头连接符 37"/>
          <p:cNvCxnSpPr/>
          <p:nvPr/>
        </p:nvCxnSpPr>
        <p:spPr>
          <a:xfrm>
            <a:off x="3613728" y="4257964"/>
            <a:ext cx="3193472" cy="557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8756073" y="3120890"/>
            <a:ext cx="785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1366982" y="4645891"/>
            <a:ext cx="665018" cy="169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write(3,buffer, 2000);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36073" y="1772612"/>
          <a:ext cx="113607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6073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846946" y="1772612"/>
          <a:ext cx="113607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6073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7495310" y="1772612"/>
          <a:ext cx="113607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6073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0:root: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13:main:1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006764" y="4949921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super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aseline="0" dirty="0" err="1"/>
                        <a:t>Mian.c</a:t>
                      </a:r>
                      <a:r>
                        <a:rPr lang="en-US" altLang="zh-CN" sz="900" baseline="0" dirty="0"/>
                        <a:t>  13</a:t>
                      </a:r>
                      <a:endParaRPr lang="zh-CN" altLang="en-US" sz="900" baseline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006764" y="5716770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super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900" baseline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209963" y="1403280"/>
            <a:ext cx="113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fd</a:t>
            </a:r>
            <a:r>
              <a:rPr lang="en-US" altLang="zh-CN" dirty="0"/>
              <a:t> table</a:t>
            </a:r>
            <a:endParaRPr lang="en-US" altLang="zh-CN" dirty="0"/>
          </a:p>
        </p:txBody>
      </p:sp>
      <p:sp>
        <p:nvSpPr>
          <p:cNvPr id="12" name="文本框 11"/>
          <p:cNvSpPr txBox="1"/>
          <p:nvPr/>
        </p:nvSpPr>
        <p:spPr>
          <a:xfrm>
            <a:off x="3846946" y="1403280"/>
            <a:ext cx="113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file table</a:t>
            </a:r>
            <a:endParaRPr lang="en-US" altLang="zh-CN" dirty="0"/>
          </a:p>
        </p:txBody>
      </p:sp>
      <p:sp>
        <p:nvSpPr>
          <p:cNvPr id="13" name="文本框 12"/>
          <p:cNvSpPr txBox="1"/>
          <p:nvPr/>
        </p:nvSpPr>
        <p:spPr>
          <a:xfrm>
            <a:off x="7495309" y="1321356"/>
            <a:ext cx="136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inode</a:t>
            </a:r>
            <a:r>
              <a:rPr lang="en-US" altLang="zh-CN" dirty="0"/>
              <a:t> table</a:t>
            </a:r>
            <a:endParaRPr lang="en-US" altLang="zh-CN" dirty="0"/>
          </a:p>
        </p:txBody>
      </p:sp>
      <p:sp>
        <p:nvSpPr>
          <p:cNvPr id="16" name="文本框 15"/>
          <p:cNvSpPr txBox="1"/>
          <p:nvPr/>
        </p:nvSpPr>
        <p:spPr>
          <a:xfrm>
            <a:off x="9541164" y="1403280"/>
            <a:ext cx="2586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在“</a:t>
            </a:r>
            <a:r>
              <a:rPr lang="en-US" altLang="zh-CN" dirty="0"/>
              <a:t>disk</a:t>
            </a:r>
            <a:r>
              <a:rPr lang="zh-CN" altLang="en-US" dirty="0"/>
              <a:t>”中分配新的</a:t>
            </a:r>
            <a:r>
              <a:rPr lang="en-US" altLang="zh-CN" dirty="0"/>
              <a:t>block(</a:t>
            </a:r>
            <a:r>
              <a:rPr lang="zh-CN" altLang="en-US" dirty="0"/>
              <a:t>每次分配一个</a:t>
            </a:r>
            <a:r>
              <a:rPr lang="en-US" altLang="zh-CN" dirty="0"/>
              <a:t>block)</a:t>
            </a:r>
            <a:endParaRPr lang="en-US" altLang="zh-CN" dirty="0"/>
          </a:p>
        </p:txBody>
      </p:sp>
      <p:sp>
        <p:nvSpPr>
          <p:cNvPr id="17" name="矩形 16"/>
          <p:cNvSpPr/>
          <p:nvPr/>
        </p:nvSpPr>
        <p:spPr>
          <a:xfrm>
            <a:off x="3029527" y="5716770"/>
            <a:ext cx="83128" cy="3708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724400" y="4949921"/>
            <a:ext cx="83128" cy="3708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899891" y="4949921"/>
            <a:ext cx="83128" cy="3708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5089236" y="2706255"/>
            <a:ext cx="2244437" cy="341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2346036" y="2706255"/>
            <a:ext cx="1357746" cy="341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形标注 26"/>
          <p:cNvSpPr/>
          <p:nvPr/>
        </p:nvSpPr>
        <p:spPr>
          <a:xfrm>
            <a:off x="1840346" y="4085579"/>
            <a:ext cx="1773382" cy="729673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Super block list</a:t>
            </a:r>
            <a:endParaRPr lang="zh-CN" altLang="en-US" dirty="0"/>
          </a:p>
        </p:txBody>
      </p:sp>
      <p:cxnSp>
        <p:nvCxnSpPr>
          <p:cNvPr id="38" name="直接箭头连接符 37"/>
          <p:cNvCxnSpPr/>
          <p:nvPr/>
        </p:nvCxnSpPr>
        <p:spPr>
          <a:xfrm>
            <a:off x="3613728" y="4257964"/>
            <a:ext cx="4135581" cy="557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8756073" y="3120890"/>
            <a:ext cx="785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1366982" y="4645891"/>
            <a:ext cx="665018" cy="169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690995" y="4363720"/>
            <a:ext cx="1610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main.c</a:t>
            </a:r>
            <a:r>
              <a:rPr lang="zh-CN" altLang="en-US"/>
              <a:t>的</a:t>
            </a:r>
            <a:r>
              <a:rPr lang="en-US" altLang="zh-CN"/>
              <a:t>block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close(3);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36073" y="1772612"/>
          <a:ext cx="113607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6073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846946" y="1772612"/>
          <a:ext cx="113607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6073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7495310" y="1772612"/>
          <a:ext cx="113607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6073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0:root: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13:main:1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006764" y="4949921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super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aseline="0" dirty="0" err="1"/>
                        <a:t>Mian.c</a:t>
                      </a:r>
                      <a:r>
                        <a:rPr lang="en-US" altLang="zh-CN" sz="900" baseline="0" dirty="0"/>
                        <a:t>  13</a:t>
                      </a:r>
                      <a:endParaRPr lang="zh-CN" altLang="en-US" sz="900" baseline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006764" y="5716770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super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900" baseline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209963" y="1403280"/>
            <a:ext cx="113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fd</a:t>
            </a:r>
            <a:r>
              <a:rPr lang="en-US" altLang="zh-CN" dirty="0"/>
              <a:t> table</a:t>
            </a:r>
            <a:endParaRPr lang="en-US" altLang="zh-CN" dirty="0"/>
          </a:p>
        </p:txBody>
      </p:sp>
      <p:sp>
        <p:nvSpPr>
          <p:cNvPr id="12" name="文本框 11"/>
          <p:cNvSpPr txBox="1"/>
          <p:nvPr/>
        </p:nvSpPr>
        <p:spPr>
          <a:xfrm>
            <a:off x="3846946" y="1403280"/>
            <a:ext cx="113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file table</a:t>
            </a:r>
            <a:endParaRPr lang="en-US" altLang="zh-CN" dirty="0"/>
          </a:p>
        </p:txBody>
      </p:sp>
      <p:sp>
        <p:nvSpPr>
          <p:cNvPr id="13" name="文本框 12"/>
          <p:cNvSpPr txBox="1"/>
          <p:nvPr/>
        </p:nvSpPr>
        <p:spPr>
          <a:xfrm>
            <a:off x="7495309" y="1321356"/>
            <a:ext cx="136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inode</a:t>
            </a:r>
            <a:r>
              <a:rPr lang="en-US" altLang="zh-CN" dirty="0"/>
              <a:t> table</a:t>
            </a:r>
            <a:endParaRPr lang="en-US" altLang="zh-CN" dirty="0"/>
          </a:p>
        </p:txBody>
      </p:sp>
      <p:sp>
        <p:nvSpPr>
          <p:cNvPr id="16" name="文本框 15"/>
          <p:cNvSpPr txBox="1"/>
          <p:nvPr/>
        </p:nvSpPr>
        <p:spPr>
          <a:xfrm>
            <a:off x="9541164" y="1403280"/>
            <a:ext cx="258618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清空条目，但是</a:t>
            </a:r>
            <a:r>
              <a:rPr lang="en-US" altLang="zh-CN" b="1" dirty="0" err="1"/>
              <a:t>inode</a:t>
            </a:r>
            <a:r>
              <a:rPr lang="zh-CN" altLang="en-US" b="1" dirty="0"/>
              <a:t>不清空。</a:t>
            </a:r>
            <a:endParaRPr lang="en-US" altLang="zh-CN" b="1" dirty="0"/>
          </a:p>
        </p:txBody>
      </p:sp>
      <p:sp>
        <p:nvSpPr>
          <p:cNvPr id="17" name="矩形 16"/>
          <p:cNvSpPr/>
          <p:nvPr/>
        </p:nvSpPr>
        <p:spPr>
          <a:xfrm>
            <a:off x="3029527" y="5716770"/>
            <a:ext cx="83128" cy="3708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724400" y="4949921"/>
            <a:ext cx="83128" cy="3708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899891" y="4949921"/>
            <a:ext cx="83128" cy="3708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fd</a:t>
            </a:r>
            <a:r>
              <a:rPr lang="en-US" altLang="zh-CN" dirty="0"/>
              <a:t>=open(“/</a:t>
            </a:r>
            <a:r>
              <a:rPr lang="en-US" altLang="zh-CN" dirty="0" err="1"/>
              <a:t>Main.c”,modes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36073" y="1772612"/>
          <a:ext cx="113607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6073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846946" y="1772612"/>
          <a:ext cx="113607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6073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7495310" y="1772612"/>
          <a:ext cx="113607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6073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0:root: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13:main:1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006764" y="4949921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super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aseline="0" dirty="0" err="1"/>
                        <a:t>Main.c</a:t>
                      </a:r>
                      <a:r>
                        <a:rPr lang="en-US" altLang="zh-CN" sz="900" baseline="0" dirty="0"/>
                        <a:t>  13</a:t>
                      </a:r>
                      <a:endParaRPr lang="zh-CN" altLang="en-US" sz="900" baseline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006764" y="5716770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super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900" baseline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209963" y="1403280"/>
            <a:ext cx="113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fd</a:t>
            </a:r>
            <a:r>
              <a:rPr lang="en-US" altLang="zh-CN" dirty="0"/>
              <a:t> table</a:t>
            </a:r>
            <a:endParaRPr lang="en-US" altLang="zh-CN" dirty="0"/>
          </a:p>
        </p:txBody>
      </p:sp>
      <p:sp>
        <p:nvSpPr>
          <p:cNvPr id="12" name="文本框 11"/>
          <p:cNvSpPr txBox="1"/>
          <p:nvPr/>
        </p:nvSpPr>
        <p:spPr>
          <a:xfrm>
            <a:off x="3846946" y="1403280"/>
            <a:ext cx="113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file table</a:t>
            </a:r>
            <a:endParaRPr lang="en-US" altLang="zh-CN" dirty="0"/>
          </a:p>
        </p:txBody>
      </p:sp>
      <p:sp>
        <p:nvSpPr>
          <p:cNvPr id="13" name="文本框 12"/>
          <p:cNvSpPr txBox="1"/>
          <p:nvPr/>
        </p:nvSpPr>
        <p:spPr>
          <a:xfrm>
            <a:off x="7495309" y="1321356"/>
            <a:ext cx="136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inode</a:t>
            </a:r>
            <a:r>
              <a:rPr lang="en-US" altLang="zh-CN" dirty="0"/>
              <a:t> table</a:t>
            </a:r>
            <a:endParaRPr lang="en-US" altLang="zh-CN" dirty="0"/>
          </a:p>
        </p:txBody>
      </p:sp>
      <p:sp>
        <p:nvSpPr>
          <p:cNvPr id="17" name="矩形 16"/>
          <p:cNvSpPr/>
          <p:nvPr/>
        </p:nvSpPr>
        <p:spPr>
          <a:xfrm>
            <a:off x="3029527" y="5716770"/>
            <a:ext cx="83128" cy="3708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724400" y="4949921"/>
            <a:ext cx="83128" cy="3708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899891" y="4949921"/>
            <a:ext cx="83128" cy="3708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9254836" y="1505527"/>
            <a:ext cx="2172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Inode</a:t>
            </a:r>
            <a:r>
              <a:rPr lang="zh-CN" altLang="en-US" dirty="0"/>
              <a:t> </a:t>
            </a:r>
            <a:r>
              <a:rPr lang="en-US" altLang="zh-CN" dirty="0"/>
              <a:t>cache</a:t>
            </a:r>
            <a:r>
              <a:rPr lang="zh-CN" altLang="en-US" dirty="0"/>
              <a:t>中存在这个</a:t>
            </a:r>
            <a:r>
              <a:rPr lang="en-US" altLang="zh-CN" dirty="0" err="1"/>
              <a:t>inode</a:t>
            </a:r>
            <a:endParaRPr lang="en-US" altLang="zh-CN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346036" y="3001818"/>
            <a:ext cx="1385455" cy="858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8" idx="1"/>
          </p:cNvCxnSpPr>
          <p:nvPr/>
        </p:nvCxnSpPr>
        <p:spPr>
          <a:xfrm flipV="1">
            <a:off x="4983019" y="3070552"/>
            <a:ext cx="2512291" cy="762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1649</Words>
  <Application>WPS 演示</Application>
  <PresentationFormat>宽屏</PresentationFormat>
  <Paragraphs>279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Calibri</vt:lpstr>
      <vt:lpstr>Office 主题​​</vt:lpstr>
      <vt:lpstr>fd=create(“/Main.c”, modes);</vt:lpstr>
      <vt:lpstr>fd=create(“/Main.c”, modes);</vt:lpstr>
      <vt:lpstr>fd=create(“/Main.c”, modes);</vt:lpstr>
      <vt:lpstr>fd=create(“/Main.c”, modes);</vt:lpstr>
      <vt:lpstr>fd=open(“/Main.c”, modes);</vt:lpstr>
      <vt:lpstr>write(3,buffer, 2000);</vt:lpstr>
      <vt:lpstr>write(3,buffer, 2000);</vt:lpstr>
      <vt:lpstr>close(3);</vt:lpstr>
      <vt:lpstr>fd=open(“/Main.c”,modes);</vt:lpstr>
      <vt:lpstr>fd=open(“/Main.c”,modes);</vt:lpstr>
      <vt:lpstr>read(3,buffer,1500);</vt:lpstr>
      <vt:lpstr>close(3);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fd=create(“/main.c”, modes);</dc:title>
  <dc:creator>user</dc:creator>
  <cp:lastModifiedBy>陈晨</cp:lastModifiedBy>
  <cp:revision>19</cp:revision>
  <dcterms:created xsi:type="dcterms:W3CDTF">2016-10-23T00:54:00Z</dcterms:created>
  <dcterms:modified xsi:type="dcterms:W3CDTF">2019-09-29T02:34:16Z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