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79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81" r:id="rId26"/>
    <p:sldId id="280" r:id="rId27"/>
    <p:sldId id="282" r:id="rId28"/>
    <p:sldId id="283" r:id="rId29"/>
    <p:sldId id="285" r:id="rId30"/>
    <p:sldId id="286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4"/>
    <p:restoredTop sz="93697"/>
  </p:normalViewPr>
  <p:slideViewPr>
    <p:cSldViewPr>
      <p:cViewPr varScale="1">
        <p:scale>
          <a:sx n="73" d="100"/>
          <a:sy n="73" d="100"/>
        </p:scale>
        <p:origin x="119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3791-B1C0-4F0B-B189-1C4441A35207}" type="datetimeFigureOut">
              <a:rPr lang="zh-CN" altLang="en-US" smtClean="0"/>
              <a:pPr/>
              <a:t>2018/6/20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0E06-49A1-4B40-9CB9-E44DE11718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3791-B1C0-4F0B-B189-1C4441A35207}" type="datetimeFigureOut">
              <a:rPr lang="zh-CN" altLang="en-US" smtClean="0"/>
              <a:pPr/>
              <a:t>2018/6/20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0E06-49A1-4B40-9CB9-E44DE11718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3791-B1C0-4F0B-B189-1C4441A35207}" type="datetimeFigureOut">
              <a:rPr lang="zh-CN" altLang="en-US" smtClean="0"/>
              <a:pPr/>
              <a:t>2018/6/20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0E06-49A1-4B40-9CB9-E44DE11718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3791-B1C0-4F0B-B189-1C4441A35207}" type="datetimeFigureOut">
              <a:rPr lang="zh-CN" altLang="en-US" smtClean="0"/>
              <a:pPr/>
              <a:t>2018/6/20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0E06-49A1-4B40-9CB9-E44DE11718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3791-B1C0-4F0B-B189-1C4441A35207}" type="datetimeFigureOut">
              <a:rPr lang="zh-CN" altLang="en-US" smtClean="0"/>
              <a:pPr/>
              <a:t>2018/6/20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0E06-49A1-4B40-9CB9-E44DE11718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3791-B1C0-4F0B-B189-1C4441A35207}" type="datetimeFigureOut">
              <a:rPr lang="zh-CN" altLang="en-US" smtClean="0"/>
              <a:pPr/>
              <a:t>2018/6/20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0E06-49A1-4B40-9CB9-E44DE11718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3791-B1C0-4F0B-B189-1C4441A35207}" type="datetimeFigureOut">
              <a:rPr lang="zh-CN" altLang="en-US" smtClean="0"/>
              <a:pPr/>
              <a:t>2018/6/20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0E06-49A1-4B40-9CB9-E44DE11718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3791-B1C0-4F0B-B189-1C4441A35207}" type="datetimeFigureOut">
              <a:rPr lang="zh-CN" altLang="en-US" smtClean="0"/>
              <a:pPr/>
              <a:t>2018/6/20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0E06-49A1-4B40-9CB9-E44DE11718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3791-B1C0-4F0B-B189-1C4441A35207}" type="datetimeFigureOut">
              <a:rPr lang="zh-CN" altLang="en-US" smtClean="0"/>
              <a:pPr/>
              <a:t>2018/6/20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0E06-49A1-4B40-9CB9-E44DE11718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3791-B1C0-4F0B-B189-1C4441A35207}" type="datetimeFigureOut">
              <a:rPr lang="zh-CN" altLang="en-US" smtClean="0"/>
              <a:pPr/>
              <a:t>2018/6/20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0E06-49A1-4B40-9CB9-E44DE11718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3791-B1C0-4F0B-B189-1C4441A35207}" type="datetimeFigureOut">
              <a:rPr lang="zh-CN" altLang="en-US" smtClean="0"/>
              <a:pPr/>
              <a:t>2018/6/20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0E06-49A1-4B40-9CB9-E44DE11718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23791-B1C0-4F0B-B189-1C4441A35207}" type="datetimeFigureOut">
              <a:rPr lang="zh-CN" altLang="en-US" smtClean="0"/>
              <a:pPr/>
              <a:t>2018/6/20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60E06-49A1-4B40-9CB9-E44DE11718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第五章 隐藏实现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中的类</a:t>
            </a:r>
            <a:r>
              <a:rPr lang="en-US" altLang="zh-CN" dirty="0" smtClean="0"/>
              <a:t>(class)</a:t>
            </a:r>
            <a:r>
              <a:rPr lang="zh-CN" altLang="en-US" dirty="0" smtClean="0"/>
              <a:t>有几种访问控制，各自有什么特点？</a:t>
            </a:r>
            <a:endParaRPr lang="en-US" altLang="zh-CN" dirty="0" smtClean="0"/>
          </a:p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/Class</a:t>
            </a:r>
            <a:r>
              <a:rPr lang="zh-CN" altLang="en-US" dirty="0" smtClean="0"/>
              <a:t>中默认访问类型的区别</a:t>
            </a:r>
            <a:endParaRPr lang="en-US" altLang="zh-CN" dirty="0" smtClean="0"/>
          </a:p>
          <a:p>
            <a:r>
              <a:rPr lang="zh-CN" altLang="en-US" dirty="0" smtClean="0"/>
              <a:t>友元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第六章 初始化与清除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用构造函数确保初始化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使用构造函数和析构函数的好处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所有的属性都应该在构造函数中初始化吗？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63688" y="3501008"/>
            <a:ext cx="5143520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1.==&gt;</a:t>
            </a:r>
          </a:p>
          <a:p>
            <a:r>
              <a:rPr lang="en-US" altLang="zh-CN" dirty="0" smtClean="0"/>
              <a:t>     new Rectangle(0,0,50,200);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2.==&gt;</a:t>
            </a:r>
          </a:p>
          <a:p>
            <a:r>
              <a:rPr lang="en-US" altLang="zh-CN" dirty="0" smtClean="0"/>
              <a:t>     Rectangle box;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box.setLeft</a:t>
            </a:r>
            <a:r>
              <a:rPr lang="en-US" altLang="zh-CN" dirty="0" smtClean="0"/>
              <a:t>(0);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box.setTop</a:t>
            </a:r>
            <a:r>
              <a:rPr lang="en-US" altLang="zh-CN" dirty="0" smtClean="0"/>
              <a:t>(0);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box.setWidth</a:t>
            </a:r>
            <a:r>
              <a:rPr lang="en-US" altLang="zh-CN" dirty="0" smtClean="0"/>
              <a:t>(50);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box.setHeight</a:t>
            </a:r>
            <a:r>
              <a:rPr lang="en-US" altLang="zh-CN" dirty="0" smtClean="0"/>
              <a:t>(200);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第六章 初始化与清除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对象在什么时候被构造和清除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动态对象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局部对象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全局对象</a:t>
            </a:r>
            <a:endParaRPr lang="en-US" altLang="zh-CN" b="1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/>
              <a:t>缺省构造函数的性质</a:t>
            </a:r>
            <a:endParaRPr lang="en-US" altLang="zh-CN" dirty="0" smtClean="0"/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函数重载与默认参数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为什么需要函数重载？</a:t>
            </a:r>
            <a:endParaRPr lang="en-US" altLang="zh-CN" dirty="0" smtClean="0"/>
          </a:p>
          <a:p>
            <a:r>
              <a:rPr lang="zh-CN" altLang="en-US" dirty="0" smtClean="0"/>
              <a:t>如何重载一个函数？</a:t>
            </a:r>
            <a:endParaRPr lang="en-US" altLang="zh-CN" dirty="0" smtClean="0"/>
          </a:p>
          <a:p>
            <a:r>
              <a:rPr lang="zh-CN" altLang="en-US" dirty="0" smtClean="0"/>
              <a:t>默认参数以及如何定义默认参数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 常量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作为值替代的常量定义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const</a:t>
            </a:r>
            <a:r>
              <a:rPr lang="zh-CN" altLang="en-US" dirty="0" smtClean="0"/>
              <a:t>的连接性</a:t>
            </a:r>
            <a:r>
              <a:rPr lang="en-US" altLang="zh-CN" dirty="0" smtClean="0"/>
              <a:t>(internal linkage)</a:t>
            </a:r>
          </a:p>
          <a:p>
            <a:pPr lvl="1"/>
            <a:r>
              <a:rPr lang="zh-CN" altLang="en-US" dirty="0" smtClean="0"/>
              <a:t>编译器对</a:t>
            </a:r>
            <a:r>
              <a:rPr lang="en-US" altLang="zh-CN" dirty="0" smtClean="0"/>
              <a:t>const</a:t>
            </a:r>
            <a:r>
              <a:rPr lang="zh-CN" altLang="en-US" dirty="0" smtClean="0"/>
              <a:t>的处理：内存分配</a:t>
            </a:r>
            <a:endParaRPr lang="en-US" altLang="zh-CN" dirty="0" smtClean="0"/>
          </a:p>
          <a:p>
            <a:r>
              <a:rPr lang="zh-CN" altLang="en-US" dirty="0" smtClean="0"/>
              <a:t>指向</a:t>
            </a:r>
            <a:r>
              <a:rPr lang="en-US" altLang="zh-CN" dirty="0" smtClean="0"/>
              <a:t>const</a:t>
            </a:r>
            <a:r>
              <a:rPr lang="zh-CN" altLang="en-US" dirty="0" smtClean="0"/>
              <a:t>的指针和</a:t>
            </a:r>
            <a:r>
              <a:rPr lang="en-US" altLang="zh-CN" dirty="0" smtClean="0"/>
              <a:t>const</a:t>
            </a:r>
            <a:r>
              <a:rPr lang="zh-CN" altLang="en-US" dirty="0" smtClean="0"/>
              <a:t>指针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const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u;</a:t>
            </a:r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* const w = &amp;d;</a:t>
            </a:r>
          </a:p>
          <a:p>
            <a:pPr lvl="1"/>
            <a:r>
              <a:rPr lang="en-US" altLang="zh-CN" dirty="0" smtClean="0"/>
              <a:t>const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const x = &amp;d;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 常量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传递</a:t>
            </a:r>
            <a:r>
              <a:rPr lang="en-US" altLang="zh-CN" dirty="0" smtClean="0"/>
              <a:t>const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传递</a:t>
            </a:r>
            <a:r>
              <a:rPr lang="en-US" altLang="zh-CN" dirty="0" smtClean="0"/>
              <a:t>const</a:t>
            </a:r>
            <a:r>
              <a:rPr lang="zh-CN" altLang="en-US" dirty="0" smtClean="0"/>
              <a:t>引用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类中的</a:t>
            </a:r>
            <a:r>
              <a:rPr lang="en-US" altLang="zh-CN" dirty="0" smtClean="0"/>
              <a:t>const</a:t>
            </a:r>
            <a:r>
              <a:rPr lang="zh-CN" altLang="en-US" dirty="0" smtClean="0"/>
              <a:t>成员和</a:t>
            </a:r>
            <a:r>
              <a:rPr lang="en-US" altLang="zh-CN" dirty="0" smtClean="0"/>
              <a:t>static const</a:t>
            </a:r>
            <a:r>
              <a:rPr lang="zh-CN" altLang="en-US" dirty="0" smtClean="0"/>
              <a:t>成员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如何初始化？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章 内联函数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内联函数与普通函数的区别</a:t>
            </a:r>
            <a:endParaRPr lang="en-US" altLang="zh-CN" dirty="0" smtClean="0"/>
          </a:p>
          <a:p>
            <a:r>
              <a:rPr lang="zh-CN" altLang="en-US" dirty="0" smtClean="0"/>
              <a:t>内联函数与宏定义的区别</a:t>
            </a:r>
            <a:endParaRPr lang="en-US" altLang="zh-CN" dirty="0" smtClean="0"/>
          </a:p>
          <a:p>
            <a:r>
              <a:rPr lang="zh-CN" altLang="en-US" dirty="0" smtClean="0"/>
              <a:t>定义内联函数的方法</a:t>
            </a:r>
            <a:endParaRPr lang="en-US" altLang="zh-CN" dirty="0" smtClean="0"/>
          </a:p>
          <a:p>
            <a:r>
              <a:rPr lang="zh-CN" altLang="en-US" dirty="0" smtClean="0"/>
              <a:t>为什么并不是尽可能将多的函数都定义为内联？</a:t>
            </a:r>
            <a:endParaRPr lang="en-US" altLang="zh-CN" dirty="0" smtClean="0"/>
          </a:p>
          <a:p>
            <a:r>
              <a:rPr lang="zh-CN" altLang="en-US" dirty="0" smtClean="0"/>
              <a:t>内联函数并不能完全代替预处理宏指令。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字符串化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stringizing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#define DEBUG(x)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&lt;&lt; #x " = " &lt;&lt; x &lt;&lt; </a:t>
            </a:r>
            <a:r>
              <a:rPr lang="en-US" altLang="zh-CN" dirty="0" err="1" smtClean="0"/>
              <a:t>endl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标志粘贴</a:t>
            </a:r>
            <a:r>
              <a:rPr lang="en-US" altLang="zh-CN" dirty="0" smtClean="0"/>
              <a:t>(token pasting)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章</a:t>
            </a:r>
            <a:r>
              <a:rPr lang="en-US" altLang="zh-CN" dirty="0" smtClean="0"/>
              <a:t> </a:t>
            </a:r>
            <a:r>
              <a:rPr lang="zh-CN" altLang="en-US" dirty="0" smtClean="0"/>
              <a:t>名字控制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连接类型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内部链接和外部链接</a:t>
            </a:r>
            <a:endParaRPr lang="en-US" altLang="zh-CN" dirty="0" smtClean="0"/>
          </a:p>
          <a:p>
            <a:r>
              <a:rPr lang="zh-CN" altLang="en-US" dirty="0" smtClean="0"/>
              <a:t>名字空间是一种层次化的命名方法，用来管理名字的访问方式。</a:t>
            </a:r>
            <a:endParaRPr lang="en-US" altLang="zh-CN" dirty="0" smtClean="0"/>
          </a:p>
          <a:p>
            <a:r>
              <a:rPr lang="zh-CN" altLang="en-US" dirty="0" smtClean="0"/>
              <a:t>创建名字空间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namespace</a:t>
            </a:r>
          </a:p>
          <a:p>
            <a:r>
              <a:rPr lang="zh-CN" altLang="en-US" dirty="0" smtClean="0"/>
              <a:t>使用名字空间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用作用域运算符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用使用指令</a:t>
            </a:r>
            <a:r>
              <a:rPr lang="en-US" altLang="zh-CN" dirty="0" smtClean="0"/>
              <a:t>(using directive)</a:t>
            </a:r>
            <a:r>
              <a:rPr lang="zh-CN" altLang="en-US" dirty="0" smtClean="0"/>
              <a:t>将所有名字引入到名字空间内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用使用声明</a:t>
            </a:r>
            <a:r>
              <a:rPr lang="en-US" altLang="zh-CN" dirty="0" smtClean="0"/>
              <a:t>(using declaration)</a:t>
            </a:r>
            <a:r>
              <a:rPr lang="zh-CN" altLang="en-US" dirty="0" smtClean="0"/>
              <a:t>指定引入特定的名字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11</a:t>
            </a:r>
            <a:r>
              <a:rPr lang="zh-CN" altLang="en-US" dirty="0" smtClean="0"/>
              <a:t>章 引用和拷贝构造函数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什么是引用</a:t>
            </a:r>
            <a:endParaRPr lang="en-US" altLang="zh-CN" dirty="0" smtClean="0"/>
          </a:p>
          <a:p>
            <a:r>
              <a:rPr lang="zh-CN" altLang="en-US" dirty="0" smtClean="0"/>
              <a:t>引用的限制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引用被声明的同时，必须被初始化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一旦一个引用被初始化指向一个对象，就不能改变为对另一个对象的引用。</a:t>
            </a:r>
            <a:endParaRPr lang="en-US" altLang="zh-CN" dirty="0" smtClean="0"/>
          </a:p>
          <a:p>
            <a:r>
              <a:rPr lang="zh-CN" altLang="en-US" dirty="0" smtClean="0"/>
              <a:t>参数传递的准则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给函数传递参数时，通常是通过常量引用来传递，这种简单的习惯可以大大提高执行效率。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只有极少数的情况需要需要以传值方式传递对象。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11</a:t>
            </a:r>
            <a:r>
              <a:rPr lang="zh-CN" altLang="en-US" dirty="0" smtClean="0"/>
              <a:t>章 引用和拷贝构造函数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如果一个类需要传值和返回值，编译器需要调用该类的拷贝构造函数。</a:t>
            </a:r>
            <a:endParaRPr lang="en-US" altLang="zh-CN" dirty="0" smtClean="0"/>
          </a:p>
          <a:p>
            <a:r>
              <a:rPr lang="zh-CN" altLang="en-US" dirty="0" smtClean="0"/>
              <a:t>可以自定义拷贝构造函数，如果没有自定义的拷贝构造函数，编译器会自动生成一个按位拷贝的拷贝构造函数。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自动生成的拷贝构造函数的问题</a:t>
            </a:r>
            <a:endParaRPr lang="en-US" altLang="zh-CN" dirty="0" smtClean="0"/>
          </a:p>
          <a:p>
            <a:r>
              <a:rPr lang="zh-CN" altLang="en-US" dirty="0" smtClean="0"/>
              <a:t>出于效率和降低复杂性的考虑，尽可能采用传指针（需修改返回值）和传参数引用（无需修改返回值），同时在语法上防止拷贝构造。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考试内容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C++</a:t>
            </a:r>
            <a:r>
              <a:rPr lang="zh-CN" altLang="en-US" dirty="0" smtClean="0"/>
              <a:t>（</a:t>
            </a:r>
            <a:r>
              <a:rPr lang="en-US" altLang="zh-CN" dirty="0" smtClean="0"/>
              <a:t>80%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20%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Generic</a:t>
            </a:r>
            <a:r>
              <a:rPr lang="en-US" altLang="zh-CN" dirty="0"/>
              <a:t>(</a:t>
            </a:r>
            <a:r>
              <a:rPr lang="en-US" altLang="zh-CN" dirty="0" smtClean="0"/>
              <a:t>*)</a:t>
            </a:r>
          </a:p>
          <a:p>
            <a:pPr lvl="2"/>
            <a:r>
              <a:rPr lang="en-US" altLang="zh-CN" dirty="0" smtClean="0"/>
              <a:t>Collection Framework(*) </a:t>
            </a:r>
          </a:p>
          <a:p>
            <a:pPr lvl="1"/>
            <a:r>
              <a:rPr lang="zh-CN" altLang="en-US" dirty="0" smtClean="0"/>
              <a:t>考试形式：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可带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课本和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页</a:t>
            </a:r>
            <a:r>
              <a:rPr lang="en-US" altLang="zh-CN" dirty="0" smtClean="0"/>
              <a:t>A4</a:t>
            </a:r>
            <a:r>
              <a:rPr lang="zh-CN" altLang="en-US" dirty="0" smtClean="0"/>
              <a:t>纸</a:t>
            </a:r>
            <a:endParaRPr lang="en-US" altLang="zh-CN" dirty="0" smtClean="0"/>
          </a:p>
          <a:p>
            <a:r>
              <a:rPr lang="zh-CN" altLang="en-US" dirty="0" smtClean="0"/>
              <a:t>考试时间地点</a:t>
            </a:r>
            <a:endParaRPr lang="en-US" altLang="zh-CN" dirty="0" smtClean="0"/>
          </a:p>
          <a:p>
            <a:pPr lvl="1"/>
            <a:r>
              <a:rPr lang="en-US" altLang="zh-CN" dirty="0"/>
              <a:t>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28</a:t>
            </a:r>
            <a:r>
              <a:rPr lang="zh-CN" altLang="en-US" dirty="0" smtClean="0"/>
              <a:t>日</a:t>
            </a:r>
            <a:r>
              <a:rPr lang="zh-CN" altLang="en-US" dirty="0"/>
              <a:t>（周四）下午</a:t>
            </a:r>
            <a:r>
              <a:rPr lang="en-US" altLang="zh-CN" dirty="0"/>
              <a:t>1</a:t>
            </a:r>
            <a:r>
              <a:rPr lang="en-US" altLang="zh-CN" dirty="0" smtClean="0"/>
              <a:t>:30</a:t>
            </a:r>
            <a:r>
              <a:rPr lang="en-US" altLang="zh-CN" dirty="0"/>
              <a:t>-3</a:t>
            </a:r>
            <a:r>
              <a:rPr lang="en-US" altLang="zh-CN" dirty="0" smtClean="0"/>
              <a:t>:30  </a:t>
            </a:r>
            <a:r>
              <a:rPr lang="en-US" altLang="zh-CN" dirty="0" smtClean="0"/>
              <a:t>Z2101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91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12</a:t>
            </a:r>
            <a:r>
              <a:rPr lang="zh-CN" altLang="en-US" dirty="0" smtClean="0"/>
              <a:t>章运算符重载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什么是运算符重载</a:t>
            </a:r>
            <a:endParaRPr lang="en-US" altLang="zh-CN" dirty="0" smtClean="0"/>
          </a:p>
          <a:p>
            <a:r>
              <a:rPr lang="zh-CN" altLang="en-US" dirty="0" smtClean="0"/>
              <a:t>成员运算符和非成员运算符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有副作用的运算符、无副作用的运算符</a:t>
            </a:r>
            <a:endParaRPr lang="en-US" altLang="zh-CN" dirty="0" smtClean="0"/>
          </a:p>
          <a:p>
            <a:r>
              <a:rPr lang="zh-CN" altLang="en-US" dirty="0" smtClean="0"/>
              <a:t>重要的运算符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等于运算符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赋值运算符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13</a:t>
            </a:r>
            <a:r>
              <a:rPr lang="zh-CN" altLang="en-US" dirty="0" smtClean="0"/>
              <a:t>章动态对象创建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三种分配内存的方式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创建一个对象时，完成的两件事：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获取内存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使用构造函数初始化对象</a:t>
            </a:r>
            <a:endParaRPr lang="en-US" altLang="zh-CN" dirty="0" smtClean="0"/>
          </a:p>
          <a:p>
            <a:r>
              <a:rPr lang="zh-CN" altLang="en-US" dirty="0" smtClean="0"/>
              <a:t>创建对象和删除对象的一般性原则：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由谁创建的对象，通常由它来释放</a:t>
            </a:r>
            <a:endParaRPr lang="en-US" altLang="zh-CN" dirty="0" smtClean="0"/>
          </a:p>
          <a:p>
            <a:r>
              <a:rPr lang="zh-CN" altLang="en-US" dirty="0" smtClean="0"/>
              <a:t>重载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操作符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14</a:t>
            </a:r>
            <a:r>
              <a:rPr lang="zh-CN" altLang="en-US" dirty="0" smtClean="0"/>
              <a:t>章 继承与组合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比较继承和组合在重用代码方面有什么相同点和不同点。</a:t>
            </a:r>
            <a:endParaRPr lang="en-US" altLang="zh-CN" dirty="0" smtClean="0"/>
          </a:p>
          <a:p>
            <a:r>
              <a:rPr lang="zh-CN" altLang="en-US" dirty="0" smtClean="0"/>
              <a:t>在继承的情况下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构造函数在初始化成员时的次序。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析构函数在清理成员时的次序</a:t>
            </a:r>
            <a:endParaRPr lang="en-US" altLang="zh-CN" dirty="0" smtClean="0"/>
          </a:p>
          <a:p>
            <a:r>
              <a:rPr lang="zh-CN" altLang="en-US" dirty="0" smtClean="0"/>
              <a:t>在非多态的情况下子类对父类方法的名字隐藏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14</a:t>
            </a:r>
            <a:r>
              <a:rPr lang="zh-CN" altLang="en-US" dirty="0" smtClean="0"/>
              <a:t>章 继承与组合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非自动继承的函数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构造函数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operator=</a:t>
            </a:r>
          </a:p>
          <a:p>
            <a:r>
              <a:rPr lang="zh-CN" altLang="en-US" dirty="0" smtClean="0"/>
              <a:t>向上类型转换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15</a:t>
            </a:r>
            <a:r>
              <a:rPr lang="zh-CN" altLang="en-US" dirty="0" smtClean="0"/>
              <a:t>章 多态性和虚函数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绑定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Late binding/early binding</a:t>
            </a:r>
          </a:p>
          <a:p>
            <a:r>
              <a:rPr lang="zh-CN" altLang="en-US" dirty="0" smtClean="0"/>
              <a:t>如何声明</a:t>
            </a:r>
            <a:r>
              <a:rPr lang="en-US" altLang="zh-CN" dirty="0" smtClean="0"/>
              <a:t>late binding</a:t>
            </a:r>
          </a:p>
          <a:p>
            <a:r>
              <a:rPr lang="zh-CN" altLang="en-US" dirty="0" smtClean="0"/>
              <a:t>重载和重新定义</a:t>
            </a:r>
            <a:r>
              <a:rPr lang="en-US" altLang="zh-CN" dirty="0" smtClean="0"/>
              <a:t>(overload/override)</a:t>
            </a:r>
          </a:p>
          <a:p>
            <a:r>
              <a:rPr lang="zh-CN" altLang="en-US" dirty="0" smtClean="0"/>
              <a:t>重定义时的返回类型</a:t>
            </a:r>
            <a:endParaRPr lang="en-US" altLang="zh-CN" dirty="0" smtClean="0"/>
          </a:p>
          <a:p>
            <a:r>
              <a:rPr lang="zh-CN" altLang="en-US" dirty="0" smtClean="0"/>
              <a:t>在构造函数中调用虚函数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只是调用的该虚函数的本地版本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虚函数的机制在构造函数中不起作用</a:t>
            </a:r>
            <a:endParaRPr lang="en-US" altLang="zh-CN" dirty="0" smtClean="0"/>
          </a:p>
          <a:p>
            <a:r>
              <a:rPr lang="zh-CN" altLang="en-US" dirty="0" smtClean="0"/>
              <a:t>析构函数和虚析构函数</a:t>
            </a:r>
            <a:endParaRPr lang="en-US" altLang="zh-CN" dirty="0" smtClean="0"/>
          </a:p>
          <a:p>
            <a:r>
              <a:rPr lang="zh-CN" altLang="en-US" dirty="0" smtClean="0"/>
              <a:t>向下类型转换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复习：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826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16</a:t>
            </a:r>
            <a:r>
              <a:rPr lang="zh-CN" altLang="en-US" dirty="0"/>
              <a:t>章 模板介绍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Generics is the capability to parameterize types.</a:t>
            </a:r>
          </a:p>
          <a:p>
            <a:r>
              <a:rPr lang="en-US" altLang="zh-CN" dirty="0"/>
              <a:t>You can define a class or a method with generic types that the compiler can replace with concrete types</a:t>
            </a:r>
          </a:p>
          <a:p>
            <a:r>
              <a:rPr lang="en-US" altLang="zh-CN" dirty="0"/>
              <a:t>The key benefit of generics is to enable errors to be detected at compile time rather than at runtime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0718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Java Generic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Generic Class</a:t>
            </a:r>
          </a:p>
          <a:p>
            <a:r>
              <a:rPr lang="en-US" altLang="zh-CN" dirty="0"/>
              <a:t>Generic Methods</a:t>
            </a:r>
          </a:p>
          <a:p>
            <a:r>
              <a:rPr lang="en-US" altLang="zh-CN" dirty="0"/>
              <a:t>Wildcard Generic Type</a:t>
            </a:r>
          </a:p>
          <a:p>
            <a:r>
              <a:rPr lang="en-US" altLang="zh-CN" dirty="0"/>
              <a:t>Type inference</a:t>
            </a:r>
          </a:p>
          <a:p>
            <a:r>
              <a:rPr lang="en-US" altLang="zh-CN" dirty="0"/>
              <a:t>Erasure Restriction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9582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Collections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Framework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Containers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structure</a:t>
            </a:r>
          </a:p>
          <a:p>
            <a:pPr lvl="1"/>
            <a:r>
              <a:rPr kumimoji="1" lang="zh-CN" altLang="zh-CN" dirty="0" smtClean="0"/>
              <a:t> </a:t>
            </a:r>
            <a:r>
              <a:rPr kumimoji="1" lang="en-US" altLang="zh-CN" dirty="0" smtClean="0"/>
              <a:t>Collection</a:t>
            </a:r>
          </a:p>
          <a:p>
            <a:pPr lvl="1"/>
            <a:r>
              <a:rPr kumimoji="1" lang="zh-CN" altLang="zh-CN" dirty="0"/>
              <a:t> </a:t>
            </a:r>
            <a:r>
              <a:rPr kumimoji="1" lang="en-US" altLang="zh-CN" dirty="0" smtClean="0"/>
              <a:t>Map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286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Collections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6832"/>
            <a:ext cx="8748464" cy="3913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490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试题结构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判断题 ：</a:t>
            </a:r>
            <a:r>
              <a:rPr lang="en-US" altLang="zh-CN" dirty="0" smtClean="0"/>
              <a:t>20%</a:t>
            </a:r>
          </a:p>
          <a:p>
            <a:pPr lvl="1"/>
            <a:r>
              <a:rPr lang="zh-CN" altLang="en-US" dirty="0" smtClean="0"/>
              <a:t>问答</a:t>
            </a:r>
            <a:r>
              <a:rPr lang="en-US" altLang="zh-CN" dirty="0" smtClean="0"/>
              <a:t>/</a:t>
            </a:r>
            <a:r>
              <a:rPr lang="zh-CN" altLang="en-US" dirty="0" smtClean="0"/>
              <a:t>程序：</a:t>
            </a:r>
            <a:r>
              <a:rPr lang="en-US" altLang="zh-CN" dirty="0" smtClean="0"/>
              <a:t>80%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15616" y="3933056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出勤：</a:t>
            </a:r>
            <a:r>
              <a:rPr lang="en-US" altLang="zh-CN" sz="2800" dirty="0"/>
              <a:t>5%</a:t>
            </a:r>
          </a:p>
          <a:p>
            <a:r>
              <a:rPr lang="en-US" altLang="zh-CN" sz="2800" dirty="0" smtClean="0"/>
              <a:t>Lab</a:t>
            </a:r>
            <a:r>
              <a:rPr lang="en-US" altLang="zh-CN" sz="2800" dirty="0" smtClean="0"/>
              <a:t>/</a:t>
            </a:r>
            <a:r>
              <a:rPr lang="en-US" altLang="zh-CN" sz="2800" dirty="0" err="1" smtClean="0"/>
              <a:t>Pj</a:t>
            </a:r>
            <a:r>
              <a:rPr lang="en-US" altLang="zh-CN" sz="2800" dirty="0" smtClean="0"/>
              <a:t>: 35%</a:t>
            </a:r>
            <a:endParaRPr lang="en-US" altLang="zh-CN" sz="2800" dirty="0"/>
          </a:p>
          <a:p>
            <a:r>
              <a:rPr lang="zh-CN" altLang="en-US" sz="2800" dirty="0"/>
              <a:t>期末：</a:t>
            </a:r>
            <a:r>
              <a:rPr lang="en-US" altLang="zh-CN" sz="2800" dirty="0" smtClean="0"/>
              <a:t>60%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3355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Map interface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365920"/>
            <a:ext cx="386715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5373216"/>
            <a:ext cx="881062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617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复习：</a:t>
            </a:r>
            <a:r>
              <a:rPr lang="en-US" altLang="zh-CN" dirty="0" smtClean="0"/>
              <a:t>C++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第一章：对象导言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面向对象程序设计的基本概念：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抽象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封装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继承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第二章：对象的创建和使用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编译和连接的过程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的比较</a:t>
            </a:r>
            <a:endParaRPr lang="en-US" altLang="zh-CN" dirty="0" smtClean="0"/>
          </a:p>
          <a:p>
            <a:r>
              <a:rPr lang="zh-CN" altLang="en-US" dirty="0" smtClean="0"/>
              <a:t>声明和定义的区别</a:t>
            </a:r>
            <a:endParaRPr lang="en-US" altLang="zh-CN" dirty="0" smtClean="0"/>
          </a:p>
          <a:p>
            <a:r>
              <a:rPr lang="zh-CN" altLang="en-US" dirty="0" smtClean="0"/>
              <a:t>头文件和</a:t>
            </a:r>
            <a:r>
              <a:rPr lang="en-US" altLang="zh-CN" dirty="0" err="1" smtClean="0"/>
              <a:t>cpp</a:t>
            </a:r>
            <a:r>
              <a:rPr lang="zh-CN" altLang="en-US" dirty="0" smtClean="0"/>
              <a:t>文件的分工</a:t>
            </a:r>
            <a:endParaRPr lang="en-US" altLang="zh-CN" dirty="0" smtClean="0"/>
          </a:p>
          <a:p>
            <a:r>
              <a:rPr lang="zh-CN" altLang="en-US" dirty="0" smtClean="0"/>
              <a:t>如何防止多次嵌入头文件</a:t>
            </a:r>
            <a:endParaRPr lang="en-US" altLang="zh-CN" dirty="0" smtClean="0"/>
          </a:p>
          <a:p>
            <a:r>
              <a:rPr lang="zh-CN" altLang="en-US" dirty="0" smtClean="0"/>
              <a:t>预处理指令的用途</a:t>
            </a:r>
            <a:endParaRPr lang="en-US" altLang="zh-CN" dirty="0" smtClean="0"/>
          </a:p>
          <a:p>
            <a:r>
              <a:rPr lang="zh-CN" altLang="en-US" dirty="0" smtClean="0"/>
              <a:t>程序的基本结构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第三章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Sizeof</a:t>
            </a:r>
            <a:endParaRPr lang="en-US" altLang="zh-CN" dirty="0" smtClean="0"/>
          </a:p>
          <a:p>
            <a:r>
              <a:rPr lang="en-US" altLang="zh-CN" dirty="0" smtClean="0"/>
              <a:t>Union/</a:t>
            </a:r>
            <a:r>
              <a:rPr lang="en-US" altLang="zh-CN" dirty="0" err="1" smtClean="0"/>
              <a:t>Struct</a:t>
            </a:r>
            <a:endParaRPr lang="en-US" altLang="zh-CN" dirty="0" smtClean="0"/>
          </a:p>
          <a:p>
            <a:r>
              <a:rPr lang="zh-CN" altLang="en-US" dirty="0" smtClean="0"/>
              <a:t>变量的作用域：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全局、局部、静态、外部</a:t>
            </a:r>
            <a:endParaRPr lang="en-US" altLang="zh-CN" dirty="0" smtClean="0"/>
          </a:p>
          <a:p>
            <a:r>
              <a:rPr lang="zh-CN" altLang="en-US" dirty="0" smtClean="0"/>
              <a:t>连接性：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外部链接和内部链接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第三章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指针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指针和数组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指针和引用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传值、传指针、传引用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悬挂指针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内存泄漏</a:t>
            </a:r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zh-CN" altLang="en-US" dirty="0" smtClean="0"/>
              <a:t>简单的</a:t>
            </a:r>
            <a:r>
              <a:rPr lang="en-US" altLang="zh-CN" dirty="0" smtClean="0"/>
              <a:t>)</a:t>
            </a:r>
            <a:r>
              <a:rPr lang="zh-CN" altLang="en-US" dirty="0" smtClean="0"/>
              <a:t>函数指针和指向成员的指针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第四章 数据抽象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相比使用过程实现一个</a:t>
            </a:r>
            <a:r>
              <a:rPr lang="en-US" altLang="zh-CN" dirty="0" err="1" smtClean="0"/>
              <a:t>Cstash</a:t>
            </a:r>
            <a:r>
              <a:rPr lang="zh-CN" altLang="en-US" dirty="0"/>
              <a:t>，</a:t>
            </a:r>
            <a:r>
              <a:rPr lang="zh-CN" altLang="en-US" dirty="0" smtClean="0"/>
              <a:t>使用类</a:t>
            </a:r>
            <a:r>
              <a:rPr lang="en-US" altLang="zh-CN" dirty="0" smtClean="0"/>
              <a:t>(</a:t>
            </a:r>
            <a:r>
              <a:rPr lang="zh-CN" altLang="en-US" dirty="0" smtClean="0"/>
              <a:t>结构</a:t>
            </a:r>
            <a:r>
              <a:rPr lang="en-US" altLang="zh-CN" dirty="0" smtClean="0"/>
              <a:t>)</a:t>
            </a:r>
            <a:r>
              <a:rPr lang="zh-CN" altLang="en-US" dirty="0" smtClean="0"/>
              <a:t>实现</a:t>
            </a:r>
            <a:r>
              <a:rPr lang="en-US" altLang="zh-CN" dirty="0" err="1" smtClean="0"/>
              <a:t>Cstash</a:t>
            </a:r>
            <a:r>
              <a:rPr lang="zh-CN" altLang="en-US" dirty="0" smtClean="0"/>
              <a:t>有什么优点？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名字冲突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信息隐藏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119133</TotalTime>
  <Words>1122</Words>
  <Application>Microsoft Macintosh PowerPoint</Application>
  <PresentationFormat>全屏显示(4:3)</PresentationFormat>
  <Paragraphs>177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4" baseType="lpstr">
      <vt:lpstr>Calibri</vt:lpstr>
      <vt:lpstr>宋体</vt:lpstr>
      <vt:lpstr>Arial</vt:lpstr>
      <vt:lpstr>Office 主题</vt:lpstr>
      <vt:lpstr>PowerPoint 演示文稿</vt:lpstr>
      <vt:lpstr>关于考试</vt:lpstr>
      <vt:lpstr>关于考试</vt:lpstr>
      <vt:lpstr>复习：C++部分</vt:lpstr>
      <vt:lpstr>第一章：对象导言</vt:lpstr>
      <vt:lpstr>第二章：对象的创建和使用</vt:lpstr>
      <vt:lpstr>第三章C++中的C</vt:lpstr>
      <vt:lpstr>第三章C++中的C</vt:lpstr>
      <vt:lpstr>第四章 数据抽象</vt:lpstr>
      <vt:lpstr>第五章 隐藏实现</vt:lpstr>
      <vt:lpstr>第六章 初始化与清除</vt:lpstr>
      <vt:lpstr>第六章 初始化与清除</vt:lpstr>
      <vt:lpstr>第7章 函数重载与默认参数</vt:lpstr>
      <vt:lpstr>第8章 常量</vt:lpstr>
      <vt:lpstr>第8章 常量</vt:lpstr>
      <vt:lpstr>第9章 内联函数</vt:lpstr>
      <vt:lpstr>第10章 名字控制</vt:lpstr>
      <vt:lpstr>第11章 引用和拷贝构造函数</vt:lpstr>
      <vt:lpstr>第11章 引用和拷贝构造函数</vt:lpstr>
      <vt:lpstr>第12章运算符重载</vt:lpstr>
      <vt:lpstr>第13章动态对象创建</vt:lpstr>
      <vt:lpstr>第14章 继承与组合</vt:lpstr>
      <vt:lpstr>第14章 继承与组合</vt:lpstr>
      <vt:lpstr>第15章 多态性和虚函数</vt:lpstr>
      <vt:lpstr>复习：Java部分</vt:lpstr>
      <vt:lpstr>第16章 模板介绍</vt:lpstr>
      <vt:lpstr>Java Generic</vt:lpstr>
      <vt:lpstr>Java Collections Framework</vt:lpstr>
      <vt:lpstr>Collections</vt:lpstr>
      <vt:lpstr>Map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复习：C++部分</dc:title>
  <dc:creator>fudanxxc</dc:creator>
  <cp:lastModifiedBy>Microsoft Office 用户</cp:lastModifiedBy>
  <cp:revision>168</cp:revision>
  <dcterms:created xsi:type="dcterms:W3CDTF">2010-04-01T09:02:26Z</dcterms:created>
  <dcterms:modified xsi:type="dcterms:W3CDTF">2018-06-20T01:01:50Z</dcterms:modified>
</cp:coreProperties>
</file>