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5"/>
  </p:notesMasterIdLst>
  <p:sldIdLst>
    <p:sldId id="256" r:id="rId2"/>
    <p:sldId id="257" r:id="rId3"/>
    <p:sldId id="306" r:id="rId4"/>
    <p:sldId id="307" r:id="rId5"/>
    <p:sldId id="305" r:id="rId6"/>
    <p:sldId id="308" r:id="rId7"/>
    <p:sldId id="258" r:id="rId8"/>
    <p:sldId id="296" r:id="rId9"/>
    <p:sldId id="259" r:id="rId10"/>
    <p:sldId id="260" r:id="rId11"/>
    <p:sldId id="261" r:id="rId12"/>
    <p:sldId id="263" r:id="rId13"/>
    <p:sldId id="303" r:id="rId14"/>
    <p:sldId id="267" r:id="rId15"/>
    <p:sldId id="268" r:id="rId16"/>
    <p:sldId id="264" r:id="rId17"/>
    <p:sldId id="266" r:id="rId18"/>
    <p:sldId id="269" r:id="rId19"/>
    <p:sldId id="304" r:id="rId20"/>
    <p:sldId id="271" r:id="rId21"/>
    <p:sldId id="272" r:id="rId22"/>
    <p:sldId id="273" r:id="rId23"/>
    <p:sldId id="274" r:id="rId24"/>
    <p:sldId id="275" r:id="rId25"/>
    <p:sldId id="276" r:id="rId26"/>
    <p:sldId id="277" r:id="rId27"/>
    <p:sldId id="279" r:id="rId28"/>
    <p:sldId id="278" r:id="rId29"/>
    <p:sldId id="280" r:id="rId30"/>
    <p:sldId id="281" r:id="rId31"/>
    <p:sldId id="282" r:id="rId32"/>
    <p:sldId id="283" r:id="rId33"/>
    <p:sldId id="284" r:id="rId34"/>
    <p:sldId id="285" r:id="rId35"/>
    <p:sldId id="297" r:id="rId36"/>
    <p:sldId id="298" r:id="rId37"/>
    <p:sldId id="286" r:id="rId38"/>
    <p:sldId id="287" r:id="rId39"/>
    <p:sldId id="288" r:id="rId40"/>
    <p:sldId id="289" r:id="rId41"/>
    <p:sldId id="290" r:id="rId42"/>
    <p:sldId id="302" r:id="rId43"/>
    <p:sldId id="291"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85"/>
    <p:restoredTop sz="83654" autoAdjust="0"/>
  </p:normalViewPr>
  <p:slideViewPr>
    <p:cSldViewPr>
      <p:cViewPr varScale="1">
        <p:scale>
          <a:sx n="65" d="100"/>
          <a:sy n="65" d="100"/>
        </p:scale>
        <p:origin x="1256"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FBFC27-D029-4D28-8A53-2960EEB36478}" type="datetimeFigureOut">
              <a:rPr lang="zh-CN" altLang="en-US" smtClean="0"/>
              <a:pPr/>
              <a:t>2018/3/14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CA1891-ED04-4D92-A6A0-3BA29F4AA1E8}" type="slidenum">
              <a:rPr lang="zh-CN" altLang="en-US" smtClean="0"/>
              <a:pPr/>
              <a:t>‹#›</a:t>
            </a:fld>
            <a:endParaRPr lang="zh-CN" altLang="en-US"/>
          </a:p>
        </p:txBody>
      </p:sp>
    </p:spTree>
    <p:extLst>
      <p:ext uri="{BB962C8B-B14F-4D97-AF65-F5344CB8AC3E}">
        <p14:creationId xmlns:p14="http://schemas.microsoft.com/office/powerpoint/2010/main" val="3089922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p:spPr>
        <p:txBody>
          <a:bodyPr/>
          <a:lstStyle/>
          <a:p>
            <a:pPr eaLnBrk="1" hangingPunct="1"/>
            <a:r>
              <a:rPr lang="zh-CN" altLang="en-US" smtClean="0">
                <a:ea typeface="宋体" charset="-122"/>
              </a:rPr>
              <a:t>矩形与人造世界的比喻：以什么为单位来构造物理的和虚拟的世界。</a:t>
            </a:r>
            <a:endParaRPr lang="en-US" altLang="zh-CN" smtClean="0">
              <a:ea typeface="宋体" charset="-122"/>
            </a:endParaRPr>
          </a:p>
          <a:p>
            <a:pPr eaLnBrk="1" hangingPunct="1"/>
            <a:r>
              <a:rPr lang="zh-CN" altLang="en-US" smtClean="0">
                <a:ea typeface="宋体" charset="-122"/>
              </a:rPr>
              <a:t>软件开发方法学中的其它构造单位包括：</a:t>
            </a:r>
            <a:endParaRPr lang="en-US" altLang="zh-CN" smtClean="0">
              <a:ea typeface="宋体" charset="-122"/>
            </a:endParaRPr>
          </a:p>
          <a:p>
            <a:pPr eaLnBrk="1" hangingPunct="1">
              <a:buFont typeface="Wingdings" pitchFamily="2" charset="2"/>
              <a:buChar char="l"/>
            </a:pPr>
            <a:r>
              <a:rPr lang="zh-CN" altLang="en-US" smtClean="0">
                <a:ea typeface="宋体" charset="-122"/>
              </a:rPr>
              <a:t>面向过程</a:t>
            </a:r>
            <a:endParaRPr lang="en-US" altLang="zh-CN" smtClean="0">
              <a:ea typeface="宋体" charset="-122"/>
            </a:endParaRPr>
          </a:p>
          <a:p>
            <a:pPr eaLnBrk="1" hangingPunct="1">
              <a:buFont typeface="Wingdings" pitchFamily="2" charset="2"/>
              <a:buChar char="l"/>
            </a:pPr>
            <a:r>
              <a:rPr lang="zh-CN" altLang="en-US" smtClean="0">
                <a:ea typeface="宋体" charset="-122"/>
              </a:rPr>
              <a:t>函数式语言</a:t>
            </a:r>
            <a:endParaRPr lang="en-US" altLang="zh-CN" smtClean="0">
              <a:ea typeface="宋体" charset="-122"/>
            </a:endParaRPr>
          </a:p>
          <a:p>
            <a:pPr eaLnBrk="1" hangingPunct="1">
              <a:buFont typeface="Wingdings" pitchFamily="2" charset="2"/>
              <a:buChar char="l"/>
            </a:pPr>
            <a:r>
              <a:rPr lang="zh-CN" altLang="en-US" smtClean="0">
                <a:ea typeface="宋体" charset="-122"/>
              </a:rPr>
              <a:t>基于规则的语言</a:t>
            </a:r>
            <a:endParaRPr lang="en-US" altLang="zh-CN" smtClean="0">
              <a:ea typeface="宋体" charset="-122"/>
            </a:endParaRPr>
          </a:p>
        </p:txBody>
      </p:sp>
      <p:sp>
        <p:nvSpPr>
          <p:cNvPr id="27652" name="灯片编号占位符 3"/>
          <p:cNvSpPr>
            <a:spLocks noGrp="1"/>
          </p:cNvSpPr>
          <p:nvPr>
            <p:ph type="sldNum" sz="quarter" idx="5"/>
          </p:nvPr>
        </p:nvSpPr>
        <p:spPr>
          <a:noFill/>
        </p:spPr>
        <p:txBody>
          <a:bodyPr/>
          <a:lstStyle/>
          <a:p>
            <a:fld id="{1E4927D0-F79E-457F-826D-95CD073759F0}" type="slidenum">
              <a:rPr lang="en-US" altLang="zh-CN">
                <a:ea typeface="宋体" charset="-122"/>
              </a:rPr>
              <a:pPr/>
              <a:t>3</a:t>
            </a:fld>
            <a:endParaRPr lang="en-US" altLang="zh-CN">
              <a:ea typeface="宋体" charset="-122"/>
            </a:endParaRPr>
          </a:p>
        </p:txBody>
      </p:sp>
    </p:spTree>
    <p:extLst>
      <p:ext uri="{BB962C8B-B14F-4D97-AF65-F5344CB8AC3E}">
        <p14:creationId xmlns:p14="http://schemas.microsoft.com/office/powerpoint/2010/main" val="1433460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垂直翻转</a:t>
            </a:r>
            <a:endParaRPr lang="zh-CN" altLang="en-US" dirty="0"/>
          </a:p>
        </p:txBody>
      </p:sp>
      <p:sp>
        <p:nvSpPr>
          <p:cNvPr id="4" name="灯片编号占位符 3"/>
          <p:cNvSpPr>
            <a:spLocks noGrp="1"/>
          </p:cNvSpPr>
          <p:nvPr>
            <p:ph type="sldNum" sz="quarter" idx="10"/>
          </p:nvPr>
        </p:nvSpPr>
        <p:spPr/>
        <p:txBody>
          <a:bodyPr/>
          <a:lstStyle/>
          <a:p>
            <a:fld id="{89CA1891-ED04-4D92-A6A0-3BA29F4AA1E8}" type="slidenum">
              <a:rPr lang="zh-CN" altLang="en-US" smtClean="0"/>
              <a:pPr/>
              <a:t>22</a:t>
            </a:fld>
            <a:endParaRPr lang="zh-CN" altLang="en-US"/>
          </a:p>
        </p:txBody>
      </p:sp>
    </p:spTree>
    <p:extLst>
      <p:ext uri="{BB962C8B-B14F-4D97-AF65-F5344CB8AC3E}">
        <p14:creationId xmlns:p14="http://schemas.microsoft.com/office/powerpoint/2010/main" val="1600372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1" dirty="0" smtClean="0"/>
              <a:t>Penguin</a:t>
            </a:r>
            <a:r>
              <a:rPr lang="zh-CN" altLang="en-US" b="1" dirty="0" smtClean="0"/>
              <a:t>：企鹅</a:t>
            </a:r>
            <a:endParaRPr lang="zh-CN" altLang="en-US" dirty="0"/>
          </a:p>
        </p:txBody>
      </p:sp>
      <p:sp>
        <p:nvSpPr>
          <p:cNvPr id="4" name="灯片编号占位符 3"/>
          <p:cNvSpPr>
            <a:spLocks noGrp="1"/>
          </p:cNvSpPr>
          <p:nvPr>
            <p:ph type="sldNum" sz="quarter" idx="10"/>
          </p:nvPr>
        </p:nvSpPr>
        <p:spPr/>
        <p:txBody>
          <a:bodyPr/>
          <a:lstStyle/>
          <a:p>
            <a:fld id="{89CA1891-ED04-4D92-A6A0-3BA29F4AA1E8}" type="slidenum">
              <a:rPr lang="zh-CN" altLang="en-US" smtClean="0"/>
              <a:pPr/>
              <a:t>26</a:t>
            </a:fld>
            <a:endParaRPr lang="zh-CN" altLang="en-US"/>
          </a:p>
        </p:txBody>
      </p:sp>
    </p:spTree>
    <p:extLst>
      <p:ext uri="{BB962C8B-B14F-4D97-AF65-F5344CB8AC3E}">
        <p14:creationId xmlns:p14="http://schemas.microsoft.com/office/powerpoint/2010/main" val="226853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男</a:t>
            </a:r>
            <a:r>
              <a:rPr lang="en-US" altLang="zh-CN" dirty="0" smtClean="0"/>
              <a:t>/</a:t>
            </a:r>
            <a:r>
              <a:rPr lang="zh-CN" altLang="en-US" dirty="0" smtClean="0"/>
              <a:t>女 学生</a:t>
            </a:r>
            <a:r>
              <a:rPr lang="en-US" altLang="zh-CN" dirty="0" smtClean="0"/>
              <a:t>/</a:t>
            </a:r>
            <a:r>
              <a:rPr lang="zh-CN" altLang="en-US" dirty="0" smtClean="0"/>
              <a:t>教师 </a:t>
            </a:r>
            <a:endParaRPr lang="zh-CN" altLang="en-US" dirty="0"/>
          </a:p>
        </p:txBody>
      </p:sp>
      <p:sp>
        <p:nvSpPr>
          <p:cNvPr id="4" name="灯片编号占位符 3"/>
          <p:cNvSpPr>
            <a:spLocks noGrp="1"/>
          </p:cNvSpPr>
          <p:nvPr>
            <p:ph type="sldNum" sz="quarter" idx="10"/>
          </p:nvPr>
        </p:nvSpPr>
        <p:spPr/>
        <p:txBody>
          <a:bodyPr/>
          <a:lstStyle/>
          <a:p>
            <a:fld id="{89CA1891-ED04-4D92-A6A0-3BA29F4AA1E8}" type="slidenum">
              <a:rPr lang="zh-CN" altLang="en-US" smtClean="0"/>
              <a:pPr/>
              <a:t>30</a:t>
            </a:fld>
            <a:endParaRPr lang="zh-CN" altLang="en-US"/>
          </a:p>
        </p:txBody>
      </p:sp>
    </p:spTree>
    <p:extLst>
      <p:ext uri="{BB962C8B-B14F-4D97-AF65-F5344CB8AC3E}">
        <p14:creationId xmlns:p14="http://schemas.microsoft.com/office/powerpoint/2010/main" val="937872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重构的原则</a:t>
            </a:r>
            <a:endParaRPr lang="zh-CN" altLang="en-US" dirty="0"/>
          </a:p>
        </p:txBody>
      </p:sp>
      <p:sp>
        <p:nvSpPr>
          <p:cNvPr id="4" name="灯片编号占位符 3"/>
          <p:cNvSpPr>
            <a:spLocks noGrp="1"/>
          </p:cNvSpPr>
          <p:nvPr>
            <p:ph type="sldNum" sz="quarter" idx="10"/>
          </p:nvPr>
        </p:nvSpPr>
        <p:spPr/>
        <p:txBody>
          <a:bodyPr/>
          <a:lstStyle/>
          <a:p>
            <a:fld id="{89CA1891-ED04-4D92-A6A0-3BA29F4AA1E8}" type="slidenum">
              <a:rPr lang="zh-CN" altLang="en-US" smtClean="0"/>
              <a:pPr/>
              <a:t>37</a:t>
            </a:fld>
            <a:endParaRPr lang="zh-CN" altLang="en-US"/>
          </a:p>
        </p:txBody>
      </p:sp>
    </p:spTree>
    <p:extLst>
      <p:ext uri="{BB962C8B-B14F-4D97-AF65-F5344CB8AC3E}">
        <p14:creationId xmlns:p14="http://schemas.microsoft.com/office/powerpoint/2010/main" val="291693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在所有情况下，打开的文件都关闭了吗？</a:t>
            </a:r>
            <a:endParaRPr lang="en-US" altLang="zh-CN" dirty="0" smtClean="0"/>
          </a:p>
          <a:p>
            <a:r>
              <a:rPr lang="zh-CN" altLang="en-US" dirty="0" smtClean="0"/>
              <a:t>所有的错误都预料到了吗？</a:t>
            </a:r>
            <a:endParaRPr lang="zh-CN" altLang="en-US" dirty="0"/>
          </a:p>
        </p:txBody>
      </p:sp>
      <p:sp>
        <p:nvSpPr>
          <p:cNvPr id="4" name="灯片编号占位符 3"/>
          <p:cNvSpPr>
            <a:spLocks noGrp="1"/>
          </p:cNvSpPr>
          <p:nvPr>
            <p:ph type="sldNum" sz="quarter" idx="10"/>
          </p:nvPr>
        </p:nvSpPr>
        <p:spPr/>
        <p:txBody>
          <a:bodyPr/>
          <a:lstStyle/>
          <a:p>
            <a:fld id="{89CA1891-ED04-4D92-A6A0-3BA29F4AA1E8}" type="slidenum">
              <a:rPr lang="zh-CN" altLang="en-US" smtClean="0"/>
              <a:pPr/>
              <a:t>40</a:t>
            </a:fld>
            <a:endParaRPr lang="zh-CN" altLang="en-US"/>
          </a:p>
        </p:txBody>
      </p:sp>
    </p:spTree>
    <p:extLst>
      <p:ext uri="{BB962C8B-B14F-4D97-AF65-F5344CB8AC3E}">
        <p14:creationId xmlns:p14="http://schemas.microsoft.com/office/powerpoint/2010/main" val="1928551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p:spPr>
      </p:sp>
      <p:sp>
        <p:nvSpPr>
          <p:cNvPr id="28675" name="备注占位符 2"/>
          <p:cNvSpPr>
            <a:spLocks noGrp="1"/>
          </p:cNvSpPr>
          <p:nvPr>
            <p:ph type="body" idx="1"/>
          </p:nvPr>
        </p:nvSpPr>
        <p:spPr>
          <a:noFill/>
          <a:ln/>
        </p:spPr>
        <p:txBody>
          <a:bodyPr/>
          <a:lstStyle/>
          <a:p>
            <a:pPr eaLnBrk="1" fontAlgn="ctr" hangingPunct="1"/>
            <a:r>
              <a:rPr kumimoji="1" lang="en-US" altLang="zh-CN" smtClean="0">
                <a:ea typeface="ＭＳ Ｐ明朝" charset="-128"/>
              </a:rPr>
              <a:t>In functional decomposition, one can modify a function or add a new function without changing the other function definitions.Ho wever, changing or adding a type requires modifying all function definitions.</a:t>
            </a:r>
            <a:endParaRPr lang="zh-CN" altLang="zh-CN" smtClean="0">
              <a:ea typeface="宋体" charset="-122"/>
            </a:endParaRPr>
          </a:p>
          <a:p>
            <a:pPr eaLnBrk="1" fontAlgn="ctr" hangingPunct="1"/>
            <a:r>
              <a:rPr kumimoji="1" lang="en-US" altLang="zh-CN" smtClean="0">
                <a:ea typeface="ＭＳ Ｐ明朝" charset="-128"/>
              </a:rPr>
              <a:t>In type decomposition, one can modify a type (i.e., a class) or add a new type (including by inheritance) without changing the other type definitions.However, changing or adding a function requires modifying all class definitions.</a:t>
            </a:r>
            <a:endParaRPr lang="zh-CN" altLang="zh-CN" smtClean="0">
              <a:ea typeface="宋体" charset="-122"/>
            </a:endParaRPr>
          </a:p>
          <a:p>
            <a:pPr eaLnBrk="1" hangingPunct="1"/>
            <a:r>
              <a:rPr kumimoji="1" lang="zh-CN" altLang="en-US" smtClean="0">
                <a:ea typeface="ＭＳ Ｐ明朝" charset="-128"/>
              </a:rPr>
              <a:t> </a:t>
            </a:r>
          </a:p>
          <a:p>
            <a:pPr eaLnBrk="1" hangingPunct="1"/>
            <a:r>
              <a:rPr kumimoji="1" lang="en-US" altLang="zh-CN" smtClean="0">
                <a:ea typeface="ＭＳ Ｐ明朝" charset="-128"/>
              </a:rPr>
              <a:t>    When designing a program, it is good to ask oneself what kind of modification is most important.If the type is relatively simple and there are a large number of operations, then the functional approach is usually clearer.If the type is complex, with a relatively small number of operations, then the type approach can be clearer. There are techniques that combine some of the advantages of both approaches.See, e.g., [232], which explains some of these techniques and shows how to use them to build extensible compilers.</a:t>
            </a:r>
            <a:endParaRPr lang="zh-CN" altLang="en-US" smtClean="0">
              <a:ea typeface="宋体" charset="-122"/>
            </a:endParaRPr>
          </a:p>
          <a:p>
            <a:pPr eaLnBrk="1" hangingPunct="1">
              <a:buFont typeface="Wingdings" pitchFamily="2" charset="2"/>
              <a:buNone/>
            </a:pPr>
            <a:endParaRPr lang="zh-CN" altLang="en-US" smtClean="0">
              <a:ea typeface="宋体" charset="-122"/>
            </a:endParaRPr>
          </a:p>
          <a:p>
            <a:pPr eaLnBrk="1" hangingPunct="1"/>
            <a:endParaRPr lang="zh-CN" altLang="en-US" smtClean="0">
              <a:ea typeface="宋体" charset="-122"/>
            </a:endParaRPr>
          </a:p>
        </p:txBody>
      </p:sp>
      <p:sp>
        <p:nvSpPr>
          <p:cNvPr id="28676" name="灯片编号占位符 3"/>
          <p:cNvSpPr>
            <a:spLocks noGrp="1"/>
          </p:cNvSpPr>
          <p:nvPr>
            <p:ph type="sldNum" sz="quarter" idx="5"/>
          </p:nvPr>
        </p:nvSpPr>
        <p:spPr>
          <a:noFill/>
        </p:spPr>
        <p:txBody>
          <a:bodyPr/>
          <a:lstStyle/>
          <a:p>
            <a:fld id="{EB6170E4-F1E5-47AA-8F82-AF6D5276B9EE}" type="slidenum">
              <a:rPr lang="en-US" altLang="zh-CN">
                <a:ea typeface="宋体" charset="-122"/>
              </a:rPr>
              <a:pPr/>
              <a:t>5</a:t>
            </a:fld>
            <a:endParaRPr lang="en-US" altLang="zh-CN">
              <a:ea typeface="宋体" charset="-122"/>
            </a:endParaRPr>
          </a:p>
        </p:txBody>
      </p:sp>
    </p:spTree>
    <p:extLst>
      <p:ext uri="{BB962C8B-B14F-4D97-AF65-F5344CB8AC3E}">
        <p14:creationId xmlns:p14="http://schemas.microsoft.com/office/powerpoint/2010/main" val="170298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9CA1891-ED04-4D92-A6A0-3BA29F4AA1E8}" type="slidenum">
              <a:rPr lang="zh-CN" altLang="en-US" smtClean="0"/>
              <a:pPr/>
              <a:t>7</a:t>
            </a:fld>
            <a:endParaRPr lang="zh-CN" altLang="en-US"/>
          </a:p>
        </p:txBody>
      </p:sp>
    </p:spTree>
    <p:extLst>
      <p:ext uri="{BB962C8B-B14F-4D97-AF65-F5344CB8AC3E}">
        <p14:creationId xmlns:p14="http://schemas.microsoft.com/office/powerpoint/2010/main" val="448613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程序通常是现实的一个模型：一个窗口，</a:t>
            </a:r>
            <a:r>
              <a:rPr lang="zh-CN" altLang="en-US" sz="1200" kern="1200" dirty="0" smtClean="0">
                <a:solidFill>
                  <a:schemeClr val="tx1"/>
                </a:solidFill>
                <a:latin typeface="+mn-lt"/>
                <a:ea typeface="+mn-ea"/>
                <a:cs typeface="+mn-cs"/>
              </a:rPr>
              <a:t>一间房间</a:t>
            </a:r>
            <a:r>
              <a:rPr lang="zh-CN" altLang="zh-CN"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程序设计语言抽象层次提高的过程就是一个越来越便于描述处理对象的过程：从汇编语言，到面向过程语言，到现在的面向对象的程序设计语言，以至于未来的领域特定的程序设计语言。</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89CA1891-ED04-4D92-A6A0-3BA29F4AA1E8}" type="slidenum">
              <a:rPr lang="zh-CN" altLang="en-US" smtClean="0"/>
              <a:pPr/>
              <a:t>9</a:t>
            </a:fld>
            <a:endParaRPr lang="zh-CN" altLang="en-US"/>
          </a:p>
        </p:txBody>
      </p:sp>
    </p:spTree>
    <p:extLst>
      <p:ext uri="{BB962C8B-B14F-4D97-AF65-F5344CB8AC3E}">
        <p14:creationId xmlns:p14="http://schemas.microsoft.com/office/powerpoint/2010/main" val="1415692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万物皆对象：</a:t>
            </a:r>
            <a:endParaRPr lang="en-US" altLang="zh-CN" dirty="0" smtClean="0"/>
          </a:p>
          <a:p>
            <a:r>
              <a:rPr lang="zh-CN" altLang="en-US" dirty="0" smtClean="0"/>
              <a:t>   在</a:t>
            </a:r>
            <a:r>
              <a:rPr lang="en-US" altLang="zh-CN" dirty="0" smtClean="0"/>
              <a:t>Java</a:t>
            </a:r>
            <a:r>
              <a:rPr lang="zh-CN" altLang="en-US" dirty="0" smtClean="0"/>
              <a:t>中</a:t>
            </a:r>
            <a:r>
              <a:rPr lang="en-US" altLang="zh-CN" dirty="0" smtClean="0"/>
              <a:t>Collection&lt;</a:t>
            </a:r>
            <a:r>
              <a:rPr lang="en-US" altLang="zh-CN" dirty="0" err="1" smtClean="0"/>
              <a:t>int</a:t>
            </a:r>
            <a:r>
              <a:rPr lang="en-US" altLang="zh-CN" dirty="0" smtClean="0"/>
              <a:t>&gt;</a:t>
            </a:r>
            <a:r>
              <a:rPr lang="zh-CN" altLang="en-US" dirty="0" smtClean="0"/>
              <a:t>符合语法吗？</a:t>
            </a:r>
            <a:endParaRPr lang="en-US" altLang="zh-CN" dirty="0" smtClean="0"/>
          </a:p>
          <a:p>
            <a:r>
              <a:rPr lang="zh-CN" altLang="en-US" dirty="0" smtClean="0"/>
              <a:t>   </a:t>
            </a:r>
            <a:r>
              <a:rPr lang="en-US" altLang="zh-CN" dirty="0" err="1" smtClean="0"/>
              <a:t>int</a:t>
            </a:r>
            <a:r>
              <a:rPr lang="en-US" altLang="zh-CN" baseline="0" dirty="0" smtClean="0"/>
              <a:t> a = 0;</a:t>
            </a:r>
          </a:p>
          <a:p>
            <a:r>
              <a:rPr lang="en-US" altLang="zh-CN" baseline="0" dirty="0" smtClean="0"/>
              <a:t>   </a:t>
            </a:r>
            <a:r>
              <a:rPr lang="en-US" altLang="zh-CN" baseline="0" dirty="0" err="1" smtClean="0"/>
              <a:t>a.toString</a:t>
            </a:r>
            <a:r>
              <a:rPr lang="en-US" altLang="zh-CN" baseline="0" dirty="0" smtClean="0"/>
              <a:t>()</a:t>
            </a:r>
            <a:r>
              <a:rPr lang="zh-CN" altLang="en-US" baseline="0" dirty="0" smtClean="0"/>
              <a:t>能通过编译吗？</a:t>
            </a:r>
            <a:endParaRPr lang="en-US" altLang="zh-CN"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程序就是一组对象，对象之间通过发送消息互相通知做什么</a:t>
            </a:r>
            <a:r>
              <a:rPr lang="en-US" altLang="zh-CN"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a:t>
            </a:r>
            <a:r>
              <a:rPr lang="en-US" altLang="zh-CN" baseline="0" dirty="0" err="1" smtClean="0"/>
              <a:t>a+b</a:t>
            </a:r>
            <a:r>
              <a:rPr lang="zh-CN" altLang="en-US" baseline="0" dirty="0" smtClean="0"/>
              <a:t>如何解释为对象间发送消息的过程？</a:t>
            </a:r>
            <a:endParaRPr lang="en-US" altLang="zh-CN"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纯的面向对象的程序设计语言是否能够保证写出真正的面向对象风格的代码？</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9CA1891-ED04-4D92-A6A0-3BA29F4AA1E8}" type="slidenum">
              <a:rPr lang="zh-CN" altLang="en-US" smtClean="0"/>
              <a:pPr/>
              <a:t>10</a:t>
            </a:fld>
            <a:endParaRPr lang="zh-CN" altLang="en-US"/>
          </a:p>
        </p:txBody>
      </p:sp>
    </p:spTree>
    <p:extLst>
      <p:ext uri="{BB962C8B-B14F-4D97-AF65-F5344CB8AC3E}">
        <p14:creationId xmlns:p14="http://schemas.microsoft.com/office/powerpoint/2010/main" val="1569698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9CA1891-ED04-4D92-A6A0-3BA29F4AA1E8}" type="slidenum">
              <a:rPr lang="zh-CN" altLang="en-US" smtClean="0"/>
              <a:pPr/>
              <a:t>11</a:t>
            </a:fld>
            <a:endParaRPr lang="zh-CN" altLang="en-US"/>
          </a:p>
        </p:txBody>
      </p:sp>
    </p:spTree>
    <p:extLst>
      <p:ext uri="{BB962C8B-B14F-4D97-AF65-F5344CB8AC3E}">
        <p14:creationId xmlns:p14="http://schemas.microsoft.com/office/powerpoint/2010/main" val="91313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9CA1891-ED04-4D92-A6A0-3BA29F4AA1E8}" type="slidenum">
              <a:rPr lang="zh-CN" altLang="en-US" smtClean="0"/>
              <a:pPr/>
              <a:t>12</a:t>
            </a:fld>
            <a:endParaRPr lang="zh-CN" altLang="en-US"/>
          </a:p>
        </p:txBody>
      </p:sp>
    </p:spTree>
    <p:extLst>
      <p:ext uri="{BB962C8B-B14F-4D97-AF65-F5344CB8AC3E}">
        <p14:creationId xmlns:p14="http://schemas.microsoft.com/office/powerpoint/2010/main" val="1395645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早年的</a:t>
            </a:r>
            <a:r>
              <a:rPr lang="en-US" altLang="zh-CN" dirty="0" smtClean="0"/>
              <a:t>DOS</a:t>
            </a:r>
            <a:r>
              <a:rPr lang="zh-CN" altLang="en-US" dirty="0" smtClean="0"/>
              <a:t>操作系统：</a:t>
            </a:r>
            <a:r>
              <a:rPr lang="en-US" altLang="zh-CN" dirty="0" smtClean="0"/>
              <a:t>DOS</a:t>
            </a:r>
            <a:r>
              <a:rPr lang="zh-CN" altLang="en-US" dirty="0" smtClean="0"/>
              <a:t>未公开的秘密</a:t>
            </a:r>
            <a:endParaRPr lang="zh-CN" altLang="en-US" dirty="0"/>
          </a:p>
        </p:txBody>
      </p:sp>
      <p:sp>
        <p:nvSpPr>
          <p:cNvPr id="4" name="灯片编号占位符 3"/>
          <p:cNvSpPr>
            <a:spLocks noGrp="1"/>
          </p:cNvSpPr>
          <p:nvPr>
            <p:ph type="sldNum" sz="quarter" idx="10"/>
          </p:nvPr>
        </p:nvSpPr>
        <p:spPr/>
        <p:txBody>
          <a:bodyPr/>
          <a:lstStyle/>
          <a:p>
            <a:fld id="{89CA1891-ED04-4D92-A6A0-3BA29F4AA1E8}" type="slidenum">
              <a:rPr lang="zh-CN" altLang="en-US" smtClean="0"/>
              <a:pPr/>
              <a:t>14</a:t>
            </a:fld>
            <a:endParaRPr lang="zh-CN" altLang="en-US"/>
          </a:p>
        </p:txBody>
      </p:sp>
    </p:spTree>
    <p:extLst>
      <p:ext uri="{BB962C8B-B14F-4D97-AF65-F5344CB8AC3E}">
        <p14:creationId xmlns:p14="http://schemas.microsoft.com/office/powerpoint/2010/main" val="1792752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9CA1891-ED04-4D92-A6A0-3BA29F4AA1E8}" type="slidenum">
              <a:rPr lang="zh-CN" altLang="en-US" smtClean="0"/>
              <a:pPr/>
              <a:t>21</a:t>
            </a:fld>
            <a:endParaRPr lang="zh-CN" altLang="en-US"/>
          </a:p>
        </p:txBody>
      </p:sp>
    </p:spTree>
    <p:extLst>
      <p:ext uri="{BB962C8B-B14F-4D97-AF65-F5344CB8AC3E}">
        <p14:creationId xmlns:p14="http://schemas.microsoft.com/office/powerpoint/2010/main" val="2661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B16ABD9-017E-405B-87BA-0D3F9D9799F2}" type="datetimeFigureOut">
              <a:rPr lang="zh-CN" altLang="en-US" smtClean="0"/>
              <a:pPr/>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DA43FF-0BAD-42B1-BEA8-A9E8AA1180F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16ABD9-017E-405B-87BA-0D3F9D9799F2}" type="datetimeFigureOut">
              <a:rPr lang="zh-CN" altLang="en-US" smtClean="0"/>
              <a:pPr/>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DA43FF-0BAD-42B1-BEA8-A9E8AA1180F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16ABD9-017E-405B-87BA-0D3F9D9799F2}" type="datetimeFigureOut">
              <a:rPr lang="zh-CN" altLang="en-US" smtClean="0"/>
              <a:pPr/>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DA43FF-0BAD-42B1-BEA8-A9E8AA1180F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16ABD9-017E-405B-87BA-0D3F9D9799F2}" type="datetimeFigureOut">
              <a:rPr lang="zh-CN" altLang="en-US" smtClean="0"/>
              <a:pPr/>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DA43FF-0BAD-42B1-BEA8-A9E8AA1180F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B16ABD9-017E-405B-87BA-0D3F9D9799F2}" type="datetimeFigureOut">
              <a:rPr lang="zh-CN" altLang="en-US" smtClean="0"/>
              <a:pPr/>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DA43FF-0BAD-42B1-BEA8-A9E8AA1180F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B16ABD9-017E-405B-87BA-0D3F9D9799F2}" type="datetimeFigureOut">
              <a:rPr lang="zh-CN" altLang="en-US" smtClean="0"/>
              <a:pPr/>
              <a:t>2018/3/14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DA43FF-0BAD-42B1-BEA8-A9E8AA1180F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B16ABD9-017E-405B-87BA-0D3F9D9799F2}" type="datetimeFigureOut">
              <a:rPr lang="zh-CN" altLang="en-US" smtClean="0"/>
              <a:pPr/>
              <a:t>2018/3/14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4DA43FF-0BAD-42B1-BEA8-A9E8AA1180F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B16ABD9-017E-405B-87BA-0D3F9D9799F2}" type="datetimeFigureOut">
              <a:rPr lang="zh-CN" altLang="en-US" smtClean="0"/>
              <a:pPr/>
              <a:t>2018/3/14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4DA43FF-0BAD-42B1-BEA8-A9E8AA1180F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16ABD9-017E-405B-87BA-0D3F9D9799F2}" type="datetimeFigureOut">
              <a:rPr lang="zh-CN" altLang="en-US" smtClean="0"/>
              <a:pPr/>
              <a:t>2018/3/14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4DA43FF-0BAD-42B1-BEA8-A9E8AA1180F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B16ABD9-017E-405B-87BA-0D3F9D9799F2}" type="datetimeFigureOut">
              <a:rPr lang="zh-CN" altLang="en-US" smtClean="0"/>
              <a:pPr/>
              <a:t>2018/3/14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DA43FF-0BAD-42B1-BEA8-A9E8AA1180F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B16ABD9-017E-405B-87BA-0D3F9D9799F2}" type="datetimeFigureOut">
              <a:rPr lang="zh-CN" altLang="en-US" smtClean="0"/>
              <a:pPr/>
              <a:t>2018/3/14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DA43FF-0BAD-42B1-BEA8-A9E8AA1180F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16ABD9-017E-405B-87BA-0D3F9D9799F2}" type="datetimeFigureOut">
              <a:rPr lang="zh-CN" altLang="en-US" smtClean="0"/>
              <a:pPr/>
              <a:t>2018/3/14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A43FF-0BAD-42B1-BEA8-A9E8AA1180F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en.wikipedia.org/wiki/Abstrac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Chapter 1</a:t>
            </a:r>
            <a:r>
              <a:rPr lang="zh-CN" altLang="en-US" dirty="0" smtClean="0"/>
              <a:t> </a:t>
            </a:r>
            <a:r>
              <a:rPr lang="en-US" altLang="zh-CN" dirty="0" smtClean="0"/>
              <a:t>:Introduction to objects</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progress of abstraction </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 The following characteristics represent a pure approach to object-oriented programming:</a:t>
            </a:r>
          </a:p>
          <a:p>
            <a:pPr lvl="1"/>
            <a:r>
              <a:rPr lang="en-US" altLang="zh-CN" dirty="0" smtClean="0"/>
              <a:t>Everything is an object</a:t>
            </a:r>
          </a:p>
          <a:p>
            <a:pPr lvl="1"/>
            <a:r>
              <a:rPr lang="en-US" altLang="zh-CN" dirty="0" smtClean="0"/>
              <a:t>A program is a bunch of objects telling each other what to do by sending messages </a:t>
            </a:r>
          </a:p>
          <a:p>
            <a:pPr lvl="1"/>
            <a:r>
              <a:rPr lang="en-US" altLang="zh-CN" dirty="0" smtClean="0"/>
              <a:t>Each object has its own memory made up of  other objects.</a:t>
            </a:r>
          </a:p>
          <a:p>
            <a:pPr lvl="1"/>
            <a:r>
              <a:rPr lang="en-US" altLang="zh-CN" dirty="0" smtClean="0"/>
              <a:t>Every object has a type . </a:t>
            </a:r>
          </a:p>
          <a:p>
            <a:pPr lvl="1"/>
            <a:r>
              <a:rPr lang="en-US" altLang="zh-CN" dirty="0" smtClean="0"/>
              <a:t>All objects of a particular type can receive the same messages . </a:t>
            </a:r>
          </a:p>
          <a:p>
            <a:r>
              <a:rPr lang="zh-CN" altLang="en-US" dirty="0" smtClean="0"/>
              <a:t>纯的面向对象的程序设计语言能够保证写出面向对象风格的程序吗？</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object has an interface</a:t>
            </a:r>
            <a:endParaRPr lang="zh-CN" altLang="en-US" dirty="0"/>
          </a:p>
        </p:txBody>
      </p:sp>
      <p:sp>
        <p:nvSpPr>
          <p:cNvPr id="3" name="内容占位符 2"/>
          <p:cNvSpPr>
            <a:spLocks noGrp="1"/>
          </p:cNvSpPr>
          <p:nvPr>
            <p:ph idx="1"/>
          </p:nvPr>
        </p:nvSpPr>
        <p:spPr/>
        <p:txBody>
          <a:bodyPr/>
          <a:lstStyle/>
          <a:p>
            <a:r>
              <a:rPr lang="en-US" altLang="zh-CN" dirty="0" smtClean="0"/>
              <a:t> a class describes a set of objects that have identical characteristics (data elements) and behaviors (functionality)</a:t>
            </a:r>
          </a:p>
          <a:p>
            <a:endParaRPr lang="en-US" altLang="zh-CN" dirty="0" smtClean="0"/>
          </a:p>
          <a:p>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a:off x="827584" y="3356992"/>
            <a:ext cx="7542928" cy="288032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hidden implementation </a:t>
            </a:r>
            <a:endParaRPr lang="zh-CN" altLang="en-US" dirty="0"/>
          </a:p>
        </p:txBody>
      </p:sp>
      <p:sp>
        <p:nvSpPr>
          <p:cNvPr id="3" name="内容占位符 2"/>
          <p:cNvSpPr>
            <a:spLocks noGrp="1"/>
          </p:cNvSpPr>
          <p:nvPr>
            <p:ph idx="1"/>
          </p:nvPr>
        </p:nvSpPr>
        <p:spPr/>
        <p:txBody>
          <a:bodyPr>
            <a:normAutofit/>
          </a:bodyPr>
          <a:lstStyle/>
          <a:p>
            <a:r>
              <a:rPr lang="en-US" altLang="zh-CN" dirty="0" smtClean="0"/>
              <a:t>It is helpful to break up the playing field into :</a:t>
            </a:r>
          </a:p>
          <a:p>
            <a:pPr lvl="1"/>
            <a:r>
              <a:rPr lang="en-US" altLang="zh-CN" dirty="0" smtClean="0"/>
              <a:t>class creators ,those who create new data types</a:t>
            </a:r>
          </a:p>
          <a:p>
            <a:pPr lvl="1"/>
            <a:r>
              <a:rPr lang="en-US" altLang="zh-CN" dirty="0" smtClean="0"/>
              <a:t>client programmers, the class consumers who use the data types in their applications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hidden implementation </a:t>
            </a:r>
            <a:endParaRPr lang="zh-CN" altLang="en-US" dirty="0"/>
          </a:p>
        </p:txBody>
      </p:sp>
      <p:sp>
        <p:nvSpPr>
          <p:cNvPr id="3" name="内容占位符 2"/>
          <p:cNvSpPr>
            <a:spLocks noGrp="1"/>
          </p:cNvSpPr>
          <p:nvPr>
            <p:ph idx="1"/>
          </p:nvPr>
        </p:nvSpPr>
        <p:spPr/>
        <p:txBody>
          <a:bodyPr/>
          <a:lstStyle/>
          <a:p>
            <a:r>
              <a:rPr lang="en-US" altLang="zh-CN" dirty="0" smtClean="0"/>
              <a:t>The goal of the client programmer is to collect a toolbox full of classes to use for rapid application development.</a:t>
            </a:r>
          </a:p>
          <a:p>
            <a:r>
              <a:rPr lang="en-US" altLang="zh-CN" dirty="0" smtClean="0"/>
              <a:t>The goal of the class creator is to build a class that exposes only what’s necessary to the client programmer and keeps everything else hidden.</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zh-CN" altLang="en-US" smtClean="0"/>
              <a:t>能够热咖啡的</a:t>
            </a:r>
            <a:r>
              <a:rPr lang="en-US" altLang="zh-CN" smtClean="0"/>
              <a:t>CPU</a:t>
            </a:r>
            <a:endParaRPr lang="zh-CN" altLang="en-US" smtClean="0"/>
          </a:p>
        </p:txBody>
      </p:sp>
      <p:grpSp>
        <p:nvGrpSpPr>
          <p:cNvPr id="5" name="组合 4"/>
          <p:cNvGrpSpPr/>
          <p:nvPr/>
        </p:nvGrpSpPr>
        <p:grpSpPr>
          <a:xfrm>
            <a:off x="1500166" y="1214422"/>
            <a:ext cx="5929354" cy="5300011"/>
            <a:chOff x="1500166" y="1214422"/>
            <a:chExt cx="5929354" cy="5300011"/>
          </a:xfrm>
        </p:grpSpPr>
        <p:pic>
          <p:nvPicPr>
            <p:cNvPr id="8195" name="Picture 2" descr="C:\Documents and Settings\Administrator\桌面\F200604241651211002111945.jpg"/>
            <p:cNvPicPr>
              <a:picLocks noChangeAspect="1" noChangeArrowheads="1"/>
            </p:cNvPicPr>
            <p:nvPr/>
          </p:nvPicPr>
          <p:blipFill>
            <a:blip r:embed="rId3" cstate="print"/>
            <a:srcRect/>
            <a:stretch>
              <a:fillRect/>
            </a:stretch>
          </p:blipFill>
          <p:spPr bwMode="auto">
            <a:xfrm>
              <a:off x="1500166" y="1214422"/>
              <a:ext cx="5929354" cy="5300011"/>
            </a:xfrm>
            <a:prstGeom prst="rect">
              <a:avLst/>
            </a:prstGeom>
            <a:noFill/>
            <a:ln w="9525">
              <a:noFill/>
              <a:miter lim="800000"/>
              <a:headEnd/>
              <a:tailEnd/>
            </a:ln>
          </p:spPr>
        </p:pic>
        <p:sp>
          <p:nvSpPr>
            <p:cNvPr id="4" name="燕尾形箭头 3"/>
            <p:cNvSpPr/>
            <p:nvPr/>
          </p:nvSpPr>
          <p:spPr>
            <a:xfrm rot="13136750">
              <a:off x="4509619" y="5395700"/>
              <a:ext cx="928694" cy="357190"/>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另一种热咖啡的办法</a:t>
            </a:r>
          </a:p>
        </p:txBody>
      </p:sp>
      <p:sp>
        <p:nvSpPr>
          <p:cNvPr id="2" name="内容占位符 1"/>
          <p:cNvSpPr>
            <a:spLocks noGrp="1"/>
          </p:cNvSpPr>
          <p:nvPr>
            <p:ph sz="half" idx="1"/>
          </p:nvPr>
        </p:nvSpPr>
        <p:spPr/>
        <p:txBody>
          <a:bodyPr/>
          <a:lstStyle/>
          <a:p>
            <a:endParaRPr lang="zh-CN" altLang="en-US"/>
          </a:p>
        </p:txBody>
      </p:sp>
      <p:pic>
        <p:nvPicPr>
          <p:cNvPr id="6" name="Picture 5" descr="C:\Documents and Settings\Administrator\桌面\ywe6f58wge9b.jpg"/>
          <p:cNvPicPr>
            <a:picLocks noGrp="1" noChangeAspect="1" noChangeArrowheads="1"/>
          </p:cNvPicPr>
          <p:nvPr>
            <p:ph sz="half" idx="1"/>
          </p:nvPr>
        </p:nvPicPr>
        <p:blipFill>
          <a:blip r:embed="rId2" cstate="print"/>
          <a:stretch>
            <a:fillRect/>
          </a:stretch>
        </p:blipFill>
        <p:spPr>
          <a:xfrm>
            <a:off x="1475656" y="1484784"/>
            <a:ext cx="6072230" cy="4311283"/>
          </a:xfrm>
          <a:noFill/>
        </p:spPr>
      </p:pic>
      <p:sp>
        <p:nvSpPr>
          <p:cNvPr id="4" name="燕尾形箭头 3"/>
          <p:cNvSpPr/>
          <p:nvPr/>
        </p:nvSpPr>
        <p:spPr>
          <a:xfrm rot="13136750">
            <a:off x="7295701" y="5395699"/>
            <a:ext cx="928694" cy="35719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隐藏实现的细节</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现实世界中的信息隐藏</a:t>
            </a:r>
            <a:endParaRPr lang="en-US" altLang="zh-CN" dirty="0" smtClean="0"/>
          </a:p>
          <a:p>
            <a:pPr lvl="1"/>
            <a:r>
              <a:rPr lang="zh-CN" altLang="en-US" dirty="0" smtClean="0"/>
              <a:t>电视遥控器</a:t>
            </a:r>
            <a:endParaRPr lang="en-US" altLang="zh-CN" dirty="0" smtClean="0"/>
          </a:p>
          <a:p>
            <a:pPr lvl="1"/>
            <a:r>
              <a:rPr lang="zh-CN" altLang="en-US" dirty="0" smtClean="0"/>
              <a:t>咖啡加热器</a:t>
            </a:r>
            <a:endParaRPr lang="en-US" altLang="zh-CN" dirty="0" smtClean="0"/>
          </a:p>
          <a:p>
            <a:r>
              <a:rPr lang="zh-CN" altLang="en-US" dirty="0" smtClean="0"/>
              <a:t>程序中的信息隐藏</a:t>
            </a:r>
            <a:r>
              <a:rPr lang="en-US" altLang="zh-CN" dirty="0" smtClean="0"/>
              <a:t>(</a:t>
            </a:r>
            <a:r>
              <a:rPr lang="zh-CN" altLang="en-US" dirty="0" smtClean="0"/>
              <a:t>封装</a:t>
            </a:r>
            <a:r>
              <a:rPr lang="en-US" altLang="zh-CN" dirty="0" smtClean="0"/>
              <a:t>)</a:t>
            </a:r>
          </a:p>
          <a:p>
            <a:pPr lvl="1"/>
            <a:r>
              <a:rPr lang="zh-CN" altLang="en-US" dirty="0" smtClean="0"/>
              <a:t>提供更加明确的接口</a:t>
            </a:r>
            <a:r>
              <a:rPr lang="en-US" altLang="zh-CN" dirty="0" smtClean="0"/>
              <a:t>(</a:t>
            </a:r>
            <a:r>
              <a:rPr lang="zh-CN" altLang="en-US" dirty="0" smtClean="0"/>
              <a:t>界面</a:t>
            </a:r>
            <a:r>
              <a:rPr lang="en-US" altLang="zh-CN" dirty="0" smtClean="0"/>
              <a:t>)</a:t>
            </a:r>
          </a:p>
          <a:p>
            <a:pPr lvl="1"/>
            <a:r>
              <a:rPr lang="zh-CN" altLang="en-US" dirty="0" smtClean="0"/>
              <a:t>保护易于变化的部分</a:t>
            </a:r>
            <a:endParaRPr lang="en-US" altLang="zh-CN" dirty="0" smtClean="0"/>
          </a:p>
          <a:p>
            <a:pPr lvl="1"/>
            <a:r>
              <a:rPr lang="zh-CN" altLang="en-US" dirty="0" smtClean="0"/>
              <a:t>通过访问控制来达到隐藏实现细节的目的</a:t>
            </a:r>
            <a:endParaRPr lang="en-US" altLang="zh-CN" dirty="0" smtClean="0"/>
          </a:p>
          <a:p>
            <a:r>
              <a:rPr lang="zh-CN" altLang="en-US" dirty="0" smtClean="0"/>
              <a:t>抽象与封装</a:t>
            </a:r>
            <a:endParaRPr lang="en-US" altLang="zh-CN" dirty="0" smtClean="0"/>
          </a:p>
          <a:p>
            <a:pPr lvl="1"/>
            <a:r>
              <a:rPr lang="zh-CN" altLang="en-US" dirty="0" smtClean="0"/>
              <a:t>抽象让人能从一个比较高的层次来观察对象，而封装则限制你只能从这个层次来观察对象。</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隐藏实现的细节</a:t>
            </a:r>
            <a:endParaRPr lang="zh-CN" altLang="en-US" dirty="0"/>
          </a:p>
        </p:txBody>
      </p:sp>
      <p:sp>
        <p:nvSpPr>
          <p:cNvPr id="3" name="内容占位符 2"/>
          <p:cNvSpPr>
            <a:spLocks noGrp="1"/>
          </p:cNvSpPr>
          <p:nvPr>
            <p:ph idx="1"/>
          </p:nvPr>
        </p:nvSpPr>
        <p:spPr>
          <a:xfrm>
            <a:off x="457200" y="1600201"/>
            <a:ext cx="8229600" cy="685792"/>
          </a:xfrm>
        </p:spPr>
        <p:txBody>
          <a:bodyPr/>
          <a:lstStyle/>
          <a:p>
            <a:r>
              <a:rPr lang="zh-CN" altLang="en-US" dirty="0" smtClean="0"/>
              <a:t>例：获取一年的某天是否为节假日</a:t>
            </a:r>
            <a:endParaRPr lang="en-US" altLang="zh-CN" dirty="0" smtClean="0"/>
          </a:p>
          <a:p>
            <a:pPr>
              <a:buNone/>
            </a:pPr>
            <a:endParaRPr lang="zh-CN" altLang="en-US" dirty="0"/>
          </a:p>
        </p:txBody>
      </p:sp>
      <p:sp>
        <p:nvSpPr>
          <p:cNvPr id="4" name="TextBox 3"/>
          <p:cNvSpPr txBox="1"/>
          <p:nvPr/>
        </p:nvSpPr>
        <p:spPr>
          <a:xfrm>
            <a:off x="928662" y="2132856"/>
            <a:ext cx="7358114" cy="923330"/>
          </a:xfrm>
          <a:prstGeom prst="rect">
            <a:avLst/>
          </a:prstGeom>
          <a:noFill/>
          <a:ln>
            <a:noFill/>
          </a:ln>
        </p:spPr>
        <p:txBody>
          <a:bodyPr wrap="square" rtlCol="0">
            <a:spAutoFit/>
          </a:bodyPr>
          <a:lstStyle/>
          <a:p>
            <a:r>
              <a:rPr lang="en-US" altLang="zh-CN" dirty="0">
                <a:solidFill>
                  <a:schemeClr val="accent5">
                    <a:lumMod val="75000"/>
                  </a:schemeClr>
                </a:solidFill>
              </a:rPr>
              <a:t>c</a:t>
            </a:r>
            <a:r>
              <a:rPr lang="en-US" altLang="zh-CN" dirty="0" smtClean="0">
                <a:solidFill>
                  <a:schemeClr val="accent5">
                    <a:lumMod val="75000"/>
                  </a:schemeClr>
                </a:solidFill>
              </a:rPr>
              <a:t>lass</a:t>
            </a:r>
            <a:r>
              <a:rPr lang="zh-CN" altLang="en-US" dirty="0" smtClean="0"/>
              <a:t> </a:t>
            </a:r>
            <a:r>
              <a:rPr lang="en-US" altLang="zh-CN" dirty="0" err="1" smtClean="0"/>
              <a:t>HolidayManager</a:t>
            </a:r>
            <a:r>
              <a:rPr lang="en-US" altLang="zh-CN" dirty="0" smtClean="0"/>
              <a:t>{</a:t>
            </a:r>
          </a:p>
          <a:p>
            <a:r>
              <a:rPr lang="en-US" altLang="zh-CN" dirty="0"/>
              <a:t> </a:t>
            </a:r>
            <a:r>
              <a:rPr lang="en-US" altLang="zh-CN" dirty="0" smtClean="0"/>
              <a:t>       </a:t>
            </a:r>
            <a:r>
              <a:rPr lang="en-US" altLang="zh-CN" dirty="0" smtClean="0">
                <a:solidFill>
                  <a:schemeClr val="accent5">
                    <a:lumMod val="75000"/>
                  </a:schemeClr>
                </a:solidFill>
              </a:rPr>
              <a:t>public</a:t>
            </a:r>
            <a:r>
              <a:rPr lang="en-US" altLang="zh-CN" dirty="0" smtClean="0"/>
              <a:t> </a:t>
            </a:r>
            <a:r>
              <a:rPr lang="en-US" altLang="zh-CN" dirty="0" smtClean="0">
                <a:solidFill>
                  <a:schemeClr val="accent5">
                    <a:lumMod val="75000"/>
                  </a:schemeClr>
                </a:solidFill>
              </a:rPr>
              <a:t>char</a:t>
            </a:r>
            <a:r>
              <a:rPr lang="en-US" altLang="zh-CN" dirty="0" smtClean="0"/>
              <a:t>[365] days;</a:t>
            </a:r>
          </a:p>
          <a:p>
            <a:r>
              <a:rPr lang="en-US" altLang="zh-CN" dirty="0" smtClean="0"/>
              <a:t>} </a:t>
            </a:r>
          </a:p>
        </p:txBody>
      </p:sp>
      <p:sp>
        <p:nvSpPr>
          <p:cNvPr id="5" name="TextBox 4"/>
          <p:cNvSpPr txBox="1"/>
          <p:nvPr/>
        </p:nvSpPr>
        <p:spPr>
          <a:xfrm>
            <a:off x="971600" y="2996952"/>
            <a:ext cx="7786742" cy="1754326"/>
          </a:xfrm>
          <a:prstGeom prst="rect">
            <a:avLst/>
          </a:prstGeom>
          <a:noFill/>
          <a:ln>
            <a:noFill/>
          </a:ln>
        </p:spPr>
        <p:txBody>
          <a:bodyPr wrap="square" rtlCol="0">
            <a:spAutoFit/>
          </a:bodyPr>
          <a:lstStyle/>
          <a:p>
            <a:r>
              <a:rPr lang="en-US" altLang="zh-CN" dirty="0">
                <a:solidFill>
                  <a:schemeClr val="accent5">
                    <a:lumMod val="75000"/>
                  </a:schemeClr>
                </a:solidFill>
              </a:rPr>
              <a:t>c</a:t>
            </a:r>
            <a:r>
              <a:rPr lang="en-US" altLang="zh-CN" dirty="0" smtClean="0">
                <a:solidFill>
                  <a:schemeClr val="accent5">
                    <a:lumMod val="75000"/>
                  </a:schemeClr>
                </a:solidFill>
              </a:rPr>
              <a:t>lass</a:t>
            </a:r>
            <a:r>
              <a:rPr lang="zh-CN" altLang="en-US" dirty="0" smtClean="0"/>
              <a:t> </a:t>
            </a:r>
            <a:r>
              <a:rPr lang="en-US" altLang="zh-CN" dirty="0" err="1" smtClean="0"/>
              <a:t>HolidayManager</a:t>
            </a:r>
            <a:r>
              <a:rPr lang="en-US" altLang="zh-CN" dirty="0" smtClean="0"/>
              <a:t>{</a:t>
            </a:r>
          </a:p>
          <a:p>
            <a:r>
              <a:rPr lang="en-US" altLang="zh-CN" dirty="0">
                <a:solidFill>
                  <a:schemeClr val="accent5">
                    <a:lumMod val="75000"/>
                  </a:schemeClr>
                </a:solidFill>
              </a:rPr>
              <a:t> </a:t>
            </a:r>
            <a:r>
              <a:rPr lang="en-US" altLang="zh-CN" dirty="0" smtClean="0">
                <a:solidFill>
                  <a:schemeClr val="accent5">
                    <a:lumMod val="75000"/>
                  </a:schemeClr>
                </a:solidFill>
              </a:rPr>
              <a:t>       private </a:t>
            </a:r>
            <a:r>
              <a:rPr lang="en-US" altLang="zh-CN" dirty="0" smtClean="0"/>
              <a:t>char[365] days;</a:t>
            </a:r>
          </a:p>
          <a:p>
            <a:r>
              <a:rPr lang="en-US" altLang="zh-CN" b="1" dirty="0"/>
              <a:t> </a:t>
            </a:r>
            <a:r>
              <a:rPr lang="en-US" altLang="zh-CN" b="1" dirty="0" smtClean="0"/>
              <a:t>       </a:t>
            </a:r>
            <a:r>
              <a:rPr lang="en-US" altLang="zh-CN" b="1" dirty="0" smtClean="0">
                <a:solidFill>
                  <a:schemeClr val="accent5">
                    <a:lumMod val="75000"/>
                  </a:schemeClr>
                </a:solidFill>
              </a:rPr>
              <a:t>public </a:t>
            </a:r>
            <a:r>
              <a:rPr lang="en-US" altLang="zh-CN" b="1" dirty="0" err="1" smtClean="0">
                <a:solidFill>
                  <a:schemeClr val="accent5">
                    <a:lumMod val="75000"/>
                  </a:schemeClr>
                </a:solidFill>
              </a:rPr>
              <a:t>boolean</a:t>
            </a:r>
            <a:r>
              <a:rPr lang="en-US" altLang="zh-CN" b="1" dirty="0" smtClean="0">
                <a:solidFill>
                  <a:schemeClr val="accent5">
                    <a:lumMod val="75000"/>
                  </a:schemeClr>
                </a:solidFill>
              </a:rPr>
              <a:t> </a:t>
            </a:r>
            <a:r>
              <a:rPr lang="en-US" altLang="zh-CN" b="1" dirty="0" err="1" smtClean="0"/>
              <a:t>isHoliday</a:t>
            </a:r>
            <a:r>
              <a:rPr lang="en-US" altLang="zh-CN" b="1" dirty="0" smtClean="0"/>
              <a:t>(Date </a:t>
            </a:r>
            <a:r>
              <a:rPr lang="en-US" altLang="zh-CN" b="1" dirty="0" err="1" smtClean="0"/>
              <a:t>date</a:t>
            </a:r>
            <a:r>
              <a:rPr lang="en-US" altLang="zh-CN" b="1" dirty="0" smtClean="0"/>
              <a:t>)</a:t>
            </a:r>
            <a:r>
              <a:rPr lang="en-US" altLang="zh-CN" dirty="0" smtClean="0"/>
              <a:t>{</a:t>
            </a:r>
          </a:p>
          <a:p>
            <a:r>
              <a:rPr lang="en-US" altLang="zh-CN" dirty="0" smtClean="0"/>
              <a:t>                ……..</a:t>
            </a:r>
          </a:p>
          <a:p>
            <a:r>
              <a:rPr lang="en-US" altLang="zh-CN" dirty="0"/>
              <a:t> </a:t>
            </a:r>
            <a:r>
              <a:rPr lang="en-US" altLang="zh-CN" dirty="0" smtClean="0"/>
              <a:t>       }</a:t>
            </a:r>
          </a:p>
          <a:p>
            <a:r>
              <a:rPr lang="en-US" altLang="zh-CN" dirty="0" smtClean="0"/>
              <a:t>} </a:t>
            </a:r>
          </a:p>
        </p:txBody>
      </p:sp>
      <p:sp>
        <p:nvSpPr>
          <p:cNvPr id="6" name="TextBox 5"/>
          <p:cNvSpPr txBox="1"/>
          <p:nvPr/>
        </p:nvSpPr>
        <p:spPr>
          <a:xfrm>
            <a:off x="971600" y="4653136"/>
            <a:ext cx="7786742" cy="923330"/>
          </a:xfrm>
          <a:prstGeom prst="rect">
            <a:avLst/>
          </a:prstGeom>
          <a:noFill/>
          <a:ln>
            <a:noFill/>
          </a:ln>
        </p:spPr>
        <p:txBody>
          <a:bodyPr wrap="square" rtlCol="0">
            <a:spAutoFit/>
          </a:bodyPr>
          <a:lstStyle/>
          <a:p>
            <a:r>
              <a:rPr lang="en-US" altLang="zh-CN" dirty="0" smtClean="0">
                <a:solidFill>
                  <a:schemeClr val="accent5">
                    <a:lumMod val="75000"/>
                  </a:schemeClr>
                </a:solidFill>
              </a:rPr>
              <a:t>Interface </a:t>
            </a:r>
            <a:r>
              <a:rPr lang="en-US" altLang="zh-CN" dirty="0" err="1" smtClean="0"/>
              <a:t>HolidayManager</a:t>
            </a:r>
            <a:r>
              <a:rPr lang="en-US" altLang="zh-CN" dirty="0" smtClean="0"/>
              <a:t>{</a:t>
            </a:r>
          </a:p>
          <a:p>
            <a:r>
              <a:rPr lang="en-US" altLang="zh-CN" b="1" dirty="0" smtClean="0">
                <a:solidFill>
                  <a:schemeClr val="accent5">
                    <a:lumMod val="75000"/>
                  </a:schemeClr>
                </a:solidFill>
              </a:rPr>
              <a:t>         public </a:t>
            </a:r>
            <a:r>
              <a:rPr lang="en-US" altLang="zh-CN" b="1" dirty="0" err="1" smtClean="0">
                <a:solidFill>
                  <a:schemeClr val="accent5">
                    <a:lumMod val="75000"/>
                  </a:schemeClr>
                </a:solidFill>
              </a:rPr>
              <a:t>boolean</a:t>
            </a:r>
            <a:r>
              <a:rPr lang="en-US" altLang="zh-CN" b="1" dirty="0" smtClean="0">
                <a:solidFill>
                  <a:schemeClr val="accent5">
                    <a:lumMod val="75000"/>
                  </a:schemeClr>
                </a:solidFill>
              </a:rPr>
              <a:t> </a:t>
            </a:r>
            <a:r>
              <a:rPr lang="en-US" altLang="zh-CN" b="1" dirty="0" err="1" smtClean="0"/>
              <a:t>isHoliday</a:t>
            </a:r>
            <a:r>
              <a:rPr lang="en-US" altLang="zh-CN" b="1" dirty="0" smtClean="0"/>
              <a:t>(Date </a:t>
            </a:r>
            <a:r>
              <a:rPr lang="en-US" altLang="zh-CN" b="1" dirty="0" err="1" smtClean="0"/>
              <a:t>date</a:t>
            </a:r>
            <a:r>
              <a:rPr lang="en-US" altLang="zh-CN" b="1" dirty="0" smtClean="0"/>
              <a:t>)</a:t>
            </a:r>
            <a:r>
              <a:rPr lang="en-US" altLang="zh-CN" dirty="0" smtClean="0"/>
              <a:t>;</a:t>
            </a:r>
          </a:p>
          <a:p>
            <a:r>
              <a:rPr lang="en-US" altLang="zh-CN" dirty="0" smtClean="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Reusing the implementation: Composition</a:t>
            </a:r>
            <a:endParaRPr lang="zh-CN" altLang="en-US" dirty="0"/>
          </a:p>
        </p:txBody>
      </p:sp>
      <p:sp>
        <p:nvSpPr>
          <p:cNvPr id="3" name="内容占位符 2"/>
          <p:cNvSpPr>
            <a:spLocks noGrp="1"/>
          </p:cNvSpPr>
          <p:nvPr>
            <p:ph idx="1"/>
          </p:nvPr>
        </p:nvSpPr>
        <p:spPr/>
        <p:txBody>
          <a:bodyPr>
            <a:normAutofit/>
          </a:bodyPr>
          <a:lstStyle/>
          <a:p>
            <a:r>
              <a:rPr lang="en-US" altLang="zh-CN" dirty="0" smtClean="0"/>
              <a:t>Once a class has been created and tested, it should (ideally) represent a useful unit of code. </a:t>
            </a:r>
          </a:p>
          <a:p>
            <a:pPr lvl="1"/>
            <a:r>
              <a:rPr lang="en-US" altLang="zh-CN" dirty="0" smtClean="0"/>
              <a:t>It turns out that this reusability is not nearly so easy to achieve as many would hope</a:t>
            </a:r>
          </a:p>
          <a:p>
            <a:r>
              <a:rPr lang="en-US" altLang="zh-CN" dirty="0" smtClean="0"/>
              <a:t>The simplest way to reuse a class is to  place an object of that class inside a new class, this concept is called composition.</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Reusing the implementation</a:t>
            </a:r>
            <a:br>
              <a:rPr lang="en-US" altLang="zh-CN" dirty="0" smtClean="0"/>
            </a:br>
            <a:r>
              <a:rPr lang="en-US" altLang="zh-CN" dirty="0" smtClean="0"/>
              <a:t> Composition </a:t>
            </a:r>
            <a:endParaRPr lang="zh-CN" altLang="en-US" dirty="0"/>
          </a:p>
        </p:txBody>
      </p:sp>
      <p:sp>
        <p:nvSpPr>
          <p:cNvPr id="3" name="内容占位符 2"/>
          <p:cNvSpPr>
            <a:spLocks noGrp="1"/>
          </p:cNvSpPr>
          <p:nvPr>
            <p:ph idx="1"/>
          </p:nvPr>
        </p:nvSpPr>
        <p:spPr/>
        <p:txBody>
          <a:bodyPr/>
          <a:lstStyle/>
          <a:p>
            <a:r>
              <a:rPr lang="en-US" altLang="zh-CN" dirty="0" smtClean="0"/>
              <a:t>Composition comes with a great deal of flexibility.</a:t>
            </a:r>
          </a:p>
          <a:p>
            <a:pPr lvl="1"/>
            <a:r>
              <a:rPr lang="en-US" altLang="zh-CN" dirty="0" smtClean="0"/>
              <a:t>The member objects of your new class are usually private, making them inaccessible to the client programmers.</a:t>
            </a:r>
          </a:p>
          <a:p>
            <a:pPr lvl="1"/>
            <a:r>
              <a:rPr lang="en-US" altLang="zh-CN" dirty="0" smtClean="0"/>
              <a:t>The member can be dynamically changed so that  the behavior of your program can be changed too.</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Objects</a:t>
            </a:r>
            <a:endParaRPr lang="zh-CN" altLang="en-US" dirty="0"/>
          </a:p>
        </p:txBody>
      </p:sp>
      <p:sp>
        <p:nvSpPr>
          <p:cNvPr id="3" name="内容占位符 2"/>
          <p:cNvSpPr>
            <a:spLocks noGrp="1"/>
          </p:cNvSpPr>
          <p:nvPr>
            <p:ph idx="1"/>
          </p:nvPr>
        </p:nvSpPr>
        <p:spPr/>
        <p:txBody>
          <a:bodyPr>
            <a:normAutofit/>
          </a:bodyPr>
          <a:lstStyle/>
          <a:p>
            <a:r>
              <a:rPr lang="en-US" altLang="zh-CN" dirty="0" smtClean="0"/>
              <a:t>This chapter will introduce you to the basic concepts of object-oriented programming (OOP)</a:t>
            </a:r>
          </a:p>
          <a:p>
            <a:r>
              <a:rPr lang="en-US" altLang="zh-CN" dirty="0" smtClean="0"/>
              <a:t>Give the big picture of object-oriented programming</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reusing the interface: Inheritance</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When you inherit from an existing type, it duplicates the interface of the base class. That is, all the messages you can send to objects of the base class you can also send to objects of the derived class.</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6732240" y="3861048"/>
            <a:ext cx="2143140" cy="25464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Inheritance </a:t>
            </a:r>
            <a:r>
              <a:rPr lang="zh-CN" altLang="en-US" dirty="0" smtClean="0"/>
              <a:t>：</a:t>
            </a:r>
            <a:r>
              <a:rPr lang="en-US" altLang="zh-CN" dirty="0" smtClean="0"/>
              <a:t>Simple Inheritance</a:t>
            </a:r>
            <a:endParaRPr lang="zh-CN" altLang="en-US" dirty="0"/>
          </a:p>
        </p:txBody>
      </p:sp>
      <p:sp>
        <p:nvSpPr>
          <p:cNvPr id="3" name="内容占位符 2"/>
          <p:cNvSpPr>
            <a:spLocks noGrp="1"/>
          </p:cNvSpPr>
          <p:nvPr>
            <p:ph idx="1"/>
          </p:nvPr>
        </p:nvSpPr>
        <p:spPr>
          <a:xfrm>
            <a:off x="457200" y="1600201"/>
            <a:ext cx="8229600" cy="757230"/>
          </a:xfrm>
        </p:spPr>
        <p:txBody>
          <a:bodyPr/>
          <a:lstStyle/>
          <a:p>
            <a:r>
              <a:rPr lang="zh-CN" altLang="en-US" dirty="0" smtClean="0"/>
              <a:t>继承反映了类型之间的关系</a:t>
            </a:r>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1000100" y="2143116"/>
            <a:ext cx="5357850" cy="3927001"/>
          </a:xfrm>
          <a:prstGeom prst="rect">
            <a:avLst/>
          </a:prstGeom>
          <a:noFill/>
          <a:ln w="9525">
            <a:noFill/>
            <a:miter lim="800000"/>
            <a:headEnd/>
            <a:tailEnd/>
          </a:ln>
        </p:spPr>
      </p:pic>
      <p:sp>
        <p:nvSpPr>
          <p:cNvPr id="7" name="TextBox 6"/>
          <p:cNvSpPr txBox="1"/>
          <p:nvPr/>
        </p:nvSpPr>
        <p:spPr>
          <a:xfrm>
            <a:off x="5000628" y="3071810"/>
            <a:ext cx="3857652" cy="923330"/>
          </a:xfrm>
          <a:prstGeom prst="rect">
            <a:avLst/>
          </a:prstGeom>
          <a:noFill/>
        </p:spPr>
        <p:txBody>
          <a:bodyPr wrap="square" rtlCol="0">
            <a:spAutoFit/>
          </a:bodyPr>
          <a:lstStyle/>
          <a:p>
            <a:r>
              <a:rPr lang="zh-CN" altLang="en-US" dirty="0" smtClean="0">
                <a:solidFill>
                  <a:srgbClr val="7030A0"/>
                </a:solidFill>
              </a:rPr>
              <a:t>简单地继承一个类，而不做其他任何事情，派生出的类于其父类具有相同的行为，这一点并不是特别有意义。</a:t>
            </a:r>
            <a:endParaRPr lang="zh-CN" altLang="en-US" dirty="0">
              <a:solidFill>
                <a:srgbClr val="7030A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Inheritance </a:t>
            </a:r>
            <a:r>
              <a:rPr lang="zh-CN" altLang="en-US" dirty="0" smtClean="0"/>
              <a:t>：</a:t>
            </a:r>
            <a:r>
              <a:rPr lang="en-US" altLang="zh-CN" dirty="0" smtClean="0"/>
              <a:t>Change Interface</a:t>
            </a:r>
            <a:endParaRPr lang="zh-CN" altLang="en-US" dirty="0"/>
          </a:p>
        </p:txBody>
      </p:sp>
      <p:sp>
        <p:nvSpPr>
          <p:cNvPr id="3" name="内容占位符 2"/>
          <p:cNvSpPr>
            <a:spLocks noGrp="1"/>
          </p:cNvSpPr>
          <p:nvPr>
            <p:ph idx="1"/>
          </p:nvPr>
        </p:nvSpPr>
        <p:spPr>
          <a:xfrm>
            <a:off x="457200" y="1600201"/>
            <a:ext cx="8229600" cy="757230"/>
          </a:xfrm>
        </p:spPr>
        <p:txBody>
          <a:bodyPr/>
          <a:lstStyle/>
          <a:p>
            <a:r>
              <a:rPr lang="en-US" altLang="zh-CN" dirty="0" smtClean="0"/>
              <a:t>Change the interface</a:t>
            </a:r>
            <a:endParaRPr lang="zh-CN" altLang="en-US" dirty="0"/>
          </a:p>
        </p:txBody>
      </p:sp>
      <p:pic>
        <p:nvPicPr>
          <p:cNvPr id="3074" name="Picture 2"/>
          <p:cNvPicPr>
            <a:picLocks noChangeAspect="1" noChangeArrowheads="1"/>
          </p:cNvPicPr>
          <p:nvPr/>
        </p:nvPicPr>
        <p:blipFill>
          <a:blip r:embed="rId3" cstate="print"/>
          <a:srcRect/>
          <a:stretch>
            <a:fillRect/>
          </a:stretch>
        </p:blipFill>
        <p:spPr bwMode="auto">
          <a:xfrm>
            <a:off x="500034" y="2214554"/>
            <a:ext cx="5391150" cy="4000500"/>
          </a:xfrm>
          <a:prstGeom prst="rect">
            <a:avLst/>
          </a:prstGeom>
          <a:noFill/>
          <a:ln w="9525">
            <a:noFill/>
            <a:miter lim="800000"/>
            <a:headEnd/>
            <a:tailEnd/>
          </a:ln>
        </p:spPr>
      </p:pic>
      <p:sp>
        <p:nvSpPr>
          <p:cNvPr id="5" name="燕尾形箭头 4"/>
          <p:cNvSpPr/>
          <p:nvPr/>
        </p:nvSpPr>
        <p:spPr>
          <a:xfrm rot="20199862">
            <a:off x="3104563" y="6027218"/>
            <a:ext cx="928694" cy="35719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 name="TextBox 5"/>
          <p:cNvSpPr txBox="1"/>
          <p:nvPr/>
        </p:nvSpPr>
        <p:spPr>
          <a:xfrm>
            <a:off x="5000628" y="2214554"/>
            <a:ext cx="3429024" cy="1754326"/>
          </a:xfrm>
          <a:prstGeom prst="rect">
            <a:avLst/>
          </a:prstGeom>
          <a:noFill/>
        </p:spPr>
        <p:txBody>
          <a:bodyPr wrap="square" rtlCol="0">
            <a:spAutoFit/>
          </a:bodyPr>
          <a:lstStyle/>
          <a:p>
            <a:r>
              <a:rPr lang="zh-CN" altLang="en-US" dirty="0" smtClean="0">
                <a:solidFill>
                  <a:srgbClr val="7030A0"/>
                </a:solidFill>
              </a:rPr>
              <a:t>由于基类没有我们期望这个子类提供的接口，因此需要向子类中增加全新的函数。</a:t>
            </a:r>
            <a:endParaRPr lang="en-US" altLang="zh-CN" dirty="0" smtClean="0">
              <a:solidFill>
                <a:srgbClr val="7030A0"/>
              </a:solidFill>
            </a:endParaRPr>
          </a:p>
          <a:p>
            <a:endParaRPr lang="en-US" altLang="zh-CN" dirty="0" smtClean="0">
              <a:solidFill>
                <a:srgbClr val="7030A0"/>
              </a:solidFill>
            </a:endParaRPr>
          </a:p>
          <a:p>
            <a:r>
              <a:rPr lang="zh-CN" altLang="en-US" dirty="0" smtClean="0">
                <a:solidFill>
                  <a:srgbClr val="7030A0"/>
                </a:solidFill>
              </a:rPr>
              <a:t>在这种情况下，</a:t>
            </a:r>
            <a:r>
              <a:rPr lang="en-US" altLang="zh-CN" dirty="0" smtClean="0">
                <a:solidFill>
                  <a:srgbClr val="7030A0"/>
                </a:solidFill>
              </a:rPr>
              <a:t>Triangle</a:t>
            </a:r>
            <a:r>
              <a:rPr lang="zh-CN" altLang="en-US" dirty="0" smtClean="0">
                <a:solidFill>
                  <a:srgbClr val="7030A0"/>
                </a:solidFill>
              </a:rPr>
              <a:t>作为</a:t>
            </a:r>
            <a:r>
              <a:rPr lang="en-US" altLang="zh-CN" dirty="0" smtClean="0">
                <a:solidFill>
                  <a:srgbClr val="7030A0"/>
                </a:solidFill>
              </a:rPr>
              <a:t>Shape</a:t>
            </a:r>
            <a:r>
              <a:rPr lang="zh-CN" altLang="en-US" dirty="0" smtClean="0">
                <a:solidFill>
                  <a:srgbClr val="7030A0"/>
                </a:solidFill>
              </a:rPr>
              <a:t>，它的行为没有改变。</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Inheritance </a:t>
            </a:r>
            <a:r>
              <a:rPr lang="zh-CN" altLang="en-US" dirty="0" smtClean="0"/>
              <a:t>：</a:t>
            </a:r>
            <a:r>
              <a:rPr lang="en-US" altLang="zh-CN" dirty="0" smtClean="0"/>
              <a:t>Overriding</a:t>
            </a:r>
            <a:endParaRPr lang="zh-CN" altLang="en-US" dirty="0"/>
          </a:p>
        </p:txBody>
      </p:sp>
      <p:sp>
        <p:nvSpPr>
          <p:cNvPr id="3" name="内容占位符 2"/>
          <p:cNvSpPr>
            <a:spLocks noGrp="1"/>
          </p:cNvSpPr>
          <p:nvPr>
            <p:ph idx="1"/>
          </p:nvPr>
        </p:nvSpPr>
        <p:spPr>
          <a:xfrm>
            <a:off x="457200" y="1600201"/>
            <a:ext cx="8229600" cy="757230"/>
          </a:xfrm>
        </p:spPr>
        <p:txBody>
          <a:bodyPr/>
          <a:lstStyle/>
          <a:p>
            <a:r>
              <a:rPr lang="en-US" altLang="zh-CN" dirty="0" smtClean="0"/>
              <a:t>Change the behavior</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1142976" y="2214554"/>
            <a:ext cx="4924425" cy="3981450"/>
          </a:xfrm>
          <a:prstGeom prst="rect">
            <a:avLst/>
          </a:prstGeom>
          <a:noFill/>
          <a:ln w="9525">
            <a:noFill/>
            <a:miter lim="800000"/>
            <a:headEnd/>
            <a:tailEnd/>
          </a:ln>
        </p:spPr>
      </p:pic>
      <p:sp>
        <p:nvSpPr>
          <p:cNvPr id="5" name="燕尾形箭头 4"/>
          <p:cNvSpPr/>
          <p:nvPr/>
        </p:nvSpPr>
        <p:spPr>
          <a:xfrm rot="19996472">
            <a:off x="387869" y="5976200"/>
            <a:ext cx="928694" cy="35719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 name="燕尾形箭头 5"/>
          <p:cNvSpPr/>
          <p:nvPr/>
        </p:nvSpPr>
        <p:spPr>
          <a:xfrm rot="19996472">
            <a:off x="2030944" y="5976199"/>
            <a:ext cx="928694" cy="35719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 name="燕尾形箭头 6"/>
          <p:cNvSpPr/>
          <p:nvPr/>
        </p:nvSpPr>
        <p:spPr>
          <a:xfrm rot="19996472">
            <a:off x="3602579" y="5976199"/>
            <a:ext cx="928694" cy="35719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 name="TextBox 7"/>
          <p:cNvSpPr txBox="1"/>
          <p:nvPr/>
        </p:nvSpPr>
        <p:spPr>
          <a:xfrm>
            <a:off x="5000628" y="2214554"/>
            <a:ext cx="3429024" cy="923330"/>
          </a:xfrm>
          <a:prstGeom prst="rect">
            <a:avLst/>
          </a:prstGeom>
          <a:noFill/>
        </p:spPr>
        <p:txBody>
          <a:bodyPr wrap="square" rtlCol="0">
            <a:spAutoFit/>
          </a:bodyPr>
          <a:lstStyle/>
          <a:p>
            <a:r>
              <a:rPr lang="zh-CN" altLang="en-US" dirty="0" smtClean="0">
                <a:solidFill>
                  <a:srgbClr val="7030A0"/>
                </a:solidFill>
              </a:rPr>
              <a:t>使用同一个接口函数，但子类与基类将具有不同的行为。</a:t>
            </a:r>
            <a:endParaRPr lang="en-US" altLang="zh-CN" dirty="0" smtClean="0">
              <a:solidFill>
                <a:srgbClr val="7030A0"/>
              </a:solidFill>
            </a:endParaRPr>
          </a:p>
          <a:p>
            <a:endParaRPr lang="en-US" altLang="zh-CN" dirty="0" smtClean="0">
              <a:solidFill>
                <a:srgbClr val="7030A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Is-a vs. is-like-a relationships</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Is-a</a:t>
            </a:r>
          </a:p>
          <a:p>
            <a:pPr lvl="1"/>
            <a:r>
              <a:rPr lang="en-US" altLang="zh-CN" dirty="0" smtClean="0"/>
              <a:t>The derived type is exactly the same type as the base class</a:t>
            </a:r>
          </a:p>
          <a:p>
            <a:pPr lvl="1"/>
            <a:r>
              <a:rPr lang="en-US" altLang="zh-CN" dirty="0" smtClean="0"/>
              <a:t>This can be thought of as pure substitution </a:t>
            </a:r>
          </a:p>
          <a:p>
            <a:r>
              <a:rPr lang="en-US" altLang="zh-CN" dirty="0" smtClean="0"/>
              <a:t>Is-like-a</a:t>
            </a:r>
          </a:p>
          <a:p>
            <a:pPr lvl="1"/>
            <a:r>
              <a:rPr lang="en-US" altLang="zh-CN" dirty="0" smtClean="0"/>
              <a:t>when you must add new interface elements to a derived type, thus extending the interface and creating a new type.</a:t>
            </a:r>
          </a:p>
          <a:p>
            <a:pPr lvl="1"/>
            <a:r>
              <a:rPr lang="en-US" altLang="zh-CN" dirty="0" smtClean="0"/>
              <a:t>The new type can still be substituted for the base type, but the substitution isn’t perfect because your new functions are not accessible from the base type.</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Interchangeable objects with polymorphism</a:t>
            </a:r>
            <a:endParaRPr lang="zh-CN" altLang="en-US" dirty="0"/>
          </a:p>
        </p:txBody>
      </p:sp>
      <p:sp>
        <p:nvSpPr>
          <p:cNvPr id="3" name="内容占位符 2"/>
          <p:cNvSpPr>
            <a:spLocks noGrp="1"/>
          </p:cNvSpPr>
          <p:nvPr>
            <p:ph idx="1"/>
          </p:nvPr>
        </p:nvSpPr>
        <p:spPr/>
        <p:txBody>
          <a:bodyPr/>
          <a:lstStyle/>
          <a:p>
            <a:r>
              <a:rPr lang="en-US" altLang="zh-CN" dirty="0" smtClean="0"/>
              <a:t>When dealing with type hierarchies, you often want to treat an object not as the specific type that it is but instead as its base type. This allows you to write code that doesn’t depend on specific types.</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Interchangeable objects with polymorphism</a:t>
            </a:r>
            <a:endParaRPr lang="zh-CN" altLang="en-US" dirty="0"/>
          </a:p>
        </p:txBody>
      </p:sp>
      <p:pic>
        <p:nvPicPr>
          <p:cNvPr id="5122" name="Picture 2"/>
          <p:cNvPicPr>
            <a:picLocks noChangeAspect="1" noChangeArrowheads="1"/>
          </p:cNvPicPr>
          <p:nvPr/>
        </p:nvPicPr>
        <p:blipFill>
          <a:blip r:embed="rId3" cstate="print"/>
          <a:srcRect/>
          <a:stretch>
            <a:fillRect/>
          </a:stretch>
        </p:blipFill>
        <p:spPr bwMode="auto">
          <a:xfrm>
            <a:off x="714347" y="1785926"/>
            <a:ext cx="7895131" cy="3571900"/>
          </a:xfrm>
          <a:prstGeom prst="rect">
            <a:avLst/>
          </a:prstGeom>
          <a:noFill/>
          <a:ln w="9525">
            <a:noFill/>
            <a:miter lim="800000"/>
            <a:headEnd/>
            <a:tailEnd/>
          </a:ln>
        </p:spPr>
      </p:pic>
      <p:sp>
        <p:nvSpPr>
          <p:cNvPr id="5" name="矩形 4"/>
          <p:cNvSpPr/>
          <p:nvPr/>
        </p:nvSpPr>
        <p:spPr>
          <a:xfrm>
            <a:off x="500034" y="3714752"/>
            <a:ext cx="3714776" cy="2554545"/>
          </a:xfrm>
          <a:prstGeom prst="rect">
            <a:avLst/>
          </a:prstGeom>
          <a:ln>
            <a:solidFill>
              <a:schemeClr val="tx1"/>
            </a:solidFill>
            <a:prstDash val="lgDashDotDot"/>
          </a:ln>
        </p:spPr>
        <p:txBody>
          <a:bodyPr wrap="square">
            <a:spAutoFit/>
          </a:bodyPr>
          <a:lstStyle/>
          <a:p>
            <a:r>
              <a:rPr lang="en-US" altLang="zh-CN" sz="2000" dirty="0" smtClean="0"/>
              <a:t>class </a:t>
            </a:r>
            <a:r>
              <a:rPr lang="en-US" altLang="zh-CN" sz="2000" dirty="0" err="1" smtClean="0"/>
              <a:t>BirdController</a:t>
            </a:r>
            <a:r>
              <a:rPr lang="en-US" altLang="zh-CN" sz="2000" dirty="0" smtClean="0"/>
              <a:t>{</a:t>
            </a:r>
          </a:p>
          <a:p>
            <a:r>
              <a:rPr lang="zh-CN" altLang="en-US" sz="2000" dirty="0" smtClean="0"/>
              <a:t>      </a:t>
            </a:r>
            <a:r>
              <a:rPr lang="en-US" altLang="zh-CN" sz="2000" dirty="0" smtClean="0"/>
              <a:t>Collection&lt;Bird&gt; birds;</a:t>
            </a:r>
          </a:p>
          <a:p>
            <a:r>
              <a:rPr lang="zh-CN" altLang="en-US" sz="2000" dirty="0" smtClean="0"/>
              <a:t>      </a:t>
            </a:r>
            <a:r>
              <a:rPr lang="en-US" altLang="zh-CN" sz="2000" dirty="0" smtClean="0"/>
              <a:t>public void </a:t>
            </a:r>
            <a:r>
              <a:rPr lang="en-US" altLang="zh-CN" sz="2000" dirty="0" err="1" smtClean="0"/>
              <a:t>reLocate</a:t>
            </a:r>
            <a:r>
              <a:rPr lang="en-US" altLang="zh-CN" sz="2000" dirty="0" smtClean="0"/>
              <a:t>(){</a:t>
            </a:r>
          </a:p>
          <a:p>
            <a:r>
              <a:rPr lang="en-US" altLang="zh-CN" sz="2000" dirty="0" smtClean="0"/>
              <a:t>	for(Bird </a:t>
            </a:r>
            <a:r>
              <a:rPr lang="en-US" altLang="zh-CN" sz="2000" dirty="0" err="1" smtClean="0"/>
              <a:t>bird</a:t>
            </a:r>
            <a:r>
              <a:rPr lang="en-US" altLang="zh-CN" sz="2000" dirty="0" smtClean="0"/>
              <a:t> : birds){</a:t>
            </a:r>
          </a:p>
          <a:p>
            <a:r>
              <a:rPr lang="en-US" altLang="zh-CN" sz="2000" dirty="0" smtClean="0"/>
              <a:t>		</a:t>
            </a:r>
            <a:r>
              <a:rPr lang="en-US" altLang="zh-CN" sz="2000" dirty="0" err="1" smtClean="0">
                <a:solidFill>
                  <a:srgbClr val="FF0000"/>
                </a:solidFill>
              </a:rPr>
              <a:t>bird.move</a:t>
            </a:r>
            <a:r>
              <a:rPr lang="en-US" altLang="zh-CN" sz="2000" dirty="0" smtClean="0"/>
              <a:t>();</a:t>
            </a:r>
          </a:p>
          <a:p>
            <a:r>
              <a:rPr lang="en-US" altLang="zh-CN" sz="2000" dirty="0" smtClean="0"/>
              <a:t>	}</a:t>
            </a:r>
          </a:p>
          <a:p>
            <a:r>
              <a:rPr lang="zh-CN" altLang="en-US" sz="2000" dirty="0" smtClean="0"/>
              <a:t>      </a:t>
            </a:r>
            <a:r>
              <a:rPr lang="en-US" altLang="zh-CN" sz="2000" dirty="0" smtClean="0"/>
              <a:t>}</a:t>
            </a:r>
          </a:p>
          <a:p>
            <a:r>
              <a:rPr lang="en-US" altLang="zh-CN" sz="2000" dirty="0" smtClean="0"/>
              <a:t>}</a:t>
            </a:r>
            <a:endParaRPr lang="zh-CN" alt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upcasting</a:t>
            </a:r>
            <a:endParaRPr lang="zh-CN" altLang="en-US" dirty="0"/>
          </a:p>
        </p:txBody>
      </p:sp>
      <p:sp>
        <p:nvSpPr>
          <p:cNvPr id="3" name="内容占位符 2"/>
          <p:cNvSpPr>
            <a:spLocks noGrp="1"/>
          </p:cNvSpPr>
          <p:nvPr>
            <p:ph idx="1"/>
          </p:nvPr>
        </p:nvSpPr>
        <p:spPr/>
        <p:txBody>
          <a:bodyPr/>
          <a:lstStyle/>
          <a:p>
            <a:r>
              <a:rPr lang="en-US" altLang="zh-CN" dirty="0" smtClean="0"/>
              <a:t>We call this process of treating a derived type as though it were its base type </a:t>
            </a:r>
            <a:r>
              <a:rPr lang="en-US" altLang="zh-CN" dirty="0" err="1" smtClean="0"/>
              <a:t>upcasting</a:t>
            </a:r>
            <a:r>
              <a:rPr lang="en-US" altLang="zh-CN" dirty="0" smtClean="0"/>
              <a:t>.</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1285852" y="2928934"/>
            <a:ext cx="6143668" cy="31068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a:t>
            </a:r>
            <a:r>
              <a:rPr lang="en-US" altLang="zh-CN" dirty="0" err="1" smtClean="0"/>
              <a:t>happend</a:t>
            </a:r>
            <a:endParaRPr lang="zh-CN" altLang="en-US" dirty="0"/>
          </a:p>
        </p:txBody>
      </p:sp>
      <p:sp>
        <p:nvSpPr>
          <p:cNvPr id="3" name="内容占位符 2"/>
          <p:cNvSpPr>
            <a:spLocks noGrp="1"/>
          </p:cNvSpPr>
          <p:nvPr>
            <p:ph idx="1"/>
          </p:nvPr>
        </p:nvSpPr>
        <p:spPr/>
        <p:txBody>
          <a:bodyPr/>
          <a:lstStyle/>
          <a:p>
            <a:r>
              <a:rPr lang="zh-CN" altLang="en-US" dirty="0" smtClean="0"/>
              <a:t>函数调用通常被编译成指针跳转到函数的开始位置，这是在编译和连接是就确定下来的。这被称为</a:t>
            </a:r>
            <a:r>
              <a:rPr lang="en-US" altLang="zh-CN" dirty="0" smtClean="0"/>
              <a:t>early binding</a:t>
            </a:r>
            <a:r>
              <a:rPr lang="zh-CN" altLang="en-US" dirty="0" smtClean="0"/>
              <a:t>。</a:t>
            </a:r>
            <a:endParaRPr lang="en-US" altLang="zh-CN" dirty="0" smtClean="0"/>
          </a:p>
          <a:p>
            <a:r>
              <a:rPr lang="zh-CN" altLang="en-US" dirty="0" smtClean="0"/>
              <a:t>然而</a:t>
            </a:r>
            <a:r>
              <a:rPr lang="en-US" altLang="zh-CN" dirty="0" smtClean="0"/>
              <a:t>OOP</a:t>
            </a:r>
            <a:r>
              <a:rPr lang="zh-CN" altLang="en-US" dirty="0" smtClean="0"/>
              <a:t>的编译器多态采用了</a:t>
            </a:r>
            <a:r>
              <a:rPr lang="en-US" altLang="zh-CN" dirty="0" smtClean="0"/>
              <a:t>late binding</a:t>
            </a:r>
            <a:r>
              <a:rPr lang="zh-CN" altLang="en-US" dirty="0" smtClean="0"/>
              <a:t>的技术，函数调用是在运行时才确定的。</a:t>
            </a:r>
            <a:endParaRPr lang="en-US" altLang="zh-CN"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多态：购物行为模拟器</a:t>
            </a:r>
            <a:endParaRPr lang="zh-CN" altLang="en-US" dirty="0"/>
          </a:p>
        </p:txBody>
      </p:sp>
      <p:sp>
        <p:nvSpPr>
          <p:cNvPr id="4" name="矩形 3"/>
          <p:cNvSpPr/>
          <p:nvPr/>
        </p:nvSpPr>
        <p:spPr>
          <a:xfrm>
            <a:off x="500034" y="1857364"/>
            <a:ext cx="7358114" cy="4093428"/>
          </a:xfrm>
          <a:prstGeom prst="rect">
            <a:avLst/>
          </a:prstGeom>
        </p:spPr>
        <p:txBody>
          <a:bodyPr wrap="square">
            <a:spAutoFit/>
          </a:bodyPr>
          <a:lstStyle/>
          <a:p>
            <a:r>
              <a:rPr lang="en-US" altLang="zh-CN" sz="2000" dirty="0" smtClean="0"/>
              <a:t>public abstract class Person{</a:t>
            </a:r>
          </a:p>
          <a:p>
            <a:r>
              <a:rPr lang="en-US" altLang="zh-CN" sz="2000" dirty="0" smtClean="0"/>
              <a:t>	public String </a:t>
            </a:r>
            <a:r>
              <a:rPr lang="en-US" altLang="zh-CN" sz="2000" dirty="0" err="1" smtClean="0"/>
              <a:t>getName</a:t>
            </a:r>
            <a:r>
              <a:rPr lang="en-US" altLang="zh-CN" sz="2000" dirty="0" smtClean="0"/>
              <a:t>(){...}</a:t>
            </a:r>
          </a:p>
          <a:p>
            <a:r>
              <a:rPr lang="en-US" altLang="zh-CN" sz="2000" dirty="0" smtClean="0"/>
              <a:t>	public Date </a:t>
            </a:r>
            <a:r>
              <a:rPr lang="en-US" altLang="zh-CN" sz="2000" dirty="0" err="1" smtClean="0"/>
              <a:t>getBirthday</a:t>
            </a:r>
            <a:r>
              <a:rPr lang="en-US" altLang="zh-CN" sz="2000" dirty="0" smtClean="0"/>
              <a:t>(){...}</a:t>
            </a:r>
          </a:p>
          <a:p>
            <a:r>
              <a:rPr lang="en-US" altLang="zh-CN" sz="2000" dirty="0" smtClean="0"/>
              <a:t>	public abstract Collection shopping();</a:t>
            </a:r>
          </a:p>
          <a:p>
            <a:r>
              <a:rPr lang="en-US" altLang="zh-CN" sz="2000" dirty="0" smtClean="0"/>
              <a:t>}</a:t>
            </a:r>
          </a:p>
          <a:p>
            <a:endParaRPr lang="en-US" altLang="zh-CN" sz="2000" dirty="0" smtClean="0"/>
          </a:p>
          <a:p>
            <a:r>
              <a:rPr lang="en-US" altLang="zh-CN" sz="2000" dirty="0" smtClean="0"/>
              <a:t>public class Girl extends Person{</a:t>
            </a:r>
          </a:p>
          <a:p>
            <a:r>
              <a:rPr lang="en-US" altLang="zh-CN" sz="2000" dirty="0" smtClean="0"/>
              <a:t>	public Collection</a:t>
            </a:r>
            <a:r>
              <a:rPr lang="zh-CN" altLang="en-US" sz="2000" dirty="0" smtClean="0"/>
              <a:t> </a:t>
            </a:r>
            <a:r>
              <a:rPr lang="en-US" altLang="zh-CN" sz="2000" dirty="0" smtClean="0"/>
              <a:t>shopping(){...}</a:t>
            </a:r>
          </a:p>
          <a:p>
            <a:r>
              <a:rPr lang="en-US" altLang="zh-CN" sz="2000" dirty="0" smtClean="0"/>
              <a:t>}</a:t>
            </a:r>
          </a:p>
          <a:p>
            <a:endParaRPr lang="en-US" altLang="zh-CN" sz="2000" dirty="0" smtClean="0"/>
          </a:p>
          <a:p>
            <a:r>
              <a:rPr lang="en-US" altLang="zh-CN" sz="2000" dirty="0" smtClean="0"/>
              <a:t>public class Boy extends Person{</a:t>
            </a:r>
          </a:p>
          <a:p>
            <a:r>
              <a:rPr lang="en-US" altLang="zh-CN" sz="2000" dirty="0" smtClean="0"/>
              <a:t>	public Collection shopping(){...}</a:t>
            </a:r>
          </a:p>
          <a:p>
            <a:r>
              <a:rPr lang="en-US" altLang="zh-CN" sz="2000" dirty="0" smtClean="0"/>
              <a:t>}</a:t>
            </a:r>
            <a:endParaRPr lang="zh-CN" alt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dirty="0" smtClean="0"/>
              <a:t>面向对象与面向过程</a:t>
            </a:r>
          </a:p>
        </p:txBody>
      </p:sp>
      <p:pic>
        <p:nvPicPr>
          <p:cNvPr id="65540" name="Picture 4" descr="http://cn.made-in-china.com/image/4f0j01CvbThZlyrYgJM/%E5%BA%94%E5%9B%BE%E4%B9%A6%E9%A6%86%E4%B8%93%E7%94%A8%E7%94%B5%E5%AD%90%E8%87%AA%E5%8A%A8%E5%AD%98%E5%8C%85%E6%9F%9C.jpg"/>
          <p:cNvPicPr>
            <a:picLocks noChangeAspect="1" noChangeArrowheads="1"/>
          </p:cNvPicPr>
          <p:nvPr/>
        </p:nvPicPr>
        <p:blipFill>
          <a:blip r:embed="rId3" cstate="print"/>
          <a:srcRect/>
          <a:stretch>
            <a:fillRect/>
          </a:stretch>
        </p:blipFill>
        <p:spPr bwMode="auto">
          <a:xfrm>
            <a:off x="1214438" y="1571625"/>
            <a:ext cx="6643687" cy="498316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blinds(horizontal)">
                                      <p:cBhvr>
                                        <p:cTn id="7"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多态：购物行为模拟器</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继承被滥用很危险。</a:t>
            </a:r>
          </a:p>
          <a:p>
            <a:r>
              <a:rPr lang="zh-CN" altLang="en-US" sz="2800" dirty="0" smtClean="0"/>
              <a:t>在可能的情况下，用属性来组合其他类以达到重用的效果。</a:t>
            </a:r>
          </a:p>
        </p:txBody>
      </p:sp>
      <p:sp>
        <p:nvSpPr>
          <p:cNvPr id="4" name="矩形 3"/>
          <p:cNvSpPr/>
          <p:nvPr/>
        </p:nvSpPr>
        <p:spPr>
          <a:xfrm>
            <a:off x="2000232" y="3214686"/>
            <a:ext cx="5214942" cy="3416320"/>
          </a:xfrm>
          <a:prstGeom prst="rect">
            <a:avLst/>
          </a:prstGeom>
          <a:ln cmpd="dbl">
            <a:solidFill>
              <a:schemeClr val="tx1"/>
            </a:solidFill>
          </a:ln>
        </p:spPr>
        <p:txBody>
          <a:bodyPr wrap="square">
            <a:spAutoFit/>
          </a:bodyPr>
          <a:lstStyle/>
          <a:p>
            <a:r>
              <a:rPr lang="en-US" altLang="zh-CN" sz="2400" dirty="0" err="1" smtClean="0"/>
              <a:t>enum</a:t>
            </a:r>
            <a:r>
              <a:rPr lang="en-US" altLang="zh-CN" sz="2400" dirty="0" smtClean="0"/>
              <a:t> Gender{</a:t>
            </a:r>
          </a:p>
          <a:p>
            <a:r>
              <a:rPr lang="en-US" altLang="zh-CN" sz="2400" dirty="0" smtClean="0"/>
              <a:t>	male, female</a:t>
            </a:r>
          </a:p>
          <a:p>
            <a:r>
              <a:rPr lang="en-US" altLang="zh-CN" sz="2400" dirty="0" smtClean="0"/>
              <a:t>}</a:t>
            </a:r>
          </a:p>
          <a:p>
            <a:endParaRPr lang="en-US" altLang="zh-CN" sz="2400" dirty="0" smtClean="0"/>
          </a:p>
          <a:p>
            <a:r>
              <a:rPr lang="en-US" altLang="zh-CN" sz="2400" dirty="0" smtClean="0"/>
              <a:t>public class Person{</a:t>
            </a:r>
          </a:p>
          <a:p>
            <a:r>
              <a:rPr lang="en-US" altLang="zh-CN" sz="2400" dirty="0" smtClean="0"/>
              <a:t>	public String </a:t>
            </a:r>
            <a:r>
              <a:rPr lang="en-US" altLang="zh-CN" sz="2400" dirty="0" err="1" smtClean="0"/>
              <a:t>getName</a:t>
            </a:r>
            <a:r>
              <a:rPr lang="en-US" altLang="zh-CN" sz="2400" dirty="0" smtClean="0"/>
              <a:t>(){...}</a:t>
            </a:r>
          </a:p>
          <a:p>
            <a:r>
              <a:rPr lang="en-US" altLang="zh-CN" sz="2400" dirty="0" smtClean="0"/>
              <a:t>	public Date </a:t>
            </a:r>
            <a:r>
              <a:rPr lang="en-US" altLang="zh-CN" sz="2400" dirty="0" err="1" smtClean="0"/>
              <a:t>getBirthday</a:t>
            </a:r>
            <a:r>
              <a:rPr lang="en-US" altLang="zh-CN" sz="2400" dirty="0" smtClean="0"/>
              <a:t>(){...}</a:t>
            </a:r>
          </a:p>
          <a:p>
            <a:r>
              <a:rPr lang="en-US" altLang="zh-CN" sz="2400" dirty="0" smtClean="0"/>
              <a:t>	public Gender </a:t>
            </a:r>
            <a:r>
              <a:rPr lang="en-US" altLang="zh-CN" sz="2400" dirty="0" err="1" smtClean="0"/>
              <a:t>getGender</a:t>
            </a:r>
            <a:r>
              <a:rPr lang="en-US" altLang="zh-CN" sz="2400" dirty="0" smtClean="0"/>
              <a:t>(){...}</a:t>
            </a:r>
          </a:p>
          <a:p>
            <a:r>
              <a:rPr lang="en-US"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多态：购物行为模拟器</a:t>
            </a:r>
            <a:endParaRPr lang="zh-CN" altLang="en-US" dirty="0"/>
          </a:p>
        </p:txBody>
      </p:sp>
      <p:sp>
        <p:nvSpPr>
          <p:cNvPr id="3" name="内容占位符 2"/>
          <p:cNvSpPr>
            <a:spLocks noGrp="1"/>
          </p:cNvSpPr>
          <p:nvPr>
            <p:ph idx="1"/>
          </p:nvPr>
        </p:nvSpPr>
        <p:spPr>
          <a:xfrm>
            <a:off x="457200" y="1600201"/>
            <a:ext cx="8229600" cy="1828800"/>
          </a:xfrm>
        </p:spPr>
        <p:txBody>
          <a:bodyPr/>
          <a:lstStyle/>
          <a:p>
            <a:r>
              <a:rPr lang="zh-CN" altLang="en-US" dirty="0" smtClean="0"/>
              <a:t>然而，就我们的应用而言，由于</a:t>
            </a:r>
            <a:r>
              <a:rPr lang="en-US" altLang="zh-CN" dirty="0" smtClean="0"/>
              <a:t>Girl</a:t>
            </a:r>
            <a:r>
              <a:rPr lang="zh-CN" altLang="en-US" dirty="0" smtClean="0"/>
              <a:t>和</a:t>
            </a:r>
            <a:r>
              <a:rPr lang="en-US" altLang="zh-CN" dirty="0" smtClean="0"/>
              <a:t>Boy</a:t>
            </a:r>
            <a:r>
              <a:rPr lang="zh-CN" altLang="en-US" dirty="0" smtClean="0"/>
              <a:t>在</a:t>
            </a:r>
            <a:r>
              <a:rPr lang="en-US" altLang="zh-CN" dirty="0" smtClean="0"/>
              <a:t>Shopping</a:t>
            </a:r>
            <a:r>
              <a:rPr lang="zh-CN" altLang="en-US" dirty="0" smtClean="0"/>
              <a:t>时的行为有所不同，如果不采用继承的方法：</a:t>
            </a:r>
            <a:endParaRPr lang="zh-CN" altLang="en-US" dirty="0"/>
          </a:p>
        </p:txBody>
      </p:sp>
      <p:sp>
        <p:nvSpPr>
          <p:cNvPr id="4" name="矩形 3"/>
          <p:cNvSpPr/>
          <p:nvPr/>
        </p:nvSpPr>
        <p:spPr>
          <a:xfrm>
            <a:off x="1285852" y="3286124"/>
            <a:ext cx="5000660" cy="2246769"/>
          </a:xfrm>
          <a:prstGeom prst="rect">
            <a:avLst/>
          </a:prstGeom>
        </p:spPr>
        <p:txBody>
          <a:bodyPr wrap="square">
            <a:spAutoFit/>
          </a:bodyPr>
          <a:lstStyle/>
          <a:p>
            <a:r>
              <a:rPr lang="en-US" altLang="zh-CN" sz="2000" dirty="0" smtClean="0"/>
              <a:t>public class Person{</a:t>
            </a:r>
          </a:p>
          <a:p>
            <a:r>
              <a:rPr lang="zh-CN" altLang="en-US" sz="2000" dirty="0" smtClean="0"/>
              <a:t>        </a:t>
            </a:r>
            <a:r>
              <a:rPr lang="en-US" altLang="zh-CN" sz="2000" dirty="0" smtClean="0"/>
              <a:t>public Gender </a:t>
            </a:r>
            <a:r>
              <a:rPr lang="en-US" altLang="zh-CN" sz="2000" dirty="0" err="1" smtClean="0"/>
              <a:t>getGender</a:t>
            </a:r>
            <a:r>
              <a:rPr lang="en-US" altLang="zh-CN" sz="2000" dirty="0" smtClean="0"/>
              <a:t>(){...}</a:t>
            </a:r>
          </a:p>
          <a:p>
            <a:r>
              <a:rPr lang="zh-CN" altLang="en-US" sz="2000" dirty="0" smtClean="0"/>
              <a:t>        </a:t>
            </a:r>
            <a:r>
              <a:rPr lang="en-US" altLang="zh-CN" sz="2000" dirty="0" smtClean="0"/>
              <a:t>public Collection shopping(){</a:t>
            </a:r>
          </a:p>
          <a:p>
            <a:r>
              <a:rPr lang="en-US" altLang="zh-CN" sz="2000" dirty="0" smtClean="0"/>
              <a:t>	if(</a:t>
            </a:r>
            <a:r>
              <a:rPr lang="en-US" altLang="zh-CN" sz="2000" dirty="0" err="1" smtClean="0"/>
              <a:t>getGender</a:t>
            </a:r>
            <a:r>
              <a:rPr lang="en-US" altLang="zh-CN" sz="2000" dirty="0" smtClean="0"/>
              <a:t>()==</a:t>
            </a:r>
            <a:r>
              <a:rPr lang="en-US" altLang="zh-CN" sz="2000" dirty="0" err="1" smtClean="0"/>
              <a:t>Gender.male</a:t>
            </a:r>
            <a:r>
              <a:rPr lang="en-US" altLang="zh-CN" sz="2000" dirty="0" smtClean="0"/>
              <a:t>){...}</a:t>
            </a:r>
          </a:p>
          <a:p>
            <a:r>
              <a:rPr lang="en-US" altLang="zh-CN" sz="2000" dirty="0" smtClean="0"/>
              <a:t>	else{...}</a:t>
            </a:r>
          </a:p>
          <a:p>
            <a:r>
              <a:rPr lang="zh-CN" altLang="en-US" sz="2000" dirty="0" smtClean="0"/>
              <a:t>        </a:t>
            </a:r>
            <a:r>
              <a:rPr lang="en-US" altLang="zh-CN" sz="2000" dirty="0" smtClean="0"/>
              <a:t>}</a:t>
            </a:r>
          </a:p>
          <a:p>
            <a:r>
              <a:rPr lang="en-US" altLang="zh-CN" sz="2000" dirty="0" smtClean="0"/>
              <a:t>}</a:t>
            </a:r>
            <a:endParaRPr lang="zh-CN" altLang="en-US" sz="2000" dirty="0"/>
          </a:p>
        </p:txBody>
      </p:sp>
      <p:sp>
        <p:nvSpPr>
          <p:cNvPr id="6" name="矩形标注 5"/>
          <p:cNvSpPr/>
          <p:nvPr/>
        </p:nvSpPr>
        <p:spPr>
          <a:xfrm>
            <a:off x="4214810" y="5214950"/>
            <a:ext cx="2500330" cy="1285884"/>
          </a:xfrm>
          <a:prstGeom prst="wedgeRectCallout">
            <a:avLst>
              <a:gd name="adj1" fmla="val -107575"/>
              <a:gd name="adj2" fmla="val -737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程序中分支过多，会影响程序的灵活性</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多态：购物行为模拟器</a:t>
            </a:r>
            <a:endParaRPr lang="zh-CN" altLang="en-US" dirty="0"/>
          </a:p>
        </p:txBody>
      </p:sp>
      <p:sp>
        <p:nvSpPr>
          <p:cNvPr id="3" name="内容占位符 2"/>
          <p:cNvSpPr>
            <a:spLocks noGrp="1"/>
          </p:cNvSpPr>
          <p:nvPr>
            <p:ph idx="1"/>
          </p:nvPr>
        </p:nvSpPr>
        <p:spPr>
          <a:xfrm>
            <a:off x="457200" y="1600201"/>
            <a:ext cx="8229600" cy="1471610"/>
          </a:xfrm>
        </p:spPr>
        <p:txBody>
          <a:bodyPr/>
          <a:lstStyle/>
          <a:p>
            <a:r>
              <a:rPr lang="en-US" altLang="zh-CN" dirty="0" smtClean="0"/>
              <a:t>Shopping</a:t>
            </a:r>
            <a:r>
              <a:rPr lang="zh-CN" altLang="en-US" dirty="0" smtClean="0"/>
              <a:t>模拟器的实现：</a:t>
            </a:r>
            <a:endParaRPr lang="zh-CN" altLang="en-US" dirty="0"/>
          </a:p>
        </p:txBody>
      </p:sp>
      <p:sp>
        <p:nvSpPr>
          <p:cNvPr id="4" name="矩形 3"/>
          <p:cNvSpPr/>
          <p:nvPr/>
        </p:nvSpPr>
        <p:spPr>
          <a:xfrm>
            <a:off x="500034" y="2571744"/>
            <a:ext cx="8215370" cy="3416320"/>
          </a:xfrm>
          <a:prstGeom prst="rect">
            <a:avLst/>
          </a:prstGeom>
        </p:spPr>
        <p:txBody>
          <a:bodyPr wrap="square">
            <a:spAutoFit/>
          </a:bodyPr>
          <a:lstStyle/>
          <a:p>
            <a:endParaRPr lang="en-US" altLang="zh-CN" sz="2400" dirty="0" smtClean="0"/>
          </a:p>
          <a:p>
            <a:r>
              <a:rPr lang="en-US" altLang="zh-CN" sz="2400" dirty="0" smtClean="0"/>
              <a:t>public class </a:t>
            </a:r>
            <a:r>
              <a:rPr lang="en-US" altLang="zh-CN" sz="2400" dirty="0" err="1" smtClean="0"/>
              <a:t>ShoppingSimulator</a:t>
            </a:r>
            <a:r>
              <a:rPr lang="en-US" altLang="zh-CN" sz="2400" dirty="0" smtClean="0"/>
              <a:t>{</a:t>
            </a:r>
          </a:p>
          <a:p>
            <a:r>
              <a:rPr lang="en-US" altLang="zh-CN" sz="2400" dirty="0" smtClean="0"/>
              <a:t>	public Collection simulate(Collection&lt;Person&gt; persons){</a:t>
            </a:r>
          </a:p>
          <a:p>
            <a:r>
              <a:rPr lang="en-US" altLang="zh-CN" sz="2400" dirty="0" smtClean="0"/>
              <a:t>		for(Person </a:t>
            </a:r>
            <a:r>
              <a:rPr lang="en-US" altLang="zh-CN" sz="2400" dirty="0" err="1" smtClean="0"/>
              <a:t>person</a:t>
            </a:r>
            <a:r>
              <a:rPr lang="en-US" altLang="zh-CN" sz="2400" dirty="0" smtClean="0"/>
              <a:t> : persons){</a:t>
            </a:r>
          </a:p>
          <a:p>
            <a:r>
              <a:rPr lang="en-US" altLang="zh-CN" sz="2400" dirty="0" smtClean="0"/>
              <a:t>			</a:t>
            </a:r>
            <a:r>
              <a:rPr lang="en-US" altLang="zh-CN" sz="2400" dirty="0" err="1" smtClean="0"/>
              <a:t>person.shopping</a:t>
            </a:r>
            <a:r>
              <a:rPr lang="en-US" altLang="zh-CN" sz="2400" dirty="0" smtClean="0"/>
              <a:t>();</a:t>
            </a:r>
          </a:p>
          <a:p>
            <a:r>
              <a:rPr lang="en-US" altLang="zh-CN" sz="2400" dirty="0" smtClean="0"/>
              <a:t>			......</a:t>
            </a:r>
          </a:p>
          <a:p>
            <a:r>
              <a:rPr lang="en-US" altLang="zh-CN" sz="2400" dirty="0" smtClean="0"/>
              <a:t>		}</a:t>
            </a:r>
          </a:p>
          <a:p>
            <a:r>
              <a:rPr lang="en-US" altLang="zh-CN" sz="2400" dirty="0" smtClean="0"/>
              <a:t>	}</a:t>
            </a:r>
          </a:p>
          <a:p>
            <a:r>
              <a:rPr lang="en-US"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多态：购物行为模拟器</a:t>
            </a:r>
            <a:endParaRPr lang="zh-CN" altLang="en-US" dirty="0"/>
          </a:p>
        </p:txBody>
      </p:sp>
      <p:sp>
        <p:nvSpPr>
          <p:cNvPr id="3" name="内容占位符 2"/>
          <p:cNvSpPr>
            <a:spLocks noGrp="1"/>
          </p:cNvSpPr>
          <p:nvPr>
            <p:ph idx="1"/>
          </p:nvPr>
        </p:nvSpPr>
        <p:spPr>
          <a:xfrm>
            <a:off x="457200" y="1600201"/>
            <a:ext cx="8229600" cy="1042982"/>
          </a:xfrm>
        </p:spPr>
        <p:txBody>
          <a:bodyPr/>
          <a:lstStyle/>
          <a:p>
            <a:r>
              <a:rPr lang="zh-CN" altLang="en-US" dirty="0" smtClean="0"/>
              <a:t>假如狗也可以购物</a:t>
            </a:r>
            <a:endParaRPr lang="zh-CN" altLang="en-US" dirty="0"/>
          </a:p>
        </p:txBody>
      </p:sp>
      <p:grpSp>
        <p:nvGrpSpPr>
          <p:cNvPr id="7" name="组合 6"/>
          <p:cNvGrpSpPr/>
          <p:nvPr/>
        </p:nvGrpSpPr>
        <p:grpSpPr>
          <a:xfrm>
            <a:off x="785786" y="2714620"/>
            <a:ext cx="6429420" cy="2428892"/>
            <a:chOff x="785786" y="2714620"/>
            <a:chExt cx="6429420" cy="2428892"/>
          </a:xfrm>
        </p:grpSpPr>
        <p:sp>
          <p:nvSpPr>
            <p:cNvPr id="4" name="矩形 3"/>
            <p:cNvSpPr/>
            <p:nvPr/>
          </p:nvSpPr>
          <p:spPr>
            <a:xfrm>
              <a:off x="785786" y="2714620"/>
              <a:ext cx="6429420" cy="1200329"/>
            </a:xfrm>
            <a:prstGeom prst="rect">
              <a:avLst/>
            </a:prstGeom>
          </p:spPr>
          <p:txBody>
            <a:bodyPr wrap="square">
              <a:spAutoFit/>
            </a:bodyPr>
            <a:lstStyle/>
            <a:p>
              <a:r>
                <a:rPr lang="en-US" altLang="zh-CN" sz="2400" dirty="0" smtClean="0"/>
                <a:t>public class Dog extends Person{</a:t>
              </a:r>
            </a:p>
            <a:p>
              <a:r>
                <a:rPr lang="en-US" altLang="zh-CN" sz="2400" dirty="0" smtClean="0"/>
                <a:t>	public void shopping(){...}</a:t>
              </a:r>
            </a:p>
            <a:p>
              <a:r>
                <a:rPr lang="en-US" altLang="zh-CN" sz="2400" dirty="0" smtClean="0"/>
                <a:t>} </a:t>
              </a:r>
              <a:endParaRPr lang="zh-CN" altLang="en-US" sz="2400" dirty="0"/>
            </a:p>
          </p:txBody>
        </p:sp>
        <p:sp>
          <p:nvSpPr>
            <p:cNvPr id="6" name="矩形标注 5"/>
            <p:cNvSpPr/>
            <p:nvPr/>
          </p:nvSpPr>
          <p:spPr>
            <a:xfrm>
              <a:off x="4500562" y="3857628"/>
              <a:ext cx="2500330" cy="1285884"/>
            </a:xfrm>
            <a:prstGeom prst="wedgeRectCallout">
              <a:avLst>
                <a:gd name="adj1" fmla="val -107575"/>
                <a:gd name="adj2" fmla="val -737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尽管能够临时解决问题，但类型层次怪异，需要重新设计，但如何修改？</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多态：购物行为模拟器</a:t>
            </a:r>
            <a:endParaRPr lang="zh-CN" altLang="en-US" dirty="0"/>
          </a:p>
        </p:txBody>
      </p:sp>
      <p:sp>
        <p:nvSpPr>
          <p:cNvPr id="3" name="内容占位符 2"/>
          <p:cNvSpPr>
            <a:spLocks noGrp="1"/>
          </p:cNvSpPr>
          <p:nvPr>
            <p:ph idx="1"/>
          </p:nvPr>
        </p:nvSpPr>
        <p:spPr>
          <a:xfrm>
            <a:off x="457200" y="1600201"/>
            <a:ext cx="8229600" cy="614353"/>
          </a:xfrm>
        </p:spPr>
        <p:txBody>
          <a:bodyPr/>
          <a:lstStyle/>
          <a:p>
            <a:r>
              <a:rPr lang="zh-CN" altLang="en-US" dirty="0" smtClean="0"/>
              <a:t>较好的解决方案：引入接口</a:t>
            </a:r>
            <a:endParaRPr lang="zh-CN" altLang="en-US" dirty="0"/>
          </a:p>
        </p:txBody>
      </p:sp>
      <p:sp>
        <p:nvSpPr>
          <p:cNvPr id="5" name="矩形 4"/>
          <p:cNvSpPr/>
          <p:nvPr/>
        </p:nvSpPr>
        <p:spPr>
          <a:xfrm>
            <a:off x="1071538" y="2500306"/>
            <a:ext cx="6715172" cy="3416320"/>
          </a:xfrm>
          <a:prstGeom prst="rect">
            <a:avLst/>
          </a:prstGeom>
        </p:spPr>
        <p:txBody>
          <a:bodyPr wrap="square">
            <a:spAutoFit/>
          </a:bodyPr>
          <a:lstStyle/>
          <a:p>
            <a:r>
              <a:rPr lang="en-US" altLang="zh-CN" sz="2400" dirty="0" smtClean="0"/>
              <a:t>public interface </a:t>
            </a:r>
            <a:r>
              <a:rPr lang="en-US" altLang="zh-CN" sz="2400" dirty="0" err="1" smtClean="0"/>
              <a:t>IShoppinger</a:t>
            </a:r>
            <a:r>
              <a:rPr lang="en-US" altLang="zh-CN" sz="2400" dirty="0" smtClean="0"/>
              <a:t>{</a:t>
            </a:r>
          </a:p>
          <a:p>
            <a:r>
              <a:rPr lang="en-US" altLang="zh-CN" sz="2400" dirty="0" smtClean="0"/>
              <a:t>	Collection shopping();</a:t>
            </a:r>
          </a:p>
          <a:p>
            <a:r>
              <a:rPr lang="en-US" altLang="zh-CN" sz="2400" dirty="0" smtClean="0"/>
              <a:t>}</a:t>
            </a:r>
          </a:p>
          <a:p>
            <a:endParaRPr lang="en-US" altLang="zh-CN" sz="2400" dirty="0" smtClean="0"/>
          </a:p>
          <a:p>
            <a:r>
              <a:rPr lang="en-US" altLang="zh-CN" sz="2400" dirty="0" smtClean="0"/>
              <a:t>public class Person{</a:t>
            </a:r>
          </a:p>
          <a:p>
            <a:r>
              <a:rPr lang="en-US" altLang="zh-CN" sz="2400" dirty="0" smtClean="0"/>
              <a:t>	public String </a:t>
            </a:r>
            <a:r>
              <a:rPr lang="en-US" altLang="zh-CN" sz="2400" dirty="0" err="1" smtClean="0"/>
              <a:t>getName</a:t>
            </a:r>
            <a:r>
              <a:rPr lang="en-US" altLang="zh-CN" sz="2400" dirty="0" smtClean="0"/>
              <a:t>(){...}</a:t>
            </a:r>
          </a:p>
          <a:p>
            <a:r>
              <a:rPr lang="en-US" altLang="zh-CN" sz="2400" dirty="0" smtClean="0"/>
              <a:t>	public Date </a:t>
            </a:r>
            <a:r>
              <a:rPr lang="en-US" altLang="zh-CN" sz="2400" dirty="0" err="1" smtClean="0"/>
              <a:t>getBirthday</a:t>
            </a:r>
            <a:r>
              <a:rPr lang="en-US" altLang="zh-CN" sz="2400" dirty="0" smtClean="0"/>
              <a:t>(){...}</a:t>
            </a:r>
          </a:p>
          <a:p>
            <a:r>
              <a:rPr lang="en-US" altLang="zh-CN" sz="2400" dirty="0" smtClean="0"/>
              <a:t>	public Gender </a:t>
            </a:r>
            <a:r>
              <a:rPr lang="en-US" altLang="zh-CN" sz="2400" dirty="0" err="1" smtClean="0"/>
              <a:t>getGender</a:t>
            </a:r>
            <a:r>
              <a:rPr lang="en-US" altLang="zh-CN" sz="2400" dirty="0" smtClean="0"/>
              <a:t>(){...}</a:t>
            </a:r>
          </a:p>
          <a:p>
            <a:r>
              <a:rPr lang="en-US" altLang="zh-CN" sz="2400" dirty="0" smtClean="0"/>
              <a:t>}</a:t>
            </a:r>
            <a:endParaRPr lang="en-US" altLang="zh-CN"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多态：购物行为模拟器</a:t>
            </a:r>
            <a:endParaRPr lang="zh-CN" altLang="en-US" dirty="0"/>
          </a:p>
        </p:txBody>
      </p:sp>
      <p:sp>
        <p:nvSpPr>
          <p:cNvPr id="4" name="矩形 3"/>
          <p:cNvSpPr/>
          <p:nvPr/>
        </p:nvSpPr>
        <p:spPr>
          <a:xfrm>
            <a:off x="1000100" y="2000240"/>
            <a:ext cx="6858048" cy="4708981"/>
          </a:xfrm>
          <a:prstGeom prst="rect">
            <a:avLst/>
          </a:prstGeom>
        </p:spPr>
        <p:txBody>
          <a:bodyPr wrap="square">
            <a:spAutoFit/>
          </a:bodyPr>
          <a:lstStyle/>
          <a:p>
            <a:endParaRPr lang="en-US" altLang="zh-CN" sz="2000" dirty="0" smtClean="0"/>
          </a:p>
          <a:p>
            <a:r>
              <a:rPr lang="en-US" altLang="zh-CN" sz="2000" dirty="0" smtClean="0"/>
              <a:t>public class Girl extends Person implements </a:t>
            </a:r>
            <a:r>
              <a:rPr lang="en-US" altLang="zh-CN" sz="2000" dirty="0" err="1" smtClean="0"/>
              <a:t>IShoppinger</a:t>
            </a:r>
            <a:r>
              <a:rPr lang="en-US" altLang="zh-CN" sz="2000" dirty="0" smtClean="0"/>
              <a:t>{</a:t>
            </a:r>
          </a:p>
          <a:p>
            <a:r>
              <a:rPr lang="en-US" altLang="zh-CN" sz="2000" dirty="0" smtClean="0"/>
              <a:t>	public Gender </a:t>
            </a:r>
            <a:r>
              <a:rPr lang="en-US" altLang="zh-CN" sz="2000" dirty="0" err="1" smtClean="0"/>
              <a:t>getGender</a:t>
            </a:r>
            <a:r>
              <a:rPr lang="en-US" altLang="zh-CN" sz="2000" dirty="0" smtClean="0"/>
              <a:t>(){return </a:t>
            </a:r>
            <a:r>
              <a:rPr lang="en-US" altLang="zh-CN" sz="2000" dirty="0" err="1" smtClean="0"/>
              <a:t>Gender.femal</a:t>
            </a:r>
            <a:r>
              <a:rPr lang="en-US" altLang="zh-CN" sz="2000" dirty="0" smtClean="0"/>
              <a:t>;}</a:t>
            </a:r>
          </a:p>
          <a:p>
            <a:r>
              <a:rPr lang="en-US" altLang="zh-CN" sz="2000" dirty="0" smtClean="0"/>
              <a:t>	public Collection shopping(){...}</a:t>
            </a:r>
          </a:p>
          <a:p>
            <a:r>
              <a:rPr lang="en-US" altLang="zh-CN" sz="2000" dirty="0" smtClean="0"/>
              <a:t>}</a:t>
            </a:r>
          </a:p>
          <a:p>
            <a:endParaRPr lang="en-US" altLang="zh-CN" sz="2000" dirty="0" smtClean="0"/>
          </a:p>
          <a:p>
            <a:r>
              <a:rPr lang="en-US" altLang="zh-CN" sz="2000" dirty="0" smtClean="0"/>
              <a:t>public class Boy extends Person  implements </a:t>
            </a:r>
            <a:r>
              <a:rPr lang="en-US" altLang="zh-CN" sz="2000" dirty="0" err="1" smtClean="0"/>
              <a:t>IShoppinger</a:t>
            </a:r>
            <a:r>
              <a:rPr lang="en-US" altLang="zh-CN" sz="2000" dirty="0" smtClean="0"/>
              <a:t>{</a:t>
            </a:r>
          </a:p>
          <a:p>
            <a:r>
              <a:rPr lang="en-US" altLang="zh-CN" sz="2000" dirty="0" smtClean="0"/>
              <a:t>	 public Gender </a:t>
            </a:r>
            <a:r>
              <a:rPr lang="en-US" altLang="zh-CN" sz="2000" dirty="0" err="1" smtClean="0"/>
              <a:t>getGender</a:t>
            </a:r>
            <a:r>
              <a:rPr lang="en-US" altLang="zh-CN" sz="2000" dirty="0" smtClean="0"/>
              <a:t>(){return </a:t>
            </a:r>
            <a:r>
              <a:rPr lang="en-US" altLang="zh-CN" sz="2000" dirty="0" err="1" smtClean="0"/>
              <a:t>Gender.male</a:t>
            </a:r>
            <a:r>
              <a:rPr lang="en-US" altLang="zh-CN" sz="2000" dirty="0" smtClean="0"/>
              <a:t>;}</a:t>
            </a:r>
          </a:p>
          <a:p>
            <a:r>
              <a:rPr lang="en-US" altLang="zh-CN" sz="2000" dirty="0" smtClean="0"/>
              <a:t>	 public Collection shopping(){...}</a:t>
            </a:r>
          </a:p>
          <a:p>
            <a:r>
              <a:rPr lang="en-US" altLang="zh-CN" sz="2000" dirty="0" smtClean="0"/>
              <a:t>}</a:t>
            </a:r>
          </a:p>
          <a:p>
            <a:endParaRPr lang="en-US" altLang="zh-CN" sz="2000" dirty="0" smtClean="0"/>
          </a:p>
          <a:p>
            <a:r>
              <a:rPr lang="en-US" altLang="zh-CN" sz="2000" dirty="0" smtClean="0"/>
              <a:t>public class Dog implements </a:t>
            </a:r>
            <a:r>
              <a:rPr lang="en-US" altLang="zh-CN" sz="2000" dirty="0" err="1" smtClean="0"/>
              <a:t>IShoppinger</a:t>
            </a:r>
            <a:r>
              <a:rPr lang="en-US" altLang="zh-CN" sz="2000" dirty="0" smtClean="0"/>
              <a:t>{</a:t>
            </a:r>
          </a:p>
          <a:p>
            <a:r>
              <a:rPr lang="en-US" altLang="zh-CN" sz="2000" dirty="0" smtClean="0"/>
              <a:t>	public void </a:t>
            </a:r>
            <a:r>
              <a:rPr lang="en-US" altLang="zh-CN" sz="2000" dirty="0" err="1" smtClean="0"/>
              <a:t>wangwang</a:t>
            </a:r>
            <a:r>
              <a:rPr lang="en-US" altLang="zh-CN" sz="2000" dirty="0" smtClean="0"/>
              <a:t>(){...}</a:t>
            </a:r>
          </a:p>
          <a:p>
            <a:r>
              <a:rPr lang="en-US" altLang="zh-CN" sz="2000" dirty="0" smtClean="0"/>
              <a:t>	public Collection shopping(){...}</a:t>
            </a:r>
          </a:p>
          <a:p>
            <a:r>
              <a:rPr lang="en-US" altLang="zh-CN" sz="2000" dirty="0" smtClean="0"/>
              <a:t>}</a:t>
            </a:r>
            <a:endParaRPr lang="zh-CN" altLang="en-US" sz="2000" dirty="0"/>
          </a:p>
        </p:txBody>
      </p:sp>
      <p:sp>
        <p:nvSpPr>
          <p:cNvPr id="6" name="内容占位符 2"/>
          <p:cNvSpPr>
            <a:spLocks noGrp="1"/>
          </p:cNvSpPr>
          <p:nvPr>
            <p:ph idx="1"/>
          </p:nvPr>
        </p:nvSpPr>
        <p:spPr>
          <a:xfrm>
            <a:off x="457200" y="1600201"/>
            <a:ext cx="8229600" cy="614353"/>
          </a:xfrm>
        </p:spPr>
        <p:txBody>
          <a:bodyPr/>
          <a:lstStyle/>
          <a:p>
            <a:r>
              <a:rPr lang="zh-CN" altLang="en-US" dirty="0" smtClean="0"/>
              <a:t>较好的解决方案：引入接口</a:t>
            </a:r>
            <a:r>
              <a:rPr lang="en-US" altLang="zh-CN" dirty="0" smtClean="0"/>
              <a:t>(2)</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多态：购物行为模拟器</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785786" y="1785926"/>
            <a:ext cx="7353300" cy="4533900"/>
          </a:xfrm>
          <a:prstGeom prst="rect">
            <a:avLst/>
          </a:prstGeom>
          <a:noFill/>
          <a:ln w="9525">
            <a:noFill/>
            <a:miter lim="800000"/>
            <a:headEnd/>
            <a:tailEnd/>
          </a:ln>
        </p:spPr>
      </p:pic>
      <p:cxnSp>
        <p:nvCxnSpPr>
          <p:cNvPr id="5" name="直接连接符 4"/>
          <p:cNvCxnSpPr/>
          <p:nvPr/>
        </p:nvCxnSpPr>
        <p:spPr>
          <a:xfrm rot="5400000">
            <a:off x="1655676" y="3248980"/>
            <a:ext cx="338437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0800000">
            <a:off x="323528" y="4941168"/>
            <a:ext cx="302433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rot="10800000" flipV="1">
            <a:off x="323528" y="6381328"/>
            <a:ext cx="8136904"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a:off x="-432556" y="5697252"/>
            <a:ext cx="1512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5976156" y="3969060"/>
            <a:ext cx="482453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347864" y="1556792"/>
            <a:ext cx="504056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多态：购物行为模拟器</a:t>
            </a:r>
            <a:endParaRPr lang="zh-CN" altLang="en-US" dirty="0"/>
          </a:p>
        </p:txBody>
      </p:sp>
      <p:sp>
        <p:nvSpPr>
          <p:cNvPr id="4" name="矩形 3"/>
          <p:cNvSpPr/>
          <p:nvPr/>
        </p:nvSpPr>
        <p:spPr>
          <a:xfrm>
            <a:off x="357158" y="2786058"/>
            <a:ext cx="8429684" cy="2554545"/>
          </a:xfrm>
          <a:prstGeom prst="rect">
            <a:avLst/>
          </a:prstGeom>
        </p:spPr>
        <p:txBody>
          <a:bodyPr wrap="square">
            <a:spAutoFit/>
          </a:bodyPr>
          <a:lstStyle/>
          <a:p>
            <a:r>
              <a:rPr lang="en-US" altLang="zh-CN" sz="2000" dirty="0" smtClean="0"/>
              <a:t>public class </a:t>
            </a:r>
            <a:r>
              <a:rPr lang="en-US" altLang="zh-CN" sz="2000" dirty="0" err="1" smtClean="0"/>
              <a:t>ShoppingSimulator</a:t>
            </a:r>
            <a:r>
              <a:rPr lang="en-US" altLang="zh-CN" sz="2000" dirty="0" smtClean="0"/>
              <a:t>{</a:t>
            </a:r>
          </a:p>
          <a:p>
            <a:r>
              <a:rPr lang="en-US" altLang="zh-CN" sz="2000" dirty="0" smtClean="0"/>
              <a:t>	public Collection simulate(Collection&lt;</a:t>
            </a:r>
            <a:r>
              <a:rPr lang="en-US" altLang="zh-CN" sz="2000" dirty="0" err="1" smtClean="0"/>
              <a:t>IShoppinger</a:t>
            </a:r>
            <a:r>
              <a:rPr lang="en-US" altLang="zh-CN" sz="2000" dirty="0" smtClean="0"/>
              <a:t>&gt; </a:t>
            </a:r>
            <a:r>
              <a:rPr lang="en-US" altLang="zh-CN" sz="2000" dirty="0" err="1" smtClean="0"/>
              <a:t>shoppingers</a:t>
            </a:r>
            <a:r>
              <a:rPr lang="en-US" altLang="zh-CN" sz="2000" dirty="0" smtClean="0"/>
              <a:t>{</a:t>
            </a:r>
          </a:p>
          <a:p>
            <a:r>
              <a:rPr lang="en-US" altLang="zh-CN" sz="2000" dirty="0" smtClean="0"/>
              <a:t>		for(Collection&lt;</a:t>
            </a:r>
            <a:r>
              <a:rPr lang="en-US" altLang="zh-CN" sz="2000" dirty="0" err="1" smtClean="0"/>
              <a:t>IShoppinger</a:t>
            </a:r>
            <a:r>
              <a:rPr lang="en-US" altLang="zh-CN" sz="2000" dirty="0" smtClean="0"/>
              <a:t>&gt; </a:t>
            </a:r>
            <a:r>
              <a:rPr lang="en-US" altLang="zh-CN" sz="2000" dirty="0" err="1" smtClean="0"/>
              <a:t>shoppinger</a:t>
            </a:r>
            <a:r>
              <a:rPr lang="en-US" altLang="zh-CN" sz="2000" dirty="0" smtClean="0"/>
              <a:t>: </a:t>
            </a:r>
            <a:r>
              <a:rPr lang="en-US" altLang="zh-CN" sz="2000" dirty="0" err="1" smtClean="0"/>
              <a:t>shoppingers</a:t>
            </a:r>
            <a:r>
              <a:rPr lang="en-US" altLang="zh-CN" sz="2000" dirty="0" smtClean="0"/>
              <a:t>{</a:t>
            </a:r>
          </a:p>
          <a:p>
            <a:r>
              <a:rPr lang="en-US" altLang="zh-CN" sz="2000" dirty="0" smtClean="0"/>
              <a:t>			</a:t>
            </a:r>
            <a:r>
              <a:rPr lang="en-US" altLang="zh-CN" sz="2000" dirty="0" err="1" smtClean="0"/>
              <a:t>shoppinger:.shopping</a:t>
            </a:r>
            <a:r>
              <a:rPr lang="en-US" altLang="zh-CN" sz="2000" dirty="0" smtClean="0"/>
              <a:t>();</a:t>
            </a:r>
          </a:p>
          <a:p>
            <a:r>
              <a:rPr lang="en-US" altLang="zh-CN" sz="2000" dirty="0" smtClean="0"/>
              <a:t>			......</a:t>
            </a:r>
          </a:p>
          <a:p>
            <a:r>
              <a:rPr lang="en-US" altLang="zh-CN" sz="2000" dirty="0" smtClean="0"/>
              <a:t>		}</a:t>
            </a:r>
          </a:p>
          <a:p>
            <a:r>
              <a:rPr lang="en-US" altLang="zh-CN" sz="2000" dirty="0" smtClean="0"/>
              <a:t>	}</a:t>
            </a:r>
          </a:p>
          <a:p>
            <a:r>
              <a:rPr lang="en-US" altLang="zh-CN" sz="2000" dirty="0" smtClean="0"/>
              <a:t>}</a:t>
            </a:r>
            <a:endParaRPr lang="zh-CN" altLang="en-US" sz="2000" dirty="0"/>
          </a:p>
        </p:txBody>
      </p:sp>
      <p:sp>
        <p:nvSpPr>
          <p:cNvPr id="5" name="云形标注 4"/>
          <p:cNvSpPr/>
          <p:nvPr/>
        </p:nvSpPr>
        <p:spPr>
          <a:xfrm>
            <a:off x="4786314" y="4929198"/>
            <a:ext cx="3214710" cy="1357322"/>
          </a:xfrm>
          <a:prstGeom prst="cloudCallout">
            <a:avLst>
              <a:gd name="adj1" fmla="val -64448"/>
              <a:gd name="adj2" fmla="val -756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什么被重用了？</a:t>
            </a:r>
            <a:endParaRPr lang="zh-CN" altLang="en-US" dirty="0"/>
          </a:p>
        </p:txBody>
      </p:sp>
      <p:sp>
        <p:nvSpPr>
          <p:cNvPr id="7" name="内容占位符 2"/>
          <p:cNvSpPr>
            <a:spLocks noGrp="1"/>
          </p:cNvSpPr>
          <p:nvPr>
            <p:ph idx="1"/>
          </p:nvPr>
        </p:nvSpPr>
        <p:spPr>
          <a:xfrm>
            <a:off x="457200" y="1600201"/>
            <a:ext cx="8229600" cy="614353"/>
          </a:xfrm>
        </p:spPr>
        <p:txBody>
          <a:bodyPr/>
          <a:lstStyle/>
          <a:p>
            <a:r>
              <a:rPr lang="zh-CN" altLang="en-US" dirty="0" smtClean="0"/>
              <a:t>较好的解决方案：引入接口</a:t>
            </a:r>
            <a:r>
              <a:rPr lang="en-US" altLang="zh-CN" dirty="0" smtClean="0"/>
              <a:t>(3)</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Creating and destroying objects </a:t>
            </a:r>
            <a:endParaRPr lang="zh-CN" altLang="en-US" dirty="0"/>
          </a:p>
        </p:txBody>
      </p:sp>
      <p:sp>
        <p:nvSpPr>
          <p:cNvPr id="3" name="内容占位符 2"/>
          <p:cNvSpPr>
            <a:spLocks noGrp="1"/>
          </p:cNvSpPr>
          <p:nvPr>
            <p:ph idx="1"/>
          </p:nvPr>
        </p:nvSpPr>
        <p:spPr/>
        <p:txBody>
          <a:bodyPr/>
          <a:lstStyle/>
          <a:p>
            <a:r>
              <a:rPr lang="zh-CN" altLang="en-US" dirty="0" smtClean="0"/>
              <a:t>对象数据存放在何处？</a:t>
            </a:r>
            <a:endParaRPr lang="en-US" altLang="zh-CN" dirty="0" smtClean="0"/>
          </a:p>
          <a:p>
            <a:r>
              <a:rPr lang="zh-CN" altLang="en-US" dirty="0" smtClean="0"/>
              <a:t>如何控制对象的生命周期？</a:t>
            </a:r>
            <a:endParaRPr lang="en-US" altLang="zh-CN" dirty="0" smtClean="0"/>
          </a:p>
          <a:p>
            <a:r>
              <a:rPr lang="zh-CN" altLang="en-US" dirty="0" smtClean="0"/>
              <a:t>堆和栈的区别</a:t>
            </a:r>
            <a:endParaRPr lang="zh-CN" alt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异常处理</a:t>
            </a:r>
            <a:endParaRPr lang="zh-CN" altLang="en-US" dirty="0"/>
          </a:p>
        </p:txBody>
      </p:sp>
      <p:sp>
        <p:nvSpPr>
          <p:cNvPr id="3" name="内容占位符 2"/>
          <p:cNvSpPr>
            <a:spLocks noGrp="1"/>
          </p:cNvSpPr>
          <p:nvPr>
            <p:ph idx="1"/>
          </p:nvPr>
        </p:nvSpPr>
        <p:spPr/>
        <p:txBody>
          <a:bodyPr/>
          <a:lstStyle/>
          <a:p>
            <a:r>
              <a:rPr lang="zh-CN" altLang="en-US" dirty="0" smtClean="0"/>
              <a:t>在异常处理发明前，用</a:t>
            </a:r>
            <a:r>
              <a:rPr lang="en-US" altLang="zh-CN" dirty="0" smtClean="0"/>
              <a:t>if/else</a:t>
            </a:r>
            <a:r>
              <a:rPr lang="zh-CN" altLang="en-US" dirty="0" smtClean="0"/>
              <a:t>和返回值来处理异常</a:t>
            </a:r>
            <a:endParaRPr lang="zh-CN" altLang="en-US" dirty="0" smtClean="0">
              <a:sym typeface="Wingdings" pitchFamily="2" charset="2"/>
            </a:endParaRPr>
          </a:p>
          <a:p>
            <a:pPr lvl="1"/>
            <a:r>
              <a:rPr lang="zh-CN" altLang="en-US" dirty="0" smtClean="0">
                <a:sym typeface="Wingdings" pitchFamily="2" charset="2"/>
              </a:rPr>
              <a:t>异常处理的代码量要多于正常的代码。</a:t>
            </a:r>
          </a:p>
          <a:p>
            <a:pPr lvl="1"/>
            <a:r>
              <a:rPr lang="zh-CN" altLang="en-US" dirty="0" smtClean="0">
                <a:sym typeface="Wingdings" pitchFamily="2" charset="2"/>
              </a:rPr>
              <a:t>正常处理逻辑和异常处理逻辑混在一起。</a:t>
            </a:r>
          </a:p>
          <a:p>
            <a:pPr lvl="1"/>
            <a:r>
              <a:rPr lang="zh-CN" altLang="en-US" dirty="0" smtClean="0">
                <a:sym typeface="Wingdings" pitchFamily="2" charset="2"/>
              </a:rPr>
              <a:t>函数使用返回值来标识错误状态。</a:t>
            </a:r>
          </a:p>
          <a:p>
            <a:r>
              <a:rPr lang="zh-CN" altLang="en-US" dirty="0" smtClean="0">
                <a:sym typeface="Wingdings" pitchFamily="2" charset="2"/>
              </a:rPr>
              <a:t>使用异常处理后</a:t>
            </a:r>
          </a:p>
          <a:p>
            <a:pPr lvl="1"/>
            <a:r>
              <a:rPr lang="zh-CN" altLang="en-US" dirty="0" smtClean="0">
                <a:sym typeface="Wingdings" pitchFamily="2" charset="2"/>
              </a:rPr>
              <a:t>能够简洁漂亮地处理异常。</a:t>
            </a:r>
          </a:p>
          <a:p>
            <a:pPr lvl="1"/>
            <a:r>
              <a:rPr lang="zh-CN" altLang="en-US" dirty="0" smtClean="0">
                <a:sym typeface="Wingdings" pitchFamily="2" charset="2"/>
              </a:rPr>
              <a:t>正常处理逻辑和异常处理逻辑混分离。</a:t>
            </a:r>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dirty="0" smtClean="0"/>
              <a:t>面向对象与面向过程</a:t>
            </a:r>
          </a:p>
        </p:txBody>
      </p:sp>
      <p:pic>
        <p:nvPicPr>
          <p:cNvPr id="12292" name="Picture 2" descr="C:\Documents and Settings\ztiange\桌面\penrose.gif"/>
          <p:cNvPicPr>
            <a:picLocks noChangeAspect="1" noChangeArrowheads="1"/>
          </p:cNvPicPr>
          <p:nvPr/>
        </p:nvPicPr>
        <p:blipFill>
          <a:blip r:embed="rId2" cstate="print"/>
          <a:srcRect/>
          <a:stretch>
            <a:fillRect/>
          </a:stretch>
        </p:blipFill>
        <p:spPr bwMode="auto">
          <a:xfrm>
            <a:off x="1785938" y="1857375"/>
            <a:ext cx="5429250" cy="4122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28625" y="1928813"/>
            <a:ext cx="647700" cy="3232150"/>
          </a:xfrm>
        </p:spPr>
        <p:txBody>
          <a:bodyPr>
            <a:normAutofit fontScale="90000"/>
          </a:bodyPr>
          <a:lstStyle/>
          <a:p>
            <a:pPr eaLnBrk="1" hangingPunct="1"/>
            <a:r>
              <a:rPr lang="zh-CN" altLang="en-US" sz="3500" smtClean="0"/>
              <a:t>未用异常处理</a:t>
            </a:r>
          </a:p>
        </p:txBody>
      </p:sp>
      <p:sp>
        <p:nvSpPr>
          <p:cNvPr id="21507" name="Text Box 4"/>
          <p:cNvSpPr txBox="1">
            <a:spLocks noChangeArrowheads="1"/>
          </p:cNvSpPr>
          <p:nvPr/>
        </p:nvSpPr>
        <p:spPr bwMode="auto">
          <a:xfrm>
            <a:off x="1908175" y="333375"/>
            <a:ext cx="5040313" cy="5868988"/>
          </a:xfrm>
          <a:prstGeom prst="rect">
            <a:avLst/>
          </a:prstGeom>
          <a:noFill/>
          <a:ln w="9525">
            <a:solidFill>
              <a:schemeClr val="tx1"/>
            </a:solidFill>
            <a:miter lim="800000"/>
            <a:headEnd/>
            <a:tailEnd/>
          </a:ln>
        </p:spPr>
        <p:txBody>
          <a:bodyPr>
            <a:spAutoFit/>
          </a:bodyPr>
          <a:lstStyle/>
          <a:p>
            <a:r>
              <a:rPr lang="en-US" altLang="ja-JP" dirty="0" err="1"/>
              <a:t>int</a:t>
            </a:r>
            <a:r>
              <a:rPr lang="en-US" altLang="ja-JP" dirty="0"/>
              <a:t> </a:t>
            </a:r>
            <a:r>
              <a:rPr lang="en-US" altLang="ja-JP" dirty="0" err="1"/>
              <a:t>printFile</a:t>
            </a:r>
            <a:r>
              <a:rPr lang="en-US" altLang="ja-JP" dirty="0"/>
              <a:t> (char* </a:t>
            </a:r>
            <a:r>
              <a:rPr lang="en-US" altLang="ja-JP" dirty="0" err="1"/>
              <a:t>fileName</a:t>
            </a:r>
            <a:r>
              <a:rPr lang="en-US" altLang="ja-JP" dirty="0"/>
              <a:t>)</a:t>
            </a:r>
          </a:p>
          <a:p>
            <a:r>
              <a:rPr lang="en-US" altLang="ja-JP" dirty="0"/>
              <a:t>{</a:t>
            </a:r>
          </a:p>
          <a:p>
            <a:r>
              <a:rPr lang="en-US" altLang="ja-JP" dirty="0"/>
              <a:t>  char c[10]</a:t>
            </a:r>
            <a:r>
              <a:rPr lang="zh-CN" altLang="en-US" dirty="0"/>
              <a:t>；</a:t>
            </a:r>
            <a:r>
              <a:rPr lang="ja-JP" altLang="en-US" dirty="0"/>
              <a:t>     </a:t>
            </a:r>
          </a:p>
          <a:p>
            <a:r>
              <a:rPr lang="zh-CN" altLang="en-US" dirty="0"/>
              <a:t>  </a:t>
            </a:r>
            <a:r>
              <a:rPr lang="en-US" altLang="ja-JP" dirty="0" err="1"/>
              <a:t>int</a:t>
            </a:r>
            <a:r>
              <a:rPr lang="en-US" altLang="ja-JP" dirty="0"/>
              <a:t> result = 0;</a:t>
            </a:r>
          </a:p>
          <a:p>
            <a:r>
              <a:rPr lang="en-US" altLang="ja-JP" dirty="0"/>
              <a:t>  FILE *file;  </a:t>
            </a:r>
          </a:p>
          <a:p>
            <a:endParaRPr lang="en-US" altLang="ja-JP" dirty="0"/>
          </a:p>
          <a:p>
            <a:r>
              <a:rPr lang="en-US" altLang="ja-JP" dirty="0"/>
              <a:t>  file = </a:t>
            </a:r>
            <a:r>
              <a:rPr lang="en-US" altLang="ja-JP" dirty="0" err="1"/>
              <a:t>fopen</a:t>
            </a:r>
            <a:r>
              <a:rPr lang="en-US" altLang="ja-JP" dirty="0"/>
              <a:t>(</a:t>
            </a:r>
            <a:r>
              <a:rPr lang="en-US" altLang="ja-JP" dirty="0" err="1"/>
              <a:t>fileName</a:t>
            </a:r>
            <a:r>
              <a:rPr lang="en-US" altLang="ja-JP" dirty="0"/>
              <a:t>, "r");</a:t>
            </a:r>
          </a:p>
          <a:p>
            <a:r>
              <a:rPr lang="en-US" altLang="ja-JP" dirty="0"/>
              <a:t>  if(file==NULL) {</a:t>
            </a:r>
          </a:p>
          <a:p>
            <a:r>
              <a:rPr lang="en-US" altLang="ja-JP" dirty="0"/>
              <a:t>    </a:t>
            </a:r>
            <a:r>
              <a:rPr lang="en-US" altLang="zh-CN" dirty="0"/>
              <a:t>    </a:t>
            </a:r>
            <a:r>
              <a:rPr lang="en-US" altLang="ja-JP" dirty="0"/>
              <a:t>result = 1;</a:t>
            </a:r>
          </a:p>
          <a:p>
            <a:r>
              <a:rPr lang="en-US" altLang="ja-JP" dirty="0"/>
              <a:t>  </a:t>
            </a:r>
            <a:r>
              <a:rPr lang="en-US" altLang="zh-CN" dirty="0"/>
              <a:t> </a:t>
            </a:r>
            <a:r>
              <a:rPr lang="en-US" altLang="ja-JP" dirty="0"/>
              <a:t>}else {</a:t>
            </a:r>
          </a:p>
          <a:p>
            <a:r>
              <a:rPr lang="en-US" altLang="ja-JP" dirty="0"/>
              <a:t>    </a:t>
            </a:r>
            <a:r>
              <a:rPr lang="en-US" altLang="zh-CN" dirty="0"/>
              <a:t>    </a:t>
            </a:r>
            <a:r>
              <a:rPr lang="en-US" altLang="ja-JP" dirty="0"/>
              <a:t>n = </a:t>
            </a:r>
            <a:r>
              <a:rPr lang="en-US" altLang="ja-JP" dirty="0" err="1"/>
              <a:t>fread</a:t>
            </a:r>
            <a:r>
              <a:rPr lang="en-US" altLang="ja-JP" dirty="0"/>
              <a:t>(c, 1, 10, file);</a:t>
            </a:r>
          </a:p>
          <a:p>
            <a:r>
              <a:rPr lang="en-US" altLang="ja-JP" dirty="0"/>
              <a:t>   </a:t>
            </a:r>
            <a:r>
              <a:rPr lang="en-US" altLang="zh-CN" dirty="0"/>
              <a:t>     </a:t>
            </a:r>
            <a:r>
              <a:rPr lang="en-US" altLang="ja-JP" dirty="0"/>
              <a:t>if( n!=-1){</a:t>
            </a:r>
          </a:p>
          <a:p>
            <a:r>
              <a:rPr lang="en-US" altLang="ja-JP" dirty="0"/>
              <a:t>    	c[n] = '\0';</a:t>
            </a:r>
          </a:p>
          <a:p>
            <a:r>
              <a:rPr lang="en-US" altLang="ja-JP" dirty="0"/>
              <a:t>    	</a:t>
            </a:r>
            <a:r>
              <a:rPr lang="en-US" altLang="ja-JP" dirty="0" err="1"/>
              <a:t>printf</a:t>
            </a:r>
            <a:r>
              <a:rPr lang="en-US" altLang="ja-JP" dirty="0"/>
              <a:t>(c);</a:t>
            </a:r>
          </a:p>
          <a:p>
            <a:r>
              <a:rPr lang="en-US" altLang="ja-JP" dirty="0"/>
              <a:t>    </a:t>
            </a:r>
            <a:r>
              <a:rPr lang="en-US" altLang="zh-CN" dirty="0"/>
              <a:t>    </a:t>
            </a:r>
            <a:r>
              <a:rPr lang="en-US" altLang="ja-JP" dirty="0"/>
              <a:t>}else{</a:t>
            </a:r>
          </a:p>
          <a:p>
            <a:r>
              <a:rPr lang="en-US" altLang="ja-JP" dirty="0"/>
              <a:t>    	result = 1;	</a:t>
            </a:r>
          </a:p>
          <a:p>
            <a:r>
              <a:rPr lang="en-US" altLang="ja-JP" dirty="0"/>
              <a:t>    </a:t>
            </a:r>
            <a:r>
              <a:rPr lang="en-US" altLang="zh-CN" dirty="0"/>
              <a:t>    </a:t>
            </a:r>
            <a:r>
              <a:rPr lang="en-US" altLang="ja-JP" dirty="0"/>
              <a:t>}</a:t>
            </a:r>
          </a:p>
          <a:p>
            <a:r>
              <a:rPr lang="en-US" altLang="zh-CN" dirty="0"/>
              <a:t>       </a:t>
            </a:r>
            <a:r>
              <a:rPr lang="en-US" altLang="ja-JP" dirty="0" err="1"/>
              <a:t>fclose</a:t>
            </a:r>
            <a:r>
              <a:rPr lang="en-US" altLang="ja-JP" dirty="0"/>
              <a:t>(file);</a:t>
            </a:r>
          </a:p>
          <a:p>
            <a:r>
              <a:rPr lang="en-US" altLang="ja-JP" dirty="0"/>
              <a:t>  }</a:t>
            </a:r>
          </a:p>
          <a:p>
            <a:r>
              <a:rPr lang="en-US" altLang="ja-JP" dirty="0"/>
              <a:t>  return result;</a:t>
            </a:r>
          </a:p>
          <a:p>
            <a:r>
              <a:rPr lang="en-US" altLang="ja-JP" dirty="0"/>
              <a:t>}</a:t>
            </a:r>
            <a:endParaRPr lang="ja-JP"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使用异常处理</a:t>
            </a:r>
            <a:endParaRPr lang="ja-JP" altLang="en-US" smtClean="0"/>
          </a:p>
        </p:txBody>
      </p:sp>
      <p:sp>
        <p:nvSpPr>
          <p:cNvPr id="22531" name="Text Box 4"/>
          <p:cNvSpPr txBox="1">
            <a:spLocks noChangeArrowheads="1"/>
          </p:cNvSpPr>
          <p:nvPr/>
        </p:nvSpPr>
        <p:spPr bwMode="auto">
          <a:xfrm>
            <a:off x="323850" y="1916832"/>
            <a:ext cx="8496622" cy="4154984"/>
          </a:xfrm>
          <a:prstGeom prst="rect">
            <a:avLst/>
          </a:prstGeom>
          <a:noFill/>
          <a:ln w="9525">
            <a:solidFill>
              <a:schemeClr val="tx1"/>
            </a:solidFill>
            <a:miter lim="800000"/>
            <a:headEnd/>
            <a:tailEnd/>
          </a:ln>
        </p:spPr>
        <p:txBody>
          <a:bodyPr wrap="square">
            <a:spAutoFit/>
          </a:bodyPr>
          <a:lstStyle/>
          <a:p>
            <a:r>
              <a:rPr lang="ja-JP" altLang="ja-JP" sz="2400" dirty="0">
                <a:ea typeface="MS PGothic" pitchFamily="34" charset="-128"/>
              </a:rPr>
              <a:t>	public void pr</a:t>
            </a:r>
            <a:r>
              <a:rPr lang="ja-JP" altLang="en-US" sz="2400" dirty="0">
                <a:ea typeface="MS PGothic" pitchFamily="34" charset="-128"/>
              </a:rPr>
              <a:t>i</a:t>
            </a:r>
            <a:r>
              <a:rPr lang="ja-JP" altLang="ja-JP" sz="2400" dirty="0">
                <a:ea typeface="MS PGothic" pitchFamily="34" charset="-128"/>
              </a:rPr>
              <a:t>ntFile (String fileName) throws IOException {</a:t>
            </a:r>
          </a:p>
          <a:p>
            <a:r>
              <a:rPr lang="ja-JP" altLang="ja-JP" sz="2400" dirty="0">
                <a:ea typeface="MS PGothic" pitchFamily="34" charset="-128"/>
              </a:rPr>
              <a:t>		char[] c = new char[10];</a:t>
            </a:r>
          </a:p>
          <a:p>
            <a:r>
              <a:rPr lang="ja-JP" altLang="ja-JP" sz="2400" dirty="0">
                <a:ea typeface="MS PGothic" pitchFamily="34" charset="-128"/>
              </a:rPr>
              <a:t>		FileReader reader = null;</a:t>
            </a:r>
          </a:p>
          <a:p>
            <a:r>
              <a:rPr lang="ja-JP" altLang="ja-JP" sz="2400" dirty="0">
                <a:ea typeface="MS PGothic" pitchFamily="34" charset="-128"/>
              </a:rPr>
              <a:t>		try {</a:t>
            </a:r>
          </a:p>
          <a:p>
            <a:r>
              <a:rPr lang="ja-JP" altLang="ja-JP" sz="2400" dirty="0">
                <a:ea typeface="MS PGothic" pitchFamily="34" charset="-128"/>
              </a:rPr>
              <a:t>		</a:t>
            </a:r>
            <a:r>
              <a:rPr lang="ja-JP" altLang="en-US" sz="2400" dirty="0">
                <a:ea typeface="MS PGothic" pitchFamily="34" charset="-128"/>
              </a:rPr>
              <a:t>	</a:t>
            </a:r>
            <a:r>
              <a:rPr lang="ja-JP" altLang="ja-JP" sz="2400" dirty="0">
                <a:ea typeface="MS PGothic" pitchFamily="34" charset="-128"/>
              </a:rPr>
              <a:t>reader = new FileReader(fileName);</a:t>
            </a:r>
          </a:p>
          <a:p>
            <a:r>
              <a:rPr lang="ja-JP" altLang="ja-JP" sz="2400" dirty="0">
                <a:ea typeface="MS PGothic" pitchFamily="34" charset="-128"/>
              </a:rPr>
              <a:t>			reader.read(c, 1, 10);</a:t>
            </a:r>
          </a:p>
          <a:p>
            <a:r>
              <a:rPr lang="ja-JP" altLang="ja-JP" sz="2400" dirty="0">
                <a:ea typeface="MS PGothic" pitchFamily="34" charset="-128"/>
              </a:rPr>
              <a:t>			System.out.println(c);</a:t>
            </a:r>
          </a:p>
          <a:p>
            <a:r>
              <a:rPr lang="ja-JP" altLang="ja-JP" sz="2400" dirty="0">
                <a:ea typeface="MS PGothic" pitchFamily="34" charset="-128"/>
              </a:rPr>
              <a:t>		} finally {</a:t>
            </a:r>
          </a:p>
          <a:p>
            <a:r>
              <a:rPr lang="ja-JP" altLang="ja-JP" sz="2400" dirty="0">
                <a:ea typeface="MS PGothic" pitchFamily="34" charset="-128"/>
              </a:rPr>
              <a:t>			if (reader != null) reader.close();</a:t>
            </a:r>
          </a:p>
          <a:p>
            <a:r>
              <a:rPr lang="ja-JP" altLang="ja-JP" sz="2400" dirty="0">
                <a:ea typeface="MS PGothic" pitchFamily="34" charset="-128"/>
              </a:rPr>
              <a:t>		}</a:t>
            </a:r>
          </a:p>
          <a:p>
            <a:r>
              <a:rPr lang="ja-JP" altLang="ja-JP" sz="2400" dirty="0">
                <a:ea typeface="MS PGothic" pitchFamily="34" charset="-128"/>
              </a:rPr>
              <a:t>	}</a:t>
            </a:r>
            <a:endParaRPr lang="ja-JP" altLang="en-US" sz="2400" dirty="0">
              <a:ea typeface="MS PGothic" pitchFamily="34"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异常处理：下面代码有什么问题</a:t>
            </a:r>
            <a:r>
              <a:rPr lang="zh-CN" altLang="en-US" dirty="0"/>
              <a:t>？</a:t>
            </a:r>
          </a:p>
        </p:txBody>
      </p:sp>
      <p:sp>
        <p:nvSpPr>
          <p:cNvPr id="5" name="矩形 4"/>
          <p:cNvSpPr/>
          <p:nvPr/>
        </p:nvSpPr>
        <p:spPr>
          <a:xfrm>
            <a:off x="428596" y="1571612"/>
            <a:ext cx="8215370" cy="4893647"/>
          </a:xfrm>
          <a:prstGeom prst="rect">
            <a:avLst/>
          </a:prstGeom>
        </p:spPr>
        <p:txBody>
          <a:bodyPr wrap="square">
            <a:spAutoFit/>
          </a:bodyPr>
          <a:lstStyle/>
          <a:p>
            <a:r>
              <a:rPr lang="ja-JP" altLang="ja-JP" sz="2400" dirty="0" smtClean="0">
                <a:ea typeface="MS PGothic" pitchFamily="34" charset="-128"/>
              </a:rPr>
              <a:t>	public void pr</a:t>
            </a:r>
            <a:r>
              <a:rPr lang="ja-JP" altLang="en-US" sz="2400" dirty="0" smtClean="0">
                <a:ea typeface="MS PGothic" pitchFamily="34" charset="-128"/>
              </a:rPr>
              <a:t>i</a:t>
            </a:r>
            <a:r>
              <a:rPr lang="ja-JP" altLang="ja-JP" sz="2400" dirty="0" smtClean="0">
                <a:ea typeface="MS PGothic" pitchFamily="34" charset="-128"/>
              </a:rPr>
              <a:t>ntFile (String fileName) {</a:t>
            </a:r>
          </a:p>
          <a:p>
            <a:r>
              <a:rPr lang="ja-JP" altLang="ja-JP" sz="2400" dirty="0" smtClean="0">
                <a:ea typeface="MS PGothic" pitchFamily="34" charset="-128"/>
              </a:rPr>
              <a:t>		char[] c = new char[10];</a:t>
            </a:r>
          </a:p>
          <a:p>
            <a:r>
              <a:rPr lang="ja-JP" altLang="ja-JP" sz="2400" dirty="0" smtClean="0">
                <a:ea typeface="MS PGothic" pitchFamily="34" charset="-128"/>
              </a:rPr>
              <a:t>		FileReader reader = null;</a:t>
            </a:r>
          </a:p>
          <a:p>
            <a:r>
              <a:rPr lang="ja-JP" altLang="ja-JP" sz="2400" dirty="0" smtClean="0">
                <a:ea typeface="MS PGothic" pitchFamily="34" charset="-128"/>
              </a:rPr>
              <a:t>		try {</a:t>
            </a:r>
          </a:p>
          <a:p>
            <a:r>
              <a:rPr lang="ja-JP" altLang="ja-JP" sz="2400" dirty="0" smtClean="0">
                <a:ea typeface="MS PGothic" pitchFamily="34" charset="-128"/>
              </a:rPr>
              <a:t>		</a:t>
            </a:r>
            <a:r>
              <a:rPr lang="ja-JP" altLang="en-US" sz="2400" dirty="0" smtClean="0">
                <a:ea typeface="MS PGothic" pitchFamily="34" charset="-128"/>
              </a:rPr>
              <a:t>	</a:t>
            </a:r>
            <a:r>
              <a:rPr lang="ja-JP" altLang="ja-JP" sz="2400" dirty="0" smtClean="0">
                <a:ea typeface="MS PGothic" pitchFamily="34" charset="-128"/>
              </a:rPr>
              <a:t>reader = new FileReader(fileName);</a:t>
            </a:r>
          </a:p>
          <a:p>
            <a:r>
              <a:rPr lang="ja-JP" altLang="ja-JP" sz="2400" dirty="0" smtClean="0">
                <a:ea typeface="MS PGothic" pitchFamily="34" charset="-128"/>
              </a:rPr>
              <a:t>			reader.read(c, 1, 10);</a:t>
            </a:r>
          </a:p>
          <a:p>
            <a:r>
              <a:rPr lang="ja-JP" altLang="ja-JP" sz="2400" dirty="0" smtClean="0">
                <a:ea typeface="MS PGothic" pitchFamily="34" charset="-128"/>
              </a:rPr>
              <a:t>			System.out.println(c);</a:t>
            </a:r>
          </a:p>
          <a:p>
            <a:r>
              <a:rPr lang="ja-JP" altLang="ja-JP" sz="2400" dirty="0" smtClean="0">
                <a:ea typeface="MS PGothic" pitchFamily="34" charset="-128"/>
              </a:rPr>
              <a:t>		} </a:t>
            </a:r>
            <a:r>
              <a:rPr lang="en-US" altLang="ja-JP" sz="2400" dirty="0" smtClean="0">
                <a:ea typeface="MS PGothic" pitchFamily="34" charset="-128"/>
              </a:rPr>
              <a:t>catch(</a:t>
            </a:r>
            <a:r>
              <a:rPr lang="ja-JP" altLang="ja-JP" sz="2400" dirty="0" smtClean="0">
                <a:ea typeface="MS PGothic" pitchFamily="34" charset="-128"/>
              </a:rPr>
              <a:t>IOException </a:t>
            </a:r>
            <a:r>
              <a:rPr lang="en-US" altLang="ja-JP" sz="2400" dirty="0" smtClean="0">
                <a:ea typeface="MS PGothic" pitchFamily="34" charset="-128"/>
              </a:rPr>
              <a:t>e){</a:t>
            </a:r>
          </a:p>
          <a:p>
            <a:r>
              <a:rPr lang="en-US" altLang="ja-JP" sz="2400" dirty="0" smtClean="0">
                <a:ea typeface="MS PGothic" pitchFamily="34" charset="-128"/>
              </a:rPr>
              <a:t>			</a:t>
            </a:r>
          </a:p>
          <a:p>
            <a:r>
              <a:rPr lang="en-US" altLang="ja-JP" sz="2400" dirty="0" smtClean="0">
                <a:ea typeface="MS PGothic" pitchFamily="34" charset="-128"/>
              </a:rPr>
              <a:t>		}</a:t>
            </a:r>
            <a:r>
              <a:rPr lang="ja-JP" altLang="ja-JP" sz="2400" dirty="0" smtClean="0">
                <a:ea typeface="MS PGothic" pitchFamily="34" charset="-128"/>
              </a:rPr>
              <a:t>finally {</a:t>
            </a:r>
          </a:p>
          <a:p>
            <a:r>
              <a:rPr lang="ja-JP" altLang="ja-JP" sz="2400" dirty="0" smtClean="0">
                <a:ea typeface="MS PGothic" pitchFamily="34" charset="-128"/>
              </a:rPr>
              <a:t>			if (reader != null) reader.close();</a:t>
            </a:r>
          </a:p>
          <a:p>
            <a:r>
              <a:rPr lang="ja-JP" altLang="ja-JP" sz="2400" dirty="0" smtClean="0">
                <a:ea typeface="MS PGothic" pitchFamily="34" charset="-128"/>
              </a:rPr>
              <a:t>		}</a:t>
            </a:r>
          </a:p>
          <a:p>
            <a:r>
              <a:rPr lang="ja-JP" altLang="ja-JP" sz="2400" dirty="0" smtClean="0">
                <a:ea typeface="MS PGothic" pitchFamily="34" charset="-128"/>
              </a:rPr>
              <a:t>	}</a:t>
            </a:r>
            <a:endParaRPr lang="ja-JP" altLang="en-US" sz="2400" dirty="0">
              <a:ea typeface="MS PGothic" pitchFamily="34" charset="-128"/>
            </a:endParaRPr>
          </a:p>
        </p:txBody>
      </p:sp>
      <p:grpSp>
        <p:nvGrpSpPr>
          <p:cNvPr id="8" name="组合 7"/>
          <p:cNvGrpSpPr/>
          <p:nvPr/>
        </p:nvGrpSpPr>
        <p:grpSpPr>
          <a:xfrm>
            <a:off x="1532927" y="4572008"/>
            <a:ext cx="4825023" cy="526517"/>
            <a:chOff x="1532927" y="4572008"/>
            <a:chExt cx="4825023" cy="526517"/>
          </a:xfrm>
        </p:grpSpPr>
        <p:sp>
          <p:nvSpPr>
            <p:cNvPr id="6" name="燕尾形箭头 5"/>
            <p:cNvSpPr/>
            <p:nvPr/>
          </p:nvSpPr>
          <p:spPr>
            <a:xfrm rot="20199862">
              <a:off x="1532927" y="4741335"/>
              <a:ext cx="928694" cy="35719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 name="矩形 6"/>
            <p:cNvSpPr/>
            <p:nvPr/>
          </p:nvSpPr>
          <p:spPr>
            <a:xfrm>
              <a:off x="2571736" y="4572008"/>
              <a:ext cx="378621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的优点</a:t>
            </a:r>
            <a:endParaRPr lang="zh-CN" altLang="en-US" dirty="0"/>
          </a:p>
        </p:txBody>
      </p:sp>
      <p:sp>
        <p:nvSpPr>
          <p:cNvPr id="3" name="内容占位符 2"/>
          <p:cNvSpPr>
            <a:spLocks noGrp="1"/>
          </p:cNvSpPr>
          <p:nvPr>
            <p:ph idx="1"/>
          </p:nvPr>
        </p:nvSpPr>
        <p:spPr/>
        <p:txBody>
          <a:bodyPr/>
          <a:lstStyle/>
          <a:p>
            <a:r>
              <a:rPr lang="zh-CN" altLang="en-US" dirty="0" smtClean="0"/>
              <a:t>一个较好的</a:t>
            </a:r>
            <a:r>
              <a:rPr lang="en-US" altLang="zh-CN" dirty="0" smtClean="0"/>
              <a:t>C</a:t>
            </a:r>
            <a:r>
              <a:rPr lang="zh-CN" altLang="en-US" dirty="0" smtClean="0"/>
              <a:t>和较快的</a:t>
            </a:r>
            <a:r>
              <a:rPr lang="en-US" altLang="zh-CN" dirty="0" smtClean="0"/>
              <a:t>Java</a:t>
            </a:r>
          </a:p>
          <a:p>
            <a:r>
              <a:rPr lang="zh-CN" altLang="en-US" dirty="0" smtClean="0"/>
              <a:t>延续式的学习过程</a:t>
            </a:r>
            <a:endParaRPr lang="en-US" altLang="zh-CN" dirty="0" smtClean="0"/>
          </a:p>
          <a:p>
            <a:r>
              <a:rPr lang="zh-CN" altLang="en-US" dirty="0" smtClean="0"/>
              <a:t>效率</a:t>
            </a:r>
            <a:endParaRPr lang="en-US" altLang="zh-CN" dirty="0" smtClean="0"/>
          </a:p>
          <a:p>
            <a:r>
              <a:rPr lang="zh-CN" altLang="en-US" dirty="0" smtClean="0"/>
              <a:t>系统更容易表达和理解</a:t>
            </a:r>
            <a:endParaRPr lang="en-US" altLang="zh-CN" dirty="0" smtClean="0"/>
          </a:p>
          <a:p>
            <a:r>
              <a:rPr lang="zh-CN" altLang="en-US" dirty="0" smtClean="0"/>
              <a:t>有成熟的类库</a:t>
            </a:r>
            <a:endParaRPr lang="en-US" altLang="zh-CN" dirty="0" smtClean="0"/>
          </a:p>
          <a:p>
            <a:r>
              <a:rPr lang="zh-CN" altLang="en-US" dirty="0" smtClean="0"/>
              <a:t>可以利用模板实现源代码的重用</a:t>
            </a:r>
            <a:endParaRPr lang="en-US" altLang="zh-CN" dirty="0" smtClean="0"/>
          </a:p>
          <a:p>
            <a:r>
              <a:rPr lang="zh-CN" altLang="en-US" dirty="0" smtClean="0"/>
              <a:t>支持异常处理</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zh-CN" altLang="en-US" dirty="0" smtClean="0"/>
              <a:t>面向对象与面向过程</a:t>
            </a:r>
          </a:p>
        </p:txBody>
      </p:sp>
      <p:sp>
        <p:nvSpPr>
          <p:cNvPr id="13315" name="内容占位符 2"/>
          <p:cNvSpPr>
            <a:spLocks noGrp="1"/>
          </p:cNvSpPr>
          <p:nvPr>
            <p:ph idx="1"/>
          </p:nvPr>
        </p:nvSpPr>
        <p:spPr/>
        <p:txBody>
          <a:bodyPr>
            <a:normAutofit lnSpcReduction="10000"/>
          </a:bodyPr>
          <a:lstStyle/>
          <a:p>
            <a:pPr eaLnBrk="1" hangingPunct="1"/>
            <a:r>
              <a:rPr lang="zh-CN" altLang="en-US" dirty="0" smtClean="0"/>
              <a:t>基于类型的分解</a:t>
            </a:r>
            <a:r>
              <a:rPr lang="en-US" altLang="zh-CN" dirty="0" smtClean="0"/>
              <a:t/>
            </a:r>
            <a:br>
              <a:rPr lang="en-US" altLang="zh-CN" dirty="0" smtClean="0"/>
            </a:br>
            <a:r>
              <a:rPr lang="zh-CN" altLang="en-US" dirty="0" smtClean="0"/>
              <a:t>如果一个系统在演化过程中需要修改时，基本上可以通过增加或者修改类来实现，那么这样的系统就适合于采用面向对象的方式来实现。</a:t>
            </a:r>
            <a:endParaRPr lang="en-US" altLang="zh-CN" dirty="0" smtClean="0"/>
          </a:p>
          <a:p>
            <a:pPr eaLnBrk="1" hangingPunct="1"/>
            <a:r>
              <a:rPr lang="zh-CN" altLang="en-US" dirty="0" smtClean="0"/>
              <a:t>基于功能的分解</a:t>
            </a:r>
            <a:r>
              <a:rPr lang="en-US" altLang="zh-CN" dirty="0" smtClean="0"/>
              <a:t/>
            </a:r>
            <a:br>
              <a:rPr lang="en-US" altLang="zh-CN" dirty="0" smtClean="0"/>
            </a:br>
            <a:r>
              <a:rPr lang="zh-CN" altLang="en-US" dirty="0" smtClean="0"/>
              <a:t>如果大部分的演化可以通过增加或者修改功能来实现，那么这样的系统就适合于采用面向过程的方法来实现。</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Characteristics of OOP</a:t>
            </a:r>
            <a:endParaRPr lang="zh-CN" altLang="en-US" dirty="0"/>
          </a:p>
        </p:txBody>
      </p:sp>
      <p:sp>
        <p:nvSpPr>
          <p:cNvPr id="3" name="内容占位符 2"/>
          <p:cNvSpPr>
            <a:spLocks noGrp="1"/>
          </p:cNvSpPr>
          <p:nvPr>
            <p:ph idx="1"/>
          </p:nvPr>
        </p:nvSpPr>
        <p:spPr/>
        <p:txBody>
          <a:bodyPr/>
          <a:lstStyle/>
          <a:p>
            <a:r>
              <a:rPr lang="en-US" altLang="zh-CN" dirty="0" smtClean="0"/>
              <a:t>Abstract</a:t>
            </a:r>
          </a:p>
          <a:p>
            <a:r>
              <a:rPr lang="en-US" altLang="zh-CN" dirty="0" smtClean="0"/>
              <a:t>Information Hiding</a:t>
            </a:r>
          </a:p>
          <a:p>
            <a:r>
              <a:rPr lang="en-US" altLang="zh-CN" dirty="0" smtClean="0"/>
              <a:t>Inheritance</a:t>
            </a:r>
          </a:p>
          <a:p>
            <a:r>
              <a:rPr lang="en-US" altLang="zh-CN" dirty="0" smtClean="0"/>
              <a:t>Polymorphism</a:t>
            </a:r>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The progress of abstraction </a:t>
            </a:r>
            <a:endParaRPr lang="zh-CN" altLang="en-US" dirty="0"/>
          </a:p>
        </p:txBody>
      </p:sp>
      <p:sp>
        <p:nvSpPr>
          <p:cNvPr id="3" name="内容占位符 2"/>
          <p:cNvSpPr>
            <a:spLocks noGrp="1"/>
          </p:cNvSpPr>
          <p:nvPr>
            <p:ph idx="1"/>
          </p:nvPr>
        </p:nvSpPr>
        <p:spPr>
          <a:xfrm>
            <a:off x="457200" y="1600201"/>
            <a:ext cx="8229600" cy="971544"/>
          </a:xfrm>
        </p:spPr>
        <p:txBody>
          <a:bodyPr>
            <a:normAutofit/>
          </a:bodyPr>
          <a:lstStyle/>
          <a:p>
            <a:r>
              <a:rPr lang="en-US" altLang="zh-CN" dirty="0" smtClean="0"/>
              <a:t>What is abstraction</a:t>
            </a:r>
            <a:r>
              <a:rPr lang="zh-CN" altLang="en-US" dirty="0" smtClean="0"/>
              <a:t>？</a:t>
            </a:r>
            <a:endParaRPr lang="en-US" altLang="zh-CN" dirty="0" smtClean="0"/>
          </a:p>
          <a:p>
            <a:endParaRPr lang="en-US" altLang="zh-CN" dirty="0" smtClean="0"/>
          </a:p>
        </p:txBody>
      </p:sp>
      <p:sp>
        <p:nvSpPr>
          <p:cNvPr id="4" name="矩形 3"/>
          <p:cNvSpPr/>
          <p:nvPr/>
        </p:nvSpPr>
        <p:spPr>
          <a:xfrm>
            <a:off x="1142976" y="2928934"/>
            <a:ext cx="6858048" cy="1938992"/>
          </a:xfrm>
          <a:prstGeom prst="rect">
            <a:avLst/>
          </a:prstGeom>
        </p:spPr>
        <p:txBody>
          <a:bodyPr wrap="square">
            <a:spAutoFit/>
          </a:bodyPr>
          <a:lstStyle/>
          <a:p>
            <a:r>
              <a:rPr lang="zh-CN" altLang="zh-CN" sz="2400" b="1" dirty="0" smtClean="0"/>
              <a:t>Abstraction</a:t>
            </a:r>
            <a:r>
              <a:rPr lang="zh-CN" altLang="zh-CN" sz="2400" dirty="0" smtClean="0"/>
              <a:t> is the process or result of generalization by reducing the information content of a concept or an observable phenomenon, typically to retain only information which is relevant for a particular purpose.</a:t>
            </a:r>
          </a:p>
          <a:p>
            <a:pPr>
              <a:buNone/>
            </a:pPr>
            <a:r>
              <a:rPr lang="en-US" altLang="zh-CN" sz="2400" dirty="0" smtClean="0"/>
              <a:t>	</a:t>
            </a:r>
            <a:r>
              <a:rPr lang="zh-CN" altLang="zh-CN" sz="2400" dirty="0" smtClean="0"/>
              <a:t>&lt;</a:t>
            </a:r>
            <a:r>
              <a:rPr lang="zh-CN" altLang="zh-CN" sz="2400" dirty="0" smtClean="0">
                <a:hlinkClick r:id="rId3"/>
              </a:rPr>
              <a:t>http://en.wikipedia.org/wiki/Abstraction</a:t>
            </a:r>
            <a:r>
              <a:rPr lang="zh-CN" altLang="zh-CN" sz="2400" dirty="0" smtClean="0"/>
              <a:t>&gt; </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什么是抽象</a:t>
            </a:r>
            <a:endParaRPr lang="zh-CN" altLang="en-US" dirty="0"/>
          </a:p>
        </p:txBody>
      </p:sp>
      <p:pic>
        <p:nvPicPr>
          <p:cNvPr id="4" name="Picture 4"/>
          <p:cNvPicPr>
            <a:picLocks noChangeAspect="1" noChangeArrowheads="1"/>
          </p:cNvPicPr>
          <p:nvPr/>
        </p:nvPicPr>
        <p:blipFill>
          <a:blip r:embed="rId2" cstate="print"/>
          <a:srcRect/>
          <a:stretch>
            <a:fillRect/>
          </a:stretch>
        </p:blipFill>
        <p:spPr bwMode="auto">
          <a:xfrm>
            <a:off x="468313" y="2420938"/>
            <a:ext cx="8029575" cy="3057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progress of abstraction </a:t>
            </a:r>
            <a:endParaRPr lang="zh-CN" altLang="en-US" dirty="0"/>
          </a:p>
        </p:txBody>
      </p:sp>
      <p:sp>
        <p:nvSpPr>
          <p:cNvPr id="3" name="内容占位符 2"/>
          <p:cNvSpPr>
            <a:spLocks noGrp="1"/>
          </p:cNvSpPr>
          <p:nvPr>
            <p:ph idx="1"/>
          </p:nvPr>
        </p:nvSpPr>
        <p:spPr/>
        <p:txBody>
          <a:bodyPr>
            <a:normAutofit/>
          </a:bodyPr>
          <a:lstStyle/>
          <a:p>
            <a:r>
              <a:rPr lang="en-US" altLang="zh-CN" dirty="0" smtClean="0"/>
              <a:t>All programming languages provide abstractions.</a:t>
            </a:r>
          </a:p>
          <a:p>
            <a:pPr lvl="1"/>
            <a:r>
              <a:rPr lang="en-US" altLang="zh-CN" sz="2400" dirty="0" smtClean="0"/>
              <a:t>Program as a model of real world</a:t>
            </a:r>
            <a:endParaRPr lang="en-US" altLang="zh-CN" dirty="0" smtClean="0"/>
          </a:p>
          <a:p>
            <a:r>
              <a:rPr lang="en-US" altLang="zh-CN" dirty="0" smtClean="0"/>
              <a:t>It can be argued that the complexity of the problems you’re able to solve is directly related to the kind and quality of abstraction.</a:t>
            </a:r>
          </a:p>
          <a:p>
            <a:r>
              <a:rPr lang="zh-CN" altLang="en-US" dirty="0" smtClean="0"/>
              <a:t>程序设计语言的演化过程是抽象层次不断提高的过程。</a:t>
            </a:r>
            <a:endParaRPr lang="en-US" altLang="zh-CN"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11902</TotalTime>
  <Words>1759</Words>
  <Application>Microsoft Macintosh PowerPoint</Application>
  <PresentationFormat>全屏显示(4:3)</PresentationFormat>
  <Paragraphs>312</Paragraphs>
  <Slides>43</Slides>
  <Notes>14</Notes>
  <HiddenSlides>2</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43</vt:i4>
      </vt:variant>
    </vt:vector>
  </HeadingPairs>
  <TitlesOfParts>
    <vt:vector size="51" baseType="lpstr">
      <vt:lpstr>Calibri</vt:lpstr>
      <vt:lpstr>MS PGothic</vt:lpstr>
      <vt:lpstr>ＭＳ Ｐゴシック</vt:lpstr>
      <vt:lpstr>ＭＳ Ｐ明朝</vt:lpstr>
      <vt:lpstr>宋体</vt:lpstr>
      <vt:lpstr>Arial</vt:lpstr>
      <vt:lpstr>Wingdings</vt:lpstr>
      <vt:lpstr>Office 主题</vt:lpstr>
      <vt:lpstr>Chapter 1 :Introduction to objects</vt:lpstr>
      <vt:lpstr>Introduction to Objects</vt:lpstr>
      <vt:lpstr>面向对象与面向过程</vt:lpstr>
      <vt:lpstr>面向对象与面向过程</vt:lpstr>
      <vt:lpstr>面向对象与面向过程</vt:lpstr>
      <vt:lpstr>Characteristics of OOP</vt:lpstr>
      <vt:lpstr>The progress of abstraction </vt:lpstr>
      <vt:lpstr>什么是抽象</vt:lpstr>
      <vt:lpstr>The progress of abstraction </vt:lpstr>
      <vt:lpstr>The progress of abstraction </vt:lpstr>
      <vt:lpstr>An object has an interface</vt:lpstr>
      <vt:lpstr>The hidden implementation </vt:lpstr>
      <vt:lpstr>The hidden implementation </vt:lpstr>
      <vt:lpstr>能够热咖啡的CPU</vt:lpstr>
      <vt:lpstr>另一种热咖啡的办法</vt:lpstr>
      <vt:lpstr>隐藏实现的细节</vt:lpstr>
      <vt:lpstr>隐藏实现的细节</vt:lpstr>
      <vt:lpstr>Reusing the implementation: Composition</vt:lpstr>
      <vt:lpstr>Reusing the implementation  Composition </vt:lpstr>
      <vt:lpstr>reusing the interface: Inheritance</vt:lpstr>
      <vt:lpstr>Inheritance ：Simple Inheritance</vt:lpstr>
      <vt:lpstr>Inheritance ：Change Interface</vt:lpstr>
      <vt:lpstr>Inheritance ：Overriding</vt:lpstr>
      <vt:lpstr>Is-a vs. is-like-a relationships</vt:lpstr>
      <vt:lpstr>Interchangeable objects with polymorphism</vt:lpstr>
      <vt:lpstr>Interchangeable objects with polymorphism</vt:lpstr>
      <vt:lpstr>upcasting</vt:lpstr>
      <vt:lpstr>What’s happend</vt:lpstr>
      <vt:lpstr>多态：购物行为模拟器</vt:lpstr>
      <vt:lpstr>多态：购物行为模拟器</vt:lpstr>
      <vt:lpstr>多态：购物行为模拟器</vt:lpstr>
      <vt:lpstr>多态：购物行为模拟器</vt:lpstr>
      <vt:lpstr>多态：购物行为模拟器</vt:lpstr>
      <vt:lpstr>多态：购物行为模拟器</vt:lpstr>
      <vt:lpstr>多态：购物行为模拟器</vt:lpstr>
      <vt:lpstr>多态：购物行为模拟器</vt:lpstr>
      <vt:lpstr>多态：购物行为模拟器</vt:lpstr>
      <vt:lpstr>Creating and destroying objects </vt:lpstr>
      <vt:lpstr>异常处理</vt:lpstr>
      <vt:lpstr>未用异常处理</vt:lpstr>
      <vt:lpstr>使用异常处理</vt:lpstr>
      <vt:lpstr>异常处理：下面代码有什么问题？</vt:lpstr>
      <vt:lpstr>C++的优点</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Object-Oriented Programming</dc:title>
  <dc:creator>fudanxxc</dc:creator>
  <cp:lastModifiedBy>Microsoft Office 用户</cp:lastModifiedBy>
  <cp:revision>276</cp:revision>
  <dcterms:created xsi:type="dcterms:W3CDTF">2010-02-22T12:46:49Z</dcterms:created>
  <dcterms:modified xsi:type="dcterms:W3CDTF">2018-03-14T04:52:30Z</dcterms:modified>
</cp:coreProperties>
</file>