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95" r:id="rId4"/>
    <p:sldId id="296" r:id="rId5"/>
    <p:sldId id="297" r:id="rId6"/>
    <p:sldId id="299" r:id="rId7"/>
    <p:sldId id="298" r:id="rId8"/>
    <p:sldId id="301" r:id="rId9"/>
    <p:sldId id="302" r:id="rId10"/>
    <p:sldId id="259" r:id="rId11"/>
    <p:sldId id="258" r:id="rId12"/>
    <p:sldId id="261" r:id="rId13"/>
    <p:sldId id="260" r:id="rId14"/>
    <p:sldId id="262" r:id="rId15"/>
    <p:sldId id="263" r:id="rId16"/>
    <p:sldId id="264" r:id="rId17"/>
    <p:sldId id="305" r:id="rId18"/>
    <p:sldId id="265" r:id="rId19"/>
    <p:sldId id="266" r:id="rId20"/>
    <p:sldId id="269" r:id="rId21"/>
    <p:sldId id="270" r:id="rId22"/>
    <p:sldId id="267" r:id="rId23"/>
    <p:sldId id="307" r:id="rId24"/>
    <p:sldId id="268" r:id="rId25"/>
    <p:sldId id="271" r:id="rId26"/>
    <p:sldId id="272" r:id="rId27"/>
    <p:sldId id="273" r:id="rId28"/>
    <p:sldId id="274" r:id="rId29"/>
    <p:sldId id="293" r:id="rId30"/>
    <p:sldId id="304" r:id="rId31"/>
    <p:sldId id="300"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91"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46"/>
    <p:restoredTop sz="93692"/>
  </p:normalViewPr>
  <p:slideViewPr>
    <p:cSldViewPr>
      <p:cViewPr varScale="1">
        <p:scale>
          <a:sx n="66" d="100"/>
          <a:sy n="66" d="100"/>
        </p:scale>
        <p:origin x="848"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23ED08-17F7-423B-BFB7-A0A8956DE5A0}" type="datetimeFigureOut">
              <a:rPr lang="zh-CN" altLang="en-US" smtClean="0"/>
              <a:t>2017/5/3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685229-B4AE-4B41-A366-419E4ABB0EB6}" type="slidenum">
              <a:rPr lang="zh-CN" altLang="en-US" smtClean="0"/>
              <a:t>‹#›</a:t>
            </a:fld>
            <a:endParaRPr lang="zh-CN" altLang="en-US"/>
          </a:p>
        </p:txBody>
      </p:sp>
    </p:spTree>
    <p:extLst>
      <p:ext uri="{BB962C8B-B14F-4D97-AF65-F5344CB8AC3E}">
        <p14:creationId xmlns:p14="http://schemas.microsoft.com/office/powerpoint/2010/main" val="3842790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C685229-B4AE-4B41-A366-419E4ABB0EB6}" type="slidenum">
              <a:rPr lang="zh-CN" altLang="en-US" smtClean="0"/>
              <a:t>22</a:t>
            </a:fld>
            <a:endParaRPr lang="zh-CN" altLang="en-US"/>
          </a:p>
        </p:txBody>
      </p:sp>
    </p:spTree>
    <p:extLst>
      <p:ext uri="{BB962C8B-B14F-4D97-AF65-F5344CB8AC3E}">
        <p14:creationId xmlns:p14="http://schemas.microsoft.com/office/powerpoint/2010/main" val="601203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C685229-B4AE-4B41-A366-419E4ABB0EB6}" type="slidenum">
              <a:rPr lang="zh-CN" altLang="en-US" smtClean="0"/>
              <a:t>40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5972B83-900C-4514-A21A-8EE21C857A79}" type="datetimeFigureOut">
              <a:rPr lang="zh-CN" altLang="en-US" smtClean="0"/>
              <a:pPr/>
              <a:t>2017/5/3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C3003C-0032-49A2-B7F9-9511399D64B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972B83-900C-4514-A21A-8EE21C857A79}" type="datetimeFigureOut">
              <a:rPr lang="zh-CN" altLang="en-US" smtClean="0"/>
              <a:pPr/>
              <a:t>2017/5/3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C3003C-0032-49A2-B7F9-9511399D64B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972B83-900C-4514-A21A-8EE21C857A79}" type="datetimeFigureOut">
              <a:rPr lang="zh-CN" altLang="en-US" smtClean="0"/>
              <a:pPr/>
              <a:t>2017/5/3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C3003C-0032-49A2-B7F9-9511399D64B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972B83-900C-4514-A21A-8EE21C857A79}" type="datetimeFigureOut">
              <a:rPr lang="zh-CN" altLang="en-US" smtClean="0"/>
              <a:pPr/>
              <a:t>2017/5/3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C3003C-0032-49A2-B7F9-9511399D64B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5972B83-900C-4514-A21A-8EE21C857A79}" type="datetimeFigureOut">
              <a:rPr lang="zh-CN" altLang="en-US" smtClean="0"/>
              <a:pPr/>
              <a:t>2017/5/3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C3003C-0032-49A2-B7F9-9511399D64B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5972B83-900C-4514-A21A-8EE21C857A79}" type="datetimeFigureOut">
              <a:rPr lang="zh-CN" altLang="en-US" smtClean="0"/>
              <a:pPr/>
              <a:t>2017/5/3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C3003C-0032-49A2-B7F9-9511399D64B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5972B83-900C-4514-A21A-8EE21C857A79}" type="datetimeFigureOut">
              <a:rPr lang="zh-CN" altLang="en-US" smtClean="0"/>
              <a:pPr/>
              <a:t>2017/5/3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5C3003C-0032-49A2-B7F9-9511399D64B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5972B83-900C-4514-A21A-8EE21C857A79}" type="datetimeFigureOut">
              <a:rPr lang="zh-CN" altLang="en-US" smtClean="0"/>
              <a:pPr/>
              <a:t>2017/5/3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5C3003C-0032-49A2-B7F9-9511399D64B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972B83-900C-4514-A21A-8EE21C857A79}" type="datetimeFigureOut">
              <a:rPr lang="zh-CN" altLang="en-US" smtClean="0"/>
              <a:pPr/>
              <a:t>2017/5/3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5C3003C-0032-49A2-B7F9-9511399D64B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5972B83-900C-4514-A21A-8EE21C857A79}" type="datetimeFigureOut">
              <a:rPr lang="zh-CN" altLang="en-US" smtClean="0"/>
              <a:pPr/>
              <a:t>2017/5/3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C3003C-0032-49A2-B7F9-9511399D64B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5972B83-900C-4514-A21A-8EE21C857A79}" type="datetimeFigureOut">
              <a:rPr lang="zh-CN" altLang="en-US" smtClean="0"/>
              <a:pPr/>
              <a:t>2017/5/3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C3003C-0032-49A2-B7F9-9511399D64B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72B83-900C-4514-A21A-8EE21C857A79}" type="datetimeFigureOut">
              <a:rPr lang="zh-CN" altLang="en-US" smtClean="0"/>
              <a:pPr/>
              <a:t>2017/5/3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3003C-0032-49A2-B7F9-9511399D64B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10</a:t>
            </a:r>
            <a:r>
              <a:rPr lang="zh-CN" altLang="en-US" dirty="0" smtClean="0"/>
              <a:t>章</a:t>
            </a:r>
            <a:r>
              <a:rPr lang="en-US" altLang="zh-CN" dirty="0" smtClean="0"/>
              <a:t> </a:t>
            </a:r>
            <a:r>
              <a:rPr lang="zh-CN" altLang="en-US" dirty="0" smtClean="0"/>
              <a:t>名字控制</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名字空间</a:t>
            </a:r>
            <a:r>
              <a:rPr lang="en-US" altLang="zh-CN" dirty="0" smtClean="0"/>
              <a:t>(namespace)</a:t>
            </a:r>
            <a:endParaRPr lang="zh-CN" altLang="en-US" dirty="0"/>
          </a:p>
        </p:txBody>
      </p:sp>
      <p:sp>
        <p:nvSpPr>
          <p:cNvPr id="3" name="内容占位符 2"/>
          <p:cNvSpPr>
            <a:spLocks noGrp="1"/>
          </p:cNvSpPr>
          <p:nvPr>
            <p:ph idx="1"/>
          </p:nvPr>
        </p:nvSpPr>
        <p:spPr/>
        <p:txBody>
          <a:bodyPr/>
          <a:lstStyle/>
          <a:p>
            <a:r>
              <a:rPr lang="en-US" altLang="zh-CN" dirty="0" smtClean="0"/>
              <a:t>C++</a:t>
            </a:r>
            <a:r>
              <a:rPr lang="zh-CN" altLang="en-US" dirty="0" smtClean="0"/>
              <a:t>的名字空间，把一个全局名字空间分解成多个可管理的小空间。</a:t>
            </a:r>
            <a:endParaRPr lang="en-US" altLang="zh-CN" dirty="0" smtClean="0"/>
          </a:p>
          <a:p>
            <a:pPr lvl="1"/>
            <a:r>
              <a:rPr lang="zh-CN" altLang="en-US" dirty="0" smtClean="0"/>
              <a:t>创建名字空间</a:t>
            </a:r>
            <a:endParaRPr lang="en-US" altLang="zh-CN" dirty="0" smtClean="0"/>
          </a:p>
          <a:p>
            <a:pPr lvl="1"/>
            <a:r>
              <a:rPr lang="zh-CN" altLang="en-US" dirty="0" smtClean="0"/>
              <a:t>使用名字空间</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名字空间</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名字空间是一种层次化的命名方法，这也是我们给大多数</a:t>
            </a:r>
            <a:r>
              <a:rPr lang="zh-CN" altLang="en-US" smtClean="0"/>
              <a:t>事物定位所采取</a:t>
            </a:r>
            <a:r>
              <a:rPr lang="zh-CN" altLang="en-US" dirty="0" smtClean="0"/>
              <a:t>的手段。</a:t>
            </a:r>
            <a:endParaRPr lang="en-US" altLang="zh-CN" dirty="0" smtClean="0"/>
          </a:p>
          <a:p>
            <a:r>
              <a:rPr lang="zh-CN" altLang="en-US" dirty="0" smtClean="0"/>
              <a:t>考虑下面的例子：</a:t>
            </a:r>
            <a:endParaRPr lang="en-US" altLang="zh-CN" dirty="0" smtClean="0"/>
          </a:p>
          <a:p>
            <a:pPr lvl="1"/>
            <a:r>
              <a:rPr lang="zh-CN" altLang="en-US" dirty="0" smtClean="0"/>
              <a:t>门牌号码</a:t>
            </a:r>
            <a:endParaRPr lang="en-US" altLang="zh-CN" dirty="0" smtClean="0"/>
          </a:p>
          <a:p>
            <a:pPr lvl="1"/>
            <a:r>
              <a:rPr lang="zh-CN" altLang="en-US" dirty="0" smtClean="0"/>
              <a:t>域名</a:t>
            </a:r>
            <a:endParaRPr lang="en-US" altLang="zh-CN" dirty="0" smtClean="0"/>
          </a:p>
          <a:p>
            <a:r>
              <a:rPr lang="zh-CN" altLang="en-US" dirty="0" smtClean="0"/>
              <a:t>在没有名字空间的情况下，</a:t>
            </a:r>
            <a:r>
              <a:rPr lang="en-US" altLang="zh-CN" dirty="0" smtClean="0"/>
              <a:t>C</a:t>
            </a:r>
            <a:r>
              <a:rPr lang="zh-CN" altLang="en-US" dirty="0" smtClean="0"/>
              <a:t>库的提供者往往采取冗长、不方便的名字给自己的函数命名。随着系统的复杂性不断增加，这种方法受到的限制也越来越大。</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创建名字空间</a:t>
            </a:r>
            <a:endParaRPr lang="zh-CN" altLang="en-US" dirty="0"/>
          </a:p>
        </p:txBody>
      </p:sp>
      <p:sp>
        <p:nvSpPr>
          <p:cNvPr id="3" name="内容占位符 2"/>
          <p:cNvSpPr>
            <a:spLocks noGrp="1"/>
          </p:cNvSpPr>
          <p:nvPr>
            <p:ph idx="1"/>
          </p:nvPr>
        </p:nvSpPr>
        <p:spPr/>
        <p:txBody>
          <a:bodyPr/>
          <a:lstStyle/>
          <a:p>
            <a:r>
              <a:rPr lang="zh-CN" altLang="en-US" dirty="0" smtClean="0"/>
              <a:t>下面的代码产生了一个新的名字空间，在定义部分可以包含各种定义，如类，结构，函数等，这些定义都包含在这个名字空间内。</a:t>
            </a:r>
            <a:endParaRPr lang="zh-CN" altLang="en-US" dirty="0"/>
          </a:p>
        </p:txBody>
      </p:sp>
      <p:sp>
        <p:nvSpPr>
          <p:cNvPr id="4" name="矩形 3"/>
          <p:cNvSpPr/>
          <p:nvPr/>
        </p:nvSpPr>
        <p:spPr>
          <a:xfrm>
            <a:off x="1000100" y="3571876"/>
            <a:ext cx="5286396" cy="1200329"/>
          </a:xfrm>
          <a:prstGeom prst="rect">
            <a:avLst/>
          </a:prstGeom>
        </p:spPr>
        <p:txBody>
          <a:bodyPr wrap="square">
            <a:spAutoFit/>
          </a:bodyPr>
          <a:lstStyle/>
          <a:p>
            <a:r>
              <a:rPr lang="en-US" altLang="zh-CN" dirty="0" smtClean="0"/>
              <a:t>namespace </a:t>
            </a:r>
            <a:r>
              <a:rPr lang="en-US" altLang="zh-CN" dirty="0" err="1" smtClean="0"/>
              <a:t>MyLib</a:t>
            </a:r>
            <a:r>
              <a:rPr lang="en-US" altLang="zh-CN" dirty="0" smtClean="0"/>
              <a:t> {</a:t>
            </a:r>
          </a:p>
          <a:p>
            <a:r>
              <a:rPr lang="en-US" altLang="zh-CN" dirty="0" smtClean="0"/>
              <a:t>  // Declarations</a:t>
            </a:r>
          </a:p>
          <a:p>
            <a:r>
              <a:rPr lang="en-US" altLang="zh-CN" dirty="0" smtClean="0"/>
              <a:t>}</a:t>
            </a:r>
          </a:p>
          <a:p>
            <a:r>
              <a:rPr lang="en-US" altLang="zh-CN" dirty="0" err="1" smtClean="0"/>
              <a:t>int</a:t>
            </a:r>
            <a:r>
              <a:rPr lang="en-US" altLang="zh-CN" dirty="0" smtClean="0"/>
              <a:t> main() {} ///:~</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创建名字空间</a:t>
            </a:r>
            <a:endParaRPr lang="zh-CN" altLang="en-US" dirty="0"/>
          </a:p>
        </p:txBody>
      </p:sp>
      <p:sp>
        <p:nvSpPr>
          <p:cNvPr id="3" name="内容占位符 2"/>
          <p:cNvSpPr>
            <a:spLocks noGrp="1"/>
          </p:cNvSpPr>
          <p:nvPr>
            <p:ph idx="1"/>
          </p:nvPr>
        </p:nvSpPr>
        <p:spPr/>
        <p:txBody>
          <a:bodyPr/>
          <a:lstStyle/>
          <a:p>
            <a:r>
              <a:rPr lang="zh-CN" altLang="en-US" dirty="0" smtClean="0"/>
              <a:t>创建名字空间与创建一个类非常相似。如同</a:t>
            </a:r>
            <a:r>
              <a:rPr lang="en-US" altLang="zh-CN" dirty="0" smtClean="0"/>
              <a:t>class,</a:t>
            </a:r>
            <a:r>
              <a:rPr lang="zh-CN" altLang="en-US" dirty="0" smtClean="0"/>
              <a:t> </a:t>
            </a:r>
            <a:r>
              <a:rPr lang="en-US" altLang="zh-CN" dirty="0" err="1" smtClean="0"/>
              <a:t>struct</a:t>
            </a:r>
            <a:r>
              <a:rPr lang="en-US" altLang="zh-CN" dirty="0" smtClean="0"/>
              <a:t>,</a:t>
            </a:r>
            <a:r>
              <a:rPr lang="zh-CN" altLang="en-US" dirty="0" smtClean="0"/>
              <a:t> </a:t>
            </a:r>
            <a:r>
              <a:rPr lang="en-US" altLang="zh-CN" dirty="0" err="1" smtClean="0"/>
              <a:t>enum</a:t>
            </a:r>
            <a:r>
              <a:rPr lang="zh-CN" altLang="en-US" dirty="0" smtClean="0"/>
              <a:t>和</a:t>
            </a:r>
            <a:r>
              <a:rPr lang="en-US" altLang="zh-CN" dirty="0" smtClean="0"/>
              <a:t>union</a:t>
            </a:r>
            <a:r>
              <a:rPr lang="zh-CN" altLang="en-US" dirty="0" smtClean="0"/>
              <a:t>一样，都是把它们的成员的名字放到了不同的空间，而不同之处是，名字空间的唯一目的是产生一个新的定位某个元素的路径。</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创建名字空间</a:t>
            </a:r>
            <a:endParaRPr lang="zh-CN" altLang="en-US" dirty="0"/>
          </a:p>
        </p:txBody>
      </p:sp>
      <p:sp>
        <p:nvSpPr>
          <p:cNvPr id="3" name="内容占位符 2"/>
          <p:cNvSpPr>
            <a:spLocks noGrp="1"/>
          </p:cNvSpPr>
          <p:nvPr>
            <p:ph idx="1"/>
          </p:nvPr>
        </p:nvSpPr>
        <p:spPr/>
        <p:txBody>
          <a:bodyPr/>
          <a:lstStyle/>
          <a:p>
            <a:r>
              <a:rPr lang="zh-CN" altLang="en-US" dirty="0" smtClean="0"/>
              <a:t>尽管名字空间和</a:t>
            </a:r>
            <a:r>
              <a:rPr lang="en-US" altLang="zh-CN" dirty="0" smtClean="0"/>
              <a:t>class,</a:t>
            </a:r>
            <a:r>
              <a:rPr lang="zh-CN" altLang="en-US" dirty="0" smtClean="0"/>
              <a:t> </a:t>
            </a:r>
            <a:r>
              <a:rPr lang="en-US" altLang="zh-CN" dirty="0" err="1" smtClean="0"/>
              <a:t>struct</a:t>
            </a:r>
            <a:r>
              <a:rPr lang="en-US" altLang="zh-CN" dirty="0" smtClean="0"/>
              <a:t>,</a:t>
            </a:r>
            <a:r>
              <a:rPr lang="zh-CN" altLang="en-US" dirty="0" smtClean="0"/>
              <a:t> </a:t>
            </a:r>
            <a:r>
              <a:rPr lang="en-US" altLang="zh-CN" dirty="0" err="1" smtClean="0"/>
              <a:t>enum</a:t>
            </a:r>
            <a:r>
              <a:rPr lang="zh-CN" altLang="en-US" dirty="0" smtClean="0"/>
              <a:t>和</a:t>
            </a:r>
            <a:r>
              <a:rPr lang="en-US" altLang="zh-CN" dirty="0" smtClean="0"/>
              <a:t>union</a:t>
            </a:r>
            <a:r>
              <a:rPr lang="zh-CN" altLang="en-US" dirty="0" smtClean="0"/>
              <a:t>看上去很类似，但它们之间有如下的区别：</a:t>
            </a:r>
            <a:endParaRPr lang="en-US" altLang="zh-CN" dirty="0" smtClean="0"/>
          </a:p>
          <a:p>
            <a:pPr lvl="1"/>
            <a:r>
              <a:rPr lang="zh-CN" altLang="en-US" dirty="0" smtClean="0"/>
              <a:t>名字空间只能在全局范围内定义，它不能定义在</a:t>
            </a:r>
            <a:r>
              <a:rPr lang="en-US" altLang="zh-CN" dirty="0" smtClean="0"/>
              <a:t>class,</a:t>
            </a:r>
            <a:r>
              <a:rPr lang="zh-CN" altLang="en-US" dirty="0" smtClean="0"/>
              <a:t> </a:t>
            </a:r>
            <a:r>
              <a:rPr lang="en-US" altLang="zh-CN" dirty="0" err="1" smtClean="0"/>
              <a:t>struct</a:t>
            </a:r>
            <a:r>
              <a:rPr lang="en-US" altLang="zh-CN" dirty="0" smtClean="0"/>
              <a:t>,</a:t>
            </a:r>
            <a:r>
              <a:rPr lang="zh-CN" altLang="en-US" dirty="0" smtClean="0"/>
              <a:t> </a:t>
            </a:r>
            <a:r>
              <a:rPr lang="en-US" altLang="zh-CN" dirty="0" err="1" smtClean="0"/>
              <a:t>enum</a:t>
            </a:r>
            <a:r>
              <a:rPr lang="zh-CN" altLang="en-US" dirty="0" smtClean="0"/>
              <a:t>和</a:t>
            </a:r>
            <a:r>
              <a:rPr lang="en-US" altLang="zh-CN" dirty="0" smtClean="0"/>
              <a:t>union</a:t>
            </a:r>
            <a:r>
              <a:rPr lang="zh-CN" altLang="en-US" dirty="0" smtClean="0"/>
              <a:t>中。但名字空间它们自己可以相互嵌套</a:t>
            </a:r>
            <a:endParaRPr lang="en-US" altLang="zh-CN" dirty="0" smtClean="0"/>
          </a:p>
          <a:p>
            <a:pPr lvl="1"/>
            <a:r>
              <a:rPr lang="zh-CN" altLang="en-US" dirty="0" smtClean="0"/>
              <a:t>名字空间的结尾处不必跟一个分号。</a:t>
            </a:r>
            <a:endParaRPr lang="en-US" altLang="zh-CN" dirty="0" smtClean="0"/>
          </a:p>
          <a:p>
            <a:pPr lvl="1"/>
            <a:r>
              <a:rPr lang="zh-CN" altLang="en-US" dirty="0" smtClean="0"/>
              <a:t>不能像创建类一样创建一个名字空间的实例。</a:t>
            </a:r>
            <a:endParaRPr lang="en-US" altLang="zh-CN" dirty="0" smtClean="0"/>
          </a:p>
          <a:p>
            <a:pPr lvl="1">
              <a:buNone/>
            </a:pP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创建名字空间</a:t>
            </a:r>
            <a:endParaRPr lang="zh-CN" altLang="en-US" dirty="0"/>
          </a:p>
        </p:txBody>
      </p:sp>
      <p:sp>
        <p:nvSpPr>
          <p:cNvPr id="3" name="内容占位符 2"/>
          <p:cNvSpPr>
            <a:spLocks noGrp="1"/>
          </p:cNvSpPr>
          <p:nvPr>
            <p:ph idx="1"/>
          </p:nvPr>
        </p:nvSpPr>
        <p:spPr/>
        <p:txBody>
          <a:bodyPr/>
          <a:lstStyle/>
          <a:p>
            <a:r>
              <a:rPr lang="zh-CN" altLang="en-US" dirty="0" smtClean="0"/>
              <a:t>可以在不同的头文件中定义同一个名字空间，效果等同与这两处的定义合并为一个名字空间。</a:t>
            </a:r>
            <a:endParaRPr lang="zh-CN" altLang="en-US" dirty="0"/>
          </a:p>
        </p:txBody>
      </p:sp>
      <p:sp>
        <p:nvSpPr>
          <p:cNvPr id="4" name="矩形 3"/>
          <p:cNvSpPr/>
          <p:nvPr/>
        </p:nvSpPr>
        <p:spPr>
          <a:xfrm>
            <a:off x="3779912" y="2708920"/>
            <a:ext cx="4572000" cy="3693319"/>
          </a:xfrm>
          <a:prstGeom prst="rect">
            <a:avLst/>
          </a:prstGeom>
        </p:spPr>
        <p:txBody>
          <a:bodyPr>
            <a:spAutoFit/>
          </a:bodyPr>
          <a:lstStyle/>
          <a:p>
            <a:r>
              <a:rPr lang="en-US" altLang="zh-CN" dirty="0" smtClean="0"/>
              <a:t>//</a:t>
            </a:r>
            <a:r>
              <a:rPr lang="zh-CN" altLang="en-US" dirty="0" smtClean="0"/>
              <a:t>：</a:t>
            </a:r>
            <a:r>
              <a:rPr lang="en-US" altLang="zh-CN" dirty="0" smtClean="0"/>
              <a:t>C10: Header1.h</a:t>
            </a:r>
          </a:p>
          <a:p>
            <a:r>
              <a:rPr lang="en-US" altLang="zh-CN" dirty="0" smtClean="0"/>
              <a:t>namespace </a:t>
            </a:r>
            <a:r>
              <a:rPr lang="en-US" altLang="zh-CN" dirty="0" err="1" smtClean="0"/>
              <a:t>MyLib</a:t>
            </a:r>
            <a:r>
              <a:rPr lang="en-US" altLang="zh-CN" dirty="0" smtClean="0"/>
              <a:t> {</a:t>
            </a:r>
          </a:p>
          <a:p>
            <a:r>
              <a:rPr lang="en-US" altLang="zh-CN" dirty="0" smtClean="0"/>
              <a:t>  extern </a:t>
            </a:r>
            <a:r>
              <a:rPr lang="en-US" altLang="zh-CN" dirty="0" err="1" smtClean="0"/>
              <a:t>int</a:t>
            </a:r>
            <a:r>
              <a:rPr lang="en-US" altLang="zh-CN" dirty="0" smtClean="0"/>
              <a:t> x;</a:t>
            </a:r>
          </a:p>
          <a:p>
            <a:r>
              <a:rPr lang="en-US" altLang="zh-CN" dirty="0" smtClean="0"/>
              <a:t>  void f();</a:t>
            </a:r>
          </a:p>
          <a:p>
            <a:r>
              <a:rPr lang="en-US" altLang="zh-CN" dirty="0" smtClean="0"/>
              <a:t>  // ...</a:t>
            </a:r>
          </a:p>
          <a:p>
            <a:r>
              <a:rPr lang="en-US" altLang="zh-CN" dirty="0" smtClean="0"/>
              <a:t>} </a:t>
            </a:r>
          </a:p>
          <a:p>
            <a:r>
              <a:rPr lang="en-US" altLang="zh-CN" dirty="0" smtClean="0"/>
              <a:t>--------------------------------------------------------------</a:t>
            </a:r>
          </a:p>
          <a:p>
            <a:r>
              <a:rPr lang="en-US" altLang="zh-CN" dirty="0" smtClean="0"/>
              <a:t>//: C10:Header2.h</a:t>
            </a:r>
          </a:p>
          <a:p>
            <a:r>
              <a:rPr lang="en-US" altLang="zh-CN" dirty="0" smtClean="0"/>
              <a:t>namespace </a:t>
            </a:r>
            <a:r>
              <a:rPr lang="en-US" altLang="zh-CN" dirty="0" err="1" smtClean="0"/>
              <a:t>MyLib</a:t>
            </a:r>
            <a:r>
              <a:rPr lang="en-US" altLang="zh-CN" dirty="0" smtClean="0"/>
              <a:t> { // NOT a redefinition!</a:t>
            </a:r>
          </a:p>
          <a:p>
            <a:r>
              <a:rPr lang="en-US" altLang="zh-CN" dirty="0" smtClean="0"/>
              <a:t>  extern </a:t>
            </a:r>
            <a:r>
              <a:rPr lang="en-US" altLang="zh-CN" dirty="0" err="1" smtClean="0"/>
              <a:t>int</a:t>
            </a:r>
            <a:r>
              <a:rPr lang="en-US" altLang="zh-CN" dirty="0" smtClean="0"/>
              <a:t> y;</a:t>
            </a:r>
          </a:p>
          <a:p>
            <a:r>
              <a:rPr lang="en-US" altLang="zh-CN" dirty="0" smtClean="0"/>
              <a:t>  void g();</a:t>
            </a:r>
          </a:p>
          <a:p>
            <a:r>
              <a:rPr lang="en-US" altLang="zh-CN" dirty="0" smtClean="0"/>
              <a:t>  // ...</a:t>
            </a:r>
          </a:p>
          <a:p>
            <a:r>
              <a:rPr lang="en-US" altLang="zh-CN" dirty="0" smtClean="0"/>
              <a:t>}</a:t>
            </a:r>
            <a:endParaRPr lang="zh-CN" altLang="en-US" dirty="0"/>
          </a:p>
        </p:txBody>
      </p:sp>
      <p:sp>
        <p:nvSpPr>
          <p:cNvPr id="5" name="内容占位符 2"/>
          <p:cNvSpPr txBox="1">
            <a:spLocks/>
          </p:cNvSpPr>
          <p:nvPr/>
        </p:nvSpPr>
        <p:spPr>
          <a:xfrm>
            <a:off x="467544" y="3429000"/>
            <a:ext cx="2736304" cy="285293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3200" dirty="0" smtClean="0"/>
              <a:t>与</a:t>
            </a:r>
            <a:r>
              <a:rPr lang="en-US" altLang="zh-CN" sz="3200" dirty="0" smtClean="0"/>
              <a:t>Java</a:t>
            </a:r>
            <a:r>
              <a:rPr lang="zh-CN" altLang="en-US" sz="3200" dirty="0" smtClean="0"/>
              <a:t>不同，</a:t>
            </a:r>
            <a:r>
              <a:rPr lang="en-US" altLang="zh-CN" sz="3200" dirty="0" smtClean="0"/>
              <a:t>C++</a:t>
            </a:r>
            <a:r>
              <a:rPr lang="zh-CN" altLang="en-US" sz="3200" dirty="0" smtClean="0"/>
              <a:t>的名字空间与文件、目录的组织是分离的。</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创建名字空间</a:t>
            </a:r>
            <a:endParaRPr lang="zh-CN" altLang="en-US" dirty="0"/>
          </a:p>
        </p:txBody>
      </p:sp>
      <p:sp>
        <p:nvSpPr>
          <p:cNvPr id="3" name="内容占位符 2"/>
          <p:cNvSpPr>
            <a:spLocks noGrp="1"/>
          </p:cNvSpPr>
          <p:nvPr>
            <p:ph idx="1"/>
          </p:nvPr>
        </p:nvSpPr>
        <p:spPr/>
        <p:txBody>
          <a:bodyPr/>
          <a:lstStyle/>
          <a:p>
            <a:r>
              <a:rPr lang="zh-CN" altLang="en-US" dirty="0" smtClean="0"/>
              <a:t>重命名名字空间</a:t>
            </a:r>
            <a:endParaRPr lang="en-US" altLang="zh-CN" dirty="0" smtClean="0"/>
          </a:p>
          <a:p>
            <a:pPr lvl="1"/>
            <a:r>
              <a:rPr lang="zh-CN" altLang="en-US" dirty="0" smtClean="0"/>
              <a:t>可以指定一个别名，这样就不必敲打那些开发商提供的冗长的名字了。</a:t>
            </a:r>
            <a:endParaRPr lang="zh-CN" altLang="en-US" dirty="0"/>
          </a:p>
        </p:txBody>
      </p:sp>
      <p:sp>
        <p:nvSpPr>
          <p:cNvPr id="4" name="矩形 3"/>
          <p:cNvSpPr/>
          <p:nvPr/>
        </p:nvSpPr>
        <p:spPr>
          <a:xfrm>
            <a:off x="1928794" y="3286124"/>
            <a:ext cx="4572000" cy="2308324"/>
          </a:xfrm>
          <a:prstGeom prst="rect">
            <a:avLst/>
          </a:prstGeom>
        </p:spPr>
        <p:txBody>
          <a:bodyPr>
            <a:spAutoFit/>
          </a:bodyPr>
          <a:lstStyle/>
          <a:p>
            <a:r>
              <a:rPr lang="en-US" altLang="zh-CN" dirty="0" smtClean="0"/>
              <a:t>namespace </a:t>
            </a:r>
            <a:r>
              <a:rPr lang="en-US" altLang="zh-CN" dirty="0" err="1" smtClean="0"/>
              <a:t>BobsSuperDuperLibrary</a:t>
            </a:r>
            <a:r>
              <a:rPr lang="en-US" altLang="zh-CN" dirty="0" smtClean="0"/>
              <a:t> {</a:t>
            </a:r>
          </a:p>
          <a:p>
            <a:r>
              <a:rPr lang="en-US" altLang="zh-CN" dirty="0" smtClean="0"/>
              <a:t>  class Widget { /* ... */ };</a:t>
            </a:r>
          </a:p>
          <a:p>
            <a:r>
              <a:rPr lang="en-US" altLang="zh-CN" dirty="0" smtClean="0"/>
              <a:t>  class </a:t>
            </a:r>
            <a:r>
              <a:rPr lang="en-US" altLang="zh-CN" dirty="0" err="1" smtClean="0"/>
              <a:t>Poppit</a:t>
            </a:r>
            <a:r>
              <a:rPr lang="en-US" altLang="zh-CN" dirty="0" smtClean="0"/>
              <a:t> { /* ... */ };</a:t>
            </a:r>
          </a:p>
          <a:p>
            <a:r>
              <a:rPr lang="en-US" altLang="zh-CN" dirty="0" smtClean="0"/>
              <a:t>  // ...</a:t>
            </a:r>
          </a:p>
          <a:p>
            <a:r>
              <a:rPr lang="en-US" altLang="zh-CN" dirty="0" smtClean="0"/>
              <a:t>}</a:t>
            </a:r>
          </a:p>
          <a:p>
            <a:r>
              <a:rPr lang="en-US" altLang="zh-CN" dirty="0" smtClean="0"/>
              <a:t>// Too much to type! I'll alias it:</a:t>
            </a:r>
          </a:p>
          <a:p>
            <a:r>
              <a:rPr lang="en-US" altLang="zh-CN" dirty="0" smtClean="0"/>
              <a:t>namespace Bob = </a:t>
            </a:r>
            <a:r>
              <a:rPr lang="en-US" altLang="zh-CN" dirty="0" err="1" smtClean="0"/>
              <a:t>BobsSuperDuperLibrary</a:t>
            </a:r>
            <a:r>
              <a:rPr lang="en-US" altLang="zh-CN" dirty="0" smtClean="0"/>
              <a:t>;</a:t>
            </a:r>
          </a:p>
          <a:p>
            <a:r>
              <a:rPr lang="en-US" altLang="zh-CN" dirty="0" err="1" smtClean="0"/>
              <a:t>int</a:t>
            </a:r>
            <a:r>
              <a:rPr lang="en-US" altLang="zh-CN" dirty="0" smtClean="0"/>
              <a:t> main() {} ///:~</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HTML</a:t>
            </a:r>
            <a:r>
              <a:rPr lang="zh-CN" altLang="en-US" dirty="0" smtClean="0"/>
              <a:t>的名字空间</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755576" y="2828836"/>
            <a:ext cx="7200800" cy="1754326"/>
          </a:xfrm>
          <a:prstGeom prst="rect">
            <a:avLst/>
          </a:prstGeom>
        </p:spPr>
        <p:txBody>
          <a:bodyPr wrap="square">
            <a:spAutoFit/>
          </a:bodyPr>
          <a:lstStyle/>
          <a:p>
            <a:r>
              <a:rPr lang="en-US" altLang="zh-CN" dirty="0" smtClean="0"/>
              <a:t>&lt;%@ </a:t>
            </a:r>
            <a:r>
              <a:rPr lang="en-US" altLang="zh-CN" dirty="0" err="1" smtClean="0"/>
              <a:t>taglib</a:t>
            </a:r>
            <a:r>
              <a:rPr lang="en-US" altLang="zh-CN" dirty="0" smtClean="0"/>
              <a:t> prefix="c" </a:t>
            </a:r>
            <a:r>
              <a:rPr lang="en-US" altLang="zh-CN" dirty="0" err="1" smtClean="0"/>
              <a:t>uri</a:t>
            </a:r>
            <a:r>
              <a:rPr lang="en-US" altLang="zh-CN" dirty="0" smtClean="0"/>
              <a:t>="http://java.sun.com/jsp/jstl/core" %&gt;</a:t>
            </a:r>
          </a:p>
          <a:p>
            <a:endParaRPr lang="en-US" altLang="zh-CN" dirty="0" smtClean="0"/>
          </a:p>
          <a:p>
            <a:r>
              <a:rPr lang="en-US" altLang="zh-CN" dirty="0" smtClean="0"/>
              <a:t>&lt;html </a:t>
            </a:r>
            <a:r>
              <a:rPr lang="en-US" altLang="zh-CN" dirty="0" err="1" smtClean="0"/>
              <a:t>xmlns</a:t>
            </a:r>
            <a:r>
              <a:rPr lang="en-US" altLang="zh-CN" dirty="0" smtClean="0"/>
              <a:t>="http://www.w3.org/1999/xhtml"&gt;</a:t>
            </a:r>
          </a:p>
          <a:p>
            <a:r>
              <a:rPr lang="en-US" altLang="zh-CN" dirty="0" smtClean="0"/>
              <a:t>……</a:t>
            </a:r>
          </a:p>
          <a:p>
            <a:r>
              <a:rPr lang="en-US" altLang="zh-CN" dirty="0" smtClean="0"/>
              <a:t>&lt;div&gt;&lt;c:out value="${bean}"/&gt;&lt;/div&gt;</a:t>
            </a:r>
          </a:p>
          <a:p>
            <a:r>
              <a:rPr lang="en-US" altLang="zh-CN" dirty="0" smtClean="0"/>
              <a:t>……</a:t>
            </a:r>
            <a:endParaRPr lang="en-US" alt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创建名字空间</a:t>
            </a:r>
            <a:endParaRPr lang="zh-CN" altLang="en-US" dirty="0"/>
          </a:p>
        </p:txBody>
      </p:sp>
      <p:sp>
        <p:nvSpPr>
          <p:cNvPr id="3" name="内容占位符 2"/>
          <p:cNvSpPr>
            <a:spLocks noGrp="1"/>
          </p:cNvSpPr>
          <p:nvPr>
            <p:ph idx="1"/>
          </p:nvPr>
        </p:nvSpPr>
        <p:spPr>
          <a:xfrm>
            <a:off x="500034" y="1285860"/>
            <a:ext cx="8229600" cy="4525963"/>
          </a:xfrm>
        </p:spPr>
        <p:txBody>
          <a:bodyPr/>
          <a:lstStyle/>
          <a:p>
            <a:r>
              <a:rPr lang="zh-CN" altLang="en-US" dirty="0" smtClean="0"/>
              <a:t>每个编译单元都可包含一个未命名的名字空间，这个名字空间中的元素在该编译单元有效。</a:t>
            </a:r>
            <a:endParaRPr lang="zh-CN" altLang="en-US" dirty="0"/>
          </a:p>
        </p:txBody>
      </p:sp>
      <p:sp>
        <p:nvSpPr>
          <p:cNvPr id="4" name="矩形 3"/>
          <p:cNvSpPr/>
          <p:nvPr/>
        </p:nvSpPr>
        <p:spPr>
          <a:xfrm>
            <a:off x="2643174" y="2571744"/>
            <a:ext cx="4572000" cy="923330"/>
          </a:xfrm>
          <a:prstGeom prst="rect">
            <a:avLst/>
          </a:prstGeom>
        </p:spPr>
        <p:txBody>
          <a:bodyPr>
            <a:spAutoFit/>
          </a:bodyPr>
          <a:lstStyle/>
          <a:p>
            <a:r>
              <a:rPr lang="en-US" altLang="zh-CN" dirty="0" smtClean="0"/>
              <a:t>//: C10:UnnamedNamespaces.cpp</a:t>
            </a:r>
          </a:p>
          <a:p>
            <a:endParaRPr lang="en-US" altLang="zh-CN" dirty="0" smtClean="0"/>
          </a:p>
          <a:p>
            <a:r>
              <a:rPr lang="en-US" altLang="zh-CN" dirty="0" smtClean="0"/>
              <a:t>//unname.cbp</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创建名字空间</a:t>
            </a:r>
            <a:endParaRPr lang="zh-CN" altLang="en-US" dirty="0"/>
          </a:p>
        </p:txBody>
      </p:sp>
      <p:sp>
        <p:nvSpPr>
          <p:cNvPr id="3" name="内容占位符 2"/>
          <p:cNvSpPr>
            <a:spLocks noGrp="1"/>
          </p:cNvSpPr>
          <p:nvPr>
            <p:ph idx="1"/>
          </p:nvPr>
        </p:nvSpPr>
        <p:spPr/>
        <p:txBody>
          <a:bodyPr/>
          <a:lstStyle/>
          <a:p>
            <a:r>
              <a:rPr lang="zh-CN" altLang="en-US" dirty="0" smtClean="0"/>
              <a:t>友元</a:t>
            </a:r>
            <a:endParaRPr lang="en-US" altLang="zh-CN" dirty="0" smtClean="0"/>
          </a:p>
          <a:p>
            <a:pPr lvl="1"/>
            <a:r>
              <a:rPr lang="zh-CN" altLang="en-US" dirty="0" smtClean="0"/>
              <a:t>可以在一个名字空间的类定义之内插入</a:t>
            </a:r>
            <a:r>
              <a:rPr lang="en-US" altLang="zh-CN" dirty="0" smtClean="0"/>
              <a:t>(inject)</a:t>
            </a:r>
            <a:r>
              <a:rPr lang="zh-CN" altLang="en-US" dirty="0" smtClean="0"/>
              <a:t>一个友元</a:t>
            </a:r>
            <a:r>
              <a:rPr lang="en-US" altLang="zh-CN" dirty="0" smtClean="0"/>
              <a:t>(friend)</a:t>
            </a:r>
            <a:r>
              <a:rPr lang="zh-CN" altLang="en-US" dirty="0" smtClean="0"/>
              <a:t>，使得该友元成为名字空间的一个成员：</a:t>
            </a:r>
            <a:endParaRPr lang="zh-CN" altLang="en-US" dirty="0"/>
          </a:p>
        </p:txBody>
      </p:sp>
      <p:sp>
        <p:nvSpPr>
          <p:cNvPr id="4" name="矩形 3"/>
          <p:cNvSpPr/>
          <p:nvPr/>
        </p:nvSpPr>
        <p:spPr>
          <a:xfrm>
            <a:off x="2143108" y="3571876"/>
            <a:ext cx="4572000" cy="2031325"/>
          </a:xfrm>
          <a:prstGeom prst="rect">
            <a:avLst/>
          </a:prstGeom>
        </p:spPr>
        <p:txBody>
          <a:bodyPr>
            <a:spAutoFit/>
          </a:bodyPr>
          <a:lstStyle/>
          <a:p>
            <a:r>
              <a:rPr lang="en-US" altLang="zh-CN" dirty="0" smtClean="0"/>
              <a:t>namespace Me {</a:t>
            </a:r>
          </a:p>
          <a:p>
            <a:r>
              <a:rPr lang="en-US" altLang="zh-CN" dirty="0" smtClean="0"/>
              <a:t>  class Us {</a:t>
            </a:r>
          </a:p>
          <a:p>
            <a:r>
              <a:rPr lang="en-US" altLang="zh-CN" dirty="0" smtClean="0"/>
              <a:t>    //...</a:t>
            </a:r>
          </a:p>
          <a:p>
            <a:r>
              <a:rPr lang="en-US" altLang="zh-CN" dirty="0" smtClean="0"/>
              <a:t>    friend void you();</a:t>
            </a:r>
          </a:p>
          <a:p>
            <a:r>
              <a:rPr lang="en-US" altLang="zh-CN" dirty="0" smtClean="0"/>
              <a:t>  };</a:t>
            </a:r>
          </a:p>
          <a:p>
            <a:r>
              <a:rPr lang="en-US" altLang="zh-CN" dirty="0" smtClean="0"/>
              <a:t>} </a:t>
            </a:r>
          </a:p>
          <a:p>
            <a:r>
              <a:rPr lang="en-US" altLang="zh-CN" dirty="0" err="1" smtClean="0"/>
              <a:t>int</a:t>
            </a:r>
            <a:r>
              <a:rPr lang="en-US" altLang="zh-CN" dirty="0" smtClean="0"/>
              <a:t> main() {} ///:~</a:t>
            </a:r>
            <a:endParaRPr lang="zh-CN" altLang="en-US" dirty="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本章概要</a:t>
            </a:r>
            <a:endParaRPr lang="zh-CN" altLang="en-US" dirty="0"/>
          </a:p>
        </p:txBody>
      </p:sp>
      <p:sp>
        <p:nvSpPr>
          <p:cNvPr id="3" name="内容占位符 2"/>
          <p:cNvSpPr>
            <a:spLocks noGrp="1"/>
          </p:cNvSpPr>
          <p:nvPr>
            <p:ph idx="1"/>
          </p:nvPr>
        </p:nvSpPr>
        <p:spPr/>
        <p:txBody>
          <a:bodyPr/>
          <a:lstStyle/>
          <a:p>
            <a:r>
              <a:rPr lang="zh-CN" altLang="en-US" dirty="0" smtClean="0"/>
              <a:t>创建名字是程序设计过程中的一项基本活动，当一个项目很大时，它将不可避免地包含大量的名字。</a:t>
            </a:r>
            <a:endParaRPr lang="en-US" altLang="zh-CN" dirty="0" smtClean="0"/>
          </a:p>
          <a:p>
            <a:r>
              <a:rPr lang="en-US" altLang="zh-CN" dirty="0" smtClean="0"/>
              <a:t>C++</a:t>
            </a:r>
            <a:r>
              <a:rPr lang="zh-CN" altLang="en-US" dirty="0" smtClean="0"/>
              <a:t>允许我们对名字的产生和名字的可见性进行控制，包括这些名字的存储位置以及名字的连接</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创建名字空间</a:t>
            </a:r>
            <a:r>
              <a:rPr lang="en-US" altLang="zh-CN" dirty="0" smtClean="0"/>
              <a:t>:</a:t>
            </a:r>
            <a:r>
              <a:rPr lang="en-US" altLang="zh-CN" dirty="0" err="1" smtClean="0"/>
              <a:t>FriendInjection</a:t>
            </a:r>
            <a:endParaRPr lang="zh-CN" altLang="en-US" dirty="0"/>
          </a:p>
        </p:txBody>
      </p:sp>
      <p:sp>
        <p:nvSpPr>
          <p:cNvPr id="4" name="矩形 3"/>
          <p:cNvSpPr/>
          <p:nvPr/>
        </p:nvSpPr>
        <p:spPr>
          <a:xfrm>
            <a:off x="500034" y="1785926"/>
            <a:ext cx="6357966" cy="4524315"/>
          </a:xfrm>
          <a:prstGeom prst="rect">
            <a:avLst/>
          </a:prstGeom>
        </p:spPr>
        <p:txBody>
          <a:bodyPr wrap="square">
            <a:spAutoFit/>
          </a:bodyPr>
          <a:lstStyle/>
          <a:p>
            <a:r>
              <a:rPr lang="en-US" altLang="zh-CN" dirty="0" smtClean="0"/>
              <a:t>#</a:t>
            </a:r>
            <a:r>
              <a:rPr lang="en-US" altLang="zh-CN" dirty="0" err="1" smtClean="0"/>
              <a:t>ifndef</a:t>
            </a:r>
            <a:r>
              <a:rPr lang="en-US" altLang="zh-CN" dirty="0" smtClean="0"/>
              <a:t> FRIENDINJECTION_H_</a:t>
            </a:r>
          </a:p>
          <a:p>
            <a:r>
              <a:rPr lang="en-US" altLang="zh-CN" dirty="0" smtClean="0"/>
              <a:t>#define FRIENDINJECTION_H_</a:t>
            </a:r>
          </a:p>
          <a:p>
            <a:endParaRPr lang="zh-CN" altLang="en-US" dirty="0" smtClean="0"/>
          </a:p>
          <a:p>
            <a:r>
              <a:rPr lang="en-US" altLang="zh-CN" dirty="0" smtClean="0"/>
              <a:t>namespace </a:t>
            </a:r>
            <a:r>
              <a:rPr lang="en-US" altLang="zh-CN" dirty="0" err="1" smtClean="0"/>
              <a:t>oop</a:t>
            </a:r>
            <a:r>
              <a:rPr lang="en-US" altLang="zh-CN" dirty="0" smtClean="0"/>
              <a:t>{</a:t>
            </a:r>
          </a:p>
          <a:p>
            <a:pPr lvl="1"/>
            <a:r>
              <a:rPr lang="en-US" altLang="zh-CN" dirty="0" smtClean="0"/>
              <a:t>class </a:t>
            </a:r>
            <a:r>
              <a:rPr lang="en-US" altLang="zh-CN" dirty="0" err="1" smtClean="0"/>
              <a:t>FriendInjection</a:t>
            </a:r>
            <a:endParaRPr lang="en-US" altLang="zh-CN" dirty="0" smtClean="0"/>
          </a:p>
          <a:p>
            <a:pPr lvl="1"/>
            <a:r>
              <a:rPr lang="en-US" altLang="zh-CN" dirty="0" smtClean="0"/>
              <a:t>{</a:t>
            </a:r>
          </a:p>
          <a:p>
            <a:pPr lvl="1"/>
            <a:r>
              <a:rPr lang="en-US" altLang="zh-CN" dirty="0" smtClean="0"/>
              <a:t>public:</a:t>
            </a:r>
          </a:p>
          <a:p>
            <a:pPr lvl="1"/>
            <a:r>
              <a:rPr lang="zh-CN" altLang="en-US" dirty="0" smtClean="0"/>
              <a:t>        </a:t>
            </a:r>
            <a:r>
              <a:rPr lang="en-US" altLang="zh-CN" dirty="0" err="1" smtClean="0"/>
              <a:t>FriendInjection</a:t>
            </a:r>
            <a:r>
              <a:rPr lang="en-US" altLang="zh-CN" dirty="0" smtClean="0"/>
              <a:t>();</a:t>
            </a:r>
          </a:p>
          <a:p>
            <a:pPr lvl="1"/>
            <a:r>
              <a:rPr lang="zh-CN" altLang="en-US" dirty="0" smtClean="0"/>
              <a:t>        </a:t>
            </a:r>
            <a:r>
              <a:rPr lang="en-US" altLang="zh-CN" dirty="0" smtClean="0"/>
              <a:t>virtual ~</a:t>
            </a:r>
            <a:r>
              <a:rPr lang="en-US" altLang="zh-CN" dirty="0" err="1" smtClean="0"/>
              <a:t>FriendInjection</a:t>
            </a:r>
            <a:r>
              <a:rPr lang="en-US" altLang="zh-CN" dirty="0" smtClean="0"/>
              <a:t>();</a:t>
            </a:r>
          </a:p>
          <a:p>
            <a:pPr lvl="1"/>
            <a:endParaRPr lang="zh-CN" altLang="en-US" dirty="0" smtClean="0"/>
          </a:p>
          <a:p>
            <a:pPr lvl="1"/>
            <a:r>
              <a:rPr lang="zh-CN" altLang="en-US" dirty="0" smtClean="0"/>
              <a:t>   </a:t>
            </a:r>
            <a:r>
              <a:rPr lang="en-US" altLang="zh-CN" dirty="0"/>
              <a:t> </a:t>
            </a:r>
            <a:r>
              <a:rPr lang="en-US" altLang="zh-CN" dirty="0" smtClean="0"/>
              <a:t>friend void </a:t>
            </a:r>
            <a:r>
              <a:rPr lang="en-US" altLang="zh-CN" dirty="0" err="1" smtClean="0"/>
              <a:t>myFriendFunc</a:t>
            </a:r>
            <a:r>
              <a:rPr lang="en-US" altLang="zh-CN" dirty="0" smtClean="0"/>
              <a:t>();</a:t>
            </a:r>
          </a:p>
          <a:p>
            <a:pPr lvl="1"/>
            <a:r>
              <a:rPr lang="en-US" altLang="zh-CN" dirty="0" smtClean="0"/>
              <a:t>};</a:t>
            </a:r>
          </a:p>
          <a:p>
            <a:pPr lvl="1"/>
            <a:endParaRPr lang="en-US" altLang="zh-CN" dirty="0" smtClean="0"/>
          </a:p>
          <a:p>
            <a:r>
              <a:rPr lang="en-US" altLang="zh-CN" dirty="0" smtClean="0"/>
              <a:t>}</a:t>
            </a:r>
          </a:p>
          <a:p>
            <a:endParaRPr lang="zh-CN" altLang="en-US" dirty="0" smtClean="0"/>
          </a:p>
          <a:p>
            <a:r>
              <a:rPr lang="en-US" altLang="zh-CN" dirty="0" smtClean="0"/>
              <a:t>#</a:t>
            </a:r>
            <a:r>
              <a:rPr lang="en-US" altLang="zh-CN" dirty="0" err="1" smtClean="0"/>
              <a:t>endif</a:t>
            </a:r>
            <a:r>
              <a:rPr lang="en-US" altLang="zh-CN" dirty="0" smtClean="0"/>
              <a:t> /*FRIENDINJECTION_H_*/</a:t>
            </a:r>
            <a:endParaRPr lang="zh-CN" alt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创建名字空间</a:t>
            </a:r>
            <a:r>
              <a:rPr lang="en-US" altLang="zh-CN" dirty="0" smtClean="0"/>
              <a:t>:</a:t>
            </a:r>
            <a:r>
              <a:rPr lang="en-US" altLang="zh-CN" dirty="0" err="1" smtClean="0"/>
              <a:t>FriendInjection</a:t>
            </a:r>
            <a:endParaRPr lang="zh-CN" altLang="en-US" dirty="0"/>
          </a:p>
        </p:txBody>
      </p:sp>
      <p:sp>
        <p:nvSpPr>
          <p:cNvPr id="4" name="矩形 3"/>
          <p:cNvSpPr/>
          <p:nvPr/>
        </p:nvSpPr>
        <p:spPr>
          <a:xfrm>
            <a:off x="1000100" y="1785926"/>
            <a:ext cx="4572000" cy="4247317"/>
          </a:xfrm>
          <a:prstGeom prst="rect">
            <a:avLst/>
          </a:prstGeom>
        </p:spPr>
        <p:txBody>
          <a:bodyPr>
            <a:spAutoFit/>
          </a:bodyPr>
          <a:lstStyle/>
          <a:p>
            <a:r>
              <a:rPr lang="en-US" altLang="zh-CN" dirty="0" smtClean="0"/>
              <a:t>#include "</a:t>
            </a:r>
            <a:r>
              <a:rPr lang="en-US" altLang="zh-CN" dirty="0" err="1" smtClean="0"/>
              <a:t>FriendInjection.h</a:t>
            </a:r>
            <a:r>
              <a:rPr lang="en-US" altLang="zh-CN" dirty="0" smtClean="0"/>
              <a:t>"</a:t>
            </a:r>
          </a:p>
          <a:p>
            <a:endParaRPr lang="zh-CN" altLang="en-US" dirty="0" smtClean="0"/>
          </a:p>
          <a:p>
            <a:r>
              <a:rPr lang="en-US" altLang="zh-CN" dirty="0" err="1" smtClean="0"/>
              <a:t>oop</a:t>
            </a:r>
            <a:r>
              <a:rPr lang="en-US" altLang="zh-CN" dirty="0" smtClean="0"/>
              <a:t>::</a:t>
            </a:r>
            <a:r>
              <a:rPr lang="en-US" altLang="zh-CN" dirty="0" err="1" smtClean="0"/>
              <a:t>FriendInjection</a:t>
            </a:r>
            <a:r>
              <a:rPr lang="en-US" altLang="zh-CN" dirty="0" smtClean="0"/>
              <a:t>::</a:t>
            </a:r>
            <a:r>
              <a:rPr lang="en-US" altLang="zh-CN" dirty="0" err="1" smtClean="0"/>
              <a:t>FriendInjection</a:t>
            </a:r>
            <a:r>
              <a:rPr lang="en-US" altLang="zh-CN" dirty="0" smtClean="0"/>
              <a:t>()</a:t>
            </a:r>
          </a:p>
          <a:p>
            <a:r>
              <a:rPr lang="en-US" altLang="zh-CN" dirty="0" smtClean="0"/>
              <a:t>{</a:t>
            </a:r>
          </a:p>
          <a:p>
            <a:r>
              <a:rPr lang="en-US" altLang="zh-CN" dirty="0" smtClean="0"/>
              <a:t>}</a:t>
            </a:r>
          </a:p>
          <a:p>
            <a:endParaRPr lang="zh-CN" altLang="en-US" dirty="0" smtClean="0"/>
          </a:p>
          <a:p>
            <a:r>
              <a:rPr lang="en-US" altLang="zh-CN" dirty="0" err="1" smtClean="0"/>
              <a:t>oop</a:t>
            </a:r>
            <a:r>
              <a:rPr lang="en-US" altLang="zh-CN" dirty="0" smtClean="0"/>
              <a:t>::</a:t>
            </a:r>
            <a:r>
              <a:rPr lang="en-US" altLang="zh-CN" dirty="0" err="1" smtClean="0"/>
              <a:t>FriendInjection</a:t>
            </a:r>
            <a:r>
              <a:rPr lang="en-US" altLang="zh-CN" dirty="0" smtClean="0"/>
              <a:t>::~</a:t>
            </a:r>
            <a:r>
              <a:rPr lang="en-US" altLang="zh-CN" dirty="0" err="1" smtClean="0"/>
              <a:t>FriendInjection</a:t>
            </a:r>
            <a:r>
              <a:rPr lang="en-US" altLang="zh-CN" dirty="0" smtClean="0"/>
              <a:t>()</a:t>
            </a:r>
          </a:p>
          <a:p>
            <a:r>
              <a:rPr lang="en-US" altLang="zh-CN" dirty="0" smtClean="0"/>
              <a:t>{</a:t>
            </a:r>
          </a:p>
          <a:p>
            <a:r>
              <a:rPr lang="en-US" altLang="zh-CN" dirty="0" smtClean="0"/>
              <a:t>}</a:t>
            </a:r>
          </a:p>
          <a:p>
            <a:endParaRPr lang="en-US" altLang="zh-CN" dirty="0" smtClean="0"/>
          </a:p>
          <a:p>
            <a:r>
              <a:rPr lang="en-US" altLang="zh-CN" dirty="0" smtClean="0"/>
              <a:t>void </a:t>
            </a:r>
            <a:r>
              <a:rPr lang="en-US" altLang="zh-CN" dirty="0" err="1" smtClean="0"/>
              <a:t>oop</a:t>
            </a:r>
            <a:r>
              <a:rPr lang="en-US" altLang="zh-CN" dirty="0" smtClean="0"/>
              <a:t>::</a:t>
            </a:r>
            <a:r>
              <a:rPr lang="en-US" altLang="zh-CN" dirty="0" err="1" smtClean="0"/>
              <a:t>myFriendFunc</a:t>
            </a:r>
            <a:r>
              <a:rPr lang="en-US" altLang="zh-CN" dirty="0" smtClean="0"/>
              <a:t>(){}</a:t>
            </a:r>
          </a:p>
          <a:p>
            <a:endParaRPr lang="zh-CN" altLang="en-US" dirty="0" smtClean="0"/>
          </a:p>
          <a:p>
            <a:r>
              <a:rPr lang="en-US" altLang="zh-CN" dirty="0" err="1" smtClean="0"/>
              <a:t>int</a:t>
            </a:r>
            <a:r>
              <a:rPr lang="en-US" altLang="zh-CN" dirty="0" smtClean="0"/>
              <a:t> main(</a:t>
            </a:r>
            <a:r>
              <a:rPr lang="en-US" altLang="zh-CN" dirty="0" err="1" smtClean="0"/>
              <a:t>int</a:t>
            </a:r>
            <a:r>
              <a:rPr lang="en-US" altLang="zh-CN" dirty="0" smtClean="0"/>
              <a:t> </a:t>
            </a:r>
            <a:r>
              <a:rPr lang="en-US" altLang="zh-CN" dirty="0" err="1" smtClean="0"/>
              <a:t>argc</a:t>
            </a:r>
            <a:r>
              <a:rPr lang="en-US" altLang="zh-CN" dirty="0" smtClean="0"/>
              <a:t>, char* </a:t>
            </a:r>
            <a:r>
              <a:rPr lang="en-US" altLang="zh-CN" dirty="0" err="1" smtClean="0"/>
              <a:t>argv</a:t>
            </a:r>
            <a:r>
              <a:rPr lang="en-US" altLang="zh-CN" dirty="0" smtClean="0"/>
              <a:t>){</a:t>
            </a:r>
          </a:p>
          <a:p>
            <a:r>
              <a:rPr lang="zh-CN" altLang="en-US" dirty="0" smtClean="0"/>
              <a:t>         </a:t>
            </a:r>
            <a:r>
              <a:rPr lang="en-US" altLang="zh-CN" dirty="0" err="1" smtClean="0"/>
              <a:t>oop</a:t>
            </a:r>
            <a:r>
              <a:rPr lang="en-US" altLang="zh-CN" dirty="0" smtClean="0"/>
              <a:t>::</a:t>
            </a:r>
            <a:r>
              <a:rPr lang="en-US" altLang="zh-CN" dirty="0" err="1" smtClean="0"/>
              <a:t>myFriendFunc</a:t>
            </a:r>
            <a:r>
              <a:rPr lang="en-US" altLang="zh-CN" dirty="0" smtClean="0"/>
              <a:t>();</a:t>
            </a:r>
          </a:p>
          <a:p>
            <a:r>
              <a:rPr lang="en-US" altLang="zh-CN" dirty="0" smtClean="0"/>
              <a: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使用名字空间</a:t>
            </a:r>
            <a:endParaRPr lang="zh-CN" altLang="en-US" dirty="0"/>
          </a:p>
        </p:txBody>
      </p:sp>
      <p:sp>
        <p:nvSpPr>
          <p:cNvPr id="3" name="内容占位符 2"/>
          <p:cNvSpPr>
            <a:spLocks noGrp="1"/>
          </p:cNvSpPr>
          <p:nvPr>
            <p:ph idx="1"/>
          </p:nvPr>
        </p:nvSpPr>
        <p:spPr/>
        <p:txBody>
          <a:bodyPr/>
          <a:lstStyle/>
          <a:p>
            <a:r>
              <a:rPr lang="zh-CN" altLang="en-US" dirty="0" smtClean="0"/>
              <a:t>有三种引用名字空间内名字的方法：</a:t>
            </a:r>
            <a:endParaRPr lang="en-US" altLang="zh-CN" dirty="0" smtClean="0"/>
          </a:p>
          <a:p>
            <a:pPr lvl="1"/>
            <a:r>
              <a:rPr lang="zh-CN" altLang="en-US" dirty="0" smtClean="0"/>
              <a:t>作用域运算符</a:t>
            </a:r>
            <a:endParaRPr lang="en-US" altLang="zh-CN" dirty="0" smtClean="0"/>
          </a:p>
          <a:p>
            <a:pPr lvl="1"/>
            <a:r>
              <a:rPr lang="zh-CN" altLang="en-US" dirty="0" smtClean="0"/>
              <a:t>使用指令</a:t>
            </a:r>
            <a:r>
              <a:rPr lang="en-US" altLang="zh-CN" dirty="0" smtClean="0"/>
              <a:t>(using directive)</a:t>
            </a:r>
          </a:p>
          <a:p>
            <a:pPr lvl="2"/>
            <a:r>
              <a:rPr lang="zh-CN" altLang="en-US" dirty="0" smtClean="0"/>
              <a:t>将所有名字引入到名字空间内</a:t>
            </a:r>
            <a:endParaRPr lang="en-US" altLang="zh-CN" dirty="0" smtClean="0"/>
          </a:p>
          <a:p>
            <a:pPr lvl="1"/>
            <a:r>
              <a:rPr lang="zh-CN" altLang="en-US" dirty="0" smtClean="0"/>
              <a:t>使用声明</a:t>
            </a:r>
            <a:r>
              <a:rPr lang="en-US" altLang="zh-CN" dirty="0" smtClean="0"/>
              <a:t>(using declaration)</a:t>
            </a:r>
          </a:p>
          <a:p>
            <a:pPr lvl="2"/>
            <a:r>
              <a:rPr lang="zh-CN" altLang="en-US" dirty="0" smtClean="0"/>
              <a:t>指定引入特定的名字</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0426</a:t>
            </a:r>
            <a:endParaRPr kumimoji="1" lang="zh-CN" altLang="en-US" dirty="0"/>
          </a:p>
        </p:txBody>
      </p:sp>
      <p:sp>
        <p:nvSpPr>
          <p:cNvPr id="3" name="内容占位符 2"/>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20319468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使用名字空间</a:t>
            </a:r>
            <a:endParaRPr lang="zh-CN" altLang="en-US" dirty="0"/>
          </a:p>
        </p:txBody>
      </p:sp>
      <p:sp>
        <p:nvSpPr>
          <p:cNvPr id="3" name="内容占位符 2"/>
          <p:cNvSpPr>
            <a:spLocks noGrp="1"/>
          </p:cNvSpPr>
          <p:nvPr>
            <p:ph idx="1"/>
          </p:nvPr>
        </p:nvSpPr>
        <p:spPr/>
        <p:txBody>
          <a:bodyPr/>
          <a:lstStyle/>
          <a:p>
            <a:r>
              <a:rPr lang="zh-CN" altLang="en-US" dirty="0" smtClean="0"/>
              <a:t>使用域运算符</a:t>
            </a:r>
            <a:endParaRPr lang="en-US" altLang="zh-CN" dirty="0" smtClean="0"/>
          </a:p>
          <a:p>
            <a:pPr lvl="1"/>
            <a:r>
              <a:rPr lang="zh-CN" altLang="en-US" dirty="0" smtClean="0"/>
              <a:t>名字空间内的任何名字都可以用作用域运算符做明确的指定，就像引用一个类中的名字一样。</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使用名字空间</a:t>
            </a:r>
            <a:endParaRPr lang="zh-CN" altLang="en-US" dirty="0"/>
          </a:p>
        </p:txBody>
      </p:sp>
      <p:sp>
        <p:nvSpPr>
          <p:cNvPr id="3" name="内容占位符 2"/>
          <p:cNvSpPr>
            <a:spLocks noGrp="1"/>
          </p:cNvSpPr>
          <p:nvPr>
            <p:ph idx="1"/>
          </p:nvPr>
        </p:nvSpPr>
        <p:spPr/>
        <p:txBody>
          <a:bodyPr/>
          <a:lstStyle/>
          <a:p>
            <a:r>
              <a:rPr lang="zh-CN" altLang="en-US" dirty="0" smtClean="0"/>
              <a:t>使用域作用符</a:t>
            </a:r>
            <a:endParaRPr lang="en-US" altLang="zh-CN" dirty="0" smtClean="0"/>
          </a:p>
          <a:p>
            <a:pPr lvl="1"/>
            <a:r>
              <a:rPr lang="en-US" altLang="zh-CN" dirty="0" smtClean="0"/>
              <a:t> C10:ScopeResolution.cpp</a:t>
            </a:r>
            <a:endParaRPr lang="zh-CN" altLang="en-US" dirty="0"/>
          </a:p>
        </p:txBody>
      </p:sp>
      <p:sp>
        <p:nvSpPr>
          <p:cNvPr id="4" name="矩形 3"/>
          <p:cNvSpPr/>
          <p:nvPr/>
        </p:nvSpPr>
        <p:spPr>
          <a:xfrm>
            <a:off x="4429124" y="3214686"/>
            <a:ext cx="3500462" cy="2585323"/>
          </a:xfrm>
          <a:prstGeom prst="rect">
            <a:avLst/>
          </a:prstGeom>
        </p:spPr>
        <p:txBody>
          <a:bodyPr wrap="square">
            <a:spAutoFit/>
          </a:bodyPr>
          <a:lstStyle/>
          <a:p>
            <a:r>
              <a:rPr lang="pl-PL" altLang="zh-CN" dirty="0" smtClean="0"/>
              <a:t>int X::Y::i = 9;</a:t>
            </a:r>
            <a:endParaRPr lang="en-US" altLang="zh-CN" dirty="0" smtClean="0"/>
          </a:p>
          <a:p>
            <a:endParaRPr lang="pl-PL" altLang="zh-CN" dirty="0" smtClean="0"/>
          </a:p>
          <a:p>
            <a:r>
              <a:rPr lang="pl-PL" altLang="zh-CN" dirty="0" smtClean="0"/>
              <a:t>X::Z::Z(int i) { u = v = w = i; }</a:t>
            </a:r>
          </a:p>
          <a:p>
            <a:r>
              <a:rPr lang="pl-PL" altLang="zh-CN" dirty="0" smtClean="0"/>
              <a:t>int X::Z::g() { return u = v = w = 0; }</a:t>
            </a:r>
            <a:endParaRPr lang="en-US" altLang="zh-CN" dirty="0" smtClean="0"/>
          </a:p>
          <a:p>
            <a:endParaRPr lang="pl-PL" altLang="zh-CN" dirty="0" smtClean="0"/>
          </a:p>
          <a:p>
            <a:r>
              <a:rPr lang="pl-PL" altLang="zh-CN" dirty="0" smtClean="0"/>
              <a:t>void X::func() {</a:t>
            </a:r>
          </a:p>
          <a:p>
            <a:r>
              <a:rPr lang="pl-PL" altLang="zh-CN" dirty="0" smtClean="0"/>
              <a:t>  X::Z a(1);</a:t>
            </a:r>
          </a:p>
          <a:p>
            <a:r>
              <a:rPr lang="pl-PL" altLang="zh-CN" dirty="0" smtClean="0"/>
              <a:t>  a.g();</a:t>
            </a:r>
          </a:p>
          <a:p>
            <a:r>
              <a:rPr lang="pl-PL" altLang="zh-CN" dirty="0" smtClean="0"/>
              <a:t>}</a:t>
            </a:r>
            <a:endParaRPr lang="zh-CN" altLang="en-US" dirty="0"/>
          </a:p>
        </p:txBody>
      </p:sp>
      <p:sp>
        <p:nvSpPr>
          <p:cNvPr id="5" name="矩形 4"/>
          <p:cNvSpPr/>
          <p:nvPr/>
        </p:nvSpPr>
        <p:spPr>
          <a:xfrm>
            <a:off x="857224" y="2786058"/>
            <a:ext cx="2143140" cy="3970318"/>
          </a:xfrm>
          <a:prstGeom prst="rect">
            <a:avLst/>
          </a:prstGeom>
        </p:spPr>
        <p:txBody>
          <a:bodyPr wrap="square">
            <a:spAutoFit/>
          </a:bodyPr>
          <a:lstStyle/>
          <a:p>
            <a:r>
              <a:rPr lang="en-US" altLang="zh-CN" dirty="0" smtClean="0"/>
              <a:t>namespace X {</a:t>
            </a:r>
          </a:p>
          <a:p>
            <a:pPr lvl="1"/>
            <a:r>
              <a:rPr lang="en-US" altLang="zh-CN" dirty="0" smtClean="0"/>
              <a:t>  class Y {</a:t>
            </a:r>
          </a:p>
          <a:p>
            <a:pPr lvl="1"/>
            <a:r>
              <a:rPr lang="en-US" altLang="zh-CN" dirty="0" smtClean="0"/>
              <a:t>         static </a:t>
            </a:r>
            <a:r>
              <a:rPr lang="en-US" altLang="zh-CN" dirty="0" err="1" smtClean="0"/>
              <a:t>int</a:t>
            </a:r>
            <a:r>
              <a:rPr lang="en-US" altLang="zh-CN" dirty="0" smtClean="0"/>
              <a:t> </a:t>
            </a:r>
            <a:r>
              <a:rPr lang="en-US" altLang="zh-CN" dirty="0" err="1" smtClean="0"/>
              <a:t>i</a:t>
            </a:r>
            <a:r>
              <a:rPr lang="en-US" altLang="zh-CN" dirty="0" smtClean="0"/>
              <a:t>;</a:t>
            </a:r>
          </a:p>
          <a:p>
            <a:pPr lvl="1"/>
            <a:r>
              <a:rPr lang="en-US" altLang="zh-CN" dirty="0" smtClean="0"/>
              <a:t>  public:</a:t>
            </a:r>
          </a:p>
          <a:p>
            <a:pPr lvl="1"/>
            <a:r>
              <a:rPr lang="en-US" altLang="zh-CN" dirty="0" smtClean="0"/>
              <a:t>        void f();</a:t>
            </a:r>
          </a:p>
          <a:p>
            <a:pPr lvl="1"/>
            <a:r>
              <a:rPr lang="en-US" altLang="zh-CN" dirty="0" smtClean="0"/>
              <a:t>  };</a:t>
            </a:r>
          </a:p>
          <a:p>
            <a:pPr lvl="1"/>
            <a:r>
              <a:rPr lang="en-US" altLang="zh-CN" dirty="0" smtClean="0"/>
              <a:t>  class Z{</a:t>
            </a:r>
          </a:p>
          <a:p>
            <a:r>
              <a:rPr lang="pl-PL" altLang="zh-CN" dirty="0" smtClean="0"/>
              <a:t> </a:t>
            </a:r>
            <a:r>
              <a:rPr lang="en-US" altLang="zh-CN" dirty="0" smtClean="0"/>
              <a:t>	</a:t>
            </a:r>
            <a:r>
              <a:rPr lang="pl-PL" altLang="zh-CN" dirty="0" smtClean="0"/>
              <a:t>int u, v, w;</a:t>
            </a:r>
          </a:p>
          <a:p>
            <a:r>
              <a:rPr lang="zh-CN" altLang="en-US" dirty="0" smtClean="0"/>
              <a:t>            </a:t>
            </a:r>
            <a:r>
              <a:rPr lang="pl-PL" altLang="zh-CN" dirty="0" smtClean="0"/>
              <a:t>public:</a:t>
            </a:r>
          </a:p>
          <a:p>
            <a:r>
              <a:rPr lang="pl-PL" altLang="zh-CN" dirty="0" smtClean="0"/>
              <a:t>  </a:t>
            </a:r>
            <a:r>
              <a:rPr lang="en-US" altLang="zh-CN" dirty="0" smtClean="0"/>
              <a:t>	</a:t>
            </a:r>
            <a:r>
              <a:rPr lang="pl-PL" altLang="zh-CN" dirty="0" smtClean="0"/>
              <a:t>Z(int i);</a:t>
            </a:r>
          </a:p>
          <a:p>
            <a:r>
              <a:rPr lang="pl-PL" altLang="zh-CN" dirty="0" smtClean="0"/>
              <a:t>  </a:t>
            </a:r>
            <a:r>
              <a:rPr lang="en-US" altLang="zh-CN" dirty="0" smtClean="0"/>
              <a:t>	</a:t>
            </a:r>
            <a:r>
              <a:rPr lang="pl-PL" altLang="zh-CN" dirty="0" smtClean="0"/>
              <a:t>int g();</a:t>
            </a:r>
            <a:endParaRPr lang="en-US" altLang="zh-CN" dirty="0" smtClean="0"/>
          </a:p>
          <a:p>
            <a:r>
              <a:rPr lang="zh-CN" altLang="en-US" dirty="0" smtClean="0"/>
              <a:t>           </a:t>
            </a:r>
            <a:r>
              <a:rPr lang="en-US" altLang="zh-CN" dirty="0" smtClean="0"/>
              <a:t>}</a:t>
            </a:r>
          </a:p>
          <a:p>
            <a:pPr lvl="1"/>
            <a:r>
              <a:rPr lang="en-US" altLang="zh-CN" dirty="0" smtClean="0"/>
              <a:t>  void </a:t>
            </a:r>
            <a:r>
              <a:rPr lang="en-US" altLang="zh-CN" dirty="0" err="1" smtClean="0"/>
              <a:t>func</a:t>
            </a:r>
            <a:r>
              <a:rPr lang="en-US" altLang="zh-CN" dirty="0" smtClean="0"/>
              <a:t>();</a:t>
            </a:r>
          </a:p>
          <a:p>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使用名字空间</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使用指令</a:t>
            </a:r>
            <a:r>
              <a:rPr lang="en-US" altLang="zh-CN" dirty="0" smtClean="0"/>
              <a:t>(using directive)</a:t>
            </a:r>
            <a:r>
              <a:rPr lang="zh-CN" altLang="en-US" dirty="0" smtClean="0"/>
              <a:t>将所有名字引入到名字空间内，这样，接下来的代码中就无需使用完整的限定。</a:t>
            </a:r>
            <a:endParaRPr lang="en-US" altLang="zh-CN" dirty="0" smtClean="0"/>
          </a:p>
          <a:p>
            <a:endParaRPr lang="en-US" altLang="zh-CN" dirty="0" smtClean="0"/>
          </a:p>
          <a:p>
            <a:endParaRPr lang="en-US" altLang="zh-CN" dirty="0" smtClean="0"/>
          </a:p>
          <a:p>
            <a:endParaRPr lang="en-US" altLang="zh-CN" dirty="0" smtClean="0"/>
          </a:p>
          <a:p>
            <a:pPr>
              <a:buNone/>
            </a:pPr>
            <a:r>
              <a:rPr lang="zh-CN" altLang="en-US" dirty="0" smtClean="0"/>
              <a:t>问题：</a:t>
            </a:r>
            <a:endParaRPr lang="en-US" altLang="zh-CN" dirty="0" smtClean="0"/>
          </a:p>
          <a:p>
            <a:pPr>
              <a:buNone/>
            </a:pPr>
            <a:r>
              <a:rPr lang="en-US" altLang="zh-CN" dirty="0" smtClean="0"/>
              <a:t>	Arithmetic.cpp</a:t>
            </a:r>
            <a:r>
              <a:rPr lang="zh-CN" altLang="en-US" dirty="0" smtClean="0"/>
              <a:t>的</a:t>
            </a:r>
            <a:r>
              <a:rPr lang="en-US" altLang="zh-CN" dirty="0" smtClean="0"/>
              <a:t>main</a:t>
            </a:r>
            <a:r>
              <a:rPr lang="zh-CN" altLang="en-US" dirty="0" smtClean="0"/>
              <a:t>函数中能不能使用</a:t>
            </a:r>
            <a:r>
              <a:rPr lang="en-US" altLang="zh-CN" dirty="0" smtClean="0"/>
              <a:t>Integer</a:t>
            </a:r>
            <a:r>
              <a:rPr lang="zh-CN" altLang="en-US" dirty="0" smtClean="0"/>
              <a:t>对象？</a:t>
            </a:r>
            <a:r>
              <a:rPr lang="en-US" altLang="zh-CN" dirty="0" smtClean="0"/>
              <a:t>	</a:t>
            </a:r>
          </a:p>
        </p:txBody>
      </p:sp>
      <p:sp>
        <p:nvSpPr>
          <p:cNvPr id="4" name="矩形 3"/>
          <p:cNvSpPr/>
          <p:nvPr/>
        </p:nvSpPr>
        <p:spPr>
          <a:xfrm>
            <a:off x="1475656" y="2852936"/>
            <a:ext cx="3643338" cy="1200329"/>
          </a:xfrm>
          <a:prstGeom prst="rect">
            <a:avLst/>
          </a:prstGeom>
        </p:spPr>
        <p:txBody>
          <a:bodyPr wrap="square">
            <a:spAutoFit/>
          </a:bodyPr>
          <a:lstStyle/>
          <a:p>
            <a:r>
              <a:rPr lang="en-US" altLang="zh-CN" dirty="0" smtClean="0"/>
              <a:t>//:</a:t>
            </a:r>
            <a:r>
              <a:rPr lang="en-US" altLang="zh-CN" dirty="0" err="1" smtClean="0"/>
              <a:t>NamespaceInt.h</a:t>
            </a:r>
            <a:endParaRPr lang="en-US" altLang="zh-CN" dirty="0" smtClean="0"/>
          </a:p>
          <a:p>
            <a:r>
              <a:rPr lang="en-US" altLang="zh-CN" dirty="0" smtClean="0"/>
              <a:t>//:</a:t>
            </a:r>
            <a:r>
              <a:rPr lang="en-US" altLang="zh-CN" dirty="0" err="1" smtClean="0"/>
              <a:t>NamespaceMath.h</a:t>
            </a:r>
            <a:endParaRPr lang="en-US" altLang="zh-CN" dirty="0" smtClean="0"/>
          </a:p>
          <a:p>
            <a:r>
              <a:rPr lang="en-US" altLang="zh-CN" dirty="0" smtClean="0"/>
              <a:t>//:Arithmetic.cpp</a:t>
            </a:r>
          </a:p>
          <a:p>
            <a:endParaRPr lang="en-US" altLang="zh-CN"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使用名字空间</a:t>
            </a:r>
            <a:endParaRPr lang="zh-CN" altLang="en-US" dirty="0"/>
          </a:p>
        </p:txBody>
      </p:sp>
      <p:sp>
        <p:nvSpPr>
          <p:cNvPr id="3" name="内容占位符 2"/>
          <p:cNvSpPr>
            <a:spLocks noGrp="1"/>
          </p:cNvSpPr>
          <p:nvPr>
            <p:ph idx="1"/>
          </p:nvPr>
        </p:nvSpPr>
        <p:spPr/>
        <p:txBody>
          <a:bodyPr/>
          <a:lstStyle/>
          <a:p>
            <a:pPr marL="342900" lvl="1" indent="-342900">
              <a:buFont typeface="Arial" pitchFamily="34" charset="0"/>
              <a:buChar char="•"/>
            </a:pPr>
            <a:r>
              <a:rPr lang="zh-CN" altLang="en-US" dirty="0" smtClean="0"/>
              <a:t>使用</a:t>
            </a:r>
            <a:r>
              <a:rPr lang="en-US" altLang="zh-CN" dirty="0" smtClean="0"/>
              <a:t>using</a:t>
            </a:r>
            <a:r>
              <a:rPr lang="zh-CN" altLang="en-US" dirty="0" smtClean="0"/>
              <a:t>指定引入特定的名字，也称为使用声明</a:t>
            </a:r>
            <a:r>
              <a:rPr lang="en-US" altLang="zh-CN" dirty="0" smtClean="0"/>
              <a:t>(using declaration)</a:t>
            </a:r>
          </a:p>
          <a:p>
            <a:pPr marL="742950" lvl="2" indent="-342900"/>
            <a:r>
              <a:rPr lang="en-US" altLang="zh-CN" dirty="0" smtClean="0"/>
              <a:t>Using declaration</a:t>
            </a:r>
            <a:r>
              <a:rPr lang="zh-CN" altLang="en-US" dirty="0" smtClean="0"/>
              <a:t>的优先级比</a:t>
            </a:r>
            <a:r>
              <a:rPr lang="en-US" altLang="zh-CN" dirty="0" smtClean="0"/>
              <a:t>using directive</a:t>
            </a:r>
            <a:r>
              <a:rPr lang="zh-CN" altLang="en-US" dirty="0" smtClean="0"/>
              <a:t>高。</a:t>
            </a:r>
            <a:endParaRPr lang="en-US" altLang="zh-CN" dirty="0" smtClean="0"/>
          </a:p>
          <a:p>
            <a:pPr marL="742950" lvl="2" indent="-342900">
              <a:buNone/>
            </a:pPr>
            <a:r>
              <a:rPr lang="en-US" altLang="zh-CN" dirty="0" smtClean="0"/>
              <a:t>	//C10:UsingDeclaration.h</a:t>
            </a:r>
          </a:p>
          <a:p>
            <a:pPr marL="742950" lvl="2" indent="-342900">
              <a:buNone/>
            </a:pPr>
            <a:r>
              <a:rPr lang="en-US" altLang="zh-CN" dirty="0" smtClean="0"/>
              <a:t>	//C10:UsingDeclaration1.cpp</a:t>
            </a:r>
          </a:p>
          <a:p>
            <a:pPr marL="342900" lvl="1" indent="-342900">
              <a:buFont typeface="Arial" pitchFamily="34" charset="0"/>
              <a:buChar char="•"/>
            </a:pPr>
            <a:r>
              <a:rPr lang="zh-CN" altLang="en-US" dirty="0" smtClean="0"/>
              <a:t>可以通过使用声明将一个名字空间里的名字导入另一个名字空间</a:t>
            </a:r>
            <a:endParaRPr lang="en-US" altLang="zh-CN" dirty="0" smtClean="0"/>
          </a:p>
          <a:p>
            <a:pPr marL="742950" lvl="2" indent="-342900">
              <a:buNone/>
            </a:pPr>
            <a:r>
              <a:rPr lang="en-US" altLang="zh-CN" dirty="0" smtClean="0"/>
              <a:t>	//C10:UsingDeclaration.h</a:t>
            </a:r>
          </a:p>
          <a:p>
            <a:pPr marL="742950" lvl="2" indent="-342900">
              <a:buNone/>
            </a:pPr>
            <a:r>
              <a:rPr lang="en-US" altLang="zh-CN" dirty="0" smtClean="0"/>
              <a:t>	//C10:UsingDeclaration2.cpp</a:t>
            </a:r>
          </a:p>
          <a:p>
            <a:pPr marL="742950" lvl="2" indent="-342900"/>
            <a:endParaRPr lang="en-US" altLang="zh-CN"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使用名字空间</a:t>
            </a:r>
            <a:endParaRPr lang="zh-CN" altLang="en-US" dirty="0"/>
          </a:p>
        </p:txBody>
      </p:sp>
      <p:sp>
        <p:nvSpPr>
          <p:cNvPr id="3" name="内容占位符 2"/>
          <p:cNvSpPr>
            <a:spLocks noGrp="1"/>
          </p:cNvSpPr>
          <p:nvPr>
            <p:ph idx="1"/>
          </p:nvPr>
        </p:nvSpPr>
        <p:spPr/>
        <p:txBody>
          <a:bodyPr/>
          <a:lstStyle/>
          <a:p>
            <a:r>
              <a:rPr lang="zh-CN" altLang="en-US" dirty="0" smtClean="0"/>
              <a:t>注意：不要轻易将一个全局的</a:t>
            </a:r>
            <a:r>
              <a:rPr lang="en-US" altLang="zh-CN" dirty="0" smtClean="0"/>
              <a:t>using</a:t>
            </a:r>
            <a:r>
              <a:rPr lang="zh-CN" altLang="en-US" dirty="0" smtClean="0"/>
              <a:t>指令用在头文件中。如果确实需要在头文件中使用</a:t>
            </a:r>
            <a:r>
              <a:rPr lang="en-US" altLang="zh-CN" dirty="0" smtClean="0"/>
              <a:t>using</a:t>
            </a:r>
            <a:r>
              <a:rPr lang="zh-CN" altLang="en-US" dirty="0" smtClean="0"/>
              <a:t>，尽可能将其局部化，也就是尽可能使用</a:t>
            </a:r>
            <a:r>
              <a:rPr lang="en-US" altLang="zh-CN" dirty="0" smtClean="0"/>
              <a:t>using declaration</a:t>
            </a:r>
            <a:r>
              <a:rPr lang="zh-CN" altLang="en-US" dirty="0" smtClean="0"/>
              <a:t>引入特定的名字或在一个特定的范围内使用</a:t>
            </a:r>
            <a:r>
              <a:rPr lang="en-US" altLang="zh-CN" dirty="0" smtClean="0"/>
              <a:t>using directive.</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名字空间：小结</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C++</a:t>
            </a:r>
            <a:r>
              <a:rPr lang="zh-CN" altLang="en-US" dirty="0" smtClean="0"/>
              <a:t>的名字空间特征，把一个全局名字空间分解成多个可管理的小空间。</a:t>
            </a:r>
            <a:endParaRPr lang="en-US" altLang="zh-CN" dirty="0" smtClean="0"/>
          </a:p>
          <a:p>
            <a:pPr lvl="1"/>
            <a:r>
              <a:rPr lang="zh-CN" altLang="en-US" dirty="0" smtClean="0"/>
              <a:t>创建名字空间</a:t>
            </a:r>
            <a:endParaRPr lang="en-US" altLang="zh-CN" dirty="0" smtClean="0"/>
          </a:p>
          <a:p>
            <a:pPr lvl="2"/>
            <a:r>
              <a:rPr lang="zh-CN" altLang="en-US" dirty="0" smtClean="0"/>
              <a:t>定义名字空间</a:t>
            </a:r>
            <a:endParaRPr lang="en-US" altLang="zh-CN" dirty="0" smtClean="0"/>
          </a:p>
          <a:p>
            <a:pPr lvl="2"/>
            <a:r>
              <a:rPr lang="zh-CN" altLang="en-US" dirty="0" smtClean="0"/>
              <a:t>使用别名</a:t>
            </a:r>
            <a:endParaRPr lang="en-US" altLang="zh-CN" dirty="0" smtClean="0"/>
          </a:p>
          <a:p>
            <a:pPr lvl="1"/>
            <a:r>
              <a:rPr lang="zh-CN" altLang="en-US" dirty="0" smtClean="0"/>
              <a:t>使用名字空间</a:t>
            </a:r>
            <a:endParaRPr lang="en-US" altLang="zh-CN" dirty="0" smtClean="0"/>
          </a:p>
          <a:p>
            <a:pPr lvl="2"/>
            <a:r>
              <a:rPr lang="zh-CN" altLang="en-US" dirty="0" smtClean="0"/>
              <a:t>用作用域运算符</a:t>
            </a:r>
            <a:endParaRPr lang="en-US" altLang="zh-CN" dirty="0" smtClean="0"/>
          </a:p>
          <a:p>
            <a:pPr lvl="2"/>
            <a:r>
              <a:rPr lang="zh-CN" altLang="en-US" dirty="0" smtClean="0"/>
              <a:t>用使用指令</a:t>
            </a:r>
            <a:r>
              <a:rPr lang="en-US" altLang="zh-CN" dirty="0" smtClean="0"/>
              <a:t>(using directive)</a:t>
            </a:r>
            <a:r>
              <a:rPr lang="zh-CN" altLang="en-US" dirty="0" smtClean="0"/>
              <a:t>将所有名字引入到名字空间内</a:t>
            </a:r>
            <a:endParaRPr lang="en-US" altLang="zh-CN" dirty="0" smtClean="0"/>
          </a:p>
          <a:p>
            <a:pPr lvl="2"/>
            <a:r>
              <a:rPr lang="zh-CN" altLang="en-US" dirty="0" smtClean="0"/>
              <a:t>用使用声明</a:t>
            </a:r>
            <a:r>
              <a:rPr lang="en-US" altLang="zh-CN" dirty="0" smtClean="0"/>
              <a:t>(using declaration)</a:t>
            </a:r>
            <a:r>
              <a:rPr lang="zh-CN" altLang="en-US" dirty="0" smtClean="0"/>
              <a:t>指定引入特定的名字</a:t>
            </a:r>
          </a:p>
          <a:p>
            <a:pPr lvl="1"/>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的编译过程</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1142976" y="1428736"/>
            <a:ext cx="6500858" cy="45075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a:t>
            </a:r>
            <a:r>
              <a:rPr lang="en-US" altLang="zh-CN" dirty="0" smtClean="0"/>
              <a:t>Java</a:t>
            </a:r>
            <a:r>
              <a:rPr lang="zh-CN" altLang="en-US" dirty="0" smtClean="0"/>
              <a:t>的</a:t>
            </a:r>
            <a:r>
              <a:rPr lang="en-US" altLang="zh-CN" dirty="0" smtClean="0"/>
              <a:t>Package</a:t>
            </a:r>
            <a:r>
              <a:rPr lang="zh-CN" altLang="en-US" dirty="0" smtClean="0"/>
              <a:t>的比较</a:t>
            </a:r>
            <a:endParaRPr lang="zh-CN" altLang="en-US" dirty="0"/>
          </a:p>
        </p:txBody>
      </p:sp>
      <p:sp>
        <p:nvSpPr>
          <p:cNvPr id="3" name="内容占位符 2"/>
          <p:cNvSpPr>
            <a:spLocks noGrp="1"/>
          </p:cNvSpPr>
          <p:nvPr>
            <p:ph idx="1"/>
          </p:nvPr>
        </p:nvSpPr>
        <p:spPr/>
        <p:txBody>
          <a:bodyPr/>
          <a:lstStyle/>
          <a:p>
            <a:r>
              <a:rPr lang="zh-CN" altLang="en-US" dirty="0" smtClean="0"/>
              <a:t>创建名字空间</a:t>
            </a:r>
            <a:endParaRPr lang="en-US" altLang="zh-CN" dirty="0" smtClean="0"/>
          </a:p>
          <a:p>
            <a:pPr lvl="1"/>
            <a:r>
              <a:rPr lang="zh-CN" altLang="en-US" dirty="0" smtClean="0"/>
              <a:t>名字空间与文件系统的关系</a:t>
            </a:r>
            <a:endParaRPr lang="en-US" altLang="zh-CN" dirty="0" smtClean="0"/>
          </a:p>
          <a:p>
            <a:r>
              <a:rPr lang="zh-CN" altLang="en-US" dirty="0" smtClean="0"/>
              <a:t>使用名字空间</a:t>
            </a:r>
            <a:endParaRPr lang="en-US" altLang="zh-CN" dirty="0" smtClean="0"/>
          </a:p>
          <a:p>
            <a:r>
              <a:rPr lang="en-US" altLang="zh-CN" dirty="0" smtClean="0"/>
              <a:t>Java</a:t>
            </a:r>
            <a:r>
              <a:rPr lang="zh-CN" altLang="en-US" dirty="0" smtClean="0"/>
              <a:t>中的 </a:t>
            </a:r>
            <a:r>
              <a:rPr lang="en-US" altLang="zh-CN" dirty="0" smtClean="0"/>
              <a:t>import  static</a:t>
            </a:r>
          </a:p>
          <a:p>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静态元素</a:t>
            </a:r>
            <a:endParaRPr lang="zh-CN" altLang="en-US" dirty="0"/>
          </a:p>
        </p:txBody>
      </p:sp>
      <p:sp>
        <p:nvSpPr>
          <p:cNvPr id="3" name="内容占位符 2"/>
          <p:cNvSpPr>
            <a:spLocks noGrp="1"/>
          </p:cNvSpPr>
          <p:nvPr>
            <p:ph idx="1"/>
          </p:nvPr>
        </p:nvSpPr>
        <p:spPr/>
        <p:txBody>
          <a:bodyPr>
            <a:normAutofit/>
          </a:bodyPr>
          <a:lstStyle/>
          <a:p>
            <a:r>
              <a:rPr lang="zh-CN" altLang="en-US" dirty="0" smtClean="0"/>
              <a:t>全局静态</a:t>
            </a:r>
            <a:endParaRPr lang="en-US" altLang="zh-CN" dirty="0" smtClean="0"/>
          </a:p>
          <a:p>
            <a:pPr lvl="1"/>
            <a:r>
              <a:rPr lang="zh-CN" altLang="en-US" dirty="0" smtClean="0"/>
              <a:t>全局静态变量</a:t>
            </a:r>
            <a:endParaRPr lang="en-US" altLang="zh-CN" dirty="0" smtClean="0"/>
          </a:p>
          <a:p>
            <a:pPr lvl="1"/>
            <a:r>
              <a:rPr lang="zh-CN" altLang="en-US" dirty="0" smtClean="0"/>
              <a:t>全局静态函数</a:t>
            </a:r>
            <a:endParaRPr lang="en-US" altLang="zh-CN" dirty="0" smtClean="0"/>
          </a:p>
          <a:p>
            <a:r>
              <a:rPr lang="zh-CN" altLang="en-US" dirty="0" smtClean="0"/>
              <a:t>函数中的静态变量</a:t>
            </a:r>
            <a:endParaRPr lang="en-US" altLang="zh-CN" dirty="0" smtClean="0"/>
          </a:p>
          <a:p>
            <a:r>
              <a:rPr lang="zh-CN" altLang="en-US" dirty="0" smtClean="0"/>
              <a:t>类中的静态成员</a:t>
            </a:r>
            <a:endParaRPr lang="en-US" altLang="zh-CN" dirty="0" smtClean="0"/>
          </a:p>
          <a:p>
            <a:pPr lvl="1"/>
            <a:r>
              <a:rPr lang="zh-CN" altLang="en-US" dirty="0" smtClean="0"/>
              <a:t>静态成员数据</a:t>
            </a:r>
            <a:endParaRPr lang="en-US" altLang="zh-CN" dirty="0" smtClean="0"/>
          </a:p>
          <a:p>
            <a:pPr lvl="1"/>
            <a:r>
              <a:rPr lang="zh-CN" altLang="en-US" dirty="0" smtClean="0"/>
              <a:t>静态成员函数</a:t>
            </a:r>
            <a:endParaRPr lang="en-US" altLang="zh-CN" dirty="0" smtClean="0"/>
          </a:p>
          <a:p>
            <a:r>
              <a:rPr lang="zh-CN" altLang="en-US" dirty="0" smtClean="0"/>
              <a:t>静态数据的初始化依赖</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静态的含义</a:t>
            </a:r>
            <a:endParaRPr lang="zh-CN" altLang="en-US" dirty="0"/>
          </a:p>
        </p:txBody>
      </p:sp>
      <p:sp>
        <p:nvSpPr>
          <p:cNvPr id="3" name="内容占位符 2"/>
          <p:cNvSpPr>
            <a:spLocks noGrp="1"/>
          </p:cNvSpPr>
          <p:nvPr>
            <p:ph idx="1"/>
          </p:nvPr>
        </p:nvSpPr>
        <p:spPr/>
        <p:txBody>
          <a:bodyPr/>
          <a:lstStyle/>
          <a:p>
            <a:r>
              <a:rPr lang="zh-CN" altLang="en-US" dirty="0" smtClean="0"/>
              <a:t>静态有两种含义</a:t>
            </a:r>
            <a:endParaRPr lang="en-US" altLang="zh-CN" dirty="0" smtClean="0"/>
          </a:p>
          <a:p>
            <a:pPr lvl="1"/>
            <a:r>
              <a:rPr lang="zh-CN" altLang="en-US" dirty="0" smtClean="0"/>
              <a:t>对于变量而言，声明为静态的元素是在固定的地址上进行存储分配，也就是说对象是在一个特殊的静态数据区上创建的。</a:t>
            </a:r>
            <a:endParaRPr lang="en-US" altLang="zh-CN" dirty="0" smtClean="0"/>
          </a:p>
          <a:p>
            <a:pPr lvl="1"/>
            <a:r>
              <a:rPr lang="zh-CN" altLang="en-US" dirty="0" smtClean="0"/>
              <a:t>声明为静态的元素对一个特定的编译单位来说是局部的。这样，</a:t>
            </a:r>
            <a:r>
              <a:rPr lang="en-US" altLang="zh-CN" dirty="0" smtClean="0"/>
              <a:t>static</a:t>
            </a:r>
            <a:r>
              <a:rPr lang="zh-CN" altLang="en-US" dirty="0" smtClean="0"/>
              <a:t>控制这个名字的可见性：这个名字在该编译单元之外是不可见的。</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全局静态</a:t>
            </a:r>
            <a:endParaRPr lang="zh-CN" altLang="en-US" dirty="0"/>
          </a:p>
        </p:txBody>
      </p:sp>
      <p:sp>
        <p:nvSpPr>
          <p:cNvPr id="3" name="内容占位符 2"/>
          <p:cNvSpPr>
            <a:spLocks noGrp="1"/>
          </p:cNvSpPr>
          <p:nvPr>
            <p:ph idx="1"/>
          </p:nvPr>
        </p:nvSpPr>
        <p:spPr/>
        <p:txBody>
          <a:bodyPr/>
          <a:lstStyle/>
          <a:p>
            <a:r>
              <a:rPr lang="zh-CN" altLang="en-US" dirty="0" smtClean="0"/>
              <a:t>全局静态变量</a:t>
            </a:r>
            <a:r>
              <a:rPr lang="en-US" altLang="zh-CN" dirty="0" smtClean="0"/>
              <a:t>/</a:t>
            </a:r>
            <a:r>
              <a:rPr lang="zh-CN" altLang="en-US" dirty="0" smtClean="0"/>
              <a:t>全局静态函数</a:t>
            </a:r>
            <a:endParaRPr lang="en-US" altLang="zh-CN" dirty="0" smtClean="0"/>
          </a:p>
          <a:p>
            <a:pPr lvl="1"/>
            <a:r>
              <a:rPr lang="zh-CN" altLang="en-US" dirty="0" smtClean="0"/>
              <a:t>问题：这两种静态是用了静态的那种含义？</a:t>
            </a:r>
            <a:endParaRPr lang="en-US" altLang="zh-CN" dirty="0" smtClean="0"/>
          </a:p>
          <a:p>
            <a:pPr lvl="1"/>
            <a:r>
              <a:rPr lang="zh-CN" altLang="en-US" dirty="0" smtClean="0"/>
              <a:t>问题：内部连接还是外部连接？</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函数中的静态变量</a:t>
            </a:r>
            <a:endParaRPr lang="zh-CN" altLang="en-US" dirty="0"/>
          </a:p>
        </p:txBody>
      </p:sp>
      <p:sp>
        <p:nvSpPr>
          <p:cNvPr id="3" name="内容占位符 2"/>
          <p:cNvSpPr>
            <a:spLocks noGrp="1"/>
          </p:cNvSpPr>
          <p:nvPr>
            <p:ph idx="1"/>
          </p:nvPr>
        </p:nvSpPr>
        <p:spPr/>
        <p:txBody>
          <a:bodyPr/>
          <a:lstStyle/>
          <a:p>
            <a:r>
              <a:rPr lang="zh-CN" altLang="en-US" dirty="0" smtClean="0"/>
              <a:t>例： </a:t>
            </a:r>
            <a:r>
              <a:rPr lang="en-US" altLang="zh-CN" dirty="0" smtClean="0"/>
              <a:t>C10:StaticVariablesInFunctions.cpp</a:t>
            </a:r>
          </a:p>
          <a:p>
            <a:r>
              <a:rPr lang="zh-CN" altLang="en-US" dirty="0" smtClean="0"/>
              <a:t>这个例子在说明函数内静态变量的同时，也说明了他的危险。</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函数中的静态变量</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如果函数内部定义的是用户自定义的静态对象，便涉及到构造函数和析构函数的调用。</a:t>
            </a:r>
            <a:endParaRPr lang="en-US" altLang="zh-CN" dirty="0" smtClean="0"/>
          </a:p>
          <a:p>
            <a:r>
              <a:rPr lang="zh-CN" altLang="en-US" dirty="0" smtClean="0"/>
              <a:t>函数内静态对象的构造函数在这个函数第一次被调用时构造并初始化。如果该函数没有被调用，则不会被初始化。</a:t>
            </a:r>
            <a:endParaRPr lang="en-US" altLang="zh-CN" dirty="0" smtClean="0"/>
          </a:p>
          <a:p>
            <a:pPr lvl="1"/>
            <a:r>
              <a:rPr lang="zh-CN" altLang="en-US" dirty="0" smtClean="0"/>
              <a:t>没有被初始化是否意味着不占用内存？</a:t>
            </a:r>
            <a:endParaRPr lang="en-US" altLang="zh-CN" dirty="0" smtClean="0"/>
          </a:p>
          <a:p>
            <a:r>
              <a:rPr lang="zh-CN" altLang="en-US" dirty="0" smtClean="0"/>
              <a:t>函数内静态对象的析构函数在程序从</a:t>
            </a:r>
            <a:r>
              <a:rPr lang="en-US" altLang="zh-CN" dirty="0" smtClean="0"/>
              <a:t>main</a:t>
            </a:r>
            <a:r>
              <a:rPr lang="zh-CN" altLang="en-US" dirty="0" smtClean="0"/>
              <a:t>中退出时调用。析构函数调用的次序按照初始化相反的顺序进行。</a:t>
            </a:r>
            <a:endParaRPr lang="en-US" altLang="zh-CN" dirty="0" smtClean="0"/>
          </a:p>
          <a:p>
            <a:r>
              <a:rPr lang="zh-CN" altLang="en-US" dirty="0" smtClean="0"/>
              <a:t>如果静态对象没有初始化过，则不会调用析构函数。</a:t>
            </a:r>
            <a:endParaRPr lang="en-US" altLang="zh-CN" dirty="0" smtClean="0"/>
          </a:p>
          <a:p>
            <a:pPr>
              <a:buNone/>
            </a:pPr>
            <a:r>
              <a:rPr lang="en-US" altLang="zh-CN" dirty="0" smtClean="0"/>
              <a:t>	//C10:StaticDestructors.cpp</a:t>
            </a:r>
          </a:p>
          <a:p>
            <a:pPr>
              <a:buNone/>
            </a:pP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类中的静态成员</a:t>
            </a:r>
            <a:endParaRPr lang="zh-CN" altLang="en-US" dirty="0"/>
          </a:p>
        </p:txBody>
      </p:sp>
      <p:sp>
        <p:nvSpPr>
          <p:cNvPr id="3" name="内容占位符 2"/>
          <p:cNvSpPr>
            <a:spLocks noGrp="1"/>
          </p:cNvSpPr>
          <p:nvPr>
            <p:ph idx="1"/>
          </p:nvPr>
        </p:nvSpPr>
        <p:spPr/>
        <p:txBody>
          <a:bodyPr/>
          <a:lstStyle/>
          <a:p>
            <a:r>
              <a:rPr lang="zh-CN" altLang="en-US" dirty="0" smtClean="0"/>
              <a:t>静态数据成员</a:t>
            </a:r>
            <a:endParaRPr lang="en-US" altLang="zh-CN" dirty="0" smtClean="0"/>
          </a:p>
          <a:p>
            <a:pPr lvl="1"/>
            <a:r>
              <a:rPr lang="zh-CN" altLang="en-US" dirty="0" smtClean="0"/>
              <a:t>类中普通的数据成员，对于每个类的实例，都占据各自的存储空间。或者说，类的每个实例之间没有共享数据。</a:t>
            </a:r>
            <a:endParaRPr lang="en-US" altLang="zh-CN" dirty="0" smtClean="0"/>
          </a:p>
          <a:p>
            <a:pPr lvl="1"/>
            <a:r>
              <a:rPr lang="zh-CN" altLang="en-US" dirty="0" smtClean="0"/>
              <a:t>如果类的实例之间需要共享数据，则需要静态数据成员。</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类中的静态成员</a:t>
            </a:r>
            <a:endParaRPr lang="zh-CN" altLang="en-US" dirty="0"/>
          </a:p>
        </p:txBody>
      </p:sp>
      <p:sp>
        <p:nvSpPr>
          <p:cNvPr id="4" name="矩形 3"/>
          <p:cNvSpPr/>
          <p:nvPr/>
        </p:nvSpPr>
        <p:spPr>
          <a:xfrm>
            <a:off x="2643174" y="2500306"/>
            <a:ext cx="4572000" cy="3970318"/>
          </a:xfrm>
          <a:prstGeom prst="rect">
            <a:avLst/>
          </a:prstGeom>
        </p:spPr>
        <p:txBody>
          <a:bodyPr>
            <a:spAutoFit/>
          </a:bodyPr>
          <a:lstStyle/>
          <a:p>
            <a:r>
              <a:rPr lang="en-US" altLang="zh-CN" b="1" dirty="0" smtClean="0"/>
              <a:t>//C10:ClassCount.h</a:t>
            </a:r>
          </a:p>
          <a:p>
            <a:r>
              <a:rPr lang="en-US" altLang="zh-CN" dirty="0" smtClean="0"/>
              <a:t>class </a:t>
            </a:r>
            <a:r>
              <a:rPr lang="en-US" altLang="zh-CN" dirty="0" err="1" smtClean="0"/>
              <a:t>ClassCount</a:t>
            </a:r>
            <a:endParaRPr lang="en-US" altLang="zh-CN" dirty="0" smtClean="0"/>
          </a:p>
          <a:p>
            <a:r>
              <a:rPr lang="en-US" altLang="zh-CN" dirty="0" smtClean="0"/>
              <a:t>{</a:t>
            </a:r>
          </a:p>
          <a:p>
            <a:r>
              <a:rPr lang="en-US" altLang="zh-CN" dirty="0" smtClean="0"/>
              <a:t>	static </a:t>
            </a:r>
            <a:r>
              <a:rPr lang="en-US" altLang="zh-CN" dirty="0" err="1" smtClean="0"/>
              <a:t>int</a:t>
            </a:r>
            <a:r>
              <a:rPr lang="en-US" altLang="zh-CN" dirty="0" smtClean="0"/>
              <a:t> </a:t>
            </a:r>
            <a:r>
              <a:rPr lang="en-US" altLang="zh-CN" dirty="0" err="1" smtClean="0"/>
              <a:t>instanceCount</a:t>
            </a:r>
            <a:r>
              <a:rPr lang="en-US" altLang="zh-CN" dirty="0" smtClean="0"/>
              <a:t>;</a:t>
            </a:r>
          </a:p>
          <a:p>
            <a:r>
              <a:rPr lang="en-US" altLang="zh-CN" dirty="0" smtClean="0"/>
              <a:t>public:</a:t>
            </a:r>
          </a:p>
          <a:p>
            <a:r>
              <a:rPr lang="en-US" altLang="zh-CN" dirty="0" smtClean="0"/>
              <a:t>	</a:t>
            </a:r>
            <a:r>
              <a:rPr lang="en-US" altLang="zh-CN" dirty="0" err="1" smtClean="0"/>
              <a:t>ClassCount</a:t>
            </a:r>
            <a:r>
              <a:rPr lang="en-US" altLang="zh-CN" dirty="0" smtClean="0"/>
              <a:t>();</a:t>
            </a:r>
          </a:p>
          <a:p>
            <a:r>
              <a:rPr lang="en-US" altLang="zh-CN" dirty="0" smtClean="0"/>
              <a:t>	virtual ~</a:t>
            </a:r>
            <a:r>
              <a:rPr lang="en-US" altLang="zh-CN" dirty="0" err="1" smtClean="0"/>
              <a:t>ClassCount</a:t>
            </a:r>
            <a:r>
              <a:rPr lang="en-US" altLang="zh-CN" dirty="0" smtClean="0"/>
              <a:t>();</a:t>
            </a:r>
          </a:p>
          <a:p>
            <a:r>
              <a:rPr lang="en-US" altLang="zh-CN" dirty="0" smtClean="0"/>
              <a:t>};</a:t>
            </a:r>
          </a:p>
          <a:p>
            <a:r>
              <a:rPr lang="en-US" altLang="zh-CN" b="1" dirty="0" smtClean="0"/>
              <a:t>//C10::ClassCount.cpp</a:t>
            </a:r>
          </a:p>
          <a:p>
            <a:r>
              <a:rPr lang="en-US" altLang="zh-CN" dirty="0" err="1" smtClean="0"/>
              <a:t>int</a:t>
            </a:r>
            <a:r>
              <a:rPr lang="en-US" altLang="zh-CN" dirty="0" smtClean="0"/>
              <a:t> </a:t>
            </a:r>
            <a:r>
              <a:rPr lang="en-US" altLang="zh-CN" dirty="0" err="1" smtClean="0"/>
              <a:t>ClassCount</a:t>
            </a:r>
            <a:r>
              <a:rPr lang="en-US" altLang="zh-CN" dirty="0" smtClean="0"/>
              <a:t>::</a:t>
            </a:r>
            <a:r>
              <a:rPr lang="en-US" altLang="zh-CN" dirty="0" err="1" smtClean="0"/>
              <a:t>instanceCount</a:t>
            </a:r>
            <a:r>
              <a:rPr lang="en-US" altLang="zh-CN" dirty="0" smtClean="0"/>
              <a:t> = 0;</a:t>
            </a:r>
          </a:p>
          <a:p>
            <a:r>
              <a:rPr lang="en-US" altLang="zh-CN" dirty="0" err="1" smtClean="0"/>
              <a:t>ClassCount</a:t>
            </a:r>
            <a:r>
              <a:rPr lang="en-US" altLang="zh-CN" dirty="0" smtClean="0"/>
              <a:t>::</a:t>
            </a:r>
            <a:r>
              <a:rPr lang="en-US" altLang="zh-CN" dirty="0" err="1" smtClean="0"/>
              <a:t>ClassCount</a:t>
            </a:r>
            <a:r>
              <a:rPr lang="en-US" altLang="zh-CN" dirty="0" smtClean="0"/>
              <a:t>()</a:t>
            </a:r>
          </a:p>
          <a:p>
            <a:r>
              <a:rPr lang="en-US" altLang="zh-CN" dirty="0" smtClean="0"/>
              <a:t>{</a:t>
            </a:r>
          </a:p>
          <a:p>
            <a:r>
              <a:rPr lang="en-US" altLang="zh-CN" dirty="0" smtClean="0"/>
              <a:t>	</a:t>
            </a:r>
            <a:r>
              <a:rPr lang="en-US" altLang="zh-CN" dirty="0" err="1" smtClean="0"/>
              <a:t>instanceCount</a:t>
            </a:r>
            <a:r>
              <a:rPr lang="en-US" altLang="zh-CN" dirty="0" smtClean="0"/>
              <a:t>++;</a:t>
            </a:r>
          </a:p>
          <a:p>
            <a:r>
              <a:rPr lang="en-US" altLang="zh-CN" dirty="0" smtClean="0"/>
              <a:t>}</a:t>
            </a:r>
            <a:endParaRPr lang="zh-CN" altLang="en-US" dirty="0"/>
          </a:p>
        </p:txBody>
      </p:sp>
      <p:sp>
        <p:nvSpPr>
          <p:cNvPr id="5" name="内容占位符 2"/>
          <p:cNvSpPr>
            <a:spLocks noGrp="1"/>
          </p:cNvSpPr>
          <p:nvPr>
            <p:ph idx="1"/>
          </p:nvPr>
        </p:nvSpPr>
        <p:spPr>
          <a:xfrm>
            <a:off x="457200" y="1600201"/>
            <a:ext cx="8229600" cy="1042982"/>
          </a:xfrm>
        </p:spPr>
        <p:txBody>
          <a:bodyPr>
            <a:normAutofit lnSpcReduction="10000"/>
          </a:bodyPr>
          <a:lstStyle/>
          <a:p>
            <a:r>
              <a:rPr lang="zh-CN" altLang="en-US" dirty="0" smtClean="0"/>
              <a:t>下面的例子中，</a:t>
            </a:r>
            <a:r>
              <a:rPr lang="en-US" altLang="zh-CN" dirty="0" err="1" smtClean="0"/>
              <a:t>instanceCount</a:t>
            </a:r>
            <a:r>
              <a:rPr lang="zh-CN" altLang="en-US" dirty="0" smtClean="0"/>
              <a:t>用来记录一个类实例化的次数。</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静态成员的初始化</a:t>
            </a:r>
            <a:endParaRPr lang="zh-CN" altLang="en-US" dirty="0"/>
          </a:p>
        </p:txBody>
      </p:sp>
      <p:sp>
        <p:nvSpPr>
          <p:cNvPr id="3" name="内容占位符 2"/>
          <p:cNvSpPr>
            <a:spLocks noGrp="1"/>
          </p:cNvSpPr>
          <p:nvPr>
            <p:ph idx="1"/>
          </p:nvPr>
        </p:nvSpPr>
        <p:spPr/>
        <p:txBody>
          <a:bodyPr/>
          <a:lstStyle/>
          <a:p>
            <a:r>
              <a:rPr lang="zh-CN" altLang="en-US" dirty="0" smtClean="0"/>
              <a:t>静态成员需要初始化代码，用于分配存储空间，这部分的代码可以看作是类定义的一部分。</a:t>
            </a:r>
            <a:endParaRPr lang="en-US" altLang="zh-CN" dirty="0" smtClean="0"/>
          </a:p>
          <a:p>
            <a:r>
              <a:rPr lang="zh-CN" altLang="en-US" dirty="0" smtClean="0"/>
              <a:t>一旦被定义，用户就不能重新定义它。</a:t>
            </a:r>
            <a:endParaRPr lang="en-US" altLang="zh-CN" dirty="0" smtClean="0"/>
          </a:p>
          <a:p>
            <a:r>
              <a:rPr lang="zh-CN" altLang="en-US" dirty="0" smtClean="0"/>
              <a:t>回顾：</a:t>
            </a:r>
            <a:r>
              <a:rPr lang="en-US" altLang="zh-CN" dirty="0" smtClean="0"/>
              <a:t>static</a:t>
            </a:r>
            <a:r>
              <a:rPr lang="zh-CN" altLang="en-US" dirty="0" smtClean="0"/>
              <a:t> </a:t>
            </a:r>
            <a:r>
              <a:rPr lang="en-US" altLang="zh-CN" dirty="0" smtClean="0"/>
              <a:t>const</a:t>
            </a:r>
            <a:r>
              <a:rPr lang="zh-CN" altLang="en-US" dirty="0" smtClean="0"/>
              <a:t>修饰符的含义</a:t>
            </a:r>
            <a:r>
              <a:rPr lang="en-US" altLang="zh-CN" dirty="0" smtClean="0"/>
              <a:t> </a:t>
            </a:r>
            <a:r>
              <a:rPr lang="zh-CN" altLang="en-US" dirty="0" smtClean="0"/>
              <a:t>。</a:t>
            </a:r>
            <a:endParaRPr lang="en-US" altLang="zh-CN" dirty="0" smtClean="0"/>
          </a:p>
          <a:p>
            <a:pPr lvl="1"/>
            <a:r>
              <a:rPr lang="zh-CN" altLang="en-US" dirty="0" smtClean="0"/>
              <a:t>不能重新定义，也不能重新赋值</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静态成员函数</a:t>
            </a:r>
            <a:endParaRPr lang="zh-CN" altLang="en-US" dirty="0"/>
          </a:p>
        </p:txBody>
      </p:sp>
      <p:sp>
        <p:nvSpPr>
          <p:cNvPr id="3" name="内容占位符 2"/>
          <p:cNvSpPr>
            <a:spLocks noGrp="1"/>
          </p:cNvSpPr>
          <p:nvPr>
            <p:ph idx="1"/>
          </p:nvPr>
        </p:nvSpPr>
        <p:spPr/>
        <p:txBody>
          <a:bodyPr/>
          <a:lstStyle/>
          <a:p>
            <a:r>
              <a:rPr lang="zh-CN" altLang="en-US" dirty="0" smtClean="0"/>
              <a:t>静态成员函数是为类的全体对象服务而不是为了一个类的具体的实例服务。</a:t>
            </a:r>
            <a:endParaRPr lang="en-US" altLang="zh-CN" dirty="0" smtClean="0"/>
          </a:p>
          <a:p>
            <a:r>
              <a:rPr lang="zh-CN" altLang="en-US" dirty="0" smtClean="0"/>
              <a:t>类的静态成员类似与一个在该类的命名空间下的全局函数。</a:t>
            </a:r>
            <a:endParaRPr lang="en-US" altLang="zh-CN" dirty="0" smtClean="0"/>
          </a:p>
          <a:p>
            <a:endParaRPr lang="zh-CN" altLang="en-US" dirty="0"/>
          </a:p>
        </p:txBody>
      </p:sp>
      <p:sp>
        <p:nvSpPr>
          <p:cNvPr id="4" name="矩形 3"/>
          <p:cNvSpPr/>
          <p:nvPr/>
        </p:nvSpPr>
        <p:spPr>
          <a:xfrm>
            <a:off x="2214546" y="3929066"/>
            <a:ext cx="4572000" cy="2308324"/>
          </a:xfrm>
          <a:prstGeom prst="rect">
            <a:avLst/>
          </a:prstGeom>
        </p:spPr>
        <p:txBody>
          <a:bodyPr>
            <a:spAutoFit/>
          </a:bodyPr>
          <a:lstStyle/>
          <a:p>
            <a:r>
              <a:rPr lang="en-US" altLang="zh-CN" dirty="0" smtClean="0"/>
              <a:t>class X {</a:t>
            </a:r>
          </a:p>
          <a:p>
            <a:r>
              <a:rPr lang="en-US" altLang="zh-CN" dirty="0" smtClean="0"/>
              <a:t>public:</a:t>
            </a:r>
          </a:p>
          <a:p>
            <a:r>
              <a:rPr lang="en-US" altLang="zh-CN" dirty="0" smtClean="0"/>
              <a:t>  static void f(){};</a:t>
            </a:r>
          </a:p>
          <a:p>
            <a:r>
              <a:rPr lang="en-US" altLang="zh-CN" dirty="0" smtClean="0"/>
              <a:t>};</a:t>
            </a:r>
          </a:p>
          <a:p>
            <a:endParaRPr lang="en-US" altLang="zh-CN" dirty="0" smtClean="0"/>
          </a:p>
          <a:p>
            <a:r>
              <a:rPr lang="en-US" altLang="zh-CN" dirty="0" err="1" smtClean="0"/>
              <a:t>int</a:t>
            </a:r>
            <a:r>
              <a:rPr lang="en-US" altLang="zh-CN" dirty="0" smtClean="0"/>
              <a:t> main() {</a:t>
            </a:r>
          </a:p>
          <a:p>
            <a:r>
              <a:rPr lang="en-US" altLang="zh-CN" dirty="0" smtClean="0"/>
              <a:t>  X::f();</a:t>
            </a:r>
          </a:p>
          <a:p>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连接类型</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在</a:t>
            </a:r>
            <a:r>
              <a:rPr lang="en-US" altLang="zh-CN" dirty="0" smtClean="0"/>
              <a:t>C++</a:t>
            </a:r>
            <a:r>
              <a:rPr lang="zh-CN" altLang="en-US" dirty="0" smtClean="0"/>
              <a:t>中，对象，函数，类型，模板都有名字，所有这些有名字的元素，都会涉及到连接性。</a:t>
            </a:r>
            <a:endParaRPr lang="en-US" altLang="zh-CN" dirty="0" smtClean="0"/>
          </a:p>
          <a:p>
            <a:r>
              <a:rPr lang="zh-CN" altLang="en-US" dirty="0" smtClean="0"/>
              <a:t>所有这些元素都定义在编译单元中，在</a:t>
            </a:r>
            <a:r>
              <a:rPr lang="en-US" altLang="zh-CN" dirty="0" smtClean="0"/>
              <a:t>C++</a:t>
            </a:r>
            <a:r>
              <a:rPr lang="zh-CN" altLang="en-US" dirty="0" smtClean="0"/>
              <a:t>中，一个编译单元通常是一个</a:t>
            </a:r>
            <a:r>
              <a:rPr lang="en-US" altLang="zh-CN" dirty="0" smtClean="0"/>
              <a:t>.</a:t>
            </a:r>
            <a:r>
              <a:rPr lang="en-US" altLang="zh-CN" dirty="0" err="1" smtClean="0"/>
              <a:t>cpp</a:t>
            </a:r>
            <a:r>
              <a:rPr lang="zh-CN" altLang="en-US" dirty="0" smtClean="0"/>
              <a:t>文件，准确地说，应该是一个经过预处理后的</a:t>
            </a:r>
            <a:r>
              <a:rPr lang="en-US" altLang="zh-CN" dirty="0" smtClean="0"/>
              <a:t>.</a:t>
            </a:r>
            <a:r>
              <a:rPr lang="en-US" altLang="zh-CN" dirty="0" err="1" smtClean="0"/>
              <a:t>cpp</a:t>
            </a:r>
            <a:r>
              <a:rPr lang="zh-CN" altLang="en-US" dirty="0" smtClean="0"/>
              <a:t>文件。</a:t>
            </a:r>
            <a:endParaRPr lang="en-US" altLang="zh-CN" dirty="0" smtClean="0"/>
          </a:p>
          <a:p>
            <a:r>
              <a:rPr lang="zh-CN" altLang="en-US" dirty="0"/>
              <a:t>连接</a:t>
            </a:r>
            <a:r>
              <a:rPr lang="zh-CN" altLang="en-US" dirty="0" smtClean="0"/>
              <a:t>性就是用来区分该对象是仅仅在该编译单元内可见，还是对于所有的编译单元都可见。以此区分</a:t>
            </a:r>
            <a:r>
              <a:rPr lang="zh-CN" altLang="en-US" dirty="0"/>
              <a:t>是内部连接</a:t>
            </a:r>
            <a:r>
              <a:rPr lang="en-US" altLang="zh-CN" dirty="0"/>
              <a:t>(internal linkage</a:t>
            </a:r>
            <a:r>
              <a:rPr lang="en-US" altLang="zh-CN" dirty="0" smtClean="0"/>
              <a:t>)</a:t>
            </a:r>
            <a:r>
              <a:rPr lang="zh-CN" altLang="en-US" dirty="0"/>
              <a:t>还是外部</a:t>
            </a:r>
            <a:r>
              <a:rPr lang="zh-CN" altLang="en-US" dirty="0" smtClean="0"/>
              <a:t>连接</a:t>
            </a:r>
            <a:r>
              <a:rPr lang="en-US" altLang="zh-CN" dirty="0" smtClean="0"/>
              <a:t>(external linkage)</a:t>
            </a:r>
            <a:r>
              <a:rPr lang="zh-CN" altLang="en-US" dirty="0" smtClean="0"/>
              <a:t> 。</a:t>
            </a:r>
            <a:endParaRPr lang="en-US" altLang="zh-CN"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静态成员函数</a:t>
            </a:r>
            <a:endParaRPr lang="zh-CN" altLang="en-US" dirty="0"/>
          </a:p>
        </p:txBody>
      </p:sp>
      <p:sp>
        <p:nvSpPr>
          <p:cNvPr id="3" name="内容占位符 2"/>
          <p:cNvSpPr>
            <a:spLocks noGrp="1"/>
          </p:cNvSpPr>
          <p:nvPr>
            <p:ph idx="1"/>
          </p:nvPr>
        </p:nvSpPr>
        <p:spPr/>
        <p:txBody>
          <a:bodyPr/>
          <a:lstStyle/>
          <a:p>
            <a:r>
              <a:rPr lang="zh-CN" altLang="en-US" dirty="0" smtClean="0"/>
              <a:t>静态成员函数不能访问一般的数据成员，因为他没有</a:t>
            </a:r>
            <a:r>
              <a:rPr lang="en-US" altLang="zh-CN" dirty="0" smtClean="0"/>
              <a:t>this</a:t>
            </a:r>
            <a:r>
              <a:rPr lang="zh-CN" altLang="en-US" dirty="0" smtClean="0"/>
              <a:t>指针。</a:t>
            </a:r>
            <a:endParaRPr lang="en-US" altLang="zh-CN" dirty="0" smtClean="0"/>
          </a:p>
          <a:p>
            <a:r>
              <a:rPr lang="zh-CN" altLang="en-US" dirty="0" smtClean="0"/>
              <a:t>一个静态数据成员和静态成员函数在一起使用的例子：</a:t>
            </a:r>
            <a:endParaRPr lang="en-US" altLang="zh-CN" dirty="0" smtClean="0"/>
          </a:p>
          <a:p>
            <a:pPr lvl="1"/>
            <a:r>
              <a:rPr lang="en-US" altLang="zh-CN" dirty="0" smtClean="0"/>
              <a:t>C10:StaticMemberFunctions.cpp</a:t>
            </a:r>
          </a:p>
          <a:p>
            <a:r>
              <a:rPr lang="zh-CN" altLang="en-US" dirty="0" smtClean="0"/>
              <a:t>使用静态数据成员和静态成员函数完成单实例模式</a:t>
            </a:r>
            <a:endParaRPr lang="en-US" altLang="zh-CN" dirty="0" smtClean="0"/>
          </a:p>
          <a:p>
            <a:pPr lvl="1"/>
            <a:r>
              <a:rPr lang="en-US" altLang="zh-CN" dirty="0" smtClean="0"/>
              <a:t>C10:Singleton.cpp</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静态对象初始化的依赖问题</a:t>
            </a:r>
            <a:endParaRPr lang="zh-CN" altLang="en-US" dirty="0"/>
          </a:p>
        </p:txBody>
      </p:sp>
      <p:sp>
        <p:nvSpPr>
          <p:cNvPr id="3" name="内容占位符 2"/>
          <p:cNvSpPr>
            <a:spLocks noGrp="1"/>
          </p:cNvSpPr>
          <p:nvPr>
            <p:ph idx="1"/>
          </p:nvPr>
        </p:nvSpPr>
        <p:spPr/>
        <p:txBody>
          <a:bodyPr/>
          <a:lstStyle/>
          <a:p>
            <a:r>
              <a:rPr lang="zh-CN" altLang="en-US" dirty="0" smtClean="0"/>
              <a:t>在一个指定的编译单元中，静态对象的初始化顺序严格按照对象在该单元中定义出现的顺序。而清除的顺序正好相反。</a:t>
            </a:r>
            <a:endParaRPr lang="en-US" altLang="zh-CN" dirty="0" smtClean="0"/>
          </a:p>
          <a:p>
            <a:r>
              <a:rPr lang="zh-CN" altLang="en-US" dirty="0" smtClean="0"/>
              <a:t>对于分布在多个编译单元中的静态对象而言，无法保证严格的初始化顺序，可能引起一些问题。</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静态</a:t>
            </a:r>
            <a:r>
              <a:rPr lang="en-US" altLang="zh-CN" dirty="0" smtClean="0"/>
              <a:t>/</a:t>
            </a:r>
            <a:r>
              <a:rPr lang="zh-CN" altLang="en-US" dirty="0" smtClean="0"/>
              <a:t>全局对象初始化的依赖问题</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第一个文件：</a:t>
            </a:r>
            <a:endParaRPr lang="en-US" altLang="zh-CN" dirty="0" smtClean="0"/>
          </a:p>
          <a:p>
            <a:pPr lvl="1">
              <a:buNone/>
            </a:pPr>
            <a:r>
              <a:rPr lang="en-US" altLang="zh-CN" dirty="0" smtClean="0"/>
              <a:t>#include &lt;</a:t>
            </a:r>
            <a:r>
              <a:rPr lang="en-US" altLang="zh-CN" dirty="0" err="1" smtClean="0"/>
              <a:t>fstream</a:t>
            </a:r>
            <a:r>
              <a:rPr lang="en-US" altLang="zh-CN" dirty="0" smtClean="0"/>
              <a:t>&gt;</a:t>
            </a:r>
          </a:p>
          <a:p>
            <a:pPr lvl="1">
              <a:buNone/>
            </a:pPr>
            <a:r>
              <a:rPr lang="en-US" altLang="zh-CN" dirty="0" smtClean="0"/>
              <a:t>Std::</a:t>
            </a:r>
            <a:r>
              <a:rPr lang="en-US" altLang="zh-CN" dirty="0" err="1" smtClean="0"/>
              <a:t>ofstream</a:t>
            </a:r>
            <a:r>
              <a:rPr lang="en-US" altLang="zh-CN" dirty="0" smtClean="0"/>
              <a:t> out(“out.txt”);</a:t>
            </a:r>
          </a:p>
          <a:p>
            <a:r>
              <a:rPr lang="zh-CN" altLang="en-US" dirty="0" smtClean="0"/>
              <a:t>第二个文件：</a:t>
            </a:r>
            <a:endParaRPr lang="en-US" altLang="zh-CN" dirty="0" smtClean="0"/>
          </a:p>
          <a:p>
            <a:pPr lvl="1">
              <a:buNone/>
            </a:pPr>
            <a:r>
              <a:rPr lang="en-US" altLang="zh-CN" dirty="0" smtClean="0"/>
              <a:t>#include &lt;</a:t>
            </a:r>
            <a:r>
              <a:rPr lang="en-US" altLang="zh-CN" dirty="0" err="1" smtClean="0"/>
              <a:t>fstream</a:t>
            </a:r>
            <a:r>
              <a:rPr lang="en-US" altLang="zh-CN" dirty="0" smtClean="0"/>
              <a:t>&gt;</a:t>
            </a:r>
          </a:p>
          <a:p>
            <a:pPr lvl="1">
              <a:buNone/>
            </a:pPr>
            <a:r>
              <a:rPr lang="en-US" altLang="zh-CN" dirty="0" smtClean="0"/>
              <a:t>extern std::</a:t>
            </a:r>
            <a:r>
              <a:rPr lang="en-US" altLang="zh-CN" dirty="0" err="1" smtClean="0"/>
              <a:t>ofstream</a:t>
            </a:r>
            <a:r>
              <a:rPr lang="en-US" altLang="zh-CN" dirty="0" smtClean="0"/>
              <a:t> out;</a:t>
            </a:r>
          </a:p>
          <a:p>
            <a:pPr lvl="1">
              <a:buNone/>
            </a:pPr>
            <a:r>
              <a:rPr lang="en-US" altLang="zh-CN" dirty="0" smtClean="0"/>
              <a:t>class </a:t>
            </a:r>
            <a:r>
              <a:rPr lang="en-US" altLang="zh-CN" dirty="0" err="1" smtClean="0"/>
              <a:t>Oof</a:t>
            </a:r>
            <a:r>
              <a:rPr lang="en-US" altLang="zh-CN" dirty="0" smtClean="0"/>
              <a:t>{</a:t>
            </a:r>
          </a:p>
          <a:p>
            <a:pPr lvl="1">
              <a:buNone/>
            </a:pPr>
            <a:r>
              <a:rPr lang="en-US" altLang="zh-CN" dirty="0" smtClean="0"/>
              <a:t>public:</a:t>
            </a:r>
          </a:p>
          <a:p>
            <a:pPr lvl="1">
              <a:buNone/>
            </a:pPr>
            <a:r>
              <a:rPr lang="en-US" altLang="zh-CN" dirty="0" smtClean="0"/>
              <a:t>	</a:t>
            </a:r>
            <a:r>
              <a:rPr lang="en-US" altLang="zh-CN" dirty="0" err="1" smtClean="0"/>
              <a:t>Oof</a:t>
            </a:r>
            <a:r>
              <a:rPr lang="en-US" altLang="zh-CN" dirty="0" smtClean="0"/>
              <a:t>(){out &lt;&lt; “ouch”;}</a:t>
            </a:r>
          </a:p>
          <a:p>
            <a:pPr lvl="1">
              <a:buNone/>
            </a:pPr>
            <a:r>
              <a:rPr lang="en-US" altLang="zh-CN" dirty="0" smtClean="0"/>
              <a:t>};</a:t>
            </a:r>
          </a:p>
          <a:p>
            <a:pPr lvl="1">
              <a:buNone/>
            </a:pPr>
            <a:r>
              <a:rPr lang="en-US" altLang="zh-CN" dirty="0" err="1" smtClean="0"/>
              <a:t>Oof</a:t>
            </a:r>
            <a:r>
              <a:rPr lang="en-US" altLang="zh-CN" dirty="0" smtClean="0"/>
              <a:t> </a:t>
            </a:r>
            <a:r>
              <a:rPr lang="en-US" altLang="zh-CN" dirty="0" err="1" smtClean="0"/>
              <a:t>oof</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解决方案</a:t>
            </a:r>
            <a:endParaRPr lang="zh-CN" altLang="en-US" dirty="0"/>
          </a:p>
        </p:txBody>
      </p:sp>
      <p:sp>
        <p:nvSpPr>
          <p:cNvPr id="3" name="内容占位符 2"/>
          <p:cNvSpPr>
            <a:spLocks noGrp="1"/>
          </p:cNvSpPr>
          <p:nvPr>
            <p:ph idx="1"/>
          </p:nvPr>
        </p:nvSpPr>
        <p:spPr/>
        <p:txBody>
          <a:bodyPr/>
          <a:lstStyle/>
          <a:p>
            <a:r>
              <a:rPr lang="zh-CN" altLang="en-US" dirty="0" smtClean="0"/>
              <a:t>使得初始化的顺序由程序来控制，而不是让连接器“随机”决定。</a:t>
            </a:r>
            <a:endParaRPr lang="en-US" altLang="zh-CN" dirty="0" smtClean="0"/>
          </a:p>
          <a:p>
            <a:r>
              <a:rPr lang="zh-CN" altLang="en-US" dirty="0" smtClean="0"/>
              <a:t>具体的方法：利用函数的静态变量在函数第一次调用时初始化的性质。</a:t>
            </a:r>
            <a:endParaRPr lang="en-US" altLang="zh-CN" dirty="0" smtClean="0"/>
          </a:p>
          <a:p>
            <a:pPr lvl="1"/>
            <a:r>
              <a:rPr lang="en-US" altLang="zh-CN" dirty="0" smtClean="0"/>
              <a:t>C10:Dependency1.h</a:t>
            </a:r>
          </a:p>
          <a:p>
            <a:pPr lvl="1"/>
            <a:r>
              <a:rPr lang="en-US" altLang="zh-CN" dirty="0" smtClean="0"/>
              <a:t>C10:Dependency2.h</a:t>
            </a:r>
          </a:p>
          <a:p>
            <a:pPr lvl="1"/>
            <a:r>
              <a:rPr lang="en-US" altLang="zh-CN" dirty="0" smtClean="0"/>
              <a:t>Technique2.h</a:t>
            </a:r>
          </a:p>
          <a:p>
            <a:pPr lvl="1"/>
            <a:endParaRPr lang="zh-CN" altLang="en-US" dirty="0" smtClean="0"/>
          </a:p>
          <a:p>
            <a:pPr lvl="1"/>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小结：静态元素</a:t>
            </a:r>
            <a:endParaRPr lang="zh-CN" altLang="en-US" dirty="0"/>
          </a:p>
        </p:txBody>
      </p:sp>
      <p:sp>
        <p:nvSpPr>
          <p:cNvPr id="3" name="内容占位符 2"/>
          <p:cNvSpPr>
            <a:spLocks noGrp="1"/>
          </p:cNvSpPr>
          <p:nvPr>
            <p:ph idx="1"/>
          </p:nvPr>
        </p:nvSpPr>
        <p:spPr/>
        <p:txBody>
          <a:bodyPr>
            <a:normAutofit/>
          </a:bodyPr>
          <a:lstStyle/>
          <a:p>
            <a:r>
              <a:rPr lang="zh-CN" altLang="en-US" dirty="0" smtClean="0"/>
              <a:t>全局静态</a:t>
            </a:r>
            <a:endParaRPr lang="en-US" altLang="zh-CN" dirty="0" smtClean="0"/>
          </a:p>
          <a:p>
            <a:pPr lvl="1"/>
            <a:r>
              <a:rPr lang="zh-CN" altLang="en-US" dirty="0" smtClean="0"/>
              <a:t>全局静态变量</a:t>
            </a:r>
            <a:endParaRPr lang="en-US" altLang="zh-CN" dirty="0" smtClean="0"/>
          </a:p>
          <a:p>
            <a:pPr lvl="1"/>
            <a:r>
              <a:rPr lang="zh-CN" altLang="en-US" dirty="0" smtClean="0"/>
              <a:t>全局静态函数</a:t>
            </a:r>
            <a:endParaRPr lang="en-US" altLang="zh-CN" dirty="0" smtClean="0"/>
          </a:p>
          <a:p>
            <a:r>
              <a:rPr lang="zh-CN" altLang="en-US" dirty="0" smtClean="0"/>
              <a:t>函数中的静态变量</a:t>
            </a:r>
            <a:endParaRPr lang="en-US" altLang="zh-CN" dirty="0" smtClean="0"/>
          </a:p>
          <a:p>
            <a:r>
              <a:rPr lang="zh-CN" altLang="en-US" dirty="0" smtClean="0"/>
              <a:t>类中的静态成员</a:t>
            </a:r>
            <a:endParaRPr lang="en-US" altLang="zh-CN" dirty="0" smtClean="0"/>
          </a:p>
          <a:p>
            <a:pPr lvl="1"/>
            <a:r>
              <a:rPr lang="zh-CN" altLang="en-US" dirty="0" smtClean="0"/>
              <a:t>静态成员数据</a:t>
            </a:r>
            <a:endParaRPr lang="en-US" altLang="zh-CN" dirty="0" smtClean="0"/>
          </a:p>
          <a:p>
            <a:pPr lvl="1"/>
            <a:r>
              <a:rPr lang="zh-CN" altLang="en-US" dirty="0" smtClean="0"/>
              <a:t>静态成员函数</a:t>
            </a:r>
            <a:endParaRPr lang="en-US" altLang="zh-CN" dirty="0" smtClean="0"/>
          </a:p>
          <a:p>
            <a:r>
              <a:rPr lang="zh-CN" altLang="en-US" dirty="0" smtClean="0"/>
              <a:t>静态数据的初始化依赖</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连接类型</a:t>
            </a:r>
            <a:endParaRPr lang="zh-CN" altLang="en-US" dirty="0"/>
          </a:p>
        </p:txBody>
      </p:sp>
      <p:sp>
        <p:nvSpPr>
          <p:cNvPr id="3" name="内容占位符 2"/>
          <p:cNvSpPr>
            <a:spLocks noGrp="1"/>
          </p:cNvSpPr>
          <p:nvPr>
            <p:ph idx="1"/>
          </p:nvPr>
        </p:nvSpPr>
        <p:spPr/>
        <p:txBody>
          <a:bodyPr/>
          <a:lstStyle/>
          <a:p>
            <a:r>
              <a:rPr lang="zh-CN" altLang="en-US" dirty="0" smtClean="0"/>
              <a:t>对于采用内部连接的名字，由于是局部于该编译单元的，所以可以在其他单元中使用同样的名字，而不必担心冲突。</a:t>
            </a:r>
            <a:endParaRPr lang="en-US" altLang="zh-CN" dirty="0" smtClean="0"/>
          </a:p>
          <a:p>
            <a:r>
              <a:rPr lang="zh-CN" altLang="en-US" dirty="0" smtClean="0"/>
              <a:t>而对于需要与其他编译单元共享的存储空间、类型等元素，需要定义为外部连接。</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外部连接</a:t>
            </a:r>
            <a:endParaRPr lang="zh-CN" altLang="en-US" dirty="0"/>
          </a:p>
        </p:txBody>
      </p:sp>
      <p:sp>
        <p:nvSpPr>
          <p:cNvPr id="4" name="矩形 3"/>
          <p:cNvSpPr/>
          <p:nvPr/>
        </p:nvSpPr>
        <p:spPr>
          <a:xfrm>
            <a:off x="714348" y="1357298"/>
            <a:ext cx="6929486" cy="5293757"/>
          </a:xfrm>
          <a:prstGeom prst="rect">
            <a:avLst/>
          </a:prstGeom>
        </p:spPr>
        <p:txBody>
          <a:bodyPr wrap="square">
            <a:spAutoFit/>
          </a:bodyPr>
          <a:lstStyle/>
          <a:p>
            <a:r>
              <a:rPr lang="en-US" altLang="zh-CN" sz="2000" dirty="0" err="1" smtClean="0"/>
              <a:t>int</a:t>
            </a:r>
            <a:r>
              <a:rPr lang="en-US" altLang="zh-CN" sz="2000" dirty="0" smtClean="0"/>
              <a:t> n; //global non-static, hence external linkage</a:t>
            </a:r>
          </a:p>
          <a:p>
            <a:r>
              <a:rPr lang="en-US" altLang="zh-CN" sz="2000" dirty="0" smtClean="0"/>
              <a:t>class C</a:t>
            </a:r>
          </a:p>
          <a:p>
            <a:r>
              <a:rPr lang="en-US" altLang="zh-CN" sz="2000" dirty="0" smtClean="0"/>
              <a:t>{</a:t>
            </a:r>
          </a:p>
          <a:p>
            <a:r>
              <a:rPr lang="en-US" altLang="zh-CN" sz="2000" dirty="0" smtClean="0"/>
              <a:t> 	void f(); // member functions</a:t>
            </a:r>
          </a:p>
          <a:p>
            <a:r>
              <a:rPr lang="en-US" altLang="zh-CN" sz="2000" dirty="0" smtClean="0"/>
              <a:t> 	static </a:t>
            </a:r>
            <a:r>
              <a:rPr lang="en-US" altLang="zh-CN" sz="2000" dirty="0" err="1" smtClean="0"/>
              <a:t>int</a:t>
            </a:r>
            <a:r>
              <a:rPr lang="en-US" altLang="zh-CN" sz="2000" dirty="0" smtClean="0"/>
              <a:t> n;// static data members</a:t>
            </a:r>
          </a:p>
          <a:p>
            <a:r>
              <a:rPr lang="en-US" altLang="zh-CN" sz="2000" dirty="0" smtClean="0"/>
              <a:t>};</a:t>
            </a:r>
          </a:p>
          <a:p>
            <a:r>
              <a:rPr lang="en-US" altLang="zh-CN" sz="2000" dirty="0" smtClean="0"/>
              <a:t>extern const K; //defined in a different translation unit</a:t>
            </a:r>
          </a:p>
          <a:p>
            <a:r>
              <a:rPr lang="en-US" altLang="zh-CN" sz="2000" dirty="0" smtClean="0"/>
              <a:t>void </a:t>
            </a:r>
            <a:r>
              <a:rPr lang="en-US" altLang="zh-CN" sz="2000" dirty="0" err="1" smtClean="0"/>
              <a:t>func</a:t>
            </a:r>
            <a:r>
              <a:rPr lang="en-US" altLang="zh-CN" sz="2000" dirty="0" smtClean="0"/>
              <a:t> ();</a:t>
            </a:r>
          </a:p>
          <a:p>
            <a:r>
              <a:rPr lang="en-US" altLang="zh-CN" sz="2000" dirty="0" smtClean="0"/>
              <a:t>namespace NS</a:t>
            </a:r>
          </a:p>
          <a:p>
            <a:r>
              <a:rPr lang="en-US" altLang="zh-CN" sz="2000" dirty="0" smtClean="0"/>
              <a:t>{</a:t>
            </a:r>
          </a:p>
          <a:p>
            <a:r>
              <a:rPr lang="en-US" altLang="zh-CN" sz="2000" dirty="0" smtClean="0"/>
              <a:t> 	class D{}; // qualified name NS::D has external linkage</a:t>
            </a:r>
          </a:p>
          <a:p>
            <a:r>
              <a:rPr lang="en-US" altLang="zh-CN" sz="2000" dirty="0" smtClean="0"/>
              <a:t>}</a:t>
            </a:r>
          </a:p>
          <a:p>
            <a:r>
              <a:rPr lang="en-US" altLang="zh-CN" sz="2000" dirty="0" err="1" smtClean="0"/>
              <a:t>enum</a:t>
            </a:r>
            <a:r>
              <a:rPr lang="en-US" altLang="zh-CN" sz="2000" dirty="0" smtClean="0"/>
              <a:t> DIR</a:t>
            </a:r>
          </a:p>
          <a:p>
            <a:r>
              <a:rPr lang="en-US" altLang="zh-CN" sz="2000" dirty="0" smtClean="0"/>
              <a:t>{</a:t>
            </a:r>
          </a:p>
          <a:p>
            <a:r>
              <a:rPr lang="en-US" altLang="zh-CN" sz="2000" dirty="0" smtClean="0"/>
              <a:t> 	Up,</a:t>
            </a:r>
          </a:p>
          <a:p>
            <a:r>
              <a:rPr lang="en-US" altLang="zh-CN" sz="2000" dirty="0" smtClean="0"/>
              <a:t> 	Down</a:t>
            </a:r>
          </a:p>
          <a:p>
            <a:r>
              <a:rPr lang="en-US" altLang="zh-CN" sz="2000" dirty="0" smtClean="0"/>
              <a:t>} // DIR, Up, and Down have external linkage</a:t>
            </a:r>
            <a:endParaRPr lang="zh-CN" alt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内部连接</a:t>
            </a:r>
            <a:endParaRPr lang="zh-CN" altLang="en-US" dirty="0"/>
          </a:p>
        </p:txBody>
      </p:sp>
      <p:sp>
        <p:nvSpPr>
          <p:cNvPr id="5" name="矩形 4"/>
          <p:cNvSpPr/>
          <p:nvPr/>
        </p:nvSpPr>
        <p:spPr>
          <a:xfrm>
            <a:off x="1071538" y="1428736"/>
            <a:ext cx="6858000" cy="4524315"/>
          </a:xfrm>
          <a:prstGeom prst="rect">
            <a:avLst/>
          </a:prstGeom>
        </p:spPr>
        <p:txBody>
          <a:bodyPr wrap="square">
            <a:spAutoFit/>
          </a:bodyPr>
          <a:lstStyle/>
          <a:p>
            <a:r>
              <a:rPr lang="en-US" altLang="zh-CN" sz="2400" dirty="0" smtClean="0"/>
              <a:t>static void f(); //a static function</a:t>
            </a:r>
          </a:p>
          <a:p>
            <a:r>
              <a:rPr lang="en-US" altLang="zh-CN" sz="2400" dirty="0" smtClean="0"/>
              <a:t>static </a:t>
            </a:r>
            <a:r>
              <a:rPr lang="en-US" altLang="zh-CN" sz="2400" dirty="0" err="1" smtClean="0"/>
              <a:t>int</a:t>
            </a:r>
            <a:r>
              <a:rPr lang="en-US" altLang="zh-CN" sz="2400" dirty="0" smtClean="0"/>
              <a:t> q; //a static object declared in global scope</a:t>
            </a:r>
          </a:p>
          <a:p>
            <a:r>
              <a:rPr lang="en-US" altLang="zh-CN" sz="2400" dirty="0" smtClean="0"/>
              <a:t>namespace //members of anonymous namespace</a:t>
            </a:r>
          </a:p>
          <a:p>
            <a:r>
              <a:rPr lang="en-US" altLang="zh-CN" sz="2400" dirty="0" smtClean="0"/>
              <a:t>{</a:t>
            </a:r>
          </a:p>
          <a:p>
            <a:r>
              <a:rPr lang="en-US" altLang="zh-CN" sz="2400" dirty="0" smtClean="0"/>
              <a:t> 	class C{};</a:t>
            </a:r>
          </a:p>
          <a:p>
            <a:r>
              <a:rPr lang="en-US" altLang="zh-CN" sz="2400" dirty="0" smtClean="0"/>
              <a:t> 	</a:t>
            </a:r>
            <a:r>
              <a:rPr lang="en-US" altLang="zh-CN" sz="2400" dirty="0" err="1" smtClean="0"/>
              <a:t>int</a:t>
            </a:r>
            <a:r>
              <a:rPr lang="en-US" altLang="zh-CN" sz="2400" dirty="0" smtClean="0"/>
              <a:t> x;</a:t>
            </a:r>
          </a:p>
          <a:p>
            <a:r>
              <a:rPr lang="en-US" altLang="zh-CN" sz="2400" dirty="0" smtClean="0"/>
              <a:t> }</a:t>
            </a:r>
          </a:p>
          <a:p>
            <a:r>
              <a:rPr lang="en-US" altLang="zh-CN" sz="2400" dirty="0" smtClean="0"/>
              <a:t>const M=1000; //const object not declared extern</a:t>
            </a:r>
          </a:p>
          <a:p>
            <a:r>
              <a:rPr lang="en-US" altLang="zh-CN" sz="2400" dirty="0" smtClean="0"/>
              <a:t>union{ //members of an anonymous union</a:t>
            </a:r>
          </a:p>
          <a:p>
            <a:r>
              <a:rPr lang="en-US" altLang="zh-CN" sz="2400" dirty="0" smtClean="0"/>
              <a:t> 	</a:t>
            </a:r>
            <a:r>
              <a:rPr lang="en-US" altLang="zh-CN" sz="2400" dirty="0" err="1" smtClean="0"/>
              <a:t>int</a:t>
            </a:r>
            <a:r>
              <a:rPr lang="en-US" altLang="zh-CN" sz="2400" dirty="0" smtClean="0"/>
              <a:t> x;</a:t>
            </a:r>
          </a:p>
          <a:p>
            <a:r>
              <a:rPr lang="en-US" altLang="zh-CN" sz="2400" dirty="0" smtClean="0"/>
              <a:t> 	float y;</a:t>
            </a:r>
          </a:p>
          <a:p>
            <a:r>
              <a:rPr lang="en-US" altLang="zh-CN" sz="2400" dirty="0" smtClean="0"/>
              <a:t>};</a:t>
            </a:r>
            <a:endParaRPr lang="zh-CN" alt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替代连接说明</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如果在</a:t>
            </a:r>
            <a:r>
              <a:rPr lang="en-US" altLang="zh-CN" dirty="0" smtClean="0"/>
              <a:t>C++</a:t>
            </a:r>
            <a:r>
              <a:rPr lang="zh-CN" altLang="en-US" dirty="0" smtClean="0"/>
              <a:t>中编写一个程序需要用到</a:t>
            </a:r>
            <a:r>
              <a:rPr lang="en-US" altLang="zh-CN" dirty="0" smtClean="0"/>
              <a:t>C</a:t>
            </a:r>
            <a:r>
              <a:rPr lang="zh-CN" altLang="en-US" dirty="0" smtClean="0"/>
              <a:t>的库，并且以以下的形式声明：</a:t>
            </a:r>
            <a:endParaRPr lang="en-US" altLang="zh-CN" dirty="0" smtClean="0"/>
          </a:p>
          <a:p>
            <a:pPr lvl="1"/>
            <a:r>
              <a:rPr lang="en-US" altLang="zh-CN" dirty="0" smtClean="0"/>
              <a:t>float f(</a:t>
            </a:r>
            <a:r>
              <a:rPr lang="en-US" altLang="zh-CN" dirty="0" err="1" smtClean="0"/>
              <a:t>int</a:t>
            </a:r>
            <a:r>
              <a:rPr lang="en-US" altLang="zh-CN" dirty="0" smtClean="0"/>
              <a:t> a, char b);</a:t>
            </a:r>
          </a:p>
          <a:p>
            <a:r>
              <a:rPr lang="zh-CN" altLang="en-US" dirty="0" smtClean="0"/>
              <a:t>连接器将抱怨无法找到该函数。因为</a:t>
            </a:r>
            <a:r>
              <a:rPr lang="en-US" altLang="zh-CN" dirty="0" smtClean="0"/>
              <a:t>C++</a:t>
            </a:r>
            <a:r>
              <a:rPr lang="zh-CN" altLang="en-US" dirty="0" smtClean="0"/>
              <a:t>的编译器将会把这个函数的名字替换为</a:t>
            </a:r>
            <a:r>
              <a:rPr lang="en-US" altLang="zh-CN" dirty="0" smtClean="0"/>
              <a:t>_</a:t>
            </a:r>
            <a:r>
              <a:rPr lang="en-US" altLang="zh-CN" dirty="0" err="1" smtClean="0"/>
              <a:t>f_int_char</a:t>
            </a:r>
            <a:endParaRPr lang="en-US" altLang="zh-CN" dirty="0" smtClean="0"/>
          </a:p>
          <a:p>
            <a:r>
              <a:rPr lang="zh-CN" altLang="en-US" dirty="0" smtClean="0"/>
              <a:t>如果不希望编译器进行上述的转换，则使用</a:t>
            </a:r>
            <a:endParaRPr lang="en-US" altLang="zh-CN" dirty="0" smtClean="0"/>
          </a:p>
          <a:p>
            <a:pPr lvl="1"/>
            <a:r>
              <a:rPr lang="en-US" altLang="zh-CN" dirty="0" smtClean="0"/>
              <a:t>extern “C” float f(</a:t>
            </a:r>
            <a:r>
              <a:rPr lang="en-US" altLang="zh-CN" dirty="0" err="1" smtClean="0"/>
              <a:t>int</a:t>
            </a:r>
            <a:r>
              <a:rPr lang="en-US" altLang="zh-CN" dirty="0" smtClean="0"/>
              <a:t> a, char b);</a:t>
            </a:r>
          </a:p>
          <a:p>
            <a:pPr lvl="1"/>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Calling C from C++</a:t>
            </a:r>
            <a:endParaRPr lang="en-US" dirty="0"/>
          </a:p>
        </p:txBody>
      </p:sp>
      <p:sp>
        <p:nvSpPr>
          <p:cNvPr id="3" name="Content Placeholder 2"/>
          <p:cNvSpPr>
            <a:spLocks noGrp="1"/>
          </p:cNvSpPr>
          <p:nvPr>
            <p:ph idx="1"/>
          </p:nvPr>
        </p:nvSpPr>
        <p:spPr>
          <a:xfrm>
            <a:off x="304800" y="1295400"/>
            <a:ext cx="8839200" cy="4800600"/>
          </a:xfrm>
        </p:spPr>
        <p:txBody>
          <a:bodyPr/>
          <a:lstStyle/>
          <a:p>
            <a:pPr eaLnBrk="1" hangingPunct="1"/>
            <a:r>
              <a:rPr lang="en-US" altLang="zh-CN" sz="2400" dirty="0" smtClean="0">
                <a:ea typeface="宋体" charset="-122"/>
              </a:rPr>
              <a:t>Use </a:t>
            </a:r>
            <a:r>
              <a:rPr lang="en-US" altLang="zh-CN" sz="2000" b="1" dirty="0" smtClean="0">
                <a:ea typeface="宋体" charset="-122"/>
              </a:rPr>
              <a:t>extern "C"</a:t>
            </a:r>
            <a:r>
              <a:rPr lang="en-US" altLang="zh-CN" sz="2400" dirty="0" smtClean="0">
                <a:ea typeface="宋体" charset="-122"/>
              </a:rPr>
              <a:t> to tell the C++ compiler to use C calling conventions</a:t>
            </a:r>
          </a:p>
          <a:p>
            <a:pPr eaLnBrk="1" hangingPunct="1"/>
            <a:endParaRPr lang="en-US" altLang="zh-CN" sz="2800" dirty="0" smtClean="0">
              <a:ea typeface="宋体" charset="-122"/>
            </a:endParaRPr>
          </a:p>
          <a:p>
            <a:pPr lvl="1" eaLnBrk="1" hangingPunct="1">
              <a:buFont typeface="Wingdings" pitchFamily="2" charset="2"/>
              <a:buNone/>
            </a:pPr>
            <a:r>
              <a:rPr lang="en-US" altLang="zh-CN" sz="2400" dirty="0" smtClean="0">
                <a:ea typeface="宋体" charset="-122"/>
              </a:rPr>
              <a:t>	// </a:t>
            </a:r>
            <a:r>
              <a:rPr lang="en-US" altLang="zh-CN" sz="2000" i="1" dirty="0" smtClean="0">
                <a:ea typeface="宋体" charset="-122"/>
              </a:rPr>
              <a:t>calling C function from C++:</a:t>
            </a:r>
          </a:p>
          <a:p>
            <a:pPr lvl="1" eaLnBrk="1" hangingPunct="1">
              <a:buFont typeface="Wingdings" pitchFamily="2" charset="2"/>
              <a:buNone/>
            </a:pPr>
            <a:r>
              <a:rPr lang="en-US" altLang="zh-CN" sz="2000" i="1" dirty="0" smtClean="0">
                <a:ea typeface="宋体" charset="-122"/>
              </a:rPr>
              <a:t> </a:t>
            </a:r>
            <a:endParaRPr lang="en-US" altLang="zh-CN" sz="1000" i="1" dirty="0" smtClean="0">
              <a:ea typeface="宋体" charset="-122"/>
            </a:endParaRPr>
          </a:p>
          <a:p>
            <a:pPr lvl="1" eaLnBrk="1" hangingPunct="1">
              <a:buFont typeface="Wingdings" pitchFamily="2" charset="2"/>
              <a:buNone/>
            </a:pPr>
            <a:r>
              <a:rPr lang="en-US" altLang="zh-CN" sz="2000" dirty="0" smtClean="0">
                <a:ea typeface="宋体" charset="-122"/>
              </a:rPr>
              <a:t>	</a:t>
            </a:r>
            <a:r>
              <a:rPr lang="en-US" altLang="zh-CN" sz="2000" b="1" dirty="0" smtClean="0">
                <a:ea typeface="宋体" charset="-122"/>
              </a:rPr>
              <a:t>extern "C" double </a:t>
            </a:r>
            <a:r>
              <a:rPr lang="en-US" altLang="zh-CN" sz="2000" b="1" dirty="0" err="1" smtClean="0">
                <a:ea typeface="宋体" charset="-122"/>
              </a:rPr>
              <a:t>sqrt</a:t>
            </a:r>
            <a:r>
              <a:rPr lang="en-US" altLang="zh-CN" sz="2000" b="1" dirty="0" smtClean="0">
                <a:ea typeface="宋体" charset="-122"/>
              </a:rPr>
              <a:t>(double);	//</a:t>
            </a:r>
            <a:r>
              <a:rPr lang="en-US" altLang="zh-CN" sz="2000" dirty="0" smtClean="0">
                <a:ea typeface="宋体" charset="-122"/>
              </a:rPr>
              <a:t> </a:t>
            </a:r>
            <a:r>
              <a:rPr lang="en-US" altLang="zh-CN" sz="2000" i="1" dirty="0" smtClean="0">
                <a:ea typeface="宋体" charset="-122"/>
              </a:rPr>
              <a:t>link as a C function</a:t>
            </a:r>
          </a:p>
          <a:p>
            <a:pPr lvl="1" eaLnBrk="1" hangingPunct="1">
              <a:buFont typeface="Wingdings" pitchFamily="2" charset="2"/>
              <a:buNone/>
            </a:pPr>
            <a:r>
              <a:rPr lang="en-US" altLang="zh-CN" sz="2000" dirty="0" smtClean="0">
                <a:ea typeface="宋体" charset="-122"/>
              </a:rPr>
              <a:t> </a:t>
            </a:r>
          </a:p>
          <a:p>
            <a:pPr lvl="1" eaLnBrk="1" hangingPunct="1">
              <a:buFont typeface="Wingdings" pitchFamily="2" charset="2"/>
              <a:buNone/>
            </a:pPr>
            <a:r>
              <a:rPr lang="en-US" altLang="zh-CN" sz="2000" dirty="0" smtClean="0">
                <a:ea typeface="宋体" charset="-122"/>
              </a:rPr>
              <a:t>	</a:t>
            </a:r>
            <a:r>
              <a:rPr lang="en-US" altLang="zh-CN" sz="2000" b="1" dirty="0" smtClean="0">
                <a:ea typeface="宋体" charset="-122"/>
              </a:rPr>
              <a:t>void </a:t>
            </a:r>
            <a:r>
              <a:rPr lang="en-US" altLang="zh-CN" sz="2000" b="1" dirty="0" err="1" smtClean="0">
                <a:ea typeface="宋体" charset="-122"/>
              </a:rPr>
              <a:t>my_c_plus_plus_fct</a:t>
            </a:r>
            <a:r>
              <a:rPr lang="en-US" altLang="zh-CN" sz="2000" b="1" dirty="0" smtClean="0">
                <a:ea typeface="宋体" charset="-122"/>
              </a:rPr>
              <a:t>()</a:t>
            </a:r>
            <a:endParaRPr lang="en-US" altLang="zh-CN" sz="2000" dirty="0" smtClean="0">
              <a:ea typeface="宋体" charset="-122"/>
            </a:endParaRPr>
          </a:p>
          <a:p>
            <a:pPr lvl="1" eaLnBrk="1" hangingPunct="1">
              <a:buFont typeface="Wingdings" pitchFamily="2" charset="2"/>
              <a:buNone/>
            </a:pPr>
            <a:r>
              <a:rPr lang="en-US" altLang="zh-CN" sz="2000" b="1" dirty="0" smtClean="0">
                <a:ea typeface="宋体" charset="-122"/>
              </a:rPr>
              <a:t>	{</a:t>
            </a:r>
            <a:endParaRPr lang="en-US" altLang="zh-CN" sz="2000" dirty="0" smtClean="0">
              <a:ea typeface="宋体" charset="-122"/>
            </a:endParaRPr>
          </a:p>
          <a:p>
            <a:pPr lvl="1" eaLnBrk="1" hangingPunct="1">
              <a:buFont typeface="Wingdings" pitchFamily="2" charset="2"/>
              <a:buNone/>
            </a:pPr>
            <a:r>
              <a:rPr lang="en-US" altLang="zh-CN" sz="2000" b="1" dirty="0" smtClean="0">
                <a:ea typeface="宋体" charset="-122"/>
              </a:rPr>
              <a:t>			double </a:t>
            </a:r>
            <a:r>
              <a:rPr lang="en-US" altLang="zh-CN" sz="2000" b="1" dirty="0" err="1" smtClean="0">
                <a:ea typeface="宋体" charset="-122"/>
              </a:rPr>
              <a:t>sr</a:t>
            </a:r>
            <a:r>
              <a:rPr lang="en-US" altLang="zh-CN" sz="2000" b="1" dirty="0" smtClean="0">
                <a:ea typeface="宋体" charset="-122"/>
              </a:rPr>
              <a:t> = </a:t>
            </a:r>
            <a:r>
              <a:rPr lang="en-US" altLang="zh-CN" sz="2000" b="1" dirty="0" err="1" smtClean="0">
                <a:ea typeface="宋体" charset="-122"/>
              </a:rPr>
              <a:t>sqrt</a:t>
            </a:r>
            <a:r>
              <a:rPr lang="en-US" altLang="zh-CN" sz="2000" b="1" dirty="0" smtClean="0">
                <a:ea typeface="宋体" charset="-122"/>
              </a:rPr>
              <a:t>(2);</a:t>
            </a:r>
          </a:p>
          <a:p>
            <a:pPr lvl="1" eaLnBrk="1" hangingPunct="1">
              <a:buFont typeface="Wingdings" pitchFamily="2" charset="2"/>
              <a:buNone/>
            </a:pPr>
            <a:r>
              <a:rPr lang="en-US" altLang="zh-CN" sz="2000" b="1" dirty="0" smtClean="0">
                <a:ea typeface="宋体" charset="-122"/>
              </a:rPr>
              <a:t>			// </a:t>
            </a:r>
            <a:r>
              <a:rPr lang="en-US" altLang="zh-CN" sz="2000" i="1" dirty="0" smtClean="0">
                <a:ea typeface="宋体" charset="-122"/>
              </a:rPr>
              <a:t>…</a:t>
            </a:r>
          </a:p>
          <a:p>
            <a:pPr lvl="1" eaLnBrk="1" hangingPunct="1">
              <a:buFont typeface="Wingdings" pitchFamily="2" charset="2"/>
              <a:buNone/>
            </a:pPr>
            <a:r>
              <a:rPr lang="en-US" altLang="zh-CN" sz="2000" b="1" dirty="0" smtClean="0">
                <a:ea typeface="宋体" charset="-122"/>
              </a:rPr>
              <a:t>	}</a:t>
            </a:r>
            <a:endParaRPr lang="en-US" altLang="zh-CN" sz="2400" dirty="0" smtClean="0">
              <a:ea typeface="宋体" charset="-122"/>
            </a:endParaRPr>
          </a:p>
          <a:p>
            <a:pPr eaLnBrk="1" hangingPunct="1"/>
            <a:endParaRPr lang="en-US" altLang="zh-CN" dirty="0" smtClean="0">
              <a:ea typeface="宋体" charset="-122"/>
            </a:endParaRPr>
          </a:p>
        </p:txBody>
      </p:sp>
      <p:sp>
        <p:nvSpPr>
          <p:cNvPr id="4" name="Footer Placeholder 3"/>
          <p:cNvSpPr>
            <a:spLocks noGrp="1"/>
          </p:cNvSpPr>
          <p:nvPr>
            <p:ph type="ftr" sz="quarter" idx="11"/>
          </p:nvPr>
        </p:nvSpPr>
        <p:spPr/>
        <p:txBody>
          <a:bodyPr/>
          <a:lstStyle/>
          <a:p>
            <a:pPr>
              <a:defRPr/>
            </a:pPr>
            <a:r>
              <a:rPr lang="en-US"/>
              <a:t>Stroustrup/Programming</a:t>
            </a:r>
          </a:p>
        </p:txBody>
      </p:sp>
      <p:sp>
        <p:nvSpPr>
          <p:cNvPr id="5" name="Slide Number Placeholder 4"/>
          <p:cNvSpPr>
            <a:spLocks noGrp="1"/>
          </p:cNvSpPr>
          <p:nvPr>
            <p:ph type="sldNum" sz="quarter" idx="12"/>
          </p:nvPr>
        </p:nvSpPr>
        <p:spPr/>
        <p:txBody>
          <a:bodyPr/>
          <a:lstStyle/>
          <a:p>
            <a:fld id="{9DAD8848-4D4F-4CAF-9D3C-78194C4010C5}" type="slidenum">
              <a:rPr lang="en-US" altLang="zh-CN"/>
              <a:pPr/>
              <a:t>9</a:t>
            </a:fld>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14029</TotalTime>
  <Words>2184</Words>
  <Application>Microsoft Macintosh PowerPoint</Application>
  <PresentationFormat>全屏显示(4:3)</PresentationFormat>
  <Paragraphs>340</Paragraphs>
  <Slides>44</Slides>
  <Notes>2</Notes>
  <HiddenSlides>3</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44</vt:i4>
      </vt:variant>
    </vt:vector>
  </HeadingPairs>
  <TitlesOfParts>
    <vt:vector size="49" baseType="lpstr">
      <vt:lpstr>Calibri</vt:lpstr>
      <vt:lpstr>Wingdings</vt:lpstr>
      <vt:lpstr>宋体</vt:lpstr>
      <vt:lpstr>Arial</vt:lpstr>
      <vt:lpstr>Office 主题</vt:lpstr>
      <vt:lpstr>第10章 名字控制</vt:lpstr>
      <vt:lpstr>本章概要</vt:lpstr>
      <vt:lpstr>C++的编译过程</vt:lpstr>
      <vt:lpstr>连接类型</vt:lpstr>
      <vt:lpstr>连接类型</vt:lpstr>
      <vt:lpstr>外部连接</vt:lpstr>
      <vt:lpstr>内部连接</vt:lpstr>
      <vt:lpstr>替代连接说明</vt:lpstr>
      <vt:lpstr>Calling C from C++</vt:lpstr>
      <vt:lpstr>名字空间(namespace)</vt:lpstr>
      <vt:lpstr>名字空间</vt:lpstr>
      <vt:lpstr>创建名字空间</vt:lpstr>
      <vt:lpstr>创建名字空间</vt:lpstr>
      <vt:lpstr>创建名字空间</vt:lpstr>
      <vt:lpstr>创建名字空间</vt:lpstr>
      <vt:lpstr>创建名字空间</vt:lpstr>
      <vt:lpstr>HTML的名字空间</vt:lpstr>
      <vt:lpstr>创建名字空间</vt:lpstr>
      <vt:lpstr>创建名字空间</vt:lpstr>
      <vt:lpstr>创建名字空间:FriendInjection</vt:lpstr>
      <vt:lpstr>创建名字空间:FriendInjection</vt:lpstr>
      <vt:lpstr>使用名字空间</vt:lpstr>
      <vt:lpstr>0426</vt:lpstr>
      <vt:lpstr>使用名字空间</vt:lpstr>
      <vt:lpstr>使用名字空间</vt:lpstr>
      <vt:lpstr>使用名字空间</vt:lpstr>
      <vt:lpstr>使用名字空间</vt:lpstr>
      <vt:lpstr>使用名字空间</vt:lpstr>
      <vt:lpstr>名字空间：小结</vt:lpstr>
      <vt:lpstr>与Java的Package的比较</vt:lpstr>
      <vt:lpstr>静态元素</vt:lpstr>
      <vt:lpstr>静态的含义</vt:lpstr>
      <vt:lpstr>全局静态</vt:lpstr>
      <vt:lpstr>函数中的静态变量</vt:lpstr>
      <vt:lpstr>函数中的静态变量</vt:lpstr>
      <vt:lpstr>类中的静态成员</vt:lpstr>
      <vt:lpstr>类中的静态成员</vt:lpstr>
      <vt:lpstr>静态成员的初始化</vt:lpstr>
      <vt:lpstr>静态成员函数</vt:lpstr>
      <vt:lpstr>静态成员函数</vt:lpstr>
      <vt:lpstr>静态对象初始化的依赖问题</vt:lpstr>
      <vt:lpstr>静态/全局对象初始化的依赖问题</vt:lpstr>
      <vt:lpstr>解决方案</vt:lpstr>
      <vt:lpstr>小结：静态元素</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内联函数</dc:title>
  <dc:creator>fudanxxc</dc:creator>
  <cp:lastModifiedBy>tiange zhang</cp:lastModifiedBy>
  <cp:revision>313</cp:revision>
  <dcterms:created xsi:type="dcterms:W3CDTF">2010-03-21T08:18:53Z</dcterms:created>
  <dcterms:modified xsi:type="dcterms:W3CDTF">2017-05-07T14:14:11Z</dcterms:modified>
</cp:coreProperties>
</file>