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5" r:id="rId15"/>
    <p:sldId id="268" r:id="rId16"/>
    <p:sldId id="269" r:id="rId17"/>
    <p:sldId id="270" r:id="rId18"/>
    <p:sldId id="271" r:id="rId19"/>
    <p:sldId id="272" r:id="rId20"/>
    <p:sldId id="286" r:id="rId21"/>
    <p:sldId id="289" r:id="rId22"/>
    <p:sldId id="273" r:id="rId23"/>
    <p:sldId id="275" r:id="rId24"/>
    <p:sldId id="276" r:id="rId25"/>
    <p:sldId id="277" r:id="rId26"/>
    <p:sldId id="287" r:id="rId27"/>
    <p:sldId id="278" r:id="rId28"/>
    <p:sldId id="279" r:id="rId29"/>
    <p:sldId id="280" r:id="rId30"/>
    <p:sldId id="281" r:id="rId31"/>
    <p:sldId id="282" r:id="rId32"/>
    <p:sldId id="28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3692"/>
  </p:normalViewPr>
  <p:slideViewPr>
    <p:cSldViewPr>
      <p:cViewPr varScale="1">
        <p:scale>
          <a:sx n="66" d="100"/>
          <a:sy n="66" d="100"/>
        </p:scale>
        <p:origin x="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50AE6-35BE-45DA-B8E0-6934F7F82C2E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45314-E323-4C08-95D5-7F44516C51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2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HowMany</a:t>
            </a:r>
            <a:r>
              <a:rPr lang="en-US" altLang="zh-CN" dirty="0" smtClean="0"/>
              <a:t>(const </a:t>
            </a:r>
            <a:r>
              <a:rPr lang="en-US" altLang="zh-CN" dirty="0" err="1" smtClean="0"/>
              <a:t>HowMany</a:t>
            </a:r>
            <a:r>
              <a:rPr lang="en-US" altLang="zh-CN" dirty="0" smtClean="0"/>
              <a:t>&amp; h) {</a:t>
            </a:r>
          </a:p>
          <a:p>
            <a:r>
              <a:rPr lang="en-US" altLang="zh-CN" dirty="0" smtClean="0"/>
              <a:t>        ++</a:t>
            </a:r>
            <a:r>
              <a:rPr lang="en-US" altLang="zh-CN" dirty="0" err="1" smtClean="0"/>
              <a:t>objectCount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print("</a:t>
            </a:r>
            <a:r>
              <a:rPr lang="en-US" altLang="zh-CN" dirty="0" err="1" smtClean="0"/>
              <a:t>HowMany</a:t>
            </a:r>
            <a:r>
              <a:rPr lang="en-US" altLang="zh-CN" dirty="0" smtClean="0"/>
              <a:t>(const </a:t>
            </a:r>
            <a:r>
              <a:rPr lang="en-US" altLang="zh-CN" dirty="0" err="1" smtClean="0"/>
              <a:t>HowMany</a:t>
            </a:r>
            <a:r>
              <a:rPr lang="en-US" altLang="zh-CN" dirty="0" smtClean="0"/>
              <a:t>&amp;)");</a:t>
            </a:r>
          </a:p>
          <a:p>
            <a:r>
              <a:rPr lang="en-US" altLang="zh-CN" dirty="0" smtClean="0"/>
              <a:t>   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5314-E323-4C08-95D5-7F44516C511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void print(Data *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Data::*</a:t>
            </a:r>
            <a:r>
              <a:rPr lang="en-US" altLang="zh-CN" dirty="0" err="1" smtClean="0"/>
              <a:t>pmInt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-&gt;*</a:t>
            </a:r>
            <a:r>
              <a:rPr lang="en-US" altLang="zh-CN" dirty="0" err="1" smtClean="0"/>
              <a:t>pmInt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45314-E323-4C08-95D5-7F44516C511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414-6C32-4D57-ADB6-E2398E18E3BD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5DE0-71B8-430D-AE06-09A6498667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414-6C32-4D57-ADB6-E2398E18E3BD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5DE0-71B8-430D-AE06-09A6498667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414-6C32-4D57-ADB6-E2398E18E3BD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5DE0-71B8-430D-AE06-09A6498667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414-6C32-4D57-ADB6-E2398E18E3BD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5DE0-71B8-430D-AE06-09A6498667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414-6C32-4D57-ADB6-E2398E18E3BD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5DE0-71B8-430D-AE06-09A6498667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414-6C32-4D57-ADB6-E2398E18E3BD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5DE0-71B8-430D-AE06-09A6498667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414-6C32-4D57-ADB6-E2398E18E3BD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5DE0-71B8-430D-AE06-09A6498667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414-6C32-4D57-ADB6-E2398E18E3BD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5DE0-71B8-430D-AE06-09A6498667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414-6C32-4D57-ADB6-E2398E18E3BD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5DE0-71B8-430D-AE06-09A6498667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414-6C32-4D57-ADB6-E2398E18E3BD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5DE0-71B8-430D-AE06-09A6498667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414-6C32-4D57-ADB6-E2398E18E3BD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5DE0-71B8-430D-AE06-09A6498667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7414-6C32-4D57-ADB6-E2398E18E3BD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5DE0-71B8-430D-AE06-09A6498667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引用和拷贝构造函数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指针引用</a:t>
            </a:r>
            <a:r>
              <a:rPr lang="en-US" altLang="zh-CN" dirty="0" smtClean="0"/>
              <a:t>:</a:t>
            </a:r>
            <a:r>
              <a:rPr lang="zh-CN" altLang="en-US" dirty="0" smtClean="0"/>
              <a:t>传统方法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语言中，如果想改变参数中指针本身而不是它所指向的内容，该函数可声明为以下的形式：</a:t>
            </a:r>
            <a:endParaRPr lang="en-US" altLang="zh-CN" dirty="0" smtClean="0"/>
          </a:p>
          <a:p>
            <a:pPr lvl="1"/>
            <a:r>
              <a:rPr lang="en-US" altLang="zh-CN" dirty="0"/>
              <a:t>v</a:t>
            </a:r>
            <a:r>
              <a:rPr lang="en-US" altLang="zh-CN" dirty="0" smtClean="0"/>
              <a:t>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**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ppi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但传递时，必须获得指针的地址：</a:t>
            </a:r>
            <a:endParaRPr lang="en-US" altLang="zh-CN" dirty="0" smtClean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47;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= 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en-US" altLang="zh-CN" dirty="0" smtClean="0"/>
              <a:t>//C11: Pointer2Pointer.cpp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指针引用：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中的引用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5852" y="1785926"/>
            <a:ext cx="51435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void increment(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*&amp;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 {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++; }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 {</a:t>
            </a:r>
          </a:p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0;</a:t>
            </a:r>
          </a:p>
          <a:p>
            <a:r>
              <a:rPr lang="en-US" altLang="zh-CN" sz="2400" dirty="0" smtClean="0"/>
              <a:t>  </a:t>
            </a:r>
            <a:r>
              <a:rPr lang="zh-CN" altLang="en-US" sz="2400" dirty="0" smtClean="0"/>
              <a:t>   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"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" &lt;&lt;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 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increment(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  </a:t>
            </a:r>
            <a:r>
              <a:rPr lang="zh-CN" altLang="en-US" sz="2400" dirty="0" smtClean="0"/>
              <a:t>   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"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" &lt;&lt;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} ///:~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参数传递的准则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传值与传引用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中，程序员几乎不需要知道有传值和传引用的区分，因为程序员对此没有选择的余地。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中，对于每一个函数的参数，都需要确定究竟是以值的方式还是以引用的方式传递。</a:t>
            </a:r>
            <a:endParaRPr lang="en-US" altLang="zh-CN" dirty="0" smtClean="0"/>
          </a:p>
          <a:p>
            <a:r>
              <a:rPr lang="zh-CN" altLang="en-US" dirty="0" smtClean="0"/>
              <a:t>给函数传递参数时，通常是通过常量引用来传递，这种简单的习惯可以大大提高执行效率。</a:t>
            </a:r>
            <a:endParaRPr lang="en-US" altLang="zh-CN" dirty="0" smtClean="0"/>
          </a:p>
          <a:p>
            <a:r>
              <a:rPr lang="zh-CN" altLang="en-US" dirty="0" smtClean="0"/>
              <a:t>只有极少数的情况需要需要以传值方式传递对象。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传值与传引用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04" y="1500174"/>
            <a:ext cx="49292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MyClass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</a:t>
            </a:r>
            <a:r>
              <a:rPr lang="en-US" altLang="zh-CN" dirty="0" err="1" smtClean="0"/>
              <a:t>MyClass</a:t>
            </a:r>
            <a:r>
              <a:rPr lang="en-US" altLang="zh-CN" dirty="0"/>
              <a:t>(){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r>
              <a:rPr lang="en-US" altLang="zh-CN" dirty="0"/>
              <a:t>;</a:t>
            </a:r>
          </a:p>
          <a:p>
            <a:r>
              <a:rPr lang="zh-CN" altLang="en-US" dirty="0" smtClean="0"/>
              <a:t>         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smtClean="0"/>
              <a:t>};</a:t>
            </a:r>
            <a:endParaRPr lang="zh-CN" altLang="en-US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passByReference</a:t>
            </a:r>
            <a:r>
              <a:rPr lang="en-US" altLang="zh-CN" dirty="0"/>
              <a:t>(</a:t>
            </a:r>
            <a:r>
              <a:rPr lang="en-US" altLang="zh-CN" dirty="0" err="1"/>
              <a:t>MyClass</a:t>
            </a:r>
            <a:r>
              <a:rPr lang="en-US" altLang="zh-CN" dirty="0"/>
              <a:t>&amp; </a:t>
            </a:r>
            <a:r>
              <a:rPr lang="en-US" altLang="zh-CN" dirty="0" err="1"/>
              <a:t>myClass</a:t>
            </a:r>
            <a:r>
              <a:rPr lang="en-US" altLang="zh-CN" dirty="0"/>
              <a:t>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myClass.i</a:t>
            </a:r>
            <a:r>
              <a:rPr lang="en-US" altLang="zh-CN" dirty="0" smtClean="0"/>
              <a:t> 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passByValue</a:t>
            </a:r>
            <a:r>
              <a:rPr lang="en-US" altLang="zh-CN" dirty="0"/>
              <a:t>(</a:t>
            </a:r>
            <a:r>
              <a:rPr lang="en-US" altLang="zh-CN" dirty="0" err="1"/>
              <a:t>MyClass</a:t>
            </a:r>
            <a:r>
              <a:rPr lang="en-US" altLang="zh-CN" dirty="0"/>
              <a:t> </a:t>
            </a:r>
            <a:r>
              <a:rPr lang="en-US" altLang="zh-CN" dirty="0" err="1"/>
              <a:t>myClass</a:t>
            </a:r>
            <a:r>
              <a:rPr lang="en-US" altLang="zh-CN" dirty="0"/>
              <a:t>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myClass.i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1604" y="56435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MyClass</a:t>
            </a:r>
            <a:r>
              <a:rPr lang="en-US" altLang="zh-CN" dirty="0"/>
              <a:t> </a:t>
            </a:r>
            <a:r>
              <a:rPr lang="en-US" altLang="zh-CN" dirty="0" err="1"/>
              <a:t>myClass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passByReference</a:t>
            </a:r>
            <a:r>
              <a:rPr lang="en-US" altLang="zh-CN" dirty="0"/>
              <a:t>(</a:t>
            </a:r>
            <a:r>
              <a:rPr lang="en-US" altLang="zh-CN" dirty="0" err="1"/>
              <a:t>myClass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passByValue</a:t>
            </a:r>
            <a:r>
              <a:rPr lang="en-US" altLang="zh-CN" dirty="0"/>
              <a:t>(</a:t>
            </a:r>
            <a:r>
              <a:rPr lang="en-US" altLang="zh-CN" dirty="0" err="1"/>
              <a:t>myClass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可以认为，引用是特殊的指针，指针指示内存中的地址，而引用指示内存中的对象。</a:t>
            </a:r>
            <a:endParaRPr lang="en-US" altLang="zh-CN" dirty="0" smtClean="0"/>
          </a:p>
          <a:p>
            <a:r>
              <a:rPr lang="zh-CN" altLang="en-US" dirty="0" smtClean="0"/>
              <a:t>引用常用于函数参数的传递的返回。</a:t>
            </a:r>
            <a:endParaRPr lang="en-US" altLang="zh-CN" dirty="0" smtClean="0"/>
          </a:p>
          <a:p>
            <a:r>
              <a:rPr lang="zh-CN" altLang="en-US" dirty="0" smtClean="0"/>
              <a:t>使用引用有如下的限制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引用被声明的同时，必须被初始化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一旦一个引用被初始化指向一个对象，就不能改变为对另一个对象的引用。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拷贝构造函数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对于基本数据类型，如字符，整数，浮点数，传值和返回值的机制是什么？</a:t>
            </a:r>
            <a:endParaRPr lang="en-US" altLang="zh-CN" dirty="0" smtClean="0"/>
          </a:p>
          <a:p>
            <a:r>
              <a:rPr lang="zh-CN" altLang="en-US" dirty="0" smtClean="0"/>
              <a:t>对于大对象而言，传值和返回值的实现机制是什么？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基本数据类型的传值和返回值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85918" y="2143116"/>
            <a:ext cx="4572000" cy="83099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f(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x, char c);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g = f(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);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785918" y="3857628"/>
            <a:ext cx="4572000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sz="2400" dirty="0" smtClean="0"/>
              <a:t>push b</a:t>
            </a:r>
          </a:p>
          <a:p>
            <a:r>
              <a:rPr lang="en-US" altLang="zh-CN" sz="2400" dirty="0" smtClean="0"/>
              <a:t>push a</a:t>
            </a:r>
          </a:p>
          <a:p>
            <a:r>
              <a:rPr lang="en-US" altLang="zh-CN" sz="2400" dirty="0" smtClean="0"/>
              <a:t>call f()</a:t>
            </a:r>
          </a:p>
          <a:p>
            <a:r>
              <a:rPr lang="en-US" altLang="zh-CN" sz="2400" dirty="0" smtClean="0"/>
              <a:t>add sp,4</a:t>
            </a:r>
          </a:p>
          <a:p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g, register r</a:t>
            </a:r>
            <a:endParaRPr lang="zh-CN" altLang="en-US" sz="2400" dirty="0"/>
          </a:p>
        </p:txBody>
      </p:sp>
      <p:sp>
        <p:nvSpPr>
          <p:cNvPr id="7" name="下箭头 6"/>
          <p:cNvSpPr/>
          <p:nvPr/>
        </p:nvSpPr>
        <p:spPr>
          <a:xfrm>
            <a:off x="3643306" y="3000372"/>
            <a:ext cx="484632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大对象的传值和返回值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3108" y="1714488"/>
            <a:ext cx="52863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//: C11:PassingBigStructures.cpp 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Big { </a:t>
            </a:r>
          </a:p>
          <a:p>
            <a:r>
              <a:rPr lang="en-US" altLang="zh-CN" dirty="0" smtClean="0"/>
              <a:t>  char 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[100]; 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</a:t>
            </a:r>
          </a:p>
          <a:p>
            <a:r>
              <a:rPr lang="en-US" altLang="zh-CN" dirty="0" smtClean="0"/>
              <a:t>  long d; </a:t>
            </a:r>
          </a:p>
          <a:p>
            <a:r>
              <a:rPr lang="en-US" altLang="zh-CN" dirty="0" smtClean="0"/>
              <a:t>} B,B2; 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Big </a:t>
            </a:r>
            <a:r>
              <a:rPr lang="en-US" altLang="zh-CN" dirty="0" err="1" smtClean="0"/>
              <a:t>bigfun</a:t>
            </a:r>
            <a:r>
              <a:rPr lang="en-US" altLang="zh-CN" dirty="0" smtClean="0"/>
              <a:t>(Big b) { 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b.i</a:t>
            </a:r>
            <a:r>
              <a:rPr lang="en-US" altLang="zh-CN" dirty="0" smtClean="0"/>
              <a:t> = 100; // Do something to the argument </a:t>
            </a:r>
          </a:p>
          <a:p>
            <a:r>
              <a:rPr lang="en-US" altLang="zh-CN" dirty="0" smtClean="0"/>
              <a:t>  return b; </a:t>
            </a:r>
          </a:p>
          <a:p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 { </a:t>
            </a:r>
          </a:p>
          <a:p>
            <a:r>
              <a:rPr lang="en-US" altLang="zh-CN" dirty="0" smtClean="0"/>
              <a:t>  Big B2 = </a:t>
            </a:r>
            <a:r>
              <a:rPr lang="en-US" altLang="zh-CN" dirty="0" err="1" smtClean="0"/>
              <a:t>bigfun</a:t>
            </a:r>
            <a:r>
              <a:rPr lang="en-US" altLang="zh-CN" dirty="0" smtClean="0"/>
              <a:t>(B); </a:t>
            </a:r>
          </a:p>
          <a:p>
            <a:r>
              <a:rPr lang="en-US" altLang="zh-CN" dirty="0" smtClean="0"/>
              <a:t>} ///:~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21442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下面的代码中，大对象会如何传递和返回？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如果将返回值放在栈中，由调用方来取，有什么问题？</a:t>
            </a:r>
            <a:endParaRPr lang="en-US" altLang="zh-CN" dirty="0" smtClean="0"/>
          </a:p>
          <a:p>
            <a:r>
              <a:rPr lang="zh-CN" altLang="en-US" dirty="0" smtClean="0"/>
              <a:t>将返回值放在全局堆中呢？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357562"/>
            <a:ext cx="407196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返回值的解决方案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将返回值的地址作为参数进栈，函数返回时，将作为局部变量的返回值的所有内容复制到该地址所指向的区域。</a:t>
            </a:r>
            <a:endParaRPr lang="en-US" altLang="zh-CN" dirty="0" smtClean="0"/>
          </a:p>
          <a:p>
            <a:r>
              <a:rPr lang="zh-CN" altLang="en-US" dirty="0" smtClean="0"/>
              <a:t>默认情况下，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使用位拷贝的机制完成这个复制的过程，将该对象的存储区域的内容完全复制一份。</a:t>
            </a:r>
            <a:endParaRPr lang="en-US" altLang="zh-CN" dirty="0" smtClean="0"/>
          </a:p>
          <a:p>
            <a:r>
              <a:rPr lang="zh-CN" altLang="en-US" dirty="0" smtClean="0"/>
              <a:t>然而，是否有问题？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引用及传值与传引用</a:t>
            </a:r>
            <a:endParaRPr lang="en-US" altLang="zh-CN" dirty="0" smtClean="0"/>
          </a:p>
          <a:p>
            <a:r>
              <a:rPr lang="zh-CN" altLang="en-US" dirty="0" smtClean="0"/>
              <a:t>拷贝构造函数</a:t>
            </a:r>
            <a:endParaRPr lang="en-US" altLang="zh-CN" dirty="0" smtClean="0"/>
          </a:p>
          <a:p>
            <a:r>
              <a:rPr lang="zh-CN" altLang="en-US" dirty="0" smtClean="0"/>
              <a:t>指向成员的指针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的拷贝构造函数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使用默认的拷贝构造函数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C11: HowMany.cpp</a:t>
            </a:r>
          </a:p>
          <a:p>
            <a:r>
              <a:rPr lang="zh-CN" altLang="en-US" dirty="0" smtClean="0"/>
              <a:t>使用自定义的拷贝构造函数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C11:HowMany.cpp(Modified)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3316"/>
            <a:ext cx="8424936" cy="567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372200" y="332656"/>
            <a:ext cx="2592288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HowMany</a:t>
            </a:r>
            <a:r>
              <a:rPr lang="en-US" altLang="zh-CN" dirty="0" smtClean="0"/>
              <a:t> f(</a:t>
            </a:r>
            <a:r>
              <a:rPr lang="en-US" altLang="zh-CN" dirty="0" err="1" smtClean="0"/>
              <a:t>HowMany</a:t>
            </a:r>
            <a:r>
              <a:rPr lang="en-US" altLang="zh-CN" dirty="0" smtClean="0"/>
              <a:t> x){</a:t>
            </a:r>
          </a:p>
          <a:p>
            <a:r>
              <a:rPr lang="en-US" altLang="zh-CN" dirty="0" smtClean="0"/>
              <a:t>	return x;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HowMany</a:t>
            </a:r>
            <a:r>
              <a:rPr lang="en-US" altLang="zh-CN" dirty="0" smtClean="0"/>
              <a:t> h;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HowMany</a:t>
            </a:r>
            <a:r>
              <a:rPr lang="en-US" altLang="zh-CN" dirty="0" smtClean="0"/>
              <a:t> h2 = f(h);</a:t>
            </a:r>
          </a:p>
          <a:p>
            <a:r>
              <a:rPr lang="en-US" altLang="zh-CN" dirty="0" smtClean="0"/>
              <a:t>} ///:~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位拷贝的问题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的物理或逻辑组成部分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被物理或逻辑地包含在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143248"/>
            <a:ext cx="5545137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防止拷贝构造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如果不需要传递和返回值，不需要将一个类型声明为值对象，那么可以不实现拷贝构造函数。</a:t>
            </a:r>
            <a:endParaRPr lang="en-US" altLang="zh-CN" dirty="0" smtClean="0"/>
          </a:p>
          <a:p>
            <a:r>
              <a:rPr lang="zh-CN" altLang="en-US" dirty="0" smtClean="0"/>
              <a:t>事实上，传递值和返回值是一个非常容易出错的过程，一个好的习惯是，避免传值和返回值的情况。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防止拷贝构造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可以通过将拷贝构造函数声明为私有，而防止传值和返回值的操作。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C11: NoCopyConstruction.cpp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传递参数的约定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r>
              <a:rPr lang="zh-CN" altLang="en-US" dirty="0" smtClean="0"/>
              <a:t>对于上述代码，在</a:t>
            </a:r>
            <a:r>
              <a:rPr lang="en-US" altLang="zh-CN" dirty="0" smtClean="0"/>
              <a:t>get( c )</a:t>
            </a:r>
            <a:r>
              <a:rPr lang="zh-CN" altLang="en-US" dirty="0" smtClean="0"/>
              <a:t>中，是否会改变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的值？</a:t>
            </a:r>
            <a:endParaRPr lang="en-US" altLang="zh-CN" dirty="0" smtClean="0"/>
          </a:p>
          <a:p>
            <a:r>
              <a:rPr lang="zh-CN" altLang="en-US" dirty="0" smtClean="0"/>
              <a:t>引用的语法比指针语法清晰，但却使得含义变得模糊</a:t>
            </a:r>
            <a:r>
              <a:rPr lang="en-US" altLang="zh-CN" dirty="0" smtClean="0"/>
              <a:t>:get(c)</a:t>
            </a:r>
            <a:r>
              <a:rPr lang="zh-CN" altLang="en-US" dirty="0" smtClean="0"/>
              <a:t>究竟会不会改变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的值？。  </a:t>
            </a:r>
            <a:endParaRPr lang="en-US" altLang="zh-CN" dirty="0" smtClean="0"/>
          </a:p>
          <a:p>
            <a:r>
              <a:rPr lang="zh-CN" altLang="en-US" dirty="0" smtClean="0"/>
              <a:t>如果要改变参数，建议使用传指针的方式。</a:t>
            </a:r>
            <a:endParaRPr lang="en-US" altLang="zh-CN" dirty="0" smtClean="0"/>
          </a:p>
          <a:p>
            <a:r>
              <a:rPr lang="zh-CN" altLang="en-US" dirty="0" smtClean="0"/>
              <a:t>传引用的参数通常都声明为</a:t>
            </a:r>
            <a:r>
              <a:rPr lang="en-US" altLang="zh-CN" dirty="0" smtClean="0"/>
              <a:t>const.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72" y="128586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char c;</a:t>
            </a:r>
          </a:p>
          <a:p>
            <a:r>
              <a:rPr lang="en-US" altLang="zh-CN" sz="2400" dirty="0" err="1" smtClean="0"/>
              <a:t>cin.get</a:t>
            </a:r>
            <a:r>
              <a:rPr lang="en-US" altLang="zh-CN" sz="2400" dirty="0" smtClean="0"/>
              <a:t>(c);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拷贝构造函数小结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如果一个类需要传值和返回值，编译器需要调用该类的拷贝构造函数。</a:t>
            </a:r>
            <a:endParaRPr lang="en-US" altLang="zh-CN" dirty="0" smtClean="0"/>
          </a:p>
          <a:p>
            <a:r>
              <a:rPr lang="zh-CN" altLang="en-US" dirty="0" smtClean="0"/>
              <a:t>可以自定义拷贝构造函数，如果没有自定义的拷贝构造函数，编译器会自动生成一个按位拷贝的拷贝构造函数。</a:t>
            </a:r>
            <a:endParaRPr lang="en-US" altLang="zh-CN" dirty="0" smtClean="0"/>
          </a:p>
          <a:p>
            <a:r>
              <a:rPr lang="zh-CN" altLang="en-US" dirty="0" smtClean="0"/>
              <a:t>出于效率和降低复杂性的考虑，尽可能采用传指针（需修改参数值）和传常数数引用（无需修改参数），同时在语法上防止拷贝构造。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指向成员的指针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指向数据成员的指针</a:t>
            </a:r>
            <a:endParaRPr lang="en-US" altLang="zh-CN" dirty="0" smtClean="0"/>
          </a:p>
          <a:p>
            <a:r>
              <a:rPr lang="zh-CN" altLang="en-US" dirty="0" smtClean="0"/>
              <a:t>指向函数成员的指针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指向数据成员的指针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000264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指向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的指针以如下的方式定义：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pInt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zh-CN" altLang="en-US" dirty="0" smtClean="0"/>
              <a:t>如何定义一个指向</a:t>
            </a:r>
            <a:r>
              <a:rPr lang="en-US" altLang="zh-CN" dirty="0" smtClean="0"/>
              <a:t>Simple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</a:t>
            </a:r>
            <a:r>
              <a:rPr lang="zh-CN" altLang="en-US" dirty="0" smtClean="0"/>
              <a:t>的指针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4" y="3356992"/>
            <a:ext cx="2808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Simple 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a; };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 {</a:t>
            </a:r>
          </a:p>
          <a:p>
            <a:r>
              <a:rPr lang="en-US" altLang="zh-CN" dirty="0" smtClean="0"/>
              <a:t>  Simple so;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so.a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p = &amp;</a:t>
            </a:r>
            <a:r>
              <a:rPr lang="en-US" altLang="zh-CN" dirty="0" err="1" smtClean="0"/>
              <a:t>so.a</a:t>
            </a:r>
            <a:endParaRPr lang="en-US" altLang="zh-CN" dirty="0" smtClean="0"/>
          </a:p>
          <a:p>
            <a:r>
              <a:rPr lang="en-US" altLang="zh-CN" dirty="0" smtClean="0"/>
              <a:t>} ///:~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96" y="5143512"/>
            <a:ext cx="8229600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 Simple::*</a:t>
            </a:r>
            <a:r>
              <a:rPr lang="en-US" altLang="zh-CN" sz="3200" dirty="0" err="1" smtClean="0"/>
              <a:t>pInt</a:t>
            </a:r>
            <a:r>
              <a:rPr lang="en-US" altLang="zh-CN" sz="3200" dirty="0" smtClean="0"/>
              <a:t> = &amp;Simple::a;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指向数据成员的指针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C11: PointerToMemberData.cpp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中的指针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指针与类型相关的问题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中的指针是从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语言中沿用而来，和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相比，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中的指针对类型的要求更高。下面的代码在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语言中是正确的，而在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中将产生编译错误：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中可以通过强制转换屏蔽该问题。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1760" y="3429000"/>
            <a:ext cx="4104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/>
              <a:t>B</a:t>
            </a:r>
            <a:r>
              <a:rPr lang="pt-BR" altLang="zh-CN" sz="2400" dirty="0" smtClean="0"/>
              <a:t>ird* b; </a:t>
            </a:r>
          </a:p>
          <a:p>
            <a:r>
              <a:rPr lang="pt-BR" altLang="zh-CN" sz="2400" dirty="0"/>
              <a:t>R</a:t>
            </a:r>
            <a:r>
              <a:rPr lang="pt-BR" altLang="zh-CN" sz="2400" dirty="0" smtClean="0"/>
              <a:t>ock* r; </a:t>
            </a:r>
          </a:p>
          <a:p>
            <a:r>
              <a:rPr lang="pt-BR" altLang="zh-CN" sz="2400" dirty="0" smtClean="0"/>
              <a:t>void* v; </a:t>
            </a:r>
          </a:p>
          <a:p>
            <a:r>
              <a:rPr lang="pt-BR" altLang="zh-CN" sz="2400" dirty="0" smtClean="0">
                <a:solidFill>
                  <a:srgbClr val="FF0000"/>
                </a:solidFill>
              </a:rPr>
              <a:t>v = r; </a:t>
            </a:r>
          </a:p>
          <a:p>
            <a:r>
              <a:rPr lang="pt-BR" altLang="zh-CN" sz="2400" dirty="0" smtClean="0">
                <a:solidFill>
                  <a:srgbClr val="FF0000"/>
                </a:solidFill>
              </a:rPr>
              <a:t>b = v;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指向成员函数的指针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zh-CN" altLang="en-US" dirty="0" smtClean="0"/>
              <a:t>指向函数的指针：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zh-CN" altLang="en-US" dirty="0" smtClean="0"/>
              <a:t>  </a:t>
            </a:r>
            <a:r>
              <a:rPr lang="en-US" altLang="zh-CN" dirty="0" smtClean="0"/>
              <a:t>(*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 (float);</a:t>
            </a:r>
          </a:p>
          <a:p>
            <a:r>
              <a:rPr lang="zh-CN" altLang="en-US" dirty="0" smtClean="0"/>
              <a:t>指向成员函数的指针：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7290" y="3286124"/>
            <a:ext cx="61436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class Simple2 { </a:t>
            </a:r>
          </a:p>
          <a:p>
            <a:r>
              <a:rPr lang="en-US" altLang="zh-CN" sz="2000" dirty="0" smtClean="0"/>
              <a:t>public: 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f(float) const { return 1; }</a:t>
            </a:r>
          </a:p>
          <a:p>
            <a:r>
              <a:rPr lang="en-US" altLang="zh-CN" sz="2000" dirty="0" smtClean="0"/>
              <a:t>};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(Simple2::*</a:t>
            </a:r>
            <a:r>
              <a:rPr lang="en-US" altLang="zh-CN" sz="2000" dirty="0" err="1" smtClean="0"/>
              <a:t>fp</a:t>
            </a:r>
            <a:r>
              <a:rPr lang="en-US" altLang="zh-CN" sz="2000" dirty="0" smtClean="0"/>
              <a:t>)(float) const;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(Simple2::*fp2)(float) const = &amp;Simple2::f;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 {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fp</a:t>
            </a:r>
            <a:r>
              <a:rPr lang="en-US" altLang="zh-CN" sz="2000" dirty="0" smtClean="0"/>
              <a:t> = &amp;Simple2::f;</a:t>
            </a:r>
          </a:p>
          <a:p>
            <a:r>
              <a:rPr lang="en-US" altLang="zh-CN" sz="2000" dirty="0" smtClean="0"/>
              <a:t>  (*</a:t>
            </a:r>
            <a:r>
              <a:rPr lang="en-US" altLang="zh-CN" sz="2000" dirty="0" err="1" smtClean="0"/>
              <a:t>fp</a:t>
            </a:r>
            <a:r>
              <a:rPr lang="en-US" altLang="zh-CN" sz="2000" dirty="0" smtClean="0"/>
              <a:t>)(1.0);</a:t>
            </a:r>
          </a:p>
          <a:p>
            <a:r>
              <a:rPr lang="en-US" altLang="zh-CN" sz="2000" dirty="0" smtClean="0"/>
              <a:t>} ///:~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指向成员函数的指针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C11: PointerToMemberFunction.cpp</a:t>
            </a:r>
          </a:p>
          <a:p>
            <a:r>
              <a:rPr lang="en-US" altLang="zh-CN" dirty="0" smtClean="0"/>
              <a:t>C11: PointerToMemberFunction2.cpp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指向成员的指针小结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指向成员的指针和普通指针一样：可以在运行的时候访问存储单元中的数据或函数，区别是成员指针只能与类成员一起工作。</a:t>
            </a:r>
            <a:endParaRPr lang="en-US" altLang="zh-CN" dirty="0" smtClean="0"/>
          </a:p>
          <a:p>
            <a:r>
              <a:rPr lang="zh-CN" altLang="en-US" dirty="0" smtClean="0"/>
              <a:t>通过使用指向成员的指针，我们的程序可以设计为能够在运行时灵活地改变行为。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中的指针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指针与内存相关的问题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悬挂指针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内存泄漏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14546" y="27860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* arrayPtr1;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* arrayPtr2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[100];</a:t>
            </a:r>
          </a:p>
          <a:p>
            <a:r>
              <a:rPr lang="en-US" altLang="zh-CN" dirty="0" smtClean="0"/>
              <a:t>arrayPtr1 = </a:t>
            </a:r>
            <a:r>
              <a:rPr lang="en-US" altLang="zh-CN" dirty="0" smtClean="0"/>
              <a:t>arrayPtr2;</a:t>
            </a:r>
          </a:p>
          <a:p>
            <a:r>
              <a:rPr lang="en-US" altLang="zh-CN" dirty="0" smtClean="0"/>
              <a:t>delete </a:t>
            </a:r>
            <a:r>
              <a:rPr lang="en-US" altLang="zh-CN" dirty="0" smtClean="0"/>
              <a:t>[] arrayPtr2;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43108" y="478632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* arrayPtr1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[100];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* arrayPtr2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[100];</a:t>
            </a:r>
          </a:p>
          <a:p>
            <a:r>
              <a:rPr lang="en-US" altLang="zh-CN" dirty="0" smtClean="0"/>
              <a:t>arrayPtr1 = arrayPtr2;</a:t>
            </a:r>
          </a:p>
          <a:p>
            <a:r>
              <a:rPr lang="en-US" altLang="zh-CN" dirty="0" smtClean="0"/>
              <a:t>delete [] arrayPtr2;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中的引用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28728" y="1357298"/>
            <a:ext cx="66437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// Ordinary free-standing reference: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y;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&amp; r = y;</a:t>
            </a:r>
          </a:p>
          <a:p>
            <a:r>
              <a:rPr lang="en-US" altLang="zh-CN" dirty="0" smtClean="0"/>
              <a:t>// When a reference is created, it must </a:t>
            </a:r>
          </a:p>
          <a:p>
            <a:r>
              <a:rPr lang="en-US" altLang="zh-CN" dirty="0" smtClean="0"/>
              <a:t>// be initialized to a live object. 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However,</a:t>
            </a:r>
            <a:r>
              <a:rPr lang="zh-CN" altLang="en-US" dirty="0"/>
              <a:t> </a:t>
            </a:r>
            <a:r>
              <a:rPr lang="en-US" altLang="zh-CN" dirty="0" smtClean="0"/>
              <a:t>you can also say:</a:t>
            </a:r>
          </a:p>
          <a:p>
            <a:r>
              <a:rPr lang="en-US" altLang="zh-CN" dirty="0" smtClean="0"/>
              <a:t>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&amp; q = 12;  </a:t>
            </a:r>
          </a:p>
          <a:p>
            <a:r>
              <a:rPr lang="en-US" altLang="zh-CN" dirty="0" smtClean="0"/>
              <a:t>// References are tied to someone else's storage: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x = 0;         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&amp; a = x;        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 {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"x = " &lt;&lt; x &lt;&lt; ", a = " &lt;&lt; a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a++;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"x = " &lt;&lt; x &lt;&lt; ", a = " &lt;&lt; a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 ///:~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中的引用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可以认为，引用是特殊的指针，指针指示内存中的地址，而引用指示内存中的对象。</a:t>
            </a:r>
            <a:endParaRPr lang="en-US" altLang="zh-CN" dirty="0" smtClean="0"/>
          </a:p>
          <a:p>
            <a:r>
              <a:rPr lang="zh-CN" altLang="en-US" dirty="0" smtClean="0"/>
              <a:t>使用引用有如下的限制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引用被声明的同时，必须被初始化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不能像指针一样进行运算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一旦一个引用被初始化指向一个对象，就不能改变为对另一个对象的引用。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不可能有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引用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因为引用必须被初始化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绝对安全吗？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71934" y="535782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* p ;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&amp; cp = *p;</a:t>
            </a:r>
          </a:p>
          <a:p>
            <a:r>
              <a:rPr lang="en-US" altLang="zh-CN" sz="2400" dirty="0" err="1"/>
              <a:t>cout</a:t>
            </a:r>
            <a:r>
              <a:rPr lang="en-US" altLang="zh-CN" sz="2400" dirty="0"/>
              <a:t> &lt;&lt; cp;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函数中的引用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引用常见于函数的参数和返回值中。尽管效果与指针相同，但是引用具有更加清晰的语法。</a:t>
            </a:r>
            <a:endParaRPr lang="en-US" altLang="zh-CN" dirty="0" smtClean="0"/>
          </a:p>
          <a:p>
            <a:r>
              <a:rPr lang="zh-CN" altLang="en-US" dirty="0" smtClean="0"/>
              <a:t>如果从函数中返回一个引用，该引用必须为一个有效的地址，即其生命周期不应该在函数返回后就结束。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函数中的引用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58" y="1785926"/>
            <a:ext cx="450059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*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x) {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(*x)++;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return x; // Safe, x is outside this scope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&amp; g(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&amp; x) {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x++; // Same effect as in f()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return x; // Safe, outside this scope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&amp; h() {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q;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//!  return q;  // Error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return x; // Safe, x lives outside this scope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29190" y="1357298"/>
            <a:ext cx="40005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 {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0;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f(&amp;a); // Ugly (but explicit)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g(a);  // Clean (but hidden)</a:t>
            </a:r>
          </a:p>
          <a:p>
            <a:r>
              <a:rPr lang="en-US" altLang="zh-CN" dirty="0" smtClean="0"/>
              <a:t>} ///:~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如果一个参数是引用类型，并且该参数有可能需要传递常量，则应该使用常量引用。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480" y="300037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void f(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&amp;) {}</a:t>
            </a:r>
          </a:p>
          <a:p>
            <a:r>
              <a:rPr lang="en-US" altLang="zh-CN" sz="2400" dirty="0" smtClean="0"/>
              <a:t>void g(const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&amp;) {}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 {</a:t>
            </a:r>
          </a:p>
          <a:p>
            <a:r>
              <a:rPr lang="zh-CN" altLang="en-US" sz="2400" dirty="0" smtClean="0"/>
              <a:t>      </a:t>
            </a:r>
            <a:r>
              <a:rPr lang="en-US" altLang="zh-CN" sz="2400" dirty="0" smtClean="0"/>
              <a:t>//!  f(1); // Error</a:t>
            </a:r>
          </a:p>
          <a:p>
            <a:r>
              <a:rPr lang="en-US" altLang="zh-CN" sz="2400" dirty="0" smtClean="0"/>
              <a:t>  </a:t>
            </a:r>
            <a:r>
              <a:rPr lang="zh-CN" altLang="en-US" sz="2400" dirty="0" smtClean="0"/>
              <a:t>    </a:t>
            </a:r>
            <a:r>
              <a:rPr lang="en-US" altLang="zh-CN" sz="2400" dirty="0" smtClean="0"/>
              <a:t>g(1);</a:t>
            </a:r>
          </a:p>
          <a:p>
            <a:r>
              <a:rPr lang="en-US" altLang="zh-CN" sz="2400" dirty="0" smtClean="0"/>
              <a:t>} ///:~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9865</TotalTime>
  <Words>1762</Words>
  <Application>Microsoft Macintosh PowerPoint</Application>
  <PresentationFormat>全屏显示(4:3)</PresentationFormat>
  <Paragraphs>258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Calibri</vt:lpstr>
      <vt:lpstr>宋体</vt:lpstr>
      <vt:lpstr>Arial</vt:lpstr>
      <vt:lpstr>Office 主题</vt:lpstr>
      <vt:lpstr>第11章 引用和拷贝构造函数</vt:lpstr>
      <vt:lpstr>本章内容</vt:lpstr>
      <vt:lpstr>C++中的指针</vt:lpstr>
      <vt:lpstr>C++中的指针</vt:lpstr>
      <vt:lpstr>C++中的引用</vt:lpstr>
      <vt:lpstr>C++中的引用</vt:lpstr>
      <vt:lpstr>函数中的引用</vt:lpstr>
      <vt:lpstr>函数中的引用</vt:lpstr>
      <vt:lpstr>常量引用</vt:lpstr>
      <vt:lpstr>指针引用:传统方法</vt:lpstr>
      <vt:lpstr>指针引用：C++中的引用</vt:lpstr>
      <vt:lpstr>参数传递的准则</vt:lpstr>
      <vt:lpstr>传值与传引用</vt:lpstr>
      <vt:lpstr>引用小结</vt:lpstr>
      <vt:lpstr>拷贝构造函数</vt:lpstr>
      <vt:lpstr>基本数据类型的传值和返回值</vt:lpstr>
      <vt:lpstr>大对象的传值和返回值</vt:lpstr>
      <vt:lpstr>函数调用框架</vt:lpstr>
      <vt:lpstr>返回值的解决方案</vt:lpstr>
      <vt:lpstr>C++的拷贝构造函数</vt:lpstr>
      <vt:lpstr>PowerPoint 演示文稿</vt:lpstr>
      <vt:lpstr>位拷贝的问题</vt:lpstr>
      <vt:lpstr>防止拷贝构造</vt:lpstr>
      <vt:lpstr>防止拷贝构造</vt:lpstr>
      <vt:lpstr>传递参数的约定</vt:lpstr>
      <vt:lpstr>拷贝构造函数小结</vt:lpstr>
      <vt:lpstr>指向成员的指针</vt:lpstr>
      <vt:lpstr>指向数据成员的指针</vt:lpstr>
      <vt:lpstr>指向数据成员的指针</vt:lpstr>
      <vt:lpstr>指向成员函数的指针</vt:lpstr>
      <vt:lpstr>指向成员函数的指针</vt:lpstr>
      <vt:lpstr>指向成员的指针小结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引用和拷贝构造函数</dc:title>
  <dc:creator>fudanxxc</dc:creator>
  <cp:lastModifiedBy>tiange zhang</cp:lastModifiedBy>
  <cp:revision>219</cp:revision>
  <dcterms:created xsi:type="dcterms:W3CDTF">2010-03-28T08:03:33Z</dcterms:created>
  <dcterms:modified xsi:type="dcterms:W3CDTF">2017-05-10T03:35:10Z</dcterms:modified>
</cp:coreProperties>
</file>