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84" r:id="rId5"/>
    <p:sldId id="259" r:id="rId6"/>
    <p:sldId id="260" r:id="rId7"/>
    <p:sldId id="261" r:id="rId8"/>
    <p:sldId id="262" r:id="rId9"/>
    <p:sldId id="301" r:id="rId10"/>
    <p:sldId id="263" r:id="rId11"/>
    <p:sldId id="264" r:id="rId12"/>
    <p:sldId id="265" r:id="rId13"/>
    <p:sldId id="266" r:id="rId14"/>
    <p:sldId id="285" r:id="rId15"/>
    <p:sldId id="286" r:id="rId16"/>
    <p:sldId id="287" r:id="rId17"/>
    <p:sldId id="298" r:id="rId18"/>
    <p:sldId id="267" r:id="rId19"/>
    <p:sldId id="268" r:id="rId20"/>
    <p:sldId id="269" r:id="rId21"/>
    <p:sldId id="271" r:id="rId22"/>
    <p:sldId id="272" r:id="rId23"/>
    <p:sldId id="270" r:id="rId24"/>
    <p:sldId id="277" r:id="rId25"/>
    <p:sldId id="293" r:id="rId26"/>
    <p:sldId id="278" r:id="rId27"/>
    <p:sldId id="279" r:id="rId28"/>
    <p:sldId id="280" r:id="rId29"/>
    <p:sldId id="294" r:id="rId30"/>
    <p:sldId id="281" r:id="rId31"/>
    <p:sldId id="282" r:id="rId32"/>
    <p:sldId id="283" r:id="rId33"/>
    <p:sldId id="288" r:id="rId34"/>
    <p:sldId id="299" r:id="rId35"/>
    <p:sldId id="302" r:id="rId36"/>
    <p:sldId id="300" r:id="rId37"/>
    <p:sldId id="296" r:id="rId38"/>
    <p:sldId id="289"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3692"/>
  </p:normalViewPr>
  <p:slideViewPr>
    <p:cSldViewPr>
      <p:cViewPr varScale="1">
        <p:scale>
          <a:sx n="66" d="100"/>
          <a:sy n="66" d="100"/>
        </p:scale>
        <p:origin x="64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265C47-AC4C-B244-8206-A4108C751736}" type="datetimeFigureOut">
              <a:rPr kumimoji="1" lang="zh-CN" altLang="en-US" smtClean="0"/>
              <a:t>2017/5/17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38F6BA-2FA9-BB47-9A72-82D203907E24}" type="slidenum">
              <a:rPr kumimoji="1" lang="zh-CN" altLang="en-US" smtClean="0"/>
              <a:t>‹#›</a:t>
            </a:fld>
            <a:endParaRPr kumimoji="1" lang="zh-CN" altLang="en-US"/>
          </a:p>
        </p:txBody>
      </p:sp>
    </p:spTree>
    <p:extLst>
      <p:ext uri="{BB962C8B-B14F-4D97-AF65-F5344CB8AC3E}">
        <p14:creationId xmlns:p14="http://schemas.microsoft.com/office/powerpoint/2010/main" val="29400890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38F6BA-2FA9-BB47-9A72-82D203907E24}" type="slidenum">
              <a:rPr kumimoji="1" lang="zh-CN" altLang="en-US" smtClean="0"/>
              <a:t>10</a:t>
            </a:fld>
            <a:endParaRPr kumimoji="1" lang="zh-CN" altLang="en-US"/>
          </a:p>
        </p:txBody>
      </p:sp>
    </p:spTree>
    <p:extLst>
      <p:ext uri="{BB962C8B-B14F-4D97-AF65-F5344CB8AC3E}">
        <p14:creationId xmlns:p14="http://schemas.microsoft.com/office/powerpoint/2010/main" val="486742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317414-6C32-4D57-ADB6-E2398E18E3BD}"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17414-6C32-4D57-ADB6-E2398E18E3BD}"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17414-6C32-4D57-ADB6-E2398E18E3BD}"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17414-6C32-4D57-ADB6-E2398E18E3BD}"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317414-6C32-4D57-ADB6-E2398E18E3BD}"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317414-6C32-4D57-ADB6-E2398E18E3BD}" type="datetimeFigureOut">
              <a:rPr lang="zh-CN" altLang="en-US" smtClean="0"/>
              <a:pPr/>
              <a:t>2017/5/17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317414-6C32-4D57-ADB6-E2398E18E3BD}" type="datetimeFigureOut">
              <a:rPr lang="zh-CN" altLang="en-US" smtClean="0"/>
              <a:pPr/>
              <a:t>2017/5/17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317414-6C32-4D57-ADB6-E2398E18E3BD}" type="datetimeFigureOut">
              <a:rPr lang="zh-CN" altLang="en-US" smtClean="0"/>
              <a:pPr/>
              <a:t>2017/5/17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317414-6C32-4D57-ADB6-E2398E18E3BD}" type="datetimeFigureOut">
              <a:rPr lang="zh-CN" altLang="en-US" smtClean="0"/>
              <a:pPr/>
              <a:t>2017/5/17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17414-6C32-4D57-ADB6-E2398E18E3BD}" type="datetimeFigureOut">
              <a:rPr lang="zh-CN" altLang="en-US" smtClean="0"/>
              <a:pPr/>
              <a:t>2017/5/17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17414-6C32-4D57-ADB6-E2398E18E3BD}" type="datetimeFigureOut">
              <a:rPr lang="zh-CN" altLang="en-US" smtClean="0"/>
              <a:pPr/>
              <a:t>2017/5/17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B45DE0-71B8-430D-AE06-09A6498667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17414-6C32-4D57-ADB6-E2398E18E3BD}" type="datetimeFigureOut">
              <a:rPr lang="zh-CN" altLang="en-US" smtClean="0"/>
              <a:pPr/>
              <a:t>2017/5/17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45DE0-71B8-430D-AE06-09A64986675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12</a:t>
            </a:r>
            <a:r>
              <a:rPr lang="zh-CN" altLang="en-US" dirty="0" smtClean="0"/>
              <a:t>章运算符重载</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可重载的一元运算符</a:t>
            </a:r>
            <a:endParaRPr lang="zh-CN" altLang="en-US" dirty="0"/>
          </a:p>
        </p:txBody>
      </p:sp>
      <p:sp>
        <p:nvSpPr>
          <p:cNvPr id="3" name="内容占位符 2"/>
          <p:cNvSpPr>
            <a:spLocks noGrp="1"/>
          </p:cNvSpPr>
          <p:nvPr>
            <p:ph idx="1"/>
          </p:nvPr>
        </p:nvSpPr>
        <p:spPr/>
        <p:txBody>
          <a:bodyPr/>
          <a:lstStyle/>
          <a:p>
            <a:r>
              <a:rPr lang="zh-CN" altLang="en-US" dirty="0" smtClean="0"/>
              <a:t>可重载的一元运算符包括：</a:t>
            </a:r>
            <a:endParaRPr lang="en-US" altLang="zh-CN" dirty="0" smtClean="0"/>
          </a:p>
          <a:p>
            <a:pPr lvl="1"/>
            <a:r>
              <a:rPr lang="zh-CN" altLang="en-US" dirty="0" smtClean="0"/>
              <a:t>没有副作用的运算符：</a:t>
            </a:r>
            <a:r>
              <a:rPr lang="en-US" altLang="zh-CN" dirty="0" smtClean="0"/>
              <a:t>+ , - , &amp; , !</a:t>
            </a:r>
          </a:p>
          <a:p>
            <a:pPr lvl="1"/>
            <a:r>
              <a:rPr lang="zh-CN" altLang="en-US" dirty="0" smtClean="0"/>
              <a:t>有副作用的运算符：</a:t>
            </a:r>
            <a:r>
              <a:rPr lang="en-US" altLang="zh-CN" dirty="0" smtClean="0"/>
              <a:t>++(</a:t>
            </a:r>
            <a:r>
              <a:rPr lang="zh-CN" altLang="en-US" dirty="0" smtClean="0"/>
              <a:t>前缀和后缀</a:t>
            </a:r>
            <a:r>
              <a:rPr lang="en-US" altLang="zh-CN" dirty="0" smtClean="0"/>
              <a:t>), --(</a:t>
            </a:r>
            <a:r>
              <a:rPr lang="zh-CN" altLang="en-US" dirty="0" smtClean="0"/>
              <a:t>前缀和后缀</a:t>
            </a:r>
            <a:r>
              <a:rPr lang="en-US" altLang="zh-CN" dirty="0" smtClean="0"/>
              <a:t>)</a:t>
            </a:r>
          </a:p>
          <a:p>
            <a:r>
              <a:rPr lang="zh-CN" altLang="en-US" dirty="0" smtClean="0"/>
              <a:t>示例：</a:t>
            </a:r>
            <a:endParaRPr lang="en-US" altLang="zh-CN" dirty="0" smtClean="0"/>
          </a:p>
          <a:p>
            <a:pPr lvl="1"/>
            <a:r>
              <a:rPr lang="en-US" altLang="zh-CN" dirty="0" smtClean="0"/>
              <a:t>C12:OverloadingUnaryOperators.cpp</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可重载的一元运算符</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参数和返回的形式</a:t>
            </a:r>
            <a:endParaRPr lang="en-US" altLang="zh-CN" dirty="0" smtClean="0"/>
          </a:p>
          <a:p>
            <a:pPr lvl="1"/>
            <a:r>
              <a:rPr lang="zh-CN" altLang="en-US" dirty="0" smtClean="0"/>
              <a:t>传</a:t>
            </a:r>
            <a:r>
              <a:rPr lang="en-US" altLang="zh-CN" dirty="0" smtClean="0"/>
              <a:t>(</a:t>
            </a:r>
            <a:r>
              <a:rPr lang="zh-CN" altLang="en-US" dirty="0" smtClean="0"/>
              <a:t>常数</a:t>
            </a:r>
            <a:r>
              <a:rPr lang="en-US" altLang="zh-CN" dirty="0" smtClean="0"/>
              <a:t>)</a:t>
            </a:r>
            <a:r>
              <a:rPr lang="zh-CN" altLang="en-US" dirty="0" smtClean="0"/>
              <a:t>引用</a:t>
            </a:r>
            <a:endParaRPr lang="en-US" altLang="zh-CN" dirty="0" smtClean="0"/>
          </a:p>
          <a:p>
            <a:pPr lvl="1"/>
            <a:r>
              <a:rPr lang="zh-CN" altLang="en-US" dirty="0" smtClean="0"/>
              <a:t>返回</a:t>
            </a:r>
            <a:r>
              <a:rPr lang="en-US" altLang="zh-CN" dirty="0" smtClean="0"/>
              <a:t>(</a:t>
            </a:r>
            <a:r>
              <a:rPr lang="zh-CN" altLang="en-US" dirty="0" smtClean="0"/>
              <a:t>常数</a:t>
            </a:r>
            <a:r>
              <a:rPr lang="en-US" altLang="zh-CN" dirty="0" smtClean="0"/>
              <a:t>)</a:t>
            </a:r>
            <a:r>
              <a:rPr lang="zh-CN" altLang="en-US" dirty="0" smtClean="0"/>
              <a:t>值</a:t>
            </a:r>
            <a:endParaRPr lang="en-US" altLang="zh-CN" dirty="0" smtClean="0"/>
          </a:p>
          <a:p>
            <a:pPr lvl="1"/>
            <a:r>
              <a:rPr lang="zh-CN" altLang="en-US" dirty="0" smtClean="0"/>
              <a:t>返回</a:t>
            </a:r>
            <a:r>
              <a:rPr lang="en-US" altLang="zh-CN" dirty="0" smtClean="0"/>
              <a:t>(</a:t>
            </a:r>
            <a:r>
              <a:rPr lang="zh-CN" altLang="en-US" dirty="0" smtClean="0"/>
              <a:t>常数</a:t>
            </a:r>
            <a:r>
              <a:rPr lang="en-US" altLang="zh-CN" dirty="0" smtClean="0"/>
              <a:t>)</a:t>
            </a:r>
            <a:r>
              <a:rPr lang="zh-CN" altLang="en-US" dirty="0" smtClean="0"/>
              <a:t>引用</a:t>
            </a:r>
            <a:endParaRPr lang="en-US" altLang="zh-CN" dirty="0" smtClean="0"/>
          </a:p>
          <a:p>
            <a:r>
              <a:rPr lang="zh-CN" altLang="en-US" dirty="0" smtClean="0"/>
              <a:t>示例中需要注意的内容：</a:t>
            </a:r>
            <a:endParaRPr lang="en-US" altLang="zh-CN" dirty="0" smtClean="0"/>
          </a:p>
          <a:p>
            <a:pPr lvl="1"/>
            <a:r>
              <a:rPr lang="zh-CN" altLang="en-US" dirty="0" smtClean="0"/>
              <a:t>有副作用的运算符与无副作用的运算符的区别</a:t>
            </a:r>
            <a:endParaRPr lang="en-US" altLang="zh-CN" dirty="0" smtClean="0"/>
          </a:p>
          <a:p>
            <a:pPr lvl="1"/>
            <a:r>
              <a:rPr lang="zh-CN" altLang="en-US" dirty="0" smtClean="0"/>
              <a:t>返回原值和返回新值的区别</a:t>
            </a:r>
            <a:endParaRPr lang="en-US" altLang="zh-CN" dirty="0" smtClean="0"/>
          </a:p>
          <a:p>
            <a:pPr lvl="1"/>
            <a:r>
              <a:rPr lang="zh-CN" altLang="en-US" dirty="0" smtClean="0"/>
              <a:t>成员运算符和非成员运算符的区别</a:t>
            </a:r>
            <a:endParaRPr lang="en-US" altLang="zh-CN" dirty="0" smtClean="0"/>
          </a:p>
          <a:p>
            <a:pPr lvl="1"/>
            <a:r>
              <a:rPr lang="zh-CN" altLang="en-US" dirty="0" smtClean="0"/>
              <a:t>前缀运算符和后缀运算符的区别</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可重载的二元运算符</a:t>
            </a:r>
            <a:endParaRPr lang="zh-CN" altLang="en-US" dirty="0"/>
          </a:p>
        </p:txBody>
      </p:sp>
      <p:sp>
        <p:nvSpPr>
          <p:cNvPr id="3" name="内容占位符 2"/>
          <p:cNvSpPr>
            <a:spLocks noGrp="1"/>
          </p:cNvSpPr>
          <p:nvPr>
            <p:ph idx="1"/>
          </p:nvPr>
        </p:nvSpPr>
        <p:spPr/>
        <p:txBody>
          <a:bodyPr>
            <a:normAutofit/>
          </a:bodyPr>
          <a:lstStyle/>
          <a:p>
            <a:r>
              <a:rPr lang="zh-CN" altLang="en-US" dirty="0" smtClean="0"/>
              <a:t>可重载的二元运算符包括：</a:t>
            </a:r>
            <a:endParaRPr lang="en-US" altLang="zh-CN" dirty="0" smtClean="0"/>
          </a:p>
          <a:p>
            <a:pPr lvl="1"/>
            <a:r>
              <a:rPr lang="zh-CN" altLang="en-US" dirty="0" smtClean="0"/>
              <a:t>创建了经修改的新值</a:t>
            </a:r>
            <a:endParaRPr lang="en-US" altLang="zh-CN" dirty="0" smtClean="0"/>
          </a:p>
          <a:p>
            <a:pPr lvl="2"/>
            <a:r>
              <a:rPr lang="en-US" altLang="zh-CN" dirty="0" smtClean="0"/>
              <a:t>+,  -, *, /, % ,^, &amp;, |, &lt;&lt;, &gt;&gt;</a:t>
            </a:r>
          </a:p>
          <a:p>
            <a:pPr lvl="1"/>
            <a:r>
              <a:rPr lang="zh-CN" altLang="en-US" dirty="0" smtClean="0"/>
              <a:t>修改左值的值</a:t>
            </a:r>
            <a:endParaRPr lang="en-US" altLang="zh-CN" dirty="0" smtClean="0"/>
          </a:p>
          <a:p>
            <a:pPr lvl="2"/>
            <a:r>
              <a:rPr lang="en-US" altLang="zh-CN" dirty="0" smtClean="0"/>
              <a:t>+=, -=, *=, /=, %=, ^=, &amp;=, |=, &gt;&gt;=, &lt;&lt;=</a:t>
            </a:r>
          </a:p>
          <a:p>
            <a:pPr lvl="1"/>
            <a:r>
              <a:rPr lang="zh-CN" altLang="en-US" dirty="0" smtClean="0"/>
              <a:t>返回真</a:t>
            </a:r>
            <a:r>
              <a:rPr lang="en-US" altLang="zh-CN" dirty="0" smtClean="0"/>
              <a:t>/</a:t>
            </a:r>
            <a:r>
              <a:rPr lang="zh-CN" altLang="en-US" dirty="0" smtClean="0"/>
              <a:t>假的条件表达式</a:t>
            </a:r>
            <a:endParaRPr lang="en-US" altLang="zh-CN" dirty="0" smtClean="0"/>
          </a:p>
          <a:p>
            <a:pPr lvl="2"/>
            <a:r>
              <a:rPr lang="en-US" altLang="zh-CN" dirty="0" smtClean="0"/>
              <a:t>==, !=, &lt;, &gt;, &lt;=, &gt;=, &amp;&amp;,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可重载的二元运算符</a:t>
            </a:r>
            <a:endParaRPr lang="zh-CN" altLang="en-US" dirty="0"/>
          </a:p>
        </p:txBody>
      </p:sp>
      <p:sp>
        <p:nvSpPr>
          <p:cNvPr id="3" name="内容占位符 2"/>
          <p:cNvSpPr>
            <a:spLocks noGrp="1"/>
          </p:cNvSpPr>
          <p:nvPr>
            <p:ph idx="1"/>
          </p:nvPr>
        </p:nvSpPr>
        <p:spPr/>
        <p:txBody>
          <a:bodyPr/>
          <a:lstStyle/>
          <a:p>
            <a:r>
              <a:rPr lang="zh-CN" altLang="en-US" dirty="0" smtClean="0"/>
              <a:t>示例：</a:t>
            </a:r>
            <a:endParaRPr lang="en-US" altLang="zh-CN" dirty="0" smtClean="0"/>
          </a:p>
          <a:p>
            <a:pPr lvl="1"/>
            <a:r>
              <a:rPr lang="en-US" altLang="zh-CN" dirty="0" smtClean="0"/>
              <a:t>C12:Integer.h</a:t>
            </a:r>
          </a:p>
          <a:p>
            <a:pPr lvl="1"/>
            <a:r>
              <a:rPr lang="en-US" altLang="zh-CN" dirty="0" smtClean="0"/>
              <a:t>C12:Integer.cpp</a:t>
            </a:r>
          </a:p>
          <a:p>
            <a:pPr lvl="1"/>
            <a:r>
              <a:rPr lang="en-US" altLang="zh-CN" dirty="0" smtClean="0"/>
              <a:t>C12:IntegerTest.cpp</a:t>
            </a:r>
          </a:p>
          <a:p>
            <a:endParaRPr lang="en-US" altLang="zh-CN" dirty="0" smtClean="0"/>
          </a:p>
          <a:p>
            <a:pPr lvl="1"/>
            <a:r>
              <a:rPr lang="en-US" altLang="zh-CN" dirty="0" smtClean="0"/>
              <a:t>C12:Byte.h</a:t>
            </a:r>
          </a:p>
          <a:p>
            <a:pPr lvl="1"/>
            <a:r>
              <a:rPr lang="en-US" altLang="zh-CN" dirty="0" smtClean="0"/>
              <a:t>C12:ByteTest.cpp</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operator==</a:t>
            </a:r>
            <a:r>
              <a:rPr lang="zh-CN" altLang="en-US" dirty="0" smtClean="0"/>
              <a:t>：</a:t>
            </a:r>
            <a:r>
              <a:rPr lang="en-US" altLang="zh-CN" dirty="0" smtClean="0"/>
              <a:t>Java</a:t>
            </a:r>
            <a:r>
              <a:rPr lang="zh-CN" altLang="en-US" dirty="0" smtClean="0"/>
              <a:t>中的对象相等</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回顾：两个对象相等的含义是什么</a:t>
            </a:r>
            <a:r>
              <a:rPr lang="en-US" altLang="zh-CN" dirty="0" smtClean="0"/>
              <a:t>?</a:t>
            </a:r>
            <a:endParaRPr lang="zh-CN" altLang="en-US" dirty="0"/>
          </a:p>
        </p:txBody>
      </p:sp>
      <p:sp>
        <p:nvSpPr>
          <p:cNvPr id="4" name="矩形 3"/>
          <p:cNvSpPr/>
          <p:nvPr/>
        </p:nvSpPr>
        <p:spPr>
          <a:xfrm>
            <a:off x="1071538" y="2500306"/>
            <a:ext cx="7500958" cy="3785652"/>
          </a:xfrm>
          <a:prstGeom prst="rect">
            <a:avLst/>
          </a:prstGeom>
        </p:spPr>
        <p:txBody>
          <a:bodyPr wrap="square">
            <a:spAutoFit/>
          </a:bodyPr>
          <a:lstStyle/>
          <a:p>
            <a:r>
              <a:rPr lang="en-US" altLang="zh-CN" sz="2400" dirty="0" smtClean="0"/>
              <a:t>public class </a:t>
            </a:r>
            <a:r>
              <a:rPr lang="en-US" altLang="zh-CN" sz="2400" dirty="0" err="1" smtClean="0"/>
              <a:t>MyInteger</a:t>
            </a:r>
            <a:r>
              <a:rPr lang="en-US" altLang="zh-CN" sz="2400" dirty="0" smtClean="0"/>
              <a:t>{</a:t>
            </a:r>
          </a:p>
          <a:p>
            <a:r>
              <a:rPr lang="en-US" altLang="zh-CN" sz="2400" dirty="0" smtClean="0"/>
              <a:t>	private </a:t>
            </a:r>
            <a:r>
              <a:rPr lang="en-US" altLang="zh-CN" sz="2400" dirty="0" err="1" smtClean="0"/>
              <a:t>int</a:t>
            </a:r>
            <a:r>
              <a:rPr lang="en-US" altLang="zh-CN" sz="2400" dirty="0" smtClean="0"/>
              <a:t> </a:t>
            </a:r>
            <a:r>
              <a:rPr lang="en-US" altLang="zh-CN" sz="2400" dirty="0" err="1" smtClean="0"/>
              <a:t>i</a:t>
            </a:r>
            <a:r>
              <a:rPr lang="en-US" altLang="zh-CN" sz="2400" dirty="0" smtClean="0"/>
              <a:t>;</a:t>
            </a:r>
          </a:p>
          <a:p>
            <a:r>
              <a:rPr lang="en-US" altLang="zh-CN" sz="2400" dirty="0" smtClean="0"/>
              <a:t>	public </a:t>
            </a:r>
            <a:r>
              <a:rPr lang="en-US" altLang="zh-CN" sz="2400" dirty="0" err="1" smtClean="0"/>
              <a:t>MyInteger</a:t>
            </a:r>
            <a:r>
              <a:rPr lang="en-US" altLang="zh-CN" sz="2400" dirty="0" smtClean="0"/>
              <a:t>(</a:t>
            </a:r>
            <a:r>
              <a:rPr lang="en-US" altLang="zh-CN" sz="2400" dirty="0" err="1" smtClean="0"/>
              <a:t>int</a:t>
            </a:r>
            <a:r>
              <a:rPr lang="en-US" altLang="zh-CN" sz="2400" dirty="0" smtClean="0"/>
              <a:t> </a:t>
            </a:r>
            <a:r>
              <a:rPr lang="en-US" altLang="zh-CN" sz="2400" dirty="0" err="1" smtClean="0"/>
              <a:t>i</a:t>
            </a:r>
            <a:r>
              <a:rPr lang="en-US" altLang="zh-CN" sz="2400" dirty="0" smtClean="0"/>
              <a:t>){</a:t>
            </a:r>
          </a:p>
          <a:p>
            <a:r>
              <a:rPr lang="en-US" altLang="zh-CN" sz="2400" dirty="0" smtClean="0"/>
              <a:t>		</a:t>
            </a:r>
            <a:r>
              <a:rPr lang="en-US" altLang="zh-CN" sz="2400" dirty="0" err="1" smtClean="0"/>
              <a:t>this.i</a:t>
            </a:r>
            <a:r>
              <a:rPr lang="en-US" altLang="zh-CN" sz="2400" dirty="0" smtClean="0"/>
              <a:t> = </a:t>
            </a:r>
            <a:r>
              <a:rPr lang="en-US" altLang="zh-CN" sz="2400" dirty="0" err="1" smtClean="0"/>
              <a:t>i</a:t>
            </a:r>
            <a:r>
              <a:rPr lang="en-US" altLang="zh-CN" sz="2400" dirty="0" smtClean="0"/>
              <a:t>;</a:t>
            </a:r>
          </a:p>
          <a:p>
            <a:r>
              <a:rPr lang="en-US" altLang="zh-CN" sz="2400" dirty="0" smtClean="0"/>
              <a:t>	}</a:t>
            </a:r>
          </a:p>
          <a:p>
            <a:endParaRPr lang="zh-CN" altLang="en-US" sz="2400" dirty="0" smtClean="0"/>
          </a:p>
          <a:p>
            <a:r>
              <a:rPr lang="en-US" altLang="zh-CN" sz="2400" dirty="0" smtClean="0"/>
              <a:t>	public </a:t>
            </a:r>
            <a:r>
              <a:rPr lang="en-US" altLang="zh-CN" sz="2400" dirty="0" err="1" smtClean="0"/>
              <a:t>boolean</a:t>
            </a:r>
            <a:r>
              <a:rPr lang="en-US" altLang="zh-CN" sz="2400" dirty="0" smtClean="0"/>
              <a:t> equals(Object o){</a:t>
            </a:r>
          </a:p>
          <a:p>
            <a:r>
              <a:rPr lang="en-US" altLang="zh-CN" sz="2400" dirty="0" smtClean="0"/>
              <a:t>		return ((</a:t>
            </a:r>
            <a:r>
              <a:rPr lang="en-US" altLang="zh-CN" sz="2400" dirty="0" err="1" smtClean="0"/>
              <a:t>MyInteger</a:t>
            </a:r>
            <a:r>
              <a:rPr lang="en-US" altLang="zh-CN" sz="2400" dirty="0" smtClean="0"/>
              <a:t>)o).</a:t>
            </a:r>
            <a:r>
              <a:rPr lang="en-US" altLang="zh-CN" sz="2400" dirty="0" err="1" smtClean="0"/>
              <a:t>i</a:t>
            </a:r>
            <a:r>
              <a:rPr lang="en-US" altLang="zh-CN" sz="2400" dirty="0" smtClean="0"/>
              <a:t> == </a:t>
            </a:r>
            <a:r>
              <a:rPr lang="en-US" altLang="zh-CN" sz="2400" dirty="0" err="1" smtClean="0"/>
              <a:t>this.i</a:t>
            </a:r>
            <a:r>
              <a:rPr lang="en-US" altLang="zh-CN" sz="2400" dirty="0" smtClean="0"/>
              <a:t>;</a:t>
            </a:r>
          </a:p>
          <a:p>
            <a:r>
              <a:rPr lang="en-US" altLang="zh-CN" sz="2400" dirty="0" smtClean="0"/>
              <a:t>	}</a:t>
            </a:r>
          </a:p>
          <a:p>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operator==</a:t>
            </a:r>
            <a:r>
              <a:rPr lang="zh-CN" altLang="en-US" dirty="0" smtClean="0"/>
              <a:t>：</a:t>
            </a:r>
            <a:r>
              <a:rPr lang="en-US" altLang="zh-CN" dirty="0" smtClean="0"/>
              <a:t>Java</a:t>
            </a:r>
            <a:r>
              <a:rPr lang="zh-CN" altLang="en-US" dirty="0" smtClean="0"/>
              <a:t>中的对象相等</a:t>
            </a:r>
            <a:endParaRPr lang="zh-CN" altLang="en-US" dirty="0"/>
          </a:p>
        </p:txBody>
      </p:sp>
      <p:sp>
        <p:nvSpPr>
          <p:cNvPr id="5" name="矩形 4"/>
          <p:cNvSpPr/>
          <p:nvPr/>
        </p:nvSpPr>
        <p:spPr>
          <a:xfrm>
            <a:off x="642910" y="1714488"/>
            <a:ext cx="7358114" cy="4801314"/>
          </a:xfrm>
          <a:prstGeom prst="rect">
            <a:avLst/>
          </a:prstGeom>
        </p:spPr>
        <p:txBody>
          <a:bodyPr wrap="square">
            <a:spAutoFit/>
          </a:bodyPr>
          <a:lstStyle/>
          <a:p>
            <a:r>
              <a:rPr lang="en-US" altLang="zh-CN" dirty="0" smtClean="0"/>
              <a:t>public void </a:t>
            </a:r>
            <a:r>
              <a:rPr lang="en-US" altLang="zh-CN" dirty="0" err="1" smtClean="0"/>
              <a:t>testPrimaryEquals</a:t>
            </a:r>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=2, j=2;</a:t>
            </a:r>
          </a:p>
          <a:p>
            <a:r>
              <a:rPr lang="en-US" altLang="zh-CN" i="1" dirty="0" smtClean="0"/>
              <a:t>	</a:t>
            </a:r>
            <a:r>
              <a:rPr lang="en-US" altLang="zh-CN" i="1" dirty="0" err="1" smtClean="0"/>
              <a:t>assertTrue</a:t>
            </a:r>
            <a:r>
              <a:rPr lang="en-US" altLang="zh-CN" i="1" dirty="0" smtClean="0"/>
              <a:t>(</a:t>
            </a:r>
            <a:r>
              <a:rPr lang="en-US" altLang="zh-CN" i="1" dirty="0" err="1" smtClean="0"/>
              <a:t>i</a:t>
            </a:r>
            <a:r>
              <a:rPr lang="en-US" altLang="zh-CN" i="1" dirty="0" smtClean="0"/>
              <a:t>==j);</a:t>
            </a:r>
          </a:p>
          <a:p>
            <a:r>
              <a:rPr lang="en-US" altLang="zh-CN" dirty="0" smtClean="0"/>
              <a:t>}</a:t>
            </a:r>
          </a:p>
          <a:p>
            <a:r>
              <a:rPr lang="en-US" altLang="zh-CN" dirty="0" smtClean="0"/>
              <a:t>public void testObjectEquals1(){</a:t>
            </a:r>
          </a:p>
          <a:p>
            <a:r>
              <a:rPr lang="en-US" altLang="zh-CN" dirty="0" smtClean="0"/>
              <a:t>	</a:t>
            </a:r>
            <a:r>
              <a:rPr lang="en-US" altLang="zh-CN" dirty="0" err="1" smtClean="0"/>
              <a:t>MyInteger</a:t>
            </a:r>
            <a:r>
              <a:rPr lang="en-US" altLang="zh-CN" dirty="0" smtClean="0"/>
              <a:t> ii=new </a:t>
            </a:r>
            <a:r>
              <a:rPr lang="en-US" altLang="zh-CN" dirty="0" err="1" smtClean="0"/>
              <a:t>MyInteger</a:t>
            </a:r>
            <a:r>
              <a:rPr lang="en-US" altLang="zh-CN" dirty="0" smtClean="0"/>
              <a:t>(2), </a:t>
            </a:r>
            <a:r>
              <a:rPr lang="en-US" altLang="zh-CN" dirty="0" err="1" smtClean="0"/>
              <a:t>jj</a:t>
            </a:r>
            <a:r>
              <a:rPr lang="en-US" altLang="zh-CN" dirty="0" smtClean="0"/>
              <a:t>=new </a:t>
            </a:r>
            <a:r>
              <a:rPr lang="en-US" altLang="zh-CN" dirty="0" err="1" smtClean="0"/>
              <a:t>MyInteger</a:t>
            </a:r>
            <a:r>
              <a:rPr lang="en-US" altLang="zh-CN" dirty="0" smtClean="0"/>
              <a:t>(2);</a:t>
            </a:r>
          </a:p>
          <a:p>
            <a:r>
              <a:rPr lang="en-US" altLang="zh-CN" i="1" dirty="0" smtClean="0"/>
              <a:t>	</a:t>
            </a:r>
            <a:r>
              <a:rPr lang="en-US" altLang="zh-CN" i="1" dirty="0" err="1" smtClean="0"/>
              <a:t>assertTrue</a:t>
            </a:r>
            <a:r>
              <a:rPr lang="en-US" altLang="zh-CN" i="1" dirty="0" smtClean="0"/>
              <a:t>(ii==</a:t>
            </a:r>
            <a:r>
              <a:rPr lang="en-US" altLang="zh-CN" i="1" dirty="0" err="1" smtClean="0"/>
              <a:t>jj</a:t>
            </a:r>
            <a:r>
              <a:rPr lang="en-US" altLang="zh-CN" i="1" dirty="0" smtClean="0"/>
              <a:t>);</a:t>
            </a:r>
          </a:p>
          <a:p>
            <a:r>
              <a:rPr lang="en-US" altLang="zh-CN" dirty="0" smtClean="0"/>
              <a:t>}</a:t>
            </a:r>
          </a:p>
          <a:p>
            <a:r>
              <a:rPr lang="en-US" altLang="zh-CN" dirty="0" smtClean="0"/>
              <a:t>public void testObjectEquals2(){</a:t>
            </a:r>
          </a:p>
          <a:p>
            <a:r>
              <a:rPr lang="en-US" altLang="zh-CN" dirty="0" smtClean="0"/>
              <a:t>	</a:t>
            </a:r>
            <a:r>
              <a:rPr lang="en-US" altLang="zh-CN" dirty="0" err="1" smtClean="0"/>
              <a:t>MyInteger</a:t>
            </a:r>
            <a:r>
              <a:rPr lang="en-US" altLang="zh-CN" dirty="0" smtClean="0"/>
              <a:t> ii=new </a:t>
            </a:r>
            <a:r>
              <a:rPr lang="en-US" altLang="zh-CN" dirty="0" err="1" smtClean="0"/>
              <a:t>MyInteger</a:t>
            </a:r>
            <a:r>
              <a:rPr lang="en-US" altLang="zh-CN" dirty="0" smtClean="0"/>
              <a:t>(2);</a:t>
            </a:r>
          </a:p>
          <a:p>
            <a:r>
              <a:rPr lang="en-US" altLang="zh-CN" dirty="0" smtClean="0"/>
              <a:t>	</a:t>
            </a:r>
            <a:r>
              <a:rPr lang="en-US" altLang="zh-CN" dirty="0" err="1" smtClean="0"/>
              <a:t>MyInteger</a:t>
            </a:r>
            <a:r>
              <a:rPr lang="en-US" altLang="zh-CN" dirty="0" smtClean="0"/>
              <a:t> </a:t>
            </a:r>
            <a:r>
              <a:rPr lang="en-US" altLang="zh-CN" dirty="0" err="1" smtClean="0"/>
              <a:t>jj</a:t>
            </a:r>
            <a:r>
              <a:rPr lang="en-US" altLang="zh-CN" dirty="0" smtClean="0"/>
              <a:t>=ii;</a:t>
            </a:r>
          </a:p>
          <a:p>
            <a:r>
              <a:rPr lang="en-US" altLang="zh-CN" i="1" dirty="0" smtClean="0"/>
              <a:t>	</a:t>
            </a:r>
            <a:r>
              <a:rPr lang="en-US" altLang="zh-CN" i="1" dirty="0" err="1" smtClean="0"/>
              <a:t>assertTrue</a:t>
            </a:r>
            <a:r>
              <a:rPr lang="en-US" altLang="zh-CN" i="1" dirty="0" smtClean="0"/>
              <a:t>(ii==</a:t>
            </a:r>
            <a:r>
              <a:rPr lang="en-US" altLang="zh-CN" i="1" dirty="0" err="1" smtClean="0"/>
              <a:t>jj</a:t>
            </a:r>
            <a:r>
              <a:rPr lang="en-US" altLang="zh-CN" i="1" dirty="0" smtClean="0"/>
              <a:t>);</a:t>
            </a:r>
          </a:p>
          <a:p>
            <a:r>
              <a:rPr lang="en-US" altLang="zh-CN" dirty="0" smtClean="0"/>
              <a:t>}</a:t>
            </a:r>
          </a:p>
          <a:p>
            <a:r>
              <a:rPr lang="en-US" altLang="zh-CN" dirty="0" smtClean="0"/>
              <a:t>public void </a:t>
            </a:r>
            <a:r>
              <a:rPr lang="en-US" altLang="zh-CN" dirty="0" err="1" smtClean="0"/>
              <a:t>testObjectLogicalEquals</a:t>
            </a:r>
            <a:r>
              <a:rPr lang="en-US" altLang="zh-CN" dirty="0" smtClean="0"/>
              <a:t>(){</a:t>
            </a:r>
          </a:p>
          <a:p>
            <a:r>
              <a:rPr lang="en-US" altLang="zh-CN" dirty="0" smtClean="0"/>
              <a:t>	</a:t>
            </a:r>
            <a:r>
              <a:rPr lang="en-US" altLang="zh-CN" dirty="0" err="1" smtClean="0"/>
              <a:t>MyInteger</a:t>
            </a:r>
            <a:r>
              <a:rPr lang="en-US" altLang="zh-CN" dirty="0" smtClean="0"/>
              <a:t> ii=new </a:t>
            </a:r>
            <a:r>
              <a:rPr lang="en-US" altLang="zh-CN" dirty="0" err="1" smtClean="0"/>
              <a:t>MyInteger</a:t>
            </a:r>
            <a:r>
              <a:rPr lang="en-US" altLang="zh-CN" dirty="0" smtClean="0"/>
              <a:t>(2), </a:t>
            </a:r>
            <a:r>
              <a:rPr lang="en-US" altLang="zh-CN" dirty="0" err="1" smtClean="0"/>
              <a:t>jj</a:t>
            </a:r>
            <a:r>
              <a:rPr lang="en-US" altLang="zh-CN" dirty="0" smtClean="0"/>
              <a:t>=new </a:t>
            </a:r>
            <a:r>
              <a:rPr lang="en-US" altLang="zh-CN" dirty="0" err="1" smtClean="0"/>
              <a:t>MyInteger</a:t>
            </a:r>
            <a:r>
              <a:rPr lang="en-US" altLang="zh-CN" dirty="0" smtClean="0"/>
              <a:t>(2);</a:t>
            </a:r>
          </a:p>
          <a:p>
            <a:r>
              <a:rPr lang="en-US" altLang="zh-CN" i="1" dirty="0" smtClean="0"/>
              <a:t>	</a:t>
            </a:r>
            <a:r>
              <a:rPr lang="en-US" altLang="zh-CN" i="1" dirty="0" err="1" smtClean="0"/>
              <a:t>assertTrue</a:t>
            </a:r>
            <a:r>
              <a:rPr lang="en-US" altLang="zh-CN" i="1" dirty="0" smtClean="0"/>
              <a:t>(</a:t>
            </a:r>
            <a:r>
              <a:rPr lang="en-US" altLang="zh-CN" i="1" dirty="0" err="1" smtClean="0"/>
              <a:t>ii.equals</a:t>
            </a:r>
            <a:r>
              <a:rPr lang="en-US" altLang="zh-CN" i="1" dirty="0" smtClean="0"/>
              <a:t>(</a:t>
            </a:r>
            <a:r>
              <a:rPr lang="en-US" altLang="zh-CN" i="1" dirty="0" err="1" smtClean="0"/>
              <a:t>jj</a:t>
            </a:r>
            <a:r>
              <a:rPr lang="en-US" altLang="zh-CN" i="1" dirty="0" smtClean="0"/>
              <a:t>));</a:t>
            </a:r>
          </a:p>
          <a:p>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operator==</a:t>
            </a:r>
            <a:r>
              <a:rPr lang="zh-CN" altLang="en-US" dirty="0" smtClean="0"/>
              <a:t>：</a:t>
            </a:r>
            <a:r>
              <a:rPr lang="en-US" altLang="zh-CN" dirty="0" smtClean="0"/>
              <a:t>C++</a:t>
            </a:r>
            <a:r>
              <a:rPr lang="zh-CN" altLang="en-US" dirty="0" smtClean="0"/>
              <a:t>中的对象相等</a:t>
            </a:r>
            <a:endParaRPr lang="zh-CN" altLang="en-US" dirty="0"/>
          </a:p>
        </p:txBody>
      </p:sp>
      <p:sp>
        <p:nvSpPr>
          <p:cNvPr id="4" name="矩形 3"/>
          <p:cNvSpPr/>
          <p:nvPr/>
        </p:nvSpPr>
        <p:spPr>
          <a:xfrm>
            <a:off x="1571604" y="2000240"/>
            <a:ext cx="5072098" cy="3693319"/>
          </a:xfrm>
          <a:prstGeom prst="rect">
            <a:avLst/>
          </a:prstGeom>
        </p:spPr>
        <p:txBody>
          <a:bodyPr wrap="square">
            <a:spAutoFit/>
          </a:bodyPr>
          <a:lstStyle/>
          <a:p>
            <a:r>
              <a:rPr lang="en-US" altLang="zh-CN" dirty="0" smtClean="0"/>
              <a:t>class </a:t>
            </a:r>
            <a:r>
              <a:rPr lang="en-US" altLang="zh-CN" dirty="0" err="1" smtClean="0"/>
              <a:t>MyInteger</a:t>
            </a:r>
            <a:endParaRPr lang="en-US" altLang="zh-CN" dirty="0" smtClean="0"/>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a:t>
            </a:r>
          </a:p>
          <a:p>
            <a:r>
              <a:rPr lang="en-US" altLang="zh-CN" dirty="0" smtClean="0"/>
              <a:t>public:</a:t>
            </a:r>
          </a:p>
          <a:p>
            <a:r>
              <a:rPr lang="en-US" altLang="zh-CN" dirty="0" smtClean="0"/>
              <a:t>	</a:t>
            </a:r>
            <a:r>
              <a:rPr lang="en-US" altLang="zh-CN" dirty="0" err="1" smtClean="0"/>
              <a:t>MyInteger</a:t>
            </a:r>
            <a:r>
              <a:rPr lang="en-US" altLang="zh-CN" dirty="0" smtClean="0"/>
              <a:t>(</a:t>
            </a:r>
            <a:r>
              <a:rPr lang="en-US" altLang="zh-CN" dirty="0" err="1" smtClean="0"/>
              <a:t>int</a:t>
            </a:r>
            <a:r>
              <a:rPr lang="en-US" altLang="zh-CN" dirty="0" smtClean="0"/>
              <a:t> ii){</a:t>
            </a:r>
          </a:p>
          <a:p>
            <a:r>
              <a:rPr lang="en-US" altLang="zh-CN" dirty="0" smtClean="0"/>
              <a:t>		</a:t>
            </a:r>
            <a:r>
              <a:rPr lang="en-US" altLang="zh-CN" dirty="0" err="1" smtClean="0"/>
              <a:t>i</a:t>
            </a:r>
            <a:r>
              <a:rPr lang="en-US" altLang="zh-CN" dirty="0" smtClean="0"/>
              <a:t> = ii;</a:t>
            </a:r>
          </a:p>
          <a:p>
            <a:r>
              <a:rPr lang="en-US" altLang="zh-CN" dirty="0" smtClean="0"/>
              <a:t>	}</a:t>
            </a:r>
            <a:endParaRPr lang="zh-CN" altLang="en-US" dirty="0" smtClean="0"/>
          </a:p>
          <a:p>
            <a:r>
              <a:rPr lang="en-US" altLang="zh-CN" dirty="0" smtClean="0"/>
              <a:t>};</a:t>
            </a:r>
          </a:p>
          <a:p>
            <a:endParaRPr lang="en-US" altLang="zh-CN" dirty="0" smtClean="0"/>
          </a:p>
          <a:p>
            <a:r>
              <a:rPr lang="en-US" altLang="zh-CN" dirty="0" err="1" smtClean="0"/>
              <a:t>MyInteger</a:t>
            </a:r>
            <a:r>
              <a:rPr lang="en-US" altLang="zh-CN" dirty="0" smtClean="0"/>
              <a:t> m1(1);</a:t>
            </a:r>
          </a:p>
          <a:p>
            <a:r>
              <a:rPr lang="en-US" altLang="zh-CN" dirty="0" err="1" smtClean="0"/>
              <a:t>MyInteger</a:t>
            </a:r>
            <a:r>
              <a:rPr lang="en-US" altLang="zh-CN" dirty="0" smtClean="0"/>
              <a:t> m2(1);</a:t>
            </a:r>
          </a:p>
          <a:p>
            <a:r>
              <a:rPr lang="en-US" altLang="zh-CN" dirty="0" err="1" smtClean="0"/>
              <a:t>cout</a:t>
            </a:r>
            <a:r>
              <a:rPr lang="en-US" altLang="zh-CN" dirty="0" smtClean="0"/>
              <a:t> &lt;&lt; (m1 == m2) &lt;&lt; </a:t>
            </a:r>
            <a:r>
              <a:rPr lang="en-US" altLang="zh-CN" dirty="0" err="1" smtClean="0"/>
              <a:t>endl</a:t>
            </a:r>
            <a:r>
              <a:rPr lang="en-US" altLang="zh-CN" dirty="0" smtClean="0"/>
              <a:t>;</a:t>
            </a:r>
          </a:p>
          <a:p>
            <a:r>
              <a:rPr lang="en-US" altLang="zh-CN" dirty="0" err="1" smtClean="0"/>
              <a:t>cout</a:t>
            </a:r>
            <a:r>
              <a:rPr lang="en-US" altLang="zh-CN" dirty="0" smtClean="0"/>
              <a:t> &lt;&lt; (&amp;m1 == &amp;m2) &lt;&lt; </a:t>
            </a:r>
            <a:r>
              <a:rPr lang="en-US" altLang="zh-CN" dirty="0" err="1" smtClean="0"/>
              <a:t>endl</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operator==</a:t>
            </a:r>
            <a:r>
              <a:rPr lang="zh-CN" altLang="en-US" dirty="0"/>
              <a:t>：</a:t>
            </a:r>
            <a:r>
              <a:rPr lang="en-US" altLang="zh-CN" dirty="0"/>
              <a:t>C++</a:t>
            </a:r>
            <a:r>
              <a:rPr lang="zh-CN" altLang="en-US" dirty="0"/>
              <a:t>中的对象相等</a:t>
            </a:r>
            <a:endParaRPr kumimoji="1" lang="zh-CN" altLang="en-US" dirty="0"/>
          </a:p>
        </p:txBody>
      </p:sp>
      <p:sp>
        <p:nvSpPr>
          <p:cNvPr id="4" name="矩形 3"/>
          <p:cNvSpPr/>
          <p:nvPr/>
        </p:nvSpPr>
        <p:spPr>
          <a:xfrm>
            <a:off x="467544" y="2276872"/>
            <a:ext cx="8136904" cy="3416320"/>
          </a:xfrm>
          <a:prstGeom prst="rect">
            <a:avLst/>
          </a:prstGeom>
        </p:spPr>
        <p:txBody>
          <a:bodyPr wrap="square">
            <a:spAutoFit/>
          </a:bodyPr>
          <a:lstStyle/>
          <a:p>
            <a:r>
              <a:rPr lang="en-US" altLang="zh-CN" dirty="0"/>
              <a:t>class </a:t>
            </a:r>
            <a:r>
              <a:rPr lang="en-US" altLang="zh-CN" dirty="0" err="1"/>
              <a:t>MyInteger</a:t>
            </a:r>
            <a:endParaRPr lang="en-US" altLang="zh-CN" dirty="0"/>
          </a:p>
          <a:p>
            <a:r>
              <a:rPr lang="en-US" altLang="zh-CN" dirty="0"/>
              <a:t>{</a:t>
            </a:r>
          </a:p>
          <a:p>
            <a:r>
              <a:rPr lang="en-US" altLang="zh-CN" dirty="0"/>
              <a:t>	</a:t>
            </a:r>
            <a:r>
              <a:rPr lang="en-US" altLang="zh-CN" dirty="0" err="1"/>
              <a:t>int</a:t>
            </a:r>
            <a:r>
              <a:rPr lang="en-US" altLang="zh-CN" dirty="0"/>
              <a:t> </a:t>
            </a:r>
            <a:r>
              <a:rPr lang="en-US" altLang="zh-CN" dirty="0" err="1"/>
              <a:t>i</a:t>
            </a:r>
            <a:r>
              <a:rPr lang="en-US" altLang="zh-CN" dirty="0"/>
              <a:t>;</a:t>
            </a:r>
          </a:p>
          <a:p>
            <a:r>
              <a:rPr lang="en-US" altLang="zh-CN" dirty="0"/>
              <a:t>public:</a:t>
            </a:r>
          </a:p>
          <a:p>
            <a:r>
              <a:rPr lang="en-US" altLang="zh-CN" dirty="0"/>
              <a:t>	</a:t>
            </a:r>
            <a:r>
              <a:rPr lang="en-US" altLang="zh-CN" dirty="0" err="1"/>
              <a:t>MyInteger</a:t>
            </a:r>
            <a:r>
              <a:rPr lang="en-US" altLang="zh-CN" dirty="0"/>
              <a:t>(</a:t>
            </a:r>
            <a:r>
              <a:rPr lang="en-US" altLang="zh-CN" dirty="0" err="1"/>
              <a:t>int</a:t>
            </a:r>
            <a:r>
              <a:rPr lang="en-US" altLang="zh-CN" dirty="0"/>
              <a:t> ii){</a:t>
            </a:r>
          </a:p>
          <a:p>
            <a:r>
              <a:rPr lang="en-US" altLang="zh-CN" dirty="0"/>
              <a:t>		</a:t>
            </a:r>
            <a:r>
              <a:rPr lang="en-US" altLang="zh-CN" dirty="0" err="1"/>
              <a:t>i</a:t>
            </a:r>
            <a:r>
              <a:rPr lang="en-US" altLang="zh-CN" dirty="0"/>
              <a:t> = ii;</a:t>
            </a:r>
          </a:p>
          <a:p>
            <a:r>
              <a:rPr lang="en-US" altLang="zh-CN" dirty="0"/>
              <a:t>	}</a:t>
            </a:r>
          </a:p>
          <a:p>
            <a:endParaRPr lang="en-US" altLang="zh-CN" dirty="0"/>
          </a:p>
          <a:p>
            <a:r>
              <a:rPr lang="en-US" altLang="zh-CN" dirty="0"/>
              <a:t>	</a:t>
            </a:r>
            <a:r>
              <a:rPr lang="en-US" altLang="zh-CN" dirty="0" err="1"/>
              <a:t>int</a:t>
            </a:r>
            <a:r>
              <a:rPr lang="en-US" altLang="zh-CN" dirty="0"/>
              <a:t> operator==(</a:t>
            </a:r>
            <a:r>
              <a:rPr lang="en-US" altLang="zh-CN" dirty="0" err="1"/>
              <a:t>const</a:t>
            </a:r>
            <a:r>
              <a:rPr lang="en-US" altLang="zh-CN" dirty="0"/>
              <a:t> </a:t>
            </a:r>
            <a:r>
              <a:rPr lang="en-US" altLang="zh-CN" dirty="0" err="1"/>
              <a:t>MyInteger</a:t>
            </a:r>
            <a:r>
              <a:rPr lang="en-US" altLang="zh-CN" dirty="0"/>
              <a:t>&amp; </a:t>
            </a:r>
            <a:r>
              <a:rPr lang="en-US" altLang="zh-CN" dirty="0" err="1"/>
              <a:t>myI</a:t>
            </a:r>
            <a:r>
              <a:rPr lang="en-US" altLang="zh-CN" dirty="0"/>
              <a:t>){</a:t>
            </a:r>
          </a:p>
          <a:p>
            <a:r>
              <a:rPr lang="en-US" altLang="zh-CN" dirty="0"/>
              <a:t>       </a:t>
            </a:r>
            <a:r>
              <a:rPr lang="en-US" altLang="zh-CN" dirty="0" smtClean="0"/>
              <a:t>		return </a:t>
            </a:r>
            <a:r>
              <a:rPr lang="en-US" altLang="zh-CN" dirty="0" err="1"/>
              <a:t>i</a:t>
            </a:r>
            <a:r>
              <a:rPr lang="en-US" altLang="zh-CN" dirty="0"/>
              <a:t> == </a:t>
            </a:r>
            <a:r>
              <a:rPr lang="en-US" altLang="zh-CN" dirty="0" err="1"/>
              <a:t>myI.i</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3541042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重载操作符：参数和返回值的类型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对于任何函数参数，如果仅需要从参数中读而不需要改变，默认地应当作为</a:t>
            </a:r>
            <a:r>
              <a:rPr lang="en-US" altLang="zh-CN" dirty="0" smtClean="0"/>
              <a:t>const</a:t>
            </a:r>
            <a:r>
              <a:rPr lang="zh-CN" altLang="en-US" dirty="0" smtClean="0"/>
              <a:t>引用来传递。如果需要改变，则应该作为引用来传递。</a:t>
            </a:r>
            <a:endParaRPr lang="en-US" altLang="zh-CN" dirty="0" smtClean="0"/>
          </a:p>
          <a:p>
            <a:r>
              <a:rPr lang="zh-CN" altLang="en-US" dirty="0" smtClean="0"/>
              <a:t>返回值的类型取决于运算符的具体含义。如果使用该运算符的结果是产生一个新值，就需要产生一个作为返回值的新对象，这个对象通过传值的方式返回。否则返回引用。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重载操作符：参数和返回值</a:t>
            </a:r>
            <a:endParaRPr lang="zh-CN" altLang="en-US" dirty="0"/>
          </a:p>
        </p:txBody>
      </p:sp>
      <p:sp>
        <p:nvSpPr>
          <p:cNvPr id="3" name="内容占位符 2"/>
          <p:cNvSpPr>
            <a:spLocks noGrp="1"/>
          </p:cNvSpPr>
          <p:nvPr>
            <p:ph idx="1"/>
          </p:nvPr>
        </p:nvSpPr>
        <p:spPr/>
        <p:txBody>
          <a:bodyPr/>
          <a:lstStyle/>
          <a:p>
            <a:r>
              <a:rPr lang="zh-CN" altLang="en-US" dirty="0" smtClean="0"/>
              <a:t>赋值运算总是会改变左值。为了使得赋值结果能够用于链式表达式，如</a:t>
            </a:r>
            <a:r>
              <a:rPr lang="en-US" altLang="zh-CN" dirty="0" smtClean="0"/>
              <a:t>(a=b=c),</a:t>
            </a:r>
            <a:r>
              <a:rPr lang="zh-CN" altLang="en-US" dirty="0" smtClean="0"/>
              <a:t>应该返回一个刚刚改变了的左值的引用。</a:t>
            </a:r>
            <a:endParaRPr lang="en-US" altLang="zh-CN" dirty="0" smtClean="0"/>
          </a:p>
          <a:p>
            <a:r>
              <a:rPr lang="zh-CN" altLang="en-US" dirty="0" smtClean="0"/>
              <a:t>对于逻辑运算符，返回一个</a:t>
            </a:r>
            <a:r>
              <a:rPr lang="en-US" altLang="zh-CN" dirty="0" err="1" smtClean="0"/>
              <a:t>int</a:t>
            </a:r>
            <a:r>
              <a:rPr lang="zh-CN" altLang="en-US" dirty="0" smtClean="0"/>
              <a:t>或</a:t>
            </a:r>
            <a:r>
              <a:rPr lang="en-US" altLang="zh-CN" dirty="0" err="1" smtClean="0"/>
              <a:t>bool</a:t>
            </a:r>
            <a:r>
              <a:rPr lang="zh-CN" altLang="en-US" dirty="0" smtClean="0"/>
              <a:t>类型的值。</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中，可以为类定义运算符，称为运算符重载。</a:t>
            </a:r>
            <a:endParaRPr lang="en-US" altLang="zh-CN" dirty="0" smtClean="0"/>
          </a:p>
          <a:p>
            <a:r>
              <a:rPr lang="zh-CN" altLang="en-US" dirty="0" smtClean="0"/>
              <a:t>恰当地使用运算符，可以简化代码的书写，改善代码的可读性。</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重载操作符：参数和返回值</a:t>
            </a:r>
            <a:endParaRPr lang="zh-CN" altLang="en-US" dirty="0"/>
          </a:p>
        </p:txBody>
      </p:sp>
      <p:sp>
        <p:nvSpPr>
          <p:cNvPr id="3" name="内容占位符 2"/>
          <p:cNvSpPr>
            <a:spLocks noGrp="1"/>
          </p:cNvSpPr>
          <p:nvPr>
            <p:ph idx="1"/>
          </p:nvPr>
        </p:nvSpPr>
        <p:spPr/>
        <p:txBody>
          <a:bodyPr/>
          <a:lstStyle/>
          <a:p>
            <a:r>
              <a:rPr lang="zh-CN" altLang="en-US" dirty="0" smtClean="0"/>
              <a:t>建议以常量方式返回</a:t>
            </a:r>
            <a:endParaRPr lang="en-US" altLang="zh-CN" dirty="0" smtClean="0"/>
          </a:p>
          <a:p>
            <a:pPr lvl="1"/>
            <a:r>
              <a:rPr lang="zh-CN" altLang="en-US" dirty="0" smtClean="0"/>
              <a:t>例如在二元操作符</a:t>
            </a:r>
            <a:r>
              <a:rPr lang="en-US" altLang="zh-CN" dirty="0" smtClean="0"/>
              <a:t>+</a:t>
            </a:r>
            <a:r>
              <a:rPr lang="zh-CN" altLang="en-US" dirty="0" smtClean="0"/>
              <a:t>的定义中，返回值被声明为常量，通过这种方式可以限制如下形式的没有意义的调用：</a:t>
            </a:r>
            <a:endParaRPr lang="en-US" altLang="zh-CN" dirty="0" smtClean="0"/>
          </a:p>
          <a:p>
            <a:pPr lvl="2"/>
            <a:r>
              <a:rPr lang="en-US" altLang="zh-CN" dirty="0" smtClean="0"/>
              <a:t>(</a:t>
            </a:r>
            <a:r>
              <a:rPr lang="en-US" altLang="zh-CN" dirty="0" err="1" smtClean="0"/>
              <a:t>a+b</a:t>
            </a:r>
            <a:r>
              <a:rPr lang="en-US" altLang="zh-CN" dirty="0" smtClean="0"/>
              <a:t>).g()</a:t>
            </a:r>
          </a:p>
          <a:p>
            <a:r>
              <a:rPr lang="zh-CN" altLang="en-US" dirty="0" smtClean="0"/>
              <a:t>返回值优化</a:t>
            </a:r>
            <a:endParaRPr lang="en-US" altLang="zh-CN" dirty="0" smtClean="0"/>
          </a:p>
          <a:p>
            <a:pPr lvl="1"/>
            <a:r>
              <a:rPr lang="zh-CN" altLang="en-US" dirty="0" smtClean="0"/>
              <a:t>对于</a:t>
            </a:r>
            <a:r>
              <a:rPr lang="en-US" altLang="zh-CN" dirty="0" smtClean="0"/>
              <a:t>return Integer(</a:t>
            </a:r>
            <a:r>
              <a:rPr lang="en-US" altLang="zh-CN" dirty="0" err="1" smtClean="0"/>
              <a:t>left.i</a:t>
            </a:r>
            <a:r>
              <a:rPr lang="en-US" altLang="zh-CN" dirty="0" smtClean="0"/>
              <a:t> + </a:t>
            </a:r>
            <a:r>
              <a:rPr lang="en-US" altLang="zh-CN" dirty="0" err="1" smtClean="0"/>
              <a:t>right.i</a:t>
            </a:r>
            <a:r>
              <a:rPr lang="en-US" altLang="zh-CN" dirty="0" smtClean="0"/>
              <a:t>)</a:t>
            </a:r>
            <a:r>
              <a:rPr lang="zh-CN" altLang="en-US" dirty="0" smtClean="0"/>
              <a:t>，编译器将进行优化处理，直接将值创建在外部返回值的内存单元。</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特殊操作符</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Sample</a:t>
            </a:r>
          </a:p>
          <a:p>
            <a:pPr>
              <a:buNone/>
            </a:pPr>
            <a:r>
              <a:rPr lang="en-US" altLang="zh-CN" dirty="0" smtClean="0"/>
              <a:t>	</a:t>
            </a:r>
            <a:r>
              <a:rPr lang="en-US" altLang="zh-CN" dirty="0" err="1" smtClean="0"/>
              <a:t>int</a:t>
            </a:r>
            <a:r>
              <a:rPr lang="en-US" altLang="zh-CN" dirty="0" smtClean="0"/>
              <a:t> a = 1, b=2, I = 0;</a:t>
            </a:r>
          </a:p>
          <a:p>
            <a:pPr>
              <a:buNone/>
            </a:pPr>
            <a:r>
              <a:rPr lang="en-US" altLang="zh-CN" dirty="0" smtClean="0"/>
              <a:t>	</a:t>
            </a:r>
            <a:r>
              <a:rPr lang="en-US" altLang="zh-CN" dirty="0" err="1" smtClean="0"/>
              <a:t>i</a:t>
            </a:r>
            <a:r>
              <a:rPr lang="en-US" altLang="zh-CN" dirty="0" smtClean="0"/>
              <a:t> = (a += 2, a + b); </a:t>
            </a:r>
          </a:p>
          <a:p>
            <a:r>
              <a:rPr lang="en-US" altLang="zh-CN" dirty="0" smtClean="0"/>
              <a:t>operator ,</a:t>
            </a:r>
            <a:r>
              <a:rPr lang="zh-CN" altLang="en-US" dirty="0" smtClean="0"/>
              <a:t>（逗号操作符）</a:t>
            </a:r>
            <a:endParaRPr lang="en-US" altLang="zh-CN" dirty="0" smtClean="0"/>
          </a:p>
          <a:p>
            <a:pPr lvl="1"/>
            <a:r>
              <a:rPr lang="zh-CN" altLang="en-US" dirty="0" smtClean="0"/>
              <a:t>当逗号出现在一个对象的左右，而该对象的类型是逗号操作符所支持的类型时，将调用逗号操作符。</a:t>
            </a:r>
            <a:endParaRPr lang="en-US" altLang="zh-CN" dirty="0" smtClean="0"/>
          </a:p>
          <a:p>
            <a:r>
              <a:rPr lang="zh-CN" altLang="en-US" dirty="0" smtClean="0"/>
              <a:t>示例：</a:t>
            </a:r>
            <a:endParaRPr lang="en-US" altLang="zh-CN" dirty="0" smtClean="0"/>
          </a:p>
          <a:p>
            <a:pPr lvl="1"/>
            <a:r>
              <a:rPr lang="en-US" altLang="zh-CN" dirty="0" smtClean="0"/>
              <a:t>C12:OverloadingOperatorComma.cpp</a:t>
            </a:r>
            <a:endParaRPr lang="zh-CN"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特殊操作符</a:t>
            </a:r>
            <a:endParaRPr lang="zh-CN" altLang="en-US" dirty="0"/>
          </a:p>
        </p:txBody>
      </p:sp>
      <p:sp>
        <p:nvSpPr>
          <p:cNvPr id="3" name="内容占位符 2"/>
          <p:cNvSpPr>
            <a:spLocks noGrp="1"/>
          </p:cNvSpPr>
          <p:nvPr>
            <p:ph idx="1"/>
          </p:nvPr>
        </p:nvSpPr>
        <p:spPr/>
        <p:txBody>
          <a:bodyPr/>
          <a:lstStyle/>
          <a:p>
            <a:r>
              <a:rPr lang="en-US" altLang="zh-CN" dirty="0" smtClean="0"/>
              <a:t>Operator -&gt;</a:t>
            </a:r>
          </a:p>
          <a:p>
            <a:pPr lvl="1"/>
            <a:r>
              <a:rPr lang="zh-CN" altLang="en-US" dirty="0" smtClean="0"/>
              <a:t>当希望一个对象表现得像一个指针时，就需要用到该操作符，有时又称为</a:t>
            </a:r>
            <a:r>
              <a:rPr lang="en-US" altLang="zh-CN" dirty="0" smtClean="0"/>
              <a:t>smart pointer</a:t>
            </a:r>
            <a:r>
              <a:rPr lang="zh-CN" altLang="en-US" dirty="0" smtClean="0"/>
              <a:t>。</a:t>
            </a:r>
            <a:endParaRPr lang="en-US" altLang="zh-CN" dirty="0" smtClean="0"/>
          </a:p>
          <a:p>
            <a:pPr lvl="1"/>
            <a:r>
              <a:rPr lang="zh-CN" altLang="en-US" dirty="0" smtClean="0"/>
              <a:t>该操作符有一个限制：它必须返回一个指针或一个定义了 </a:t>
            </a:r>
            <a:r>
              <a:rPr lang="en-US" altLang="zh-CN" dirty="0" smtClean="0"/>
              <a:t>-&gt;</a:t>
            </a:r>
            <a:r>
              <a:rPr lang="zh-CN" altLang="en-US" dirty="0" smtClean="0"/>
              <a:t>运算符的对象。</a:t>
            </a:r>
            <a:endParaRPr lang="en-US" altLang="zh-CN" dirty="0" smtClean="0"/>
          </a:p>
          <a:p>
            <a:r>
              <a:rPr lang="zh-CN" altLang="en-US" dirty="0" smtClean="0"/>
              <a:t>示例：</a:t>
            </a:r>
            <a:endParaRPr lang="en-US" altLang="zh-CN" dirty="0" smtClean="0"/>
          </a:p>
          <a:p>
            <a:pPr lvl="1"/>
            <a:r>
              <a:rPr lang="en-US" altLang="zh-CN" dirty="0" smtClean="0"/>
              <a:t>C12:SmartPointer.cpp</a:t>
            </a:r>
          </a:p>
          <a:p>
            <a:pPr lvl="1"/>
            <a:r>
              <a:rPr lang="en-US" altLang="zh-CN" dirty="0" smtClean="0"/>
              <a:t>C12:NestedSmartPointer.cpp</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特殊操作符</a:t>
            </a:r>
            <a:endParaRPr lang="zh-CN" altLang="en-US" dirty="0"/>
          </a:p>
        </p:txBody>
      </p:sp>
      <p:sp>
        <p:nvSpPr>
          <p:cNvPr id="3" name="内容占位符 2"/>
          <p:cNvSpPr>
            <a:spLocks noGrp="1"/>
          </p:cNvSpPr>
          <p:nvPr>
            <p:ph idx="1"/>
          </p:nvPr>
        </p:nvSpPr>
        <p:spPr/>
        <p:txBody>
          <a:bodyPr/>
          <a:lstStyle/>
          <a:p>
            <a:r>
              <a:rPr lang="zh-CN" altLang="en-US" dirty="0" smtClean="0"/>
              <a:t>下标运算符</a:t>
            </a:r>
            <a:r>
              <a:rPr lang="en-US" altLang="zh-CN" dirty="0" smtClean="0"/>
              <a:t>[]</a:t>
            </a:r>
          </a:p>
          <a:p>
            <a:pPr lvl="1"/>
            <a:r>
              <a:rPr lang="zh-CN" altLang="en-US" dirty="0" smtClean="0"/>
              <a:t>必须是成员函数并且只能接受一个参数</a:t>
            </a:r>
            <a:endParaRPr lang="en-US" altLang="zh-CN" dirty="0" smtClean="0"/>
          </a:p>
          <a:p>
            <a:pPr lvl="1"/>
            <a:r>
              <a:rPr lang="zh-CN" altLang="en-US" dirty="0" smtClean="0"/>
              <a:t>通常将返回值定义为引用类型这样就能写如下形式的代码：</a:t>
            </a:r>
            <a:endParaRPr lang="en-US" altLang="zh-CN" dirty="0" smtClean="0"/>
          </a:p>
          <a:p>
            <a:pPr lvl="2"/>
            <a:r>
              <a:rPr lang="en-US" altLang="zh-CN" dirty="0" smtClean="0"/>
              <a:t>Course OOP;</a:t>
            </a:r>
          </a:p>
          <a:p>
            <a:pPr lvl="2"/>
            <a:r>
              <a:rPr lang="en-US" altLang="zh-CN" dirty="0" smtClean="0"/>
              <a:t>courses</a:t>
            </a:r>
            <a:r>
              <a:rPr lang="en-US" altLang="zh-CN" dirty="0" smtClean="0"/>
              <a:t>[‘</a:t>
            </a:r>
            <a:r>
              <a:rPr lang="en-US" altLang="zh-CN" dirty="0" err="1" smtClean="0"/>
              <a:t>oop</a:t>
            </a:r>
            <a:r>
              <a:rPr lang="en-US" altLang="zh-CN" dirty="0" smtClean="0"/>
              <a:t>’] = OOP;</a:t>
            </a:r>
          </a:p>
          <a:p>
            <a:r>
              <a:rPr lang="en-US" altLang="zh-CN" dirty="0" smtClean="0"/>
              <a:t>new/delete</a:t>
            </a:r>
            <a:r>
              <a:rPr lang="zh-CN" altLang="en-US" dirty="0" smtClean="0"/>
              <a:t>运算符</a:t>
            </a:r>
            <a:endParaRPr lang="en-US" altLang="zh-CN" dirty="0" smtClean="0"/>
          </a:p>
          <a:p>
            <a:pPr lvl="1"/>
            <a:r>
              <a:rPr lang="zh-CN" altLang="en-US" dirty="0" smtClean="0"/>
              <a:t>在下一章</a:t>
            </a:r>
            <a:r>
              <a:rPr lang="en-US" altLang="zh-CN" dirty="0" smtClean="0"/>
              <a:t>(</a:t>
            </a:r>
            <a:r>
              <a:rPr lang="zh-CN" altLang="en-US" dirty="0" smtClean="0"/>
              <a:t>第</a:t>
            </a:r>
            <a:r>
              <a:rPr lang="en-US" altLang="zh-CN" dirty="0" smtClean="0"/>
              <a:t>13</a:t>
            </a:r>
            <a:r>
              <a:rPr lang="zh-CN" altLang="en-US" dirty="0" smtClean="0"/>
              <a:t>章</a:t>
            </a:r>
            <a:r>
              <a:rPr lang="en-US" altLang="zh-CN" dirty="0" smtClean="0"/>
              <a:t>)</a:t>
            </a:r>
            <a:r>
              <a:rPr lang="zh-CN" altLang="en-US" dirty="0" smtClean="0"/>
              <a:t>讨论</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重载赋值运算符</a:t>
            </a:r>
            <a:endParaRPr lang="zh-CN" altLang="en-US" dirty="0"/>
          </a:p>
        </p:txBody>
      </p:sp>
      <p:sp>
        <p:nvSpPr>
          <p:cNvPr id="3" name="内容占位符 2"/>
          <p:cNvSpPr>
            <a:spLocks noGrp="1"/>
          </p:cNvSpPr>
          <p:nvPr>
            <p:ph idx="1"/>
          </p:nvPr>
        </p:nvSpPr>
        <p:spPr/>
        <p:txBody>
          <a:bodyPr/>
          <a:lstStyle/>
          <a:p>
            <a:r>
              <a:rPr lang="zh-CN" altLang="en-US" dirty="0" smtClean="0"/>
              <a:t>赋值与构造函数的关系</a:t>
            </a:r>
            <a:endParaRPr lang="en-US" altLang="zh-CN" dirty="0" smtClean="0"/>
          </a:p>
          <a:p>
            <a:pPr lvl="1"/>
            <a:r>
              <a:rPr lang="zh-CN" altLang="en-US" dirty="0" smtClean="0"/>
              <a:t>示例：</a:t>
            </a:r>
            <a:endParaRPr lang="en-US" altLang="zh-CN" dirty="0" smtClean="0"/>
          </a:p>
          <a:p>
            <a:pPr lvl="2"/>
            <a:r>
              <a:rPr lang="en-US" altLang="zh-CN" dirty="0" smtClean="0"/>
              <a:t>C12:CopyingVsInitialization.cpp</a:t>
            </a:r>
            <a:r>
              <a:rPr lang="zh-CN" altLang="en-US" dirty="0" smtClean="0"/>
              <a:t> </a:t>
            </a:r>
            <a:r>
              <a:rPr lang="en-US" altLang="zh-CN" dirty="0" smtClean="0">
                <a:sym typeface="Wingdings" pitchFamily="2" charset="2"/>
              </a:rPr>
              <a:t></a:t>
            </a:r>
            <a:endParaRPr lang="en-US" altLang="zh-CN" dirty="0" smtClean="0"/>
          </a:p>
          <a:p>
            <a:pPr lvl="1"/>
            <a:r>
              <a:rPr lang="zh-CN" altLang="en-US" dirty="0" smtClean="0"/>
              <a:t>在任何时候，构造一个对象的同时，如果使用一个</a:t>
            </a:r>
            <a:r>
              <a:rPr lang="en-US" altLang="zh-CN" dirty="0" smtClean="0"/>
              <a:t>”=”</a:t>
            </a:r>
            <a:r>
              <a:rPr lang="zh-CN" altLang="en-US" dirty="0" smtClean="0"/>
              <a:t>来初始化一个对象，无论等号右侧是什么，编译器都会寻找一个接受右边参数类型的构造函数对左边的值进行构造。</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赋值与构造函数的关系</a:t>
            </a:r>
            <a:endParaRPr lang="en-US" altLang="zh-CN" dirty="0" smtClean="0"/>
          </a:p>
        </p:txBody>
      </p:sp>
      <p:pic>
        <p:nvPicPr>
          <p:cNvPr id="1026" name="Picture 2"/>
          <p:cNvPicPr>
            <a:picLocks noChangeAspect="1" noChangeArrowheads="1"/>
          </p:cNvPicPr>
          <p:nvPr/>
        </p:nvPicPr>
        <p:blipFill>
          <a:blip r:embed="rId2" cstate="print"/>
          <a:srcRect/>
          <a:stretch>
            <a:fillRect/>
          </a:stretch>
        </p:blipFill>
        <p:spPr bwMode="auto">
          <a:xfrm>
            <a:off x="1785917" y="1928802"/>
            <a:ext cx="4900079" cy="35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重载赋值运算符</a:t>
            </a:r>
            <a:endParaRPr lang="zh-CN" altLang="en-US" dirty="0"/>
          </a:p>
        </p:txBody>
      </p:sp>
      <p:sp>
        <p:nvSpPr>
          <p:cNvPr id="3" name="内容占位符 2"/>
          <p:cNvSpPr>
            <a:spLocks noGrp="1"/>
          </p:cNvSpPr>
          <p:nvPr>
            <p:ph idx="1"/>
          </p:nvPr>
        </p:nvSpPr>
        <p:spPr/>
        <p:txBody>
          <a:bodyPr/>
          <a:lstStyle/>
          <a:p>
            <a:r>
              <a:rPr lang="zh-CN" altLang="en-US" dirty="0" smtClean="0"/>
              <a:t>等号与构造函数的关系</a:t>
            </a:r>
            <a:endParaRPr lang="en-US" altLang="zh-CN" dirty="0" smtClean="0"/>
          </a:p>
          <a:p>
            <a:pPr lvl="1"/>
            <a:r>
              <a:rPr lang="zh-CN" altLang="en-US" dirty="0" smtClean="0"/>
              <a:t>对于下面的代码：</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执行第三行</a:t>
            </a:r>
            <a:r>
              <a:rPr lang="en-US" altLang="zh-CN" dirty="0" smtClean="0"/>
              <a:t>a=b</a:t>
            </a:r>
            <a:r>
              <a:rPr lang="zh-CN" altLang="en-US" dirty="0" smtClean="0"/>
              <a:t>时，会发生什么？</a:t>
            </a:r>
            <a:endParaRPr lang="en-US" altLang="zh-CN" dirty="0" smtClean="0"/>
          </a:p>
          <a:p>
            <a:pPr lvl="2"/>
            <a:r>
              <a:rPr lang="zh-CN" altLang="en-US" dirty="0" smtClean="0"/>
              <a:t>调用</a:t>
            </a:r>
            <a:r>
              <a:rPr lang="en-US" altLang="zh-CN" dirty="0" smtClean="0"/>
              <a:t>operator =</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000232" y="2714620"/>
            <a:ext cx="2428892" cy="11694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重载赋值运算符</a:t>
            </a:r>
            <a:endParaRPr lang="zh-CN" altLang="en-US" dirty="0"/>
          </a:p>
        </p:txBody>
      </p:sp>
      <p:sp>
        <p:nvSpPr>
          <p:cNvPr id="3" name="内容占位符 2"/>
          <p:cNvSpPr>
            <a:spLocks noGrp="1"/>
          </p:cNvSpPr>
          <p:nvPr>
            <p:ph idx="1"/>
          </p:nvPr>
        </p:nvSpPr>
        <p:spPr/>
        <p:txBody>
          <a:bodyPr/>
          <a:lstStyle/>
          <a:p>
            <a:r>
              <a:rPr lang="zh-CN" altLang="en-US" dirty="0" smtClean="0"/>
              <a:t>示例：</a:t>
            </a:r>
            <a:endParaRPr lang="en-US" altLang="zh-CN" dirty="0" smtClean="0"/>
          </a:p>
          <a:p>
            <a:pPr lvl="1"/>
            <a:r>
              <a:rPr lang="en-US" altLang="zh-CN" dirty="0" smtClean="0"/>
              <a:t>C12:SimpleAssignment.cpp</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重载赋值运算符</a:t>
            </a:r>
            <a:endParaRPr lang="zh-CN" altLang="en-US" dirty="0"/>
          </a:p>
        </p:txBody>
      </p:sp>
      <p:sp>
        <p:nvSpPr>
          <p:cNvPr id="3" name="内容占位符 2"/>
          <p:cNvSpPr>
            <a:spLocks noGrp="1"/>
          </p:cNvSpPr>
          <p:nvPr>
            <p:ph idx="1"/>
          </p:nvPr>
        </p:nvSpPr>
        <p:spPr/>
        <p:txBody>
          <a:bodyPr/>
          <a:lstStyle/>
          <a:p>
            <a:r>
              <a:rPr lang="zh-CN" altLang="en-US" dirty="0" smtClean="0"/>
              <a:t>自动创建</a:t>
            </a:r>
            <a:r>
              <a:rPr lang="en-US" altLang="zh-CN" dirty="0" smtClean="0"/>
              <a:t>operator=</a:t>
            </a:r>
          </a:p>
          <a:p>
            <a:pPr lvl="1"/>
            <a:r>
              <a:rPr lang="zh-CN" altLang="en-US" dirty="0" smtClean="0"/>
              <a:t>如果用户没有定义</a:t>
            </a:r>
            <a:r>
              <a:rPr lang="en-US" altLang="zh-CN" dirty="0" smtClean="0"/>
              <a:t>operator=</a:t>
            </a:r>
            <a:r>
              <a:rPr lang="zh-CN" altLang="en-US" dirty="0" smtClean="0"/>
              <a:t>，编译器将自动创建一个。</a:t>
            </a:r>
            <a:endParaRPr lang="en-US" altLang="zh-CN" dirty="0" smtClean="0"/>
          </a:p>
          <a:p>
            <a:pPr lvl="1"/>
            <a:r>
              <a:rPr lang="zh-CN" altLang="en-US" dirty="0" smtClean="0"/>
              <a:t>这个操作符的行为与自动创建的拷贝构造函数的行为类似</a:t>
            </a:r>
            <a:endParaRPr lang="en-US" altLang="zh-CN" dirty="0" smtClean="0"/>
          </a:p>
          <a:p>
            <a:pPr lvl="1"/>
            <a:r>
              <a:rPr lang="zh-CN" altLang="en-US" dirty="0" smtClean="0"/>
              <a:t>示例：</a:t>
            </a:r>
            <a:endParaRPr lang="en-US" altLang="zh-CN" dirty="0" smtClean="0"/>
          </a:p>
          <a:p>
            <a:pPr lvl="2"/>
            <a:r>
              <a:rPr lang="en-US" altLang="zh-CN" dirty="0" smtClean="0"/>
              <a:t>C12:AtomaticOperatorEquals.cpp</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重载赋值运算符</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1857364"/>
            <a:ext cx="6643734" cy="414822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使用运算符重载的示例</a:t>
            </a:r>
            <a:endParaRPr lang="zh-CN" altLang="en-US" dirty="0"/>
          </a:p>
        </p:txBody>
      </p:sp>
      <p:sp>
        <p:nvSpPr>
          <p:cNvPr id="3" name="内容占位符 2"/>
          <p:cNvSpPr>
            <a:spLocks noGrp="1"/>
          </p:cNvSpPr>
          <p:nvPr>
            <p:ph idx="1"/>
          </p:nvPr>
        </p:nvSpPr>
        <p:spPr/>
        <p:txBody>
          <a:bodyPr>
            <a:normAutofit/>
          </a:bodyPr>
          <a:lstStyle/>
          <a:p>
            <a:r>
              <a:rPr lang="zh-CN" altLang="en-US" dirty="0" smtClean="0"/>
              <a:t>向量的运算</a:t>
            </a:r>
            <a:endParaRPr lang="en-US" altLang="zh-CN" dirty="0" smtClean="0"/>
          </a:p>
          <a:p>
            <a:pPr lvl="2">
              <a:buNone/>
            </a:pPr>
            <a:r>
              <a:rPr lang="en-US" altLang="zh-CN" dirty="0" smtClean="0"/>
              <a:t>Class Vector;</a:t>
            </a:r>
          </a:p>
          <a:p>
            <a:pPr lvl="2">
              <a:buNone/>
            </a:pPr>
            <a:r>
              <a:rPr lang="en-US" altLang="zh-CN" dirty="0" smtClean="0"/>
              <a:t>Vector v1,v2;</a:t>
            </a:r>
          </a:p>
          <a:p>
            <a:pPr lvl="2">
              <a:buNone/>
            </a:pPr>
            <a:r>
              <a:rPr lang="en-US" altLang="zh-CN" dirty="0" smtClean="0"/>
              <a:t>Vector v3 = v1 + v2;</a:t>
            </a:r>
          </a:p>
          <a:p>
            <a:pPr lvl="2">
              <a:buNone/>
            </a:pPr>
            <a:r>
              <a:rPr lang="en-US" altLang="zh-CN" dirty="0" smtClean="0"/>
              <a:t>Vector v4 = V1 * V2</a:t>
            </a:r>
          </a:p>
          <a:p>
            <a:pPr lvl="1"/>
            <a:r>
              <a:rPr lang="zh-CN" altLang="en-US" dirty="0" smtClean="0"/>
              <a:t>比较：</a:t>
            </a:r>
            <a:endParaRPr lang="en-US" altLang="zh-CN" dirty="0" smtClean="0"/>
          </a:p>
          <a:p>
            <a:pPr lvl="2"/>
            <a:r>
              <a:rPr lang="en-US" altLang="zh-CN" dirty="0" smtClean="0"/>
              <a:t>Vector v5 = v1.add(v2);</a:t>
            </a:r>
          </a:p>
          <a:p>
            <a:r>
              <a:rPr lang="zh-CN" altLang="en-US" dirty="0" smtClean="0"/>
              <a:t>虚数、矩阵等函数等数学概念的运算，都可以通过重载运算符改善可读性</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自动类型转换</a:t>
            </a:r>
            <a:endParaRPr lang="zh-CN" altLang="en-US" dirty="0"/>
          </a:p>
        </p:txBody>
      </p:sp>
      <p:sp>
        <p:nvSpPr>
          <p:cNvPr id="3" name="内容占位符 2"/>
          <p:cNvSpPr>
            <a:spLocks noGrp="1"/>
          </p:cNvSpPr>
          <p:nvPr>
            <p:ph idx="1"/>
          </p:nvPr>
        </p:nvSpPr>
        <p:spPr/>
        <p:txBody>
          <a:bodyPr/>
          <a:lstStyle/>
          <a:p>
            <a:r>
              <a:rPr lang="zh-CN" altLang="en-US" dirty="0" smtClean="0"/>
              <a:t>如果编译器看到一个表达式或者函数使用了一个不合适的类型，在可能的情况下（不丢失精度）将会执行一个自动类型转换。</a:t>
            </a:r>
            <a:endParaRPr lang="en-US" altLang="zh-CN" dirty="0" smtClean="0"/>
          </a:p>
          <a:p>
            <a:r>
              <a:rPr lang="zh-CN" altLang="en-US" dirty="0" smtClean="0"/>
              <a:t>如果希望重新定义类型转换的方式，可以定义特定的构造函数，或者重载运算符。</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构造函数转换</a:t>
            </a:r>
            <a:endParaRPr lang="zh-CN" altLang="en-US" dirty="0"/>
          </a:p>
        </p:txBody>
      </p:sp>
      <p:sp>
        <p:nvSpPr>
          <p:cNvPr id="3" name="内容占位符 2"/>
          <p:cNvSpPr>
            <a:spLocks noGrp="1"/>
          </p:cNvSpPr>
          <p:nvPr>
            <p:ph idx="1"/>
          </p:nvPr>
        </p:nvSpPr>
        <p:spPr/>
        <p:txBody>
          <a:bodyPr/>
          <a:lstStyle/>
          <a:p>
            <a:r>
              <a:rPr lang="zh-CN" altLang="en-US" dirty="0" smtClean="0"/>
              <a:t>示例：</a:t>
            </a:r>
            <a:endParaRPr lang="en-US" altLang="zh-CN" dirty="0" smtClean="0"/>
          </a:p>
          <a:p>
            <a:pPr lvl="1"/>
            <a:r>
              <a:rPr lang="en-US" altLang="zh-CN" dirty="0" smtClean="0"/>
              <a:t>C12:AutomaticTypeConversion.cpp</a:t>
            </a:r>
          </a:p>
          <a:p>
            <a:r>
              <a:rPr lang="zh-CN" altLang="en-US" dirty="0" smtClean="0"/>
              <a:t>可以阻止通过构造函数进行的转换</a:t>
            </a:r>
            <a:endParaRPr lang="en-US" altLang="zh-CN" dirty="0" smtClean="0"/>
          </a:p>
          <a:p>
            <a:pPr lvl="1"/>
            <a:r>
              <a:rPr lang="en-US" altLang="zh-CN" dirty="0" smtClean="0"/>
              <a:t>C12:ExplicitKeyWord.cpp</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运算符转换 </a:t>
            </a:r>
            <a:endParaRPr lang="zh-CN" altLang="en-US" dirty="0"/>
          </a:p>
        </p:txBody>
      </p:sp>
      <p:sp>
        <p:nvSpPr>
          <p:cNvPr id="3" name="内容占位符 2"/>
          <p:cNvSpPr>
            <a:spLocks noGrp="1"/>
          </p:cNvSpPr>
          <p:nvPr>
            <p:ph idx="1"/>
          </p:nvPr>
        </p:nvSpPr>
        <p:spPr/>
        <p:txBody>
          <a:bodyPr/>
          <a:lstStyle/>
          <a:p>
            <a:r>
              <a:rPr lang="zh-CN" altLang="en-US" dirty="0" smtClean="0"/>
              <a:t>第二种自动类型转换的方法是通过运算符重载。</a:t>
            </a:r>
            <a:endParaRPr lang="en-US" altLang="zh-CN" dirty="0" smtClean="0"/>
          </a:p>
          <a:p>
            <a:pPr lvl="1"/>
            <a:r>
              <a:rPr lang="en-US" altLang="zh-CN" dirty="0" smtClean="0"/>
              <a:t>C12: OperatorOverloadingConversion.cpp</a:t>
            </a:r>
          </a:p>
          <a:p>
            <a:pPr lvl="1"/>
            <a:r>
              <a:rPr lang="en-US" altLang="zh-CN" dirty="0" smtClean="0"/>
              <a:t>C12:String1.cpp</a:t>
            </a:r>
          </a:p>
          <a:p>
            <a:pPr lvl="1"/>
            <a:r>
              <a:rPr lang="en-US" altLang="zh-CN" dirty="0" smtClean="0"/>
              <a:t>C12:String2.cpp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自动类型转换潜在的问题</a:t>
            </a:r>
            <a:endParaRPr lang="zh-CN" altLang="en-US" dirty="0"/>
          </a:p>
        </p:txBody>
      </p:sp>
      <p:sp>
        <p:nvSpPr>
          <p:cNvPr id="3" name="内容占位符 2"/>
          <p:cNvSpPr>
            <a:spLocks noGrp="1"/>
          </p:cNvSpPr>
          <p:nvPr>
            <p:ph idx="1"/>
          </p:nvPr>
        </p:nvSpPr>
        <p:spPr/>
        <p:txBody>
          <a:bodyPr>
            <a:normAutofit/>
          </a:bodyPr>
          <a:lstStyle/>
          <a:p>
            <a:r>
              <a:rPr lang="zh-CN" altLang="en-US" dirty="0" smtClean="0"/>
              <a:t>由于有多种类型转换的方式，可能存在冲突</a:t>
            </a:r>
            <a:endParaRPr lang="en-US" altLang="zh-CN" dirty="0" smtClean="0"/>
          </a:p>
          <a:p>
            <a:pPr lvl="1"/>
            <a:r>
              <a:rPr lang="en-US" altLang="zh-CN" dirty="0" smtClean="0"/>
              <a:t>C12:TypeConversionAmbiguity.cpp</a:t>
            </a:r>
          </a:p>
          <a:p>
            <a:r>
              <a:rPr lang="zh-CN" altLang="en-US" dirty="0" smtClean="0"/>
              <a:t>存在多个类到同一种类型的转换时，发生冲突</a:t>
            </a:r>
            <a:endParaRPr lang="en-US" altLang="zh-CN" dirty="0" smtClean="0"/>
          </a:p>
          <a:p>
            <a:pPr lvl="1"/>
            <a:r>
              <a:rPr lang="en-US" altLang="zh-CN" dirty="0" smtClean="0"/>
              <a:t>C12:TypeConversionFanout.cpp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非成员运算符</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在前面的例子中，有些是成员运算符，有些是非成员运算符。应该如何选择？</a:t>
            </a:r>
            <a:endParaRPr lang="en-US" altLang="zh-CN" dirty="0" smtClean="0"/>
          </a:p>
          <a:p>
            <a:pPr lvl="1"/>
            <a:r>
              <a:rPr lang="zh-CN" altLang="en-US" dirty="0" smtClean="0"/>
              <a:t>原则：如果没有什么差异，尽可能采用成员运算符</a:t>
            </a:r>
            <a:endParaRPr lang="en-US" altLang="zh-CN" dirty="0" smtClean="0"/>
          </a:p>
          <a:p>
            <a:r>
              <a:rPr lang="zh-CN" altLang="en-US" dirty="0" smtClean="0"/>
              <a:t>如果运算符的两侧可能是不同类型的对象，考虑到扩充的可能性，该运算符应该定义为非成员运算符。</a:t>
            </a:r>
            <a:endParaRPr lang="en-US" altLang="zh-CN" dirty="0" smtClean="0"/>
          </a:p>
          <a:p>
            <a:r>
              <a:rPr lang="zh-CN" altLang="en-US" dirty="0" smtClean="0"/>
              <a:t>例：</a:t>
            </a:r>
            <a:endParaRPr lang="en-US" altLang="zh-CN" dirty="0" smtClean="0"/>
          </a:p>
          <a:p>
            <a:pPr lvl="1"/>
            <a:r>
              <a:rPr lang="en-US" altLang="zh-CN" dirty="0" smtClean="0"/>
              <a:t>C12: IostreamOperatorOverloading.cpp</a:t>
            </a:r>
            <a:endParaRPr lang="zh-CN" altLang="en-US" dirty="0"/>
          </a:p>
        </p:txBody>
      </p:sp>
    </p:spTree>
    <p:extLst>
      <p:ext uri="{BB962C8B-B14F-4D97-AF65-F5344CB8AC3E}">
        <p14:creationId xmlns:p14="http://schemas.microsoft.com/office/powerpoint/2010/main" val="2617780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0517</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223968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成员</a:t>
            </a:r>
            <a:r>
              <a:rPr lang="en-US" altLang="zh-CN" dirty="0" smtClean="0"/>
              <a:t>/</a:t>
            </a:r>
            <a:r>
              <a:rPr lang="zh-CN" altLang="en-US" dirty="0" smtClean="0"/>
              <a:t>非成员运算符</a:t>
            </a:r>
            <a:endParaRPr lang="zh-CN" altLang="en-US" dirty="0"/>
          </a:p>
        </p:txBody>
      </p:sp>
      <p:sp>
        <p:nvSpPr>
          <p:cNvPr id="3" name="内容占位符 2"/>
          <p:cNvSpPr>
            <a:spLocks noGrp="1"/>
          </p:cNvSpPr>
          <p:nvPr>
            <p:ph idx="1"/>
          </p:nvPr>
        </p:nvSpPr>
        <p:spPr/>
        <p:txBody>
          <a:bodyPr/>
          <a:lstStyle/>
          <a:p>
            <a:r>
              <a:rPr lang="zh-CN" altLang="en-US" dirty="0" smtClean="0"/>
              <a:t>基本指导方针</a:t>
            </a:r>
            <a:endParaRPr lang="en-US" altLang="zh-CN" dirty="0" smtClean="0"/>
          </a:p>
          <a:p>
            <a:pPr lvl="1"/>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71538" y="2500306"/>
            <a:ext cx="6600825" cy="3067050"/>
          </a:xfrm>
          <a:prstGeom prst="rect">
            <a:avLst/>
          </a:prstGeom>
          <a:noFill/>
          <a:ln w="9525">
            <a:noFill/>
            <a:miter lim="800000"/>
            <a:headEnd/>
            <a:tailEnd/>
          </a:ln>
        </p:spPr>
      </p:pic>
    </p:spTree>
    <p:extLst>
      <p:ext uri="{BB962C8B-B14F-4D97-AF65-F5344CB8AC3E}">
        <p14:creationId xmlns:p14="http://schemas.microsoft.com/office/powerpoint/2010/main" val="3341482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重载运算符的限制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在可用的运算符集合里存在一些不能重载的运算符，这样的限制通常是出于安全的考虑：如果这些运算符被重载，将会造成危害或破坏机制，使得事情变得困难或混淆现有的习惯。</a:t>
            </a:r>
            <a:endParaRPr lang="en-US" altLang="zh-CN" dirty="0" smtClean="0"/>
          </a:p>
          <a:p>
            <a:pPr lvl="1"/>
            <a:r>
              <a:rPr lang="zh-CN" altLang="en-US" dirty="0" smtClean="0"/>
              <a:t>成员选择操作符：</a:t>
            </a:r>
            <a:r>
              <a:rPr lang="en-US" altLang="zh-CN" dirty="0" smtClean="0"/>
              <a:t>operator .</a:t>
            </a:r>
          </a:p>
          <a:p>
            <a:pPr lvl="1"/>
            <a:r>
              <a:rPr lang="zh-CN" altLang="en-US" dirty="0" smtClean="0"/>
              <a:t>成员指针间接引用：</a:t>
            </a:r>
            <a:r>
              <a:rPr lang="en-US" altLang="zh-CN" dirty="0" smtClean="0"/>
              <a:t>operator .*</a:t>
            </a:r>
          </a:p>
          <a:p>
            <a:r>
              <a:rPr lang="zh-CN" altLang="en-US" dirty="0" smtClean="0"/>
              <a:t>不能自定义运算符</a:t>
            </a:r>
            <a:endParaRPr lang="en-US" altLang="zh-CN" dirty="0" smtClean="0"/>
          </a:p>
          <a:p>
            <a:r>
              <a:rPr lang="zh-CN" altLang="en-US" dirty="0" smtClean="0"/>
              <a:t>不能改变运算符的优先级规则</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C++</a:t>
            </a:r>
            <a:r>
              <a:rPr lang="zh-CN" altLang="en-US" dirty="0" smtClean="0"/>
              <a:t>中，可以为类定义一个运算符，称为运算符重载</a:t>
            </a:r>
            <a:endParaRPr lang="en-US" altLang="zh-CN" dirty="0" smtClean="0"/>
          </a:p>
          <a:p>
            <a:r>
              <a:rPr lang="zh-CN" altLang="en-US" dirty="0" smtClean="0"/>
              <a:t>恰当地使用运算符，可以简化代码的书写，改善代码的可读性。</a:t>
            </a:r>
            <a:endParaRPr lang="en-US" altLang="zh-CN" dirty="0" smtClean="0"/>
          </a:p>
          <a:p>
            <a:r>
              <a:rPr lang="zh-CN" altLang="en-US" dirty="0" smtClean="0"/>
              <a:t>运算符重载的语法</a:t>
            </a:r>
            <a:endParaRPr lang="en-US" altLang="zh-CN" dirty="0" smtClean="0"/>
          </a:p>
          <a:p>
            <a:pPr lvl="1"/>
            <a:r>
              <a:rPr lang="zh-CN" altLang="en-US" dirty="0" smtClean="0"/>
              <a:t>参数个数、类型，返回值类型，成员运算符和非成员运算符</a:t>
            </a:r>
            <a:endParaRPr lang="en-US" altLang="zh-CN" dirty="0" smtClean="0"/>
          </a:p>
          <a:p>
            <a:r>
              <a:rPr lang="zh-CN" altLang="en-US" dirty="0" smtClean="0"/>
              <a:t>一些需特别注意的操作符重载</a:t>
            </a:r>
            <a:endParaRPr lang="en-US" altLang="zh-CN" dirty="0" smtClean="0"/>
          </a:p>
          <a:p>
            <a:pPr lvl="1"/>
            <a:r>
              <a:rPr lang="zh-CN" altLang="en-US" dirty="0" smtClean="0"/>
              <a:t>有无副作用</a:t>
            </a:r>
            <a:endParaRPr lang="en-US" altLang="zh-CN" dirty="0" smtClean="0"/>
          </a:p>
          <a:p>
            <a:pPr lvl="1"/>
            <a:r>
              <a:rPr lang="zh-CN" altLang="en-US" dirty="0" smtClean="0"/>
              <a:t>前后缀表达式</a:t>
            </a:r>
            <a:endParaRPr lang="en-US" altLang="zh-CN" dirty="0" smtClean="0"/>
          </a:p>
          <a:p>
            <a:pPr lvl="1"/>
            <a:r>
              <a:rPr lang="zh-CN" altLang="en-US" dirty="0" smtClean="0"/>
              <a:t>赋值运算</a:t>
            </a:r>
            <a:endParaRPr lang="en-US" altLang="zh-CN" dirty="0" smtClean="0"/>
          </a:p>
          <a:p>
            <a:pPr lvl="1"/>
            <a:r>
              <a:rPr lang="zh-CN" altLang="en-US" dirty="0" smtClean="0"/>
              <a:t>逻辑等于</a:t>
            </a:r>
            <a:endParaRPr lang="en-US" altLang="zh-CN" dirty="0" smtClean="0"/>
          </a:p>
          <a:p>
            <a:pPr lvl="1"/>
            <a:r>
              <a:rPr lang="zh-CN" altLang="en-US" dirty="0" smtClean="0"/>
              <a:t>自动类型转换</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使用运算符重载的示例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定义</a:t>
            </a:r>
            <a:r>
              <a:rPr lang="en-US" altLang="zh-CN" dirty="0" smtClean="0"/>
              <a:t>IO</a:t>
            </a:r>
            <a:r>
              <a:rPr lang="zh-CN" altLang="en-US" dirty="0" smtClean="0"/>
              <a:t>输入输出</a:t>
            </a:r>
            <a:endParaRPr lang="en-US" altLang="zh-CN" dirty="0" smtClean="0"/>
          </a:p>
          <a:p>
            <a:pPr lvl="1"/>
            <a:r>
              <a:rPr lang="en-US" altLang="zh-CN" dirty="0" err="1" smtClean="0"/>
              <a:t>cout</a:t>
            </a:r>
            <a:r>
              <a:rPr lang="en-US" altLang="zh-CN" dirty="0" smtClean="0"/>
              <a:t> &lt;&lt; “message”</a:t>
            </a:r>
          </a:p>
          <a:p>
            <a:pPr lvl="1"/>
            <a:r>
              <a:rPr lang="zh-CN" altLang="en-US" dirty="0" smtClean="0"/>
              <a:t>比较：</a:t>
            </a:r>
            <a:endParaRPr lang="en-US" altLang="zh-CN" dirty="0" smtClean="0"/>
          </a:p>
          <a:p>
            <a:pPr lvl="2"/>
            <a:r>
              <a:rPr lang="en-US" altLang="zh-CN" dirty="0" err="1" smtClean="0"/>
              <a:t>System.out.println</a:t>
            </a:r>
            <a:r>
              <a:rPr lang="en-US" altLang="zh-CN" dirty="0" smtClean="0"/>
              <a:t>(“message”);</a:t>
            </a:r>
          </a:p>
          <a:p>
            <a:r>
              <a:rPr lang="zh-CN" altLang="en-US" dirty="0" smtClean="0"/>
              <a:t>访问数据表</a:t>
            </a:r>
            <a:endParaRPr lang="en-US" altLang="zh-CN" dirty="0" smtClean="0"/>
          </a:p>
          <a:p>
            <a:pPr lvl="1"/>
            <a:r>
              <a:rPr lang="en-US" altLang="zh-CN" dirty="0" err="1" smtClean="0"/>
              <a:t>CustomerTable</a:t>
            </a:r>
            <a:r>
              <a:rPr lang="en-US" altLang="zh-CN" dirty="0" smtClean="0"/>
              <a:t> customers;</a:t>
            </a:r>
          </a:p>
          <a:p>
            <a:pPr lvl="1"/>
            <a:r>
              <a:rPr lang="en-US" altLang="zh-CN" dirty="0" smtClean="0"/>
              <a:t>Customer c = customers[“C0001”];</a:t>
            </a:r>
          </a:p>
          <a:p>
            <a:pPr lvl="1"/>
            <a:r>
              <a:rPr lang="zh-CN" altLang="en-US" dirty="0" smtClean="0"/>
              <a:t>比较： </a:t>
            </a:r>
            <a:endParaRPr lang="en-US" altLang="zh-CN" dirty="0" smtClean="0"/>
          </a:p>
          <a:p>
            <a:pPr lvl="2"/>
            <a:r>
              <a:rPr lang="en-US" altLang="zh-CN" dirty="0" smtClean="0"/>
              <a:t>Customer c = </a:t>
            </a:r>
            <a:r>
              <a:rPr lang="en-US" altLang="zh-CN" dirty="0" err="1" smtClean="0"/>
              <a:t>customers.findByPK</a:t>
            </a:r>
            <a:r>
              <a:rPr lang="en-US" altLang="zh-CN" dirty="0" smtClean="0"/>
              <a:t>(“C0001”);</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运算符重载的极端</a:t>
            </a:r>
            <a:endParaRPr lang="zh-CN" altLang="en-US" dirty="0"/>
          </a:p>
        </p:txBody>
      </p:sp>
      <p:sp>
        <p:nvSpPr>
          <p:cNvPr id="3" name="内容占位符 2"/>
          <p:cNvSpPr>
            <a:spLocks noGrp="1"/>
          </p:cNvSpPr>
          <p:nvPr>
            <p:ph idx="1"/>
          </p:nvPr>
        </p:nvSpPr>
        <p:spPr/>
        <p:txBody>
          <a:bodyPr/>
          <a:lstStyle/>
          <a:p>
            <a:r>
              <a:rPr lang="zh-CN" altLang="en-US" dirty="0" smtClean="0"/>
              <a:t>滥用</a:t>
            </a:r>
            <a:endParaRPr lang="en-US" altLang="zh-CN" dirty="0" smtClean="0"/>
          </a:p>
          <a:p>
            <a:pPr lvl="1"/>
            <a:r>
              <a:rPr lang="zh-CN" altLang="en-US" dirty="0" smtClean="0"/>
              <a:t>运算符重载确实是一个有用的工具，但他仅仅只是一种语法上的方便，是函数调用的另一种方式。</a:t>
            </a:r>
            <a:endParaRPr lang="en-US" altLang="zh-CN" dirty="0" smtClean="0"/>
          </a:p>
          <a:p>
            <a:pPr lvl="1"/>
            <a:r>
              <a:rPr lang="zh-CN" altLang="en-US" dirty="0" smtClean="0"/>
              <a:t>只有在能够使得代码更容易书写和阅读时，才考虑重载运算符</a:t>
            </a:r>
            <a:endParaRPr lang="en-US" altLang="zh-CN" dirty="0" smtClean="0"/>
          </a:p>
          <a:p>
            <a:pPr lvl="2"/>
            <a:r>
              <a:rPr lang="zh-CN" altLang="en-US" dirty="0" smtClean="0"/>
              <a:t>一个好的重载方案能够促进代码的书写和理解</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运算符重载的语法</a:t>
            </a:r>
            <a:endParaRPr lang="zh-CN" altLang="en-US" dirty="0"/>
          </a:p>
        </p:txBody>
      </p:sp>
      <p:sp>
        <p:nvSpPr>
          <p:cNvPr id="3" name="内容占位符 2"/>
          <p:cNvSpPr>
            <a:spLocks noGrp="1"/>
          </p:cNvSpPr>
          <p:nvPr>
            <p:ph idx="1"/>
          </p:nvPr>
        </p:nvSpPr>
        <p:spPr/>
        <p:txBody>
          <a:bodyPr/>
          <a:lstStyle/>
          <a:p>
            <a:r>
              <a:rPr lang="zh-CN" altLang="en-US" dirty="0" smtClean="0"/>
              <a:t>定义重载的运算符实际上是定义函数，只是该函数的名字是</a:t>
            </a:r>
            <a:r>
              <a:rPr lang="en-US" altLang="zh-CN" dirty="0" smtClean="0"/>
              <a:t>operator@</a:t>
            </a:r>
            <a:r>
              <a:rPr lang="zh-CN" altLang="en-US" dirty="0" smtClean="0"/>
              <a:t>，其中， </a:t>
            </a:r>
            <a:r>
              <a:rPr lang="en-US" altLang="zh-CN" dirty="0" smtClean="0"/>
              <a:t>@</a:t>
            </a:r>
            <a:r>
              <a:rPr lang="zh-CN" altLang="en-US" dirty="0" smtClean="0"/>
              <a:t>代表了被重载的运算符。</a:t>
            </a:r>
            <a:endParaRPr lang="en-US" altLang="zh-CN" dirty="0" smtClean="0"/>
          </a:p>
          <a:p>
            <a:r>
              <a:rPr lang="zh-CN" altLang="en-US" dirty="0" smtClean="0"/>
              <a:t>函数参数表中的参数的个数取决于两个因素：</a:t>
            </a:r>
            <a:endParaRPr lang="en-US" altLang="zh-CN" dirty="0" smtClean="0"/>
          </a:p>
          <a:p>
            <a:pPr lvl="1"/>
            <a:r>
              <a:rPr lang="zh-CN" altLang="en-US" dirty="0" smtClean="0"/>
              <a:t>运算符是一元的（一个参数）还是二元的（两个参数）</a:t>
            </a:r>
            <a:endParaRPr lang="en-US" altLang="zh-CN" dirty="0" smtClean="0"/>
          </a:p>
          <a:p>
            <a:pPr lvl="1"/>
            <a:r>
              <a:rPr lang="zh-CN" altLang="en-US" dirty="0" smtClean="0"/>
              <a:t>运算符被定义为全局函数（参数同上）还是成员函数（一元没有参数，二元一个参数）</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运算符重载的语法</a:t>
            </a:r>
            <a:endParaRPr lang="zh-CN" altLang="en-US" dirty="0"/>
          </a:p>
        </p:txBody>
      </p:sp>
      <p:sp>
        <p:nvSpPr>
          <p:cNvPr id="3" name="内容占位符 2"/>
          <p:cNvSpPr>
            <a:spLocks noGrp="1"/>
          </p:cNvSpPr>
          <p:nvPr>
            <p:ph idx="1"/>
          </p:nvPr>
        </p:nvSpPr>
        <p:spPr/>
        <p:txBody>
          <a:bodyPr/>
          <a:lstStyle/>
          <a:p>
            <a:r>
              <a:rPr lang="zh-CN" altLang="en-US" dirty="0" smtClean="0"/>
              <a:t>示例：</a:t>
            </a:r>
            <a:endParaRPr lang="en-US" altLang="zh-CN" dirty="0" smtClean="0"/>
          </a:p>
          <a:p>
            <a:pPr lvl="1"/>
            <a:r>
              <a:rPr lang="en-US" altLang="zh-CN" dirty="0" smtClean="0"/>
              <a:t>C12: OperatorOverloadingSyntax.cpp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可重载的运算符</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中的大多数运算符都可以重载，但重载时有以下的限制：</a:t>
            </a:r>
            <a:endParaRPr lang="en-US" altLang="zh-CN" dirty="0" smtClean="0"/>
          </a:p>
          <a:p>
            <a:pPr lvl="1"/>
            <a:r>
              <a:rPr lang="zh-CN" altLang="en-US" dirty="0" smtClean="0"/>
              <a:t>不能使用</a:t>
            </a:r>
            <a:r>
              <a:rPr lang="en-US" altLang="zh-CN" dirty="0" smtClean="0"/>
              <a:t>C++</a:t>
            </a:r>
            <a:r>
              <a:rPr lang="zh-CN" altLang="en-US" dirty="0" smtClean="0"/>
              <a:t>中没有定义的运算符，比如试图将</a:t>
            </a:r>
            <a:r>
              <a:rPr lang="en-US" altLang="zh-CN" dirty="0" smtClean="0"/>
              <a:t>” **”</a:t>
            </a:r>
            <a:r>
              <a:rPr lang="zh-CN" altLang="en-US" dirty="0" smtClean="0"/>
              <a:t>定义为求幂。</a:t>
            </a:r>
            <a:endParaRPr lang="en-US" altLang="zh-CN" dirty="0" smtClean="0"/>
          </a:p>
          <a:p>
            <a:pPr lvl="1"/>
            <a:r>
              <a:rPr lang="zh-CN" altLang="en-US" dirty="0" smtClean="0"/>
              <a:t>不能改变运算符的优先级</a:t>
            </a:r>
            <a:endParaRPr lang="en-US" altLang="zh-CN" dirty="0" smtClean="0"/>
          </a:p>
          <a:p>
            <a:pPr lvl="1"/>
            <a:r>
              <a:rPr lang="zh-CN" altLang="en-US" dirty="0" smtClean="0"/>
              <a:t>不能改变运算符参数的个数</a:t>
            </a:r>
            <a:endParaRPr lang="en-US" altLang="zh-CN" dirty="0" smtClean="0"/>
          </a:p>
          <a:p>
            <a:r>
              <a:rPr lang="zh-CN" altLang="en-US" dirty="0" smtClean="0"/>
              <a:t>这些约束的目的是，尽可能保证运算符的语义，否则运算符将令人感到迷惑。</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0510</a:t>
            </a:r>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059866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9831</TotalTime>
  <Words>1468</Words>
  <Application>Microsoft Macintosh PowerPoint</Application>
  <PresentationFormat>全屏显示(4:3)</PresentationFormat>
  <Paragraphs>236</Paragraphs>
  <Slides>38</Slides>
  <Notes>1</Notes>
  <HiddenSlides>4</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Calibri</vt:lpstr>
      <vt:lpstr>Wingdings</vt:lpstr>
      <vt:lpstr>宋体</vt:lpstr>
      <vt:lpstr>Arial</vt:lpstr>
      <vt:lpstr>Office 主题</vt:lpstr>
      <vt:lpstr>第12章运算符重载</vt:lpstr>
      <vt:lpstr>本章内容</vt:lpstr>
      <vt:lpstr>使用运算符重载的示例</vt:lpstr>
      <vt:lpstr>使用运算符重载的示例</vt:lpstr>
      <vt:lpstr>运算符重载的极端</vt:lpstr>
      <vt:lpstr>运算符重载的语法</vt:lpstr>
      <vt:lpstr>运算符重载的语法</vt:lpstr>
      <vt:lpstr>可重载的运算符</vt:lpstr>
      <vt:lpstr>0510</vt:lpstr>
      <vt:lpstr>可重载的一元运算符</vt:lpstr>
      <vt:lpstr>可重载的一元运算符</vt:lpstr>
      <vt:lpstr>可重载的二元运算符</vt:lpstr>
      <vt:lpstr>可重载的二元运算符</vt:lpstr>
      <vt:lpstr>operator==：Java中的对象相等</vt:lpstr>
      <vt:lpstr>operator==：Java中的对象相等</vt:lpstr>
      <vt:lpstr>operator==：C++中的对象相等</vt:lpstr>
      <vt:lpstr>operator==：C++中的对象相等</vt:lpstr>
      <vt:lpstr>重载操作符：参数和返回值的类型</vt:lpstr>
      <vt:lpstr>重载操作符：参数和返回值</vt:lpstr>
      <vt:lpstr>重载操作符：参数和返回值</vt:lpstr>
      <vt:lpstr>特殊操作符</vt:lpstr>
      <vt:lpstr>特殊操作符</vt:lpstr>
      <vt:lpstr>特殊操作符</vt:lpstr>
      <vt:lpstr>重载赋值运算符</vt:lpstr>
      <vt:lpstr>赋值与构造函数的关系</vt:lpstr>
      <vt:lpstr>重载赋值运算符</vt:lpstr>
      <vt:lpstr>重载赋值运算符</vt:lpstr>
      <vt:lpstr>重载赋值运算符</vt:lpstr>
      <vt:lpstr>重载赋值运算符</vt:lpstr>
      <vt:lpstr>自动类型转换</vt:lpstr>
      <vt:lpstr>构造函数转换</vt:lpstr>
      <vt:lpstr>运算符转换 </vt:lpstr>
      <vt:lpstr>自动类型转换潜在的问题</vt:lpstr>
      <vt:lpstr>非成员运算符</vt:lpstr>
      <vt:lpstr>0517</vt:lpstr>
      <vt:lpstr>成员/非成员运算符</vt:lpstr>
      <vt:lpstr>重载运算符的限制</vt:lpstr>
      <vt:lpstr>小结</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引用和拷贝构造函数</dc:title>
  <dc:creator>fudanxxc</dc:creator>
  <cp:lastModifiedBy>tiange zhang</cp:lastModifiedBy>
  <cp:revision>320</cp:revision>
  <dcterms:created xsi:type="dcterms:W3CDTF">2010-03-28T08:03:33Z</dcterms:created>
  <dcterms:modified xsi:type="dcterms:W3CDTF">2017-05-17T08:42:28Z</dcterms:modified>
</cp:coreProperties>
</file>