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8" r:id="rId12"/>
    <p:sldId id="280" r:id="rId13"/>
    <p:sldId id="267" r:id="rId14"/>
    <p:sldId id="269" r:id="rId15"/>
    <p:sldId id="286" r:id="rId16"/>
    <p:sldId id="281" r:id="rId17"/>
    <p:sldId id="282" r:id="rId18"/>
    <p:sldId id="270" r:id="rId19"/>
    <p:sldId id="273" r:id="rId20"/>
    <p:sldId id="274" r:id="rId21"/>
    <p:sldId id="275" r:id="rId22"/>
    <p:sldId id="276" r:id="rId23"/>
    <p:sldId id="283" r:id="rId24"/>
    <p:sldId id="277" r:id="rId25"/>
    <p:sldId id="284" r:id="rId26"/>
    <p:sldId id="285" r:id="rId27"/>
    <p:sldId id="278" r:id="rId28"/>
    <p:sldId id="279"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134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317414-6C32-4D57-ADB6-E2398E18E3BD}" type="datetimeFigureOut">
              <a:rPr lang="zh-CN" altLang="en-US" smtClean="0"/>
              <a:pPr/>
              <a:t>15/5/20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17414-6C32-4D57-ADB6-E2398E18E3BD}" type="datetimeFigureOut">
              <a:rPr lang="zh-CN" altLang="en-US" smtClean="0"/>
              <a:pPr/>
              <a:t>15/5/20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17414-6C32-4D57-ADB6-E2398E18E3BD}" type="datetimeFigureOut">
              <a:rPr lang="zh-CN" altLang="en-US" smtClean="0"/>
              <a:pPr/>
              <a:t>15/5/20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17414-6C32-4D57-ADB6-E2398E18E3BD}" type="datetimeFigureOut">
              <a:rPr lang="zh-CN" altLang="en-US" smtClean="0"/>
              <a:pPr/>
              <a:t>15/5/20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317414-6C32-4D57-ADB6-E2398E18E3BD}" type="datetimeFigureOut">
              <a:rPr lang="zh-CN" altLang="en-US" smtClean="0"/>
              <a:pPr/>
              <a:t>15/5/20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317414-6C32-4D57-ADB6-E2398E18E3BD}" type="datetimeFigureOut">
              <a:rPr lang="zh-CN" altLang="en-US" smtClean="0"/>
              <a:pPr/>
              <a:t>15/5/20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317414-6C32-4D57-ADB6-E2398E18E3BD}" type="datetimeFigureOut">
              <a:rPr lang="zh-CN" altLang="en-US" smtClean="0"/>
              <a:pPr/>
              <a:t>15/5/20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317414-6C32-4D57-ADB6-E2398E18E3BD}" type="datetimeFigureOut">
              <a:rPr lang="zh-CN" altLang="en-US" smtClean="0"/>
              <a:pPr/>
              <a:t>15/5/20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317414-6C32-4D57-ADB6-E2398E18E3BD}" type="datetimeFigureOut">
              <a:rPr lang="zh-CN" altLang="en-US" smtClean="0"/>
              <a:pPr/>
              <a:t>15/5/20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17414-6C32-4D57-ADB6-E2398E18E3BD}" type="datetimeFigureOut">
              <a:rPr lang="zh-CN" altLang="en-US" smtClean="0"/>
              <a:pPr/>
              <a:t>15/5/20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17414-6C32-4D57-ADB6-E2398E18E3BD}" type="datetimeFigureOut">
              <a:rPr lang="zh-CN" altLang="en-US" smtClean="0"/>
              <a:pPr/>
              <a:t>15/5/20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17414-6C32-4D57-ADB6-E2398E18E3BD}" type="datetimeFigureOut">
              <a:rPr lang="zh-CN" altLang="en-US" smtClean="0"/>
              <a:pPr/>
              <a:t>15/5/20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45DE0-71B8-430D-AE06-09A64986675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13</a:t>
            </a:r>
            <a:r>
              <a:rPr lang="zh-CN" altLang="en-US" dirty="0" smtClean="0"/>
              <a:t>章动态对象创建</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内存管理的开销</a:t>
            </a:r>
            <a:endParaRPr lang="zh-CN" altLang="en-US" dirty="0"/>
          </a:p>
        </p:txBody>
      </p:sp>
      <p:sp>
        <p:nvSpPr>
          <p:cNvPr id="3" name="内容占位符 2"/>
          <p:cNvSpPr>
            <a:spLocks noGrp="1"/>
          </p:cNvSpPr>
          <p:nvPr>
            <p:ph idx="1"/>
          </p:nvPr>
        </p:nvSpPr>
        <p:spPr/>
        <p:txBody>
          <a:bodyPr/>
          <a:lstStyle/>
          <a:p>
            <a:r>
              <a:rPr lang="zh-CN" altLang="en-US" dirty="0" smtClean="0"/>
              <a:t>内存申请的过程</a:t>
            </a:r>
            <a:endParaRPr lang="en-US" altLang="zh-CN" dirty="0" smtClean="0"/>
          </a:p>
          <a:p>
            <a:pPr lvl="1"/>
            <a:r>
              <a:rPr lang="zh-CN" altLang="en-US" dirty="0" smtClean="0"/>
              <a:t>从堆中搜索一块连续的足够大的内存，没有被使用过的内存</a:t>
            </a:r>
            <a:endParaRPr lang="en-US" altLang="zh-CN" dirty="0" smtClean="0"/>
          </a:p>
          <a:p>
            <a:pPr lvl="1"/>
            <a:r>
              <a:rPr lang="zh-CN" altLang="en-US" dirty="0" smtClean="0"/>
              <a:t>在某处标记该内存已经被使用</a:t>
            </a:r>
            <a:endParaRPr lang="en-US" altLang="zh-CN" dirty="0" smtClean="0"/>
          </a:p>
          <a:p>
            <a:pPr lvl="1"/>
            <a:r>
              <a:rPr lang="zh-CN" altLang="en-US" dirty="0" smtClean="0"/>
              <a:t>返回指向该内存的指针</a:t>
            </a:r>
            <a:endParaRPr lang="en-US" altLang="zh-CN" dirty="0" smtClean="0"/>
          </a:p>
          <a:p>
            <a:r>
              <a:rPr lang="zh-CN" altLang="en-US" dirty="0" smtClean="0"/>
              <a:t>自动垃圾回收与效率</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delete void*</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C++</a:t>
            </a:r>
            <a:r>
              <a:rPr lang="zh-CN" altLang="en-US" dirty="0" smtClean="0"/>
              <a:t>中，任何指针都可以被转换为</a:t>
            </a:r>
            <a:r>
              <a:rPr lang="en-US" altLang="zh-CN" dirty="0" smtClean="0"/>
              <a:t>void*</a:t>
            </a:r>
            <a:r>
              <a:rPr lang="zh-CN" altLang="en-US" dirty="0" smtClean="0"/>
              <a:t>。如果一个用</a:t>
            </a:r>
            <a:r>
              <a:rPr lang="en-US" altLang="zh-CN" dirty="0" smtClean="0"/>
              <a:t>new </a:t>
            </a:r>
            <a:r>
              <a:rPr lang="zh-CN" altLang="en-US" dirty="0" smtClean="0"/>
              <a:t>申请的对象指针被转换为了</a:t>
            </a:r>
            <a:r>
              <a:rPr lang="en-US" altLang="zh-CN" dirty="0" smtClean="0"/>
              <a:t>void*</a:t>
            </a:r>
            <a:r>
              <a:rPr lang="zh-CN" altLang="en-US" dirty="0" smtClean="0"/>
              <a:t>，在</a:t>
            </a:r>
            <a:r>
              <a:rPr lang="en-US" altLang="zh-CN" dirty="0" smtClean="0"/>
              <a:t>delete</a:t>
            </a:r>
            <a:r>
              <a:rPr lang="zh-CN" altLang="en-US" dirty="0" smtClean="0"/>
              <a:t>时的行为将发生变化。</a:t>
            </a:r>
            <a:endParaRPr lang="en-US" altLang="zh-CN" dirty="0" smtClean="0"/>
          </a:p>
          <a:p>
            <a:r>
              <a:rPr lang="en-US" altLang="zh-CN" dirty="0" smtClean="0"/>
              <a:t>C13:BadVoidPointerDeletion.cpp</a:t>
            </a:r>
            <a:r>
              <a:rPr lang="zh-CN" altLang="en-US" dirty="0" smtClean="0"/>
              <a:t> </a:t>
            </a:r>
            <a:r>
              <a:rPr lang="en-US" altLang="zh-CN" dirty="0" smtClean="0">
                <a:sym typeface="Wingdings" pitchFamily="2" charset="2"/>
              </a:rPr>
              <a:t></a:t>
            </a:r>
            <a:endParaRPr lang="en-US" altLang="zh-CN" dirty="0" smtClean="0"/>
          </a:p>
          <a:p>
            <a:r>
              <a:rPr lang="zh-CN" altLang="en-US" dirty="0" smtClean="0"/>
              <a:t>内存泄漏</a:t>
            </a:r>
            <a:endParaRPr lang="en-US" altLang="zh-CN" dirty="0" smtClean="0"/>
          </a:p>
          <a:p>
            <a:pPr lvl="1"/>
            <a:r>
              <a:rPr lang="zh-CN" altLang="en-US" dirty="0" smtClean="0"/>
              <a:t>如果在程序中发现内存丢失的情况，那么就搜索所有的</a:t>
            </a:r>
            <a:r>
              <a:rPr lang="en-US" altLang="zh-CN" dirty="0" smtClean="0"/>
              <a:t>delete</a:t>
            </a:r>
            <a:r>
              <a:rPr lang="zh-CN" altLang="en-US" dirty="0" smtClean="0"/>
              <a:t>语句并检查被删除指针的类型。如果是</a:t>
            </a:r>
            <a:r>
              <a:rPr lang="en-US" altLang="zh-CN" dirty="0" smtClean="0"/>
              <a:t>void*</a:t>
            </a:r>
            <a:r>
              <a:rPr lang="zh-CN" altLang="en-US" dirty="0" smtClean="0"/>
              <a:t>类型，就可能发现了引起内存泄漏的一个因素。</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85720" y="571480"/>
            <a:ext cx="5505450" cy="36671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14282" y="4572008"/>
            <a:ext cx="4286250" cy="14287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714876" y="5072074"/>
            <a:ext cx="3971925" cy="76200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释放指针所指向内存的责任</a:t>
            </a:r>
            <a:endParaRPr lang="zh-CN" altLang="en-US" dirty="0"/>
          </a:p>
        </p:txBody>
      </p:sp>
      <p:sp>
        <p:nvSpPr>
          <p:cNvPr id="3" name="内容占位符 2"/>
          <p:cNvSpPr>
            <a:spLocks noGrp="1"/>
          </p:cNvSpPr>
          <p:nvPr>
            <p:ph idx="1"/>
          </p:nvPr>
        </p:nvSpPr>
        <p:spPr/>
        <p:txBody>
          <a:bodyPr/>
          <a:lstStyle/>
          <a:p>
            <a:r>
              <a:rPr lang="zh-CN" altLang="en-US" dirty="0" smtClean="0"/>
              <a:t>通常，谁创建的对象，就由谁来释放对象。</a:t>
            </a:r>
            <a:endParaRPr lang="en-US" altLang="zh-CN" dirty="0" smtClean="0"/>
          </a:p>
          <a:p>
            <a:r>
              <a:rPr lang="zh-CN" altLang="en-US" dirty="0" smtClean="0"/>
              <a:t>资源的申请和释放通常具有三明治结构。</a:t>
            </a:r>
            <a:endParaRPr lang="en-US" altLang="zh-CN" dirty="0" smtClean="0"/>
          </a:p>
          <a:p>
            <a:r>
              <a:rPr lang="zh-CN" altLang="en-US" dirty="0" smtClean="0"/>
              <a:t>回顾：</a:t>
            </a:r>
            <a:endParaRPr lang="en-US" altLang="zh-CN" dirty="0" smtClean="0"/>
          </a:p>
          <a:p>
            <a:pPr lvl="1"/>
            <a:r>
              <a:rPr lang="en-US" altLang="zh-CN" dirty="0" smtClean="0"/>
              <a:t>C09: Stash4.h</a:t>
            </a:r>
          </a:p>
          <a:p>
            <a:pPr lvl="1"/>
            <a:r>
              <a:rPr lang="en-US" altLang="zh-CN" dirty="0" smtClean="0"/>
              <a:t>C09: Stash4.cpp</a:t>
            </a:r>
          </a:p>
          <a:p>
            <a:pPr lvl="1"/>
            <a:r>
              <a:rPr lang="en-US" altLang="zh-CN" dirty="0" smtClean="0"/>
              <a:t>C09: Stash4Test.cpp</a:t>
            </a:r>
          </a:p>
          <a:p>
            <a:r>
              <a:rPr lang="zh-CN" altLang="en-US" dirty="0" smtClean="0"/>
              <a:t>上面的实现在对象生命周期的管理上存在什么问题？</a:t>
            </a:r>
            <a:endParaRPr lang="en-US" altLang="zh-CN" dirty="0" smtClean="0"/>
          </a:p>
          <a:p>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00042"/>
            <a:ext cx="8229600" cy="1143000"/>
          </a:xfrm>
        </p:spPr>
        <p:txBody>
          <a:bodyPr/>
          <a:lstStyle/>
          <a:p>
            <a:r>
              <a:rPr lang="zh-CN" altLang="en-US" dirty="0" smtClean="0"/>
              <a:t>指针的</a:t>
            </a:r>
            <a:r>
              <a:rPr lang="en-US" altLang="zh-CN" dirty="0" smtClean="0"/>
              <a:t>Stash</a:t>
            </a:r>
            <a:endParaRPr lang="zh-CN" altLang="en-US" dirty="0"/>
          </a:p>
        </p:txBody>
      </p:sp>
      <p:sp>
        <p:nvSpPr>
          <p:cNvPr id="3" name="内容占位符 2"/>
          <p:cNvSpPr>
            <a:spLocks noGrp="1"/>
          </p:cNvSpPr>
          <p:nvPr>
            <p:ph idx="1"/>
          </p:nvPr>
        </p:nvSpPr>
        <p:spPr/>
        <p:txBody>
          <a:bodyPr/>
          <a:lstStyle/>
          <a:p>
            <a:r>
              <a:rPr lang="zh-CN" altLang="en-US" dirty="0" smtClean="0"/>
              <a:t>旧</a:t>
            </a:r>
            <a:r>
              <a:rPr lang="en-US" altLang="zh-CN" dirty="0" smtClean="0"/>
              <a:t>Stash</a:t>
            </a:r>
            <a:r>
              <a:rPr lang="zh-CN" altLang="en-US" dirty="0" smtClean="0"/>
              <a:t>的问题主要是：</a:t>
            </a:r>
            <a:endParaRPr lang="en-US" altLang="zh-CN" dirty="0" smtClean="0"/>
          </a:p>
          <a:p>
            <a:pPr lvl="1"/>
            <a:r>
              <a:rPr lang="zh-CN" altLang="en-US" dirty="0" smtClean="0"/>
              <a:t>它只管理了对象的部分内容。</a:t>
            </a:r>
            <a:endParaRPr lang="en-US" altLang="zh-CN" dirty="0" smtClean="0"/>
          </a:p>
          <a:p>
            <a:r>
              <a:rPr lang="zh-CN" altLang="en-US" dirty="0" smtClean="0"/>
              <a:t>作为容器，要么将对象的所有内容都管理起来（使用拷贝构造函数），要么只管理对象的指针。</a:t>
            </a:r>
            <a:endParaRPr lang="en-US" altLang="zh-CN" dirty="0" smtClean="0"/>
          </a:p>
          <a:p>
            <a:r>
              <a:rPr lang="en-US" altLang="zh-CN" dirty="0" smtClean="0"/>
              <a:t>C13:PStash.h</a:t>
            </a:r>
          </a:p>
          <a:p>
            <a:r>
              <a:rPr lang="en-US" altLang="zh-CN" dirty="0" smtClean="0"/>
              <a:t>C13:PStash.cpp</a:t>
            </a:r>
          </a:p>
          <a:p>
            <a:r>
              <a:rPr lang="en-US" altLang="zh-CN" dirty="0" smtClean="0"/>
              <a:t>C13:PStashTest.cpp</a:t>
            </a:r>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5/20</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984349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数组与指针</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C/C++</a:t>
            </a:r>
            <a:r>
              <a:rPr lang="zh-CN" altLang="en-US" dirty="0" smtClean="0"/>
              <a:t>中，指针和数组可以相互转换</a:t>
            </a:r>
            <a:endParaRPr lang="zh-CN" altLang="en-US" dirty="0"/>
          </a:p>
        </p:txBody>
      </p:sp>
      <p:sp>
        <p:nvSpPr>
          <p:cNvPr id="5" name="矩形 4"/>
          <p:cNvSpPr/>
          <p:nvPr/>
        </p:nvSpPr>
        <p:spPr>
          <a:xfrm>
            <a:off x="827584" y="2276872"/>
            <a:ext cx="7815242" cy="4247317"/>
          </a:xfrm>
          <a:prstGeom prst="rect">
            <a:avLst/>
          </a:prstGeom>
        </p:spPr>
        <p:txBody>
          <a:bodyPr wrap="square">
            <a:spAutoFit/>
          </a:bodyPr>
          <a:lstStyle/>
          <a:p>
            <a:r>
              <a:rPr lang="en-US" altLang="zh-CN" dirty="0" err="1" smtClean="0"/>
              <a:t>int</a:t>
            </a:r>
            <a:r>
              <a:rPr lang="en-US" altLang="zh-CN" dirty="0" smtClean="0"/>
              <a:t> </a:t>
            </a:r>
            <a:r>
              <a:rPr lang="en-US" altLang="zh-CN" dirty="0" err="1" smtClean="0"/>
              <a:t>my_array</a:t>
            </a:r>
            <a:r>
              <a:rPr lang="en-US" altLang="zh-CN" dirty="0" smtClean="0"/>
              <a:t>[] = {1,23,17,4,-5,100};</a:t>
            </a:r>
          </a:p>
          <a:p>
            <a:r>
              <a:rPr lang="en-US" altLang="zh-CN" dirty="0" err="1" smtClean="0"/>
              <a:t>int</a:t>
            </a:r>
            <a:r>
              <a:rPr lang="en-US" altLang="zh-CN" dirty="0" smtClean="0"/>
              <a:t> *</a:t>
            </a:r>
            <a:r>
              <a:rPr lang="en-US" altLang="zh-CN" dirty="0" err="1" smtClean="0"/>
              <a:t>ptr</a:t>
            </a:r>
            <a:r>
              <a:rPr lang="en-US" altLang="zh-CN" dirty="0" smtClean="0"/>
              <a:t>;</a:t>
            </a:r>
          </a:p>
          <a:p>
            <a:endParaRPr lang="en-US" altLang="zh-CN" dirty="0" smtClean="0"/>
          </a:p>
          <a:p>
            <a:r>
              <a:rPr lang="en-US" altLang="zh-CN" dirty="0" err="1" smtClean="0"/>
              <a:t>int</a:t>
            </a:r>
            <a:r>
              <a:rPr lang="en-US" altLang="zh-CN" dirty="0" smtClean="0"/>
              <a:t> main(void)</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a:t>
            </a:r>
          </a:p>
          <a:p>
            <a:r>
              <a:rPr lang="en-US" altLang="zh-CN" dirty="0" smtClean="0"/>
              <a:t>    </a:t>
            </a:r>
            <a:r>
              <a:rPr lang="en-US" altLang="zh-CN" dirty="0" err="1" smtClean="0"/>
              <a:t>ptr</a:t>
            </a:r>
            <a:r>
              <a:rPr lang="en-US" altLang="zh-CN" dirty="0" smtClean="0"/>
              <a:t> = &amp;</a:t>
            </a:r>
            <a:r>
              <a:rPr lang="en-US" altLang="zh-CN" dirty="0" err="1" smtClean="0"/>
              <a:t>my_array</a:t>
            </a:r>
            <a:r>
              <a:rPr lang="en-US" altLang="zh-CN" dirty="0" smtClean="0"/>
              <a:t>[0];     /* point our pointer to the first  element of the array */</a:t>
            </a:r>
          </a:p>
          <a:p>
            <a:r>
              <a:rPr lang="en-US" altLang="zh-CN" dirty="0" smtClean="0"/>
              <a:t>    </a:t>
            </a:r>
            <a:r>
              <a:rPr lang="en-US" altLang="zh-CN" dirty="0" err="1" smtClean="0"/>
              <a:t>printf</a:t>
            </a:r>
            <a:r>
              <a:rPr lang="en-US" altLang="zh-CN" dirty="0" smtClean="0"/>
              <a:t>("\n\n");</a:t>
            </a:r>
          </a:p>
          <a:p>
            <a:r>
              <a:rPr lang="en-US" altLang="zh-CN" dirty="0" smtClean="0"/>
              <a:t>    for (</a:t>
            </a:r>
            <a:r>
              <a:rPr lang="en-US" altLang="zh-CN" dirty="0" err="1" smtClean="0"/>
              <a:t>i</a:t>
            </a:r>
            <a:r>
              <a:rPr lang="en-US" altLang="zh-CN" dirty="0" smtClean="0"/>
              <a:t> = 0; </a:t>
            </a:r>
            <a:r>
              <a:rPr lang="en-US" altLang="zh-CN" dirty="0" err="1" smtClean="0"/>
              <a:t>i</a:t>
            </a:r>
            <a:r>
              <a:rPr lang="en-US" altLang="zh-CN" dirty="0" smtClean="0"/>
              <a:t> &lt; 6; </a:t>
            </a:r>
            <a:r>
              <a:rPr lang="en-US" altLang="zh-CN" dirty="0" err="1" smtClean="0"/>
              <a:t>i</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my_array</a:t>
            </a:r>
            <a:r>
              <a:rPr lang="en-US" altLang="zh-CN" dirty="0" smtClean="0"/>
              <a:t>[%d] = %d   ",</a:t>
            </a:r>
            <a:r>
              <a:rPr lang="en-US" altLang="zh-CN" dirty="0" err="1" smtClean="0"/>
              <a:t>i,my_array</a:t>
            </a:r>
            <a:r>
              <a:rPr lang="en-US" altLang="zh-CN" dirty="0" smtClean="0"/>
              <a:t>[</a:t>
            </a:r>
            <a:r>
              <a:rPr lang="en-US" altLang="zh-CN" dirty="0" err="1" smtClean="0"/>
              <a:t>i</a:t>
            </a:r>
            <a:r>
              <a:rPr lang="en-US" altLang="zh-CN" dirty="0" smtClean="0"/>
              <a:t>]);   /*&lt;-- A */</a:t>
            </a:r>
          </a:p>
          <a:p>
            <a:r>
              <a:rPr lang="en-US" altLang="zh-CN" dirty="0" smtClean="0"/>
              <a:t>      </a:t>
            </a:r>
            <a:r>
              <a:rPr lang="en-US" altLang="zh-CN" dirty="0" err="1" smtClean="0"/>
              <a:t>printf</a:t>
            </a:r>
            <a:r>
              <a:rPr lang="en-US" altLang="zh-CN" dirty="0" smtClean="0"/>
              <a:t>("</a:t>
            </a:r>
            <a:r>
              <a:rPr lang="en-US" altLang="zh-CN" dirty="0" err="1" smtClean="0"/>
              <a:t>ptr</a:t>
            </a:r>
            <a:r>
              <a:rPr lang="en-US" altLang="zh-CN" dirty="0" smtClean="0"/>
              <a:t> + %d = %d\</a:t>
            </a:r>
            <a:r>
              <a:rPr lang="en-US" altLang="zh-CN" dirty="0" err="1" smtClean="0"/>
              <a:t>n",i</a:t>
            </a:r>
            <a:r>
              <a:rPr lang="en-US" altLang="zh-CN" dirty="0" smtClean="0"/>
              <a:t>, *(</a:t>
            </a:r>
            <a:r>
              <a:rPr lang="en-US" altLang="zh-CN" dirty="0" err="1" smtClean="0"/>
              <a:t>ptr</a:t>
            </a:r>
            <a:r>
              <a:rPr lang="en-US" altLang="zh-CN" dirty="0" smtClean="0"/>
              <a:t> + </a:t>
            </a:r>
            <a:r>
              <a:rPr lang="en-US" altLang="zh-CN" dirty="0" err="1" smtClean="0"/>
              <a:t>i</a:t>
            </a:r>
            <a:r>
              <a:rPr lang="en-US" altLang="zh-CN" dirty="0" smtClean="0"/>
              <a:t>));        /*&lt;-- B */</a:t>
            </a:r>
          </a:p>
          <a:p>
            <a:r>
              <a:rPr lang="en-US" altLang="zh-CN" dirty="0" smtClean="0"/>
              <a:t>    }</a:t>
            </a:r>
          </a:p>
          <a:p>
            <a:r>
              <a:rPr lang="en-US" altLang="zh-CN" dirty="0" smtClean="0"/>
              <a:t>    return 0;</a:t>
            </a:r>
          </a:p>
          <a:p>
            <a:r>
              <a:rPr lang="en-US" altLang="zh-CN" dirty="0" smtClean="0"/>
              <a:t>}</a:t>
            </a:r>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数组与指针</a:t>
            </a:r>
            <a:endParaRPr lang="zh-CN" altLang="en-US" dirty="0"/>
          </a:p>
        </p:txBody>
      </p:sp>
      <p:sp>
        <p:nvSpPr>
          <p:cNvPr id="3" name="内容占位符 2"/>
          <p:cNvSpPr>
            <a:spLocks noGrp="1"/>
          </p:cNvSpPr>
          <p:nvPr>
            <p:ph idx="1"/>
          </p:nvPr>
        </p:nvSpPr>
        <p:spPr/>
        <p:txBody>
          <a:bodyPr/>
          <a:lstStyle/>
          <a:p>
            <a:r>
              <a:rPr lang="zh-CN" altLang="en-US" dirty="0" smtClean="0"/>
              <a:t>使用下面的方法可以使得指针更接近于数组</a:t>
            </a:r>
            <a:endParaRPr lang="en-US" altLang="zh-CN" dirty="0" smtClean="0"/>
          </a:p>
          <a:p>
            <a:r>
              <a:rPr lang="en-US" altLang="zh-CN" dirty="0" err="1" smtClean="0"/>
              <a:t>int</a:t>
            </a:r>
            <a:r>
              <a:rPr lang="en-US" altLang="zh-CN" dirty="0" smtClean="0"/>
              <a:t>* const q = new </a:t>
            </a:r>
            <a:r>
              <a:rPr lang="en-US" altLang="zh-CN" dirty="0" err="1" smtClean="0"/>
              <a:t>int</a:t>
            </a:r>
            <a:r>
              <a:rPr lang="en-US" altLang="zh-CN" dirty="0" smtClean="0"/>
              <a:t>[10]</a:t>
            </a:r>
          </a:p>
          <a:p>
            <a:pPr>
              <a:buNone/>
            </a:pPr>
            <a:endParaRPr lang="en-US" altLang="zh-CN" dirty="0" smtClean="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用于数组的</a:t>
            </a:r>
            <a:r>
              <a:rPr lang="en-US" altLang="zh-CN" dirty="0" smtClean="0"/>
              <a:t>new</a:t>
            </a:r>
            <a:r>
              <a:rPr lang="zh-CN" altLang="en-US" dirty="0" smtClean="0"/>
              <a:t>和</a:t>
            </a:r>
            <a:r>
              <a:rPr lang="en-US" altLang="zh-CN" dirty="0" smtClean="0"/>
              <a:t>delete</a:t>
            </a:r>
            <a:endParaRPr lang="zh-CN" altLang="en-US" dirty="0"/>
          </a:p>
        </p:txBody>
      </p:sp>
      <p:sp>
        <p:nvSpPr>
          <p:cNvPr id="3" name="内容占位符 2"/>
          <p:cNvSpPr>
            <a:spLocks noGrp="1"/>
          </p:cNvSpPr>
          <p:nvPr>
            <p:ph idx="1"/>
          </p:nvPr>
        </p:nvSpPr>
        <p:spPr/>
        <p:txBody>
          <a:bodyPr>
            <a:normAutofit/>
          </a:bodyPr>
          <a:lstStyle/>
          <a:p>
            <a:r>
              <a:rPr lang="zh-CN" altLang="en-US" dirty="0" smtClean="0"/>
              <a:t>创建一个对象数组的语法</a:t>
            </a:r>
            <a:endParaRPr lang="en-US" altLang="zh-CN" dirty="0" smtClean="0"/>
          </a:p>
          <a:p>
            <a:pPr lvl="1"/>
            <a:r>
              <a:rPr lang="en-US" altLang="zh-CN" dirty="0" err="1" smtClean="0"/>
              <a:t>MyType</a:t>
            </a:r>
            <a:r>
              <a:rPr lang="en-US" altLang="zh-CN" dirty="0" smtClean="0"/>
              <a:t>* </a:t>
            </a:r>
            <a:r>
              <a:rPr lang="en-US" altLang="zh-CN" dirty="0" err="1" smtClean="0"/>
              <a:t>fp</a:t>
            </a:r>
            <a:r>
              <a:rPr lang="en-US" altLang="zh-CN" dirty="0" smtClean="0"/>
              <a:t> = new </a:t>
            </a:r>
            <a:r>
              <a:rPr lang="en-US" altLang="zh-CN" dirty="0" err="1" smtClean="0"/>
              <a:t>MyType</a:t>
            </a:r>
            <a:r>
              <a:rPr lang="en-US" altLang="zh-CN" dirty="0" smtClean="0"/>
              <a:t>[100];</a:t>
            </a:r>
          </a:p>
          <a:p>
            <a:r>
              <a:rPr lang="zh-CN" altLang="en-US" dirty="0" smtClean="0"/>
              <a:t>创建一个对象数组的过程分为下面的步骤：</a:t>
            </a:r>
            <a:endParaRPr lang="en-US" altLang="zh-CN" dirty="0" smtClean="0"/>
          </a:p>
          <a:p>
            <a:pPr lvl="1"/>
            <a:r>
              <a:rPr lang="zh-CN" altLang="en-US" dirty="0" smtClean="0"/>
              <a:t>在堆上搜索并申请一块连续的，能够放下指定数量对象的内存。</a:t>
            </a:r>
            <a:endParaRPr lang="en-US" altLang="zh-CN" dirty="0" smtClean="0"/>
          </a:p>
          <a:p>
            <a:pPr lvl="1"/>
            <a:r>
              <a:rPr lang="zh-CN" altLang="en-US" dirty="0" smtClean="0"/>
              <a:t>为每个对象调用缺省构造函数。</a:t>
            </a:r>
            <a:endParaRPr lang="en-US" altLang="zh-CN" dirty="0" smtClean="0"/>
          </a:p>
          <a:p>
            <a:r>
              <a:rPr lang="zh-CN" altLang="en-US" dirty="0" smtClean="0"/>
              <a:t>删除一个数组时的语法如下</a:t>
            </a:r>
            <a:endParaRPr lang="en-US" altLang="zh-CN" dirty="0" smtClean="0"/>
          </a:p>
          <a:p>
            <a:pPr lvl="1"/>
            <a:r>
              <a:rPr lang="en-US" altLang="zh-CN" dirty="0" smtClean="0"/>
              <a:t>delete </a:t>
            </a:r>
            <a:r>
              <a:rPr lang="en-US" altLang="zh-CN" dirty="0" err="1" smtClean="0"/>
              <a:t>fp</a:t>
            </a:r>
            <a:r>
              <a:rPr lang="en-US" altLang="zh-CN" dirty="0" smtClean="0"/>
              <a:t>;  </a:t>
            </a:r>
            <a:r>
              <a:rPr lang="en-US" altLang="zh-CN" dirty="0" smtClean="0">
                <a:sym typeface="Wingdings" pitchFamily="2" charset="2"/>
              </a:rPr>
              <a:t> </a:t>
            </a:r>
            <a:r>
              <a:rPr lang="zh-CN" altLang="en-US" dirty="0" smtClean="0">
                <a:sym typeface="Wingdings" pitchFamily="2" charset="2"/>
              </a:rPr>
              <a:t>有问题吗？</a:t>
            </a:r>
            <a:endParaRPr lang="en-US" altLang="zh-CN" dirty="0" smtClean="0">
              <a:sym typeface="Wingdings" pitchFamily="2" charset="2"/>
            </a:endParaRPr>
          </a:p>
          <a:p>
            <a:pPr lvl="1">
              <a:buNone/>
            </a:pPr>
            <a:endParaRPr lang="zh-CN" altLang="en-US" dirty="0"/>
          </a:p>
        </p:txBody>
      </p:sp>
      <p:sp>
        <p:nvSpPr>
          <p:cNvPr id="4" name="内容占位符 2"/>
          <p:cNvSpPr txBox="1">
            <a:spLocks/>
          </p:cNvSpPr>
          <p:nvPr/>
        </p:nvSpPr>
        <p:spPr>
          <a:xfrm>
            <a:off x="428596" y="5857892"/>
            <a:ext cx="8229600" cy="642942"/>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delete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sym typeface="Wingdings" pitchFamily="2" charset="2"/>
              </a:rPr>
              <a:t>fp</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耗尽内存</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new</a:t>
            </a:r>
            <a:r>
              <a:rPr lang="zh-CN" altLang="en-US" dirty="0" smtClean="0"/>
              <a:t>无法申请到内存时，将调用一个处理函数。</a:t>
            </a:r>
            <a:r>
              <a:rPr lang="en-US" altLang="zh-CN" dirty="0" smtClean="0"/>
              <a:t>[C13:NewHandler.cpp]</a:t>
            </a:r>
            <a:endParaRPr lang="zh-CN" altLang="en-US" dirty="0"/>
          </a:p>
        </p:txBody>
      </p:sp>
      <p:pic>
        <p:nvPicPr>
          <p:cNvPr id="3076" name="Picture 4"/>
          <p:cNvPicPr>
            <a:picLocks noChangeAspect="1" noChangeArrowheads="1"/>
          </p:cNvPicPr>
          <p:nvPr/>
        </p:nvPicPr>
        <p:blipFill>
          <a:blip r:embed="rId2" cstate="print"/>
          <a:srcRect/>
          <a:stretch>
            <a:fillRect/>
          </a:stretch>
        </p:blipFill>
        <p:spPr bwMode="auto">
          <a:xfrm>
            <a:off x="1214414" y="2714620"/>
            <a:ext cx="2695575" cy="790575"/>
          </a:xfrm>
          <a:prstGeom prst="rect">
            <a:avLst/>
          </a:prstGeom>
          <a:noFill/>
          <a:ln w="9525">
            <a:noFill/>
            <a:miter lim="800000"/>
            <a:headEnd/>
            <a:tailEnd/>
          </a:ln>
        </p:spPr>
      </p:pic>
      <p:pic>
        <p:nvPicPr>
          <p:cNvPr id="3077" name="Picture 5"/>
          <p:cNvPicPr>
            <a:picLocks noChangeAspect="1" noChangeArrowheads="1"/>
          </p:cNvPicPr>
          <p:nvPr/>
        </p:nvPicPr>
        <p:blipFill>
          <a:blip r:embed="rId3" cstate="print"/>
          <a:srcRect/>
          <a:stretch>
            <a:fillRect/>
          </a:stretch>
        </p:blipFill>
        <p:spPr bwMode="auto">
          <a:xfrm>
            <a:off x="1238263" y="3500438"/>
            <a:ext cx="5191125" cy="27813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dirty="0" smtClean="0"/>
              <a:t>对象的创建和清理是大多数程序设计语言的核心内容之一。</a:t>
            </a:r>
            <a:endParaRPr lang="en-US" altLang="zh-CN" dirty="0" smtClean="0"/>
          </a:p>
          <a:p>
            <a:r>
              <a:rPr lang="en-US" altLang="zh-CN" dirty="0" smtClean="0"/>
              <a:t>C++</a:t>
            </a:r>
            <a:r>
              <a:rPr lang="zh-CN" altLang="en-US" dirty="0" smtClean="0"/>
              <a:t>中，如何保证正确的初始化和清理，同时在堆上获取内存。</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a:t>
            </a:r>
            <a:r>
              <a:rPr lang="en-US" altLang="zh-CN" dirty="0" smtClean="0"/>
              <a:t>new </a:t>
            </a:r>
            <a:r>
              <a:rPr lang="zh-CN" altLang="en-US" dirty="0" smtClean="0"/>
              <a:t>和 </a:t>
            </a:r>
            <a:r>
              <a:rPr lang="en-US" altLang="zh-CN" dirty="0" smtClean="0"/>
              <a:t>delete</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使用</a:t>
            </a:r>
            <a:r>
              <a:rPr lang="en-US" altLang="zh-CN" dirty="0" smtClean="0"/>
              <a:t>new</a:t>
            </a:r>
            <a:r>
              <a:rPr lang="zh-CN" altLang="en-US" dirty="0" smtClean="0"/>
              <a:t>和</a:t>
            </a:r>
            <a:r>
              <a:rPr lang="en-US" altLang="zh-CN" dirty="0" smtClean="0"/>
              <a:t>delete</a:t>
            </a:r>
            <a:r>
              <a:rPr lang="zh-CN" altLang="en-US" dirty="0" smtClean="0"/>
              <a:t>进行内存分配是为通用的目的而设计的。但在特殊的情形下，可能不满足需要。</a:t>
            </a:r>
            <a:endParaRPr lang="en-US" altLang="zh-CN" dirty="0" smtClean="0"/>
          </a:p>
          <a:p>
            <a:r>
              <a:rPr lang="zh-CN" altLang="en-US" dirty="0" smtClean="0"/>
              <a:t>最常见的改变分配内存方式的原因是出于效率的考虑：</a:t>
            </a:r>
            <a:endParaRPr lang="en-US" altLang="zh-CN" dirty="0" smtClean="0"/>
          </a:p>
          <a:p>
            <a:pPr lvl="1"/>
            <a:r>
              <a:rPr lang="zh-CN" altLang="en-US" dirty="0" smtClean="0"/>
              <a:t>性能：需要创建和销毁一个特定的类的非常多的对象，以至于这个运算成了速度的瓶颈。</a:t>
            </a:r>
            <a:endParaRPr lang="en-US" altLang="zh-CN" dirty="0" smtClean="0"/>
          </a:p>
          <a:p>
            <a:pPr lvl="1"/>
            <a:r>
              <a:rPr lang="zh-CN" altLang="en-US" dirty="0" smtClean="0"/>
              <a:t>内存碎片：频繁分配和释放不同大小的内存可能会导致内存碎片。</a:t>
            </a:r>
            <a:endParaRPr lang="en-US" altLang="zh-CN" dirty="0" smtClean="0"/>
          </a:p>
          <a:p>
            <a:r>
              <a:rPr lang="zh-CN" altLang="en-US" dirty="0" smtClean="0"/>
              <a:t>在嵌入式系统这类内存受限的环境，可能需要定制内存分配策略。</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a:t>
            </a:r>
            <a:r>
              <a:rPr lang="en-US" altLang="zh-CN" dirty="0" smtClean="0"/>
              <a:t>new </a:t>
            </a:r>
            <a:r>
              <a:rPr lang="zh-CN" altLang="en-US" dirty="0" smtClean="0"/>
              <a:t>和 </a:t>
            </a:r>
            <a:r>
              <a:rPr lang="en-US" altLang="zh-CN" dirty="0" smtClean="0"/>
              <a:t>delete</a:t>
            </a:r>
            <a:r>
              <a:rPr lang="zh-CN" altLang="en-US" dirty="0" smtClean="0"/>
              <a:t>运算符</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new</a:t>
            </a:r>
            <a:r>
              <a:rPr lang="zh-CN" altLang="en-US" dirty="0" smtClean="0"/>
              <a:t>和</a:t>
            </a:r>
            <a:r>
              <a:rPr lang="en-US" altLang="zh-CN" dirty="0" smtClean="0"/>
              <a:t>delete</a:t>
            </a:r>
            <a:r>
              <a:rPr lang="zh-CN" altLang="en-US" dirty="0" smtClean="0"/>
              <a:t>申请和释放对象包括内存的申请和对象的初始化，或者内存的释放和对象的清理。</a:t>
            </a:r>
            <a:endParaRPr lang="en-US" altLang="zh-CN" dirty="0" smtClean="0"/>
          </a:p>
          <a:p>
            <a:r>
              <a:rPr lang="zh-CN" altLang="en-US" dirty="0" smtClean="0"/>
              <a:t>对</a:t>
            </a:r>
            <a:r>
              <a:rPr lang="en-US" altLang="zh-CN" dirty="0" smtClean="0"/>
              <a:t>new</a:t>
            </a:r>
            <a:r>
              <a:rPr lang="zh-CN" altLang="en-US" dirty="0" smtClean="0"/>
              <a:t>和</a:t>
            </a:r>
            <a:r>
              <a:rPr lang="en-US" altLang="zh-CN" dirty="0" smtClean="0"/>
              <a:t>delete</a:t>
            </a:r>
            <a:r>
              <a:rPr lang="zh-CN" altLang="en-US" dirty="0" smtClean="0"/>
              <a:t>的重载只能够改变内存的申请和释放。编译器在看到</a:t>
            </a:r>
            <a:r>
              <a:rPr lang="en-US" altLang="zh-CN" dirty="0" smtClean="0"/>
              <a:t>new</a:t>
            </a:r>
            <a:r>
              <a:rPr lang="zh-CN" altLang="en-US" dirty="0" smtClean="0"/>
              <a:t>时，总是会调用对象的构造函数和析构函数。</a:t>
            </a:r>
            <a:endParaRPr lang="en-US" altLang="zh-CN" dirty="0" smtClean="0"/>
          </a:p>
          <a:p>
            <a:r>
              <a:rPr lang="zh-CN" altLang="en-US" dirty="0" smtClean="0"/>
              <a:t>重载</a:t>
            </a:r>
            <a:r>
              <a:rPr lang="en-US" altLang="zh-CN" dirty="0" smtClean="0"/>
              <a:t>new</a:t>
            </a:r>
            <a:r>
              <a:rPr lang="zh-CN" altLang="en-US" dirty="0" smtClean="0"/>
              <a:t>运算符时也可以替换内存耗尽时的行为。</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重载全局</a:t>
            </a:r>
            <a:r>
              <a:rPr lang="en-US" altLang="zh-CN" dirty="0" smtClean="0"/>
              <a:t>new </a:t>
            </a:r>
            <a:r>
              <a:rPr lang="zh-CN" altLang="en-US" dirty="0" smtClean="0"/>
              <a:t>和 </a:t>
            </a:r>
            <a:r>
              <a:rPr lang="en-US" altLang="zh-CN" dirty="0" smtClean="0"/>
              <a:t>delete</a:t>
            </a:r>
            <a:r>
              <a:rPr lang="zh-CN" altLang="en-US" dirty="0" smtClean="0"/>
              <a:t>运算符</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全局重载</a:t>
            </a:r>
            <a:endParaRPr lang="en-US" altLang="zh-CN" dirty="0" smtClean="0"/>
          </a:p>
          <a:p>
            <a:pPr lvl="1"/>
            <a:r>
              <a:rPr lang="zh-CN" altLang="en-US" dirty="0" smtClean="0"/>
              <a:t>当全局版本的</a:t>
            </a:r>
            <a:r>
              <a:rPr lang="en-US" altLang="zh-CN" dirty="0" smtClean="0"/>
              <a:t>new</a:t>
            </a:r>
            <a:r>
              <a:rPr lang="zh-CN" altLang="en-US" dirty="0" smtClean="0"/>
              <a:t>和</a:t>
            </a:r>
            <a:r>
              <a:rPr lang="en-US" altLang="zh-CN" dirty="0" smtClean="0"/>
              <a:t>delete</a:t>
            </a:r>
            <a:r>
              <a:rPr lang="zh-CN" altLang="en-US" dirty="0" smtClean="0"/>
              <a:t>不能满足系统的需求，可以对其重载，这将使得默认的版本不能访问。</a:t>
            </a:r>
            <a:endParaRPr lang="en-US" altLang="zh-CN" dirty="0" smtClean="0"/>
          </a:p>
          <a:p>
            <a:pPr lvl="1"/>
            <a:r>
              <a:rPr lang="en-US" altLang="zh-CN" dirty="0" smtClean="0"/>
              <a:t>new</a:t>
            </a:r>
          </a:p>
          <a:p>
            <a:pPr lvl="2"/>
            <a:r>
              <a:rPr lang="zh-CN" altLang="en-US" dirty="0" smtClean="0"/>
              <a:t>参数：</a:t>
            </a:r>
            <a:r>
              <a:rPr lang="en-US" altLang="zh-CN" dirty="0" err="1" smtClean="0"/>
              <a:t>size_t</a:t>
            </a:r>
            <a:endParaRPr lang="en-US" altLang="zh-CN" dirty="0" smtClean="0"/>
          </a:p>
          <a:p>
            <a:pPr lvl="2"/>
            <a:r>
              <a:rPr lang="zh-CN" altLang="en-US" dirty="0" smtClean="0"/>
              <a:t>返回：</a:t>
            </a:r>
            <a:r>
              <a:rPr lang="en-US" altLang="zh-CN" dirty="0" smtClean="0"/>
              <a:t>void*</a:t>
            </a:r>
          </a:p>
          <a:p>
            <a:pPr lvl="1"/>
            <a:r>
              <a:rPr lang="en-US" altLang="zh-CN" dirty="0" smtClean="0"/>
              <a:t>delete</a:t>
            </a:r>
          </a:p>
          <a:p>
            <a:pPr lvl="2"/>
            <a:r>
              <a:rPr lang="zh-CN" altLang="en-US" dirty="0" smtClean="0"/>
              <a:t>参数：</a:t>
            </a:r>
            <a:r>
              <a:rPr lang="en-US" altLang="zh-CN" dirty="0" smtClean="0"/>
              <a:t>void*</a:t>
            </a:r>
          </a:p>
          <a:p>
            <a:pPr lvl="2"/>
            <a:r>
              <a:rPr lang="zh-CN" altLang="en-US" dirty="0" smtClean="0"/>
              <a:t>返回：</a:t>
            </a:r>
            <a:r>
              <a:rPr lang="en-US" altLang="zh-CN" dirty="0" smtClean="0"/>
              <a:t>void</a:t>
            </a:r>
          </a:p>
          <a:p>
            <a:r>
              <a:rPr lang="zh-CN" altLang="en-US" dirty="0" smtClean="0"/>
              <a:t>示例</a:t>
            </a:r>
            <a:endParaRPr lang="en-US" altLang="zh-CN" dirty="0" smtClean="0"/>
          </a:p>
          <a:p>
            <a:pPr lvl="1"/>
            <a:r>
              <a:rPr lang="en-US" altLang="zh-CN" dirty="0" smtClean="0"/>
              <a:t>C13:GlobalOperatorNew.cpp</a:t>
            </a:r>
            <a:endParaRPr lang="zh-CN" altLang="en-US" dirty="0" smtClean="0"/>
          </a:p>
          <a:p>
            <a:pPr lvl="1"/>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重载全局</a:t>
            </a:r>
            <a:r>
              <a:rPr lang="en-US" altLang="zh-CN" dirty="0" smtClean="0"/>
              <a:t>new </a:t>
            </a:r>
            <a:r>
              <a:rPr lang="zh-CN" altLang="en-US" dirty="0" smtClean="0"/>
              <a:t>和 </a:t>
            </a:r>
            <a:r>
              <a:rPr lang="en-US" altLang="zh-CN" dirty="0" smtClean="0"/>
              <a:t>delete</a:t>
            </a:r>
            <a:r>
              <a:rPr lang="zh-CN" altLang="en-US" dirty="0" smtClean="0"/>
              <a:t>运算符</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en-US" altLang="zh-CN" dirty="0" smtClean="0"/>
              <a:t>C13:GlobalOperatorNew.cpp</a:t>
            </a:r>
            <a:endParaRPr lang="zh-CN" altLang="en-US" dirty="0" smtClean="0"/>
          </a:p>
        </p:txBody>
      </p:sp>
      <p:pic>
        <p:nvPicPr>
          <p:cNvPr id="4098" name="Picture 2"/>
          <p:cNvPicPr>
            <a:picLocks noChangeAspect="1" noChangeArrowheads="1"/>
          </p:cNvPicPr>
          <p:nvPr/>
        </p:nvPicPr>
        <p:blipFill>
          <a:blip r:embed="rId2" cstate="print"/>
          <a:srcRect/>
          <a:stretch>
            <a:fillRect/>
          </a:stretch>
        </p:blipFill>
        <p:spPr bwMode="auto">
          <a:xfrm>
            <a:off x="1428728" y="2571744"/>
            <a:ext cx="5067300" cy="12096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357290" y="3929066"/>
            <a:ext cx="3886200" cy="14478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重载类</a:t>
            </a:r>
            <a:r>
              <a:rPr lang="en-US" altLang="zh-CN" dirty="0" smtClean="0"/>
              <a:t>new</a:t>
            </a:r>
            <a:r>
              <a:rPr lang="zh-CN" altLang="en-US" dirty="0" smtClean="0"/>
              <a:t>和</a:t>
            </a:r>
            <a:r>
              <a:rPr lang="en-US" altLang="zh-CN" dirty="0" smtClean="0"/>
              <a:t>delete</a:t>
            </a:r>
            <a:endParaRPr lang="zh-CN" altLang="en-US" dirty="0"/>
          </a:p>
        </p:txBody>
      </p:sp>
      <p:sp>
        <p:nvSpPr>
          <p:cNvPr id="3" name="内容占位符 2"/>
          <p:cNvSpPr>
            <a:spLocks noGrp="1"/>
          </p:cNvSpPr>
          <p:nvPr>
            <p:ph idx="1"/>
          </p:nvPr>
        </p:nvSpPr>
        <p:spPr/>
        <p:txBody>
          <a:bodyPr/>
          <a:lstStyle/>
          <a:p>
            <a:r>
              <a:rPr lang="zh-CN" altLang="en-US" dirty="0" smtClean="0"/>
              <a:t>可以定义针对特定类的</a:t>
            </a:r>
            <a:r>
              <a:rPr lang="en-US" altLang="zh-CN" dirty="0" smtClean="0"/>
              <a:t>new</a:t>
            </a:r>
            <a:r>
              <a:rPr lang="zh-CN" altLang="en-US" dirty="0" smtClean="0"/>
              <a:t>和</a:t>
            </a:r>
            <a:r>
              <a:rPr lang="en-US" altLang="zh-CN" dirty="0" smtClean="0"/>
              <a:t>delete</a:t>
            </a:r>
            <a:r>
              <a:rPr lang="zh-CN" altLang="en-US" dirty="0" smtClean="0"/>
              <a:t>操作符。</a:t>
            </a:r>
            <a:endParaRPr lang="en-US" altLang="zh-CN" dirty="0" smtClean="0"/>
          </a:p>
          <a:p>
            <a:r>
              <a:rPr lang="zh-CN" altLang="en-US" dirty="0" smtClean="0"/>
              <a:t>为一个类重载</a:t>
            </a:r>
            <a:r>
              <a:rPr lang="en-US" altLang="zh-CN" dirty="0" smtClean="0"/>
              <a:t>new</a:t>
            </a:r>
            <a:r>
              <a:rPr lang="zh-CN" altLang="en-US" dirty="0" smtClean="0"/>
              <a:t>和</a:t>
            </a:r>
            <a:r>
              <a:rPr lang="en-US" altLang="zh-CN" dirty="0" smtClean="0"/>
              <a:t>delete</a:t>
            </a:r>
            <a:r>
              <a:rPr lang="zh-CN" altLang="en-US" dirty="0" smtClean="0"/>
              <a:t>时，尽管不必显式地使用</a:t>
            </a:r>
            <a:r>
              <a:rPr lang="en-US" altLang="zh-CN" dirty="0" smtClean="0"/>
              <a:t>static</a:t>
            </a:r>
            <a:r>
              <a:rPr lang="zh-CN" altLang="en-US" dirty="0" smtClean="0"/>
              <a:t>，但实际上仍是在创建</a:t>
            </a:r>
            <a:r>
              <a:rPr lang="en-US" altLang="zh-CN" dirty="0" smtClean="0"/>
              <a:t>static</a:t>
            </a:r>
            <a:r>
              <a:rPr lang="zh-CN" altLang="en-US" dirty="0" smtClean="0"/>
              <a:t>成员函数</a:t>
            </a:r>
            <a:endParaRPr lang="en-US" altLang="zh-CN" dirty="0" smtClean="0"/>
          </a:p>
          <a:p>
            <a:pPr lvl="1"/>
            <a:r>
              <a:rPr lang="zh-CN" altLang="en-US" dirty="0" smtClean="0"/>
              <a:t>非</a:t>
            </a:r>
            <a:r>
              <a:rPr lang="en-US" altLang="zh-CN" dirty="0" smtClean="0"/>
              <a:t>static</a:t>
            </a:r>
            <a:r>
              <a:rPr lang="zh-CN" altLang="en-US" dirty="0" smtClean="0"/>
              <a:t>的</a:t>
            </a:r>
            <a:r>
              <a:rPr lang="en-US" altLang="zh-CN" dirty="0" smtClean="0"/>
              <a:t>new</a:t>
            </a:r>
            <a:r>
              <a:rPr lang="zh-CN" altLang="en-US" dirty="0" smtClean="0"/>
              <a:t>有意义吗？</a:t>
            </a:r>
            <a:endParaRPr lang="en-US" altLang="zh-CN" dirty="0" smtClean="0"/>
          </a:p>
          <a:p>
            <a:r>
              <a:rPr lang="zh-CN" altLang="en-US" dirty="0" smtClean="0"/>
              <a:t>示例：</a:t>
            </a:r>
            <a:endParaRPr lang="en-US" altLang="zh-CN" dirty="0" smtClean="0"/>
          </a:p>
          <a:p>
            <a:pPr lvl="1"/>
            <a:r>
              <a:rPr lang="en-US" altLang="zh-CN" dirty="0" smtClean="0"/>
              <a:t>C13:Framis.cpp</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定位</a:t>
            </a:r>
            <a:r>
              <a:rPr lang="en-US" altLang="zh-CN" dirty="0" smtClean="0"/>
              <a:t>new</a:t>
            </a:r>
            <a:r>
              <a:rPr lang="zh-CN" altLang="en-US" dirty="0" smtClean="0"/>
              <a:t>和</a:t>
            </a:r>
            <a:r>
              <a:rPr lang="en-US" altLang="zh-CN" dirty="0" smtClean="0"/>
              <a:t>delete</a:t>
            </a:r>
            <a:endParaRPr lang="zh-CN" altLang="en-US" dirty="0"/>
          </a:p>
        </p:txBody>
      </p:sp>
      <p:sp>
        <p:nvSpPr>
          <p:cNvPr id="3" name="内容占位符 2"/>
          <p:cNvSpPr>
            <a:spLocks noGrp="1"/>
          </p:cNvSpPr>
          <p:nvPr>
            <p:ph idx="1"/>
          </p:nvPr>
        </p:nvSpPr>
        <p:spPr/>
        <p:txBody>
          <a:bodyPr/>
          <a:lstStyle/>
          <a:p>
            <a:r>
              <a:rPr lang="zh-CN" altLang="en-US" dirty="0" smtClean="0"/>
              <a:t>我们可能需要只内存的指定位置上放置一个对象。这对于面向硬件的嵌入式系统特别重要，在这个系统中，一个对象可能和一个特定的硬件是同义的。</a:t>
            </a:r>
            <a:endParaRPr lang="en-US" altLang="zh-CN" dirty="0" smtClean="0"/>
          </a:p>
          <a:p>
            <a:r>
              <a:rPr lang="zh-CN" altLang="en-US" dirty="0" smtClean="0"/>
              <a:t>可以给</a:t>
            </a:r>
            <a:r>
              <a:rPr lang="en-US" altLang="zh-CN" dirty="0" smtClean="0"/>
              <a:t>new</a:t>
            </a:r>
            <a:r>
              <a:rPr lang="zh-CN" altLang="en-US" dirty="0" smtClean="0"/>
              <a:t>带除了对象构造参数以外的额外的参数。</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2214546" y="4857760"/>
            <a:ext cx="3568415" cy="57150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定位</a:t>
            </a:r>
            <a:r>
              <a:rPr lang="en-US" altLang="zh-CN" dirty="0" smtClean="0"/>
              <a:t>new</a:t>
            </a:r>
            <a:r>
              <a:rPr lang="zh-CN" altLang="en-US" dirty="0" smtClean="0"/>
              <a:t>和</a:t>
            </a:r>
            <a:r>
              <a:rPr lang="en-US" altLang="zh-CN" dirty="0" smtClean="0"/>
              <a:t>delete</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428728" y="1571612"/>
            <a:ext cx="4972050" cy="29337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1428728" y="4714884"/>
            <a:ext cx="1800225" cy="333375"/>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1357290" y="5000636"/>
            <a:ext cx="5010150" cy="14097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重载数组</a:t>
            </a:r>
            <a:r>
              <a:rPr lang="en-US" altLang="zh-CN" dirty="0" smtClean="0"/>
              <a:t>new</a:t>
            </a:r>
            <a:r>
              <a:rPr lang="zh-CN" altLang="en-US" dirty="0" smtClean="0"/>
              <a:t>和</a:t>
            </a:r>
            <a:r>
              <a:rPr lang="en-US" altLang="zh-CN" dirty="0" smtClean="0"/>
              <a:t>delete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如果为一个类重载了</a:t>
            </a:r>
            <a:r>
              <a:rPr lang="en-US" altLang="zh-CN" dirty="0" smtClean="0"/>
              <a:t>new</a:t>
            </a:r>
            <a:r>
              <a:rPr lang="zh-CN" altLang="en-US" dirty="0" smtClean="0"/>
              <a:t>和</a:t>
            </a:r>
            <a:r>
              <a:rPr lang="en-US" altLang="zh-CN" dirty="0" smtClean="0"/>
              <a:t>delete</a:t>
            </a:r>
            <a:r>
              <a:rPr lang="zh-CN" altLang="en-US" dirty="0" smtClean="0"/>
              <a:t>，那么无论何时创建这个类的一个实例，编译器都将调用这些运算符。但如果要创建这个类的一个对象数组时，全局的</a:t>
            </a:r>
            <a:r>
              <a:rPr lang="en-US" altLang="zh-CN" dirty="0" smtClean="0"/>
              <a:t>new</a:t>
            </a:r>
            <a:r>
              <a:rPr lang="zh-CN" altLang="en-US" dirty="0" smtClean="0"/>
              <a:t>会被调用，这不是我们期望的行为。</a:t>
            </a:r>
            <a:endParaRPr lang="en-US" altLang="zh-CN" dirty="0" smtClean="0"/>
          </a:p>
          <a:p>
            <a:r>
              <a:rPr lang="zh-CN" altLang="en-US" dirty="0" smtClean="0"/>
              <a:t>为了控制数组中对象的构造，需要重载这两个操作符的数组版本。</a:t>
            </a:r>
            <a:endParaRPr lang="en-US" altLang="zh-CN" dirty="0" smtClean="0"/>
          </a:p>
          <a:p>
            <a:r>
              <a:rPr lang="zh-CN" altLang="en-US" dirty="0" smtClean="0"/>
              <a:t>示例：</a:t>
            </a:r>
            <a:endParaRPr lang="en-US" altLang="zh-CN" dirty="0" smtClean="0"/>
          </a:p>
          <a:p>
            <a:pPr lvl="1"/>
            <a:r>
              <a:rPr lang="en-US" altLang="zh-CN" dirty="0" smtClean="0"/>
              <a:t>C13:ArrayOperatorNew.cpp</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new</a:t>
            </a:r>
            <a:r>
              <a:rPr lang="zh-CN" altLang="en-US" dirty="0" smtClean="0"/>
              <a:t>创建和初始化对象</a:t>
            </a:r>
            <a:endParaRPr lang="en-US" altLang="zh-CN" dirty="0" smtClean="0"/>
          </a:p>
          <a:p>
            <a:r>
              <a:rPr lang="zh-CN" altLang="en-US" dirty="0" smtClean="0"/>
              <a:t>使用</a:t>
            </a:r>
            <a:r>
              <a:rPr lang="en-US" altLang="zh-CN" dirty="0" smtClean="0"/>
              <a:t>delete</a:t>
            </a:r>
            <a:r>
              <a:rPr lang="zh-CN" altLang="en-US" dirty="0" smtClean="0"/>
              <a:t>清理和删除对象</a:t>
            </a:r>
            <a:endParaRPr lang="en-US" altLang="zh-CN" dirty="0" smtClean="0"/>
          </a:p>
          <a:p>
            <a:r>
              <a:rPr lang="zh-CN" altLang="en-US" dirty="0" smtClean="0"/>
              <a:t>重新定义</a:t>
            </a:r>
            <a:r>
              <a:rPr lang="en-US" altLang="zh-CN" dirty="0" smtClean="0"/>
              <a:t>new/delete</a:t>
            </a:r>
            <a:r>
              <a:rPr lang="zh-CN" altLang="en-US" smtClean="0"/>
              <a:t>操作符</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对象创建</a:t>
            </a:r>
            <a:endParaRPr lang="zh-CN" altLang="en-US" dirty="0"/>
          </a:p>
        </p:txBody>
      </p:sp>
      <p:sp>
        <p:nvSpPr>
          <p:cNvPr id="3" name="内容占位符 2"/>
          <p:cNvSpPr>
            <a:spLocks noGrp="1"/>
          </p:cNvSpPr>
          <p:nvPr>
            <p:ph idx="1"/>
          </p:nvPr>
        </p:nvSpPr>
        <p:spPr/>
        <p:txBody>
          <a:bodyPr>
            <a:normAutofit/>
          </a:bodyPr>
          <a:lstStyle/>
          <a:p>
            <a:r>
              <a:rPr lang="zh-CN" altLang="en-US" dirty="0" smtClean="0"/>
              <a:t>创建一个</a:t>
            </a:r>
            <a:r>
              <a:rPr lang="en-US" altLang="zh-CN" dirty="0" smtClean="0"/>
              <a:t>C++</a:t>
            </a:r>
            <a:r>
              <a:rPr lang="zh-CN" altLang="en-US" dirty="0" smtClean="0"/>
              <a:t>对象时，会发生两件事：</a:t>
            </a:r>
            <a:endParaRPr lang="en-US" altLang="zh-CN" dirty="0" smtClean="0"/>
          </a:p>
          <a:p>
            <a:pPr lvl="1"/>
            <a:r>
              <a:rPr lang="zh-CN" altLang="en-US" dirty="0" smtClean="0"/>
              <a:t>为对象分配内存</a:t>
            </a:r>
            <a:endParaRPr lang="en-US" altLang="zh-CN" dirty="0" smtClean="0"/>
          </a:p>
          <a:p>
            <a:pPr lvl="1"/>
            <a:r>
              <a:rPr lang="zh-CN" altLang="en-US" dirty="0" smtClean="0"/>
              <a:t>调用构造函数对内存进行初始化</a:t>
            </a:r>
            <a:endParaRPr lang="en-US" altLang="zh-CN"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对象的创建</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有三种方式为对象分配内存</a:t>
            </a:r>
            <a:endParaRPr lang="en-US" altLang="zh-CN" dirty="0" smtClean="0"/>
          </a:p>
          <a:p>
            <a:pPr lvl="1"/>
            <a:r>
              <a:rPr lang="zh-CN" altLang="en-US" dirty="0" smtClean="0"/>
              <a:t>在静态存储区域，存储空间在程序开始之前就可以分配。这个存储空间在程序的整个运行期间都存在。</a:t>
            </a:r>
            <a:endParaRPr lang="en-US" altLang="zh-CN" dirty="0" smtClean="0"/>
          </a:p>
          <a:p>
            <a:pPr lvl="1"/>
            <a:r>
              <a:rPr lang="zh-CN" altLang="en-US" dirty="0" smtClean="0"/>
              <a:t>无论何时，到达一个特殊的执行点：块的入口，定义在该块中的存储单元在栈上被创建。离开块的时候，这个存储单元被自动释放。</a:t>
            </a:r>
            <a:endParaRPr lang="en-US" altLang="zh-CN" dirty="0" smtClean="0"/>
          </a:p>
          <a:p>
            <a:pPr lvl="1"/>
            <a:r>
              <a:rPr lang="zh-CN" altLang="en-US" dirty="0" smtClean="0"/>
              <a:t>存储单元也可以从一块称为堆的地方分配，这被称为动态内存分配。当然也需要负责决定何时释放内存。</a:t>
            </a:r>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动态内存分配：从</a:t>
            </a:r>
            <a:r>
              <a:rPr lang="en-US" altLang="zh-CN" dirty="0" smtClean="0"/>
              <a:t>C</a:t>
            </a:r>
            <a:r>
              <a:rPr lang="zh-CN" altLang="en-US" dirty="0" smtClean="0"/>
              <a:t>语言到</a:t>
            </a:r>
            <a:r>
              <a:rPr lang="en-US" altLang="zh-CN" dirty="0" smtClean="0"/>
              <a:t>C++</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语言：申请</a:t>
            </a:r>
            <a:r>
              <a:rPr lang="en-US" altLang="zh-CN" dirty="0" smtClean="0"/>
              <a:t>/</a:t>
            </a:r>
            <a:r>
              <a:rPr lang="zh-CN" altLang="en-US" dirty="0" smtClean="0"/>
              <a:t>释放内存</a:t>
            </a:r>
            <a:endParaRPr lang="en-US" altLang="zh-CN" dirty="0" smtClean="0"/>
          </a:p>
          <a:p>
            <a:pPr lvl="1"/>
            <a:r>
              <a:rPr lang="zh-CN" altLang="en-US" dirty="0" smtClean="0"/>
              <a:t>为了在运行时动态分配内存，</a:t>
            </a:r>
            <a:r>
              <a:rPr lang="en-US" altLang="zh-CN" dirty="0" smtClean="0"/>
              <a:t>C</a:t>
            </a:r>
            <a:r>
              <a:rPr lang="zh-CN" altLang="en-US" dirty="0" smtClean="0"/>
              <a:t>在它的标准库函数中提供了一些函数：</a:t>
            </a:r>
            <a:endParaRPr lang="en-US" altLang="zh-CN" dirty="0" smtClean="0"/>
          </a:p>
          <a:p>
            <a:pPr lvl="2"/>
            <a:r>
              <a:rPr lang="en-US" altLang="zh-CN" dirty="0" err="1" smtClean="0"/>
              <a:t>malloc</a:t>
            </a:r>
            <a:r>
              <a:rPr lang="en-US" altLang="zh-CN" dirty="0" smtClean="0"/>
              <a:t>/</a:t>
            </a:r>
            <a:r>
              <a:rPr lang="en-US" altLang="zh-CN" dirty="0" err="1" smtClean="0"/>
              <a:t>calloc</a:t>
            </a:r>
            <a:r>
              <a:rPr lang="en-US" altLang="zh-CN" dirty="0" smtClean="0"/>
              <a:t>/</a:t>
            </a:r>
            <a:r>
              <a:rPr lang="en-US" altLang="zh-CN" dirty="0" err="1" smtClean="0"/>
              <a:t>realloc</a:t>
            </a:r>
            <a:endParaRPr lang="en-US" altLang="zh-CN" dirty="0" smtClean="0"/>
          </a:p>
          <a:p>
            <a:pPr lvl="2"/>
            <a:r>
              <a:rPr lang="en-US" altLang="zh-CN" dirty="0" smtClean="0"/>
              <a:t>free</a:t>
            </a:r>
          </a:p>
          <a:p>
            <a:pPr lvl="1"/>
            <a:r>
              <a:rPr lang="zh-CN" altLang="en-US" dirty="0" smtClean="0"/>
              <a:t>示例：</a:t>
            </a:r>
            <a:endParaRPr lang="en-US" altLang="zh-CN" dirty="0" smtClean="0"/>
          </a:p>
          <a:p>
            <a:pPr lvl="2"/>
            <a:r>
              <a:rPr lang="en-US" altLang="zh-CN" dirty="0" smtClean="0"/>
              <a:t>C13:MallocClass.cpp</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动态内存分配：从</a:t>
            </a:r>
            <a:r>
              <a:rPr lang="en-US" altLang="zh-CN" dirty="0" smtClean="0"/>
              <a:t>C</a:t>
            </a:r>
            <a:r>
              <a:rPr lang="zh-CN" altLang="en-US" dirty="0" smtClean="0"/>
              <a:t>语言到</a:t>
            </a:r>
            <a:r>
              <a:rPr lang="en-US" altLang="zh-CN" dirty="0" smtClean="0"/>
              <a:t>C++</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a:t>
            </a:r>
            <a:r>
              <a:rPr lang="zh-CN" altLang="en-US" dirty="0" smtClean="0"/>
              <a:t>：创建对象（</a:t>
            </a:r>
            <a:r>
              <a:rPr lang="en-US" altLang="zh-CN" dirty="0" smtClean="0"/>
              <a:t>new</a:t>
            </a:r>
            <a:r>
              <a:rPr lang="zh-CN" altLang="en-US" dirty="0" smtClean="0"/>
              <a:t>）</a:t>
            </a:r>
            <a:endParaRPr lang="en-US" altLang="zh-CN" dirty="0" smtClean="0"/>
          </a:p>
          <a:p>
            <a:pPr lvl="1"/>
            <a:r>
              <a:rPr lang="zh-CN" altLang="en-US" dirty="0" smtClean="0"/>
              <a:t>把创建一个对象所需的所有动作都结合在一个称为</a:t>
            </a:r>
            <a:r>
              <a:rPr lang="en-US" altLang="zh-CN" dirty="0" smtClean="0"/>
              <a:t>new</a:t>
            </a:r>
            <a:r>
              <a:rPr lang="zh-CN" altLang="en-US" dirty="0" smtClean="0"/>
              <a:t>的运算符中。当用</a:t>
            </a:r>
            <a:r>
              <a:rPr lang="en-US" altLang="zh-CN" dirty="0" smtClean="0"/>
              <a:t>new</a:t>
            </a:r>
            <a:r>
              <a:rPr lang="zh-CN" altLang="en-US" dirty="0" smtClean="0"/>
              <a:t>创建一个对象时，他就在堆里为对象分配内存，并为这块内存调用构造函数</a:t>
            </a:r>
            <a:endParaRPr lang="en-US" altLang="zh-CN" dirty="0" smtClean="0"/>
          </a:p>
          <a:p>
            <a:pPr lvl="2"/>
            <a:r>
              <a:rPr lang="en-US" altLang="zh-CN" dirty="0" err="1" smtClean="0"/>
              <a:t>MyType</a:t>
            </a:r>
            <a:r>
              <a:rPr lang="en-US" altLang="zh-CN" dirty="0" smtClean="0"/>
              <a:t> *</a:t>
            </a:r>
            <a:r>
              <a:rPr lang="en-US" altLang="zh-CN" dirty="0" err="1" smtClean="0"/>
              <a:t>fp</a:t>
            </a:r>
            <a:r>
              <a:rPr lang="en-US" altLang="zh-CN" dirty="0" smtClean="0"/>
              <a:t> = new </a:t>
            </a:r>
            <a:r>
              <a:rPr lang="en-US" altLang="zh-CN" dirty="0" err="1" smtClean="0"/>
              <a:t>MyType</a:t>
            </a:r>
            <a:r>
              <a:rPr lang="en-US" altLang="zh-CN" dirty="0" smtClean="0"/>
              <a:t>(1,2);</a:t>
            </a:r>
          </a:p>
          <a:p>
            <a:pPr lvl="1"/>
            <a:r>
              <a:rPr lang="zh-CN" altLang="en-US" dirty="0" smtClean="0"/>
              <a:t>上述的操作可以分解为两个步骤：</a:t>
            </a:r>
            <a:endParaRPr lang="en-US" altLang="zh-CN" dirty="0" smtClean="0"/>
          </a:p>
          <a:p>
            <a:pPr lvl="2"/>
            <a:r>
              <a:rPr lang="zh-CN" altLang="en-US" dirty="0" smtClean="0"/>
              <a:t>先调用</a:t>
            </a:r>
            <a:r>
              <a:rPr lang="en-US" altLang="zh-CN" dirty="0" err="1" smtClean="0"/>
              <a:t>malloc</a:t>
            </a:r>
            <a:r>
              <a:rPr lang="en-US" altLang="zh-CN" dirty="0" smtClean="0"/>
              <a:t>(</a:t>
            </a:r>
            <a:r>
              <a:rPr lang="en-US" altLang="zh-CN" dirty="0" err="1" smtClean="0"/>
              <a:t>sizeof</a:t>
            </a:r>
            <a:r>
              <a:rPr lang="en-US" altLang="zh-CN" dirty="0" smtClean="0"/>
              <a:t>(</a:t>
            </a:r>
            <a:r>
              <a:rPr lang="en-US" altLang="zh-CN" dirty="0" err="1" smtClean="0"/>
              <a:t>MyType</a:t>
            </a:r>
            <a:r>
              <a:rPr lang="en-US" altLang="zh-CN" dirty="0" smtClean="0"/>
              <a:t>))</a:t>
            </a:r>
          </a:p>
          <a:p>
            <a:pPr lvl="2"/>
            <a:r>
              <a:rPr lang="zh-CN" altLang="en-US" dirty="0" smtClean="0"/>
              <a:t>然后调用以</a:t>
            </a:r>
            <a:r>
              <a:rPr lang="en-US" altLang="zh-CN" dirty="0" smtClean="0"/>
              <a:t>1</a:t>
            </a:r>
            <a:r>
              <a:rPr lang="zh-CN" altLang="en-US" dirty="0" smtClean="0"/>
              <a:t>，</a:t>
            </a:r>
            <a:r>
              <a:rPr lang="en-US" altLang="zh-CN" dirty="0" smtClean="0"/>
              <a:t>2</a:t>
            </a:r>
            <a:r>
              <a:rPr lang="zh-CN" altLang="en-US" dirty="0" smtClean="0"/>
              <a:t>为参数的构造函数为对象初始化对象。</a:t>
            </a:r>
            <a:endParaRPr lang="en-US" altLang="zh-CN" dirty="0" smtClean="0"/>
          </a:p>
          <a:p>
            <a:pPr lvl="1"/>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动态内存分配：从</a:t>
            </a:r>
            <a:r>
              <a:rPr lang="en-US" altLang="zh-CN" dirty="0" smtClean="0"/>
              <a:t>C</a:t>
            </a:r>
            <a:r>
              <a:rPr lang="zh-CN" altLang="en-US" dirty="0" smtClean="0"/>
              <a:t>语言到</a:t>
            </a:r>
            <a:r>
              <a:rPr lang="en-US" altLang="zh-CN" dirty="0" smtClean="0"/>
              <a:t>C++</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C++</a:t>
            </a:r>
            <a:r>
              <a:rPr lang="zh-CN" altLang="en-US" dirty="0" smtClean="0"/>
              <a:t>：删除对象（</a:t>
            </a:r>
            <a:r>
              <a:rPr lang="en-US" altLang="zh-CN" dirty="0" smtClean="0"/>
              <a:t>delete</a:t>
            </a:r>
            <a:r>
              <a:rPr lang="zh-CN" altLang="en-US" dirty="0" smtClean="0"/>
              <a:t>）</a:t>
            </a:r>
            <a:endParaRPr lang="en-US" altLang="zh-CN" dirty="0" smtClean="0"/>
          </a:p>
          <a:p>
            <a:pPr lvl="1"/>
            <a:r>
              <a:rPr lang="zh-CN" altLang="en-US" dirty="0" smtClean="0"/>
              <a:t>删除对象通常意味着释放内存，但往往也伴随着一些其它的操作，例如其他资源的释放。</a:t>
            </a:r>
            <a:endParaRPr lang="en-US" altLang="zh-CN" dirty="0" smtClean="0"/>
          </a:p>
          <a:p>
            <a:pPr lvl="1"/>
            <a:r>
              <a:rPr lang="zh-CN" altLang="en-US" dirty="0" smtClean="0"/>
              <a:t>对于上面用</a:t>
            </a:r>
            <a:r>
              <a:rPr lang="en-US" altLang="zh-CN" dirty="0" smtClean="0"/>
              <a:t>new</a:t>
            </a:r>
            <a:r>
              <a:rPr lang="zh-CN" altLang="en-US" dirty="0" smtClean="0"/>
              <a:t>申请的对象，删除的方式是：</a:t>
            </a:r>
            <a:endParaRPr lang="en-US" altLang="zh-CN" dirty="0" smtClean="0"/>
          </a:p>
          <a:p>
            <a:pPr lvl="2"/>
            <a:r>
              <a:rPr lang="en-US" altLang="zh-CN" dirty="0" smtClean="0"/>
              <a:t>delete </a:t>
            </a:r>
            <a:r>
              <a:rPr lang="en-US" altLang="zh-CN" dirty="0" err="1" smtClean="0"/>
              <a:t>fp</a:t>
            </a:r>
            <a:r>
              <a:rPr lang="en-US" altLang="zh-CN" dirty="0" smtClean="0"/>
              <a:t>;</a:t>
            </a:r>
          </a:p>
          <a:p>
            <a:pPr lvl="1"/>
            <a:r>
              <a:rPr lang="zh-CN" altLang="en-US" dirty="0" smtClean="0"/>
              <a:t>上述代码的效果是：先调用</a:t>
            </a:r>
            <a:r>
              <a:rPr lang="en-US" altLang="zh-CN" dirty="0" err="1" smtClean="0"/>
              <a:t>MyType</a:t>
            </a:r>
            <a:r>
              <a:rPr lang="zh-CN" altLang="en-US" dirty="0" smtClean="0"/>
              <a:t>的析构函数，然后调用</a:t>
            </a:r>
            <a:r>
              <a:rPr lang="en-US" altLang="zh-CN" dirty="0" smtClean="0"/>
              <a:t>free</a:t>
            </a:r>
            <a:r>
              <a:rPr lang="zh-CN" altLang="en-US" dirty="0" smtClean="0"/>
              <a:t>释放原先申请的内存。</a:t>
            </a:r>
            <a:endParaRPr lang="en-US" altLang="zh-CN" dirty="0" smtClean="0"/>
          </a:p>
          <a:p>
            <a:pPr lvl="1"/>
            <a:r>
              <a:rPr lang="en-US" altLang="zh-CN" dirty="0" smtClean="0"/>
              <a:t>delete</a:t>
            </a:r>
            <a:r>
              <a:rPr lang="zh-CN" altLang="en-US" dirty="0" smtClean="0"/>
              <a:t>只用于删除由</a:t>
            </a:r>
            <a:r>
              <a:rPr lang="en-US" altLang="zh-CN" dirty="0" smtClean="0"/>
              <a:t>new</a:t>
            </a:r>
            <a:r>
              <a:rPr lang="zh-CN" altLang="en-US" dirty="0" smtClean="0"/>
              <a:t>创建的对象。对于用</a:t>
            </a:r>
            <a:r>
              <a:rPr lang="en-US" altLang="zh-CN" dirty="0" err="1" smtClean="0"/>
              <a:t>malloc</a:t>
            </a:r>
            <a:r>
              <a:rPr lang="zh-CN" altLang="en-US" dirty="0" smtClean="0"/>
              <a:t>等</a:t>
            </a:r>
            <a:r>
              <a:rPr lang="en-US" altLang="zh-CN" dirty="0" smtClean="0"/>
              <a:t>C</a:t>
            </a:r>
            <a:r>
              <a:rPr lang="zh-CN" altLang="en-US" dirty="0" smtClean="0"/>
              <a:t>标准函数申请的对象，使用</a:t>
            </a:r>
            <a:r>
              <a:rPr lang="en-US" altLang="zh-CN" dirty="0" smtClean="0"/>
              <a:t>delete</a:t>
            </a:r>
            <a:r>
              <a:rPr lang="zh-CN" altLang="en-US" dirty="0" smtClean="0"/>
              <a:t>的行为是未定义的。</a:t>
            </a:r>
            <a:endParaRPr lang="en-US" altLang="zh-CN" dirty="0" smtClean="0"/>
          </a:p>
          <a:p>
            <a:pPr lvl="1"/>
            <a:r>
              <a:rPr lang="zh-CN" altLang="en-US" dirty="0" smtClean="0"/>
              <a:t>如果正在删除的对象是一个指向</a:t>
            </a:r>
            <a:r>
              <a:rPr lang="en-US" altLang="zh-CN" dirty="0" smtClean="0"/>
              <a:t>0</a:t>
            </a:r>
            <a:r>
              <a:rPr lang="zh-CN" altLang="en-US" dirty="0" smtClean="0"/>
              <a:t>地址的指针，</a:t>
            </a:r>
            <a:r>
              <a:rPr lang="en-US" altLang="zh-CN" dirty="0" smtClean="0"/>
              <a:t>delete</a:t>
            </a:r>
            <a:r>
              <a:rPr lang="zh-CN" altLang="en-US" dirty="0" smtClean="0"/>
              <a:t>将不执行任何动作。为此，有时建议在删除指针后立即把指针赋值为</a:t>
            </a:r>
            <a:r>
              <a:rPr lang="en-US" altLang="zh-CN" dirty="0" smtClean="0"/>
              <a:t>0</a:t>
            </a:r>
            <a:r>
              <a:rPr lang="zh-CN" altLang="en-US" dirty="0" smtClean="0"/>
              <a:t>以免对它删除两次。</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动态内存分配：从</a:t>
            </a:r>
            <a:r>
              <a:rPr lang="en-US" altLang="zh-CN" dirty="0" smtClean="0"/>
              <a:t>C</a:t>
            </a:r>
            <a:r>
              <a:rPr lang="zh-CN" altLang="en-US" dirty="0" smtClean="0"/>
              <a:t>语言到</a:t>
            </a:r>
            <a:r>
              <a:rPr lang="en-US" altLang="zh-CN" dirty="0" smtClean="0"/>
              <a:t>C++</a:t>
            </a:r>
            <a:endParaRPr lang="zh-CN" altLang="en-US" dirty="0"/>
          </a:p>
        </p:txBody>
      </p:sp>
      <p:sp>
        <p:nvSpPr>
          <p:cNvPr id="3" name="内容占位符 2"/>
          <p:cNvSpPr>
            <a:spLocks noGrp="1"/>
          </p:cNvSpPr>
          <p:nvPr>
            <p:ph idx="1"/>
          </p:nvPr>
        </p:nvSpPr>
        <p:spPr/>
        <p:txBody>
          <a:bodyPr/>
          <a:lstStyle/>
          <a:p>
            <a:r>
              <a:rPr lang="zh-CN" altLang="en-US" dirty="0" smtClean="0"/>
              <a:t>比较：</a:t>
            </a:r>
            <a:endParaRPr lang="en-US" altLang="zh-CN" dirty="0" smtClean="0"/>
          </a:p>
          <a:p>
            <a:pPr lvl="1"/>
            <a:r>
              <a:rPr lang="zh-CN" altLang="en-US" dirty="0" smtClean="0"/>
              <a:t>创建对象通常不仅仅是一个获取内存的过程，通常对象的关键信息需要在构造的时候初始化。面向对象程序设计语言中将这两个步骤联系在一起可以防止很多因遗漏初始化而引发的程序错误。</a:t>
            </a:r>
            <a:endParaRPr lang="en-US" altLang="zh-CN" dirty="0" smtClean="0"/>
          </a:p>
          <a:p>
            <a:pPr lvl="1"/>
            <a:r>
              <a:rPr lang="zh-CN" altLang="en-US" dirty="0" smtClean="0"/>
              <a:t>同样，删除对象也不仅仅是一个释放内存的过程。</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动态内存分配：示例</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2714612" y="1714488"/>
            <a:ext cx="5562600" cy="227647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857488" y="4143380"/>
            <a:ext cx="295275" cy="2762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786050" y="4572008"/>
            <a:ext cx="2990850" cy="1190625"/>
          </a:xfrm>
          <a:prstGeom prst="rect">
            <a:avLst/>
          </a:prstGeom>
          <a:noFill/>
          <a:ln w="9525">
            <a:noFill/>
            <a:miter lim="800000"/>
            <a:headEnd/>
            <a:tailEnd/>
          </a:ln>
        </p:spPr>
      </p:pic>
      <p:sp>
        <p:nvSpPr>
          <p:cNvPr id="8" name="矩形 7"/>
          <p:cNvSpPr/>
          <p:nvPr/>
        </p:nvSpPr>
        <p:spPr>
          <a:xfrm>
            <a:off x="179512" y="1196752"/>
            <a:ext cx="2423997" cy="369332"/>
          </a:xfrm>
          <a:prstGeom prst="rect">
            <a:avLst/>
          </a:prstGeom>
        </p:spPr>
        <p:txBody>
          <a:bodyPr wrap="none">
            <a:spAutoFit/>
          </a:bodyPr>
          <a:lstStyle/>
          <a:p>
            <a:r>
              <a:rPr lang="en-US" altLang="zh-CN" dirty="0" smtClean="0"/>
              <a:t>C13:NewAndDelete.cpp</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7177</TotalTime>
  <Words>1012</Words>
  <Application>Microsoft Macintosh PowerPoint</Application>
  <PresentationFormat>全屏显示(4:3)</PresentationFormat>
  <Paragraphs>141</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第13章动态对象创建</vt:lpstr>
      <vt:lpstr>本章内容</vt:lpstr>
      <vt:lpstr>对象创建</vt:lpstr>
      <vt:lpstr>对象的创建</vt:lpstr>
      <vt:lpstr>动态内存分配：从C语言到C++</vt:lpstr>
      <vt:lpstr>动态内存分配：从C语言到C++</vt:lpstr>
      <vt:lpstr>动态内存分配：从C语言到C++</vt:lpstr>
      <vt:lpstr>动态内存分配：从C语言到C++</vt:lpstr>
      <vt:lpstr>动态内存分配：示例</vt:lpstr>
      <vt:lpstr>内存管理的开销</vt:lpstr>
      <vt:lpstr>delete void*</vt:lpstr>
      <vt:lpstr>PowerPoint 演示文稿</vt:lpstr>
      <vt:lpstr>释放指针所指向内存的责任</vt:lpstr>
      <vt:lpstr>指针的Stash</vt:lpstr>
      <vt:lpstr>5/20</vt:lpstr>
      <vt:lpstr>数组与指针</vt:lpstr>
      <vt:lpstr>数组与指针</vt:lpstr>
      <vt:lpstr>用于数组的new和delete</vt:lpstr>
      <vt:lpstr>耗尽内存</vt:lpstr>
      <vt:lpstr>重载new 和 delete</vt:lpstr>
      <vt:lpstr>重载new 和 delete运算符</vt:lpstr>
      <vt:lpstr>重载全局new 和 delete运算符</vt:lpstr>
      <vt:lpstr>重载全局new 和 delete运算符</vt:lpstr>
      <vt:lpstr>重载类new和delete</vt:lpstr>
      <vt:lpstr>定位new和delete</vt:lpstr>
      <vt:lpstr>定位new和delete</vt:lpstr>
      <vt:lpstr>重载数组new和delete</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引用和拷贝构造函数</dc:title>
  <dc:creator>fudanxxc</dc:creator>
  <cp:lastModifiedBy>天戈 张</cp:lastModifiedBy>
  <cp:revision>279</cp:revision>
  <dcterms:created xsi:type="dcterms:W3CDTF">2010-03-28T08:03:33Z</dcterms:created>
  <dcterms:modified xsi:type="dcterms:W3CDTF">2015-05-20T03:35:35Z</dcterms:modified>
</cp:coreProperties>
</file>