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08" r:id="rId3"/>
    <p:sldId id="30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05" r:id="rId19"/>
    <p:sldId id="272" r:id="rId20"/>
    <p:sldId id="273" r:id="rId21"/>
    <p:sldId id="274" r:id="rId22"/>
    <p:sldId id="306" r:id="rId23"/>
    <p:sldId id="275" r:id="rId24"/>
    <p:sldId id="277" r:id="rId25"/>
    <p:sldId id="276" r:id="rId26"/>
    <p:sldId id="307" r:id="rId27"/>
    <p:sldId id="278" r:id="rId28"/>
    <p:sldId id="279" r:id="rId29"/>
    <p:sldId id="280" r:id="rId30"/>
    <p:sldId id="303" r:id="rId31"/>
    <p:sldId id="281" r:id="rId32"/>
    <p:sldId id="282" r:id="rId33"/>
    <p:sldId id="283" r:id="rId34"/>
    <p:sldId id="304"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1"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0187" autoAdjust="0"/>
  </p:normalViewPr>
  <p:slideViewPr>
    <p:cSldViewPr>
      <p:cViewPr varScale="1">
        <p:scale>
          <a:sx n="64" d="100"/>
          <a:sy n="64" d="100"/>
        </p:scale>
        <p:origin x="68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D4EFF5-D752-4C9B-BBD9-9412961537D9}" type="datetimeFigureOut">
              <a:rPr lang="zh-CN" altLang="en-US" smtClean="0"/>
              <a:pPr/>
              <a:t>2017/5/24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38CF9-335A-478E-AA89-97FFE8363732}" type="slidenum">
              <a:rPr lang="zh-CN" altLang="en-US" smtClean="0"/>
              <a:pPr/>
              <a:t>‹#›</a:t>
            </a:fld>
            <a:endParaRPr lang="zh-CN" altLang="en-US"/>
          </a:p>
        </p:txBody>
      </p:sp>
    </p:spTree>
    <p:extLst>
      <p:ext uri="{BB962C8B-B14F-4D97-AF65-F5344CB8AC3E}">
        <p14:creationId xmlns:p14="http://schemas.microsoft.com/office/powerpoint/2010/main" val="365389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p e r m u t e ( )</a:t>
            </a:r>
            <a:r>
              <a:rPr lang="zh-CN" altLang="en-US" dirty="0" smtClean="0"/>
              <a:t>函数的执行调用了</a:t>
            </a:r>
            <a:r>
              <a:rPr lang="en-US" altLang="zh-CN" dirty="0" smtClean="0"/>
              <a:t>X</a:t>
            </a:r>
            <a:r>
              <a:rPr lang="zh-CN" altLang="en-US" dirty="0" smtClean="0"/>
              <a:t>的接口，而</a:t>
            </a:r>
            <a:r>
              <a:rPr lang="en-US" altLang="zh-CN" dirty="0" smtClean="0"/>
              <a:t>X</a:t>
            </a:r>
            <a:r>
              <a:rPr lang="zh-CN" altLang="en-US" dirty="0" smtClean="0"/>
              <a:t>的其他成员函数也在</a:t>
            </a:r>
            <a:r>
              <a:rPr lang="en-US" altLang="zh-CN" dirty="0" smtClean="0"/>
              <a:t>Y</a:t>
            </a:r>
            <a:r>
              <a:rPr lang="zh-CN" altLang="en-US" dirty="0" smtClean="0"/>
              <a:t>的成员函数中被调用。</a:t>
            </a:r>
            <a:endParaRPr lang="zh-CN" altLang="en-US" dirty="0"/>
          </a:p>
        </p:txBody>
      </p:sp>
      <p:sp>
        <p:nvSpPr>
          <p:cNvPr id="4" name="灯片编号占位符 3"/>
          <p:cNvSpPr>
            <a:spLocks noGrp="1"/>
          </p:cNvSpPr>
          <p:nvPr>
            <p:ph type="sldNum" sz="quarter" idx="10"/>
          </p:nvPr>
        </p:nvSpPr>
        <p:spPr/>
        <p:txBody>
          <a:bodyPr/>
          <a:lstStyle/>
          <a:p>
            <a:fld id="{64438CF9-335A-478E-AA89-97FFE8363732}"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438CF9-335A-478E-AA89-97FFE8363732}"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Penguin</a:t>
            </a:r>
            <a:r>
              <a:rPr lang="zh-CN" altLang="en-US" b="1" dirty="0" smtClean="0"/>
              <a:t>：企鹅</a:t>
            </a:r>
            <a:endParaRPr lang="zh-CN" altLang="en-US" dirty="0"/>
          </a:p>
        </p:txBody>
      </p:sp>
      <p:sp>
        <p:nvSpPr>
          <p:cNvPr id="4" name="灯片编号占位符 3"/>
          <p:cNvSpPr>
            <a:spLocks noGrp="1"/>
          </p:cNvSpPr>
          <p:nvPr>
            <p:ph type="sldNum" sz="quarter" idx="10"/>
          </p:nvPr>
        </p:nvSpPr>
        <p:spPr/>
        <p:txBody>
          <a:bodyPr/>
          <a:lstStyle/>
          <a:p>
            <a:fld id="{89CA1891-ED04-4D92-A6A0-3BA29F4AA1E8}"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55E2D79-C887-4397-91BD-1FBD97F8EA16}" type="datetimeFigureOut">
              <a:rPr lang="zh-CN" altLang="en-US" smtClean="0"/>
              <a:pPr/>
              <a:t>2017/5/24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EA2236-C73F-4EB7-A057-C9C1F8C16CD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E2D79-C887-4397-91BD-1FBD97F8EA16}" type="datetimeFigureOut">
              <a:rPr lang="zh-CN" altLang="en-US" smtClean="0"/>
              <a:pPr/>
              <a:t>2017/5/24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A2236-C73F-4EB7-A057-C9C1F8C16C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14</a:t>
            </a:r>
            <a:r>
              <a:rPr lang="zh-CN" altLang="en-US" dirty="0" smtClean="0"/>
              <a:t>章 继承与组合</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endParaRPr lang="zh-CN" altLang="en-US" dirty="0"/>
          </a:p>
        </p:txBody>
      </p:sp>
      <p:sp>
        <p:nvSpPr>
          <p:cNvPr id="3" name="内容占位符 2"/>
          <p:cNvSpPr>
            <a:spLocks noGrp="1"/>
          </p:cNvSpPr>
          <p:nvPr>
            <p:ph idx="1"/>
          </p:nvPr>
        </p:nvSpPr>
        <p:spPr/>
        <p:txBody>
          <a:bodyPr/>
          <a:lstStyle/>
          <a:p>
            <a:r>
              <a:rPr lang="zh-CN" altLang="en-US" dirty="0" smtClean="0"/>
              <a:t>问题回顾：构造函数的类型，构造函数的作用以及如何设计构造函数的参数？</a:t>
            </a:r>
            <a:endParaRPr lang="en-US" altLang="zh-CN" dirty="0" smtClean="0"/>
          </a:p>
          <a:p>
            <a:endParaRPr lang="en-US" altLang="zh-CN" dirty="0" smtClean="0"/>
          </a:p>
          <a:p>
            <a:r>
              <a:rPr lang="zh-CN" altLang="en-US" dirty="0" smtClean="0"/>
              <a:t>如果一个类使用的组合或继承重用了其他类的代码，那么在构造这个类时，如何处理被重用的类的构造函数？</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endParaRPr lang="zh-CN" altLang="en-US" dirty="0"/>
          </a:p>
        </p:txBody>
      </p:sp>
      <p:sp>
        <p:nvSpPr>
          <p:cNvPr id="3" name="内容占位符 2"/>
          <p:cNvSpPr>
            <a:spLocks noGrp="1"/>
          </p:cNvSpPr>
          <p:nvPr>
            <p:ph idx="1"/>
          </p:nvPr>
        </p:nvSpPr>
        <p:spPr/>
        <p:txBody>
          <a:bodyPr/>
          <a:lstStyle/>
          <a:p>
            <a:r>
              <a:rPr lang="zh-CN" altLang="en-US" dirty="0" smtClean="0"/>
              <a:t>构造函数的初始化表达式</a:t>
            </a:r>
            <a:endParaRPr lang="en-US" altLang="zh-CN" dirty="0" smtClean="0"/>
          </a:p>
          <a:p>
            <a:pPr lvl="1"/>
            <a:r>
              <a:rPr lang="zh-CN" altLang="en-US" dirty="0" smtClean="0"/>
              <a:t>在继承的情况下，比如</a:t>
            </a:r>
            <a:r>
              <a:rPr lang="en-US" altLang="zh-CN" dirty="0" err="1" smtClean="0"/>
              <a:t>MyType</a:t>
            </a:r>
            <a:r>
              <a:rPr lang="zh-CN" altLang="en-US" dirty="0" smtClean="0"/>
              <a:t>继承了</a:t>
            </a:r>
            <a:r>
              <a:rPr lang="en-US" altLang="zh-CN" dirty="0" smtClean="0"/>
              <a:t>Bar</a:t>
            </a:r>
            <a:r>
              <a:rPr lang="zh-CN" altLang="en-US" dirty="0" smtClean="0"/>
              <a:t>，且</a:t>
            </a:r>
            <a:r>
              <a:rPr lang="en-US" altLang="zh-CN" dirty="0" smtClean="0"/>
              <a:t>Bar</a:t>
            </a:r>
            <a:r>
              <a:rPr lang="zh-CN" altLang="en-US" dirty="0" smtClean="0"/>
              <a:t>的构造函数只有一个</a:t>
            </a:r>
            <a:r>
              <a:rPr lang="en-US" altLang="zh-CN" dirty="0" err="1" smtClean="0"/>
              <a:t>int</a:t>
            </a:r>
            <a:r>
              <a:rPr lang="zh-CN" altLang="en-US" dirty="0" smtClean="0"/>
              <a:t>型参数，则构造函数如下：</a:t>
            </a:r>
            <a:endParaRPr lang="en-US" altLang="zh-CN" dirty="0" smtClean="0"/>
          </a:p>
          <a:p>
            <a:pPr lvl="1">
              <a:buNone/>
            </a:pPr>
            <a:endParaRPr lang="en-US" altLang="zh-CN" dirty="0" smtClean="0"/>
          </a:p>
          <a:p>
            <a:pPr lvl="1"/>
            <a:r>
              <a:rPr lang="zh-CN" altLang="en-US" dirty="0" smtClean="0"/>
              <a:t>在组合的情况下，成员的初始化也使用同样的语法：</a:t>
            </a:r>
            <a:endParaRPr lang="en-US" altLang="zh-CN" dirty="0" smtClean="0"/>
          </a:p>
          <a:p>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428728" y="3500438"/>
            <a:ext cx="6906317" cy="500066"/>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1500166" y="5286388"/>
            <a:ext cx="6841812" cy="500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endParaRPr lang="zh-CN" altLang="en-US" dirty="0"/>
          </a:p>
        </p:txBody>
      </p:sp>
      <p:sp>
        <p:nvSpPr>
          <p:cNvPr id="3" name="内容占位符 2"/>
          <p:cNvSpPr>
            <a:spLocks noGrp="1"/>
          </p:cNvSpPr>
          <p:nvPr>
            <p:ph idx="1"/>
          </p:nvPr>
        </p:nvSpPr>
        <p:spPr>
          <a:xfrm>
            <a:off x="428596" y="1285860"/>
            <a:ext cx="8229600" cy="4525963"/>
          </a:xfrm>
        </p:spPr>
        <p:txBody>
          <a:bodyPr/>
          <a:lstStyle/>
          <a:p>
            <a:r>
              <a:rPr lang="zh-CN" altLang="en-US" dirty="0" smtClean="0"/>
              <a:t>如何初始化基本数据类型，即那些没有构造函数的类型</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00100" y="2428868"/>
            <a:ext cx="7010763"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a:t>
            </a:r>
            <a:endParaRPr lang="zh-CN" altLang="en-US" dirty="0"/>
          </a:p>
        </p:txBody>
      </p:sp>
      <p:sp>
        <p:nvSpPr>
          <p:cNvPr id="3" name="内容占位符 2"/>
          <p:cNvSpPr>
            <a:spLocks noGrp="1"/>
          </p:cNvSpPr>
          <p:nvPr>
            <p:ph idx="1"/>
          </p:nvPr>
        </p:nvSpPr>
        <p:spPr/>
        <p:txBody>
          <a:bodyPr/>
          <a:lstStyle/>
          <a:p>
            <a:r>
              <a:rPr lang="zh-CN" altLang="en-US" dirty="0" smtClean="0"/>
              <a:t>为了使语法一致，可以把内部类型看作这样一种类型：它只有一个带单个参数的构造函数。</a:t>
            </a:r>
            <a:endParaRPr lang="en-US" altLang="zh-CN" dirty="0" smtClean="0"/>
          </a:p>
          <a:p>
            <a:r>
              <a:rPr lang="zh-CN" altLang="en-US" dirty="0" smtClean="0"/>
              <a:t>这种伪构造函数由于具有良好和一致的编码风格，在创建内部类型的变量是也可以使用这种方法：</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714481" y="4929198"/>
            <a:ext cx="4929222" cy="10275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组合与继承的联合</a:t>
            </a:r>
            <a:endParaRPr lang="zh-CN" altLang="en-US" dirty="0"/>
          </a:p>
        </p:txBody>
      </p:sp>
      <p:sp>
        <p:nvSpPr>
          <p:cNvPr id="3" name="内容占位符 2"/>
          <p:cNvSpPr>
            <a:spLocks noGrp="1"/>
          </p:cNvSpPr>
          <p:nvPr>
            <p:ph idx="1"/>
          </p:nvPr>
        </p:nvSpPr>
        <p:spPr/>
        <p:txBody>
          <a:bodyPr/>
          <a:lstStyle/>
          <a:p>
            <a:r>
              <a:rPr lang="zh-CN" altLang="en-US" dirty="0" smtClean="0"/>
              <a:t>在下面的例子中，组合和继承被放在一起：</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2285992"/>
            <a:ext cx="3057525" cy="1676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928662" y="4500570"/>
            <a:ext cx="2743200" cy="160972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4643438" y="2214554"/>
            <a:ext cx="4181475" cy="226695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4643438" y="5072074"/>
            <a:ext cx="170497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构造和析构的次序</a:t>
            </a:r>
            <a:endParaRPr lang="zh-CN" altLang="en-US" dirty="0"/>
          </a:p>
        </p:txBody>
      </p:sp>
      <p:sp>
        <p:nvSpPr>
          <p:cNvPr id="3" name="内容占位符 2"/>
          <p:cNvSpPr>
            <a:spLocks noGrp="1"/>
          </p:cNvSpPr>
          <p:nvPr>
            <p:ph idx="1"/>
          </p:nvPr>
        </p:nvSpPr>
        <p:spPr/>
        <p:txBody>
          <a:bodyPr/>
          <a:lstStyle/>
          <a:p>
            <a:r>
              <a:rPr lang="zh-CN" altLang="en-US" dirty="0" smtClean="0"/>
              <a:t>一个对象在构造时，如果有父类和组合对象，其构造和析构的过程如下：</a:t>
            </a:r>
            <a:endParaRPr lang="en-US" altLang="zh-CN" dirty="0" smtClean="0"/>
          </a:p>
          <a:p>
            <a:pPr lvl="1"/>
            <a:r>
              <a:rPr lang="zh-CN" altLang="en-US" dirty="0" smtClean="0"/>
              <a:t>构造时，先执行父类的构造过程，然后执行作为成员的组合对象的构造过程，最后执行自身的构造。</a:t>
            </a:r>
            <a:endParaRPr lang="en-US" altLang="zh-CN" dirty="0" smtClean="0"/>
          </a:p>
          <a:p>
            <a:pPr lvl="1"/>
            <a:r>
              <a:rPr lang="zh-CN" altLang="en-US" dirty="0" smtClean="0"/>
              <a:t>析构时，与构造的过程相反。</a:t>
            </a:r>
            <a:endParaRPr lang="en-US" altLang="zh-CN" dirty="0" smtClean="0"/>
          </a:p>
          <a:p>
            <a:pPr lvl="1"/>
            <a:r>
              <a:rPr lang="zh-CN" altLang="en-US" dirty="0" smtClean="0"/>
              <a:t>初始化列表中的初始化顺序不影响编译器对构造次序的决定。</a:t>
            </a:r>
            <a:endParaRPr lang="en-US" altLang="zh-CN" dirty="0" smtClean="0"/>
          </a:p>
          <a:p>
            <a:pPr lvl="1">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构造和析构的次序</a:t>
            </a:r>
            <a:endParaRPr lang="zh-CN" altLang="en-US" dirty="0"/>
          </a:p>
        </p:txBody>
      </p:sp>
      <p:sp>
        <p:nvSpPr>
          <p:cNvPr id="3" name="内容占位符 2"/>
          <p:cNvSpPr>
            <a:spLocks noGrp="1"/>
          </p:cNvSpPr>
          <p:nvPr>
            <p:ph idx="1"/>
          </p:nvPr>
        </p:nvSpPr>
        <p:spPr/>
        <p:txBody>
          <a:bodyPr/>
          <a:lstStyle/>
          <a:p>
            <a:r>
              <a:rPr lang="zh-CN" altLang="en-US" dirty="0" smtClean="0"/>
              <a:t>示例：</a:t>
            </a:r>
            <a:r>
              <a:rPr lang="en-US" altLang="zh-CN" dirty="0" smtClean="0"/>
              <a:t>C14:Order.cpp</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785786" y="2357430"/>
            <a:ext cx="6496095"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构造和析构的次序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500034" y="1643050"/>
            <a:ext cx="5362575" cy="260032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490545" y="4257675"/>
            <a:ext cx="5153025" cy="260032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6357950" y="1714488"/>
            <a:ext cx="2019300"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构造和析构的次序</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611560" y="1268760"/>
            <a:ext cx="3123230" cy="4392488"/>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499992" y="1340768"/>
            <a:ext cx="2019300" cy="962025"/>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4572000" y="2276872"/>
            <a:ext cx="2914650" cy="32575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继承：名字隐藏</a:t>
            </a:r>
            <a:endParaRPr lang="zh-CN" altLang="en-US" dirty="0"/>
          </a:p>
        </p:txBody>
      </p:sp>
      <p:sp>
        <p:nvSpPr>
          <p:cNvPr id="3" name="内容占位符 2"/>
          <p:cNvSpPr>
            <a:spLocks noGrp="1"/>
          </p:cNvSpPr>
          <p:nvPr>
            <p:ph idx="1"/>
          </p:nvPr>
        </p:nvSpPr>
        <p:spPr/>
        <p:txBody>
          <a:bodyPr/>
          <a:lstStyle/>
          <a:p>
            <a:r>
              <a:rPr lang="zh-CN" altLang="en-US" dirty="0" smtClean="0"/>
              <a:t>回顾：函数重载</a:t>
            </a:r>
            <a:endParaRPr lang="en-US" altLang="zh-CN" dirty="0" smtClean="0"/>
          </a:p>
          <a:p>
            <a:pPr lvl="1"/>
            <a:r>
              <a:rPr lang="zh-CN" altLang="en-US" dirty="0" smtClean="0"/>
              <a:t>一个类中，包含下面两个方法是合法的：</a:t>
            </a:r>
            <a:endParaRPr lang="en-US" altLang="zh-CN" dirty="0" smtClean="0"/>
          </a:p>
          <a:p>
            <a:pPr lvl="2"/>
            <a:r>
              <a:rPr lang="en-US" altLang="zh-CN" dirty="0" smtClean="0"/>
              <a:t>void print(char);</a:t>
            </a:r>
          </a:p>
          <a:p>
            <a:pPr lvl="2"/>
            <a:r>
              <a:rPr lang="en-US" altLang="zh-CN" dirty="0" smtClean="0"/>
              <a:t>void print(float);</a:t>
            </a:r>
          </a:p>
          <a:p>
            <a:pPr lvl="1"/>
            <a:r>
              <a:rPr lang="zh-CN" altLang="en-US" dirty="0" smtClean="0"/>
              <a:t>在编译器内部，这两个函数被翻译成</a:t>
            </a:r>
            <a:endParaRPr lang="en-US" altLang="zh-CN" dirty="0" smtClean="0"/>
          </a:p>
          <a:p>
            <a:pPr lvl="2"/>
            <a:r>
              <a:rPr lang="en-US" altLang="zh-CN" dirty="0" smtClean="0"/>
              <a:t>_</a:t>
            </a:r>
            <a:r>
              <a:rPr lang="en-US" altLang="zh-CN" dirty="0" err="1" smtClean="0"/>
              <a:t>print_char</a:t>
            </a:r>
            <a:r>
              <a:rPr lang="zh-CN" altLang="en-US" dirty="0" smtClean="0"/>
              <a:t>和</a:t>
            </a:r>
            <a:r>
              <a:rPr lang="en-US" altLang="zh-CN" dirty="0" smtClean="0"/>
              <a:t>_</a:t>
            </a:r>
            <a:r>
              <a:rPr lang="en-US" altLang="zh-CN" dirty="0" err="1" smtClean="0"/>
              <a:t>print_float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0524</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7242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继承：名字隐藏</a:t>
            </a:r>
            <a:endParaRPr lang="zh-CN" altLang="en-US" dirty="0"/>
          </a:p>
        </p:txBody>
      </p:sp>
      <p:sp>
        <p:nvSpPr>
          <p:cNvPr id="3" name="内容占位符 2"/>
          <p:cNvSpPr>
            <a:spLocks noGrp="1"/>
          </p:cNvSpPr>
          <p:nvPr>
            <p:ph idx="1"/>
          </p:nvPr>
        </p:nvSpPr>
        <p:spPr/>
        <p:txBody>
          <a:bodyPr/>
          <a:lstStyle/>
          <a:p>
            <a:r>
              <a:rPr lang="zh-CN" altLang="en-US" dirty="0" smtClean="0"/>
              <a:t>继承中，如果子类中定义的一个函数，名称与父类中的一个函数相同，将发生什么？</a:t>
            </a:r>
            <a:endParaRPr lang="en-US" altLang="zh-CN" dirty="0" smtClean="0"/>
          </a:p>
          <a:p>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785786" y="3286124"/>
            <a:ext cx="4381500" cy="2143125"/>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314950" y="2786058"/>
            <a:ext cx="3829050" cy="9906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5286380" y="4500570"/>
            <a:ext cx="3533775" cy="800100"/>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5219700" y="5224484"/>
            <a:ext cx="3924300" cy="127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继承：名字隐藏</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214282" y="1643050"/>
            <a:ext cx="5648325" cy="11811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214282" y="3000372"/>
            <a:ext cx="4029075" cy="1828800"/>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3657631" y="3286124"/>
            <a:ext cx="5343525" cy="326707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6" y="-20670"/>
            <a:ext cx="1008112" cy="2636912"/>
          </a:xfrm>
        </p:spPr>
        <p:txBody>
          <a:bodyPr>
            <a:normAutofit fontScale="90000"/>
          </a:bodyPr>
          <a:lstStyle/>
          <a:p>
            <a:r>
              <a:rPr lang="zh-CN" altLang="en-US" dirty="0" smtClean="0"/>
              <a:t>名字隐藏</a:t>
            </a:r>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1" y="2712940"/>
            <a:ext cx="6516216" cy="3710337"/>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3844453" y="-34832"/>
            <a:ext cx="5343525" cy="326707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继承：名字隐藏</a:t>
            </a:r>
            <a:endParaRPr lang="zh-CN" altLang="en-US" dirty="0"/>
          </a:p>
        </p:txBody>
      </p:sp>
      <p:sp>
        <p:nvSpPr>
          <p:cNvPr id="3" name="内容占位符 2"/>
          <p:cNvSpPr>
            <a:spLocks noGrp="1"/>
          </p:cNvSpPr>
          <p:nvPr>
            <p:ph idx="1"/>
          </p:nvPr>
        </p:nvSpPr>
        <p:spPr/>
        <p:txBody>
          <a:bodyPr/>
          <a:lstStyle/>
          <a:p>
            <a:r>
              <a:rPr lang="zh-CN" altLang="en-US" dirty="0" smtClean="0"/>
              <a:t>结论：在子类中定义的函数将隐藏所有父类中有相同名称的函数。</a:t>
            </a:r>
            <a:endParaRPr lang="en-US" altLang="zh-CN" dirty="0" smtClean="0"/>
          </a:p>
          <a:p>
            <a:r>
              <a:rPr lang="zh-CN" altLang="en-US" dirty="0" smtClean="0"/>
              <a:t>如果希望访问那些定义在父类中被隐藏的方法，就必须通过转换，将子类作为父类来操作。</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使用名字隐藏的继承示例：</a:t>
            </a:r>
            <a:r>
              <a:rPr lang="en-US" altLang="zh-CN" dirty="0" smtClean="0"/>
              <a:t/>
            </a:r>
            <a:br>
              <a:rPr lang="en-US" altLang="zh-CN" dirty="0" smtClean="0"/>
            </a:br>
            <a:r>
              <a:rPr lang="zh-CN" altLang="en-US" dirty="0" smtClean="0"/>
              <a:t>一个存放字符串的</a:t>
            </a:r>
            <a:r>
              <a:rPr lang="en-US" altLang="zh-CN" dirty="0" smtClean="0"/>
              <a:t>Stack</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642910" y="1857364"/>
            <a:ext cx="7627914"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使用名字隐藏的继承示例：</a:t>
            </a:r>
            <a:r>
              <a:rPr lang="en-US" altLang="zh-CN" dirty="0" smtClean="0"/>
              <a:t/>
            </a:r>
            <a:br>
              <a:rPr lang="en-US" altLang="zh-CN" dirty="0" smtClean="0"/>
            </a:br>
            <a:r>
              <a:rPr lang="zh-CN" altLang="en-US" dirty="0" smtClean="0"/>
              <a:t>一个存放字符串的</a:t>
            </a:r>
            <a:r>
              <a:rPr lang="en-US" altLang="zh-CN" dirty="0" smtClean="0"/>
              <a:t>Stack</a:t>
            </a:r>
            <a:endParaRPr lang="zh-CN" alt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857224" y="1643050"/>
            <a:ext cx="3981450" cy="37147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785786" y="2143116"/>
            <a:ext cx="4343400" cy="4171950"/>
          </a:xfrm>
          <a:prstGeom prst="rect">
            <a:avLst/>
          </a:prstGeom>
          <a:noFill/>
          <a:ln w="9525">
            <a:noFill/>
            <a:miter lim="800000"/>
            <a:headEnd/>
            <a:tailEnd/>
          </a:ln>
        </p:spPr>
      </p:pic>
      <p:sp>
        <p:nvSpPr>
          <p:cNvPr id="7" name="椭圆形标注 6"/>
          <p:cNvSpPr/>
          <p:nvPr/>
        </p:nvSpPr>
        <p:spPr>
          <a:xfrm>
            <a:off x="5143472" y="2500306"/>
            <a:ext cx="4000528" cy="1571636"/>
          </a:xfrm>
          <a:prstGeom prst="wedgeEllipseCallout">
            <a:avLst>
              <a:gd name="adj1" fmla="val -96406"/>
              <a:gd name="adj2" fmla="val -52331"/>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t>push/peek/pop</a:t>
            </a:r>
            <a:r>
              <a:rPr lang="zh-CN" altLang="en-US" sz="2400" b="1" dirty="0" smtClean="0"/>
              <a:t>隐藏了</a:t>
            </a:r>
            <a:r>
              <a:rPr lang="en-US" altLang="zh-CN" sz="2400" b="1" dirty="0" smtClean="0"/>
              <a:t>Stack</a:t>
            </a:r>
            <a:r>
              <a:rPr lang="zh-CN" altLang="en-US" sz="2400" b="1" dirty="0" smtClean="0"/>
              <a:t>类中带</a:t>
            </a:r>
            <a:r>
              <a:rPr lang="en-US" altLang="zh-CN" sz="2400" b="1" dirty="0" smtClean="0"/>
              <a:t>void*</a:t>
            </a:r>
            <a:r>
              <a:rPr lang="zh-CN" altLang="en-US" sz="2400" b="1" dirty="0" smtClean="0"/>
              <a:t>类型或返回</a:t>
            </a:r>
            <a:r>
              <a:rPr lang="en-US" altLang="zh-CN" sz="2400" b="1" dirty="0" smtClean="0"/>
              <a:t>void*</a:t>
            </a:r>
            <a:r>
              <a:rPr lang="zh-CN" altLang="en-US" sz="2400" b="1" dirty="0" smtClean="0"/>
              <a:t>类型的函数</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5/27</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90130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使用名字隐藏的继承示例：</a:t>
            </a:r>
            <a:r>
              <a:rPr lang="en-US" altLang="zh-CN" dirty="0" smtClean="0"/>
              <a:t/>
            </a:r>
            <a:br>
              <a:rPr lang="en-US" altLang="zh-CN" dirty="0" smtClean="0"/>
            </a:br>
            <a:r>
              <a:rPr lang="zh-CN" altLang="en-US" dirty="0" smtClean="0"/>
              <a:t>一个存放字符串的</a:t>
            </a:r>
            <a:r>
              <a:rPr lang="en-US" altLang="zh-CN" dirty="0" smtClean="0"/>
              <a:t>Stack</a:t>
            </a:r>
            <a:endParaRPr lang="zh-CN" altLang="en-US" dirty="0"/>
          </a:p>
        </p:txBody>
      </p:sp>
      <p:sp>
        <p:nvSpPr>
          <p:cNvPr id="3" name="内容占位符 2"/>
          <p:cNvSpPr>
            <a:spLocks noGrp="1"/>
          </p:cNvSpPr>
          <p:nvPr>
            <p:ph idx="1"/>
          </p:nvPr>
        </p:nvSpPr>
        <p:spPr/>
        <p:txBody>
          <a:bodyPr/>
          <a:lstStyle/>
          <a:p>
            <a:r>
              <a:rPr lang="zh-CN" altLang="en-US" dirty="0" smtClean="0"/>
              <a:t>问题：</a:t>
            </a:r>
            <a:endParaRPr lang="en-US" altLang="zh-CN" dirty="0" smtClean="0"/>
          </a:p>
          <a:p>
            <a:pPr lvl="1"/>
            <a:r>
              <a:rPr lang="zh-CN" altLang="en-US" dirty="0" smtClean="0"/>
              <a:t>这个类仅仅可以对</a:t>
            </a:r>
            <a:r>
              <a:rPr lang="en-US" altLang="zh-CN" dirty="0" smtClean="0"/>
              <a:t>string</a:t>
            </a:r>
            <a:r>
              <a:rPr lang="zh-CN" altLang="en-US" dirty="0" smtClean="0"/>
              <a:t>指针进行操作，如果想对某一其他类型的对象进行操作，只有实现一个新的</a:t>
            </a:r>
            <a:r>
              <a:rPr lang="en-US" altLang="zh-CN" dirty="0" smtClean="0"/>
              <a:t>Stack</a:t>
            </a:r>
            <a:r>
              <a:rPr lang="zh-CN" altLang="en-US" dirty="0" smtClean="0"/>
              <a:t>类。</a:t>
            </a:r>
            <a:endParaRPr lang="en-US" altLang="zh-CN" dirty="0" smtClean="0"/>
          </a:p>
          <a:p>
            <a:pPr lvl="1"/>
            <a:r>
              <a:rPr lang="zh-CN" altLang="en-US" dirty="0" smtClean="0"/>
              <a:t>这个新的</a:t>
            </a:r>
            <a:r>
              <a:rPr lang="en-US" altLang="zh-CN" dirty="0" err="1" smtClean="0"/>
              <a:t>StringStack</a:t>
            </a:r>
            <a:r>
              <a:rPr lang="zh-CN" altLang="en-US" dirty="0" smtClean="0"/>
              <a:t>实际上是修改了原先</a:t>
            </a:r>
            <a:r>
              <a:rPr lang="en-US" altLang="zh-CN" dirty="0" smtClean="0"/>
              <a:t>Stack</a:t>
            </a:r>
            <a:r>
              <a:rPr lang="zh-CN" altLang="en-US" dirty="0" smtClean="0"/>
              <a:t>的接口。如果不能将</a:t>
            </a:r>
            <a:r>
              <a:rPr lang="en-US" altLang="zh-CN" dirty="0" err="1" smtClean="0"/>
              <a:t>StingStack</a:t>
            </a:r>
            <a:r>
              <a:rPr lang="zh-CN" altLang="en-US" dirty="0" smtClean="0"/>
              <a:t>当作</a:t>
            </a:r>
            <a:r>
              <a:rPr lang="en-US" altLang="zh-CN" dirty="0" smtClean="0"/>
              <a:t>Stack</a:t>
            </a:r>
            <a:r>
              <a:rPr lang="zh-CN" altLang="en-US" dirty="0" smtClean="0"/>
              <a:t>来使用，那我们为什么还需要继承呢？</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非自动继承的函数</a:t>
            </a:r>
            <a:endParaRPr lang="zh-CN" altLang="en-US" dirty="0"/>
          </a:p>
        </p:txBody>
      </p:sp>
      <p:sp>
        <p:nvSpPr>
          <p:cNvPr id="3" name="内容占位符 2"/>
          <p:cNvSpPr>
            <a:spLocks noGrp="1"/>
          </p:cNvSpPr>
          <p:nvPr>
            <p:ph idx="1"/>
          </p:nvPr>
        </p:nvSpPr>
        <p:spPr/>
        <p:txBody>
          <a:bodyPr/>
          <a:lstStyle/>
          <a:p>
            <a:r>
              <a:rPr lang="zh-CN" altLang="en-US" dirty="0" smtClean="0"/>
              <a:t>继承的语义是，所有公共的函数都将复制到子类中（除非在子类中隐藏该函数）。</a:t>
            </a:r>
            <a:endParaRPr lang="en-US" altLang="zh-CN" dirty="0" smtClean="0"/>
          </a:p>
          <a:p>
            <a:r>
              <a:rPr lang="zh-CN" altLang="en-US" dirty="0" smtClean="0"/>
              <a:t>然而，有些函数，编译器知道父类和子类通常是不一样的，试图在子类中使用父类的函数往往是不好的习惯，或者会经常导致错误。这时候编译器会自动隐藏这些函数。</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非自动继承的函数</a:t>
            </a:r>
            <a:endParaRPr lang="zh-CN" altLang="en-US" dirty="0"/>
          </a:p>
        </p:txBody>
      </p:sp>
      <p:sp>
        <p:nvSpPr>
          <p:cNvPr id="3" name="内容占位符 2"/>
          <p:cNvSpPr>
            <a:spLocks noGrp="1"/>
          </p:cNvSpPr>
          <p:nvPr>
            <p:ph idx="1"/>
          </p:nvPr>
        </p:nvSpPr>
        <p:spPr/>
        <p:txBody>
          <a:bodyPr/>
          <a:lstStyle/>
          <a:p>
            <a:r>
              <a:rPr lang="zh-CN" altLang="en-US" dirty="0" smtClean="0"/>
              <a:t>构造函数</a:t>
            </a:r>
            <a:endParaRPr lang="en-US" altLang="zh-CN" dirty="0" smtClean="0"/>
          </a:p>
          <a:p>
            <a:pPr lvl="1"/>
            <a:r>
              <a:rPr lang="zh-CN" altLang="en-US" dirty="0" smtClean="0"/>
              <a:t>父类和子类的构造函数通常不应该一样的，因为子类是父类的特化，应该包含更多的信息。</a:t>
            </a:r>
            <a:endParaRPr lang="en-US" altLang="zh-CN" dirty="0" smtClean="0"/>
          </a:p>
          <a:p>
            <a:r>
              <a:rPr lang="en-US" altLang="zh-CN" dirty="0" smtClean="0"/>
              <a:t>operator=</a:t>
            </a:r>
          </a:p>
          <a:p>
            <a:r>
              <a:rPr lang="zh-CN" altLang="en-US" dirty="0" smtClean="0"/>
              <a:t>示例：</a:t>
            </a:r>
            <a:r>
              <a:rPr lang="en-US" altLang="zh-CN" dirty="0" smtClean="0"/>
              <a:t>C14:SynthesizedFunctions.cpp</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 ++</a:t>
            </a:r>
            <a:r>
              <a:rPr lang="zh-CN" altLang="en-US" dirty="0" smtClean="0"/>
              <a:t>最重要的特征之一是代码重用。应当能够做比拷贝代码更多的工作：在 </a:t>
            </a:r>
            <a:r>
              <a:rPr lang="en-US" altLang="zh-CN" dirty="0" smtClean="0"/>
              <a:t>C + +</a:t>
            </a:r>
            <a:r>
              <a:rPr lang="zh-CN" altLang="en-US" dirty="0" smtClean="0"/>
              <a:t>中，用类的方法解决，通过创建新类重用代码，就可以使用其他人已经创建并调试过的类。两种完成这件事的方法：</a:t>
            </a:r>
            <a:endParaRPr lang="en-US" altLang="zh-CN" dirty="0" smtClean="0"/>
          </a:p>
          <a:p>
            <a:r>
              <a:rPr lang="zh-CN" altLang="en-US" dirty="0" smtClean="0"/>
              <a:t>第一种方法很直接：简单地创建一个包含已存在的类对象的新类，因为这个新类是由已存在类的对象组合而成。所以称为组合（</a:t>
            </a:r>
            <a:r>
              <a:rPr lang="en-US" altLang="zh-CN" dirty="0" smtClean="0"/>
              <a:t>composition</a:t>
            </a:r>
            <a:r>
              <a:rPr lang="zh-CN" altLang="en-US" dirty="0" smtClean="0"/>
              <a:t>）。</a:t>
            </a:r>
            <a:endParaRPr lang="en-US" altLang="zh-CN" dirty="0" smtClean="0"/>
          </a:p>
          <a:p>
            <a:r>
              <a:rPr lang="zh-CN" altLang="en-US" dirty="0" smtClean="0"/>
              <a:t>第二种方法，创建一个新类作为一个已存在类的类型，不修改已存在的类，而采取这个已存在类的形式，并将代码加入其中，这个方法被称为继承（</a:t>
            </a:r>
            <a:r>
              <a:rPr lang="en-US" altLang="zh-CN" dirty="0" smtClean="0"/>
              <a:t>inheritance</a:t>
            </a:r>
            <a:r>
              <a:rPr lang="zh-CN" altLang="en-US" dirty="0" smtClean="0"/>
              <a:t>），其中大量的工作由编译器完成。继承是面向对象程序设计的基石</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0" y="1000108"/>
            <a:ext cx="6630170" cy="371477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自动继承与非自动继承的函数</a:t>
            </a:r>
            <a:endParaRPr lang="zh-CN" altLang="en-US" dirty="0"/>
          </a:p>
        </p:txBody>
      </p:sp>
      <p:sp>
        <p:nvSpPr>
          <p:cNvPr id="4" name="矩形 3"/>
          <p:cNvSpPr/>
          <p:nvPr/>
        </p:nvSpPr>
        <p:spPr>
          <a:xfrm>
            <a:off x="4572000" y="2357430"/>
            <a:ext cx="4286328" cy="4247317"/>
          </a:xfrm>
          <a:prstGeom prst="rect">
            <a:avLst/>
          </a:prstGeom>
          <a:ln w="3175">
            <a:solidFill>
              <a:schemeClr val="tx1"/>
            </a:solidFill>
          </a:ln>
        </p:spPr>
        <p:txBody>
          <a:bodyPr wrap="square">
            <a:spAutoFit/>
          </a:bodyPr>
          <a:lstStyle/>
          <a:p>
            <a:r>
              <a:rPr lang="en-US" altLang="zh-CN" b="1" dirty="0" smtClean="0"/>
              <a:t>void f(Game::Other) {}</a:t>
            </a:r>
          </a:p>
          <a:p>
            <a:r>
              <a:rPr lang="en-US" altLang="zh-CN" b="1" dirty="0" err="1" smtClean="0"/>
              <a:t>int</a:t>
            </a:r>
            <a:r>
              <a:rPr lang="en-US" altLang="zh-CN" b="1" dirty="0" smtClean="0"/>
              <a:t> main() {</a:t>
            </a:r>
          </a:p>
          <a:p>
            <a:r>
              <a:rPr lang="en-US" altLang="zh-CN" dirty="0" smtClean="0"/>
              <a:t>  Chess d1;  // Default constructor</a:t>
            </a:r>
          </a:p>
          <a:p>
            <a:r>
              <a:rPr lang="en-US" altLang="zh-CN" dirty="0" smtClean="0"/>
              <a:t>  Chess d2(d1); // Copy-constructor</a:t>
            </a:r>
          </a:p>
          <a:p>
            <a:r>
              <a:rPr lang="es-ES" altLang="zh-CN" dirty="0" smtClean="0"/>
              <a:t>//! Chess d3(1); // Error: no int constructor</a:t>
            </a:r>
          </a:p>
          <a:p>
            <a:r>
              <a:rPr lang="en-US" altLang="zh-CN" dirty="0" smtClean="0"/>
              <a:t>  d1 = d2; // Operator= synthesized</a:t>
            </a:r>
          </a:p>
          <a:p>
            <a:r>
              <a:rPr lang="en-US" altLang="zh-CN" dirty="0" smtClean="0"/>
              <a:t>  f(d1); // Type-conversion IS inherited</a:t>
            </a:r>
          </a:p>
          <a:p>
            <a:r>
              <a:rPr lang="en-US" altLang="zh-CN" dirty="0" smtClean="0"/>
              <a:t>  Game </a:t>
            </a:r>
            <a:r>
              <a:rPr lang="en-US" altLang="zh-CN" dirty="0" err="1" smtClean="0"/>
              <a:t>game</a:t>
            </a:r>
            <a:r>
              <a:rPr lang="en-US" altLang="zh-CN" dirty="0" smtClean="0"/>
              <a:t>;</a:t>
            </a:r>
          </a:p>
          <a:p>
            <a:r>
              <a:rPr lang="en-US" altLang="zh-CN" dirty="0" smtClean="0"/>
              <a:t>  Game::Other go;</a:t>
            </a:r>
          </a:p>
          <a:p>
            <a:r>
              <a:rPr lang="en-US" altLang="zh-CN" dirty="0" smtClean="0"/>
              <a:t>  game = go;</a:t>
            </a:r>
          </a:p>
          <a:p>
            <a:r>
              <a:rPr lang="en-US" altLang="zh-CN" dirty="0" smtClean="0"/>
              <a:t>//!  d1 = go; // Operator= not synthesized </a:t>
            </a:r>
          </a:p>
          <a:p>
            <a:r>
              <a:rPr lang="en-US" altLang="zh-CN" dirty="0" smtClean="0"/>
              <a:t>           // for differing types</a:t>
            </a:r>
          </a:p>
          <a:p>
            <a:r>
              <a:rPr lang="en-US" altLang="zh-CN" dirty="0" smtClean="0"/>
              <a:t>  Checkers c1, c2(c1);</a:t>
            </a:r>
          </a:p>
          <a:p>
            <a:r>
              <a:rPr lang="en-US" altLang="zh-CN" dirty="0" smtClean="0"/>
              <a:t>  c1 = c2;</a:t>
            </a: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非自动继承的函数</a:t>
            </a:r>
            <a:endParaRPr lang="zh-CN" altLang="en-US" dirty="0"/>
          </a:p>
        </p:txBody>
      </p:sp>
      <p:sp>
        <p:nvSpPr>
          <p:cNvPr id="3" name="内容占位符 2"/>
          <p:cNvSpPr>
            <a:spLocks noGrp="1"/>
          </p:cNvSpPr>
          <p:nvPr>
            <p:ph idx="1"/>
          </p:nvPr>
        </p:nvSpPr>
        <p:spPr>
          <a:xfrm>
            <a:off x="457200" y="1600200"/>
            <a:ext cx="3900486" cy="4525963"/>
          </a:xfrm>
        </p:spPr>
        <p:txBody>
          <a:bodyPr>
            <a:normAutofit/>
          </a:bodyPr>
          <a:lstStyle/>
          <a:p>
            <a:r>
              <a:rPr lang="zh-CN" altLang="en-US" sz="2400" dirty="0" smtClean="0"/>
              <a:t>在自定义拷贝构造函数和</a:t>
            </a:r>
            <a:r>
              <a:rPr lang="en-US" altLang="zh-CN" sz="2400" dirty="0" smtClean="0"/>
              <a:t>operator=</a:t>
            </a:r>
            <a:r>
              <a:rPr lang="zh-CN" altLang="en-US" sz="2400" dirty="0" smtClean="0"/>
              <a:t>时，如果需要调用父类对应的函数，必须在定义时显式地调用。</a:t>
            </a:r>
            <a:endParaRPr lang="en-US" altLang="zh-CN" sz="2400" dirty="0" smtClean="0"/>
          </a:p>
          <a:p>
            <a:r>
              <a:rPr lang="zh-CN" altLang="en-US" sz="2400" dirty="0" smtClean="0"/>
              <a:t>编译器不会像在生成缺省的拷贝构造函数和</a:t>
            </a:r>
            <a:r>
              <a:rPr lang="en-US" altLang="zh-CN" sz="2400" dirty="0" smtClean="0"/>
              <a:t>operator=</a:t>
            </a:r>
            <a:r>
              <a:rPr lang="zh-CN" altLang="en-US" sz="2400" dirty="0" smtClean="0"/>
              <a:t>时那样调用父类的对应函数。</a:t>
            </a:r>
            <a:endParaRPr lang="zh-CN" altLang="en-US" sz="2400" dirty="0"/>
          </a:p>
        </p:txBody>
      </p:sp>
      <p:sp>
        <p:nvSpPr>
          <p:cNvPr id="4" name="矩形 3"/>
          <p:cNvSpPr/>
          <p:nvPr/>
        </p:nvSpPr>
        <p:spPr>
          <a:xfrm>
            <a:off x="4429124" y="1571612"/>
            <a:ext cx="4500594" cy="3139321"/>
          </a:xfrm>
          <a:prstGeom prst="rect">
            <a:avLst/>
          </a:prstGeom>
          <a:ln>
            <a:solidFill>
              <a:schemeClr val="tx1"/>
            </a:solidFill>
          </a:ln>
        </p:spPr>
        <p:txBody>
          <a:bodyPr wrap="square">
            <a:spAutoFit/>
          </a:bodyPr>
          <a:lstStyle/>
          <a:p>
            <a:r>
              <a:rPr lang="en-US" altLang="zh-CN" dirty="0" smtClean="0"/>
              <a:t>class Checkers : public Game {</a:t>
            </a:r>
          </a:p>
          <a:p>
            <a:r>
              <a:rPr lang="en-US" altLang="zh-CN" dirty="0" smtClean="0"/>
              <a:t>public:</a:t>
            </a:r>
          </a:p>
          <a:p>
            <a:r>
              <a:rPr lang="en-US" altLang="zh-CN" dirty="0" smtClean="0"/>
              <a:t>Checkers(const Checkers&amp; c) : Game(c) {</a:t>
            </a:r>
          </a:p>
          <a:p>
            <a:r>
              <a:rPr lang="en-US" altLang="zh-CN" dirty="0" smtClean="0"/>
              <a:t>    </a:t>
            </a:r>
            <a:r>
              <a:rPr lang="en-US" altLang="zh-CN" dirty="0" err="1" smtClean="0"/>
              <a:t>cout</a:t>
            </a:r>
            <a:r>
              <a:rPr lang="en-US" altLang="zh-CN" dirty="0" smtClean="0"/>
              <a:t> &lt;&lt; "Checkers(const Checkers&amp; c)\n";</a:t>
            </a:r>
          </a:p>
          <a:p>
            <a:r>
              <a:rPr lang="zh-CN" altLang="en-US" dirty="0" smtClean="0"/>
              <a:t>  </a:t>
            </a:r>
            <a:r>
              <a:rPr lang="en-US" altLang="zh-CN" dirty="0" smtClean="0"/>
              <a:t>}</a:t>
            </a:r>
          </a:p>
          <a:p>
            <a:r>
              <a:rPr lang="en-US" altLang="zh-CN" dirty="0" smtClean="0"/>
              <a:t>  Checkers&amp; operator=(const Checkers&amp; c) {</a:t>
            </a:r>
          </a:p>
          <a:p>
            <a:r>
              <a:rPr lang="en-US" altLang="zh-CN" dirty="0" smtClean="0"/>
              <a:t>    Game::operator=(c);</a:t>
            </a:r>
          </a:p>
          <a:p>
            <a:r>
              <a:rPr lang="en-US" altLang="zh-CN" dirty="0" smtClean="0"/>
              <a:t>    </a:t>
            </a:r>
            <a:r>
              <a:rPr lang="en-US" altLang="zh-CN" dirty="0" err="1" smtClean="0"/>
              <a:t>cout</a:t>
            </a:r>
            <a:r>
              <a:rPr lang="en-US" altLang="zh-CN" dirty="0" smtClean="0"/>
              <a:t> &lt;&lt; "Checkers::operator=()\n";</a:t>
            </a:r>
          </a:p>
          <a:p>
            <a:r>
              <a:rPr lang="en-US" altLang="zh-CN" dirty="0" smtClean="0"/>
              <a:t>    return *this;</a:t>
            </a:r>
          </a:p>
          <a:p>
            <a:r>
              <a:rPr lang="zh-CN" altLang="en-US" dirty="0" smtClean="0"/>
              <a:t>  </a:t>
            </a:r>
            <a:r>
              <a:rPr lang="en-US" altLang="zh-CN" dirty="0" smtClean="0"/>
              <a:t>}</a:t>
            </a:r>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继承与静态成员函数</a:t>
            </a:r>
            <a:endParaRPr lang="zh-CN" altLang="en-US" dirty="0"/>
          </a:p>
        </p:txBody>
      </p:sp>
      <p:sp>
        <p:nvSpPr>
          <p:cNvPr id="3" name="内容占位符 2"/>
          <p:cNvSpPr>
            <a:spLocks noGrp="1"/>
          </p:cNvSpPr>
          <p:nvPr>
            <p:ph idx="1"/>
          </p:nvPr>
        </p:nvSpPr>
        <p:spPr/>
        <p:txBody>
          <a:bodyPr/>
          <a:lstStyle/>
          <a:p>
            <a:r>
              <a:rPr lang="zh-CN" altLang="en-US" dirty="0" smtClean="0"/>
              <a:t>静态成员函数在继承时的行为与非静态成员基本类似：</a:t>
            </a:r>
            <a:endParaRPr lang="en-US" altLang="zh-CN" dirty="0" smtClean="0"/>
          </a:p>
          <a:p>
            <a:pPr lvl="1"/>
            <a:r>
              <a:rPr lang="zh-CN" altLang="en-US" dirty="0" smtClean="0"/>
              <a:t>它们均可被继承到派生类中</a:t>
            </a:r>
            <a:endParaRPr lang="en-US" altLang="zh-CN" dirty="0" smtClean="0"/>
          </a:p>
          <a:p>
            <a:pPr lvl="1"/>
            <a:r>
              <a:rPr lang="zh-CN" altLang="en-US" dirty="0" smtClean="0"/>
              <a:t>如果我们定义了一个静态成员，所有在基类中的同名函数将被隐藏</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继承和组合的选择</a:t>
            </a:r>
            <a:endParaRPr lang="zh-CN" altLang="en-US" dirty="0"/>
          </a:p>
        </p:txBody>
      </p:sp>
      <p:sp>
        <p:nvSpPr>
          <p:cNvPr id="3" name="内容占位符 2"/>
          <p:cNvSpPr>
            <a:spLocks noGrp="1"/>
          </p:cNvSpPr>
          <p:nvPr>
            <p:ph idx="1"/>
          </p:nvPr>
        </p:nvSpPr>
        <p:spPr/>
        <p:txBody>
          <a:bodyPr>
            <a:normAutofit/>
          </a:bodyPr>
          <a:lstStyle/>
          <a:p>
            <a:r>
              <a:rPr lang="zh-CN" altLang="en-US" dirty="0" smtClean="0"/>
              <a:t>如果一个对象只使用一个其他的对象，继承和组合看上去可以达到同样的效果：将一个对象放到另一个对象中，这时，可以按以下方式来选择继承或组合：</a:t>
            </a:r>
            <a:endParaRPr lang="en-US" altLang="zh-CN" dirty="0" smtClean="0"/>
          </a:p>
          <a:p>
            <a:pPr lvl="1"/>
            <a:r>
              <a:rPr lang="zh-CN" altLang="en-US" dirty="0" smtClean="0"/>
              <a:t>如果只是希望使用新的对象的某些功能，而不是希望新的对象具有与另一对象拥有相同的接口，这时最好使用组合。</a:t>
            </a:r>
            <a:endParaRPr lang="en-US" altLang="zh-CN" dirty="0" smtClean="0"/>
          </a:p>
          <a:p>
            <a:pPr lvl="1"/>
            <a:r>
              <a:rPr lang="zh-CN" altLang="en-US" dirty="0" smtClean="0"/>
              <a:t>如果希望新的对象具有与另一对象拥有相同的接口，则应该使用继承。</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继承：相同的接口</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714347" y="1785926"/>
            <a:ext cx="7895131" cy="3571900"/>
          </a:xfrm>
          <a:prstGeom prst="rect">
            <a:avLst/>
          </a:prstGeom>
          <a:noFill/>
          <a:ln w="9525">
            <a:noFill/>
            <a:miter lim="800000"/>
            <a:headEnd/>
            <a:tailEnd/>
          </a:ln>
        </p:spPr>
      </p:pic>
      <p:sp>
        <p:nvSpPr>
          <p:cNvPr id="5" name="矩形 4"/>
          <p:cNvSpPr/>
          <p:nvPr/>
        </p:nvSpPr>
        <p:spPr>
          <a:xfrm>
            <a:off x="500034" y="3714752"/>
            <a:ext cx="3714776" cy="2554545"/>
          </a:xfrm>
          <a:prstGeom prst="rect">
            <a:avLst/>
          </a:prstGeom>
          <a:ln>
            <a:solidFill>
              <a:schemeClr val="tx1"/>
            </a:solidFill>
            <a:prstDash val="lgDashDotDot"/>
          </a:ln>
        </p:spPr>
        <p:txBody>
          <a:bodyPr wrap="square">
            <a:spAutoFit/>
          </a:bodyPr>
          <a:lstStyle/>
          <a:p>
            <a:r>
              <a:rPr lang="en-US" altLang="zh-CN" sz="2000" dirty="0" smtClean="0"/>
              <a:t>class </a:t>
            </a:r>
            <a:r>
              <a:rPr lang="en-US" altLang="zh-CN" sz="2000" dirty="0" err="1" smtClean="0"/>
              <a:t>BirdController</a:t>
            </a:r>
            <a:r>
              <a:rPr lang="en-US" altLang="zh-CN" sz="2000" dirty="0" smtClean="0"/>
              <a:t>{</a:t>
            </a:r>
          </a:p>
          <a:p>
            <a:r>
              <a:rPr lang="zh-CN" altLang="en-US" sz="2000" dirty="0" smtClean="0"/>
              <a:t>      </a:t>
            </a:r>
            <a:r>
              <a:rPr lang="en-US" altLang="zh-CN" sz="2000" dirty="0" smtClean="0"/>
              <a:t>Collection&lt;Bird&gt; birds;</a:t>
            </a:r>
          </a:p>
          <a:p>
            <a:r>
              <a:rPr lang="zh-CN" altLang="en-US" sz="2000" dirty="0" smtClean="0"/>
              <a:t>      </a:t>
            </a:r>
            <a:r>
              <a:rPr lang="en-US" altLang="zh-CN" sz="2000" dirty="0" smtClean="0"/>
              <a:t>public void </a:t>
            </a:r>
            <a:r>
              <a:rPr lang="en-US" altLang="zh-CN" sz="2000" dirty="0" err="1" smtClean="0"/>
              <a:t>reLocate</a:t>
            </a:r>
            <a:r>
              <a:rPr lang="en-US" altLang="zh-CN" sz="2000" dirty="0" smtClean="0"/>
              <a:t>(){</a:t>
            </a:r>
          </a:p>
          <a:p>
            <a:r>
              <a:rPr lang="en-US" altLang="zh-CN" sz="2000" dirty="0" smtClean="0"/>
              <a:t>	for(Bird </a:t>
            </a:r>
            <a:r>
              <a:rPr lang="en-US" altLang="zh-CN" sz="2000" dirty="0" err="1" smtClean="0"/>
              <a:t>bird</a:t>
            </a:r>
            <a:r>
              <a:rPr lang="en-US" altLang="zh-CN" sz="2000" dirty="0" smtClean="0"/>
              <a:t> : birds){</a:t>
            </a:r>
          </a:p>
          <a:p>
            <a:r>
              <a:rPr lang="en-US" altLang="zh-CN" sz="2000" dirty="0" smtClean="0"/>
              <a:t>		</a:t>
            </a:r>
            <a:r>
              <a:rPr lang="en-US" altLang="zh-CN" sz="2000" dirty="0" err="1" smtClean="0">
                <a:solidFill>
                  <a:srgbClr val="FF0000"/>
                </a:solidFill>
              </a:rPr>
              <a:t>bird.move</a:t>
            </a:r>
            <a:r>
              <a:rPr lang="en-US" altLang="zh-CN" sz="2000" dirty="0" smtClean="0"/>
              <a:t>();</a:t>
            </a:r>
          </a:p>
          <a:p>
            <a:r>
              <a:rPr lang="en-US" altLang="zh-CN" sz="2000" dirty="0" smtClean="0"/>
              <a:t>	}</a:t>
            </a:r>
          </a:p>
          <a:p>
            <a:r>
              <a:rPr lang="zh-CN" altLang="en-US" sz="2000" dirty="0" smtClean="0"/>
              <a:t>      </a:t>
            </a:r>
            <a:r>
              <a:rPr lang="en-US" altLang="zh-CN" sz="2000" dirty="0" smtClean="0"/>
              <a:t>}</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组合示例</a:t>
            </a:r>
            <a:endParaRPr lang="zh-CN" altLang="en-US" dirty="0"/>
          </a:p>
        </p:txBody>
      </p:sp>
      <p:pic>
        <p:nvPicPr>
          <p:cNvPr id="14339" name="Picture 3"/>
          <p:cNvPicPr>
            <a:picLocks noChangeAspect="1" noChangeArrowheads="1"/>
          </p:cNvPicPr>
          <p:nvPr/>
        </p:nvPicPr>
        <p:blipFill>
          <a:blip r:embed="rId2" cstate="print"/>
          <a:srcRect/>
          <a:stretch>
            <a:fillRect/>
          </a:stretch>
        </p:blipFill>
        <p:spPr bwMode="auto">
          <a:xfrm>
            <a:off x="357158" y="1643050"/>
            <a:ext cx="3924300" cy="4076700"/>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4643438" y="1571612"/>
            <a:ext cx="3705225" cy="3038475"/>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4714876" y="4786322"/>
            <a:ext cx="2895600" cy="676275"/>
          </a:xfrm>
          <a:prstGeom prst="rect">
            <a:avLst/>
          </a:prstGeom>
          <a:noFill/>
          <a:ln w="9525">
            <a:noFill/>
            <a:miter lim="800000"/>
            <a:headEnd/>
            <a:tailEnd/>
          </a:ln>
        </p:spPr>
      </p:pic>
      <p:pic>
        <p:nvPicPr>
          <p:cNvPr id="14342" name="Picture 6"/>
          <p:cNvPicPr>
            <a:picLocks noChangeAspect="1" noChangeArrowheads="1"/>
          </p:cNvPicPr>
          <p:nvPr/>
        </p:nvPicPr>
        <p:blipFill>
          <a:blip r:embed="rId5" cstate="print"/>
          <a:srcRect/>
          <a:stretch>
            <a:fillRect/>
          </a:stretch>
        </p:blipFill>
        <p:spPr bwMode="auto">
          <a:xfrm>
            <a:off x="4672039" y="5200668"/>
            <a:ext cx="3686175"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组合示例</a:t>
            </a:r>
            <a:endParaRPr lang="zh-CN" altLang="en-US" dirty="0"/>
          </a:p>
        </p:txBody>
      </p:sp>
      <p:sp>
        <p:nvSpPr>
          <p:cNvPr id="3" name="内容占位符 2"/>
          <p:cNvSpPr>
            <a:spLocks noGrp="1"/>
          </p:cNvSpPr>
          <p:nvPr>
            <p:ph idx="1"/>
          </p:nvPr>
        </p:nvSpPr>
        <p:spPr>
          <a:xfrm>
            <a:off x="457200" y="1600200"/>
            <a:ext cx="8229600" cy="1900237"/>
          </a:xfrm>
        </p:spPr>
        <p:txBody>
          <a:bodyPr>
            <a:normAutofit/>
          </a:bodyPr>
          <a:lstStyle/>
          <a:p>
            <a:r>
              <a:rPr lang="zh-CN" altLang="en-US" dirty="0" smtClean="0"/>
              <a:t>如果希望创建一个对象，不仅像 </a:t>
            </a:r>
            <a:r>
              <a:rPr lang="en-US" altLang="zh-CN" dirty="0" err="1" smtClean="0"/>
              <a:t>ifstream</a:t>
            </a:r>
            <a:r>
              <a:rPr lang="zh-CN" altLang="en-US" dirty="0" smtClean="0"/>
              <a:t>对象一样能够打开一个文件，而且能保存文件名。使用组合方式的代码如下：</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组合示例</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500034" y="1285860"/>
            <a:ext cx="5334000" cy="295275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57158" y="4572008"/>
            <a:ext cx="5162550" cy="1752600"/>
          </a:xfrm>
          <a:prstGeom prst="rect">
            <a:avLst/>
          </a:prstGeom>
          <a:noFill/>
          <a:ln w="9525">
            <a:noFill/>
            <a:miter lim="800000"/>
            <a:headEnd/>
            <a:tailEnd/>
          </a:ln>
        </p:spPr>
      </p:pic>
      <p:pic>
        <p:nvPicPr>
          <p:cNvPr id="16386" name="Picture 2"/>
          <p:cNvPicPr>
            <a:picLocks noChangeAspect="1" noChangeArrowheads="1"/>
          </p:cNvPicPr>
          <p:nvPr/>
        </p:nvPicPr>
        <p:blipFill>
          <a:blip r:embed="rId4" cstate="print"/>
          <a:srcRect/>
          <a:stretch>
            <a:fillRect/>
          </a:stretch>
        </p:blipFill>
        <p:spPr bwMode="auto">
          <a:xfrm>
            <a:off x="5191125" y="1299220"/>
            <a:ext cx="3952875" cy="1409700"/>
          </a:xfrm>
          <a:prstGeom prst="rect">
            <a:avLst/>
          </a:prstGeom>
          <a:noFill/>
          <a:ln w="9525">
            <a:noFill/>
            <a:miter lim="800000"/>
            <a:headEnd/>
            <a:tailEnd/>
          </a:ln>
        </p:spPr>
      </p:pic>
      <p:pic>
        <p:nvPicPr>
          <p:cNvPr id="16387" name="Picture 3"/>
          <p:cNvPicPr>
            <a:picLocks noChangeAspect="1" noChangeArrowheads="1"/>
          </p:cNvPicPr>
          <p:nvPr/>
        </p:nvPicPr>
        <p:blipFill>
          <a:blip r:embed="rId5" cstate="print"/>
          <a:srcRect/>
          <a:stretch>
            <a:fillRect/>
          </a:stretch>
        </p:blipFill>
        <p:spPr bwMode="auto">
          <a:xfrm>
            <a:off x="642910" y="4214818"/>
            <a:ext cx="3743325" cy="352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ppt_x"/>
                                          </p:val>
                                        </p:tav>
                                        <p:tav tm="100000">
                                          <p:val>
                                            <p:strVal val="#ppt_x"/>
                                          </p:val>
                                        </p:tav>
                                      </p:tavLst>
                                    </p:anim>
                                    <p:anim calcmode="lin" valueType="num">
                                      <p:cBhvr additive="base">
                                        <p:cTn id="8"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使用继承</a:t>
            </a:r>
            <a:endParaRPr lang="zh-CN" altLang="en-US" dirty="0"/>
          </a:p>
        </p:txBody>
      </p:sp>
      <p:sp>
        <p:nvSpPr>
          <p:cNvPr id="3" name="内容占位符 2"/>
          <p:cNvSpPr>
            <a:spLocks noGrp="1"/>
          </p:cNvSpPr>
          <p:nvPr>
            <p:ph idx="1"/>
          </p:nvPr>
        </p:nvSpPr>
        <p:spPr/>
        <p:txBody>
          <a:bodyPr/>
          <a:lstStyle/>
          <a:p>
            <a:r>
              <a:rPr lang="zh-CN" altLang="en-US" dirty="0" smtClean="0"/>
              <a:t>在上述示例中，程序员实际的用意是将新的类看作是</a:t>
            </a:r>
            <a:r>
              <a:rPr lang="en-US" altLang="zh-CN" dirty="0" err="1" smtClean="0"/>
              <a:t>ifstream</a:t>
            </a:r>
            <a:r>
              <a:rPr lang="zh-CN" altLang="en-US" dirty="0" smtClean="0"/>
              <a:t>。</a:t>
            </a:r>
            <a:endParaRPr lang="en-US" altLang="zh-CN" dirty="0" smtClean="0"/>
          </a:p>
          <a:p>
            <a:r>
              <a:rPr lang="zh-CN" altLang="en-US" dirty="0" smtClean="0"/>
              <a:t>在这种情况下，最好使用继承。</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使用继承</a:t>
            </a:r>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571472" y="1285860"/>
            <a:ext cx="5686425" cy="39243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3357554" y="4572008"/>
            <a:ext cx="5076825" cy="20383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组合</a:t>
            </a:r>
            <a:endParaRPr lang="zh-CN" altLang="en-US" dirty="0"/>
          </a:p>
        </p:txBody>
      </p:sp>
      <p:sp>
        <p:nvSpPr>
          <p:cNvPr id="3" name="内容占位符 2"/>
          <p:cNvSpPr>
            <a:spLocks noGrp="1"/>
          </p:cNvSpPr>
          <p:nvPr>
            <p:ph idx="1"/>
          </p:nvPr>
        </p:nvSpPr>
        <p:spPr>
          <a:xfrm>
            <a:off x="428596" y="1214422"/>
            <a:ext cx="7429552" cy="1214446"/>
          </a:xfrm>
        </p:spPr>
        <p:txBody>
          <a:bodyPr>
            <a:normAutofit/>
          </a:bodyPr>
          <a:lstStyle/>
          <a:p>
            <a:r>
              <a:rPr lang="zh-CN" altLang="en-US" dirty="0" smtClean="0"/>
              <a:t>用组合创建类</a:t>
            </a:r>
            <a:endParaRPr lang="en-US" altLang="zh-CN" dirty="0" smtClean="0"/>
          </a:p>
        </p:txBody>
      </p:sp>
      <p:pic>
        <p:nvPicPr>
          <p:cNvPr id="1028" name="Picture 4"/>
          <p:cNvPicPr>
            <a:picLocks noChangeAspect="1" noChangeArrowheads="1"/>
          </p:cNvPicPr>
          <p:nvPr/>
        </p:nvPicPr>
        <p:blipFill>
          <a:blip r:embed="rId2" cstate="print"/>
          <a:srcRect/>
          <a:stretch>
            <a:fillRect/>
          </a:stretch>
        </p:blipFill>
        <p:spPr bwMode="auto">
          <a:xfrm>
            <a:off x="857224" y="1857364"/>
            <a:ext cx="7054223" cy="3571900"/>
          </a:xfrm>
          <a:prstGeom prst="rect">
            <a:avLst/>
          </a:prstGeom>
          <a:noFill/>
          <a:ln w="9525">
            <a:noFill/>
            <a:miter lim="800000"/>
            <a:headEnd/>
            <a:tailEnd/>
          </a:ln>
          <a:effectLst/>
        </p:spPr>
      </p:pic>
      <p:sp>
        <p:nvSpPr>
          <p:cNvPr id="6" name="椭圆形标注 5"/>
          <p:cNvSpPr/>
          <p:nvPr/>
        </p:nvSpPr>
        <p:spPr>
          <a:xfrm>
            <a:off x="4643438" y="1643050"/>
            <a:ext cx="3714776" cy="2071702"/>
          </a:xfrm>
          <a:prstGeom prst="wedgeEllipseCallout">
            <a:avLst>
              <a:gd name="adj1" fmla="val -109806"/>
              <a:gd name="adj2" fmla="val -4325"/>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用内部数据类型组合新类。</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私有继承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在公有继承的情形下</a:t>
            </a:r>
            <a:r>
              <a:rPr lang="zh-CN" altLang="en-US" dirty="0"/>
              <a:t>，父类的所有成员对于该子类的用户的可见</a:t>
            </a:r>
            <a:r>
              <a:rPr lang="zh-CN" altLang="en-US" dirty="0" smtClean="0"/>
              <a:t>性基本上与组合相同。</a:t>
            </a:r>
            <a:endParaRPr lang="en-US" altLang="zh-CN" dirty="0" smtClean="0"/>
          </a:p>
          <a:p>
            <a:r>
              <a:rPr lang="zh-CN" altLang="en-US" dirty="0" smtClean="0"/>
              <a:t>在私有继承的情形下，父类的所有成员对于该子类的用户不可见，该子类实际上不能被看作这个基类的实例。</a:t>
            </a:r>
            <a:endParaRPr lang="en-US" altLang="zh-CN" dirty="0" smtClean="0"/>
          </a:p>
          <a:p>
            <a:r>
              <a:rPr lang="zh-CN" altLang="en-US" dirty="0" smtClean="0"/>
              <a:t>这种继承方式等价与在子类中声明一个私有的成员。</a:t>
            </a:r>
            <a:endParaRPr lang="en-US" altLang="zh-CN" dirty="0" smtClean="0"/>
          </a:p>
          <a:p>
            <a:r>
              <a:rPr lang="zh-CN" altLang="en-US" dirty="0" smtClean="0"/>
              <a:t>可以用这种方法隐藏基类的部分功能。</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私有继承</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1142976" y="1357298"/>
            <a:ext cx="5943600" cy="30861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1071538" y="4429132"/>
            <a:ext cx="5867400" cy="20288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保护的成员</a:t>
            </a:r>
            <a:endParaRPr lang="zh-CN" altLang="en-US" dirty="0"/>
          </a:p>
        </p:txBody>
      </p:sp>
      <p:sp>
        <p:nvSpPr>
          <p:cNvPr id="3" name="内容占位符 2"/>
          <p:cNvSpPr>
            <a:spLocks noGrp="1"/>
          </p:cNvSpPr>
          <p:nvPr>
            <p:ph idx="1"/>
          </p:nvPr>
        </p:nvSpPr>
        <p:spPr/>
        <p:txBody>
          <a:bodyPr/>
          <a:lstStyle/>
          <a:p>
            <a:r>
              <a:rPr lang="zh-CN" altLang="en-US" dirty="0" smtClean="0"/>
              <a:t>对于声明为保护的成员，被子类继承后，子类可见，子类的客户 不可见。</a:t>
            </a:r>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1643042" y="3071810"/>
            <a:ext cx="485775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运算符的继承</a:t>
            </a:r>
            <a:endParaRPr lang="zh-CN" altLang="en-US" dirty="0"/>
          </a:p>
        </p:txBody>
      </p:sp>
      <p:sp>
        <p:nvSpPr>
          <p:cNvPr id="3" name="内容占位符 2"/>
          <p:cNvSpPr>
            <a:spLocks noGrp="1"/>
          </p:cNvSpPr>
          <p:nvPr>
            <p:ph idx="1"/>
          </p:nvPr>
        </p:nvSpPr>
        <p:spPr/>
        <p:txBody>
          <a:bodyPr/>
          <a:lstStyle/>
          <a:p>
            <a:r>
              <a:rPr lang="zh-CN" altLang="en-US" dirty="0" smtClean="0"/>
              <a:t>除了赋值运算符外，其余的运算符可以自动地继承到派生类中。</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p:txBody>
          <a:bodyPr/>
          <a:lstStyle/>
          <a:p>
            <a:r>
              <a:rPr lang="zh-CN" altLang="en-US" dirty="0" smtClean="0"/>
              <a:t>滥用多重继承会使得程序变得过度复杂，而不是所期望的更加清晰。</a:t>
            </a:r>
            <a:endParaRPr lang="zh-CN" altLang="en-US" dirty="0"/>
          </a:p>
        </p:txBody>
      </p:sp>
      <p:pic>
        <p:nvPicPr>
          <p:cNvPr id="20482" name="Picture 2"/>
          <p:cNvPicPr>
            <a:picLocks noChangeAspect="1" noChangeArrowheads="1"/>
          </p:cNvPicPr>
          <p:nvPr/>
        </p:nvPicPr>
        <p:blipFill>
          <a:blip r:embed="rId2" cstate="print"/>
          <a:srcRect/>
          <a:stretch>
            <a:fillRect/>
          </a:stretch>
        </p:blipFill>
        <p:spPr bwMode="auto">
          <a:xfrm>
            <a:off x="1428728" y="2643182"/>
            <a:ext cx="640080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渐增式开发</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将软件开发的过程看作是一个使用简单的组件拼装为一个越来越大的系统的过程</a:t>
            </a:r>
            <a:endParaRPr lang="en-US" altLang="zh-CN" dirty="0" smtClean="0"/>
          </a:p>
          <a:p>
            <a:r>
              <a:rPr lang="zh-CN" altLang="en-US" dirty="0" smtClean="0"/>
              <a:t>每个组件都是经过仔细设计和测试，可以信赖的。</a:t>
            </a:r>
            <a:endParaRPr lang="en-US" altLang="zh-CN" dirty="0" smtClean="0"/>
          </a:p>
          <a:p>
            <a:r>
              <a:rPr lang="zh-CN" altLang="en-US" dirty="0" smtClean="0"/>
              <a:t>将软件系统看作是一个有机的，不断演化的生物，而不是将其看作是一个有着巨大的玻璃幕墙的摩天大厦。</a:t>
            </a:r>
            <a:r>
              <a:rPr lang="en-US" altLang="zh-CN" dirty="0" smtClean="0"/>
              <a:t>	</a:t>
            </a:r>
          </a:p>
          <a:p>
            <a:r>
              <a:rPr lang="zh-CN" altLang="en-US" dirty="0" smtClean="0"/>
              <a:t>组件越来越复杂的过程是一个逐渐向问题领域迈进的过程。</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继承的目标：向上类型转换</a:t>
            </a:r>
            <a:endParaRPr lang="zh-CN" altLang="en-US" dirty="0"/>
          </a:p>
        </p:txBody>
      </p:sp>
      <p:sp>
        <p:nvSpPr>
          <p:cNvPr id="3" name="内容占位符 2"/>
          <p:cNvSpPr>
            <a:spLocks noGrp="1"/>
          </p:cNvSpPr>
          <p:nvPr>
            <p:ph idx="1"/>
          </p:nvPr>
        </p:nvSpPr>
        <p:spPr/>
        <p:txBody>
          <a:bodyPr/>
          <a:lstStyle/>
          <a:p>
            <a:r>
              <a:rPr lang="zh-CN" altLang="en-US" dirty="0" smtClean="0"/>
              <a:t>继承的最重要的方面不是它为新类提供了成员函数，而是它与基类间建立起来的关系：新类属于原有的类型，能够把它当作原有的类型来使用。</a:t>
            </a:r>
            <a:endParaRPr lang="en-US" altLang="zh-CN" dirty="0" smtClean="0"/>
          </a:p>
          <a:p>
            <a:r>
              <a:rPr lang="zh-CN" altLang="en-US" dirty="0" smtClean="0"/>
              <a:t>将一个特殊的类型看作是一个一般的类型，称为向上类型转换。</a:t>
            </a:r>
            <a:endParaRPr lang="en-US" altLang="zh-CN" dirty="0" smtClean="0"/>
          </a:p>
          <a:p>
            <a:r>
              <a:rPr lang="zh-CN" altLang="en-US" dirty="0" smtClean="0"/>
              <a:t>向上类型转换示例：</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向上类型转换</a:t>
            </a:r>
            <a:endParaRPr lang="zh-CN" altLang="en-US" dirty="0"/>
          </a:p>
        </p:txBody>
      </p:sp>
      <p:pic>
        <p:nvPicPr>
          <p:cNvPr id="21506" name="Picture 2"/>
          <p:cNvPicPr>
            <a:picLocks noChangeAspect="1" noChangeArrowheads="1"/>
          </p:cNvPicPr>
          <p:nvPr/>
        </p:nvPicPr>
        <p:blipFill>
          <a:blip r:embed="rId2" cstate="print"/>
          <a:srcRect/>
          <a:stretch>
            <a:fillRect/>
          </a:stretch>
        </p:blipFill>
        <p:spPr bwMode="auto">
          <a:xfrm>
            <a:off x="1785918" y="1500174"/>
            <a:ext cx="5419725" cy="5000625"/>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7000892" y="3000372"/>
            <a:ext cx="18573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再论组合与继承</a:t>
            </a:r>
            <a:endParaRPr lang="zh-CN" altLang="en-US" dirty="0"/>
          </a:p>
        </p:txBody>
      </p:sp>
      <p:sp>
        <p:nvSpPr>
          <p:cNvPr id="3" name="内容占位符 2"/>
          <p:cNvSpPr>
            <a:spLocks noGrp="1"/>
          </p:cNvSpPr>
          <p:nvPr>
            <p:ph idx="1"/>
          </p:nvPr>
        </p:nvSpPr>
        <p:spPr/>
        <p:txBody>
          <a:bodyPr/>
          <a:lstStyle/>
          <a:p>
            <a:r>
              <a:rPr lang="zh-CN" altLang="en-US" dirty="0" smtClean="0"/>
              <a:t>确定应当使用组合还是继承的方法之一是询问是否需要从新类向上类型转换。</a:t>
            </a:r>
            <a:endParaRPr lang="en-US" altLang="zh-CN" dirty="0" smtClean="0"/>
          </a:p>
          <a:p>
            <a:r>
              <a:rPr lang="zh-CN" altLang="en-US" dirty="0" smtClean="0"/>
              <a:t>在</a:t>
            </a:r>
            <a:r>
              <a:rPr lang="en-US" altLang="zh-CN" dirty="0" err="1" smtClean="0"/>
              <a:t>StringStack</a:t>
            </a:r>
            <a:r>
              <a:rPr lang="zh-CN" altLang="en-US" dirty="0" smtClean="0"/>
              <a:t>的例子中，由于</a:t>
            </a:r>
            <a:r>
              <a:rPr lang="en-US" altLang="zh-CN" dirty="0" err="1" smtClean="0"/>
              <a:t>StringStack</a:t>
            </a:r>
            <a:r>
              <a:rPr lang="zh-CN" altLang="en-US" dirty="0" smtClean="0"/>
              <a:t>需要重定义</a:t>
            </a:r>
            <a:r>
              <a:rPr lang="en-US" altLang="zh-CN" dirty="0" smtClean="0"/>
              <a:t>Stack</a:t>
            </a:r>
            <a:r>
              <a:rPr lang="zh-CN" altLang="en-US" dirty="0" smtClean="0"/>
              <a:t>的接口，并且在使用时将</a:t>
            </a:r>
            <a:r>
              <a:rPr lang="en-US" altLang="zh-CN" dirty="0" err="1" smtClean="0"/>
              <a:t>StringStack</a:t>
            </a:r>
            <a:r>
              <a:rPr lang="zh-CN" altLang="en-US" dirty="0" smtClean="0"/>
              <a:t>作为一个新的类来使用，不需要向上类型转换，所以更合适的方法可能是组合。</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再论组合与继承：组合</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1285852" y="1928802"/>
            <a:ext cx="5191125"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endParaRPr lang="zh-CN" altLang="en-US" dirty="0"/>
          </a:p>
        </p:txBody>
      </p:sp>
      <p:sp>
        <p:nvSpPr>
          <p:cNvPr id="3" name="内容占位符 2"/>
          <p:cNvSpPr>
            <a:spLocks noGrp="1"/>
          </p:cNvSpPr>
          <p:nvPr>
            <p:ph idx="1"/>
          </p:nvPr>
        </p:nvSpPr>
        <p:spPr>
          <a:xfrm>
            <a:off x="285720" y="1142984"/>
            <a:ext cx="8329642" cy="4911741"/>
          </a:xfrm>
        </p:spPr>
        <p:txBody>
          <a:bodyPr>
            <a:normAutofit/>
          </a:bodyPr>
          <a:lstStyle/>
          <a:p>
            <a:r>
              <a:rPr lang="zh-CN" altLang="en-US" sz="2800" dirty="0" smtClean="0"/>
              <a:t>组合一：将类型 </a:t>
            </a:r>
            <a:r>
              <a:rPr lang="en-US" altLang="zh-CN" sz="2800" dirty="0" smtClean="0"/>
              <a:t>X </a:t>
            </a:r>
            <a:r>
              <a:rPr lang="zh-CN" altLang="en-US" sz="2800" dirty="0" smtClean="0"/>
              <a:t>的一个对象作为公共对象嵌入到一个新类内部，</a:t>
            </a:r>
            <a:endParaRPr lang="zh-CN" altLang="en-US" sz="2800" dirty="0"/>
          </a:p>
        </p:txBody>
      </p:sp>
      <p:pic>
        <p:nvPicPr>
          <p:cNvPr id="2051" name="Picture 3"/>
          <p:cNvPicPr>
            <a:picLocks noChangeAspect="1" noChangeArrowheads="1"/>
          </p:cNvPicPr>
          <p:nvPr/>
        </p:nvPicPr>
        <p:blipFill>
          <a:blip r:embed="rId2" cstate="print"/>
          <a:srcRect/>
          <a:stretch>
            <a:fillRect/>
          </a:stretch>
        </p:blipFill>
        <p:spPr bwMode="auto">
          <a:xfrm>
            <a:off x="1071538" y="2209800"/>
            <a:ext cx="6134100" cy="4648200"/>
          </a:xfrm>
          <a:prstGeom prst="rect">
            <a:avLst/>
          </a:prstGeom>
          <a:noFill/>
          <a:ln w="9525">
            <a:noFill/>
            <a:miter lim="800000"/>
            <a:headEnd/>
            <a:tailEnd/>
          </a:ln>
          <a:effectLst/>
        </p:spPr>
      </p:pic>
      <p:sp>
        <p:nvSpPr>
          <p:cNvPr id="6" name="椭圆形标注 5"/>
          <p:cNvSpPr/>
          <p:nvPr/>
        </p:nvSpPr>
        <p:spPr>
          <a:xfrm>
            <a:off x="4643438" y="1643050"/>
            <a:ext cx="3714776" cy="2071702"/>
          </a:xfrm>
          <a:prstGeom prst="wedgeEllipseCallout">
            <a:avLst>
              <a:gd name="adj1" fmla="val -120281"/>
              <a:gd name="adj2" fmla="val 33239"/>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用用户定义类型组合新类。</a:t>
            </a:r>
            <a:endParaRPr lang="zh-CN" altLang="en-US" sz="2400" b="1" dirty="0"/>
          </a:p>
        </p:txBody>
      </p:sp>
      <p:sp>
        <p:nvSpPr>
          <p:cNvPr id="7" name="椭圆形标注 6"/>
          <p:cNvSpPr/>
          <p:nvPr/>
        </p:nvSpPr>
        <p:spPr>
          <a:xfrm>
            <a:off x="4929190" y="4071942"/>
            <a:ext cx="3857652" cy="2071702"/>
          </a:xfrm>
          <a:prstGeom prst="wedgeEllipseCallout">
            <a:avLst>
              <a:gd name="adj1" fmla="val -102630"/>
              <a:gd name="adj2" fmla="val 57656"/>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访问嵌入对象（称为</a:t>
            </a:r>
            <a:r>
              <a:rPr lang="zh-CN" altLang="en-US" sz="2400" b="1" dirty="0" smtClean="0">
                <a:solidFill>
                  <a:srgbClr val="FF0000"/>
                </a:solidFill>
              </a:rPr>
              <a:t>子对象</a:t>
            </a:r>
            <a:r>
              <a:rPr lang="zh-CN" altLang="en-US" sz="2400" b="1" dirty="0" smtClean="0"/>
              <a:t>）的成员函数只须再一次选择成员</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再论组合与继承：继承</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6786578" y="1928802"/>
            <a:ext cx="1857375" cy="146685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714348" y="1643050"/>
            <a:ext cx="5419725" cy="5000625"/>
          </a:xfrm>
          <a:prstGeom prst="rect">
            <a:avLst/>
          </a:prstGeom>
          <a:noFill/>
          <a:ln w="9525">
            <a:noFill/>
            <a:miter lim="800000"/>
            <a:headEnd/>
            <a:tailEnd/>
          </a:ln>
        </p:spPr>
      </p:pic>
      <p:sp>
        <p:nvSpPr>
          <p:cNvPr id="6" name="椭圆形标注 5"/>
          <p:cNvSpPr/>
          <p:nvPr/>
        </p:nvSpPr>
        <p:spPr>
          <a:xfrm>
            <a:off x="4857752" y="4857760"/>
            <a:ext cx="3643338" cy="1214446"/>
          </a:xfrm>
          <a:prstGeom prst="wedgeEllipseCallout">
            <a:avLst>
              <a:gd name="adj1" fmla="val -105313"/>
              <a:gd name="adj2" fmla="val -22589"/>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是</a:t>
            </a:r>
            <a:r>
              <a:rPr lang="en-US" altLang="zh-CN" sz="2400" b="1" dirty="0" smtClean="0"/>
              <a:t>Wind</a:t>
            </a:r>
            <a:r>
              <a:rPr lang="zh-CN" altLang="en-US" sz="2400" b="1" dirty="0" smtClean="0"/>
              <a:t>的</a:t>
            </a:r>
            <a:r>
              <a:rPr lang="en-US" altLang="zh-CN" sz="2400" b="1" dirty="0" smtClean="0"/>
              <a:t>play</a:t>
            </a:r>
            <a:r>
              <a:rPr lang="zh-CN" altLang="en-US" sz="2400" b="1" dirty="0" smtClean="0"/>
              <a:t>还是</a:t>
            </a:r>
            <a:r>
              <a:rPr lang="en-US" altLang="zh-CN" sz="2400" b="1" dirty="0" smtClean="0"/>
              <a:t>Instrument</a:t>
            </a:r>
            <a:r>
              <a:rPr lang="zh-CN" altLang="en-US" sz="2400" b="1" dirty="0" smtClean="0"/>
              <a:t>的</a:t>
            </a:r>
            <a:r>
              <a:rPr lang="en-US" altLang="zh-CN" sz="2400" b="1" dirty="0" smtClean="0"/>
              <a:t>Play</a:t>
            </a:r>
            <a:r>
              <a:rPr lang="zh-CN" altLang="en-US" sz="2400" b="1" dirty="0" smtClean="0"/>
              <a:t>被调用了？</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组合和继承有许多相似之处</a:t>
            </a:r>
            <a:endParaRPr lang="en-US" altLang="zh-CN" dirty="0" smtClean="0"/>
          </a:p>
          <a:p>
            <a:pPr lvl="1"/>
            <a:r>
              <a:rPr lang="zh-CN" altLang="en-US" dirty="0" smtClean="0"/>
              <a:t>代码的复用</a:t>
            </a:r>
            <a:endParaRPr lang="en-US" altLang="zh-CN" dirty="0" smtClean="0"/>
          </a:p>
          <a:p>
            <a:pPr lvl="1"/>
            <a:r>
              <a:rPr lang="zh-CN" altLang="en-US" dirty="0" smtClean="0"/>
              <a:t>初始化和清理的方式</a:t>
            </a:r>
            <a:endParaRPr lang="en-US" altLang="zh-CN" dirty="0" smtClean="0"/>
          </a:p>
          <a:p>
            <a:r>
              <a:rPr lang="zh-CN" altLang="en-US" dirty="0" smtClean="0"/>
              <a:t>继承的语法</a:t>
            </a:r>
            <a:endParaRPr lang="en-US" altLang="zh-CN" dirty="0" smtClean="0"/>
          </a:p>
          <a:p>
            <a:pPr lvl="1"/>
            <a:r>
              <a:rPr lang="zh-CN" altLang="en-US" dirty="0" smtClean="0"/>
              <a:t>共有继承</a:t>
            </a:r>
            <a:r>
              <a:rPr lang="en-US" altLang="zh-CN" dirty="0" smtClean="0"/>
              <a:t>/</a:t>
            </a:r>
            <a:r>
              <a:rPr lang="zh-CN" altLang="en-US" dirty="0" smtClean="0"/>
              <a:t>私有继承</a:t>
            </a:r>
            <a:endParaRPr lang="en-US" altLang="zh-CN" dirty="0" smtClean="0"/>
          </a:p>
          <a:p>
            <a:r>
              <a:rPr lang="zh-CN" altLang="en-US" dirty="0" smtClean="0"/>
              <a:t>如何选择组合与聚合</a:t>
            </a:r>
            <a:endParaRPr lang="en-US" altLang="zh-CN" dirty="0" smtClean="0"/>
          </a:p>
          <a:p>
            <a:pPr lvl="1"/>
            <a:r>
              <a:rPr lang="zh-CN" altLang="en-US" dirty="0" smtClean="0"/>
              <a:t>向上类型转换</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a:t>
            </a:r>
            <a:endParaRPr lang="zh-CN" altLang="en-US" dirty="0"/>
          </a:p>
        </p:txBody>
      </p:sp>
      <p:sp>
        <p:nvSpPr>
          <p:cNvPr id="3" name="内容占位符 2"/>
          <p:cNvSpPr>
            <a:spLocks noGrp="1"/>
          </p:cNvSpPr>
          <p:nvPr>
            <p:ph idx="1"/>
          </p:nvPr>
        </p:nvSpPr>
        <p:spPr>
          <a:xfrm>
            <a:off x="285720" y="1214423"/>
            <a:ext cx="8586790" cy="928694"/>
          </a:xfrm>
        </p:spPr>
        <p:txBody>
          <a:bodyPr>
            <a:normAutofit lnSpcReduction="10000"/>
          </a:bodyPr>
          <a:lstStyle/>
          <a:p>
            <a:r>
              <a:rPr lang="zh-CN" altLang="en-US" sz="2800" dirty="0" smtClean="0"/>
              <a:t>组合二：如果嵌入的对象是</a:t>
            </a:r>
            <a:r>
              <a:rPr lang="en-US" altLang="zh-CN" sz="2800" dirty="0" smtClean="0"/>
              <a:t>p r </a:t>
            </a:r>
            <a:r>
              <a:rPr lang="en-US" altLang="zh-CN" sz="2800" dirty="0" err="1" smtClean="0"/>
              <a:t>i</a:t>
            </a:r>
            <a:r>
              <a:rPr lang="en-US" altLang="zh-CN" sz="2800" dirty="0" smtClean="0"/>
              <a:t> v a t e</a:t>
            </a:r>
            <a:r>
              <a:rPr lang="zh-CN" altLang="en-US" sz="2800" dirty="0" smtClean="0"/>
              <a:t>的，可能更具一般性，这样，它们就变成了内部实现的一部分</a:t>
            </a:r>
            <a:endParaRPr lang="zh-CN" altLang="en-US" sz="2800" dirty="0"/>
          </a:p>
        </p:txBody>
      </p:sp>
      <p:pic>
        <p:nvPicPr>
          <p:cNvPr id="3074" name="Picture 2"/>
          <p:cNvPicPr>
            <a:picLocks noChangeAspect="1" noChangeArrowheads="1"/>
          </p:cNvPicPr>
          <p:nvPr/>
        </p:nvPicPr>
        <p:blipFill>
          <a:blip r:embed="rId3" cstate="print"/>
          <a:srcRect/>
          <a:stretch>
            <a:fillRect/>
          </a:stretch>
        </p:blipFill>
        <p:spPr bwMode="auto">
          <a:xfrm>
            <a:off x="1214414" y="2076450"/>
            <a:ext cx="6067425" cy="4781550"/>
          </a:xfrm>
          <a:prstGeom prst="rect">
            <a:avLst/>
          </a:prstGeom>
          <a:noFill/>
          <a:ln w="9525">
            <a:noFill/>
            <a:miter lim="800000"/>
            <a:headEnd/>
            <a:tailEnd/>
          </a:ln>
          <a:effectLst/>
        </p:spPr>
      </p:pic>
      <p:sp>
        <p:nvSpPr>
          <p:cNvPr id="6" name="椭圆形标注 5"/>
          <p:cNvSpPr/>
          <p:nvPr/>
        </p:nvSpPr>
        <p:spPr>
          <a:xfrm>
            <a:off x="4286248" y="4786298"/>
            <a:ext cx="4500594" cy="2071702"/>
          </a:xfrm>
          <a:prstGeom prst="wedgeEllipseCallout">
            <a:avLst>
              <a:gd name="adj1" fmla="val -37716"/>
              <a:gd name="adj2" fmla="val -61610"/>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对于新类的</a:t>
            </a:r>
            <a:r>
              <a:rPr lang="en-US" altLang="zh-CN" sz="2400" b="1" dirty="0" smtClean="0"/>
              <a:t>public</a:t>
            </a:r>
            <a:r>
              <a:rPr lang="zh-CN" altLang="en-US" sz="2400" b="1" dirty="0" smtClean="0"/>
              <a:t>接口函数，包含对嵌入对象的使用，但不必模仿这个嵌入对象的接口。</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a:xfrm>
            <a:off x="500034" y="1571612"/>
            <a:ext cx="8229600" cy="4525963"/>
          </a:xfrm>
        </p:spPr>
        <p:txBody>
          <a:bodyPr/>
          <a:lstStyle/>
          <a:p>
            <a:r>
              <a:rPr lang="zh-CN" altLang="en-US" dirty="0" smtClean="0"/>
              <a:t>继承时，“这个新的类像原来的类” 。我们规定，在代码中和原来一样给出该类的名字，但在这个类体的左括号前面，加一冒号和基类名（对于多重继承，要加多个基类名，它们之间用逗号分开） 。这样做后，就自动地得到了基类中的所有数据成员和成员函数。</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42976" y="1714488"/>
            <a:ext cx="5600700" cy="4048125"/>
          </a:xfrm>
          <a:prstGeom prst="rect">
            <a:avLst/>
          </a:prstGeom>
          <a:noFill/>
          <a:ln w="9525">
            <a:noFill/>
            <a:miter lim="800000"/>
            <a:headEnd/>
            <a:tailEnd/>
          </a:ln>
        </p:spPr>
      </p:pic>
      <p:sp>
        <p:nvSpPr>
          <p:cNvPr id="5" name="椭圆形标注 4"/>
          <p:cNvSpPr/>
          <p:nvPr/>
        </p:nvSpPr>
        <p:spPr>
          <a:xfrm>
            <a:off x="4357686" y="2285992"/>
            <a:ext cx="4000528" cy="1571636"/>
          </a:xfrm>
          <a:prstGeom prst="wedgeEllipseCallout">
            <a:avLst>
              <a:gd name="adj1" fmla="val -76763"/>
              <a:gd name="adj2" fmla="val -65058"/>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t>Y</a:t>
            </a:r>
            <a:r>
              <a:rPr lang="zh-CN" altLang="en-US" sz="2400" b="1" dirty="0" smtClean="0"/>
              <a:t>对</a:t>
            </a:r>
            <a:r>
              <a:rPr lang="en-US" altLang="zh-CN" sz="2400" b="1" dirty="0" smtClean="0"/>
              <a:t>X</a:t>
            </a:r>
            <a:r>
              <a:rPr lang="zh-CN" altLang="en-US" sz="2400" b="1" dirty="0" smtClean="0"/>
              <a:t>进行了继承，这意味着</a:t>
            </a:r>
            <a:r>
              <a:rPr lang="en-US" altLang="zh-CN" sz="2400" b="1" dirty="0" smtClean="0"/>
              <a:t>Y</a:t>
            </a:r>
            <a:r>
              <a:rPr lang="zh-CN" altLang="en-US" sz="2400" b="1" dirty="0" smtClean="0"/>
              <a:t>将包含</a:t>
            </a:r>
            <a:r>
              <a:rPr lang="en-US" altLang="zh-CN" sz="2400" b="1" dirty="0" smtClean="0"/>
              <a:t>X</a:t>
            </a:r>
            <a:r>
              <a:rPr lang="zh-CN" altLang="en-US" sz="2400" b="1" dirty="0" smtClean="0"/>
              <a:t>中所有的数据和方法</a:t>
            </a:r>
            <a:endParaRPr lang="zh-CN" altLang="en-US" sz="2400" b="1" dirty="0"/>
          </a:p>
        </p:txBody>
      </p:sp>
      <p:sp>
        <p:nvSpPr>
          <p:cNvPr id="6" name="椭圆形标注 5"/>
          <p:cNvSpPr/>
          <p:nvPr/>
        </p:nvSpPr>
        <p:spPr>
          <a:xfrm>
            <a:off x="4572000" y="5000636"/>
            <a:ext cx="3643338" cy="1214446"/>
          </a:xfrm>
          <a:prstGeom prst="wedgeEllipseCallout">
            <a:avLst>
              <a:gd name="adj1" fmla="val -93548"/>
              <a:gd name="adj2" fmla="val -173176"/>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调用父类的函数</a:t>
            </a:r>
            <a:endParaRPr lang="zh-CN" altLang="en-US" sz="2400" b="1" dirty="0"/>
          </a:p>
        </p:txBody>
      </p:sp>
      <p:sp>
        <p:nvSpPr>
          <p:cNvPr id="7" name="椭圆形标注 6"/>
          <p:cNvSpPr/>
          <p:nvPr/>
        </p:nvSpPr>
        <p:spPr>
          <a:xfrm>
            <a:off x="714348" y="5643554"/>
            <a:ext cx="3643338" cy="1214446"/>
          </a:xfrm>
          <a:prstGeom prst="wedgeEllipseCallout">
            <a:avLst>
              <a:gd name="adj1" fmla="val -4137"/>
              <a:gd name="adj2" fmla="val -114353"/>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调用父类的函数</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508196" y="0"/>
            <a:ext cx="2635804" cy="3816424"/>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继承</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0" y="1556792"/>
            <a:ext cx="6434887" cy="40113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66860</TotalTime>
  <Words>1956</Words>
  <Application>Microsoft Macintosh PowerPoint</Application>
  <PresentationFormat>全屏显示(4:3)</PresentationFormat>
  <Paragraphs>174</Paragraphs>
  <Slides>51</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51</vt:i4>
      </vt:variant>
    </vt:vector>
  </HeadingPairs>
  <TitlesOfParts>
    <vt:vector size="55" baseType="lpstr">
      <vt:lpstr>Arial</vt:lpstr>
      <vt:lpstr>Calibri</vt:lpstr>
      <vt:lpstr>宋体</vt:lpstr>
      <vt:lpstr>Office 主题</vt:lpstr>
      <vt:lpstr>第14章 继承与组合</vt:lpstr>
      <vt:lpstr>0524</vt:lpstr>
      <vt:lpstr>概述</vt:lpstr>
      <vt:lpstr> 组合</vt:lpstr>
      <vt:lpstr>组合</vt:lpstr>
      <vt:lpstr>组合</vt:lpstr>
      <vt:lpstr>继承</vt:lpstr>
      <vt:lpstr>继承</vt:lpstr>
      <vt:lpstr>继承</vt:lpstr>
      <vt:lpstr>构造函数</vt:lpstr>
      <vt:lpstr>构造函数</vt:lpstr>
      <vt:lpstr>构造函数</vt:lpstr>
      <vt:lpstr>构造函数</vt:lpstr>
      <vt:lpstr>组合与继承的联合</vt:lpstr>
      <vt:lpstr>构造和析构的次序</vt:lpstr>
      <vt:lpstr>构造和析构的次序</vt:lpstr>
      <vt:lpstr>构造和析构的次序</vt:lpstr>
      <vt:lpstr>构造和析构的次序</vt:lpstr>
      <vt:lpstr>继承：名字隐藏</vt:lpstr>
      <vt:lpstr>继承：名字隐藏</vt:lpstr>
      <vt:lpstr>继承：名字隐藏</vt:lpstr>
      <vt:lpstr>名字隐藏</vt:lpstr>
      <vt:lpstr>继承：名字隐藏</vt:lpstr>
      <vt:lpstr>使用名字隐藏的继承示例： 一个存放字符串的Stack</vt:lpstr>
      <vt:lpstr>使用名字隐藏的继承示例： 一个存放字符串的Stack</vt:lpstr>
      <vt:lpstr>5/27</vt:lpstr>
      <vt:lpstr>使用名字隐藏的继承示例： 一个存放字符串的Stack</vt:lpstr>
      <vt:lpstr>非自动继承的函数</vt:lpstr>
      <vt:lpstr>非自动继承的函数</vt:lpstr>
      <vt:lpstr>自动继承与非自动继承的函数</vt:lpstr>
      <vt:lpstr>非自动继承的函数</vt:lpstr>
      <vt:lpstr>继承与静态成员函数</vt:lpstr>
      <vt:lpstr>继承和组合的选择</vt:lpstr>
      <vt:lpstr>继承：相同的接口</vt:lpstr>
      <vt:lpstr>组合示例</vt:lpstr>
      <vt:lpstr>组合示例</vt:lpstr>
      <vt:lpstr>组合示例</vt:lpstr>
      <vt:lpstr>使用继承</vt:lpstr>
      <vt:lpstr>使用继承</vt:lpstr>
      <vt:lpstr>私有继承</vt:lpstr>
      <vt:lpstr>私有继承</vt:lpstr>
      <vt:lpstr>保护的成员</vt:lpstr>
      <vt:lpstr>运算符的继承</vt:lpstr>
      <vt:lpstr>多重继承</vt:lpstr>
      <vt:lpstr>渐增式开发</vt:lpstr>
      <vt:lpstr>继承的目标：向上类型转换</vt:lpstr>
      <vt:lpstr>向上类型转换</vt:lpstr>
      <vt:lpstr>再论组合与继承</vt:lpstr>
      <vt:lpstr>再论组合与继承：组合</vt:lpstr>
      <vt:lpstr>再论组合与继承：继承</vt:lpstr>
      <vt:lpstr>小结</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fudanxxc</dc:creator>
  <cp:lastModifiedBy>tiange zhang</cp:lastModifiedBy>
  <cp:revision>248</cp:revision>
  <dcterms:created xsi:type="dcterms:W3CDTF">2010-04-18T06:40:21Z</dcterms:created>
  <dcterms:modified xsi:type="dcterms:W3CDTF">2017-05-24T04:06:54Z</dcterms:modified>
</cp:coreProperties>
</file>