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00" r:id="rId3"/>
    <p:sldId id="301" r:id="rId4"/>
    <p:sldId id="303" r:id="rId5"/>
    <p:sldId id="304" r:id="rId6"/>
    <p:sldId id="305" r:id="rId7"/>
    <p:sldId id="306" r:id="rId8"/>
    <p:sldId id="311" r:id="rId9"/>
    <p:sldId id="312" r:id="rId10"/>
    <p:sldId id="335" r:id="rId11"/>
    <p:sldId id="336" r:id="rId12"/>
    <p:sldId id="307" r:id="rId13"/>
    <p:sldId id="310" r:id="rId14"/>
    <p:sldId id="313" r:id="rId15"/>
    <p:sldId id="314" r:id="rId16"/>
    <p:sldId id="315" r:id="rId17"/>
    <p:sldId id="316" r:id="rId18"/>
    <p:sldId id="317" r:id="rId19"/>
    <p:sldId id="337" r:id="rId20"/>
    <p:sldId id="319" r:id="rId21"/>
    <p:sldId id="320" r:id="rId22"/>
    <p:sldId id="318" r:id="rId23"/>
    <p:sldId id="321" r:id="rId24"/>
    <p:sldId id="322" r:id="rId25"/>
    <p:sldId id="338" r:id="rId26"/>
    <p:sldId id="323" r:id="rId27"/>
    <p:sldId id="339" r:id="rId28"/>
    <p:sldId id="324" r:id="rId29"/>
    <p:sldId id="326" r:id="rId30"/>
    <p:sldId id="334" r:id="rId31"/>
    <p:sldId id="327" r:id="rId32"/>
    <p:sldId id="328" r:id="rId33"/>
    <p:sldId id="329" r:id="rId34"/>
    <p:sldId id="330" r:id="rId35"/>
    <p:sldId id="331" r:id="rId36"/>
    <p:sldId id="332" r:id="rId37"/>
    <p:sldId id="333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/>
    <p:restoredTop sz="90150" autoAdjust="0"/>
  </p:normalViewPr>
  <p:slideViewPr>
    <p:cSldViewPr>
      <p:cViewPr varScale="1">
        <p:scale>
          <a:sx n="92" d="100"/>
          <a:sy n="92" d="100"/>
        </p:scale>
        <p:origin x="5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4EFF5-D752-4C9B-BBD9-9412961537D9}" type="datetimeFigureOut">
              <a:rPr lang="zh-CN" altLang="en-US" smtClean="0"/>
              <a:pPr/>
              <a:t>16/6/7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38CF9-335A-478E-AA89-97FFE83637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18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2D79-C887-4397-91BD-1FBD97F8EA16}" type="datetimeFigureOut">
              <a:rPr lang="zh-CN" altLang="en-US" smtClean="0"/>
              <a:pPr/>
              <a:t>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2236-C73F-4EB7-A057-C9C1F8C16C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2D79-C887-4397-91BD-1FBD97F8EA16}" type="datetimeFigureOut">
              <a:rPr lang="zh-CN" altLang="en-US" smtClean="0"/>
              <a:pPr/>
              <a:t>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2236-C73F-4EB7-A057-C9C1F8C16C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2D79-C887-4397-91BD-1FBD97F8EA16}" type="datetimeFigureOut">
              <a:rPr lang="zh-CN" altLang="en-US" smtClean="0"/>
              <a:pPr/>
              <a:t>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2236-C73F-4EB7-A057-C9C1F8C16C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2D79-C887-4397-91BD-1FBD97F8EA16}" type="datetimeFigureOut">
              <a:rPr lang="zh-CN" altLang="en-US" smtClean="0"/>
              <a:pPr/>
              <a:t>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2236-C73F-4EB7-A057-C9C1F8C16C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2D79-C887-4397-91BD-1FBD97F8EA16}" type="datetimeFigureOut">
              <a:rPr lang="zh-CN" altLang="en-US" smtClean="0"/>
              <a:pPr/>
              <a:t>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2236-C73F-4EB7-A057-C9C1F8C16C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2D79-C887-4397-91BD-1FBD97F8EA16}" type="datetimeFigureOut">
              <a:rPr lang="zh-CN" altLang="en-US" smtClean="0"/>
              <a:pPr/>
              <a:t>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2236-C73F-4EB7-A057-C9C1F8C16C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2D79-C887-4397-91BD-1FBD97F8EA16}" type="datetimeFigureOut">
              <a:rPr lang="zh-CN" altLang="en-US" smtClean="0"/>
              <a:pPr/>
              <a:t>16/6/7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2236-C73F-4EB7-A057-C9C1F8C16C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2D79-C887-4397-91BD-1FBD97F8EA16}" type="datetimeFigureOut">
              <a:rPr lang="zh-CN" altLang="en-US" smtClean="0"/>
              <a:pPr/>
              <a:t>16/6/7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2236-C73F-4EB7-A057-C9C1F8C16C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2D79-C887-4397-91BD-1FBD97F8EA16}" type="datetimeFigureOut">
              <a:rPr lang="zh-CN" altLang="en-US" smtClean="0"/>
              <a:pPr/>
              <a:t>16/6/7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2236-C73F-4EB7-A057-C9C1F8C16C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2D79-C887-4397-91BD-1FBD97F8EA16}" type="datetimeFigureOut">
              <a:rPr lang="zh-CN" altLang="en-US" smtClean="0"/>
              <a:pPr/>
              <a:t>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2236-C73F-4EB7-A057-C9C1F8C16C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2D79-C887-4397-91BD-1FBD97F8EA16}" type="datetimeFigureOut">
              <a:rPr lang="zh-CN" altLang="en-US" smtClean="0"/>
              <a:pPr/>
              <a:t>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2236-C73F-4EB7-A057-C9C1F8C16C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E2D79-C887-4397-91BD-1FBD97F8EA16}" type="datetimeFigureOut">
              <a:rPr lang="zh-CN" altLang="en-US" smtClean="0"/>
              <a:pPr/>
              <a:t>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A2236-C73F-4EB7-A057-C9C1F8C16C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章 多态性和虚函数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类的大小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357298"/>
            <a:ext cx="44577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在类实例中存放</a:t>
            </a:r>
            <a:r>
              <a:rPr lang="en-US" altLang="zh-CN" dirty="0" smtClean="0"/>
              <a:t>VTABLE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857364"/>
            <a:ext cx="55340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如何实现晚捆绑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一个典型的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程序员通常会很好奇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的晚捆绑是如何实现的。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程序员会认为本来就应该这样，没什么好奇怪的。</a:t>
            </a:r>
            <a:endParaRPr lang="en-US" altLang="zh-CN" dirty="0" smtClean="0"/>
          </a:p>
          <a:p>
            <a:r>
              <a:rPr lang="zh-CN" altLang="en-US" dirty="0" smtClean="0"/>
              <a:t>典型的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编译器对每个包含虚函数的类创建一个表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VTABLE)</a:t>
            </a:r>
            <a:r>
              <a:rPr lang="zh-CN" altLang="en-US" dirty="0" smtClean="0"/>
              <a:t>，该表中保存有特定类的虚函数地址。</a:t>
            </a:r>
            <a:endParaRPr lang="en-US" altLang="zh-CN" dirty="0" smtClean="0"/>
          </a:p>
          <a:p>
            <a:r>
              <a:rPr lang="zh-CN" altLang="en-US" dirty="0" smtClean="0"/>
              <a:t>在每个类的实例中，都有一个指向该地址的指针</a:t>
            </a:r>
            <a:r>
              <a:rPr lang="en-US" altLang="zh-CN" dirty="0" smtClean="0"/>
              <a:t>VPTR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虚函数功能图示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28736"/>
            <a:ext cx="7715304" cy="463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vpointer</a:t>
            </a:r>
            <a:r>
              <a:rPr lang="zh-CN" altLang="en-US" dirty="0" smtClean="0"/>
              <a:t>的初始化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编译器在构造函数中，会插入初始化</a:t>
            </a:r>
            <a:r>
              <a:rPr lang="en-US" altLang="zh-CN" dirty="0" err="1" smtClean="0"/>
              <a:t>vpointer</a:t>
            </a:r>
            <a:r>
              <a:rPr lang="zh-CN" altLang="en-US" dirty="0" smtClean="0"/>
              <a:t>的代码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调用时，并不是遇到虚函数就一定使用</a:t>
            </a:r>
            <a:r>
              <a:rPr lang="en-US" altLang="zh-CN" dirty="0" err="1" smtClean="0"/>
              <a:t>vpointer</a:t>
            </a:r>
            <a:r>
              <a:rPr lang="zh-CN" altLang="en-US" dirty="0" smtClean="0"/>
              <a:t>来调用。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虚函数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643050"/>
            <a:ext cx="53340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929066"/>
            <a:ext cx="57531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形标注 5"/>
          <p:cNvSpPr/>
          <p:nvPr/>
        </p:nvSpPr>
        <p:spPr>
          <a:xfrm>
            <a:off x="3786182" y="3643314"/>
            <a:ext cx="2786082" cy="1071570"/>
          </a:xfrm>
          <a:prstGeom prst="wedgeEllipseCallout">
            <a:avLst>
              <a:gd name="adj1" fmla="val -30576"/>
              <a:gd name="adj2" fmla="val 171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非晚绑定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为什么需要声明虚函数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或者说，为什么不总是使用虚函数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像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那样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效率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抽象的基类和纯虚函数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在设计时，常常希望基类仅仅作为其派生类的一个接口，或者说，仅仅通过向上类型转换至基类来使用作为所有子类公共接口的方法。</a:t>
            </a:r>
            <a:endParaRPr lang="en-US" altLang="zh-CN" dirty="0" smtClean="0"/>
          </a:p>
          <a:p>
            <a:r>
              <a:rPr lang="zh-CN" altLang="en-US" dirty="0" smtClean="0"/>
              <a:t>基类无法，也不应该被实例化。</a:t>
            </a:r>
            <a:endParaRPr lang="en-US" altLang="zh-CN" dirty="0" smtClean="0"/>
          </a:p>
          <a:p>
            <a:r>
              <a:rPr lang="zh-CN" altLang="en-US" dirty="0" smtClean="0"/>
              <a:t>在一个抽象类中定义虚函数是一种有效的设计手段：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完成了哪些功能，需要基类完成那些功能。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抽象的基类和纯虚函数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纯虚函数的语法：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000240"/>
            <a:ext cx="6315119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对象切片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参数传递时，传地址和传值有很大的差别：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地址长度是固定的，而值的长度根据对象的类型不同而不同。</a:t>
            </a:r>
            <a:endParaRPr lang="en-US" altLang="zh-CN" dirty="0" smtClean="0"/>
          </a:p>
          <a:p>
            <a:r>
              <a:rPr lang="zh-CN" altLang="en-US" dirty="0" smtClean="0"/>
              <a:t>考虑传值的情况，如果一个传值的参数的类型是一个有多个子类型的基类，传递参数时将发生什么情况？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多态性</a:t>
            </a:r>
            <a:r>
              <a:rPr lang="en-US" altLang="zh-CN" dirty="0" smtClean="0"/>
              <a:t>(polymorphism)</a:t>
            </a:r>
            <a:r>
              <a:rPr lang="zh-CN" altLang="en-US" dirty="0" smtClean="0"/>
              <a:t>提供了接口与具体实现之间的另一层隔离。从而将</a:t>
            </a:r>
            <a:r>
              <a:rPr lang="en-US" altLang="zh-CN" dirty="0" smtClean="0"/>
              <a:t>”what”</a:t>
            </a:r>
            <a:r>
              <a:rPr lang="zh-CN" altLang="en-US" dirty="0" smtClean="0"/>
              <a:t>与</a:t>
            </a:r>
            <a:r>
              <a:rPr lang="en-US" altLang="zh-CN" dirty="0" smtClean="0"/>
              <a:t>”how”</a:t>
            </a:r>
            <a:r>
              <a:rPr lang="zh-CN" altLang="en-US" dirty="0" smtClean="0"/>
              <a:t>分离。</a:t>
            </a:r>
            <a:endParaRPr lang="en-US" altLang="zh-CN" dirty="0" smtClean="0"/>
          </a:p>
          <a:p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多态的使用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多态的内部实现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重载和覆盖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多态与构造</a:t>
            </a:r>
            <a:r>
              <a:rPr lang="en-US" altLang="zh-CN" dirty="0" smtClean="0"/>
              <a:t>/</a:t>
            </a:r>
            <a:r>
              <a:rPr lang="zh-CN" altLang="en-US" dirty="0" smtClean="0"/>
              <a:t>析构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多态与向下类型转换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对象切片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142984"/>
            <a:ext cx="57721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对象切片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714488"/>
            <a:ext cx="493613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4286256"/>
            <a:ext cx="52863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对象切片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带有纯虚函数</a:t>
            </a:r>
            <a:r>
              <a:rPr lang="zh-CN" altLang="en-US" dirty="0"/>
              <a:t>的类是否能以传值的方式作为参数传递？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重载和</a:t>
            </a:r>
            <a:r>
              <a:rPr lang="zh-CN" altLang="en-US" dirty="0"/>
              <a:t>覆盖</a:t>
            </a:r>
            <a:r>
              <a:rPr lang="en-US" altLang="zh-CN" dirty="0" smtClean="0"/>
              <a:t>(overload/override)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overload </a:t>
            </a:r>
            <a:r>
              <a:rPr lang="zh-CN" altLang="en-US" dirty="0" smtClean="0"/>
              <a:t>表示重载，用于同一个类中同名方法不同参数（包括类型不同或个数不同）的实现。</a:t>
            </a:r>
            <a:endParaRPr lang="en-US" altLang="zh-CN" dirty="0" smtClean="0"/>
          </a:p>
          <a:p>
            <a:r>
              <a:rPr lang="en-US" altLang="zh-CN" dirty="0" smtClean="0"/>
              <a:t>override </a:t>
            </a:r>
            <a:r>
              <a:rPr lang="zh-CN" altLang="en-US" dirty="0" smtClean="0"/>
              <a:t>表示</a:t>
            </a:r>
            <a:r>
              <a:rPr lang="zh-CN" altLang="en-US" dirty="0"/>
              <a:t>覆盖</a:t>
            </a:r>
            <a:r>
              <a:rPr lang="zh-CN" altLang="en-US" dirty="0" smtClean="0"/>
              <a:t>，用于继承类对基类中虚成员的实现或重新定义。</a:t>
            </a:r>
            <a:endParaRPr lang="en-US" altLang="zh-CN" dirty="0" smtClean="0"/>
          </a:p>
          <a:p>
            <a:pPr lvl="1"/>
            <a:r>
              <a:rPr lang="zh-CN" altLang="en-US" dirty="0"/>
              <a:t>覆盖</a:t>
            </a:r>
            <a:r>
              <a:rPr lang="zh-CN" altLang="en-US" dirty="0" smtClean="0"/>
              <a:t>要求函数名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参数类型和个数完全一致，返回值类型可以不同，但要遵循特定的规则。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dirty="0" smtClean="0"/>
              <a:t>重载与</a:t>
            </a:r>
            <a:r>
              <a:rPr lang="zh-CN" altLang="en-US" dirty="0"/>
              <a:t>覆盖</a:t>
            </a:r>
            <a:r>
              <a:rPr lang="en-US" altLang="zh-CN" dirty="0" smtClean="0"/>
              <a:t>(overload/override)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42984"/>
            <a:ext cx="40290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571876"/>
            <a:ext cx="39719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786322"/>
            <a:ext cx="41814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1124744"/>
            <a:ext cx="58293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798933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902205"/>
            <a:ext cx="5257800" cy="3952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覆盖</a:t>
            </a:r>
            <a:r>
              <a:rPr lang="zh-CN" altLang="en-US" dirty="0" smtClean="0"/>
              <a:t>时变量的返回值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覆盖</a:t>
            </a:r>
            <a:r>
              <a:rPr lang="zh-CN" altLang="en-US" dirty="0" smtClean="0"/>
              <a:t>一个返回基类的指针或引用的函数时，可以将返回值重定义为其基类的子类。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298139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463491"/>
            <a:ext cx="6353923" cy="400502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331640" y="1988840"/>
            <a:ext cx="720080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PetFood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833835"/>
            <a:ext cx="43624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9" y="714356"/>
            <a:ext cx="48482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函数返回类型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函数返回类型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857232"/>
            <a:ext cx="56673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3071810"/>
            <a:ext cx="5591175" cy="35242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向上类型转换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将一个对象作为其基类来使用，称为向上类型转换。</a:t>
            </a:r>
            <a:endParaRPr lang="en-US" altLang="zh-CN" dirty="0" smtClean="0"/>
          </a:p>
          <a:p>
            <a:r>
              <a:rPr lang="zh-CN" altLang="en-US" dirty="0" smtClean="0"/>
              <a:t>然而，仅仅使用继承无法达到期望的向上类型转换的效果。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是否对返回值类型的处理与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一样？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是否有方法隐藏的概念？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虚函数和构造函数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构造函数中的隐含代码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编译器将自动在构造函数中插入</a:t>
            </a:r>
            <a:r>
              <a:rPr lang="en-US" altLang="zh-CN" dirty="0" smtClean="0"/>
              <a:t>VPTR</a:t>
            </a:r>
            <a:r>
              <a:rPr lang="zh-CN" altLang="en-US" dirty="0" smtClean="0"/>
              <a:t>指针的初始化代码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尽可能不要将构造函数声明为内联</a:t>
            </a:r>
            <a:r>
              <a:rPr lang="en-US" altLang="zh-CN" dirty="0" smtClean="0"/>
              <a:t>(inline)</a:t>
            </a:r>
          </a:p>
          <a:p>
            <a:r>
              <a:rPr lang="zh-CN" altLang="en-US" dirty="0" smtClean="0"/>
              <a:t>构造函数的调用次序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正如在上一章介绍的，基类的构造函数一定会被调用，并且是在子类的构造函数之前调用。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虚函数和构造函数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25963"/>
          </a:xfrm>
        </p:spPr>
        <p:txBody>
          <a:bodyPr/>
          <a:lstStyle/>
          <a:p>
            <a:r>
              <a:rPr lang="zh-CN" altLang="en-US" dirty="0" smtClean="0"/>
              <a:t>在构造函数中调用虚函数时：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只是调用的该虚函数的本地版本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虚函数的机制在构造函数中不起作用。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29190" y="1643050"/>
            <a:ext cx="3714776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class Pet{</a:t>
            </a:r>
          </a:p>
          <a:p>
            <a:r>
              <a:rPr lang="en-US" altLang="zh-CN" dirty="0" smtClean="0"/>
              <a:t>public:</a:t>
            </a:r>
          </a:p>
          <a:p>
            <a:r>
              <a:rPr lang="en-US" altLang="zh-CN" dirty="0" smtClean="0"/>
              <a:t>	Pet(){</a:t>
            </a:r>
            <a:r>
              <a:rPr lang="en-US" altLang="zh-CN" dirty="0" err="1" smtClean="0"/>
              <a:t>testInit</a:t>
            </a:r>
            <a:r>
              <a:rPr lang="en-US" altLang="zh-CN" dirty="0" smtClean="0"/>
              <a:t>();}</a:t>
            </a:r>
          </a:p>
          <a:p>
            <a:r>
              <a:rPr lang="en-US" altLang="zh-CN" dirty="0" smtClean="0"/>
              <a:t>	virtual void </a:t>
            </a:r>
            <a:r>
              <a:rPr lang="en-US" altLang="zh-CN" dirty="0" err="1" smtClean="0"/>
              <a:t>testInit</a:t>
            </a:r>
            <a:r>
              <a:rPr lang="en-US" altLang="zh-CN" dirty="0" smtClean="0"/>
              <a:t>(){}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class Dog : public Pet{</a:t>
            </a:r>
          </a:p>
          <a:p>
            <a:r>
              <a:rPr lang="en-US" altLang="zh-CN" dirty="0" smtClean="0"/>
              <a:t>public:</a:t>
            </a:r>
          </a:p>
          <a:p>
            <a:r>
              <a:rPr lang="en-US" altLang="zh-CN" dirty="0" smtClean="0"/>
              <a:t>	Dog():Pet(){}</a:t>
            </a:r>
          </a:p>
          <a:p>
            <a:r>
              <a:rPr lang="en-US" altLang="zh-CN" dirty="0" smtClean="0"/>
              <a:t>	void </a:t>
            </a:r>
            <a:r>
              <a:rPr lang="en-US" altLang="zh-CN" dirty="0" err="1" smtClean="0"/>
              <a:t>testInit</a:t>
            </a:r>
            <a:r>
              <a:rPr lang="en-US" altLang="zh-CN" dirty="0" smtClean="0"/>
              <a:t>(){}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</a:p>
          <a:p>
            <a:r>
              <a:rPr lang="en-US" altLang="zh-CN" dirty="0" smtClean="0"/>
              <a:t>	Pet* p = new Dog();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214290"/>
            <a:ext cx="835824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class Pet {</a:t>
            </a:r>
          </a:p>
          <a:p>
            <a:r>
              <a:rPr lang="en-US" altLang="zh-CN" dirty="0" smtClean="0"/>
              <a:t>  string </a:t>
            </a:r>
            <a:r>
              <a:rPr lang="en-US" altLang="zh-CN" dirty="0" err="1" smtClean="0"/>
              <a:t>pname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public:</a:t>
            </a:r>
          </a:p>
          <a:p>
            <a:r>
              <a:rPr lang="en-US" altLang="zh-CN" dirty="0" smtClean="0"/>
              <a:t>  Pet(const string&amp; name) : </a:t>
            </a:r>
            <a:r>
              <a:rPr lang="en-US" altLang="zh-CN" dirty="0" err="1" smtClean="0"/>
              <a:t>pname</a:t>
            </a:r>
            <a:r>
              <a:rPr lang="en-US" altLang="zh-CN" dirty="0" smtClean="0"/>
              <a:t>(name) {</a:t>
            </a:r>
            <a:r>
              <a:rPr lang="en-US" altLang="zh-CN" dirty="0" err="1" smtClean="0"/>
              <a:t>testinit</a:t>
            </a:r>
            <a:r>
              <a:rPr lang="en-US" altLang="zh-CN" dirty="0" smtClean="0"/>
              <a:t>();}</a:t>
            </a:r>
          </a:p>
          <a:p>
            <a:r>
              <a:rPr lang="en-US" altLang="zh-CN" dirty="0" smtClean="0"/>
              <a:t>  virtual string name() const { return </a:t>
            </a:r>
            <a:r>
              <a:rPr lang="en-US" altLang="zh-CN" dirty="0" err="1" smtClean="0"/>
              <a:t>pname</a:t>
            </a:r>
            <a:r>
              <a:rPr lang="en-US" altLang="zh-CN" dirty="0" smtClean="0"/>
              <a:t>; }</a:t>
            </a:r>
          </a:p>
          <a:p>
            <a:r>
              <a:rPr lang="en-US" altLang="zh-CN" dirty="0" smtClean="0"/>
              <a:t>  virtual string description() const {</a:t>
            </a:r>
          </a:p>
          <a:p>
            <a:r>
              <a:rPr lang="en-US" altLang="zh-CN" dirty="0" smtClean="0"/>
              <a:t>    return "This is " + </a:t>
            </a:r>
            <a:r>
              <a:rPr lang="en-US" altLang="zh-CN" dirty="0" err="1" smtClean="0"/>
              <a:t>pname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 virtual void </a:t>
            </a:r>
            <a:r>
              <a:rPr lang="en-US" altLang="zh-CN" dirty="0" err="1" smtClean="0"/>
              <a:t>testInit</a:t>
            </a:r>
            <a:r>
              <a:rPr lang="en-US" altLang="zh-CN" dirty="0" smtClean="0"/>
              <a:t>() = 0;</a:t>
            </a:r>
          </a:p>
          <a:p>
            <a:r>
              <a:rPr lang="en-US" altLang="zh-CN" dirty="0" smtClean="0"/>
              <a:t>};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class Dog : public Pet {</a:t>
            </a:r>
          </a:p>
          <a:p>
            <a:r>
              <a:rPr lang="en-US" altLang="zh-CN" dirty="0" smtClean="0"/>
              <a:t>  string </a:t>
            </a:r>
            <a:r>
              <a:rPr lang="en-US" altLang="zh-CN" dirty="0" err="1" smtClean="0"/>
              <a:t>favoriteActivity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public:</a:t>
            </a:r>
          </a:p>
          <a:p>
            <a:r>
              <a:rPr lang="en-US" altLang="zh-CN" dirty="0" smtClean="0"/>
              <a:t>  Dog(const string&amp; name, const string&amp; activity)</a:t>
            </a:r>
          </a:p>
          <a:p>
            <a:r>
              <a:rPr lang="en-US" altLang="zh-CN" dirty="0" smtClean="0"/>
              <a:t>    : Pet(name), </a:t>
            </a:r>
            <a:r>
              <a:rPr lang="en-US" altLang="zh-CN" dirty="0" err="1" smtClean="0"/>
              <a:t>favoriteActivity</a:t>
            </a:r>
            <a:r>
              <a:rPr lang="en-US" altLang="zh-CN" dirty="0" smtClean="0"/>
              <a:t>(activity) {}</a:t>
            </a:r>
          </a:p>
          <a:p>
            <a:r>
              <a:rPr lang="en-US" altLang="zh-CN" dirty="0" smtClean="0"/>
              <a:t>  string description() const {</a:t>
            </a:r>
          </a:p>
          <a:p>
            <a:r>
              <a:rPr lang="en-US" altLang="zh-CN" dirty="0" smtClean="0"/>
              <a:t>    return Pet::name() + " likes to " +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favoriteActivity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 void </a:t>
            </a:r>
            <a:r>
              <a:rPr lang="en-US" altLang="zh-CN" dirty="0" err="1" smtClean="0"/>
              <a:t>testInit</a:t>
            </a:r>
            <a:r>
              <a:rPr lang="en-US" altLang="zh-CN" dirty="0" smtClean="0"/>
              <a:t>(){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857884" y="2643182"/>
            <a:ext cx="2857520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这段代码能否通过编译？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析构函数和虚析构函数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构造函数不能为虚函数，而析构函数常常必须是虚的。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这是因为应该从实际类型的析构函数开始，向其基类方向层层执行析构的过程。</a:t>
            </a:r>
            <a:endParaRPr lang="en-US" altLang="zh-CN" dirty="0" smtClean="0"/>
          </a:p>
          <a:p>
            <a:r>
              <a:rPr lang="zh-CN" altLang="en-US" dirty="0" smtClean="0"/>
              <a:t>析构函数中调用虚函数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同构造函数一样，析构函数中的虚函数调用机制也被禁止。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向下类型转换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与向上类型转换相对应的是向下类型转换：将一个类型转换为一种更特殊的类型。</a:t>
            </a:r>
            <a:endParaRPr lang="en-US" altLang="zh-CN" dirty="0" smtClean="0"/>
          </a:p>
          <a:p>
            <a:r>
              <a:rPr lang="zh-CN" altLang="en-US" dirty="0" smtClean="0"/>
              <a:t>什么是安全的类型转换？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能够给出是否转换成功的信息的类型转换机制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dyanmic_cast</a:t>
            </a:r>
            <a:r>
              <a:rPr lang="zh-CN" altLang="en-US" dirty="0" smtClean="0"/>
              <a:t>关键字进行类型转换时，如果成功，则返回结果对象，否则返回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向下类型转换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785926"/>
            <a:ext cx="51625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多态的定义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virtual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zh-CN" altLang="en-US" dirty="0" smtClean="0"/>
              <a:t>多态的内部实现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VTABLE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VPTR</a:t>
            </a:r>
          </a:p>
          <a:p>
            <a:r>
              <a:rPr lang="zh-CN" altLang="en-US" smtClean="0"/>
              <a:t>重载和覆盖</a:t>
            </a:r>
            <a:endParaRPr lang="en-US" altLang="zh-CN" dirty="0" smtClean="0"/>
          </a:p>
          <a:p>
            <a:r>
              <a:rPr lang="zh-CN" altLang="en-US" dirty="0" smtClean="0"/>
              <a:t>多态与构造函数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r>
              <a:rPr lang="zh-CN" altLang="en-US" dirty="0" smtClean="0"/>
              <a:t>多态与向下类型转换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向上类型转换：继承的问题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928802"/>
            <a:ext cx="18573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643050"/>
            <a:ext cx="54197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形标注 5"/>
          <p:cNvSpPr/>
          <p:nvPr/>
        </p:nvSpPr>
        <p:spPr>
          <a:xfrm>
            <a:off x="4857752" y="4857760"/>
            <a:ext cx="3643338" cy="1214446"/>
          </a:xfrm>
          <a:prstGeom prst="wedgeEllipseCallout">
            <a:avLst>
              <a:gd name="adj1" fmla="val -105313"/>
              <a:gd name="adj2" fmla="val -22589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/>
              <a:t>是</a:t>
            </a:r>
            <a:r>
              <a:rPr lang="en-US" altLang="zh-CN" sz="2400" b="1" dirty="0" smtClean="0"/>
              <a:t>Wind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play</a:t>
            </a:r>
            <a:r>
              <a:rPr lang="zh-CN" altLang="en-US" sz="2400" b="1" dirty="0" smtClean="0"/>
              <a:t>还是</a:t>
            </a:r>
            <a:r>
              <a:rPr lang="en-US" altLang="zh-CN" sz="2400" b="1" dirty="0" smtClean="0"/>
              <a:t>Instrument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Play</a:t>
            </a:r>
            <a:r>
              <a:rPr lang="zh-CN" altLang="en-US" sz="2400" b="1" dirty="0" smtClean="0"/>
              <a:t>被调用了？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向上类型转换：函数调用的捆绑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将函数体与函数调用相联系称为捆绑</a:t>
            </a:r>
            <a:r>
              <a:rPr lang="en-US" altLang="zh-CN" dirty="0" smtClean="0"/>
              <a:t>(binding)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当捆绑在程序运行之前（由编译器和连接器）完成时，称为早捆绑（</a:t>
            </a:r>
            <a:r>
              <a:rPr lang="en-US" altLang="zh-CN" dirty="0" smtClean="0"/>
              <a:t>early binding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当捆绑在程序运行时完成时，称为晚捆绑（</a:t>
            </a:r>
            <a:r>
              <a:rPr lang="en-US" altLang="zh-CN" dirty="0" smtClean="0"/>
              <a:t>late binding</a:t>
            </a:r>
            <a:r>
              <a:rPr lang="zh-CN" altLang="en-US" dirty="0" smtClean="0"/>
              <a:t>）或运行时捆绑（</a:t>
            </a:r>
            <a:r>
              <a:rPr lang="en-US" altLang="zh-CN" dirty="0" smtClean="0"/>
              <a:t>Runtime binding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虚函数：晚捆绑的声明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若要一个函数实现晚捆绑，需要用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关键字对其进行修饰。</a:t>
            </a:r>
            <a:endParaRPr lang="en-US" altLang="zh-CN" dirty="0" smtClean="0"/>
          </a:p>
          <a:p>
            <a:r>
              <a:rPr lang="zh-CN" altLang="en-US" dirty="0" smtClean="0"/>
              <a:t>仅仅需要在基类中声明一个函数为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。所有从该基类的派生类对应的函数都将为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向上类型转换：解决继承问题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928802"/>
            <a:ext cx="18573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643050"/>
            <a:ext cx="54197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3000372"/>
            <a:ext cx="3695700" cy="219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一个更为复杂的例子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28736"/>
            <a:ext cx="7658123" cy="45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1472" y="1214422"/>
            <a:ext cx="228601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Wind:          </a:t>
            </a:r>
            <a:r>
              <a:rPr lang="zh-CN" altLang="en-US" dirty="0" smtClean="0"/>
              <a:t>管号乐器</a:t>
            </a:r>
            <a:endParaRPr lang="en-US" altLang="zh-CN" dirty="0" smtClean="0"/>
          </a:p>
          <a:p>
            <a:r>
              <a:rPr lang="en-US" altLang="zh-CN" dirty="0" smtClean="0"/>
              <a:t>Percussion:</a:t>
            </a:r>
            <a:r>
              <a:rPr lang="zh-CN" altLang="en-US" dirty="0" smtClean="0"/>
              <a:t>打击乐器</a:t>
            </a:r>
            <a:endParaRPr lang="en-US" altLang="zh-CN" dirty="0" smtClean="0"/>
          </a:p>
          <a:p>
            <a:r>
              <a:rPr lang="en-US" altLang="zh-CN" dirty="0" smtClean="0"/>
              <a:t>Stringed:     </a:t>
            </a:r>
            <a:r>
              <a:rPr lang="zh-CN" altLang="en-US" dirty="0" smtClean="0"/>
              <a:t>弦乐器</a:t>
            </a:r>
            <a:endParaRPr lang="en-US" altLang="zh-CN" dirty="0" smtClean="0"/>
          </a:p>
          <a:p>
            <a:r>
              <a:rPr lang="en-US" altLang="zh-CN" dirty="0" smtClean="0"/>
              <a:t>Brass:          </a:t>
            </a:r>
            <a:r>
              <a:rPr lang="zh-CN" altLang="en-US" dirty="0" smtClean="0"/>
              <a:t>铜管乐器</a:t>
            </a:r>
            <a:endParaRPr lang="en-US" altLang="zh-CN" dirty="0" smtClean="0"/>
          </a:p>
          <a:p>
            <a:r>
              <a:rPr lang="en-US" altLang="zh-CN" dirty="0" err="1" smtClean="0"/>
              <a:t>WoodWind</a:t>
            </a:r>
            <a:r>
              <a:rPr lang="en-US" altLang="zh-CN" dirty="0" smtClean="0"/>
              <a:t>:</a:t>
            </a:r>
            <a:r>
              <a:rPr lang="zh-CN" altLang="en-US" dirty="0" smtClean="0"/>
              <a:t>木管乐器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67" y="3233746"/>
            <a:ext cx="24288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一个更为复杂的例子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643050"/>
            <a:ext cx="50768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7950" y="1643050"/>
            <a:ext cx="24003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137842</TotalTime>
  <Words>1141</Words>
  <Application>Microsoft Macintosh PowerPoint</Application>
  <PresentationFormat>全屏显示(4:3)</PresentationFormat>
  <Paragraphs>146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Calibri</vt:lpstr>
      <vt:lpstr>宋体</vt:lpstr>
      <vt:lpstr>Arial</vt:lpstr>
      <vt:lpstr>Office 主题</vt:lpstr>
      <vt:lpstr>第15章 多态性和虚函数</vt:lpstr>
      <vt:lpstr>概述</vt:lpstr>
      <vt:lpstr>向上类型转换</vt:lpstr>
      <vt:lpstr>向上类型转换：继承的问题</vt:lpstr>
      <vt:lpstr>向上类型转换：函数调用的捆绑</vt:lpstr>
      <vt:lpstr>虚函数：晚捆绑的声明</vt:lpstr>
      <vt:lpstr>向上类型转换：解决继承问题</vt:lpstr>
      <vt:lpstr>一个更为复杂的例子</vt:lpstr>
      <vt:lpstr>一个更为复杂的例子</vt:lpstr>
      <vt:lpstr>类的大小</vt:lpstr>
      <vt:lpstr>在类实例中存放VTABLE</vt:lpstr>
      <vt:lpstr>C++如何实现晚捆绑</vt:lpstr>
      <vt:lpstr>虚函数功能图示</vt:lpstr>
      <vt:lpstr>虚函数</vt:lpstr>
      <vt:lpstr>虚函数</vt:lpstr>
      <vt:lpstr>为什么需要声明虚函数</vt:lpstr>
      <vt:lpstr>抽象的基类和纯虚函数</vt:lpstr>
      <vt:lpstr>抽象的基类和纯虚函数</vt:lpstr>
      <vt:lpstr>对象切片</vt:lpstr>
      <vt:lpstr>对象切片</vt:lpstr>
      <vt:lpstr>对象切片</vt:lpstr>
      <vt:lpstr>对象切片</vt:lpstr>
      <vt:lpstr>重载和覆盖(overload/override)</vt:lpstr>
      <vt:lpstr>重载与覆盖(overload/override)</vt:lpstr>
      <vt:lpstr>PowerPoint 演示文稿</vt:lpstr>
      <vt:lpstr>覆盖时变量的返回值</vt:lpstr>
      <vt:lpstr>PowerPoint 演示文稿</vt:lpstr>
      <vt:lpstr>函数返回类型</vt:lpstr>
      <vt:lpstr>函数返回类型</vt:lpstr>
      <vt:lpstr>问题</vt:lpstr>
      <vt:lpstr>虚函数和构造函数</vt:lpstr>
      <vt:lpstr>虚函数和构造函数</vt:lpstr>
      <vt:lpstr>PowerPoint 演示文稿</vt:lpstr>
      <vt:lpstr>析构函数和虚析构函数</vt:lpstr>
      <vt:lpstr>向下类型转换</vt:lpstr>
      <vt:lpstr>向下类型转换</vt:lpstr>
      <vt:lpstr>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fudanxxc</dc:creator>
  <cp:lastModifiedBy>Microsoft Office 用户</cp:lastModifiedBy>
  <cp:revision>345</cp:revision>
  <dcterms:created xsi:type="dcterms:W3CDTF">2010-04-18T06:40:21Z</dcterms:created>
  <dcterms:modified xsi:type="dcterms:W3CDTF">2016-06-10T01:30:52Z</dcterms:modified>
</cp:coreProperties>
</file>