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00" r:id="rId3"/>
    <p:sldId id="302" r:id="rId4"/>
    <p:sldId id="303" r:id="rId5"/>
    <p:sldId id="304" r:id="rId6"/>
    <p:sldId id="305" r:id="rId7"/>
    <p:sldId id="301" r:id="rId8"/>
    <p:sldId id="307" r:id="rId9"/>
    <p:sldId id="306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93" autoAdjust="0"/>
  </p:normalViewPr>
  <p:slideViewPr>
    <p:cSldViewPr>
      <p:cViewPr varScale="1">
        <p:scale>
          <a:sx n="80" d="100"/>
          <a:sy n="80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4EFF5-D752-4C9B-BBD9-9412961537D9}" type="datetimeFigureOut">
              <a:rPr lang="zh-CN" altLang="en-US" smtClean="0"/>
              <a:pPr/>
              <a:t>2013/5/31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38CF9-335A-478E-AA89-97FFE83637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2D79-C887-4397-91BD-1FBD97F8EA16}" type="datetimeFigureOut">
              <a:rPr lang="zh-CN" altLang="en-US" smtClean="0"/>
              <a:pPr/>
              <a:t>2013/5/31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2236-C73F-4EB7-A057-C9C1F8C16C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2D79-C887-4397-91BD-1FBD97F8EA16}" type="datetimeFigureOut">
              <a:rPr lang="zh-CN" altLang="en-US" smtClean="0"/>
              <a:pPr/>
              <a:t>2013/5/31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2236-C73F-4EB7-A057-C9C1F8C16C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2D79-C887-4397-91BD-1FBD97F8EA16}" type="datetimeFigureOut">
              <a:rPr lang="zh-CN" altLang="en-US" smtClean="0"/>
              <a:pPr/>
              <a:t>2013/5/31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2236-C73F-4EB7-A057-C9C1F8C16C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2D79-C887-4397-91BD-1FBD97F8EA16}" type="datetimeFigureOut">
              <a:rPr lang="zh-CN" altLang="en-US" smtClean="0"/>
              <a:pPr/>
              <a:t>2013/5/31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2236-C73F-4EB7-A057-C9C1F8C16C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2D79-C887-4397-91BD-1FBD97F8EA16}" type="datetimeFigureOut">
              <a:rPr lang="zh-CN" altLang="en-US" smtClean="0"/>
              <a:pPr/>
              <a:t>2013/5/31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2236-C73F-4EB7-A057-C9C1F8C16C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2D79-C887-4397-91BD-1FBD97F8EA16}" type="datetimeFigureOut">
              <a:rPr lang="zh-CN" altLang="en-US" smtClean="0"/>
              <a:pPr/>
              <a:t>2013/5/31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2236-C73F-4EB7-A057-C9C1F8C16C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2D79-C887-4397-91BD-1FBD97F8EA16}" type="datetimeFigureOut">
              <a:rPr lang="zh-CN" altLang="en-US" smtClean="0"/>
              <a:pPr/>
              <a:t>2013/5/31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2236-C73F-4EB7-A057-C9C1F8C16C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2D79-C887-4397-91BD-1FBD97F8EA16}" type="datetimeFigureOut">
              <a:rPr lang="zh-CN" altLang="en-US" smtClean="0"/>
              <a:pPr/>
              <a:t>2013/5/31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2236-C73F-4EB7-A057-C9C1F8C16C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2D79-C887-4397-91BD-1FBD97F8EA16}" type="datetimeFigureOut">
              <a:rPr lang="zh-CN" altLang="en-US" smtClean="0"/>
              <a:pPr/>
              <a:t>2013/5/31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2236-C73F-4EB7-A057-C9C1F8C16C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2D79-C887-4397-91BD-1FBD97F8EA16}" type="datetimeFigureOut">
              <a:rPr lang="zh-CN" altLang="en-US" smtClean="0"/>
              <a:pPr/>
              <a:t>2013/5/31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2236-C73F-4EB7-A057-C9C1F8C16C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2D79-C887-4397-91BD-1FBD97F8EA16}" type="datetimeFigureOut">
              <a:rPr lang="zh-CN" altLang="en-US" smtClean="0"/>
              <a:pPr/>
              <a:t>2013/5/31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2236-C73F-4EB7-A057-C9C1F8C16C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E2D79-C887-4397-91BD-1FBD97F8EA16}" type="datetimeFigureOut">
              <a:rPr lang="zh-CN" altLang="en-US" smtClean="0"/>
              <a:pPr/>
              <a:t>2013/5/31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A2236-C73F-4EB7-A057-C9C1F8C16C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16</a:t>
            </a:r>
            <a:r>
              <a:rPr lang="zh-CN" altLang="en-US" dirty="0" smtClean="0"/>
              <a:t>章 模板介绍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模板与弱类型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在上面的代码中，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函数中有一个对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的赋值运算。可以说，模板对于它可以包含的类型“隐含着一个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”。</a:t>
            </a:r>
            <a:endParaRPr lang="en-US" altLang="zh-CN" dirty="0" smtClean="0"/>
          </a:p>
          <a:p>
            <a:r>
              <a:rPr lang="zh-CN" altLang="en-US" dirty="0" smtClean="0"/>
              <a:t>模板为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提供了一种弱类型的机制。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在模板参数中使用常量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204864"/>
            <a:ext cx="7010336" cy="392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迭代器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88840"/>
            <a:ext cx="8457643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迭代器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TStack2.cpp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中的模板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从</a:t>
            </a:r>
            <a:r>
              <a:rPr lang="en-US" altLang="zh-CN" dirty="0" smtClean="0"/>
              <a:t>1.5</a:t>
            </a:r>
            <a:r>
              <a:rPr lang="zh-CN" altLang="en-US" dirty="0" smtClean="0"/>
              <a:t>开始引入模板</a:t>
            </a:r>
            <a:r>
              <a:rPr lang="en-US" altLang="zh-CN" dirty="0" smtClean="0"/>
              <a:t>(generics)</a:t>
            </a:r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相比，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的模板是强类型的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Java 1.0        </a:t>
            </a:r>
            <a:r>
              <a:rPr lang="en-US" altLang="zh-CN" dirty="0" err="1">
                <a:ea typeface="宋体" charset="-122"/>
              </a:rPr>
              <a:t>vs</a:t>
            </a:r>
            <a:r>
              <a:rPr lang="en-US" altLang="zh-CN" dirty="0">
                <a:ea typeface="宋体" charset="-122"/>
              </a:rPr>
              <a:t>   Generics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class Stack {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  void push(Object o)  { ... }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  Object pop() { ... }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  ...}</a:t>
            </a:r>
          </a:p>
          <a:p>
            <a:pPr>
              <a:buFont typeface="Monotype Sorts" pitchFamily="2" charset="2"/>
              <a:buNone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ea typeface="宋体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String s = "Hello";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Stack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st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 = new Stack(); 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...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st.push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(s);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...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s = (String) st.pop();</a:t>
            </a:r>
          </a:p>
        </p:txBody>
      </p:sp>
      <p:sp>
        <p:nvSpPr>
          <p:cNvPr id="5816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22800" y="1600200"/>
            <a:ext cx="4521200" cy="4457700"/>
          </a:xfrm>
        </p:spPr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class Stack&lt;A&gt; {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  void push(A a) { ... }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  A pop() { ... }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  ...}</a:t>
            </a:r>
          </a:p>
          <a:p>
            <a:pPr>
              <a:buFont typeface="Monotype Sorts" pitchFamily="2" charset="2"/>
              <a:buNone/>
            </a:pPr>
            <a:endParaRPr lang="en-US" altLang="zh-CN" sz="2400">
              <a:ea typeface="宋体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String s = "Hello";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Stack&lt;String&gt; st = 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        new  Stack&lt;String&gt;();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st.push(s);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...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s = st.pop();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32800" cy="914400"/>
          </a:xfr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auto boxing/</a:t>
            </a:r>
            <a:r>
              <a:rPr lang="en-US" altLang="zh-CN" sz="3600" dirty="0" err="1" smtClean="0">
                <a:ea typeface="宋体" charset="-122"/>
              </a:rPr>
              <a:t>unboxing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52578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Adds </a:t>
            </a:r>
            <a:r>
              <a:rPr lang="en-US" altLang="zh-CN" dirty="0">
                <a:ea typeface="宋体" charset="-122"/>
              </a:rPr>
              <a:t>auto boxing/</a:t>
            </a:r>
            <a:r>
              <a:rPr lang="en-US" altLang="zh-CN" dirty="0" err="1">
                <a:ea typeface="宋体" charset="-122"/>
              </a:rPr>
              <a:t>unboxing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16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User conversion                   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Automatic conversion</a:t>
            </a:r>
          </a:p>
        </p:txBody>
      </p:sp>
      <p:sp>
        <p:nvSpPr>
          <p:cNvPr id="625668" name="Rectangle 4"/>
          <p:cNvSpPr>
            <a:spLocks noChangeArrowheads="1"/>
          </p:cNvSpPr>
          <p:nvPr/>
        </p:nvSpPr>
        <p:spPr bwMode="auto">
          <a:xfrm>
            <a:off x="533400" y="3657600"/>
            <a:ext cx="43180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00000"/>
              </a:lnSpc>
              <a:buFont typeface="Monotype Sorts" pitchFamily="2" charset="2"/>
              <a:buNone/>
            </a:pPr>
            <a:r>
              <a:rPr lang="en-US" altLang="zh-CN" dirty="0">
                <a:ea typeface="宋体" charset="-122"/>
              </a:rPr>
              <a:t>Stack&lt;Integer&gt; </a:t>
            </a:r>
            <a:r>
              <a:rPr lang="en-US" altLang="zh-CN" dirty="0" err="1">
                <a:ea typeface="宋体" charset="-122"/>
              </a:rPr>
              <a:t>st</a:t>
            </a:r>
            <a:r>
              <a:rPr lang="en-US" altLang="zh-CN" dirty="0">
                <a:ea typeface="宋体" charset="-122"/>
              </a:rPr>
              <a:t> = </a:t>
            </a:r>
          </a:p>
          <a:p>
            <a:pPr marL="342900" indent="-342900" algn="l">
              <a:lnSpc>
                <a:spcPct val="100000"/>
              </a:lnSpc>
              <a:buFont typeface="Monotype Sorts" pitchFamily="2" charset="2"/>
              <a:buNone/>
            </a:pPr>
            <a:r>
              <a:rPr lang="en-US" altLang="zh-CN" dirty="0">
                <a:ea typeface="宋体" charset="-122"/>
              </a:rPr>
              <a:t>     new  Stack&lt;Integer&gt;();</a:t>
            </a:r>
          </a:p>
          <a:p>
            <a:pPr marL="342900" indent="-342900" algn="l">
              <a:lnSpc>
                <a:spcPct val="100000"/>
              </a:lnSpc>
              <a:buFont typeface="Monotype Sorts" pitchFamily="2" charset="2"/>
              <a:buNone/>
            </a:pPr>
            <a:r>
              <a:rPr lang="en-US" altLang="zh-CN" dirty="0" err="1">
                <a:ea typeface="宋体" charset="-122"/>
              </a:rPr>
              <a:t>st.push</a:t>
            </a:r>
            <a:r>
              <a:rPr lang="en-US" altLang="zh-CN" dirty="0">
                <a:ea typeface="宋体" charset="-122"/>
              </a:rPr>
              <a:t>(new Integer(12));</a:t>
            </a:r>
          </a:p>
          <a:p>
            <a:pPr marL="342900" indent="-342900" algn="l">
              <a:lnSpc>
                <a:spcPct val="100000"/>
              </a:lnSpc>
              <a:buFont typeface="Monotype Sorts" pitchFamily="2" charset="2"/>
              <a:buNone/>
            </a:pPr>
            <a:r>
              <a:rPr lang="en-US" altLang="zh-CN" dirty="0">
                <a:ea typeface="宋体" charset="-122"/>
              </a:rPr>
              <a:t>...</a:t>
            </a:r>
          </a:p>
          <a:p>
            <a:pPr marL="342900" indent="-342900" algn="l">
              <a:lnSpc>
                <a:spcPct val="100000"/>
              </a:lnSpc>
              <a:buFont typeface="Monotype Sorts" pitchFamily="2" charset="2"/>
              <a:buNone/>
            </a:pPr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= (st.pop()).</a:t>
            </a:r>
            <a:r>
              <a:rPr lang="en-US" altLang="zh-CN" dirty="0" err="1">
                <a:ea typeface="宋体" charset="-122"/>
              </a:rPr>
              <a:t>intValue</a:t>
            </a:r>
            <a:r>
              <a:rPr lang="en-US" altLang="zh-CN" dirty="0">
                <a:ea typeface="宋体" charset="-122"/>
              </a:rPr>
              <a:t>();</a:t>
            </a:r>
          </a:p>
        </p:txBody>
      </p:sp>
      <p:sp>
        <p:nvSpPr>
          <p:cNvPr id="625669" name="Rectangle 5"/>
          <p:cNvSpPr>
            <a:spLocks noChangeArrowheads="1"/>
          </p:cNvSpPr>
          <p:nvPr/>
        </p:nvSpPr>
        <p:spPr bwMode="auto">
          <a:xfrm>
            <a:off x="4978400" y="3657600"/>
            <a:ext cx="40132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00000"/>
              </a:lnSpc>
              <a:buFont typeface="Monotype Sorts" pitchFamily="2" charset="2"/>
              <a:buNone/>
            </a:pPr>
            <a:r>
              <a:rPr lang="en-US" altLang="zh-CN">
                <a:ea typeface="宋体" charset="-122"/>
              </a:rPr>
              <a:t>Stack&lt;Integer&gt; st = </a:t>
            </a:r>
          </a:p>
          <a:p>
            <a:pPr marL="342900" indent="-342900" algn="l">
              <a:lnSpc>
                <a:spcPct val="100000"/>
              </a:lnSpc>
              <a:buFont typeface="Monotype Sorts" pitchFamily="2" charset="2"/>
              <a:buNone/>
            </a:pPr>
            <a:r>
              <a:rPr lang="en-US" altLang="zh-CN">
                <a:ea typeface="宋体" charset="-122"/>
              </a:rPr>
              <a:t>     new  Stack&lt;Integer&gt;();</a:t>
            </a:r>
          </a:p>
          <a:p>
            <a:pPr marL="342900" indent="-342900" algn="l">
              <a:lnSpc>
                <a:spcPct val="100000"/>
              </a:lnSpc>
              <a:buFont typeface="Monotype Sorts" pitchFamily="2" charset="2"/>
              <a:buNone/>
            </a:pPr>
            <a:r>
              <a:rPr lang="en-US" altLang="zh-CN">
                <a:ea typeface="宋体" charset="-122"/>
              </a:rPr>
              <a:t>st.push(12);</a:t>
            </a:r>
          </a:p>
          <a:p>
            <a:pPr marL="342900" indent="-342900" algn="l">
              <a:lnSpc>
                <a:spcPct val="100000"/>
              </a:lnSpc>
              <a:buFont typeface="Monotype Sorts" pitchFamily="2" charset="2"/>
              <a:buNone/>
            </a:pPr>
            <a:r>
              <a:rPr lang="en-US" altLang="zh-CN">
                <a:ea typeface="宋体" charset="-122"/>
              </a:rPr>
              <a:t>...</a:t>
            </a:r>
          </a:p>
          <a:p>
            <a:pPr marL="342900" indent="-342900" algn="l">
              <a:lnSpc>
                <a:spcPct val="100000"/>
              </a:lnSpc>
              <a:buFont typeface="Monotype Sorts" pitchFamily="2" charset="2"/>
              <a:buNone/>
            </a:pPr>
            <a:r>
              <a:rPr lang="en-US" altLang="zh-CN">
                <a:ea typeface="宋体" charset="-122"/>
              </a:rPr>
              <a:t>int i = st.pop();</a:t>
            </a:r>
            <a:endParaRPr lang="en-US" altLang="zh-CN">
              <a:solidFill>
                <a:schemeClr val="bg2"/>
              </a:solidFill>
              <a:ea typeface="宋体" charset="-122"/>
            </a:endParaRPr>
          </a:p>
          <a:p>
            <a:pPr marL="342900" indent="-342900" algn="l">
              <a:lnSpc>
                <a:spcPct val="100000"/>
              </a:lnSpc>
              <a:buFont typeface="Monotype Sorts" pitchFamily="2" charset="2"/>
              <a:buNone/>
            </a:pPr>
            <a:endParaRPr lang="en-US" altLang="zh-CN">
              <a:ea typeface="宋体" charset="-122"/>
            </a:endParaRPr>
          </a:p>
        </p:txBody>
      </p:sp>
      <p:sp>
        <p:nvSpPr>
          <p:cNvPr id="625670" name="Line 6"/>
          <p:cNvSpPr>
            <a:spLocks noChangeShapeType="1"/>
          </p:cNvSpPr>
          <p:nvPr/>
        </p:nvSpPr>
        <p:spPr bwMode="auto">
          <a:xfrm>
            <a:off x="533400" y="3352800"/>
            <a:ext cx="810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625671" name="Line 7"/>
          <p:cNvSpPr>
            <a:spLocks noChangeShapeType="1"/>
          </p:cNvSpPr>
          <p:nvPr/>
        </p:nvSpPr>
        <p:spPr bwMode="auto">
          <a:xfrm flipH="1" flipV="1">
            <a:off x="4648200" y="2895600"/>
            <a:ext cx="0" cy="3200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Java generics are type checked</a:t>
            </a:r>
          </a:p>
        </p:txBody>
      </p:sp>
      <p:sp>
        <p:nvSpPr>
          <p:cNvPr id="62362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ea typeface="宋体" charset="-122"/>
              </a:rPr>
              <a:t>A generic class may use operations on objects of a parameter type</a:t>
            </a:r>
          </a:p>
          <a:p>
            <a:pPr lvl="1"/>
            <a:r>
              <a:rPr lang="en-US" altLang="zh-CN" dirty="0">
                <a:ea typeface="宋体" charset="-122"/>
              </a:rPr>
              <a:t>Example: </a:t>
            </a:r>
            <a:r>
              <a:rPr lang="en-US" altLang="zh-CN" dirty="0" err="1">
                <a:ea typeface="宋体" charset="-122"/>
              </a:rPr>
              <a:t>PriorityQueue</a:t>
            </a:r>
            <a:r>
              <a:rPr lang="en-US" altLang="zh-CN" dirty="0">
                <a:ea typeface="宋体" charset="-122"/>
              </a:rPr>
              <a:t>&lt;T&gt; …     if  </a:t>
            </a:r>
            <a:r>
              <a:rPr lang="en-US" altLang="zh-CN" dirty="0" err="1">
                <a:ea typeface="宋体" charset="-122"/>
              </a:rPr>
              <a:t>x.less</a:t>
            </a:r>
            <a:r>
              <a:rPr lang="en-US" altLang="zh-CN" dirty="0">
                <a:ea typeface="宋体" charset="-122"/>
              </a:rPr>
              <a:t>(y) then …</a:t>
            </a:r>
          </a:p>
          <a:p>
            <a:r>
              <a:rPr lang="en-US" altLang="zh-CN" dirty="0">
                <a:ea typeface="宋体" charset="-122"/>
              </a:rPr>
              <a:t>Two possible solutions</a:t>
            </a:r>
          </a:p>
          <a:p>
            <a:pPr lvl="1"/>
            <a:r>
              <a:rPr lang="en-US" altLang="zh-CN" dirty="0">
                <a:ea typeface="宋体" charset="-122"/>
              </a:rPr>
              <a:t>C++: Link and see if all operations can be resolved</a:t>
            </a:r>
          </a:p>
          <a:p>
            <a:pPr lvl="1"/>
            <a:r>
              <a:rPr lang="en-US" altLang="zh-CN" dirty="0">
                <a:ea typeface="宋体" charset="-122"/>
              </a:rPr>
              <a:t>Java: Type check and compile generics </a:t>
            </a:r>
            <a:r>
              <a:rPr lang="en-US" altLang="zh-CN" dirty="0" err="1" smtClean="0">
                <a:ea typeface="宋体" charset="-122"/>
              </a:rPr>
              <a:t>withot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linking</a:t>
            </a:r>
          </a:p>
          <a:p>
            <a:pPr lvl="2"/>
            <a:r>
              <a:rPr lang="en-US" altLang="zh-CN" dirty="0">
                <a:ea typeface="宋体" charset="-122"/>
              </a:rPr>
              <a:t>This requires programmer to give information about type parameter</a:t>
            </a:r>
          </a:p>
          <a:p>
            <a:pPr lvl="2"/>
            <a:r>
              <a:rPr lang="en-US" altLang="zh-CN" dirty="0">
                <a:ea typeface="宋体" charset="-122"/>
              </a:rPr>
              <a:t>Example: </a:t>
            </a:r>
            <a:r>
              <a:rPr lang="en-US" altLang="zh-CN" dirty="0" err="1">
                <a:ea typeface="宋体" charset="-122"/>
              </a:rPr>
              <a:t>PriorityQueue</a:t>
            </a:r>
            <a:r>
              <a:rPr lang="en-US" altLang="zh-CN" dirty="0">
                <a:ea typeface="宋体" charset="-122"/>
              </a:rPr>
              <a:t>&lt;T extends ...&gt;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Example: Hash Table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874000" cy="44577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interface Hashable {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		int	HashCode ();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};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class HashTable &lt; Key extends Hashable, Value&gt; {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		void	Insert (Key k, Value v) {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				int bucket = k.HashCode();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				InsertAt (bucket, k, v);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		}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		… 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ea typeface="宋体" charset="-122"/>
              </a:rPr>
              <a:t>};</a:t>
            </a:r>
          </a:p>
        </p:txBody>
      </p:sp>
      <p:sp>
        <p:nvSpPr>
          <p:cNvPr id="624644" name="Oval 4"/>
          <p:cNvSpPr>
            <a:spLocks noChangeArrowheads="1"/>
          </p:cNvSpPr>
          <p:nvPr/>
        </p:nvSpPr>
        <p:spPr bwMode="auto">
          <a:xfrm>
            <a:off x="5197475" y="3778250"/>
            <a:ext cx="2286000" cy="6096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45" name="Line 5"/>
          <p:cNvSpPr>
            <a:spLocks noChangeShapeType="1"/>
          </p:cNvSpPr>
          <p:nvPr/>
        </p:nvSpPr>
        <p:spPr bwMode="auto">
          <a:xfrm flipH="1" flipV="1">
            <a:off x="7162800" y="4387850"/>
            <a:ext cx="76200" cy="117475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46" name="Text Box 6"/>
          <p:cNvSpPr txBox="1">
            <a:spLocks noChangeArrowheads="1"/>
          </p:cNvSpPr>
          <p:nvPr/>
        </p:nvSpPr>
        <p:spPr bwMode="auto">
          <a:xfrm>
            <a:off x="3505200" y="5437188"/>
            <a:ext cx="44624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charset="-122"/>
              </a:rPr>
              <a:t>This expression must typecheck</a:t>
            </a:r>
          </a:p>
          <a:p>
            <a:r>
              <a:rPr lang="en-US" altLang="zh-CN">
                <a:solidFill>
                  <a:schemeClr val="hlink"/>
                </a:solidFill>
                <a:ea typeface="宋体" charset="-122"/>
              </a:rPr>
              <a:t>Use “</a:t>
            </a:r>
            <a:r>
              <a:rPr lang="en-US" altLang="zh-CN">
                <a:ea typeface="宋体" charset="-122"/>
              </a:rPr>
              <a:t>Key extends Hashable</a:t>
            </a:r>
            <a:r>
              <a:rPr lang="en-US" altLang="zh-CN">
                <a:solidFill>
                  <a:schemeClr val="hlink"/>
                </a:solidFill>
                <a:ea typeface="宋体" charset="-122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Priority Queue Example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FontTx/>
              <a:buNone/>
            </a:pPr>
            <a:r>
              <a:rPr lang="fr-FR">
                <a:solidFill>
                  <a:schemeClr val="tx1"/>
                </a:solidFill>
              </a:rPr>
              <a:t>interface Comparable&lt;I&gt; {  boolean lessThan(I); }</a:t>
            </a:r>
          </a:p>
          <a:p>
            <a:pPr lvl="1">
              <a:buFontTx/>
              <a:buNone/>
            </a:pPr>
            <a:endParaRPr lang="fr-FR">
              <a:solidFill>
                <a:schemeClr val="tx1"/>
              </a:solidFill>
            </a:endParaRPr>
          </a:p>
          <a:p>
            <a:pPr lvl="1">
              <a:buFontTx/>
              <a:buNone/>
            </a:pPr>
            <a:r>
              <a:rPr lang="fr-FR">
                <a:solidFill>
                  <a:schemeClr val="tx1"/>
                </a:solidFill>
              </a:rPr>
              <a:t>class PriorityQueue&lt;T extends Comparable&lt;T&gt;&gt; {</a:t>
            </a:r>
          </a:p>
          <a:p>
            <a:pPr lvl="1">
              <a:buFontTx/>
              <a:buNone/>
            </a:pPr>
            <a:r>
              <a:rPr lang="fr-FR">
                <a:solidFill>
                  <a:schemeClr val="tx1"/>
                </a:solidFill>
              </a:rPr>
              <a:t>         T queue[ ] ;   …</a:t>
            </a:r>
          </a:p>
          <a:p>
            <a:pPr lvl="1">
              <a:buFontTx/>
              <a:buNone/>
            </a:pPr>
            <a:r>
              <a:rPr lang="fr-FR">
                <a:solidFill>
                  <a:schemeClr val="tx1"/>
                </a:solidFill>
              </a:rPr>
              <a:t>         void insert(T t) {</a:t>
            </a:r>
          </a:p>
          <a:p>
            <a:pPr lvl="1">
              <a:buFontTx/>
              <a:buNone/>
            </a:pPr>
            <a:r>
              <a:rPr lang="fr-FR">
                <a:solidFill>
                  <a:schemeClr val="tx1"/>
                </a:solidFill>
              </a:rPr>
              <a:t>               ... if ( t.lessThan(queue[i]) ) ... </a:t>
            </a:r>
          </a:p>
          <a:p>
            <a:pPr lvl="1">
              <a:buFontTx/>
              <a:buNone/>
            </a:pPr>
            <a:r>
              <a:rPr lang="fr-FR">
                <a:solidFill>
                  <a:schemeClr val="tx1"/>
                </a:solidFill>
              </a:rPr>
              <a:t>           }</a:t>
            </a:r>
          </a:p>
          <a:p>
            <a:pPr lvl="1">
              <a:buFontTx/>
              <a:buNone/>
            </a:pPr>
            <a:r>
              <a:rPr lang="fr-FR">
                <a:solidFill>
                  <a:schemeClr val="tx1"/>
                </a:solidFill>
              </a:rPr>
              <a:t>          T remove() { ... }</a:t>
            </a:r>
          </a:p>
          <a:p>
            <a:pPr lvl="1">
              <a:buFontTx/>
              <a:buNone/>
            </a:pPr>
            <a:r>
              <a:rPr lang="fr-FR">
                <a:solidFill>
                  <a:schemeClr val="tx1"/>
                </a:solidFill>
              </a:rPr>
              <a:t>          ...</a:t>
            </a:r>
          </a:p>
          <a:p>
            <a:pPr lvl="1">
              <a:buFontTx/>
              <a:buNone/>
            </a:pPr>
            <a:r>
              <a:rPr lang="fr-FR">
                <a:solidFill>
                  <a:schemeClr val="tx1"/>
                </a:solidFill>
              </a:rPr>
              <a:t>  }</a:t>
            </a:r>
            <a:endParaRPr lang="en-US" altLang="zh-CN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37956" name="Text Box 4"/>
          <p:cNvSpPr txBox="1">
            <a:spLocks noChangeArrowheads="1"/>
          </p:cNvSpPr>
          <p:nvPr/>
        </p:nvSpPr>
        <p:spPr bwMode="auto">
          <a:xfrm>
            <a:off x="377825" y="6208713"/>
            <a:ext cx="839787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ea typeface="宋体" charset="-122"/>
              </a:rPr>
              <a:t>Why is this form needed? Less: t </a:t>
            </a:r>
            <a:r>
              <a:rPr lang="en-US" altLang="zh-CN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×</a:t>
            </a:r>
            <a:r>
              <a:rPr lang="en-US" altLang="zh-CN">
                <a:solidFill>
                  <a:schemeClr val="accent2"/>
                </a:solidFill>
                <a:ea typeface="宋体" charset="-122"/>
              </a:rPr>
              <a:t> t </a:t>
            </a:r>
            <a:r>
              <a:rPr lang="en-US" altLang="zh-CN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 </a:t>
            </a:r>
            <a:r>
              <a:rPr lang="en-US" altLang="zh-CN">
                <a:solidFill>
                  <a:schemeClr val="accent2"/>
                </a:solidFill>
                <a:ea typeface="宋体" charset="-122"/>
              </a:rPr>
              <a:t>t is contravariant in t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657600" y="2290763"/>
            <a:ext cx="3657600" cy="681037"/>
            <a:chOff x="2304" y="1443"/>
            <a:chExt cx="2304" cy="429"/>
          </a:xfrm>
        </p:grpSpPr>
        <p:sp>
          <p:nvSpPr>
            <p:cNvPr id="637957" name="Oval 5"/>
            <p:cNvSpPr>
              <a:spLocks noChangeArrowheads="1"/>
            </p:cNvSpPr>
            <p:nvPr/>
          </p:nvSpPr>
          <p:spPr bwMode="auto">
            <a:xfrm>
              <a:off x="2304" y="1584"/>
              <a:ext cx="240" cy="288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7958" name="Oval 6"/>
            <p:cNvSpPr>
              <a:spLocks noChangeArrowheads="1"/>
            </p:cNvSpPr>
            <p:nvPr/>
          </p:nvSpPr>
          <p:spPr bwMode="auto">
            <a:xfrm>
              <a:off x="4368" y="1584"/>
              <a:ext cx="240" cy="288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7959" name="Freeform 7"/>
            <p:cNvSpPr>
              <a:spLocks/>
            </p:cNvSpPr>
            <p:nvPr/>
          </p:nvSpPr>
          <p:spPr bwMode="auto">
            <a:xfrm>
              <a:off x="2536" y="1443"/>
              <a:ext cx="1928" cy="147"/>
            </a:xfrm>
            <a:custGeom>
              <a:avLst/>
              <a:gdLst/>
              <a:ahLst/>
              <a:cxnLst>
                <a:cxn ang="0">
                  <a:pos x="1928" y="141"/>
                </a:cxn>
                <a:cxn ang="0">
                  <a:pos x="937" y="1"/>
                </a:cxn>
                <a:cxn ang="0">
                  <a:pos x="0" y="147"/>
                </a:cxn>
              </a:cxnLst>
              <a:rect l="0" t="0" r="r" b="b"/>
              <a:pathLst>
                <a:path w="1928" h="147">
                  <a:moveTo>
                    <a:pt x="1928" y="141"/>
                  </a:moveTo>
                  <a:cubicBezTo>
                    <a:pt x="1763" y="118"/>
                    <a:pt x="1258" y="0"/>
                    <a:pt x="937" y="1"/>
                  </a:cubicBezTo>
                  <a:cubicBezTo>
                    <a:pt x="616" y="2"/>
                    <a:pt x="195" y="117"/>
                    <a:pt x="0" y="147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模板是一种重用机制：它提供了重用源代码的方法。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Another example …</a:t>
            </a:r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5257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>
                <a:ea typeface="宋体" charset="-122"/>
              </a:rPr>
              <a:t> interface </a:t>
            </a:r>
            <a:r>
              <a:rPr lang="en-US" altLang="zh-CN" sz="2000" dirty="0" err="1">
                <a:ea typeface="宋体" charset="-122"/>
              </a:rPr>
              <a:t>LessAndEqual</a:t>
            </a:r>
            <a:r>
              <a:rPr lang="en-US" altLang="zh-CN" sz="2000" dirty="0">
                <a:ea typeface="宋体" charset="-122"/>
              </a:rPr>
              <a:t>&lt;I&gt;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>
                <a:ea typeface="宋体" charset="-122"/>
              </a:rPr>
              <a:t>            </a:t>
            </a:r>
            <a:r>
              <a:rPr lang="en-US" altLang="zh-CN" sz="2000" dirty="0" err="1">
                <a:ea typeface="宋体" charset="-122"/>
              </a:rPr>
              <a:t>boolean</a:t>
            </a: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err="1">
                <a:ea typeface="宋体" charset="-122"/>
              </a:rPr>
              <a:t>lessThan</a:t>
            </a:r>
            <a:r>
              <a:rPr lang="en-US" altLang="zh-CN" sz="2000" dirty="0">
                <a:ea typeface="宋体" charset="-122"/>
              </a:rPr>
              <a:t>(I);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>
                <a:ea typeface="宋体" charset="-122"/>
              </a:rPr>
              <a:t>            </a:t>
            </a:r>
            <a:r>
              <a:rPr lang="en-US" altLang="zh-CN" sz="2000" dirty="0" err="1">
                <a:ea typeface="宋体" charset="-122"/>
              </a:rPr>
              <a:t>boolean</a:t>
            </a:r>
            <a:r>
              <a:rPr lang="en-US" altLang="zh-CN" sz="2000" dirty="0">
                <a:ea typeface="宋体" charset="-122"/>
              </a:rPr>
              <a:t> equal(I);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>
                <a:ea typeface="宋体" charset="-122"/>
              </a:rPr>
              <a:t>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>
                <a:ea typeface="宋体" charset="-122"/>
              </a:rPr>
              <a:t>class Relations&lt;C extends </a:t>
            </a:r>
            <a:r>
              <a:rPr lang="en-US" altLang="zh-CN" sz="2000" dirty="0" err="1">
                <a:ea typeface="宋体" charset="-122"/>
              </a:rPr>
              <a:t>LessAndEqual</a:t>
            </a:r>
            <a:r>
              <a:rPr lang="en-US" altLang="zh-CN" sz="2000" dirty="0">
                <a:ea typeface="宋体" charset="-122"/>
              </a:rPr>
              <a:t>&lt;C&gt;&gt; extends C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>
                <a:ea typeface="宋体" charset="-122"/>
              </a:rPr>
              <a:t>             </a:t>
            </a:r>
            <a:r>
              <a:rPr lang="en-US" altLang="zh-CN" sz="2000" dirty="0" err="1">
                <a:ea typeface="宋体" charset="-122"/>
              </a:rPr>
              <a:t>boolean</a:t>
            </a: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err="1">
                <a:ea typeface="宋体" charset="-122"/>
              </a:rPr>
              <a:t>greaterThan</a:t>
            </a:r>
            <a:r>
              <a:rPr lang="en-US" altLang="zh-CN" sz="2000" dirty="0">
                <a:ea typeface="宋体" charset="-122"/>
              </a:rPr>
              <a:t>(Relations&lt;C&gt; a)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>
                <a:ea typeface="宋体" charset="-122"/>
              </a:rPr>
              <a:t>                         return </a:t>
            </a:r>
            <a:r>
              <a:rPr lang="en-US" altLang="zh-CN" sz="2000" dirty="0" err="1">
                <a:ea typeface="宋体" charset="-122"/>
              </a:rPr>
              <a:t>a.lessThan</a:t>
            </a:r>
            <a:r>
              <a:rPr lang="en-US" altLang="zh-CN" sz="2000" dirty="0">
                <a:ea typeface="宋体" charset="-122"/>
              </a:rPr>
              <a:t>(this);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>
                <a:ea typeface="宋体" charset="-122"/>
              </a:rPr>
              <a:t>           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>
                <a:ea typeface="宋体" charset="-122"/>
              </a:rPr>
              <a:t>              </a:t>
            </a:r>
            <a:r>
              <a:rPr lang="en-US" altLang="zh-CN" sz="2000" dirty="0" err="1">
                <a:ea typeface="宋体" charset="-122"/>
              </a:rPr>
              <a:t>boolean</a:t>
            </a: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err="1">
                <a:ea typeface="宋体" charset="-122"/>
              </a:rPr>
              <a:t>greaterEqual</a:t>
            </a:r>
            <a:r>
              <a:rPr lang="en-US" altLang="zh-CN" sz="2000" dirty="0">
                <a:ea typeface="宋体" charset="-122"/>
              </a:rPr>
              <a:t>(Relations&lt;C&gt; a)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>
                <a:ea typeface="宋体" charset="-122"/>
              </a:rPr>
              <a:t>                        return </a:t>
            </a:r>
            <a:r>
              <a:rPr lang="en-US" altLang="zh-CN" sz="2000" dirty="0" err="1">
                <a:ea typeface="宋体" charset="-122"/>
              </a:rPr>
              <a:t>greaterThan</a:t>
            </a:r>
            <a:r>
              <a:rPr lang="en-US" altLang="zh-CN" sz="2000" dirty="0">
                <a:ea typeface="宋体" charset="-122"/>
              </a:rPr>
              <a:t>(a) || equal(a);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>
                <a:ea typeface="宋体" charset="-122"/>
              </a:rPr>
              <a:t>           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>
                <a:ea typeface="宋体" charset="-122"/>
              </a:rPr>
              <a:t>             </a:t>
            </a:r>
            <a:r>
              <a:rPr lang="en-US" altLang="zh-CN" sz="2000" dirty="0" err="1">
                <a:ea typeface="宋体" charset="-122"/>
              </a:rPr>
              <a:t>boolean</a:t>
            </a: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err="1">
                <a:ea typeface="宋体" charset="-122"/>
              </a:rPr>
              <a:t>notEqual</a:t>
            </a:r>
            <a:r>
              <a:rPr lang="en-US" altLang="zh-CN" sz="2000" dirty="0">
                <a:ea typeface="宋体" charset="-122"/>
              </a:rPr>
              <a:t>(Relations&lt;C&gt; a) { ...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>
                <a:ea typeface="宋体" charset="-122"/>
              </a:rPr>
              <a:t>             </a:t>
            </a:r>
            <a:r>
              <a:rPr lang="en-US" altLang="zh-CN" sz="2000" dirty="0" err="1">
                <a:ea typeface="宋体" charset="-122"/>
              </a:rPr>
              <a:t>boolean</a:t>
            </a: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err="1">
                <a:ea typeface="宋体" charset="-122"/>
              </a:rPr>
              <a:t>lessEqual</a:t>
            </a:r>
            <a:r>
              <a:rPr lang="en-US" altLang="zh-CN" sz="2000" dirty="0">
                <a:ea typeface="宋体" charset="-122"/>
              </a:rPr>
              <a:t>(Relations&lt;C&gt; a) { ...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>
                <a:ea typeface="宋体" charset="-122"/>
              </a:rPr>
              <a:t>             ...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>
                <a:ea typeface="宋体" charset="-122"/>
              </a:rPr>
              <a:t>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问题：</a:t>
            </a:r>
            <a:r>
              <a:rPr lang="en-US" altLang="zh-CN" dirty="0" err="1" smtClean="0"/>
              <a:t>IntStack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331640" y="1700808"/>
            <a:ext cx="5976664" cy="4176464"/>
            <a:chOff x="683568" y="1556792"/>
            <a:chExt cx="5257800" cy="341602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3568" y="1556792"/>
              <a:ext cx="3857625" cy="1495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2924944"/>
              <a:ext cx="5257800" cy="2047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问题：</a:t>
            </a:r>
            <a:r>
              <a:rPr lang="en-US" altLang="zh-CN" dirty="0" err="1" smtClean="0"/>
              <a:t>IntStack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如果需要存放不同类型的对象：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对每一种类型的对象都实现一个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，称为</a:t>
            </a:r>
            <a:r>
              <a:rPr lang="en-US" altLang="zh-CN" dirty="0" err="1" smtClean="0"/>
              <a:t>XXXStack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让需要用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管理的对象都从一个名为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的对象中派生出来。</a:t>
            </a:r>
            <a:endParaRPr lang="en-US" altLang="zh-CN" dirty="0" smtClean="0"/>
          </a:p>
          <a:p>
            <a:r>
              <a:rPr lang="zh-CN" altLang="en-US" dirty="0" smtClean="0"/>
              <a:t>解决方案：使用模板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第一个模板示例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204864"/>
            <a:ext cx="3652511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2996952"/>
            <a:ext cx="6552728" cy="3009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模板的定义：一个带有越界检查的数组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第一个模板示例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模板的使用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420888"/>
            <a:ext cx="6254441" cy="351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template</a:t>
            </a:r>
          </a:p>
          <a:p>
            <a:pPr lvl="1"/>
            <a:r>
              <a:rPr lang="zh-CN" altLang="en-US" dirty="0" smtClean="0"/>
              <a:t>使用该关键字，编译器知道接下来的类定义将包含一个或多个未确定的类型。当由这个模板产生实际类代码时，必须指定这些类型以使得编译器能够替换它们。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</a:t>
            </a:r>
            <a:r>
              <a:rPr lang="zh-CN" altLang="en-US" dirty="0" smtClean="0"/>
              <a:t>是替换参数，代表一个类型名称。</a:t>
            </a:r>
            <a:endParaRPr lang="en-US" altLang="zh-CN" dirty="0" smtClean="0"/>
          </a:p>
          <a:p>
            <a:r>
              <a:rPr lang="zh-CN" altLang="en-US" dirty="0" smtClean="0"/>
              <a:t>内联和非内联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内联和非内联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437768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4221088"/>
            <a:ext cx="531239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标注 8"/>
          <p:cNvSpPr/>
          <p:nvPr/>
        </p:nvSpPr>
        <p:spPr>
          <a:xfrm>
            <a:off x="5796136" y="1268760"/>
            <a:ext cx="1872208" cy="1368152"/>
          </a:xfrm>
          <a:prstGeom prst="wedgeRectCallout">
            <a:avLst>
              <a:gd name="adj1" fmla="val -113453"/>
              <a:gd name="adj2" fmla="val 52858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头文件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611560" y="4365104"/>
            <a:ext cx="1872208" cy="1368152"/>
          </a:xfrm>
          <a:prstGeom prst="wedgeRectCallout">
            <a:avLst>
              <a:gd name="adj1" fmla="val 87252"/>
              <a:gd name="adj2" fmla="val 15264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Cpp</a:t>
            </a:r>
            <a:r>
              <a:rPr lang="zh-CN" altLang="en-US" dirty="0" smtClean="0">
                <a:solidFill>
                  <a:schemeClr val="bg1"/>
                </a:solidFill>
              </a:rPr>
              <a:t>文件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作为模板的堆栈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556792"/>
            <a:ext cx="6767693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243896</TotalTime>
  <Words>623</Words>
  <Application>Microsoft Office PowerPoint</Application>
  <PresentationFormat>全屏显示(4:3)</PresentationFormat>
  <Paragraphs>117</Paragraphs>
  <Slides>20</Slides>
  <Notes>0</Notes>
  <HiddenSlides>3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第16章 模板介绍</vt:lpstr>
      <vt:lpstr>概述</vt:lpstr>
      <vt:lpstr>问题：IntStack</vt:lpstr>
      <vt:lpstr>问题：IntStack</vt:lpstr>
      <vt:lpstr>第一个模板示例</vt:lpstr>
      <vt:lpstr>第一个模板示例</vt:lpstr>
      <vt:lpstr>模板语法</vt:lpstr>
      <vt:lpstr>内联和非内联</vt:lpstr>
      <vt:lpstr>作为模板的堆栈</vt:lpstr>
      <vt:lpstr>模板与弱类型</vt:lpstr>
      <vt:lpstr>在模板参数中使用常量</vt:lpstr>
      <vt:lpstr>迭代器</vt:lpstr>
      <vt:lpstr>迭代器</vt:lpstr>
      <vt:lpstr>Java中的模板</vt:lpstr>
      <vt:lpstr>Java 1.0        vs   Generics</vt:lpstr>
      <vt:lpstr>auto boxing/unboxing</vt:lpstr>
      <vt:lpstr>Java generics are type checked</vt:lpstr>
      <vt:lpstr>Example: Hash Table</vt:lpstr>
      <vt:lpstr>Priority Queue Example</vt:lpstr>
      <vt:lpstr>Another example 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fudanxxc</dc:creator>
  <cp:lastModifiedBy>ztg</cp:lastModifiedBy>
  <cp:revision>428</cp:revision>
  <dcterms:created xsi:type="dcterms:W3CDTF">2010-04-18T06:40:21Z</dcterms:created>
  <dcterms:modified xsi:type="dcterms:W3CDTF">2013-05-31T08:33:55Z</dcterms:modified>
</cp:coreProperties>
</file>