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00" r:id="rId4"/>
    <p:sldId id="301" r:id="rId5"/>
    <p:sldId id="321" r:id="rId6"/>
    <p:sldId id="303" r:id="rId7"/>
    <p:sldId id="320" r:id="rId8"/>
    <p:sldId id="322" r:id="rId9"/>
    <p:sldId id="304" r:id="rId10"/>
    <p:sldId id="325" r:id="rId11"/>
    <p:sldId id="318" r:id="rId12"/>
    <p:sldId id="306" r:id="rId13"/>
    <p:sldId id="307" r:id="rId14"/>
    <p:sldId id="308" r:id="rId15"/>
    <p:sldId id="319" r:id="rId16"/>
    <p:sldId id="312" r:id="rId17"/>
    <p:sldId id="313" r:id="rId18"/>
    <p:sldId id="314" r:id="rId19"/>
    <p:sldId id="315" r:id="rId20"/>
    <p:sldId id="316" r:id="rId21"/>
    <p:sldId id="324" r:id="rId22"/>
    <p:sldId id="317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8"/>
    <p:restoredTop sz="93458"/>
  </p:normalViewPr>
  <p:slideViewPr>
    <p:cSldViewPr>
      <p:cViewPr varScale="1">
        <p:scale>
          <a:sx n="87" d="100"/>
          <a:sy n="87" d="100"/>
        </p:scale>
        <p:origin x="9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D1323-E8A3-48AA-B87C-9C8EECA82602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DA1E-861F-400B-AD33-BF44563BAD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58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7DA1E-861F-400B-AD33-BF44563BAD3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4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C:\Documents\course\oop\oop2013\Chapter 2\Compile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7DA1E-861F-400B-AD33-BF44563BAD3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402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7DA1E-861F-400B-AD33-BF44563BAD3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9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B294-00AB-4136-B119-6C4B1C7FD4F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4665-593F-46C9-A579-ACB3C8299B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B294-00AB-4136-B119-6C4B1C7FD4F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4665-593F-46C9-A579-ACB3C8299B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B294-00AB-4136-B119-6C4B1C7FD4F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4665-593F-46C9-A579-ACB3C8299B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B294-00AB-4136-B119-6C4B1C7FD4F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4665-593F-46C9-A579-ACB3C8299B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B294-00AB-4136-B119-6C4B1C7FD4F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4665-593F-46C9-A579-ACB3C8299B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B294-00AB-4136-B119-6C4B1C7FD4F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4665-593F-46C9-A579-ACB3C8299B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B294-00AB-4136-B119-6C4B1C7FD4F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4665-593F-46C9-A579-ACB3C8299B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B294-00AB-4136-B119-6C4B1C7FD4F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4665-593F-46C9-A579-ACB3C8299B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B294-00AB-4136-B119-6C4B1C7FD4F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4665-593F-46C9-A579-ACB3C8299B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B294-00AB-4136-B119-6C4B1C7FD4F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4665-593F-46C9-A579-ACB3C8299B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B294-00AB-4136-B119-6C4B1C7FD4F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4665-593F-46C9-A579-ACB3C8299B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B294-00AB-4136-B119-6C4B1C7FD4F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4665-593F-46C9-A579-ACB3C8299B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2 Making &amp; Using Objects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3/8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24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目标文件与连接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16"/>
          </a:xfrm>
        </p:spPr>
        <p:txBody>
          <a:bodyPr/>
          <a:lstStyle/>
          <a:p>
            <a:r>
              <a:rPr lang="zh-CN" altLang="en-US" dirty="0" smtClean="0"/>
              <a:t>连接器把由编译产生的目标模块（一般是带</a:t>
            </a:r>
            <a:r>
              <a:rPr lang="en-US" altLang="zh-CN" dirty="0" smtClean="0"/>
              <a:t>”.o”</a:t>
            </a:r>
            <a:r>
              <a:rPr lang="zh-CN" altLang="en-US" dirty="0" smtClean="0"/>
              <a:t>或</a:t>
            </a:r>
            <a:r>
              <a:rPr lang="en-US" altLang="zh-CN" dirty="0" smtClean="0"/>
              <a:t>”.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扩展名的文件）连接成为操作系统可以加载和执行的程序。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Declarations vs. definitions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declaration(</a:t>
            </a:r>
            <a:r>
              <a:rPr lang="zh-CN" altLang="en-US" dirty="0" smtClean="0"/>
              <a:t>声明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declaration introduces a name – an identifier – to the compiler.</a:t>
            </a:r>
          </a:p>
          <a:p>
            <a:r>
              <a:rPr lang="en-US" altLang="zh-CN" dirty="0" smtClean="0"/>
              <a:t>definition(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definition, on the other hand, says: “Make this variable here” or “Make this function here.”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Declarations vs. definitions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 declaration 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 func1(</a:t>
            </a:r>
            <a:r>
              <a:rPr lang="en-US" altLang="zh-CN" dirty="0" err="1" smtClean="0"/>
              <a:t>int,int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 func1(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length,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width);</a:t>
            </a:r>
          </a:p>
          <a:p>
            <a:r>
              <a:rPr lang="en-US" altLang="zh-CN" dirty="0" smtClean="0"/>
              <a:t>Function definition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func1(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length,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width){……}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Declarations vs. definitions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Variable declaration</a:t>
            </a:r>
          </a:p>
          <a:p>
            <a:pPr lvl="1"/>
            <a:r>
              <a:rPr lang="en-US" altLang="zh-CN" dirty="0"/>
              <a:t>e</a:t>
            </a:r>
            <a:r>
              <a:rPr lang="en-US" altLang="zh-CN" dirty="0" smtClean="0"/>
              <a:t>xtern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Variable definition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type checking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The compiler performs type checking during the first pass</a:t>
            </a:r>
          </a:p>
          <a:p>
            <a:r>
              <a:rPr lang="en-US" altLang="zh-CN" dirty="0" smtClean="0"/>
              <a:t>Type checking tests for the proper use of arguments in functions and prevents many kinds of programming errors.</a:t>
            </a:r>
          </a:p>
          <a:p>
            <a:r>
              <a:rPr lang="en-US" altLang="zh-CN" dirty="0" smtClean="0"/>
              <a:t>dynamic type checking</a:t>
            </a:r>
          </a:p>
          <a:p>
            <a:pPr lvl="1"/>
            <a:r>
              <a:rPr lang="en-US" altLang="zh-CN" dirty="0" smtClean="0"/>
              <a:t>Some object-oriented languages (notably Java) perform some type checking at runtime .Even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runtime.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r>
              <a:rPr lang="en-US" altLang="zh-CN" dirty="0" smtClean="0"/>
              <a:t>Stream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4282" y="1071546"/>
            <a:ext cx="650082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iostream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using namespace std;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 {</a:t>
            </a:r>
          </a:p>
          <a:p>
            <a:r>
              <a:rPr lang="en-US" altLang="zh-CN" sz="2400" dirty="0" smtClean="0"/>
              <a:t>  // Specifying formats with manipulators:</a:t>
            </a:r>
          </a:p>
          <a:p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"a number in decimal: "</a:t>
            </a:r>
          </a:p>
          <a:p>
            <a:r>
              <a:rPr lang="en-US" altLang="zh-CN" sz="2400" dirty="0" smtClean="0"/>
              <a:t>           &lt;&lt; </a:t>
            </a:r>
            <a:r>
              <a:rPr lang="en-US" altLang="zh-CN" sz="2400" dirty="0" err="1" smtClean="0"/>
              <a:t>dec</a:t>
            </a:r>
            <a:r>
              <a:rPr lang="en-US" altLang="zh-CN" sz="2400" dirty="0" smtClean="0"/>
              <a:t> &lt;&lt; 15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"in octal: " &lt;&lt; </a:t>
            </a:r>
            <a:r>
              <a:rPr lang="en-US" altLang="zh-CN" sz="2400" dirty="0" err="1" smtClean="0"/>
              <a:t>oct</a:t>
            </a:r>
            <a:r>
              <a:rPr lang="en-US" altLang="zh-CN" sz="2400" dirty="0" smtClean="0"/>
              <a:t> &lt;&lt; 15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"in hex: " &lt;&lt; hex &lt;&lt; 15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"a floating-point number: "</a:t>
            </a:r>
          </a:p>
          <a:p>
            <a:r>
              <a:rPr lang="en-US" altLang="zh-CN" sz="2400" dirty="0" smtClean="0"/>
              <a:t>           &lt;&lt; 3.14159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"non-printing char (escape): "</a:t>
            </a:r>
          </a:p>
          <a:p>
            <a:r>
              <a:rPr lang="en-US" altLang="zh-CN" sz="2400" dirty="0" smtClean="0"/>
              <a:t>           &lt;&lt; char(27)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} ///:~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214942" y="5072074"/>
            <a:ext cx="3714776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 number in decimal: 15</a:t>
            </a:r>
          </a:p>
          <a:p>
            <a:r>
              <a:rPr lang="en-US" altLang="zh-CN" dirty="0" smtClean="0"/>
              <a:t>in octal: 17</a:t>
            </a:r>
          </a:p>
          <a:p>
            <a:r>
              <a:rPr lang="en-US" altLang="zh-CN" dirty="0" smtClean="0"/>
              <a:t>in hex: f</a:t>
            </a:r>
          </a:p>
          <a:p>
            <a:r>
              <a:rPr lang="en-US" altLang="zh-CN" dirty="0" smtClean="0"/>
              <a:t>a floating-point number: 3.14159</a:t>
            </a:r>
          </a:p>
          <a:p>
            <a:r>
              <a:rPr lang="en-US" altLang="zh-CN" dirty="0" smtClean="0"/>
              <a:t>non-printing char (escape):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示例：字符串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8596" y="1571612"/>
            <a:ext cx="65196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#include &lt;string&gt;</a:t>
            </a:r>
          </a:p>
          <a:p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using namespace std;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 {</a:t>
            </a:r>
          </a:p>
          <a:p>
            <a:r>
              <a:rPr lang="en-US" altLang="zh-CN" sz="2000" dirty="0" smtClean="0"/>
              <a:t>  string s1, s2;                         // Empty strings</a:t>
            </a:r>
          </a:p>
          <a:p>
            <a:r>
              <a:rPr lang="en-US" altLang="zh-CN" sz="2000" dirty="0" smtClean="0"/>
              <a:t>  string s3 = "Hello, World."; // Initialized</a:t>
            </a:r>
          </a:p>
          <a:p>
            <a:r>
              <a:rPr lang="en-US" altLang="zh-CN" sz="2000" dirty="0" smtClean="0"/>
              <a:t>  string s4("I am");                  // Also initialized</a:t>
            </a:r>
          </a:p>
          <a:p>
            <a:r>
              <a:rPr lang="en-US" altLang="zh-CN" sz="2000" dirty="0" smtClean="0"/>
              <a:t>  s2 = "Today";                         // Assigning to a string</a:t>
            </a:r>
          </a:p>
          <a:p>
            <a:r>
              <a:rPr lang="en-US" altLang="zh-CN" sz="2000" dirty="0" smtClean="0"/>
              <a:t>  s1 = s3 + " " + s4;                 // Combining strings</a:t>
            </a:r>
          </a:p>
          <a:p>
            <a:r>
              <a:rPr lang="en-US" altLang="zh-CN" sz="2000" dirty="0" smtClean="0"/>
              <a:t>  s1 += " 8 ";                            // Appending to a string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 &lt;&lt; s1 + s2 + "!" &lt;&lt; 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} ///:~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429256" y="5357826"/>
            <a:ext cx="271080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Hello, World. I am 8 Today!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文件复制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8596" y="1357298"/>
            <a:ext cx="77153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FILE *</a:t>
            </a:r>
            <a:r>
              <a:rPr lang="en-US" altLang="zh-CN" sz="2000" dirty="0" err="1" smtClean="0"/>
              <a:t>in_file</a:t>
            </a:r>
            <a:r>
              <a:rPr lang="en-US" altLang="zh-CN" sz="2000" dirty="0" smtClean="0"/>
              <a:t>, *</a:t>
            </a:r>
            <a:r>
              <a:rPr lang="en-US" altLang="zh-CN" sz="2000" dirty="0" err="1" smtClean="0"/>
              <a:t>out_file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char data[BUF_SIZE];</a:t>
            </a:r>
          </a:p>
          <a:p>
            <a:r>
              <a:rPr lang="en-US" altLang="zh-CN" sz="2000" dirty="0" err="1" smtClean="0"/>
              <a:t>size_t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bytes_in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bytes_out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err="1" smtClean="0"/>
              <a:t>in_file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fopen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argv</a:t>
            </a:r>
            <a:r>
              <a:rPr lang="en-US" altLang="zh-CN" sz="2000" dirty="0" smtClean="0"/>
              <a:t>[1], "</a:t>
            </a:r>
            <a:r>
              <a:rPr lang="en-US" altLang="zh-CN" sz="2000" dirty="0" err="1" smtClean="0"/>
              <a:t>rb</a:t>
            </a:r>
            <a:r>
              <a:rPr lang="en-US" altLang="zh-CN" sz="2000" dirty="0" smtClean="0"/>
              <a:t>");</a:t>
            </a:r>
          </a:p>
          <a:p>
            <a:r>
              <a:rPr lang="en-US" altLang="zh-CN" sz="2000" dirty="0" err="1" smtClean="0"/>
              <a:t>out_file</a:t>
            </a:r>
            <a:r>
              <a:rPr lang="en-US" altLang="zh-CN" sz="2000" dirty="0" smtClean="0"/>
              <a:t> =  </a:t>
            </a:r>
            <a:r>
              <a:rPr lang="en-US" altLang="zh-CN" sz="2000" dirty="0" err="1" smtClean="0"/>
              <a:t>fopen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argv</a:t>
            </a:r>
            <a:r>
              <a:rPr lang="en-US" altLang="zh-CN" sz="2000" dirty="0" smtClean="0"/>
              <a:t>[2], "</a:t>
            </a:r>
            <a:r>
              <a:rPr lang="en-US" altLang="zh-CN" sz="2000" dirty="0" err="1" smtClean="0"/>
              <a:t>wb</a:t>
            </a:r>
            <a:r>
              <a:rPr lang="en-US" altLang="zh-CN" sz="2000" dirty="0" smtClean="0"/>
              <a:t>");   </a:t>
            </a:r>
          </a:p>
          <a:p>
            <a:r>
              <a:rPr lang="en-US" altLang="zh-CN" sz="2000" dirty="0" smtClean="0"/>
              <a:t>while ( (</a:t>
            </a:r>
            <a:r>
              <a:rPr lang="en-US" altLang="zh-CN" sz="2000" dirty="0" err="1" smtClean="0"/>
              <a:t>bytes_in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fread</a:t>
            </a:r>
            <a:r>
              <a:rPr lang="en-US" altLang="zh-CN" sz="2000" dirty="0" smtClean="0"/>
              <a:t>(data, 1, BUF_SIZE, </a:t>
            </a:r>
            <a:r>
              <a:rPr lang="en-US" altLang="zh-CN" sz="2000" dirty="0" err="1" smtClean="0"/>
              <a:t>in_file</a:t>
            </a:r>
            <a:r>
              <a:rPr lang="en-US" altLang="zh-CN" sz="2000" dirty="0" smtClean="0"/>
              <a:t>)) &gt; 0 )</a:t>
            </a:r>
            <a:br>
              <a:rPr lang="en-US" altLang="zh-CN" sz="2000" dirty="0" smtClean="0"/>
            </a:br>
            <a:r>
              <a:rPr lang="en-US" altLang="zh-CN" sz="2000" dirty="0" smtClean="0"/>
              <a:t>    {</a:t>
            </a:r>
            <a:br>
              <a:rPr lang="en-US" altLang="zh-CN" sz="2000" dirty="0" smtClean="0"/>
            </a:br>
            <a:r>
              <a:rPr lang="en-US" altLang="zh-CN" sz="2000" dirty="0" smtClean="0"/>
              <a:t>        </a:t>
            </a:r>
            <a:r>
              <a:rPr lang="en-US" altLang="zh-CN" sz="2000" dirty="0" err="1" smtClean="0"/>
              <a:t>bytes_out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fwrite</a:t>
            </a:r>
            <a:r>
              <a:rPr lang="en-US" altLang="zh-CN" sz="2000" dirty="0" smtClean="0"/>
              <a:t>(data, 1, </a:t>
            </a:r>
            <a:r>
              <a:rPr lang="en-US" altLang="zh-CN" sz="2000" dirty="0" err="1" smtClean="0"/>
              <a:t>bytes_in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out_file</a:t>
            </a:r>
            <a:r>
              <a:rPr lang="en-US" altLang="zh-CN" sz="2000" dirty="0" smtClean="0"/>
              <a:t>);</a:t>
            </a:r>
            <a:br>
              <a:rPr lang="en-US" altLang="zh-CN" sz="2000" dirty="0" smtClean="0"/>
            </a:br>
            <a:r>
              <a:rPr lang="en-US" altLang="zh-CN" sz="2000" dirty="0" smtClean="0"/>
              <a:t>        if ( </a:t>
            </a:r>
            <a:r>
              <a:rPr lang="en-US" altLang="zh-CN" sz="2000" dirty="0" err="1" smtClean="0"/>
              <a:t>bytes_in</a:t>
            </a:r>
            <a:r>
              <a:rPr lang="en-US" altLang="zh-CN" sz="2000" dirty="0" smtClean="0"/>
              <a:t> != </a:t>
            </a:r>
            <a:r>
              <a:rPr lang="en-US" altLang="zh-CN" sz="2000" dirty="0" err="1" smtClean="0"/>
              <a:t>bytes_out</a:t>
            </a:r>
            <a:r>
              <a:rPr lang="en-US" altLang="zh-CN" sz="2000" dirty="0" smtClean="0"/>
              <a:t> )</a:t>
            </a:r>
            <a:br>
              <a:rPr lang="en-US" altLang="zh-CN" sz="2000" dirty="0" smtClean="0"/>
            </a:br>
            <a:r>
              <a:rPr lang="en-US" altLang="zh-CN" sz="2000" dirty="0" smtClean="0"/>
              <a:t>        {</a:t>
            </a:r>
            <a:br>
              <a:rPr lang="en-US" altLang="zh-CN" sz="2000" dirty="0" smtClean="0"/>
            </a:br>
            <a:r>
              <a:rPr lang="en-US" altLang="zh-CN" sz="2000" dirty="0" smtClean="0"/>
              <a:t>            </a:t>
            </a:r>
            <a:r>
              <a:rPr lang="en-US" altLang="zh-CN" sz="2000" dirty="0" err="1" smtClean="0"/>
              <a:t>perror</a:t>
            </a:r>
            <a:r>
              <a:rPr lang="en-US" altLang="zh-CN" sz="2000" dirty="0" smtClean="0"/>
              <a:t>("Fatal write error.\n");</a:t>
            </a:r>
            <a:br>
              <a:rPr lang="en-US" altLang="zh-CN" sz="2000" dirty="0" smtClean="0"/>
            </a:br>
            <a:r>
              <a:rPr lang="en-US" altLang="zh-CN" sz="2000" dirty="0" smtClean="0"/>
              <a:t>            return 1;</a:t>
            </a:r>
            <a:br>
              <a:rPr lang="en-US" altLang="zh-CN" sz="2000" dirty="0" smtClean="0"/>
            </a:br>
            <a:r>
              <a:rPr lang="en-US" altLang="zh-CN" sz="2000" dirty="0" smtClean="0"/>
              <a:t>        }</a:t>
            </a:r>
            <a:br>
              <a:rPr lang="en-US" altLang="zh-CN" sz="2000" dirty="0" smtClean="0"/>
            </a:br>
            <a:r>
              <a:rPr lang="en-US" altLang="zh-CN" sz="2000" dirty="0" smtClean="0"/>
              <a:t>    }</a:t>
            </a:r>
          </a:p>
          <a:p>
            <a:r>
              <a:rPr lang="en-US" altLang="zh-CN" sz="2000" dirty="0" err="1" smtClean="0"/>
              <a:t>fclose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in_file</a:t>
            </a:r>
            <a:r>
              <a:rPr lang="en-US" altLang="zh-CN" sz="2000" dirty="0" smtClean="0"/>
              <a:t>);</a:t>
            </a:r>
            <a:br>
              <a:rPr lang="en-US" altLang="zh-CN" sz="2000" dirty="0" smtClean="0"/>
            </a:br>
            <a:r>
              <a:rPr lang="en-US" altLang="zh-CN" sz="2000" dirty="0" err="1" smtClean="0"/>
              <a:t>fclose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out_file</a:t>
            </a:r>
            <a:r>
              <a:rPr lang="en-US" altLang="zh-CN" sz="2000" dirty="0" smtClean="0"/>
              <a:t>);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文件复制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4282" y="1928802"/>
            <a:ext cx="82868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 {</a:t>
            </a:r>
          </a:p>
          <a:p>
            <a:r>
              <a:rPr lang="en-US" altLang="zh-CN" sz="2800" dirty="0" smtClean="0"/>
              <a:t>  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ifstream</a:t>
            </a:r>
            <a:r>
              <a:rPr lang="en-US" altLang="zh-CN" sz="2800" dirty="0" smtClean="0"/>
              <a:t> in("Scopy.cpp"); // Open for reading</a:t>
            </a:r>
          </a:p>
          <a:p>
            <a:r>
              <a:rPr lang="en-US" altLang="zh-CN" sz="2800" dirty="0" smtClean="0"/>
              <a:t>  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ofstream</a:t>
            </a:r>
            <a:r>
              <a:rPr lang="en-US" altLang="zh-CN" sz="2800" dirty="0" smtClean="0"/>
              <a:t> out("Scopy2.cpp"); // Open for writing</a:t>
            </a:r>
          </a:p>
          <a:p>
            <a:r>
              <a:rPr lang="en-US" altLang="zh-CN" sz="2800" dirty="0" smtClean="0"/>
              <a:t>  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string s;</a:t>
            </a:r>
          </a:p>
          <a:p>
            <a:r>
              <a:rPr lang="en-US" altLang="zh-CN" sz="2800" dirty="0" smtClean="0"/>
              <a:t>  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while(</a:t>
            </a:r>
            <a:r>
              <a:rPr lang="en-US" altLang="zh-CN" sz="2800" dirty="0" err="1" smtClean="0"/>
              <a:t>getline</a:t>
            </a:r>
            <a:r>
              <a:rPr lang="en-US" altLang="zh-CN" sz="2800" dirty="0" smtClean="0"/>
              <a:t>(in, s)) // Discards newline char</a:t>
            </a:r>
          </a:p>
          <a:p>
            <a:r>
              <a:rPr lang="en-US" altLang="zh-CN" sz="2800" dirty="0" smtClean="0"/>
              <a:t>         out &lt;&lt; s &lt;&lt; "\n"; // ... must add it back</a:t>
            </a:r>
          </a:p>
          <a:p>
            <a:r>
              <a:rPr lang="en-US" altLang="zh-CN" sz="2800" dirty="0" smtClean="0"/>
              <a:t>} ///:~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Introduce enough C++ syntax and program construction concepts to allow you to write and run some simple object-oriented programs.</a:t>
            </a:r>
          </a:p>
          <a:p>
            <a:r>
              <a:rPr lang="en-US" altLang="zh-CN" dirty="0" smtClean="0"/>
              <a:t>C++ preprocessor instructions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r>
              <a:rPr lang="en-US" altLang="zh-CN" dirty="0" smtClean="0"/>
              <a:t>Vector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034" y="1928802"/>
            <a:ext cx="72152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 {</a:t>
            </a:r>
          </a:p>
          <a:p>
            <a:r>
              <a:rPr lang="en-US" altLang="zh-CN" sz="2400" dirty="0" smtClean="0"/>
              <a:t>  </a:t>
            </a:r>
            <a:r>
              <a:rPr lang="zh-CN" altLang="en-US" sz="2400" dirty="0" smtClean="0"/>
              <a:t>    </a:t>
            </a:r>
            <a:r>
              <a:rPr lang="en-US" altLang="zh-CN" sz="2400" dirty="0" smtClean="0"/>
              <a:t>vector&lt;string&gt; v;</a:t>
            </a:r>
          </a:p>
          <a:p>
            <a:r>
              <a:rPr lang="en-US" altLang="zh-CN" sz="2400" dirty="0" smtClean="0"/>
              <a:t>  </a:t>
            </a:r>
            <a:r>
              <a:rPr lang="zh-CN" altLang="en-US" sz="2400" dirty="0" smtClean="0"/>
              <a:t>    </a:t>
            </a:r>
            <a:r>
              <a:rPr lang="en-US" altLang="zh-CN" sz="2400" dirty="0" err="1" smtClean="0"/>
              <a:t>ifstream</a:t>
            </a:r>
            <a:r>
              <a:rPr lang="en-US" altLang="zh-CN" sz="2400" dirty="0" smtClean="0"/>
              <a:t> in("Fillvector.cpp");</a:t>
            </a:r>
          </a:p>
          <a:p>
            <a:r>
              <a:rPr lang="en-US" altLang="zh-CN" sz="2400" dirty="0" smtClean="0"/>
              <a:t>  </a:t>
            </a:r>
            <a:r>
              <a:rPr lang="zh-CN" altLang="en-US" sz="2400" dirty="0" smtClean="0"/>
              <a:t>    </a:t>
            </a:r>
            <a:r>
              <a:rPr lang="en-US" altLang="zh-CN" sz="2400" dirty="0" smtClean="0"/>
              <a:t>string line;</a:t>
            </a:r>
          </a:p>
          <a:p>
            <a:r>
              <a:rPr lang="en-US" altLang="zh-CN" sz="2400" dirty="0" smtClean="0"/>
              <a:t>  </a:t>
            </a:r>
            <a:r>
              <a:rPr lang="zh-CN" altLang="en-US" sz="2400" dirty="0" smtClean="0"/>
              <a:t>    </a:t>
            </a:r>
            <a:r>
              <a:rPr lang="en-US" altLang="zh-CN" sz="2400" dirty="0" smtClean="0"/>
              <a:t>while(</a:t>
            </a:r>
            <a:r>
              <a:rPr lang="en-US" altLang="zh-CN" sz="2400" dirty="0" err="1" smtClean="0"/>
              <a:t>getline</a:t>
            </a:r>
            <a:r>
              <a:rPr lang="en-US" altLang="zh-CN" sz="2400" dirty="0" smtClean="0"/>
              <a:t>(in, line))</a:t>
            </a:r>
          </a:p>
          <a:p>
            <a:r>
              <a:rPr lang="en-US" altLang="zh-CN" sz="2400" dirty="0" smtClean="0"/>
              <a:t>      </a:t>
            </a:r>
            <a:r>
              <a:rPr lang="zh-CN" altLang="en-US" sz="2400" dirty="0" smtClean="0"/>
              <a:t>        </a:t>
            </a:r>
            <a:r>
              <a:rPr lang="en-US" altLang="zh-CN" sz="2400" dirty="0" err="1" smtClean="0"/>
              <a:t>v.push_back</a:t>
            </a:r>
            <a:r>
              <a:rPr lang="en-US" altLang="zh-CN" sz="2400" dirty="0" smtClean="0"/>
              <a:t>(line); // Add the line to the end</a:t>
            </a:r>
          </a:p>
          <a:p>
            <a:r>
              <a:rPr lang="zh-CN" altLang="en-US" sz="2400" dirty="0" smtClean="0"/>
              <a:t>      </a:t>
            </a:r>
            <a:r>
              <a:rPr lang="en-US" altLang="zh-CN" sz="2400" dirty="0" smtClean="0"/>
              <a:t>for(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 </a:t>
            </a:r>
            <a:r>
              <a:rPr lang="en-US" altLang="zh-CN" sz="2400" dirty="0" err="1" smtClean="0"/>
              <a:t>v.size</a:t>
            </a:r>
            <a:r>
              <a:rPr lang="en-US" altLang="zh-CN" sz="2400" dirty="0" smtClean="0"/>
              <a:t>();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</a:t>
            </a:r>
          </a:p>
          <a:p>
            <a:r>
              <a:rPr lang="en-US" altLang="zh-CN" sz="2400" dirty="0" smtClean="0"/>
              <a:t>      </a:t>
            </a:r>
            <a:r>
              <a:rPr lang="zh-CN" altLang="en-US" sz="2400" dirty="0" smtClean="0"/>
              <a:t>        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&lt;&lt; ":" &lt;&lt; v[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} ///:~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字符串连接</a:t>
            </a:r>
            <a:endParaRPr kumimoji="1" lang="zh-CN" altLang="en-US" dirty="0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467544" y="1268760"/>
            <a:ext cx="7776864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  </a:t>
            </a:r>
            <a:r>
              <a:rPr lang="en-US" altLang="zh-CN" sz="2400" dirty="0" smtClean="0"/>
              <a:t>/</a:t>
            </a:r>
            <a:r>
              <a:rPr lang="en-US" altLang="zh-CN" sz="2400" dirty="0"/>
              <a:t>/: C02:Concat.cpp</a:t>
            </a:r>
          </a:p>
          <a:p>
            <a:r>
              <a:rPr lang="en-US" altLang="zh-CN" sz="2400" dirty="0"/>
              <a:t>   // Character array Concatenation</a:t>
            </a:r>
          </a:p>
          <a:p>
            <a:r>
              <a:rPr lang="en-US" altLang="zh-CN" sz="2400" dirty="0"/>
              <a:t>   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   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r>
              <a:rPr lang="fr-FR" altLang="zh-CN" sz="2400" dirty="0"/>
              <a:t>   </a:t>
            </a:r>
            <a:r>
              <a:rPr lang="fr-FR" altLang="zh-CN" sz="2400" dirty="0" err="1"/>
              <a:t>int</a:t>
            </a:r>
            <a:r>
              <a:rPr lang="fr-FR" altLang="zh-CN" sz="2400" dirty="0"/>
              <a:t> main() {</a:t>
            </a:r>
          </a:p>
          <a:p>
            <a:r>
              <a:rPr lang="fr-FR" altLang="zh-CN" sz="2400" dirty="0"/>
              <a:t>     cout &lt;&lt; "This </a:t>
            </a:r>
            <a:r>
              <a:rPr lang="fr-FR" altLang="zh-CN" sz="2400" dirty="0" err="1"/>
              <a:t>is</a:t>
            </a:r>
            <a:r>
              <a:rPr lang="fr-FR" altLang="zh-CN" sz="2400" dirty="0"/>
              <a:t> far </a:t>
            </a:r>
            <a:r>
              <a:rPr lang="fr-FR" altLang="zh-CN" sz="2400" dirty="0" err="1"/>
              <a:t>too</a:t>
            </a:r>
            <a:r>
              <a:rPr lang="fr-FR" altLang="zh-CN" sz="2400" dirty="0"/>
              <a:t> long to put on a "</a:t>
            </a:r>
          </a:p>
          <a:p>
            <a:r>
              <a:rPr lang="fr-FR" altLang="zh-CN" sz="2400" dirty="0" smtClean="0"/>
              <a:t>                  "</a:t>
            </a:r>
            <a:r>
              <a:rPr lang="fr-FR" altLang="zh-CN" sz="2400" dirty="0"/>
              <a:t>single line but </a:t>
            </a:r>
            <a:r>
              <a:rPr lang="fr-FR" altLang="zh-CN" sz="2400" dirty="0" err="1"/>
              <a:t>it</a:t>
            </a:r>
            <a:r>
              <a:rPr lang="fr-FR" altLang="zh-CN" sz="2400" dirty="0"/>
              <a:t> </a:t>
            </a:r>
            <a:r>
              <a:rPr lang="fr-FR" altLang="zh-CN" sz="2400" dirty="0" err="1"/>
              <a:t>can</a:t>
            </a:r>
            <a:r>
              <a:rPr lang="fr-FR" altLang="zh-CN" sz="2400" dirty="0"/>
              <a:t> </a:t>
            </a:r>
            <a:r>
              <a:rPr lang="fr-FR" altLang="zh-CN" sz="2400" dirty="0" err="1"/>
              <a:t>be</a:t>
            </a:r>
            <a:r>
              <a:rPr lang="fr-FR" altLang="zh-CN" sz="2400" dirty="0"/>
              <a:t> </a:t>
            </a:r>
            <a:r>
              <a:rPr lang="fr-FR" altLang="zh-CN" sz="2400" dirty="0" err="1"/>
              <a:t>broken</a:t>
            </a:r>
            <a:r>
              <a:rPr lang="fr-FR" altLang="zh-CN" sz="2400" dirty="0"/>
              <a:t> up </a:t>
            </a:r>
            <a:r>
              <a:rPr lang="fr-FR" altLang="zh-CN" sz="2400" dirty="0" err="1"/>
              <a:t>with</a:t>
            </a:r>
            <a:r>
              <a:rPr lang="fr-FR" altLang="zh-CN" sz="2400" dirty="0"/>
              <a:t> " </a:t>
            </a:r>
            <a:endParaRPr lang="fr-FR" altLang="zh-CN" sz="2400" dirty="0" smtClean="0"/>
          </a:p>
          <a:p>
            <a:r>
              <a:rPr lang="fr-FR" altLang="zh-CN" sz="2400" dirty="0" smtClean="0"/>
              <a:t>                  "</a:t>
            </a:r>
            <a:r>
              <a:rPr lang="fr-FR" altLang="zh-CN" sz="2400" dirty="0"/>
              <a:t>no </a:t>
            </a:r>
            <a:r>
              <a:rPr lang="fr-FR" altLang="zh-CN" sz="2400" dirty="0" err="1"/>
              <a:t>ill</a:t>
            </a:r>
            <a:r>
              <a:rPr lang="fr-FR" altLang="zh-CN" sz="2400" dirty="0"/>
              <a:t> </a:t>
            </a:r>
            <a:r>
              <a:rPr lang="fr-FR" altLang="zh-CN" sz="2400" dirty="0" err="1"/>
              <a:t>effects</a:t>
            </a:r>
            <a:r>
              <a:rPr lang="fr-FR" altLang="zh-CN" sz="2400" dirty="0"/>
              <a:t>\</a:t>
            </a:r>
            <a:r>
              <a:rPr lang="fr-FR" altLang="zh-CN" sz="2400" dirty="0" err="1"/>
              <a:t>nas</a:t>
            </a:r>
            <a:r>
              <a:rPr lang="fr-FR" altLang="zh-CN" sz="2400" dirty="0"/>
              <a:t> long as </a:t>
            </a:r>
            <a:r>
              <a:rPr lang="fr-FR" altLang="zh-CN" sz="2400" dirty="0" err="1"/>
              <a:t>there</a:t>
            </a:r>
            <a:r>
              <a:rPr lang="fr-FR" altLang="zh-CN" sz="2400" dirty="0"/>
              <a:t> </a:t>
            </a:r>
            <a:r>
              <a:rPr lang="fr-FR" altLang="zh-CN" sz="2400" dirty="0" err="1"/>
              <a:t>is</a:t>
            </a:r>
            <a:r>
              <a:rPr lang="fr-FR" altLang="zh-CN" sz="2400" dirty="0"/>
              <a:t> no </a:t>
            </a:r>
            <a:r>
              <a:rPr lang="fr-FR" altLang="zh-CN" sz="2400" dirty="0" smtClean="0"/>
              <a:t> »</a:t>
            </a:r>
          </a:p>
          <a:p>
            <a:r>
              <a:rPr lang="fr-FR" altLang="zh-CN" sz="2400" dirty="0" smtClean="0"/>
              <a:t>                  "</a:t>
            </a:r>
            <a:r>
              <a:rPr lang="fr-FR" altLang="zh-CN" sz="2400" dirty="0" err="1"/>
              <a:t>punctuation</a:t>
            </a:r>
            <a:r>
              <a:rPr lang="fr-FR" altLang="zh-CN" sz="2400" dirty="0"/>
              <a:t> </a:t>
            </a:r>
            <a:r>
              <a:rPr lang="fr-FR" altLang="zh-CN" sz="2400" dirty="0" err="1"/>
              <a:t>separating</a:t>
            </a:r>
            <a:r>
              <a:rPr lang="fr-FR" altLang="zh-CN" sz="2400" dirty="0"/>
              <a:t> adjacent </a:t>
            </a:r>
            <a:r>
              <a:rPr lang="fr-FR" altLang="zh-CN" sz="2400" dirty="0" err="1"/>
              <a:t>character</a:t>
            </a:r>
            <a:r>
              <a:rPr lang="fr-FR" altLang="zh-CN" sz="2400" dirty="0"/>
              <a:t> </a:t>
            </a:r>
            <a:r>
              <a:rPr lang="fr-FR" altLang="zh-CN" sz="2400" dirty="0" smtClean="0"/>
              <a:t> »</a:t>
            </a:r>
          </a:p>
          <a:p>
            <a:r>
              <a:rPr lang="fr-FR" altLang="zh-CN" sz="2400" dirty="0" smtClean="0"/>
              <a:t>                  </a:t>
            </a:r>
            <a:r>
              <a:rPr lang="fr-FR" altLang="zh-CN" sz="2400" dirty="0"/>
              <a:t>"</a:t>
            </a:r>
            <a:r>
              <a:rPr lang="fr-FR" altLang="zh-CN" sz="2400" dirty="0" err="1"/>
              <a:t>arrays</a:t>
            </a:r>
            <a:r>
              <a:rPr lang="fr-FR" altLang="zh-CN" sz="2400" dirty="0"/>
              <a:t>.\n";</a:t>
            </a:r>
          </a:p>
          <a:p>
            <a:r>
              <a:rPr lang="fr-FR" altLang="zh-CN" sz="2400" dirty="0"/>
              <a:t>} ///:~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59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头文件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头文件用于声明目标文件或库文件中定义的变量或者函数。</a:t>
            </a:r>
            <a:endParaRPr lang="en-US" altLang="zh-CN" dirty="0" smtClean="0"/>
          </a:p>
          <a:p>
            <a:r>
              <a:rPr lang="zh-CN" altLang="en-US" dirty="0" smtClean="0"/>
              <a:t>包含头文件的语法：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#include 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#include “</a:t>
            </a:r>
            <a:r>
              <a:rPr lang="en-US" altLang="zh-CN" dirty="0" err="1" smtClean="0"/>
              <a:t>local.h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smtClean="0"/>
              <a:t>#include 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三种包含头文件方式的区别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编译器编译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程序时，它做的第一件事是进入预处理阶段。</a:t>
            </a:r>
            <a:endParaRPr lang="en-US" altLang="zh-CN" dirty="0" smtClean="0"/>
          </a:p>
          <a:p>
            <a:r>
              <a:rPr lang="zh-CN" altLang="en-US" dirty="0" smtClean="0"/>
              <a:t>预处理指令可以认为是独立于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的一种程序设计语言，使用预处理指令编写的程序有时又被称为元程序设计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metaprogramming</a:t>
            </a:r>
            <a:r>
              <a:rPr lang="en-US" altLang="zh-CN" dirty="0" smtClean="0"/>
              <a:t>)</a:t>
            </a:r>
          </a:p>
          <a:p>
            <a:endParaRPr lang="en-US" altLang="zh-CN" sz="2800" b="1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例：调试信息的输出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2910" y="1714488"/>
            <a:ext cx="66437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#</a:t>
            </a:r>
            <a:r>
              <a:rPr lang="en-US" altLang="zh-CN" sz="2800" dirty="0" err="1" smtClean="0"/>
              <a:t>ifdef</a:t>
            </a:r>
            <a:r>
              <a:rPr lang="en-US" altLang="zh-CN" sz="2800" dirty="0" smtClean="0"/>
              <a:t> DEBUG</a:t>
            </a:r>
          </a:p>
          <a:p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"debug message here";</a:t>
            </a:r>
          </a:p>
          <a:p>
            <a:r>
              <a:rPr lang="en-US" altLang="zh-CN" sz="2800" dirty="0" smtClean="0"/>
              <a:t>#</a:t>
            </a:r>
            <a:r>
              <a:rPr lang="en-US" altLang="zh-CN" sz="2800" dirty="0" err="1" smtClean="0"/>
              <a:t>endif</a:t>
            </a:r>
            <a:endParaRPr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785786" y="4857760"/>
            <a:ext cx="5671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 smtClean="0"/>
              <a:t>logger.debug</a:t>
            </a:r>
            <a:r>
              <a:rPr lang="en-US" altLang="zh-CN" sz="2800" dirty="0" smtClean="0"/>
              <a:t>("debug message here");</a:t>
            </a:r>
            <a:endParaRPr lang="zh-CN" altLang="en-US" sz="2800" dirty="0"/>
          </a:p>
        </p:txBody>
      </p:sp>
      <p:grpSp>
        <p:nvGrpSpPr>
          <p:cNvPr id="3" name="组合 5"/>
          <p:cNvGrpSpPr/>
          <p:nvPr/>
        </p:nvGrpSpPr>
        <p:grpSpPr>
          <a:xfrm>
            <a:off x="5715008" y="3143248"/>
            <a:ext cx="2428892" cy="1143008"/>
            <a:chOff x="5357818" y="4214818"/>
            <a:chExt cx="2428892" cy="1143008"/>
          </a:xfrm>
        </p:grpSpPr>
        <p:sp>
          <p:nvSpPr>
            <p:cNvPr id="7" name="右箭头标注 6"/>
            <p:cNvSpPr/>
            <p:nvPr/>
          </p:nvSpPr>
          <p:spPr>
            <a:xfrm>
              <a:off x="5357818" y="4286256"/>
              <a:ext cx="1143008" cy="107157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C++</a:t>
              </a:r>
              <a:endParaRPr lang="zh-CN" altLang="en-US" dirty="0"/>
            </a:p>
          </p:txBody>
        </p:sp>
        <p:sp>
          <p:nvSpPr>
            <p:cNvPr id="8" name="左箭头标注 7"/>
            <p:cNvSpPr/>
            <p:nvPr/>
          </p:nvSpPr>
          <p:spPr>
            <a:xfrm>
              <a:off x="6643702" y="4286256"/>
              <a:ext cx="1143008" cy="1071570"/>
            </a:xfrm>
            <a:prstGeom prst="lef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Java</a:t>
              </a:r>
              <a:endParaRPr lang="zh-CN" altLang="en-US" dirty="0"/>
            </a:p>
          </p:txBody>
        </p:sp>
        <p:sp>
          <p:nvSpPr>
            <p:cNvPr id="9" name="笑脸 8"/>
            <p:cNvSpPr/>
            <p:nvPr/>
          </p:nvSpPr>
          <p:spPr>
            <a:xfrm>
              <a:off x="6357950" y="4214818"/>
              <a:ext cx="428628" cy="35719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常用的预处理指令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</a:t>
            </a:r>
            <a:r>
              <a:rPr lang="en-US" altLang="zh-CN" dirty="0" err="1" smtClean="0"/>
              <a:t>ifdef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ifndef</a:t>
            </a:r>
            <a:endParaRPr lang="en-US" altLang="zh-CN" dirty="0" smtClean="0"/>
          </a:p>
          <a:p>
            <a:r>
              <a:rPr lang="en-US" altLang="zh-CN" dirty="0" smtClean="0"/>
              <a:t>#define</a:t>
            </a:r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undef</a:t>
            </a:r>
            <a:endParaRPr lang="en-US" altLang="zh-CN" dirty="0" smtClean="0"/>
          </a:p>
          <a:p>
            <a:r>
              <a:rPr lang="en-US" altLang="zh-CN" dirty="0" smtClean="0"/>
              <a:t>#include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预处理指令：</a:t>
            </a:r>
            <a:r>
              <a:rPr lang="en-US" altLang="zh-CN" dirty="0" smtClean="0"/>
              <a:t>#define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符号常量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#define PI 3.1415926 ;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const double PI = 3.1415926</a:t>
            </a:r>
            <a:r>
              <a:rPr lang="zh-CN" altLang="en-US" dirty="0" smtClean="0"/>
              <a:t>的比较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X=sin(y*(PI/2))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预处理指令：</a:t>
            </a:r>
            <a:r>
              <a:rPr lang="en-US" altLang="zh-CN" dirty="0" smtClean="0"/>
              <a:t>#define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zh-CN" altLang="en-US" dirty="0" smtClean="0"/>
              <a:t>宏指令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宏指令看上去类似于函数调用，但他们是通过文字替换而非真正的函数调用实现的。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5852" y="3214686"/>
            <a:ext cx="4676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#define max(A,B) ((A)&gt;(B) ? (A) : (B))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357290" y="4643446"/>
            <a:ext cx="3195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max(</a:t>
            </a:r>
            <a:r>
              <a:rPr lang="en-US" altLang="zh-CN" sz="2400" dirty="0" err="1" smtClean="0"/>
              <a:t>i,j</a:t>
            </a:r>
            <a:r>
              <a:rPr lang="en-US" altLang="zh-CN" sz="2400" dirty="0" smtClean="0"/>
              <a:t>) </a:t>
            </a:r>
            <a:r>
              <a:rPr lang="en-US" altLang="zh-CN" sz="2400" dirty="0" smtClean="0">
                <a:sym typeface="Wingdings" pitchFamily="2" charset="2"/>
              </a:rPr>
              <a:t>((</a:t>
            </a:r>
            <a:r>
              <a:rPr lang="en-US" altLang="zh-CN" sz="2400" dirty="0" err="1" smtClean="0">
                <a:sym typeface="Wingdings" pitchFamily="2" charset="2"/>
              </a:rPr>
              <a:t>i</a:t>
            </a:r>
            <a:r>
              <a:rPr lang="en-US" altLang="zh-CN" sz="2400" dirty="0" smtClean="0">
                <a:sym typeface="Wingdings" pitchFamily="2" charset="2"/>
              </a:rPr>
              <a:t>)&gt;(j)?(</a:t>
            </a:r>
            <a:r>
              <a:rPr lang="en-US" altLang="zh-CN" sz="2400" dirty="0" err="1" smtClean="0">
                <a:sym typeface="Wingdings" pitchFamily="2" charset="2"/>
              </a:rPr>
              <a:t>i</a:t>
            </a:r>
            <a:r>
              <a:rPr lang="en-US" altLang="zh-CN" sz="2400" dirty="0" smtClean="0">
                <a:sym typeface="Wingdings" pitchFamily="2" charset="2"/>
              </a:rPr>
              <a:t>)?(j))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预处理指令：</a:t>
            </a:r>
            <a:r>
              <a:rPr lang="en-US" altLang="zh-CN" dirty="0" smtClean="0"/>
              <a:t>#define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zh-CN" altLang="en-US" dirty="0" smtClean="0"/>
              <a:t>控制编译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2571744"/>
            <a:ext cx="59293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#</a:t>
            </a:r>
            <a:r>
              <a:rPr lang="en-US" altLang="zh-CN" b="1" dirty="0" err="1" smtClean="0"/>
              <a:t>ifdef</a:t>
            </a:r>
            <a:r>
              <a:rPr lang="en-US" altLang="zh-CN" b="1" dirty="0" smtClean="0"/>
              <a:t> DEBUG</a:t>
            </a:r>
          </a:p>
          <a:p>
            <a:r>
              <a:rPr lang="en-US" altLang="zh-CN" b="1" dirty="0" smtClean="0"/>
              <a:t>#define log(A) 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 &lt;&lt; A</a:t>
            </a:r>
          </a:p>
          <a:p>
            <a:r>
              <a:rPr lang="en-US" altLang="zh-CN" b="1" dirty="0" smtClean="0"/>
              <a:t>#</a:t>
            </a:r>
            <a:r>
              <a:rPr lang="en-US" altLang="zh-CN" b="1" dirty="0" err="1" smtClean="0"/>
              <a:t>endif</a:t>
            </a:r>
            <a:endParaRPr lang="en-US" altLang="zh-CN" b="1" dirty="0" smtClean="0"/>
          </a:p>
          <a:p>
            <a:endParaRPr lang="zh-CN" altLang="en-US" dirty="0" smtClean="0"/>
          </a:p>
          <a:p>
            <a:r>
              <a:rPr lang="en-US" altLang="zh-CN" b="1" dirty="0" smtClean="0"/>
              <a:t>#</a:t>
            </a:r>
            <a:r>
              <a:rPr lang="en-US" altLang="zh-CN" b="1" dirty="0" err="1" smtClean="0"/>
              <a:t>ifndef</a:t>
            </a:r>
            <a:r>
              <a:rPr lang="en-US" altLang="zh-CN" b="1" dirty="0" smtClean="0"/>
              <a:t> DEBUG</a:t>
            </a:r>
          </a:p>
          <a:p>
            <a:r>
              <a:rPr lang="en-US" altLang="zh-CN" b="1" dirty="0" smtClean="0"/>
              <a:t>#define log(A)</a:t>
            </a:r>
          </a:p>
          <a:p>
            <a:r>
              <a:rPr lang="en-US" altLang="zh-CN" b="1" dirty="0" smtClean="0"/>
              <a:t>#</a:t>
            </a:r>
            <a:r>
              <a:rPr lang="en-US" altLang="zh-CN" b="1" dirty="0" err="1" smtClean="0"/>
              <a:t>endif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dirty="0" smtClean="0"/>
              <a:t>log("debug message here");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预处理指令：</a:t>
            </a:r>
            <a:r>
              <a:rPr lang="en-US" altLang="zh-CN" dirty="0" smtClean="0"/>
              <a:t>#include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#include</a:t>
            </a:r>
            <a:r>
              <a:rPr lang="zh-CN" altLang="en-US" dirty="0" smtClean="0"/>
              <a:t>预处理指令使得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预处理器在编译期间将另一文件读入当前源文件。例如，如果使用了指令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相当于将</a:t>
            </a:r>
            <a:r>
              <a:rPr lang="en-US" altLang="zh-CN" dirty="0" err="1" smtClean="0"/>
              <a:t>stdio.h</a:t>
            </a:r>
            <a:r>
              <a:rPr lang="zh-CN" altLang="en-US" dirty="0" smtClean="0"/>
              <a:t>的内容替换为</a:t>
            </a:r>
            <a:r>
              <a:rPr lang="en-US" altLang="zh-CN" dirty="0" err="1" smtClean="0"/>
              <a:t>stdio.h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r>
              <a:rPr lang="zh-CN" altLang="en-US" dirty="0" smtClean="0"/>
              <a:t>需要注意的是，</a:t>
            </a:r>
            <a:r>
              <a:rPr lang="en-US" altLang="zh-CN" dirty="0" err="1" smtClean="0"/>
              <a:t>stdio.h</a:t>
            </a:r>
            <a:r>
              <a:rPr lang="zh-CN" altLang="en-US" dirty="0" smtClean="0"/>
              <a:t>也要需要经过预处理。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process of language translation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Interpreters</a:t>
            </a:r>
          </a:p>
          <a:p>
            <a:pPr lvl="1"/>
            <a:r>
              <a:rPr lang="en-US" altLang="zh-CN" dirty="0" smtClean="0"/>
              <a:t>An interpreter translates source code into activities  and immediately executes those activities. </a:t>
            </a:r>
          </a:p>
          <a:p>
            <a:pPr lvl="1"/>
            <a:r>
              <a:rPr lang="en-US" altLang="zh-CN" dirty="0" smtClean="0"/>
              <a:t>Interpreter is a virtual machine that can run high-level programming language.</a:t>
            </a:r>
          </a:p>
          <a:p>
            <a:pPr lvl="1"/>
            <a:r>
              <a:rPr lang="en-US" altLang="zh-CN" dirty="0" smtClean="0"/>
              <a:t>Advantages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Cross-platform</a:t>
            </a:r>
          </a:p>
          <a:p>
            <a:pPr lvl="2"/>
            <a:r>
              <a:rPr lang="en-US" altLang="zh-CN" dirty="0" smtClean="0"/>
              <a:t>Ease of interaction and rapid development </a:t>
            </a:r>
          </a:p>
          <a:p>
            <a:pPr lvl="1"/>
            <a:r>
              <a:rPr lang="en-US" altLang="zh-CN" dirty="0" smtClean="0"/>
              <a:t>interpreter may introduce unacceptable speed restrictions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其它预处理指令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#if</a:t>
            </a:r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elif</a:t>
            </a:r>
            <a:endParaRPr lang="en-US" altLang="zh-CN" dirty="0" smtClean="0"/>
          </a:p>
          <a:p>
            <a:r>
              <a:rPr lang="en-US" altLang="zh-CN" dirty="0" smtClean="0"/>
              <a:t>#else</a:t>
            </a:r>
          </a:p>
          <a:p>
            <a:r>
              <a:rPr lang="en-US" altLang="zh-CN" dirty="0" smtClean="0"/>
              <a:t>#end</a:t>
            </a:r>
          </a:p>
          <a:p>
            <a:r>
              <a:rPr lang="en-US" altLang="zh-CN" dirty="0" smtClean="0"/>
              <a:t>#error</a:t>
            </a:r>
          </a:p>
          <a:p>
            <a:r>
              <a:rPr lang="en-US" altLang="zh-CN" dirty="0" smtClean="0"/>
              <a:t>#line</a:t>
            </a:r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undef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pragma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process of language translation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Compilers</a:t>
            </a:r>
          </a:p>
          <a:p>
            <a:pPr lvl="1"/>
            <a:r>
              <a:rPr lang="en-US" altLang="zh-CN" dirty="0" smtClean="0"/>
              <a:t>A compiler translates source code directly into assembly language or machine instructions.</a:t>
            </a:r>
          </a:p>
          <a:p>
            <a:pPr lvl="1"/>
            <a:r>
              <a:rPr lang="en-US" altLang="zh-CN" dirty="0" smtClean="0"/>
              <a:t>Advantages</a:t>
            </a:r>
          </a:p>
          <a:p>
            <a:pPr lvl="2"/>
            <a:r>
              <a:rPr lang="en-US" altLang="zh-CN" dirty="0" smtClean="0"/>
              <a:t>Performance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715008" y="4714884"/>
            <a:ext cx="2428892" cy="1143008"/>
            <a:chOff x="5357818" y="4214818"/>
            <a:chExt cx="2428892" cy="1143008"/>
          </a:xfrm>
        </p:grpSpPr>
        <p:sp>
          <p:nvSpPr>
            <p:cNvPr id="5" name="右箭头标注 4"/>
            <p:cNvSpPr/>
            <p:nvPr/>
          </p:nvSpPr>
          <p:spPr>
            <a:xfrm>
              <a:off x="5357818" y="4286256"/>
              <a:ext cx="1143008" cy="107157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C++</a:t>
              </a:r>
              <a:endParaRPr lang="zh-CN" altLang="en-US" dirty="0"/>
            </a:p>
          </p:txBody>
        </p:sp>
        <p:sp>
          <p:nvSpPr>
            <p:cNvPr id="6" name="左箭头标注 5"/>
            <p:cNvSpPr/>
            <p:nvPr/>
          </p:nvSpPr>
          <p:spPr>
            <a:xfrm>
              <a:off x="6643702" y="4286256"/>
              <a:ext cx="1143008" cy="1071570"/>
            </a:xfrm>
            <a:prstGeom prst="lef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Java</a:t>
              </a:r>
              <a:endParaRPr lang="zh-CN" altLang="en-US" dirty="0"/>
            </a:p>
          </p:txBody>
        </p:sp>
        <p:sp>
          <p:nvSpPr>
            <p:cNvPr id="7" name="笑脸 6"/>
            <p:cNvSpPr/>
            <p:nvPr/>
          </p:nvSpPr>
          <p:spPr>
            <a:xfrm>
              <a:off x="6357950" y="4214818"/>
              <a:ext cx="428628" cy="35719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Compilation Process</a:t>
            </a:r>
            <a:endParaRPr lang="zh-CN" altLang="en-US" dirty="0"/>
          </a:p>
        </p:txBody>
      </p:sp>
      <p:sp>
        <p:nvSpPr>
          <p:cNvPr id="4" name="流程图: 文档 3"/>
          <p:cNvSpPr/>
          <p:nvPr/>
        </p:nvSpPr>
        <p:spPr>
          <a:xfrm>
            <a:off x="1778436" y="2060848"/>
            <a:ext cx="1440160" cy="7920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Source</a:t>
            </a:r>
            <a:endParaRPr lang="zh-CN" altLang="en-US" dirty="0"/>
          </a:p>
        </p:txBody>
      </p:sp>
      <p:sp>
        <p:nvSpPr>
          <p:cNvPr id="5" name="流程图: 文档 4"/>
          <p:cNvSpPr/>
          <p:nvPr/>
        </p:nvSpPr>
        <p:spPr>
          <a:xfrm>
            <a:off x="4932040" y="3645024"/>
            <a:ext cx="1440160" cy="7920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File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07704" y="3645024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32040" y="5229200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Jvm</a:t>
            </a:r>
            <a:endParaRPr lang="zh-CN" altLang="en-US" dirty="0"/>
          </a:p>
        </p:txBody>
      </p:sp>
      <p:cxnSp>
        <p:nvCxnSpPr>
          <p:cNvPr id="12" name="肘形连接符 11"/>
          <p:cNvCxnSpPr>
            <a:endCxn id="6" idx="0"/>
          </p:cNvCxnSpPr>
          <p:nvPr/>
        </p:nvCxnSpPr>
        <p:spPr>
          <a:xfrm rot="5400000">
            <a:off x="2195736" y="3212976"/>
            <a:ext cx="86409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3"/>
            <a:endCxn id="5" idx="1"/>
          </p:cNvCxnSpPr>
          <p:nvPr/>
        </p:nvCxnSpPr>
        <p:spPr>
          <a:xfrm>
            <a:off x="3347864" y="4041068"/>
            <a:ext cx="158417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5" idx="2"/>
            <a:endCxn id="8" idx="0"/>
          </p:cNvCxnSpPr>
          <p:nvPr/>
        </p:nvCxnSpPr>
        <p:spPr>
          <a:xfrm rot="5400000">
            <a:off x="5229893" y="4806973"/>
            <a:ext cx="844454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268760"/>
            <a:ext cx="7432826" cy="514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C++ compilation process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Hello.cpp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0100" y="1571612"/>
            <a:ext cx="5857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iostream</a:t>
            </a:r>
            <a:r>
              <a:rPr lang="en-US" altLang="zh-CN" sz="2800" dirty="0" smtClean="0"/>
              <a:t>&gt;</a:t>
            </a:r>
          </a:p>
          <a:p>
            <a:r>
              <a:rPr lang="en-US" altLang="zh-CN" sz="2800" dirty="0" smtClean="0"/>
              <a:t>using namespace std;</a:t>
            </a:r>
          </a:p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main(void) {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"hello </a:t>
            </a:r>
            <a:r>
              <a:rPr lang="en-US" altLang="zh-CN" sz="2800" dirty="0" err="1" smtClean="0"/>
              <a:t>c++</a:t>
            </a:r>
            <a:r>
              <a:rPr lang="en-US" altLang="zh-CN" sz="2800" dirty="0" smtClean="0"/>
              <a:t> world";</a:t>
            </a:r>
          </a:p>
          <a:p>
            <a:r>
              <a:rPr lang="en-US" altLang="zh-CN" sz="2800" dirty="0" smtClean="0"/>
              <a:t>	return 0;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Hello.java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132856"/>
            <a:ext cx="76328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public class </a:t>
            </a:r>
            <a:r>
              <a:rPr lang="en-US" altLang="zh-CN" sz="2400" dirty="0" err="1"/>
              <a:t>HelloJava</a:t>
            </a:r>
            <a:r>
              <a:rPr lang="en-US" altLang="zh-CN" sz="2400" dirty="0"/>
              <a:t> {</a:t>
            </a:r>
          </a:p>
          <a:p>
            <a:endParaRPr lang="en-US" altLang="zh-CN" sz="2400" dirty="0"/>
          </a:p>
          <a:p>
            <a:r>
              <a:rPr lang="en-US" altLang="zh-CN" sz="2400" dirty="0"/>
              <a:t>	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("hello java world");</a:t>
            </a:r>
          </a:p>
          <a:p>
            <a:r>
              <a:rPr lang="en-US" altLang="zh-CN" sz="2400" dirty="0"/>
              <a:t>	}</a:t>
            </a:r>
          </a:p>
          <a:p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15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Compile a java source and a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source</a:t>
            </a:r>
          </a:p>
          <a:p>
            <a:r>
              <a:rPr lang="en-US" altLang="zh-CN" dirty="0" smtClean="0"/>
              <a:t>Java</a:t>
            </a:r>
          </a:p>
          <a:p>
            <a:pPr lvl="1"/>
            <a:r>
              <a:rPr lang="en-US" altLang="zh-CN" dirty="0" err="1" smtClean="0"/>
              <a:t>Javac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</a:p>
          <a:p>
            <a:pPr lvl="1"/>
            <a:r>
              <a:rPr lang="zh-CN" altLang="en-US" dirty="0" smtClean="0"/>
              <a:t>预处理：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g++ -E </a:t>
            </a:r>
            <a:r>
              <a:rPr lang="en-US" altLang="zh-CN" dirty="0" err="1" smtClean="0"/>
              <a:t>main.cpp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stdlib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libstdc</a:t>
            </a:r>
            <a:r>
              <a:rPr lang="en-US" altLang="zh-CN" dirty="0" smtClean="0"/>
              <a:t>++</a:t>
            </a:r>
          </a:p>
          <a:p>
            <a:pPr lvl="1"/>
            <a:r>
              <a:rPr lang="zh-CN" altLang="en-US" dirty="0" smtClean="0"/>
              <a:t>汇编：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g++</a:t>
            </a:r>
            <a:r>
              <a:rPr lang="zh-CN" altLang="en-US" dirty="0" smtClean="0"/>
              <a:t> </a:t>
            </a:r>
            <a:r>
              <a:rPr lang="en-US" altLang="zh-CN" dirty="0" smtClean="0"/>
              <a:t>-S</a:t>
            </a:r>
            <a:r>
              <a:rPr lang="zh-CN" altLang="en-US" dirty="0" smtClean="0"/>
              <a:t> </a:t>
            </a:r>
            <a:r>
              <a:rPr lang="en-US" altLang="zh-CN" dirty="0" err="1"/>
              <a:t>main.cpp</a:t>
            </a:r>
            <a:r>
              <a:rPr lang="en-US" altLang="zh-CN" dirty="0"/>
              <a:t> –</a:t>
            </a:r>
            <a:r>
              <a:rPr lang="en-US" altLang="zh-CN" dirty="0" err="1"/>
              <a:t>stdlib</a:t>
            </a:r>
            <a:r>
              <a:rPr lang="en-US" altLang="zh-CN" dirty="0"/>
              <a:t>=</a:t>
            </a:r>
            <a:r>
              <a:rPr lang="en-US" altLang="zh-CN" dirty="0" err="1"/>
              <a:t>libstdc</a:t>
            </a:r>
            <a:r>
              <a:rPr lang="en-US" altLang="zh-CN" dirty="0"/>
              <a:t>+</a:t>
            </a:r>
            <a:r>
              <a:rPr lang="en-US" altLang="zh-CN" dirty="0" smtClean="0"/>
              <a:t>+</a:t>
            </a:r>
          </a:p>
          <a:p>
            <a:pPr lvl="1"/>
            <a:r>
              <a:rPr lang="zh-CN" altLang="en-US" dirty="0" smtClean="0"/>
              <a:t>编译：</a:t>
            </a:r>
            <a:endParaRPr lang="en-US" altLang="zh-CN" dirty="0" smtClean="0"/>
          </a:p>
          <a:p>
            <a:pPr lvl="2"/>
            <a:r>
              <a:rPr lang="en-US" altLang="zh-CN" dirty="0"/>
              <a:t>g++</a:t>
            </a:r>
            <a:r>
              <a:rPr lang="zh-CN" altLang="en-US" dirty="0"/>
              <a:t> </a:t>
            </a:r>
            <a:r>
              <a:rPr lang="en-US" altLang="zh-CN" dirty="0" smtClean="0"/>
              <a:t>-c</a:t>
            </a:r>
            <a:r>
              <a:rPr lang="zh-CN" altLang="en-US" dirty="0" smtClean="0"/>
              <a:t> </a:t>
            </a:r>
            <a:r>
              <a:rPr lang="en-US" altLang="zh-CN" dirty="0" err="1"/>
              <a:t>main.cpp</a:t>
            </a:r>
            <a:r>
              <a:rPr lang="en-US" altLang="zh-CN" dirty="0"/>
              <a:t> –</a:t>
            </a:r>
            <a:r>
              <a:rPr lang="en-US" altLang="zh-CN" dirty="0" err="1"/>
              <a:t>stdlib</a:t>
            </a:r>
            <a:r>
              <a:rPr lang="en-US" altLang="zh-CN" dirty="0"/>
              <a:t>=</a:t>
            </a:r>
            <a:r>
              <a:rPr lang="en-US" altLang="zh-CN" dirty="0" err="1"/>
              <a:t>libstdc</a:t>
            </a:r>
            <a:r>
              <a:rPr lang="en-US" altLang="zh-CN" dirty="0"/>
              <a:t>+</a:t>
            </a:r>
            <a:r>
              <a:rPr lang="en-US" altLang="zh-CN" dirty="0" smtClean="0"/>
              <a:t>+</a:t>
            </a:r>
          </a:p>
          <a:p>
            <a:pPr lvl="1"/>
            <a:r>
              <a:rPr lang="zh-CN" altLang="en-US" dirty="0"/>
              <a:t>预处</a:t>
            </a:r>
            <a:r>
              <a:rPr lang="zh-CN" altLang="en-US" dirty="0" smtClean="0"/>
              <a:t>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,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2"/>
            <a:r>
              <a:rPr lang="zh-CN" altLang="zh-CN" dirty="0"/>
              <a:t>g</a:t>
            </a:r>
            <a:r>
              <a:rPr lang="en-US" altLang="zh-CN" dirty="0" smtClean="0"/>
              <a:t>++</a:t>
            </a:r>
            <a:r>
              <a:rPr lang="zh-CN" altLang="en-US" dirty="0" smtClean="0"/>
              <a:t> </a:t>
            </a:r>
            <a:r>
              <a:rPr lang="en-US" altLang="zh-CN" dirty="0" err="1"/>
              <a:t>main.cpp</a:t>
            </a:r>
            <a:r>
              <a:rPr lang="en-US" altLang="zh-CN" dirty="0"/>
              <a:t> –</a:t>
            </a:r>
            <a:r>
              <a:rPr lang="en-US" altLang="zh-CN" dirty="0" err="1"/>
              <a:t>stdlib</a:t>
            </a:r>
            <a:r>
              <a:rPr lang="en-US" altLang="zh-CN" dirty="0"/>
              <a:t>=</a:t>
            </a:r>
            <a:r>
              <a:rPr lang="en-US" altLang="zh-CN" dirty="0" err="1"/>
              <a:t>libstdc</a:t>
            </a:r>
            <a:r>
              <a:rPr lang="en-US" altLang="zh-CN" dirty="0"/>
              <a:t>++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13653</TotalTime>
  <Words>1167</Words>
  <Application>Microsoft Macintosh PowerPoint</Application>
  <PresentationFormat>全屏显示(4:3)</PresentationFormat>
  <Paragraphs>213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Calibri</vt:lpstr>
      <vt:lpstr>宋体</vt:lpstr>
      <vt:lpstr>Arial</vt:lpstr>
      <vt:lpstr>Wingdings</vt:lpstr>
      <vt:lpstr>Office 主题</vt:lpstr>
      <vt:lpstr>Chapter 2 Making &amp; Using Objects</vt:lpstr>
      <vt:lpstr>Outline</vt:lpstr>
      <vt:lpstr>The process of language translation</vt:lpstr>
      <vt:lpstr>The process of language translation</vt:lpstr>
      <vt:lpstr>Java Compilation Process</vt:lpstr>
      <vt:lpstr>        C++ compilation process</vt:lpstr>
      <vt:lpstr>Hello.cpp</vt:lpstr>
      <vt:lpstr>Hello.java</vt:lpstr>
      <vt:lpstr>Demo</vt:lpstr>
      <vt:lpstr>3/8</vt:lpstr>
      <vt:lpstr>目标文件与连接</vt:lpstr>
      <vt:lpstr>Declarations vs. definitions</vt:lpstr>
      <vt:lpstr>Declarations vs. definitions</vt:lpstr>
      <vt:lpstr>Declarations vs. definitions</vt:lpstr>
      <vt:lpstr>Static type checking</vt:lpstr>
      <vt:lpstr>示例：Stream</vt:lpstr>
      <vt:lpstr>示例：字符串</vt:lpstr>
      <vt:lpstr>示例：C文件复制</vt:lpstr>
      <vt:lpstr>示例：C++文件复制</vt:lpstr>
      <vt:lpstr>示例：Vector</vt:lpstr>
      <vt:lpstr>字符串连接</vt:lpstr>
      <vt:lpstr>头文件</vt:lpstr>
      <vt:lpstr>预处理</vt:lpstr>
      <vt:lpstr>例：调试信息的输出</vt:lpstr>
      <vt:lpstr>常用的预处理指令</vt:lpstr>
      <vt:lpstr>预处理指令：#define</vt:lpstr>
      <vt:lpstr>预处理指令：#define</vt:lpstr>
      <vt:lpstr>预处理指令：#define</vt:lpstr>
      <vt:lpstr>预处理指令：#include</vt:lpstr>
      <vt:lpstr>其它预处理指令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对象的创建与使用</dc:title>
  <dc:creator>fudanxxc</dc:creator>
  <cp:lastModifiedBy>tiange zhang</cp:lastModifiedBy>
  <cp:revision>281</cp:revision>
  <dcterms:created xsi:type="dcterms:W3CDTF">2010-02-24T14:09:13Z</dcterms:created>
  <dcterms:modified xsi:type="dcterms:W3CDTF">2017-03-08T04:30:46Z</dcterms:modified>
</cp:coreProperties>
</file>