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57" r:id="rId3"/>
    <p:sldId id="300" r:id="rId4"/>
    <p:sldId id="301" r:id="rId5"/>
    <p:sldId id="303" r:id="rId6"/>
    <p:sldId id="309" r:id="rId7"/>
    <p:sldId id="310" r:id="rId8"/>
    <p:sldId id="265" r:id="rId9"/>
    <p:sldId id="266" r:id="rId10"/>
    <p:sldId id="269" r:id="rId11"/>
    <p:sldId id="320" r:id="rId12"/>
    <p:sldId id="268" r:id="rId13"/>
    <p:sldId id="267" r:id="rId14"/>
    <p:sldId id="315" r:id="rId15"/>
    <p:sldId id="277" r:id="rId16"/>
    <p:sldId id="271" r:id="rId17"/>
    <p:sldId id="272" r:id="rId18"/>
    <p:sldId id="318" r:id="rId19"/>
    <p:sldId id="275" r:id="rId20"/>
    <p:sldId id="316" r:id="rId21"/>
    <p:sldId id="304" r:id="rId22"/>
    <p:sldId id="317" r:id="rId23"/>
    <p:sldId id="273" r:id="rId24"/>
    <p:sldId id="274" r:id="rId25"/>
    <p:sldId id="270" r:id="rId26"/>
    <p:sldId id="278" r:id="rId27"/>
    <p:sldId id="279" r:id="rId28"/>
    <p:sldId id="280" r:id="rId29"/>
    <p:sldId id="319" r:id="rId30"/>
    <p:sldId id="281" r:id="rId31"/>
    <p:sldId id="284" r:id="rId32"/>
    <p:sldId id="299" r:id="rId33"/>
    <p:sldId id="312" r:id="rId34"/>
    <p:sldId id="291" r:id="rId35"/>
    <p:sldId id="306" r:id="rId36"/>
    <p:sldId id="295" r:id="rId37"/>
    <p:sldId id="296" r:id="rId38"/>
    <p:sldId id="313" r:id="rId39"/>
    <p:sldId id="292" r:id="rId40"/>
    <p:sldId id="293" r:id="rId41"/>
    <p:sldId id="294" r:id="rId4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93"/>
    <p:restoredTop sz="93835"/>
  </p:normalViewPr>
  <p:slideViewPr>
    <p:cSldViewPr>
      <p:cViewPr varScale="1">
        <p:scale>
          <a:sx n="146" d="100"/>
          <a:sy n="146" d="100"/>
        </p:scale>
        <p:origin x="2024" y="1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notesMaster" Target="notesMasters/notesMaster1.xml"/><Relationship Id="rId44" Type="http://schemas.openxmlformats.org/officeDocument/2006/relationships/presProps" Target="presProps.xml"/><Relationship Id="rId4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6A9959-EB75-4CBE-894F-FC0779574FDB}" type="datetimeFigureOut">
              <a:rPr lang="zh-CN" altLang="en-US" smtClean="0"/>
              <a:pPr/>
              <a:t>2017/3/21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DE1599-1501-4548-8894-5DD17758B60A}" type="slidenum">
              <a:rPr lang="zh-CN" altLang="en-US" smtClean="0"/>
              <a:pPr/>
              <a:t>‹#›</a:t>
            </a:fld>
            <a:endParaRPr lang="zh-CN" altLang="en-US"/>
          </a:p>
        </p:txBody>
      </p:sp>
    </p:spTree>
    <p:extLst>
      <p:ext uri="{BB962C8B-B14F-4D97-AF65-F5344CB8AC3E}">
        <p14:creationId xmlns:p14="http://schemas.microsoft.com/office/powerpoint/2010/main" val="3999300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零指针错误的含义</a:t>
            </a:r>
            <a:endParaRPr lang="zh-CN" altLang="en-US" dirty="0"/>
          </a:p>
        </p:txBody>
      </p:sp>
      <p:sp>
        <p:nvSpPr>
          <p:cNvPr id="4" name="灯片编号占位符 3"/>
          <p:cNvSpPr>
            <a:spLocks noGrp="1"/>
          </p:cNvSpPr>
          <p:nvPr>
            <p:ph type="sldNum" sz="quarter" idx="10"/>
          </p:nvPr>
        </p:nvSpPr>
        <p:spPr/>
        <p:txBody>
          <a:bodyPr/>
          <a:lstStyle/>
          <a:p>
            <a:fld id="{B0DE1599-1501-4548-8894-5DD17758B60A}" type="slidenum">
              <a:rPr lang="zh-CN" altLang="en-US" smtClean="0"/>
              <a:pPr/>
              <a:t>10</a:t>
            </a:fld>
            <a:endParaRPr lang="zh-CN" altLang="en-US"/>
          </a:p>
        </p:txBody>
      </p:sp>
    </p:spTree>
    <p:extLst>
      <p:ext uri="{BB962C8B-B14F-4D97-AF65-F5344CB8AC3E}">
        <p14:creationId xmlns:p14="http://schemas.microsoft.com/office/powerpoint/2010/main" val="882366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MyTest2.cpp</a:t>
            </a:r>
            <a:endParaRPr lang="zh-CN" altLang="en-US" dirty="0"/>
          </a:p>
        </p:txBody>
      </p:sp>
      <p:sp>
        <p:nvSpPr>
          <p:cNvPr id="4" name="灯片编号占位符 3"/>
          <p:cNvSpPr>
            <a:spLocks noGrp="1"/>
          </p:cNvSpPr>
          <p:nvPr>
            <p:ph type="sldNum" sz="quarter" idx="10"/>
          </p:nvPr>
        </p:nvSpPr>
        <p:spPr/>
        <p:txBody>
          <a:bodyPr/>
          <a:lstStyle/>
          <a:p>
            <a:fld id="{B0DE1599-1501-4548-8894-5DD17758B60A}" type="slidenum">
              <a:rPr lang="zh-CN" altLang="en-US" smtClean="0"/>
              <a:pPr/>
              <a:t>12</a:t>
            </a:fld>
            <a:endParaRPr lang="zh-CN" altLang="en-US"/>
          </a:p>
        </p:txBody>
      </p:sp>
    </p:spTree>
    <p:extLst>
      <p:ext uri="{BB962C8B-B14F-4D97-AF65-F5344CB8AC3E}">
        <p14:creationId xmlns:p14="http://schemas.microsoft.com/office/powerpoint/2010/main" val="1557031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0DE1599-1501-4548-8894-5DD17758B60A}" type="slidenum">
              <a:rPr lang="zh-CN" altLang="en-US" smtClean="0"/>
              <a:pPr/>
              <a:t>15</a:t>
            </a:fld>
            <a:endParaRPr lang="zh-CN" altLang="en-US"/>
          </a:p>
        </p:txBody>
      </p:sp>
    </p:spTree>
    <p:extLst>
      <p:ext uri="{BB962C8B-B14F-4D97-AF65-F5344CB8AC3E}">
        <p14:creationId xmlns:p14="http://schemas.microsoft.com/office/powerpoint/2010/main" val="3075094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DE1599-1501-4548-8894-5DD17758B60A}" type="slidenum">
              <a:rPr lang="zh-CN" altLang="en-US" smtClean="0"/>
              <a:pPr/>
              <a:t>17</a:t>
            </a:fld>
            <a:endParaRPr lang="zh-CN" altLang="en-US"/>
          </a:p>
        </p:txBody>
      </p:sp>
    </p:spTree>
    <p:extLst>
      <p:ext uri="{BB962C8B-B14F-4D97-AF65-F5344CB8AC3E}">
        <p14:creationId xmlns:p14="http://schemas.microsoft.com/office/powerpoint/2010/main" val="921223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7431AE2-B780-4941-8905-931F14458B0F}" type="datetimeFigureOut">
              <a:rPr lang="zh-CN" altLang="en-US" smtClean="0"/>
              <a:pPr/>
              <a:t>2017/3/21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FD3A33-AC82-4020-A4A0-1B0ACECAC195}"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7431AE2-B780-4941-8905-931F14458B0F}" type="datetimeFigureOut">
              <a:rPr lang="zh-CN" altLang="en-US" smtClean="0"/>
              <a:pPr/>
              <a:t>2017/3/21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FD3A33-AC82-4020-A4A0-1B0ACECAC195}"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7431AE2-B780-4941-8905-931F14458B0F}" type="datetimeFigureOut">
              <a:rPr lang="zh-CN" altLang="en-US" smtClean="0"/>
              <a:pPr/>
              <a:t>2017/3/21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FD3A33-AC82-4020-A4A0-1B0ACECAC195}"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7431AE2-B780-4941-8905-931F14458B0F}" type="datetimeFigureOut">
              <a:rPr lang="zh-CN" altLang="en-US" smtClean="0"/>
              <a:pPr/>
              <a:t>2017/3/21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FD3A33-AC82-4020-A4A0-1B0ACECAC195}"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7431AE2-B780-4941-8905-931F14458B0F}" type="datetimeFigureOut">
              <a:rPr lang="zh-CN" altLang="en-US" smtClean="0"/>
              <a:pPr/>
              <a:t>2017/3/21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FD3A33-AC82-4020-A4A0-1B0ACECAC195}"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7431AE2-B780-4941-8905-931F14458B0F}" type="datetimeFigureOut">
              <a:rPr lang="zh-CN" altLang="en-US" smtClean="0"/>
              <a:pPr/>
              <a:t>2017/3/21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FD3A33-AC82-4020-A4A0-1B0ACECAC195}"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7431AE2-B780-4941-8905-931F14458B0F}" type="datetimeFigureOut">
              <a:rPr lang="zh-CN" altLang="en-US" smtClean="0"/>
              <a:pPr/>
              <a:t>2017/3/21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6FD3A33-AC82-4020-A4A0-1B0ACECAC195}"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7431AE2-B780-4941-8905-931F14458B0F}" type="datetimeFigureOut">
              <a:rPr lang="zh-CN" altLang="en-US" smtClean="0"/>
              <a:pPr/>
              <a:t>2017/3/21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6FD3A33-AC82-4020-A4A0-1B0ACECAC195}"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7431AE2-B780-4941-8905-931F14458B0F}" type="datetimeFigureOut">
              <a:rPr lang="zh-CN" altLang="en-US" smtClean="0"/>
              <a:pPr/>
              <a:t>2017/3/21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6FD3A33-AC82-4020-A4A0-1B0ACECAC195}"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7431AE2-B780-4941-8905-931F14458B0F}" type="datetimeFigureOut">
              <a:rPr lang="zh-CN" altLang="en-US" smtClean="0"/>
              <a:pPr/>
              <a:t>2017/3/21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FD3A33-AC82-4020-A4A0-1B0ACECAC195}"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7431AE2-B780-4941-8905-931F14458B0F}" type="datetimeFigureOut">
              <a:rPr lang="zh-CN" altLang="en-US" smtClean="0"/>
              <a:pPr/>
              <a:t>2017/3/21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FD3A33-AC82-4020-A4A0-1B0ACECAC195}"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431AE2-B780-4941-8905-931F14458B0F}" type="datetimeFigureOut">
              <a:rPr lang="zh-CN" altLang="en-US" smtClean="0"/>
              <a:pPr/>
              <a:t>2017/3/21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D3A33-AC82-4020-A4A0-1B0ACECAC195}"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第三章 </a:t>
            </a:r>
            <a:r>
              <a:rPr lang="en-US" altLang="zh-CN" dirty="0" smtClean="0"/>
              <a:t>C++</a:t>
            </a:r>
            <a:r>
              <a:rPr lang="zh-CN" altLang="en-US" dirty="0" smtClean="0"/>
              <a:t>中的</a:t>
            </a:r>
            <a:r>
              <a:rPr lang="en-US" altLang="zh-CN" dirty="0" smtClean="0"/>
              <a:t>C</a:t>
            </a:r>
            <a:endParaRPr lang="zh-CN" altLang="en-US" dirty="0"/>
          </a:p>
        </p:txBody>
      </p:sp>
      <p:sp>
        <p:nvSpPr>
          <p:cNvPr id="3" name="副标题 2"/>
          <p:cNvSpPr>
            <a:spLocks noGrp="1"/>
          </p:cNvSpPr>
          <p:nvPr>
            <p:ph type="subTitle" idx="1"/>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指针声明及使用</a:t>
            </a:r>
            <a:endParaRPr lang="zh-CN" altLang="en-US" dirty="0"/>
          </a:p>
        </p:txBody>
      </p:sp>
      <p:sp>
        <p:nvSpPr>
          <p:cNvPr id="3" name="内容占位符 2"/>
          <p:cNvSpPr>
            <a:spLocks noGrp="1"/>
          </p:cNvSpPr>
          <p:nvPr>
            <p:ph idx="1"/>
          </p:nvPr>
        </p:nvSpPr>
        <p:spPr/>
        <p:txBody>
          <a:bodyPr/>
          <a:lstStyle/>
          <a:p>
            <a:pPr>
              <a:buNone/>
            </a:pPr>
            <a:r>
              <a:rPr lang="en-US" altLang="zh-CN" dirty="0" err="1" smtClean="0"/>
              <a:t>int</a:t>
            </a:r>
            <a:r>
              <a:rPr lang="en-US" altLang="zh-CN" dirty="0" smtClean="0"/>
              <a:t>* p;</a:t>
            </a:r>
          </a:p>
          <a:p>
            <a:pPr>
              <a:buNone/>
            </a:pPr>
            <a:r>
              <a:rPr lang="en-US" altLang="zh-CN" dirty="0" smtClean="0"/>
              <a:t>......</a:t>
            </a:r>
          </a:p>
          <a:p>
            <a:pPr>
              <a:buNone/>
            </a:pPr>
            <a:r>
              <a:rPr lang="en-US" altLang="zh-CN" dirty="0" smtClean="0"/>
              <a:t>*p = 100;</a:t>
            </a:r>
          </a:p>
          <a:p>
            <a:pPr>
              <a:buNone/>
            </a:pPr>
            <a:endParaRPr lang="en-US" altLang="zh-CN" dirty="0" smtClean="0"/>
          </a:p>
          <a:p>
            <a:pPr>
              <a:buNone/>
            </a:pPr>
            <a:r>
              <a:rPr lang="en-US" altLang="zh-CN" dirty="0" smtClean="0"/>
              <a:t> </a:t>
            </a:r>
            <a:endParaRPr lang="zh-CN" altLang="en-US" dirty="0"/>
          </a:p>
        </p:txBody>
      </p:sp>
      <p:sp>
        <p:nvSpPr>
          <p:cNvPr id="4" name="矩形 3"/>
          <p:cNvSpPr/>
          <p:nvPr/>
        </p:nvSpPr>
        <p:spPr>
          <a:xfrm>
            <a:off x="3714744" y="2714620"/>
            <a:ext cx="4572000" cy="3416320"/>
          </a:xfrm>
          <a:prstGeom prst="rect">
            <a:avLst/>
          </a:prstGeom>
          <a:ln>
            <a:solidFill>
              <a:schemeClr val="accent1"/>
            </a:solidFill>
          </a:ln>
        </p:spPr>
        <p:txBody>
          <a:bodyPr>
            <a:spAutoFit/>
          </a:bodyPr>
          <a:lstStyle/>
          <a:p>
            <a:r>
              <a:rPr lang="en-US" altLang="zh-CN" dirty="0" smtClean="0"/>
              <a:t>//</a:t>
            </a:r>
            <a:r>
              <a:rPr lang="zh-CN" altLang="en-US" dirty="0" smtClean="0"/>
              <a:t>指针和数组，指针的运算</a:t>
            </a:r>
            <a:endParaRPr lang="en-US" altLang="zh-CN" dirty="0" smtClean="0"/>
          </a:p>
          <a:p>
            <a:r>
              <a:rPr lang="en-US" altLang="zh-CN" dirty="0" err="1" smtClean="0"/>
              <a:t>int</a:t>
            </a:r>
            <a:r>
              <a:rPr lang="en-US" altLang="zh-CN" dirty="0" smtClean="0"/>
              <a:t> main() {</a:t>
            </a:r>
          </a:p>
          <a:p>
            <a:endParaRPr lang="en-US" altLang="zh-CN" dirty="0" smtClean="0"/>
          </a:p>
          <a:p>
            <a:r>
              <a:rPr lang="en-US" altLang="zh-CN" dirty="0" smtClean="0"/>
              <a:t>  </a:t>
            </a:r>
            <a:r>
              <a:rPr lang="en-US" altLang="zh-CN" dirty="0" err="1" smtClean="0"/>
              <a:t>int</a:t>
            </a:r>
            <a:r>
              <a:rPr lang="en-US" altLang="zh-CN" dirty="0" smtClean="0"/>
              <a:t> *p;</a:t>
            </a:r>
          </a:p>
          <a:p>
            <a:endParaRPr lang="en-US" altLang="zh-CN" dirty="0" smtClean="0"/>
          </a:p>
          <a:p>
            <a:r>
              <a:rPr lang="en-US" altLang="zh-CN" dirty="0" smtClean="0"/>
              <a:t>  p = new </a:t>
            </a:r>
            <a:r>
              <a:rPr lang="en-US" altLang="zh-CN" dirty="0" err="1" smtClean="0"/>
              <a:t>int</a:t>
            </a:r>
            <a:r>
              <a:rPr lang="en-US" altLang="zh-CN" dirty="0" smtClean="0"/>
              <a:t>[1];</a:t>
            </a:r>
          </a:p>
          <a:p>
            <a:endParaRPr lang="en-US" altLang="zh-CN" dirty="0" smtClean="0"/>
          </a:p>
          <a:p>
            <a:r>
              <a:rPr lang="en-US" altLang="zh-CN" dirty="0" smtClean="0"/>
              <a:t>  *p = 0;</a:t>
            </a:r>
          </a:p>
          <a:p>
            <a:r>
              <a:rPr lang="en-US" altLang="zh-CN" dirty="0" smtClean="0"/>
              <a:t>   </a:t>
            </a:r>
          </a:p>
          <a:p>
            <a:r>
              <a:rPr lang="en-US" altLang="zh-CN" dirty="0" smtClean="0"/>
              <a:t>  </a:t>
            </a:r>
            <a:r>
              <a:rPr lang="en-US" altLang="zh-CN" dirty="0" err="1" smtClean="0"/>
              <a:t>cout</a:t>
            </a:r>
            <a:r>
              <a:rPr lang="en-US" altLang="zh-CN" dirty="0" smtClean="0"/>
              <a:t> &lt;&lt; *p &lt;&lt; </a:t>
            </a:r>
            <a:r>
              <a:rPr lang="en-US" altLang="zh-CN" dirty="0" err="1" smtClean="0"/>
              <a:t>endl</a:t>
            </a:r>
            <a:r>
              <a:rPr lang="en-US" altLang="zh-CN" dirty="0" smtClean="0"/>
              <a:t>;</a:t>
            </a:r>
          </a:p>
          <a:p>
            <a:endParaRPr lang="en-US" altLang="zh-CN" dirty="0" smtClean="0"/>
          </a:p>
          <a:p>
            <a:r>
              <a:rPr lang="en-US" altLang="zh-CN" dirty="0" smtClean="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2000"/>
                                        <p:tgtEl>
                                          <p:spTgt spid="4">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2000"/>
                                        <p:tgtEl>
                                          <p:spTgt spid="4">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2000"/>
                                        <p:tgtEl>
                                          <p:spTgt spid="4">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2000"/>
                                        <p:tgtEl>
                                          <p:spTgt spid="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animEffect transition="in" filter="fade">
                                      <p:cBhvr>
                                        <p:cTn id="19" dur="2000"/>
                                        <p:tgtEl>
                                          <p:spTgt spid="4">
                                            <p:txEl>
                                              <p:pRg st="5" end="5"/>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xEl>
                                              <p:pRg st="7" end="7"/>
                                            </p:txEl>
                                          </p:spTgt>
                                        </p:tgtEl>
                                        <p:attrNameLst>
                                          <p:attrName>style.visibility</p:attrName>
                                        </p:attrNameLst>
                                      </p:cBhvr>
                                      <p:to>
                                        <p:strVal val="visible"/>
                                      </p:to>
                                    </p:set>
                                    <p:animEffect transition="in" filter="fade">
                                      <p:cBhvr>
                                        <p:cTn id="22" dur="2000"/>
                                        <p:tgtEl>
                                          <p:spTgt spid="4">
                                            <p:txEl>
                                              <p:pRg st="7" end="7"/>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animEffect transition="in" filter="fade">
                                      <p:cBhvr>
                                        <p:cTn id="25" dur="2000"/>
                                        <p:tgtEl>
                                          <p:spTgt spid="4">
                                            <p:txEl>
                                              <p:pRg st="8" end="8"/>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xEl>
                                              <p:pRg st="9" end="9"/>
                                            </p:txEl>
                                          </p:spTgt>
                                        </p:tgtEl>
                                        <p:attrNameLst>
                                          <p:attrName>style.visibility</p:attrName>
                                        </p:attrNameLst>
                                      </p:cBhvr>
                                      <p:to>
                                        <p:strVal val="visible"/>
                                      </p:to>
                                    </p:set>
                                    <p:animEffect transition="in" filter="fade">
                                      <p:cBhvr>
                                        <p:cTn id="28" dur="2000"/>
                                        <p:tgtEl>
                                          <p:spTgt spid="4">
                                            <p:txEl>
                                              <p:pRg st="9" end="9"/>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txEl>
                                              <p:pRg st="11" end="11"/>
                                            </p:txEl>
                                          </p:spTgt>
                                        </p:tgtEl>
                                        <p:attrNameLst>
                                          <p:attrName>style.visibility</p:attrName>
                                        </p:attrNameLst>
                                      </p:cBhvr>
                                      <p:to>
                                        <p:strVal val="visible"/>
                                      </p:to>
                                    </p:set>
                                    <p:animEffect transition="in" filter="fade">
                                      <p:cBhvr>
                                        <p:cTn id="31" dur="20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0315</a:t>
            </a:r>
            <a:endParaRPr kumimoji="1" lang="zh-CN" altLang="en-US" dirty="0"/>
          </a:p>
        </p:txBody>
      </p:sp>
      <p:sp>
        <p:nvSpPr>
          <p:cNvPr id="3" name="内容占位符 2"/>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5400932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指针的运算（</a:t>
            </a:r>
            <a:r>
              <a:rPr lang="en-US" altLang="zh-CN" dirty="0" smtClean="0"/>
              <a:t>1</a:t>
            </a:r>
            <a:r>
              <a:rPr lang="zh-CN" altLang="en-US" dirty="0" smtClean="0"/>
              <a:t>）</a:t>
            </a:r>
            <a:endParaRPr lang="zh-CN" altLang="en-US" dirty="0"/>
          </a:p>
        </p:txBody>
      </p:sp>
      <p:sp>
        <p:nvSpPr>
          <p:cNvPr id="4" name="矩形 3"/>
          <p:cNvSpPr/>
          <p:nvPr/>
        </p:nvSpPr>
        <p:spPr>
          <a:xfrm>
            <a:off x="714348" y="2000240"/>
            <a:ext cx="4572000" cy="2246769"/>
          </a:xfrm>
          <a:prstGeom prst="rect">
            <a:avLst/>
          </a:prstGeom>
        </p:spPr>
        <p:txBody>
          <a:bodyPr>
            <a:spAutoFit/>
          </a:bodyPr>
          <a:lstStyle/>
          <a:p>
            <a:r>
              <a:rPr lang="en-US" altLang="zh-CN" sz="2000" dirty="0" err="1" smtClean="0"/>
              <a:t>int</a:t>
            </a:r>
            <a:r>
              <a:rPr lang="en-US" altLang="zh-CN" sz="2000" dirty="0" smtClean="0"/>
              <a:t> main() {</a:t>
            </a:r>
          </a:p>
          <a:p>
            <a:r>
              <a:rPr lang="zh-CN" altLang="en-US" sz="2000" dirty="0" smtClean="0"/>
              <a:t>      </a:t>
            </a:r>
            <a:r>
              <a:rPr lang="en-US" altLang="zh-CN" sz="2000" dirty="0" err="1" smtClean="0"/>
              <a:t>int</a:t>
            </a:r>
            <a:r>
              <a:rPr lang="en-US" altLang="zh-CN" sz="2000" dirty="0" smtClean="0"/>
              <a:t> *p;</a:t>
            </a:r>
          </a:p>
          <a:p>
            <a:endParaRPr lang="en-US" altLang="zh-CN" sz="2000" dirty="0" smtClean="0"/>
          </a:p>
          <a:p>
            <a:r>
              <a:rPr lang="en-US" altLang="zh-CN" sz="2000" dirty="0" smtClean="0"/>
              <a:t>  </a:t>
            </a:r>
            <a:r>
              <a:rPr lang="zh-CN" altLang="en-US" sz="2000" dirty="0" smtClean="0"/>
              <a:t>    </a:t>
            </a:r>
            <a:endParaRPr lang="en-US" altLang="zh-CN" sz="2000" dirty="0" smtClean="0"/>
          </a:p>
          <a:p>
            <a:r>
              <a:rPr lang="en-US" altLang="zh-CN" sz="2000" dirty="0" smtClean="0"/>
              <a:t>  </a:t>
            </a:r>
            <a:r>
              <a:rPr lang="zh-CN" altLang="en-US" sz="2000" dirty="0" smtClean="0"/>
              <a:t>    </a:t>
            </a:r>
            <a:r>
              <a:rPr lang="en-US" altLang="zh-CN" sz="2000" dirty="0" err="1" smtClean="0"/>
              <a:t>cout</a:t>
            </a:r>
            <a:r>
              <a:rPr lang="en-US" altLang="zh-CN" sz="2000" dirty="0" smtClean="0"/>
              <a:t> &lt;&lt; *(p) &lt;&lt; </a:t>
            </a:r>
            <a:r>
              <a:rPr lang="en-US" altLang="zh-CN" sz="2000" dirty="0" err="1" smtClean="0"/>
              <a:t>endl</a:t>
            </a:r>
            <a:r>
              <a:rPr lang="en-US" altLang="zh-CN" sz="2000" dirty="0" smtClean="0"/>
              <a:t>;</a:t>
            </a:r>
          </a:p>
          <a:p>
            <a:endParaRPr lang="en-US" altLang="zh-CN" sz="2000" dirty="0" smtClean="0"/>
          </a:p>
          <a:p>
            <a:r>
              <a:rPr lang="en-US" altLang="zh-CN" sz="2000" dirty="0" smtClean="0"/>
              <a:t>} ///:~</a:t>
            </a:r>
            <a:endParaRPr lang="zh-CN" altLang="en-US" sz="2000" dirty="0"/>
          </a:p>
        </p:txBody>
      </p:sp>
      <p:sp>
        <p:nvSpPr>
          <p:cNvPr id="5" name="矩形 4"/>
          <p:cNvSpPr/>
          <p:nvPr/>
        </p:nvSpPr>
        <p:spPr>
          <a:xfrm>
            <a:off x="3857620" y="4071942"/>
            <a:ext cx="4572000" cy="2246769"/>
          </a:xfrm>
          <a:prstGeom prst="rect">
            <a:avLst/>
          </a:prstGeom>
        </p:spPr>
        <p:txBody>
          <a:bodyPr>
            <a:spAutoFit/>
          </a:bodyPr>
          <a:lstStyle/>
          <a:p>
            <a:r>
              <a:rPr lang="en-US" altLang="zh-CN" sz="2000" dirty="0" err="1" smtClean="0"/>
              <a:t>int</a:t>
            </a:r>
            <a:r>
              <a:rPr lang="en-US" altLang="zh-CN" sz="2000" dirty="0" smtClean="0"/>
              <a:t> main() {</a:t>
            </a:r>
          </a:p>
          <a:p>
            <a:r>
              <a:rPr lang="zh-CN" altLang="en-US" sz="2000" dirty="0" smtClean="0"/>
              <a:t>      </a:t>
            </a:r>
            <a:r>
              <a:rPr lang="en-US" altLang="zh-CN" sz="2000" dirty="0" err="1" smtClean="0"/>
              <a:t>int</a:t>
            </a:r>
            <a:r>
              <a:rPr lang="en-US" altLang="zh-CN" sz="2000" dirty="0" smtClean="0"/>
              <a:t> *p;</a:t>
            </a:r>
          </a:p>
          <a:p>
            <a:endParaRPr lang="en-US" altLang="zh-CN" sz="2000" dirty="0" smtClean="0"/>
          </a:p>
          <a:p>
            <a:r>
              <a:rPr lang="en-US" altLang="zh-CN" sz="2000" dirty="0" smtClean="0"/>
              <a:t>  </a:t>
            </a:r>
            <a:r>
              <a:rPr lang="zh-CN" altLang="en-US" sz="2000" dirty="0" smtClean="0"/>
              <a:t>    </a:t>
            </a:r>
            <a:r>
              <a:rPr lang="en-US" altLang="zh-CN" sz="2000" dirty="0" smtClean="0"/>
              <a:t>p = 0;</a:t>
            </a:r>
          </a:p>
          <a:p>
            <a:r>
              <a:rPr lang="en-US" altLang="zh-CN" sz="2000" dirty="0" smtClean="0"/>
              <a:t>  </a:t>
            </a:r>
            <a:r>
              <a:rPr lang="zh-CN" altLang="en-US" sz="2000" dirty="0" smtClean="0"/>
              <a:t>    </a:t>
            </a:r>
            <a:r>
              <a:rPr lang="en-US" altLang="zh-CN" sz="2000" dirty="0" err="1" smtClean="0"/>
              <a:t>cout</a:t>
            </a:r>
            <a:r>
              <a:rPr lang="en-US" altLang="zh-CN" sz="2000" dirty="0" smtClean="0"/>
              <a:t> &lt;&lt; *(p) &lt;&lt; </a:t>
            </a:r>
            <a:r>
              <a:rPr lang="en-US" altLang="zh-CN" sz="2000" dirty="0" err="1" smtClean="0"/>
              <a:t>endl</a:t>
            </a:r>
            <a:r>
              <a:rPr lang="en-US" altLang="zh-CN" sz="2000" dirty="0" smtClean="0"/>
              <a:t>;</a:t>
            </a:r>
          </a:p>
          <a:p>
            <a:endParaRPr lang="en-US" altLang="zh-CN" sz="2000" dirty="0" smtClean="0"/>
          </a:p>
          <a:p>
            <a:r>
              <a:rPr lang="en-US" altLang="zh-CN" sz="2000" dirty="0" smtClean="0"/>
              <a:t>} ///:~</a:t>
            </a:r>
            <a:endParaRPr lang="zh-CN" altLang="en-US" sz="2000" dirty="0"/>
          </a:p>
        </p:txBody>
      </p:sp>
      <p:sp>
        <p:nvSpPr>
          <p:cNvPr id="6" name="TextBox 5"/>
          <p:cNvSpPr txBox="1"/>
          <p:nvPr/>
        </p:nvSpPr>
        <p:spPr>
          <a:xfrm>
            <a:off x="785786" y="1357298"/>
            <a:ext cx="7000924" cy="369332"/>
          </a:xfrm>
          <a:prstGeom prst="rect">
            <a:avLst/>
          </a:prstGeom>
          <a:noFill/>
        </p:spPr>
        <p:txBody>
          <a:bodyPr wrap="square" rtlCol="0">
            <a:spAutoFit/>
          </a:bodyPr>
          <a:lstStyle/>
          <a:p>
            <a:r>
              <a:rPr lang="zh-CN" altLang="en-US" b="1" dirty="0" smtClean="0"/>
              <a:t>未初始化的指针</a:t>
            </a:r>
            <a:r>
              <a:rPr lang="en-US" altLang="zh-CN" b="1" dirty="0" smtClean="0"/>
              <a:t>:</a:t>
            </a:r>
            <a:endParaRPr lang="zh-CN" altLang="en-US" b="1"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指针的运算</a:t>
            </a:r>
            <a:endParaRPr lang="zh-CN" altLang="en-US" dirty="0"/>
          </a:p>
        </p:txBody>
      </p:sp>
      <p:sp>
        <p:nvSpPr>
          <p:cNvPr id="4" name="矩形 3"/>
          <p:cNvSpPr/>
          <p:nvPr/>
        </p:nvSpPr>
        <p:spPr>
          <a:xfrm>
            <a:off x="1571604" y="1357298"/>
            <a:ext cx="5500710" cy="4401205"/>
          </a:xfrm>
          <a:prstGeom prst="rect">
            <a:avLst/>
          </a:prstGeom>
        </p:spPr>
        <p:txBody>
          <a:bodyPr wrap="square">
            <a:spAutoFit/>
          </a:bodyPr>
          <a:lstStyle/>
          <a:p>
            <a:r>
              <a:rPr lang="en-US" altLang="zh-CN" sz="2000" dirty="0" smtClean="0"/>
              <a:t>//MyTest4.cpp</a:t>
            </a:r>
          </a:p>
          <a:p>
            <a:r>
              <a:rPr lang="en-US" altLang="zh-CN" sz="2000" dirty="0" err="1" smtClean="0"/>
              <a:t>int</a:t>
            </a:r>
            <a:r>
              <a:rPr lang="en-US" altLang="zh-CN" sz="2000" dirty="0" smtClean="0"/>
              <a:t> dog=1, cat=2, </a:t>
            </a:r>
            <a:r>
              <a:rPr lang="en-US" altLang="zh-CN" sz="2000" dirty="0" err="1" smtClean="0"/>
              <a:t>bir</a:t>
            </a:r>
            <a:r>
              <a:rPr lang="en-US" altLang="zh-CN" sz="2000" dirty="0" smtClean="0"/>
              <a:t>=3, </a:t>
            </a:r>
            <a:r>
              <a:rPr lang="en-US" altLang="zh-CN" sz="2000" dirty="0" err="1" smtClean="0"/>
              <a:t>fis</a:t>
            </a:r>
            <a:r>
              <a:rPr lang="en-US" altLang="zh-CN" sz="2000" dirty="0" smtClean="0"/>
              <a:t>=4;</a:t>
            </a:r>
          </a:p>
          <a:p>
            <a:endParaRPr lang="en-US" altLang="zh-CN" sz="2000" dirty="0" smtClean="0"/>
          </a:p>
          <a:p>
            <a:r>
              <a:rPr lang="en-US" altLang="zh-CN" sz="2000" dirty="0" err="1" smtClean="0"/>
              <a:t>int</a:t>
            </a:r>
            <a:r>
              <a:rPr lang="en-US" altLang="zh-CN" sz="2000" dirty="0" smtClean="0"/>
              <a:t> main() {</a:t>
            </a:r>
          </a:p>
          <a:p>
            <a:r>
              <a:rPr lang="en-US" altLang="zh-CN" sz="2000" dirty="0" smtClean="0"/>
              <a:t>  </a:t>
            </a:r>
            <a:r>
              <a:rPr lang="zh-CN" altLang="en-US" sz="2000" dirty="0" smtClean="0"/>
              <a:t>    </a:t>
            </a:r>
            <a:r>
              <a:rPr lang="en-US" altLang="zh-CN" sz="2000" dirty="0" err="1" smtClean="0"/>
              <a:t>int</a:t>
            </a:r>
            <a:r>
              <a:rPr lang="en-US" altLang="zh-CN" sz="2000" dirty="0" smtClean="0"/>
              <a:t> </a:t>
            </a:r>
            <a:r>
              <a:rPr lang="en-US" altLang="zh-CN" sz="2000" dirty="0" err="1" smtClean="0"/>
              <a:t>i</a:t>
            </a:r>
            <a:r>
              <a:rPr lang="en-US" altLang="zh-CN" sz="2000" dirty="0" smtClean="0"/>
              <a:t>=0, j=1, k=2;</a:t>
            </a:r>
          </a:p>
          <a:p>
            <a:r>
              <a:rPr lang="en-US" altLang="zh-CN" sz="2000" dirty="0" smtClean="0"/>
              <a:t> </a:t>
            </a:r>
            <a:r>
              <a:rPr lang="zh-CN" altLang="en-US" sz="2000" dirty="0" smtClean="0"/>
              <a:t>   </a:t>
            </a:r>
            <a:r>
              <a:rPr lang="en-US" altLang="zh-CN" sz="2000" dirty="0" smtClean="0"/>
              <a:t> </a:t>
            </a:r>
            <a:r>
              <a:rPr lang="zh-CN" altLang="en-US" sz="2000" dirty="0" smtClean="0"/>
              <a:t> </a:t>
            </a:r>
            <a:r>
              <a:rPr lang="en-US" altLang="zh-CN" sz="2000" dirty="0" err="1" smtClean="0"/>
              <a:t>int</a:t>
            </a:r>
            <a:r>
              <a:rPr lang="en-US" altLang="zh-CN" sz="2000" dirty="0" smtClean="0"/>
              <a:t> *p;</a:t>
            </a:r>
          </a:p>
          <a:p>
            <a:endParaRPr lang="en-US" altLang="zh-CN" sz="2000" dirty="0" smtClean="0"/>
          </a:p>
          <a:p>
            <a:r>
              <a:rPr lang="en-US" altLang="zh-CN" sz="2000" dirty="0" smtClean="0"/>
              <a:t>  </a:t>
            </a:r>
            <a:r>
              <a:rPr lang="zh-CN" altLang="en-US" sz="2000" dirty="0" smtClean="0"/>
              <a:t>    </a:t>
            </a:r>
            <a:r>
              <a:rPr lang="en-US" altLang="zh-CN" sz="2000" dirty="0" smtClean="0"/>
              <a:t>p = &amp;dog;</a:t>
            </a:r>
          </a:p>
          <a:p>
            <a:r>
              <a:rPr lang="en-US" altLang="zh-CN" sz="2000" dirty="0" smtClean="0"/>
              <a:t>  </a:t>
            </a:r>
            <a:r>
              <a:rPr lang="zh-CN" altLang="en-US" sz="2000" dirty="0" smtClean="0"/>
              <a:t>    </a:t>
            </a:r>
            <a:r>
              <a:rPr lang="en-US" altLang="zh-CN" sz="2000" dirty="0" err="1" smtClean="0"/>
              <a:t>cout</a:t>
            </a:r>
            <a:r>
              <a:rPr lang="en-US" altLang="zh-CN" sz="2000" dirty="0" smtClean="0"/>
              <a:t> &lt;&lt; *(p+1) &lt;&lt; </a:t>
            </a:r>
            <a:r>
              <a:rPr lang="en-US" altLang="zh-CN" sz="2000" dirty="0" err="1" smtClean="0"/>
              <a:t>endl</a:t>
            </a:r>
            <a:r>
              <a:rPr lang="en-US" altLang="zh-CN" sz="2000" dirty="0" smtClean="0"/>
              <a:t>;</a:t>
            </a:r>
          </a:p>
          <a:p>
            <a:endParaRPr lang="en-US" altLang="zh-CN" sz="2000" dirty="0" smtClean="0"/>
          </a:p>
          <a:p>
            <a:r>
              <a:rPr lang="en-US" altLang="zh-CN" sz="2000" dirty="0" smtClean="0"/>
              <a:t>  </a:t>
            </a:r>
            <a:r>
              <a:rPr lang="zh-CN" altLang="en-US" sz="2000" dirty="0" smtClean="0"/>
              <a:t>    </a:t>
            </a:r>
            <a:r>
              <a:rPr lang="en-US" altLang="zh-CN" sz="2000" dirty="0" smtClean="0"/>
              <a:t>p = &amp;k;</a:t>
            </a:r>
          </a:p>
          <a:p>
            <a:r>
              <a:rPr lang="en-US" altLang="zh-CN" sz="2000" dirty="0" smtClean="0"/>
              <a:t>  </a:t>
            </a:r>
            <a:r>
              <a:rPr lang="zh-CN" altLang="en-US" sz="2000" dirty="0" smtClean="0"/>
              <a:t>    </a:t>
            </a:r>
            <a:r>
              <a:rPr lang="en-US" altLang="zh-CN" sz="2000" dirty="0" err="1" smtClean="0"/>
              <a:t>cout</a:t>
            </a:r>
            <a:r>
              <a:rPr lang="en-US" altLang="zh-CN" sz="2000" dirty="0" smtClean="0"/>
              <a:t> &lt;&lt; *(p+1) &lt;&lt; </a:t>
            </a:r>
            <a:r>
              <a:rPr lang="en-US" altLang="zh-CN" sz="2000" dirty="0" err="1" smtClean="0"/>
              <a:t>endl</a:t>
            </a:r>
            <a:r>
              <a:rPr lang="en-US" altLang="zh-CN" sz="2000" dirty="0" smtClean="0"/>
              <a:t>;</a:t>
            </a:r>
          </a:p>
          <a:p>
            <a:endParaRPr lang="en-US" altLang="zh-CN" sz="2000" dirty="0" smtClean="0"/>
          </a:p>
          <a:p>
            <a:r>
              <a:rPr lang="en-US" altLang="zh-CN" sz="2000" dirty="0" smtClean="0"/>
              <a:t>} ///:~</a:t>
            </a:r>
            <a:endParaRPr lang="zh-CN" altLang="en-US" sz="2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a:t>
            </a:r>
            <a:r>
              <a:rPr lang="zh-CN" altLang="en-US" dirty="0" smtClean="0"/>
              <a:t>中有指针吗？</a:t>
            </a:r>
            <a:endParaRPr kumimoji="1" lang="zh-CN" altLang="en-US" dirty="0"/>
          </a:p>
        </p:txBody>
      </p:sp>
      <p:sp>
        <p:nvSpPr>
          <p:cNvPr id="3" name="内容占位符 2"/>
          <p:cNvSpPr>
            <a:spLocks noGrp="1"/>
          </p:cNvSpPr>
          <p:nvPr>
            <p:ph idx="1"/>
          </p:nvPr>
        </p:nvSpPr>
        <p:spPr/>
        <p:txBody>
          <a:bodyPr>
            <a:normAutofit fontScale="92500" lnSpcReduction="10000"/>
          </a:bodyPr>
          <a:lstStyle/>
          <a:p>
            <a:r>
              <a:rPr kumimoji="1" lang="zh-CN" altLang="zh-CN" dirty="0" smtClean="0"/>
              <a:t>C</a:t>
            </a:r>
            <a:r>
              <a:rPr kumimoji="1" lang="zh-CN" altLang="en-US" dirty="0" smtClean="0"/>
              <a:t>／</a:t>
            </a:r>
            <a:r>
              <a:rPr kumimoji="1" lang="en-US" altLang="zh-CN" dirty="0" smtClean="0"/>
              <a:t>C++</a:t>
            </a:r>
            <a:endParaRPr kumimoji="1" lang="en-US" altLang="zh-CN" dirty="0"/>
          </a:p>
          <a:p>
            <a:pPr lvl="1"/>
            <a:r>
              <a:rPr kumimoji="1" lang="zh-CN" altLang="zh-CN" dirty="0" smtClean="0"/>
              <a:t>D</a:t>
            </a:r>
            <a:r>
              <a:rPr kumimoji="1" lang="en-US" altLang="zh-CN" dirty="0" err="1" smtClean="0"/>
              <a:t>og</a:t>
            </a:r>
            <a:r>
              <a:rPr kumimoji="1" lang="zh-CN" altLang="en-US" dirty="0" smtClean="0"/>
              <a:t> </a:t>
            </a:r>
            <a:r>
              <a:rPr kumimoji="1" lang="en-US" altLang="zh-CN" dirty="0" smtClean="0"/>
              <a:t>a;</a:t>
            </a:r>
            <a:endParaRPr kumimoji="1" lang="en-US" altLang="zh-CN" dirty="0"/>
          </a:p>
          <a:p>
            <a:pPr lvl="1"/>
            <a:r>
              <a:rPr kumimoji="1" lang="zh-CN" altLang="zh-CN" dirty="0" smtClean="0"/>
              <a:t>D</a:t>
            </a:r>
            <a:r>
              <a:rPr kumimoji="1" lang="en-US" altLang="zh-CN" dirty="0" err="1" smtClean="0"/>
              <a:t>og</a:t>
            </a:r>
            <a:r>
              <a:rPr kumimoji="1" lang="zh-CN" altLang="en-US" dirty="0" smtClean="0"/>
              <a:t> </a:t>
            </a:r>
            <a:r>
              <a:rPr kumimoji="1" lang="en-US" altLang="zh-CN" dirty="0" smtClean="0"/>
              <a:t>b;</a:t>
            </a:r>
          </a:p>
          <a:p>
            <a:pPr lvl="1"/>
            <a:r>
              <a:rPr kumimoji="1" lang="zh-CN" altLang="zh-CN" dirty="0" smtClean="0"/>
              <a:t>D</a:t>
            </a:r>
            <a:r>
              <a:rPr kumimoji="1" lang="en-US" altLang="zh-CN" dirty="0" err="1" smtClean="0"/>
              <a:t>og</a:t>
            </a:r>
            <a:r>
              <a:rPr kumimoji="1" lang="zh-CN" altLang="en-US" dirty="0" smtClean="0"/>
              <a:t>* </a:t>
            </a:r>
            <a:r>
              <a:rPr kumimoji="1" lang="en-US" altLang="zh-CN" dirty="0" smtClean="0"/>
              <a:t>pa</a:t>
            </a:r>
            <a:r>
              <a:rPr kumimoji="1" lang="zh-CN" altLang="en-US" dirty="0" smtClean="0"/>
              <a:t> </a:t>
            </a:r>
            <a:r>
              <a:rPr kumimoji="1" lang="en-US" altLang="zh-CN" dirty="0" smtClean="0"/>
              <a:t>=</a:t>
            </a:r>
            <a:r>
              <a:rPr kumimoji="1" lang="zh-CN" altLang="en-US" dirty="0" smtClean="0"/>
              <a:t> </a:t>
            </a:r>
            <a:r>
              <a:rPr kumimoji="1" lang="en-US" altLang="zh-CN" dirty="0" smtClean="0"/>
              <a:t>&amp;a;</a:t>
            </a:r>
          </a:p>
          <a:p>
            <a:pPr lvl="1"/>
            <a:r>
              <a:rPr kumimoji="1" lang="en-US" altLang="zh-CN" dirty="0" smtClean="0"/>
              <a:t>Dog</a:t>
            </a:r>
            <a:r>
              <a:rPr kumimoji="1" lang="zh-CN" altLang="en-US" dirty="0" smtClean="0"/>
              <a:t>* </a:t>
            </a:r>
            <a:r>
              <a:rPr kumimoji="1" lang="en-US" altLang="zh-CN" dirty="0" err="1" smtClean="0"/>
              <a:t>pb</a:t>
            </a:r>
            <a:r>
              <a:rPr kumimoji="1" lang="zh-CN" altLang="en-US" dirty="0" smtClean="0"/>
              <a:t> </a:t>
            </a:r>
            <a:r>
              <a:rPr kumimoji="1" lang="en-US" altLang="zh-CN" dirty="0" smtClean="0"/>
              <a:t>=</a:t>
            </a:r>
            <a:r>
              <a:rPr kumimoji="1" lang="zh-CN" altLang="en-US" dirty="0" smtClean="0"/>
              <a:t> </a:t>
            </a:r>
            <a:r>
              <a:rPr kumimoji="1" lang="en-US" altLang="zh-CN" dirty="0" smtClean="0"/>
              <a:t>&amp;b;</a:t>
            </a:r>
          </a:p>
          <a:p>
            <a:pPr lvl="1"/>
            <a:r>
              <a:rPr kumimoji="1" lang="en-US" altLang="zh-CN" dirty="0" smtClean="0"/>
              <a:t>Dog</a:t>
            </a:r>
            <a:r>
              <a:rPr kumimoji="1" lang="zh-CN" altLang="en-US" dirty="0" smtClean="0"/>
              <a:t>* </a:t>
            </a:r>
            <a:r>
              <a:rPr kumimoji="1" lang="en-US" altLang="zh-CN" dirty="0" smtClean="0"/>
              <a:t>pc</a:t>
            </a:r>
            <a:r>
              <a:rPr kumimoji="1" lang="zh-CN" altLang="en-US" dirty="0" smtClean="0"/>
              <a:t> </a:t>
            </a:r>
            <a:r>
              <a:rPr kumimoji="1" lang="en-US" altLang="zh-CN" dirty="0" smtClean="0"/>
              <a:t>=</a:t>
            </a:r>
            <a:r>
              <a:rPr kumimoji="1" lang="zh-CN" altLang="en-US" dirty="0" smtClean="0"/>
              <a:t> </a:t>
            </a:r>
            <a:r>
              <a:rPr kumimoji="1" lang="en-US" altLang="zh-CN" dirty="0" smtClean="0"/>
              <a:t>(Dog*)0x106700AF</a:t>
            </a:r>
            <a:r>
              <a:rPr kumimoji="1" lang="en-US" altLang="zh-CN" dirty="0" smtClean="0"/>
              <a:t>;</a:t>
            </a:r>
          </a:p>
          <a:p>
            <a:pPr lvl="1"/>
            <a:r>
              <a:rPr kumimoji="1" lang="en-US" altLang="zh-CN" dirty="0" smtClean="0"/>
              <a:t>Dog</a:t>
            </a:r>
            <a:r>
              <a:rPr kumimoji="1" lang="zh-CN" altLang="en-US" dirty="0" smtClean="0"/>
              <a:t>* </a:t>
            </a:r>
            <a:r>
              <a:rPr kumimoji="1" lang="en-US" altLang="zh-CN" dirty="0" err="1" smtClean="0"/>
              <a:t>pd</a:t>
            </a:r>
            <a:r>
              <a:rPr kumimoji="1" lang="zh-CN" altLang="en-US" dirty="0" smtClean="0"/>
              <a:t> </a:t>
            </a:r>
            <a:r>
              <a:rPr kumimoji="1" lang="en-US" altLang="zh-CN" dirty="0" smtClean="0"/>
              <a:t>=</a:t>
            </a:r>
            <a:r>
              <a:rPr kumimoji="1" lang="zh-CN" altLang="en-US" dirty="0" smtClean="0"/>
              <a:t> </a:t>
            </a:r>
            <a:r>
              <a:rPr kumimoji="1" lang="en-US" altLang="zh-CN" dirty="0" smtClean="0"/>
              <a:t>new</a:t>
            </a:r>
            <a:r>
              <a:rPr kumimoji="1" lang="zh-CN" altLang="en-US" dirty="0" smtClean="0"/>
              <a:t> </a:t>
            </a:r>
            <a:r>
              <a:rPr kumimoji="1" lang="en-US" altLang="zh-CN" dirty="0" smtClean="0"/>
              <a:t>Dog();</a:t>
            </a:r>
            <a:endParaRPr kumimoji="1" lang="en-US" altLang="zh-CN" dirty="0" smtClean="0"/>
          </a:p>
          <a:p>
            <a:r>
              <a:rPr kumimoji="1" lang="zh-CN" altLang="zh-CN" dirty="0" smtClean="0"/>
              <a:t>J</a:t>
            </a:r>
            <a:r>
              <a:rPr kumimoji="1" lang="en-US" altLang="zh-CN" dirty="0" err="1" smtClean="0"/>
              <a:t>ava</a:t>
            </a:r>
            <a:endParaRPr kumimoji="1" lang="en-US" altLang="zh-CN" dirty="0" smtClean="0"/>
          </a:p>
          <a:p>
            <a:pPr lvl="1"/>
            <a:r>
              <a:rPr kumimoji="1" lang="zh-CN" altLang="zh-CN" dirty="0" smtClean="0"/>
              <a:t>D</a:t>
            </a:r>
            <a:r>
              <a:rPr kumimoji="1" lang="en-US" altLang="zh-CN" dirty="0" err="1" smtClean="0"/>
              <a:t>og</a:t>
            </a:r>
            <a:r>
              <a:rPr kumimoji="1" lang="zh-CN" altLang="en-US" dirty="0" smtClean="0"/>
              <a:t> </a:t>
            </a:r>
            <a:r>
              <a:rPr kumimoji="1" lang="en-US" altLang="zh-CN" dirty="0" smtClean="0"/>
              <a:t>a</a:t>
            </a:r>
            <a:r>
              <a:rPr kumimoji="1" lang="zh-CN" altLang="en-US" dirty="0" smtClean="0"/>
              <a:t> </a:t>
            </a:r>
            <a:r>
              <a:rPr kumimoji="1" lang="en-US" altLang="zh-CN" dirty="0" smtClean="0"/>
              <a:t>=</a:t>
            </a:r>
            <a:r>
              <a:rPr kumimoji="1" lang="zh-CN" altLang="en-US" dirty="0" smtClean="0"/>
              <a:t> </a:t>
            </a:r>
            <a:r>
              <a:rPr kumimoji="1" lang="en-US" altLang="zh-CN" dirty="0" smtClean="0"/>
              <a:t>…</a:t>
            </a:r>
          </a:p>
          <a:p>
            <a:pPr lvl="1"/>
            <a:r>
              <a:rPr kumimoji="1" lang="zh-CN" altLang="zh-CN" dirty="0" smtClean="0"/>
              <a:t>D</a:t>
            </a:r>
            <a:r>
              <a:rPr kumimoji="1" lang="en-US" altLang="zh-CN" dirty="0" err="1" smtClean="0"/>
              <a:t>og</a:t>
            </a:r>
            <a:r>
              <a:rPr kumimoji="1" lang="zh-CN" altLang="en-US" dirty="0" smtClean="0"/>
              <a:t> </a:t>
            </a:r>
            <a:r>
              <a:rPr kumimoji="1" lang="en-US" altLang="zh-CN" dirty="0" smtClean="0"/>
              <a:t>b</a:t>
            </a:r>
            <a:r>
              <a:rPr kumimoji="1" lang="zh-CN" altLang="en-US" dirty="0" smtClean="0"/>
              <a:t> </a:t>
            </a:r>
            <a:r>
              <a:rPr kumimoji="1" lang="en-US" altLang="zh-CN" dirty="0" smtClean="0"/>
              <a:t>=</a:t>
            </a:r>
            <a:r>
              <a:rPr kumimoji="1" lang="zh-CN" altLang="en-US" dirty="0" smtClean="0"/>
              <a:t> </a:t>
            </a:r>
            <a:r>
              <a:rPr kumimoji="1" lang="en-US" altLang="zh-CN" dirty="0" smtClean="0"/>
              <a:t>…</a:t>
            </a:r>
          </a:p>
        </p:txBody>
      </p:sp>
    </p:spTree>
    <p:extLst>
      <p:ext uri="{BB962C8B-B14F-4D97-AF65-F5344CB8AC3E}">
        <p14:creationId xmlns:p14="http://schemas.microsoft.com/office/powerpoint/2010/main" val="30533891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a:t>
            </a:r>
            <a:r>
              <a:rPr lang="zh-CN" altLang="en-US" dirty="0" smtClean="0"/>
              <a:t>中的指针</a:t>
            </a:r>
            <a:r>
              <a:rPr lang="en-US" altLang="zh-CN" dirty="0" smtClean="0"/>
              <a:t>(</a:t>
            </a:r>
            <a:r>
              <a:rPr lang="zh-CN" altLang="en-US" dirty="0" smtClean="0"/>
              <a:t>引用</a:t>
            </a:r>
            <a:r>
              <a:rPr lang="en-US" altLang="zh-CN" dirty="0" smtClean="0"/>
              <a:t>)</a:t>
            </a:r>
            <a:endParaRPr lang="zh-CN" altLang="en-US" dirty="0"/>
          </a:p>
        </p:txBody>
      </p:sp>
      <p:sp>
        <p:nvSpPr>
          <p:cNvPr id="3" name="内容占位符 2"/>
          <p:cNvSpPr>
            <a:spLocks noGrp="1"/>
          </p:cNvSpPr>
          <p:nvPr>
            <p:ph idx="1"/>
          </p:nvPr>
        </p:nvSpPr>
        <p:spPr/>
        <p:txBody>
          <a:bodyPr/>
          <a:lstStyle/>
          <a:p>
            <a:r>
              <a:rPr lang="en-US" altLang="zh-CN" dirty="0" smtClean="0"/>
              <a:t>Java</a:t>
            </a:r>
            <a:r>
              <a:rPr lang="zh-CN" altLang="en-US" dirty="0" smtClean="0"/>
              <a:t>中没有指针的概念，但实际上，除了基本数据类型外，</a:t>
            </a:r>
            <a:r>
              <a:rPr lang="en-US" altLang="zh-CN" dirty="0" smtClean="0"/>
              <a:t>Java</a:t>
            </a:r>
            <a:r>
              <a:rPr lang="zh-CN" altLang="en-US" dirty="0" smtClean="0"/>
              <a:t>中所有对象的声明都是引用，而引用实质上就是一个指向内存中某个地址的指针。</a:t>
            </a:r>
            <a:endParaRPr lang="en-US" altLang="zh-CN" dirty="0" smtClean="0"/>
          </a:p>
          <a:p>
            <a:r>
              <a:rPr lang="zh-CN" altLang="en-US" dirty="0" smtClean="0"/>
              <a:t>指针和引用的最大区别是，引用不能够像指针一样运算，也就是说他不能够随意指向任意的内存地址。</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函数指针</a:t>
            </a:r>
            <a:endParaRPr lang="zh-CN" altLang="en-US" dirty="0"/>
          </a:p>
        </p:txBody>
      </p:sp>
      <p:sp>
        <p:nvSpPr>
          <p:cNvPr id="3" name="内容占位符 2"/>
          <p:cNvSpPr>
            <a:spLocks noGrp="1"/>
          </p:cNvSpPr>
          <p:nvPr>
            <p:ph idx="1"/>
          </p:nvPr>
        </p:nvSpPr>
        <p:spPr/>
        <p:txBody>
          <a:bodyPr/>
          <a:lstStyle/>
          <a:p>
            <a:r>
              <a:rPr lang="zh-CN" altLang="en-US" dirty="0" smtClean="0"/>
              <a:t>一旦函数被编译并载入计算机中运行，它就会占用一块内存。这块内存有一个地址，因此函数也有地址。</a:t>
            </a:r>
            <a:endParaRPr lang="en-US" altLang="zh-CN" dirty="0" smtClean="0"/>
          </a:p>
          <a:p>
            <a:r>
              <a:rPr lang="zh-CN" altLang="en-US" dirty="0" smtClean="0"/>
              <a:t>下面代码定义了一个指向无参无</a:t>
            </a:r>
            <a:r>
              <a:rPr lang="zh-CN" altLang="en-US" dirty="0"/>
              <a:t>返回</a:t>
            </a:r>
            <a:r>
              <a:rPr lang="zh-CN" altLang="en-US" dirty="0" smtClean="0"/>
              <a:t>值的函数：</a:t>
            </a:r>
            <a:endParaRPr lang="en-US" altLang="zh-CN" dirty="0" smtClean="0"/>
          </a:p>
          <a:p>
            <a:pPr lvl="1"/>
            <a:r>
              <a:rPr lang="en-US" altLang="zh-CN" dirty="0" smtClean="0"/>
              <a:t>void  (*</a:t>
            </a:r>
            <a:r>
              <a:rPr lang="en-US" altLang="zh-CN" dirty="0" err="1" smtClean="0"/>
              <a:t>funcPtr</a:t>
            </a:r>
            <a:r>
              <a:rPr lang="en-US" altLang="zh-CN" dirty="0" smtClean="0"/>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使用函数指针</a:t>
            </a:r>
            <a:endParaRPr lang="zh-CN" altLang="en-US" dirty="0"/>
          </a:p>
        </p:txBody>
      </p:sp>
      <p:sp>
        <p:nvSpPr>
          <p:cNvPr id="3" name="内容占位符 2"/>
          <p:cNvSpPr>
            <a:spLocks noGrp="1"/>
          </p:cNvSpPr>
          <p:nvPr>
            <p:ph idx="1"/>
          </p:nvPr>
        </p:nvSpPr>
        <p:spPr>
          <a:xfrm>
            <a:off x="457200" y="1600201"/>
            <a:ext cx="8229600" cy="1685924"/>
          </a:xfrm>
        </p:spPr>
        <p:txBody>
          <a:bodyPr/>
          <a:lstStyle/>
          <a:p>
            <a:r>
              <a:rPr lang="zh-CN" altLang="en-US" dirty="0" smtClean="0"/>
              <a:t>函数指针在使用前必须给赋一个函数地址。</a:t>
            </a:r>
            <a:endParaRPr lang="zh-CN" altLang="en-US" dirty="0"/>
          </a:p>
        </p:txBody>
      </p:sp>
      <p:sp>
        <p:nvSpPr>
          <p:cNvPr id="4" name="矩形 3"/>
          <p:cNvSpPr/>
          <p:nvPr/>
        </p:nvSpPr>
        <p:spPr>
          <a:xfrm>
            <a:off x="1785918" y="2420888"/>
            <a:ext cx="5643602" cy="4093428"/>
          </a:xfrm>
          <a:prstGeom prst="rect">
            <a:avLst/>
          </a:prstGeom>
        </p:spPr>
        <p:txBody>
          <a:bodyPr wrap="square">
            <a:spAutoFit/>
          </a:bodyPr>
          <a:lstStyle/>
          <a:p>
            <a:r>
              <a:rPr lang="en-US" altLang="zh-CN" sz="2000" dirty="0" smtClean="0"/>
              <a:t>//Pointer2Function.cpp</a:t>
            </a:r>
          </a:p>
          <a:p>
            <a:r>
              <a:rPr lang="en-US" altLang="zh-CN" sz="2000" dirty="0" smtClean="0"/>
              <a:t>void </a:t>
            </a:r>
            <a:r>
              <a:rPr lang="en-US" altLang="zh-CN" sz="2000" dirty="0" err="1" smtClean="0"/>
              <a:t>func</a:t>
            </a:r>
            <a:r>
              <a:rPr lang="en-US" altLang="zh-CN" sz="2000" dirty="0" smtClean="0"/>
              <a:t>() {</a:t>
            </a:r>
          </a:p>
          <a:p>
            <a:r>
              <a:rPr lang="en-US" altLang="zh-CN" sz="2000" dirty="0" smtClean="0"/>
              <a:t>  </a:t>
            </a:r>
            <a:r>
              <a:rPr lang="en-US" altLang="zh-CN" sz="2000" dirty="0" err="1" smtClean="0"/>
              <a:t>cout</a:t>
            </a:r>
            <a:r>
              <a:rPr lang="en-US" altLang="zh-CN" sz="2000" dirty="0" smtClean="0"/>
              <a:t> &lt;&lt; "</a:t>
            </a:r>
            <a:r>
              <a:rPr lang="en-US" altLang="zh-CN" sz="2000" dirty="0" err="1" smtClean="0"/>
              <a:t>func</a:t>
            </a:r>
            <a:r>
              <a:rPr lang="en-US" altLang="zh-CN" sz="2000" dirty="0" smtClean="0"/>
              <a:t>() called..." &lt;&lt; </a:t>
            </a:r>
            <a:r>
              <a:rPr lang="en-US" altLang="zh-CN" sz="2000" dirty="0" err="1" smtClean="0"/>
              <a:t>endl</a:t>
            </a:r>
            <a:r>
              <a:rPr lang="en-US" altLang="zh-CN" sz="2000" dirty="0" smtClean="0"/>
              <a:t>;</a:t>
            </a:r>
          </a:p>
          <a:p>
            <a:r>
              <a:rPr lang="en-US" altLang="zh-CN" sz="2000" dirty="0" smtClean="0"/>
              <a:t>}</a:t>
            </a:r>
          </a:p>
          <a:p>
            <a:endParaRPr lang="en-US" altLang="zh-CN" sz="2000" dirty="0" smtClean="0"/>
          </a:p>
          <a:p>
            <a:r>
              <a:rPr lang="en-US" altLang="zh-CN" sz="2000" dirty="0" smtClean="0"/>
              <a:t> void (*</a:t>
            </a:r>
            <a:r>
              <a:rPr lang="en-US" altLang="zh-CN" sz="2000" dirty="0" err="1" smtClean="0"/>
              <a:t>fp</a:t>
            </a:r>
            <a:r>
              <a:rPr lang="en-US" altLang="zh-CN" sz="2000" dirty="0" smtClean="0"/>
              <a:t>)();  // Define a function pointer</a:t>
            </a:r>
          </a:p>
          <a:p>
            <a:endParaRPr lang="en-US" altLang="zh-CN" sz="2000" dirty="0" smtClean="0"/>
          </a:p>
          <a:p>
            <a:r>
              <a:rPr lang="en-US" altLang="zh-CN" sz="2000" dirty="0" err="1" smtClean="0"/>
              <a:t>int</a:t>
            </a:r>
            <a:r>
              <a:rPr lang="en-US" altLang="zh-CN" sz="2000" dirty="0" smtClean="0"/>
              <a:t> main() {</a:t>
            </a:r>
          </a:p>
          <a:p>
            <a:r>
              <a:rPr lang="en-US" altLang="zh-CN" sz="2000" dirty="0" smtClean="0"/>
              <a:t>   </a:t>
            </a:r>
            <a:r>
              <a:rPr lang="en-US" altLang="zh-CN" sz="2000" dirty="0" err="1" smtClean="0"/>
              <a:t>fp</a:t>
            </a:r>
            <a:r>
              <a:rPr lang="en-US" altLang="zh-CN" sz="2000" dirty="0" smtClean="0"/>
              <a:t> = </a:t>
            </a:r>
            <a:r>
              <a:rPr lang="en-US" altLang="zh-CN" sz="2000" dirty="0" err="1" smtClean="0"/>
              <a:t>func</a:t>
            </a:r>
            <a:r>
              <a:rPr lang="en-US" altLang="zh-CN" sz="2000" dirty="0" smtClean="0"/>
              <a:t>;  // Initialize it</a:t>
            </a:r>
          </a:p>
          <a:p>
            <a:r>
              <a:rPr lang="en-US" altLang="zh-CN" sz="2000" dirty="0" smtClean="0"/>
              <a:t>    (*</a:t>
            </a:r>
            <a:r>
              <a:rPr lang="en-US" altLang="zh-CN" sz="2000" dirty="0" err="1" smtClean="0"/>
              <a:t>fp</a:t>
            </a:r>
            <a:r>
              <a:rPr lang="en-US" altLang="zh-CN" sz="2000" dirty="0" smtClean="0"/>
              <a:t>)();    // calls the function</a:t>
            </a:r>
          </a:p>
          <a:p>
            <a:r>
              <a:rPr lang="en-US" altLang="zh-CN" sz="2000" dirty="0" smtClean="0"/>
              <a:t>    void (*fp2)() = </a:t>
            </a:r>
            <a:r>
              <a:rPr lang="en-US" altLang="zh-CN" sz="2000" dirty="0" err="1" smtClean="0"/>
              <a:t>func</a:t>
            </a:r>
            <a:r>
              <a:rPr lang="en-US" altLang="zh-CN" sz="2000" dirty="0" smtClean="0"/>
              <a:t>;  // Define and initialize</a:t>
            </a:r>
          </a:p>
          <a:p>
            <a:r>
              <a:rPr lang="en-US" altLang="zh-CN" sz="2000" dirty="0" smtClean="0"/>
              <a:t>    (*fp2)();</a:t>
            </a:r>
          </a:p>
          <a:p>
            <a:r>
              <a:rPr lang="en-US" altLang="zh-CN" sz="2000" dirty="0" smtClean="0"/>
              <a:t>} ///:~</a:t>
            </a:r>
            <a:endParaRPr lang="zh-CN" altLang="en-US" sz="20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512" y="260648"/>
            <a:ext cx="8784976" cy="400110"/>
          </a:xfrm>
          <a:prstGeom prst="rect">
            <a:avLst/>
          </a:prstGeom>
        </p:spPr>
        <p:txBody>
          <a:bodyPr wrap="square">
            <a:spAutoFit/>
          </a:bodyPr>
          <a:lstStyle/>
          <a:p>
            <a:r>
              <a:rPr lang="en-US" altLang="zh-CN" sz="2000" dirty="0"/>
              <a:t>void </a:t>
            </a:r>
            <a:r>
              <a:rPr lang="en-US" altLang="zh-CN" sz="2000" dirty="0" err="1"/>
              <a:t>qsort</a:t>
            </a:r>
            <a:r>
              <a:rPr lang="en-US" altLang="zh-CN" sz="2000" dirty="0"/>
              <a:t>(void *</a:t>
            </a:r>
            <a:r>
              <a:rPr lang="en-US" altLang="zh-CN" sz="2000" dirty="0" err="1"/>
              <a:t>base,int</a:t>
            </a:r>
            <a:r>
              <a:rPr lang="en-US" altLang="zh-CN" sz="2000" dirty="0"/>
              <a:t> </a:t>
            </a:r>
            <a:r>
              <a:rPr lang="en-US" altLang="zh-CN" sz="2000" dirty="0" err="1"/>
              <a:t>nelem,int</a:t>
            </a:r>
            <a:r>
              <a:rPr lang="en-US" altLang="zh-CN" sz="2000" dirty="0"/>
              <a:t> </a:t>
            </a:r>
            <a:r>
              <a:rPr lang="en-US" altLang="zh-CN" sz="2000" dirty="0" err="1"/>
              <a:t>width,</a:t>
            </a:r>
            <a:r>
              <a:rPr lang="en-US" altLang="zh-CN" sz="2000" u="sng" dirty="0" err="1"/>
              <a:t>int</a:t>
            </a:r>
            <a:r>
              <a:rPr lang="en-US" altLang="zh-CN" sz="2000" u="sng" dirty="0"/>
              <a:t> (*</a:t>
            </a:r>
            <a:r>
              <a:rPr lang="en-US" altLang="zh-CN" sz="2000" u="sng" dirty="0" err="1"/>
              <a:t>fcmp</a:t>
            </a:r>
            <a:r>
              <a:rPr lang="en-US" altLang="zh-CN" sz="2000" u="sng" dirty="0"/>
              <a:t>)(</a:t>
            </a:r>
            <a:r>
              <a:rPr lang="en-US" altLang="zh-CN" sz="2000" u="sng" dirty="0" err="1"/>
              <a:t>const</a:t>
            </a:r>
            <a:r>
              <a:rPr lang="en-US" altLang="zh-CN" sz="2000" u="sng" dirty="0"/>
              <a:t> void *,</a:t>
            </a:r>
            <a:r>
              <a:rPr lang="en-US" altLang="zh-CN" sz="2000" u="sng" dirty="0" err="1"/>
              <a:t>const</a:t>
            </a:r>
            <a:r>
              <a:rPr lang="en-US" altLang="zh-CN" sz="2000" u="sng" dirty="0"/>
              <a:t> void *)</a:t>
            </a:r>
            <a:r>
              <a:rPr lang="en-US" altLang="zh-CN" sz="2000" dirty="0"/>
              <a:t>);</a:t>
            </a:r>
            <a:endParaRPr lang="zh-CN" altLang="en-US" sz="2000" dirty="0"/>
          </a:p>
        </p:txBody>
      </p:sp>
      <p:pic>
        <p:nvPicPr>
          <p:cNvPr id="5" name="图片 4"/>
          <p:cNvPicPr>
            <a:picLocks noChangeAspect="1"/>
          </p:cNvPicPr>
          <p:nvPr/>
        </p:nvPicPr>
        <p:blipFill>
          <a:blip r:embed="rId2"/>
          <a:stretch>
            <a:fillRect/>
          </a:stretch>
        </p:blipFill>
        <p:spPr>
          <a:xfrm>
            <a:off x="2411760" y="812800"/>
            <a:ext cx="6057900" cy="6045200"/>
          </a:xfrm>
          <a:prstGeom prst="rect">
            <a:avLst/>
          </a:prstGeom>
        </p:spPr>
      </p:pic>
    </p:spTree>
    <p:extLst>
      <p:ext uri="{BB962C8B-B14F-4D97-AF65-F5344CB8AC3E}">
        <p14:creationId xmlns:p14="http://schemas.microsoft.com/office/powerpoint/2010/main" val="10984354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a:t>
            </a:r>
            <a:endParaRPr lang="zh-CN" altLang="en-US" dirty="0"/>
          </a:p>
        </p:txBody>
      </p:sp>
      <p:sp>
        <p:nvSpPr>
          <p:cNvPr id="3" name="内容占位符 2"/>
          <p:cNvSpPr>
            <a:spLocks noGrp="1"/>
          </p:cNvSpPr>
          <p:nvPr>
            <p:ph idx="1"/>
          </p:nvPr>
        </p:nvSpPr>
        <p:spPr/>
        <p:txBody>
          <a:bodyPr/>
          <a:lstStyle/>
          <a:p>
            <a:r>
              <a:rPr lang="en-US" altLang="zh-CN" dirty="0" smtClean="0"/>
              <a:t>Java</a:t>
            </a:r>
            <a:r>
              <a:rPr lang="zh-CN" altLang="en-US" dirty="0" smtClean="0"/>
              <a:t>中没有与函数指针对应的语法结构。</a:t>
            </a:r>
            <a:endParaRPr lang="en-US" altLang="zh-CN" dirty="0" smtClean="0"/>
          </a:p>
          <a:p>
            <a:pPr lvl="1"/>
            <a:r>
              <a:rPr lang="en-US" altLang="zh-CN" dirty="0" smtClean="0"/>
              <a:t>Java</a:t>
            </a:r>
            <a:r>
              <a:rPr lang="zh-CN" altLang="en-US" dirty="0" smtClean="0"/>
              <a:t>中可以独立存在的语言元素只有类（类型）</a:t>
            </a:r>
            <a:endParaRPr lang="en-US" altLang="zh-CN" dirty="0" smtClean="0"/>
          </a:p>
          <a:p>
            <a:pPr lvl="1"/>
            <a:r>
              <a:rPr lang="zh-CN" altLang="zh-CN" dirty="0" smtClean="0"/>
              <a:t>J</a:t>
            </a:r>
            <a:r>
              <a:rPr lang="en-US" altLang="zh-CN" dirty="0" err="1" smtClean="0"/>
              <a:t>ava</a:t>
            </a:r>
            <a:r>
              <a:rPr lang="zh-CN" altLang="en-US" dirty="0" smtClean="0"/>
              <a:t> </a:t>
            </a:r>
            <a:r>
              <a:rPr lang="en-US" altLang="zh-CN" dirty="0" smtClean="0"/>
              <a:t>8</a:t>
            </a:r>
            <a:r>
              <a:rPr lang="zh-CN" altLang="en-US" dirty="0" smtClean="0"/>
              <a:t>以前：接口和匿名类，</a:t>
            </a:r>
            <a:r>
              <a:rPr lang="en-US" altLang="zh-CN" dirty="0" smtClean="0"/>
              <a:t>Java8: Lambda</a:t>
            </a:r>
          </a:p>
          <a:p>
            <a:pPr lvl="1"/>
            <a:endParaRPr lang="zh-CN" altLang="en-US"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本章目标</a:t>
            </a:r>
            <a:endParaRPr lang="zh-CN" altLang="en-US" dirty="0"/>
          </a:p>
        </p:txBody>
      </p:sp>
      <p:sp>
        <p:nvSpPr>
          <p:cNvPr id="3" name="内容占位符 2"/>
          <p:cNvSpPr>
            <a:spLocks noGrp="1"/>
          </p:cNvSpPr>
          <p:nvPr>
            <p:ph idx="1"/>
          </p:nvPr>
        </p:nvSpPr>
        <p:spPr/>
        <p:txBody>
          <a:bodyPr/>
          <a:lstStyle/>
          <a:p>
            <a:r>
              <a:rPr lang="en-US" altLang="zh-CN" dirty="0" smtClean="0"/>
              <a:t>C++</a:t>
            </a:r>
            <a:r>
              <a:rPr lang="zh-CN" altLang="en-US" dirty="0" smtClean="0"/>
              <a:t>是以</a:t>
            </a:r>
            <a:r>
              <a:rPr lang="en-US" altLang="zh-CN" dirty="0" smtClean="0"/>
              <a:t>C</a:t>
            </a:r>
            <a:r>
              <a:rPr lang="zh-CN" altLang="en-US" dirty="0" smtClean="0"/>
              <a:t>为基础的，所以要用</a:t>
            </a:r>
            <a:r>
              <a:rPr lang="en-US" altLang="zh-CN" dirty="0" smtClean="0"/>
              <a:t>C++</a:t>
            </a:r>
            <a:r>
              <a:rPr lang="zh-CN" altLang="en-US" dirty="0" smtClean="0"/>
              <a:t>编程就必须熟悉掌握</a:t>
            </a:r>
            <a:r>
              <a:rPr lang="en-US" altLang="zh-CN" dirty="0" smtClean="0"/>
              <a:t>C</a:t>
            </a:r>
            <a:r>
              <a:rPr lang="zh-CN" altLang="en-US" dirty="0" smtClean="0"/>
              <a:t>的语法。</a:t>
            </a:r>
            <a:endParaRPr lang="en-US" altLang="zh-CN" dirty="0" smtClean="0"/>
          </a:p>
          <a:p>
            <a:r>
              <a:rPr lang="zh-CN" altLang="en-US" dirty="0" smtClean="0"/>
              <a:t>由于</a:t>
            </a:r>
            <a:r>
              <a:rPr lang="en-US" altLang="zh-CN" dirty="0" smtClean="0"/>
              <a:t>C</a:t>
            </a:r>
            <a:r>
              <a:rPr lang="zh-CN" altLang="en-US" dirty="0" smtClean="0"/>
              <a:t>中的很多语法与</a:t>
            </a:r>
            <a:r>
              <a:rPr lang="en-US" altLang="zh-CN" dirty="0" smtClean="0"/>
              <a:t>Java</a:t>
            </a:r>
            <a:r>
              <a:rPr lang="zh-CN" altLang="en-US" dirty="0" smtClean="0"/>
              <a:t>的语法接近，我们将着重介绍有区别的部分。</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屏幕快照 2015-03-24 下午10.35.40.png"/>
          <p:cNvPicPr>
            <a:picLocks noGrp="1" noChangeAspect="1"/>
          </p:cNvPicPr>
          <p:nvPr>
            <p:ph idx="1"/>
          </p:nvPr>
        </p:nvPicPr>
        <p:blipFill>
          <a:blip r:embed="rId2">
            <a:extLst>
              <a:ext uri="{28A0092B-C50C-407E-A947-70E740481C1C}">
                <a14:useLocalDpi xmlns:a14="http://schemas.microsoft.com/office/drawing/2010/main" val="0"/>
              </a:ext>
            </a:extLst>
          </a:blip>
          <a:srcRect t="6201" b="6201"/>
          <a:stretch>
            <a:fillRect/>
          </a:stretch>
        </p:blipFill>
        <p:spPr>
          <a:xfrm>
            <a:off x="0" y="332656"/>
            <a:ext cx="9036496" cy="6192688"/>
          </a:xfrm>
        </p:spPr>
      </p:pic>
      <p:sp>
        <p:nvSpPr>
          <p:cNvPr id="6" name="矩形 5"/>
          <p:cNvSpPr/>
          <p:nvPr/>
        </p:nvSpPr>
        <p:spPr>
          <a:xfrm>
            <a:off x="683568" y="3717032"/>
            <a:ext cx="8280920" cy="648072"/>
          </a:xfrm>
          <a:prstGeom prst="rect">
            <a:avLst/>
          </a:prstGeom>
          <a:gradFill>
            <a:gsLst>
              <a:gs pos="74000">
                <a:schemeClr val="accent1">
                  <a:shade val="93000"/>
                  <a:satMod val="130000"/>
                  <a:alpha val="0"/>
                </a:schemeClr>
              </a:gs>
              <a:gs pos="100000">
                <a:schemeClr val="accent1">
                  <a:shade val="94000"/>
                  <a:satMod val="135000"/>
                </a:schemeClr>
              </a:gs>
            </a:gsLst>
          </a:gradFill>
          <a:ln/>
        </p:spPr>
        <p:style>
          <a:lnRef idx="1">
            <a:schemeClr val="accent1"/>
          </a:lnRef>
          <a:fillRef idx="3">
            <a:schemeClr val="accent1"/>
          </a:fillRef>
          <a:effectRef idx="2">
            <a:schemeClr val="accent1"/>
          </a:effectRef>
          <a:fontRef idx="minor">
            <a:schemeClr val="lt1"/>
          </a:fontRef>
        </p:style>
        <p:txBody>
          <a:bodyPr/>
          <a:lstStyle/>
          <a:p>
            <a:endParaRPr lang="zh-CN" altLang="en-US"/>
          </a:p>
        </p:txBody>
      </p:sp>
      <p:sp>
        <p:nvSpPr>
          <p:cNvPr id="8" name="矩形 7"/>
          <p:cNvSpPr/>
          <p:nvPr/>
        </p:nvSpPr>
        <p:spPr>
          <a:xfrm>
            <a:off x="683568" y="1052736"/>
            <a:ext cx="8280920" cy="1008112"/>
          </a:xfrm>
          <a:prstGeom prst="rect">
            <a:avLst/>
          </a:prstGeom>
          <a:gradFill>
            <a:gsLst>
              <a:gs pos="74000">
                <a:schemeClr val="accent1">
                  <a:shade val="93000"/>
                  <a:satMod val="130000"/>
                  <a:alpha val="0"/>
                </a:schemeClr>
              </a:gs>
              <a:gs pos="100000">
                <a:schemeClr val="accent1">
                  <a:shade val="94000"/>
                  <a:satMod val="135000"/>
                </a:schemeClr>
              </a:gs>
            </a:gsLst>
          </a:gradFill>
          <a:ln/>
        </p:spPr>
        <p:style>
          <a:lnRef idx="1">
            <a:schemeClr val="accent1"/>
          </a:lnRef>
          <a:fillRef idx="3">
            <a:schemeClr val="accent1"/>
          </a:fillRef>
          <a:effectRef idx="2">
            <a:schemeClr val="accent1"/>
          </a:effectRef>
          <a:fontRef idx="minor">
            <a:schemeClr val="lt1"/>
          </a:fontRef>
        </p:style>
        <p:txBody>
          <a:bodyPr/>
          <a:lstStyle/>
          <a:p>
            <a:endParaRPr lang="zh-CN" altLang="en-US"/>
          </a:p>
        </p:txBody>
      </p:sp>
    </p:spTree>
    <p:extLst>
      <p:ext uri="{BB962C8B-B14F-4D97-AF65-F5344CB8AC3E}">
        <p14:creationId xmlns:p14="http://schemas.microsoft.com/office/powerpoint/2010/main" val="41171952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11560" y="2060848"/>
            <a:ext cx="7920880" cy="1938992"/>
          </a:xfrm>
          <a:prstGeom prst="rect">
            <a:avLst/>
          </a:prstGeom>
        </p:spPr>
        <p:txBody>
          <a:bodyPr wrap="square">
            <a:spAutoFit/>
          </a:bodyPr>
          <a:lstStyle/>
          <a:p>
            <a:r>
              <a:rPr lang="en-US" altLang="zh-CN" sz="2400" dirty="0" err="1"/>
              <a:t>listVideoItems.Sort</a:t>
            </a:r>
            <a:r>
              <a:rPr lang="en-US" altLang="zh-CN" sz="2400" dirty="0"/>
              <a:t>(delegate(</a:t>
            </a:r>
            <a:r>
              <a:rPr lang="en-US" altLang="zh-CN" sz="2400" dirty="0" err="1"/>
              <a:t>VideoItem</a:t>
            </a:r>
            <a:r>
              <a:rPr lang="en-US" altLang="zh-CN" sz="2400" dirty="0"/>
              <a:t> v1, </a:t>
            </a:r>
            <a:r>
              <a:rPr lang="en-US" altLang="zh-CN" sz="2400" dirty="0" err="1"/>
              <a:t>VideoItem</a:t>
            </a:r>
            <a:r>
              <a:rPr lang="en-US" altLang="zh-CN" sz="2400" dirty="0"/>
              <a:t>  v2) { </a:t>
            </a:r>
            <a:endParaRPr lang="en-US" altLang="zh-CN" sz="2400" dirty="0" smtClean="0"/>
          </a:p>
          <a:p>
            <a:r>
              <a:rPr lang="en-US" altLang="zh-CN" sz="2400" dirty="0"/>
              <a:t>	</a:t>
            </a:r>
            <a:r>
              <a:rPr lang="en-US" altLang="zh-CN" sz="2400" dirty="0" smtClean="0"/>
              <a:t>return </a:t>
            </a:r>
            <a:r>
              <a:rPr lang="en-US" altLang="zh-CN" sz="2400" dirty="0"/>
              <a:t>Comparer&lt;string&gt;.</a:t>
            </a:r>
            <a:r>
              <a:rPr lang="en-US" altLang="zh-CN" sz="2400" dirty="0" err="1"/>
              <a:t>Default.Compare</a:t>
            </a:r>
            <a:r>
              <a:rPr lang="en-US" altLang="zh-CN" sz="2400" dirty="0" smtClean="0"/>
              <a:t>(</a:t>
            </a:r>
          </a:p>
          <a:p>
            <a:r>
              <a:rPr lang="en-US" altLang="zh-CN" sz="2400" dirty="0"/>
              <a:t>	</a:t>
            </a:r>
            <a:r>
              <a:rPr lang="en-US" altLang="zh-CN" sz="2400" dirty="0" smtClean="0"/>
              <a:t>	v1</a:t>
            </a:r>
            <a:r>
              <a:rPr lang="en-US" altLang="zh-CN" sz="2400" dirty="0"/>
              <a:t>.Title, v2.</a:t>
            </a:r>
            <a:r>
              <a:rPr lang="en-US" altLang="zh-CN" sz="2400" dirty="0" smtClean="0"/>
              <a:t>Title</a:t>
            </a:r>
          </a:p>
          <a:p>
            <a:r>
              <a:rPr lang="en-US" altLang="zh-CN" sz="2400" dirty="0"/>
              <a:t>	</a:t>
            </a:r>
            <a:r>
              <a:rPr lang="en-US" altLang="zh-CN" sz="2400" dirty="0" smtClean="0"/>
              <a:t>);</a:t>
            </a:r>
          </a:p>
          <a:p>
            <a:r>
              <a:rPr lang="en-US" altLang="zh-CN" sz="2400" dirty="0" smtClean="0"/>
              <a:t> </a:t>
            </a:r>
            <a:r>
              <a:rPr lang="en-US" altLang="zh-CN" sz="2400" dirty="0"/>
              <a:t>})</a:t>
            </a:r>
            <a:endParaRPr lang="zh-CN" altLang="en-US" sz="2400" dirty="0"/>
          </a:p>
        </p:txBody>
      </p:sp>
      <p:sp>
        <p:nvSpPr>
          <p:cNvPr id="3" name="标题 1"/>
          <p:cNvSpPr>
            <a:spLocks noGrp="1"/>
          </p:cNvSpPr>
          <p:nvPr>
            <p:ph type="title"/>
          </p:nvPr>
        </p:nvSpPr>
        <p:spPr>
          <a:xfrm>
            <a:off x="457200" y="274638"/>
            <a:ext cx="8229600" cy="1143000"/>
          </a:xfrm>
        </p:spPr>
        <p:txBody>
          <a:bodyPr/>
          <a:lstStyle/>
          <a:p>
            <a:r>
              <a:rPr lang="en-US" altLang="zh-CN" dirty="0" smtClean="0"/>
              <a:t>.NET</a:t>
            </a: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Swift</a:t>
            </a:r>
            <a:endParaRPr kumimoji="1" lang="zh-CN" altLang="en-US" dirty="0"/>
          </a:p>
        </p:txBody>
      </p:sp>
      <p:sp>
        <p:nvSpPr>
          <p:cNvPr id="6" name="矩形 5"/>
          <p:cNvSpPr/>
          <p:nvPr/>
        </p:nvSpPr>
        <p:spPr>
          <a:xfrm>
            <a:off x="755576" y="2132856"/>
            <a:ext cx="7488832" cy="1569660"/>
          </a:xfrm>
          <a:prstGeom prst="rect">
            <a:avLst/>
          </a:prstGeom>
        </p:spPr>
        <p:txBody>
          <a:bodyPr wrap="square">
            <a:spAutoFit/>
          </a:bodyPr>
          <a:lstStyle/>
          <a:p>
            <a:r>
              <a:rPr lang="en-US" altLang="zh-CN" sz="2400" dirty="0" smtClean="0"/>
              <a:t>reversed </a:t>
            </a:r>
            <a:r>
              <a:rPr lang="en-US" altLang="zh-CN" sz="2400" dirty="0"/>
              <a:t>= sort(names, { (s1: String, s2: String) -&gt; </a:t>
            </a:r>
            <a:r>
              <a:rPr lang="en-US" altLang="zh-CN" sz="2400" dirty="0" err="1"/>
              <a:t>Bool</a:t>
            </a:r>
            <a:r>
              <a:rPr lang="en-US" altLang="zh-CN" sz="2400" dirty="0"/>
              <a:t> in</a:t>
            </a:r>
          </a:p>
          <a:p>
            <a:r>
              <a:rPr lang="en-US" altLang="zh-CN" sz="2400" dirty="0"/>
              <a:t>    return s1 &gt; s2</a:t>
            </a:r>
          </a:p>
          <a:p>
            <a:r>
              <a:rPr lang="en-US" altLang="zh-CN" sz="2400" dirty="0" smtClean="0"/>
              <a:t>}</a:t>
            </a:r>
            <a:r>
              <a:rPr lang="en-US" altLang="zh-CN" sz="2400" dirty="0"/>
              <a:t>)”</a:t>
            </a:r>
          </a:p>
          <a:p>
            <a:endParaRPr lang="zh-CN" altLang="en-US" sz="2400" dirty="0"/>
          </a:p>
        </p:txBody>
      </p:sp>
    </p:spTree>
    <p:extLst>
      <p:ext uri="{BB962C8B-B14F-4D97-AF65-F5344CB8AC3E}">
        <p14:creationId xmlns:p14="http://schemas.microsoft.com/office/powerpoint/2010/main" val="36295557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指向函数指针的指针数组</a:t>
            </a:r>
            <a:r>
              <a:rPr lang="en-US" altLang="zh-CN" dirty="0" smtClean="0"/>
              <a:t>(1)</a:t>
            </a:r>
            <a:endParaRPr lang="zh-CN" altLang="en-US" dirty="0"/>
          </a:p>
        </p:txBody>
      </p:sp>
      <p:sp>
        <p:nvSpPr>
          <p:cNvPr id="3" name="内容占位符 2"/>
          <p:cNvSpPr>
            <a:spLocks noGrp="1"/>
          </p:cNvSpPr>
          <p:nvPr>
            <p:ph idx="1"/>
          </p:nvPr>
        </p:nvSpPr>
        <p:spPr>
          <a:xfrm>
            <a:off x="457200" y="1600201"/>
            <a:ext cx="8229600" cy="1757362"/>
          </a:xfrm>
        </p:spPr>
        <p:txBody>
          <a:bodyPr/>
          <a:lstStyle/>
          <a:p>
            <a:r>
              <a:rPr lang="zh-CN" altLang="en-US" dirty="0" smtClean="0"/>
              <a:t>一个更为有趣的结构是指向函数的指针数组</a:t>
            </a:r>
            <a:r>
              <a:rPr lang="en-US" altLang="zh-CN" dirty="0" smtClean="0"/>
              <a:t>(</a:t>
            </a:r>
            <a:r>
              <a:rPr lang="en-US" altLang="zh-CN" dirty="0" err="1" smtClean="0"/>
              <a:t>FunctionTable.c</a:t>
            </a:r>
            <a:r>
              <a:rPr lang="en-US" altLang="zh-CN" dirty="0" smtClean="0"/>
              <a:t>)</a:t>
            </a:r>
            <a:r>
              <a:rPr lang="zh-CN" altLang="en-US" dirty="0" smtClean="0"/>
              <a:t>：</a:t>
            </a:r>
            <a:endParaRPr lang="zh-CN" altLang="en-US" dirty="0"/>
          </a:p>
        </p:txBody>
      </p:sp>
      <p:sp>
        <p:nvSpPr>
          <p:cNvPr id="4" name="矩形 3"/>
          <p:cNvSpPr/>
          <p:nvPr/>
        </p:nvSpPr>
        <p:spPr>
          <a:xfrm>
            <a:off x="785786" y="3143248"/>
            <a:ext cx="7715304" cy="2677656"/>
          </a:xfrm>
          <a:prstGeom prst="rect">
            <a:avLst/>
          </a:prstGeom>
        </p:spPr>
        <p:txBody>
          <a:bodyPr wrap="square">
            <a:spAutoFit/>
          </a:bodyPr>
          <a:lstStyle/>
          <a:p>
            <a:r>
              <a:rPr lang="en-US" altLang="zh-CN" sz="2400" dirty="0" smtClean="0"/>
              <a:t>// A macro to define dummy functions:</a:t>
            </a:r>
          </a:p>
          <a:p>
            <a:r>
              <a:rPr lang="en-US" altLang="zh-CN" sz="2400" dirty="0" smtClean="0"/>
              <a:t>#define DF(N) void N() { \</a:t>
            </a:r>
          </a:p>
          <a:p>
            <a:r>
              <a:rPr lang="en-US" altLang="zh-CN" sz="2400" dirty="0" err="1" smtClean="0"/>
              <a:t>cout</a:t>
            </a:r>
            <a:r>
              <a:rPr lang="en-US" altLang="zh-CN" sz="2400" dirty="0" smtClean="0"/>
              <a:t> &lt;&lt; "function " #N " called..." &lt;&lt; </a:t>
            </a:r>
            <a:r>
              <a:rPr lang="en-US" altLang="zh-CN" sz="2400" dirty="0" err="1" smtClean="0"/>
              <a:t>endl</a:t>
            </a:r>
            <a:r>
              <a:rPr lang="en-US" altLang="zh-CN" sz="2400" dirty="0" smtClean="0"/>
              <a:t>; }</a:t>
            </a:r>
          </a:p>
          <a:p>
            <a:endParaRPr lang="en-US" altLang="zh-CN" sz="2400" dirty="0" smtClean="0"/>
          </a:p>
          <a:p>
            <a:r>
              <a:rPr lang="en-US" altLang="zh-CN" sz="2400" dirty="0" smtClean="0"/>
              <a:t>DF(a); DF(b); DF(c); DF(d); DF(e); DF(f); DF(g);</a:t>
            </a:r>
          </a:p>
          <a:p>
            <a:endParaRPr lang="en-US" altLang="zh-CN" sz="2400" dirty="0" smtClean="0"/>
          </a:p>
          <a:p>
            <a:r>
              <a:rPr lang="en-US" altLang="zh-CN" sz="2400" dirty="0" smtClean="0"/>
              <a:t>void (*</a:t>
            </a:r>
            <a:r>
              <a:rPr lang="en-US" altLang="zh-CN" sz="2400" dirty="0" err="1" smtClean="0"/>
              <a:t>func_table</a:t>
            </a:r>
            <a:r>
              <a:rPr lang="en-US" altLang="zh-CN" sz="2400" dirty="0" smtClean="0"/>
              <a:t>[])() = { a, b, c, d, e, f, g };</a:t>
            </a:r>
            <a:endParaRPr lang="zh-CN" altLang="en-US" sz="24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指向函数指针的指针数组</a:t>
            </a:r>
            <a:r>
              <a:rPr lang="en-US" altLang="zh-CN" dirty="0" smtClean="0"/>
              <a:t>(2)</a:t>
            </a:r>
            <a:endParaRPr lang="zh-CN" altLang="en-US" dirty="0"/>
          </a:p>
        </p:txBody>
      </p:sp>
      <p:sp>
        <p:nvSpPr>
          <p:cNvPr id="4" name="矩形 3"/>
          <p:cNvSpPr/>
          <p:nvPr/>
        </p:nvSpPr>
        <p:spPr>
          <a:xfrm>
            <a:off x="642910" y="1500174"/>
            <a:ext cx="7858180" cy="4893647"/>
          </a:xfrm>
          <a:prstGeom prst="rect">
            <a:avLst/>
          </a:prstGeom>
        </p:spPr>
        <p:txBody>
          <a:bodyPr wrap="square">
            <a:spAutoFit/>
          </a:bodyPr>
          <a:lstStyle/>
          <a:p>
            <a:r>
              <a:rPr lang="en-US" altLang="zh-CN" sz="2400" dirty="0" err="1" smtClean="0"/>
              <a:t>int</a:t>
            </a:r>
            <a:r>
              <a:rPr lang="en-US" altLang="zh-CN" sz="2400" dirty="0" smtClean="0"/>
              <a:t> main() {</a:t>
            </a:r>
          </a:p>
          <a:p>
            <a:r>
              <a:rPr lang="en-US" altLang="zh-CN" sz="2400" dirty="0" smtClean="0"/>
              <a:t>  while(1) {</a:t>
            </a:r>
          </a:p>
          <a:p>
            <a:r>
              <a:rPr lang="en-US" altLang="zh-CN" sz="2400" dirty="0" smtClean="0"/>
              <a:t>        </a:t>
            </a:r>
            <a:r>
              <a:rPr lang="en-US" altLang="zh-CN" sz="2400" dirty="0" err="1" smtClean="0"/>
              <a:t>cout</a:t>
            </a:r>
            <a:r>
              <a:rPr lang="en-US" altLang="zh-CN" sz="2400" dirty="0" smtClean="0"/>
              <a:t> &lt;&lt; "press a key from 'a' to 'g' "</a:t>
            </a:r>
          </a:p>
          <a:p>
            <a:r>
              <a:rPr lang="en-US" altLang="zh-CN" sz="2400" dirty="0" smtClean="0"/>
              <a:t>              "or q to quit" &lt;&lt; </a:t>
            </a:r>
            <a:r>
              <a:rPr lang="en-US" altLang="zh-CN" sz="2400" dirty="0" err="1" smtClean="0"/>
              <a:t>endl</a:t>
            </a:r>
            <a:r>
              <a:rPr lang="en-US" altLang="zh-CN" sz="2400" dirty="0" smtClean="0"/>
              <a:t>;</a:t>
            </a:r>
          </a:p>
          <a:p>
            <a:r>
              <a:rPr lang="en-US" altLang="zh-CN" sz="2400" dirty="0" smtClean="0"/>
              <a:t>        char c, </a:t>
            </a:r>
            <a:r>
              <a:rPr lang="en-US" altLang="zh-CN" sz="2400" dirty="0" err="1" smtClean="0"/>
              <a:t>cr</a:t>
            </a:r>
            <a:r>
              <a:rPr lang="en-US" altLang="zh-CN" sz="2400" dirty="0" smtClean="0"/>
              <a:t>;</a:t>
            </a:r>
          </a:p>
          <a:p>
            <a:r>
              <a:rPr lang="en-US" altLang="zh-CN" sz="2400" dirty="0" smtClean="0"/>
              <a:t>        </a:t>
            </a:r>
            <a:r>
              <a:rPr lang="en-US" altLang="zh-CN" sz="2400" dirty="0" err="1" smtClean="0"/>
              <a:t>cin.get</a:t>
            </a:r>
            <a:r>
              <a:rPr lang="en-US" altLang="zh-CN" sz="2400" dirty="0" smtClean="0"/>
              <a:t>(c); </a:t>
            </a:r>
            <a:r>
              <a:rPr lang="en-US" altLang="zh-CN" sz="2400" dirty="0" err="1" smtClean="0"/>
              <a:t>cin.get</a:t>
            </a:r>
            <a:r>
              <a:rPr lang="en-US" altLang="zh-CN" sz="2400" dirty="0" smtClean="0"/>
              <a:t>(</a:t>
            </a:r>
            <a:r>
              <a:rPr lang="en-US" altLang="zh-CN" sz="2400" dirty="0" err="1" smtClean="0"/>
              <a:t>cr</a:t>
            </a:r>
            <a:r>
              <a:rPr lang="en-US" altLang="zh-CN" sz="2400" dirty="0" smtClean="0"/>
              <a:t>); // second one for CR</a:t>
            </a:r>
          </a:p>
          <a:p>
            <a:r>
              <a:rPr lang="en-US" altLang="zh-CN" sz="2400" dirty="0" smtClean="0"/>
              <a:t>        if ( c == 'q' ) </a:t>
            </a:r>
          </a:p>
          <a:p>
            <a:r>
              <a:rPr lang="en-US" altLang="zh-CN" sz="2400" dirty="0" smtClean="0"/>
              <a:t>              break; // ... out of while(1)</a:t>
            </a:r>
          </a:p>
          <a:p>
            <a:r>
              <a:rPr lang="en-US" altLang="zh-CN" sz="2400" dirty="0" smtClean="0"/>
              <a:t>        if ( c &lt; 'a' || c &gt; 'g' ) </a:t>
            </a:r>
          </a:p>
          <a:p>
            <a:r>
              <a:rPr lang="en-US" altLang="zh-CN" sz="2400" dirty="0" smtClean="0"/>
              <a:t>              continue;</a:t>
            </a:r>
          </a:p>
          <a:p>
            <a:r>
              <a:rPr lang="en-US" altLang="zh-CN" sz="2400" dirty="0" smtClean="0"/>
              <a:t>        (*</a:t>
            </a:r>
            <a:r>
              <a:rPr lang="en-US" altLang="zh-CN" sz="2400" dirty="0" err="1" smtClean="0"/>
              <a:t>func_table</a:t>
            </a:r>
            <a:r>
              <a:rPr lang="en-US" altLang="zh-CN" sz="2400" dirty="0" smtClean="0"/>
              <a:t>[c - 'a'])();</a:t>
            </a:r>
          </a:p>
          <a:p>
            <a:r>
              <a:rPr lang="en-US" altLang="zh-CN" sz="2400" dirty="0" smtClean="0"/>
              <a:t>  }</a:t>
            </a:r>
          </a:p>
          <a:p>
            <a:r>
              <a:rPr lang="en-US" altLang="zh-CN" sz="2400" dirty="0" smtClean="0"/>
              <a:t>} ///:~</a:t>
            </a:r>
            <a:endParaRPr lang="zh-CN" altLang="en-US" sz="2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参数传递</a:t>
            </a:r>
            <a:endParaRPr lang="zh-CN" altLang="en-US" dirty="0"/>
          </a:p>
        </p:txBody>
      </p:sp>
      <p:sp>
        <p:nvSpPr>
          <p:cNvPr id="3" name="内容占位符 2"/>
          <p:cNvSpPr>
            <a:spLocks noGrp="1"/>
          </p:cNvSpPr>
          <p:nvPr>
            <p:ph idx="1"/>
          </p:nvPr>
        </p:nvSpPr>
        <p:spPr/>
        <p:txBody>
          <a:bodyPr/>
          <a:lstStyle/>
          <a:p>
            <a:r>
              <a:rPr lang="zh-CN" altLang="en-US" dirty="0" smtClean="0"/>
              <a:t>有三种传递参数的方式</a:t>
            </a:r>
            <a:endParaRPr lang="en-US" altLang="zh-CN" dirty="0" smtClean="0"/>
          </a:p>
          <a:p>
            <a:pPr lvl="1"/>
            <a:r>
              <a:rPr lang="zh-CN" altLang="en-US" dirty="0" smtClean="0"/>
              <a:t>传值</a:t>
            </a:r>
            <a:endParaRPr lang="en-US" altLang="zh-CN" dirty="0" smtClean="0"/>
          </a:p>
          <a:p>
            <a:pPr lvl="1"/>
            <a:r>
              <a:rPr lang="zh-CN" altLang="en-US" dirty="0" smtClean="0"/>
              <a:t>传指针</a:t>
            </a:r>
            <a:endParaRPr lang="en-US" altLang="zh-CN" dirty="0" smtClean="0"/>
          </a:p>
          <a:p>
            <a:pPr lvl="1"/>
            <a:r>
              <a:rPr lang="zh-CN" altLang="en-US" dirty="0" smtClean="0"/>
              <a:t>传引用</a:t>
            </a:r>
            <a:endParaRPr lang="en-US" altLang="zh-CN" dirty="0" smtClean="0"/>
          </a:p>
          <a:p>
            <a:pPr lvl="1"/>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传值</a:t>
            </a:r>
            <a:r>
              <a:rPr lang="en-US" altLang="zh-CN" dirty="0" smtClean="0"/>
              <a:t>(1)</a:t>
            </a:r>
            <a:endParaRPr lang="zh-CN" altLang="en-US" dirty="0"/>
          </a:p>
        </p:txBody>
      </p:sp>
      <p:sp>
        <p:nvSpPr>
          <p:cNvPr id="4" name="矩形 3"/>
          <p:cNvSpPr/>
          <p:nvPr/>
        </p:nvSpPr>
        <p:spPr>
          <a:xfrm>
            <a:off x="1357290" y="1357298"/>
            <a:ext cx="5500710" cy="5016758"/>
          </a:xfrm>
          <a:prstGeom prst="rect">
            <a:avLst/>
          </a:prstGeom>
        </p:spPr>
        <p:txBody>
          <a:bodyPr wrap="square">
            <a:spAutoFit/>
          </a:bodyPr>
          <a:lstStyle/>
          <a:p>
            <a:r>
              <a:rPr lang="en-US" altLang="zh-CN" sz="2000" dirty="0" smtClean="0"/>
              <a:t>//PassByValue.cpp</a:t>
            </a:r>
          </a:p>
          <a:p>
            <a:r>
              <a:rPr lang="en-US" altLang="zh-CN" sz="2000" dirty="0" smtClean="0"/>
              <a:t>#include &lt;</a:t>
            </a:r>
            <a:r>
              <a:rPr lang="en-US" altLang="zh-CN" sz="2000" dirty="0" err="1" smtClean="0"/>
              <a:t>iostream</a:t>
            </a:r>
            <a:r>
              <a:rPr lang="en-US" altLang="zh-CN" sz="2000" dirty="0" smtClean="0"/>
              <a:t>&gt;</a:t>
            </a:r>
          </a:p>
          <a:p>
            <a:r>
              <a:rPr lang="en-US" altLang="zh-CN" sz="2000" dirty="0" smtClean="0"/>
              <a:t>using namespace std;</a:t>
            </a:r>
          </a:p>
          <a:p>
            <a:endParaRPr lang="en-US" altLang="zh-CN" sz="2000" dirty="0" smtClean="0"/>
          </a:p>
          <a:p>
            <a:r>
              <a:rPr lang="en-US" altLang="zh-CN" sz="2000" dirty="0" smtClean="0"/>
              <a:t>void f(</a:t>
            </a:r>
            <a:r>
              <a:rPr lang="en-US" altLang="zh-CN" sz="2000" dirty="0" err="1" smtClean="0"/>
              <a:t>int</a:t>
            </a:r>
            <a:r>
              <a:rPr lang="en-US" altLang="zh-CN" sz="2000" dirty="0" smtClean="0"/>
              <a:t> a) {</a:t>
            </a:r>
          </a:p>
          <a:p>
            <a:r>
              <a:rPr lang="en-US" altLang="zh-CN" sz="2000" dirty="0" smtClean="0"/>
              <a:t>  </a:t>
            </a:r>
            <a:r>
              <a:rPr lang="en-US" altLang="zh-CN" sz="2000" dirty="0" err="1" smtClean="0"/>
              <a:t>cout</a:t>
            </a:r>
            <a:r>
              <a:rPr lang="en-US" altLang="zh-CN" sz="2000" dirty="0" smtClean="0"/>
              <a:t> &lt;&lt; "a = " &lt;&lt; a &lt;&lt; </a:t>
            </a:r>
            <a:r>
              <a:rPr lang="en-US" altLang="zh-CN" sz="2000" dirty="0" err="1" smtClean="0"/>
              <a:t>endl</a:t>
            </a:r>
            <a:r>
              <a:rPr lang="en-US" altLang="zh-CN" sz="2000" dirty="0" smtClean="0"/>
              <a:t>;</a:t>
            </a:r>
          </a:p>
          <a:p>
            <a:r>
              <a:rPr lang="en-US" altLang="zh-CN" sz="2000" dirty="0" smtClean="0"/>
              <a:t>  a = 5;</a:t>
            </a:r>
          </a:p>
          <a:p>
            <a:r>
              <a:rPr lang="en-US" altLang="zh-CN" sz="2000" dirty="0" smtClean="0"/>
              <a:t>  </a:t>
            </a:r>
            <a:r>
              <a:rPr lang="en-US" altLang="zh-CN" sz="2000" dirty="0" err="1" smtClean="0"/>
              <a:t>cout</a:t>
            </a:r>
            <a:r>
              <a:rPr lang="en-US" altLang="zh-CN" sz="2000" dirty="0" smtClean="0"/>
              <a:t> &lt;&lt; "a = " &lt;&lt; a &lt;&lt; </a:t>
            </a:r>
            <a:r>
              <a:rPr lang="en-US" altLang="zh-CN" sz="2000" dirty="0" err="1" smtClean="0"/>
              <a:t>endl</a:t>
            </a:r>
            <a:r>
              <a:rPr lang="en-US" altLang="zh-CN" sz="2000" dirty="0" smtClean="0"/>
              <a:t>;</a:t>
            </a:r>
          </a:p>
          <a:p>
            <a:r>
              <a:rPr lang="en-US" altLang="zh-CN" sz="2000" dirty="0" smtClean="0"/>
              <a:t>}</a:t>
            </a:r>
          </a:p>
          <a:p>
            <a:endParaRPr lang="en-US" altLang="zh-CN" sz="2000" dirty="0" smtClean="0"/>
          </a:p>
          <a:p>
            <a:r>
              <a:rPr lang="en-US" altLang="zh-CN" sz="2000" dirty="0" err="1" smtClean="0"/>
              <a:t>int</a:t>
            </a:r>
            <a:r>
              <a:rPr lang="en-US" altLang="zh-CN" sz="2000" dirty="0" smtClean="0"/>
              <a:t> main() {</a:t>
            </a:r>
          </a:p>
          <a:p>
            <a:r>
              <a:rPr lang="en-US" altLang="zh-CN" sz="2000" dirty="0" smtClean="0"/>
              <a:t>  </a:t>
            </a:r>
            <a:r>
              <a:rPr lang="en-US" altLang="zh-CN" sz="2000" dirty="0" err="1" smtClean="0"/>
              <a:t>int</a:t>
            </a:r>
            <a:r>
              <a:rPr lang="en-US" altLang="zh-CN" sz="2000" dirty="0" smtClean="0"/>
              <a:t> x = 47;</a:t>
            </a:r>
          </a:p>
          <a:p>
            <a:r>
              <a:rPr lang="en-US" altLang="zh-CN" sz="2000" dirty="0" smtClean="0"/>
              <a:t>  </a:t>
            </a:r>
            <a:r>
              <a:rPr lang="en-US" altLang="zh-CN" sz="2000" dirty="0" err="1" smtClean="0"/>
              <a:t>cout</a:t>
            </a:r>
            <a:r>
              <a:rPr lang="en-US" altLang="zh-CN" sz="2000" dirty="0" smtClean="0"/>
              <a:t> &lt;&lt; "x = " &lt;&lt; x &lt;&lt; </a:t>
            </a:r>
            <a:r>
              <a:rPr lang="en-US" altLang="zh-CN" sz="2000" dirty="0" err="1" smtClean="0"/>
              <a:t>endl</a:t>
            </a:r>
            <a:r>
              <a:rPr lang="en-US" altLang="zh-CN" sz="2000" dirty="0" smtClean="0"/>
              <a:t>;</a:t>
            </a:r>
          </a:p>
          <a:p>
            <a:r>
              <a:rPr lang="en-US" altLang="zh-CN" sz="2000" dirty="0" smtClean="0"/>
              <a:t>  f(x);</a:t>
            </a:r>
          </a:p>
          <a:p>
            <a:r>
              <a:rPr lang="en-US" altLang="zh-CN" sz="2000" dirty="0" smtClean="0"/>
              <a:t>  </a:t>
            </a:r>
            <a:r>
              <a:rPr lang="en-US" altLang="zh-CN" sz="2000" dirty="0" err="1" smtClean="0"/>
              <a:t>cout</a:t>
            </a:r>
            <a:r>
              <a:rPr lang="en-US" altLang="zh-CN" sz="2000" dirty="0" smtClean="0"/>
              <a:t> &lt;&lt; "x = " &lt;&lt; x &lt;&lt; </a:t>
            </a:r>
            <a:r>
              <a:rPr lang="en-US" altLang="zh-CN" sz="2000" dirty="0" err="1" smtClean="0"/>
              <a:t>endl</a:t>
            </a:r>
            <a:r>
              <a:rPr lang="en-US" altLang="zh-CN" sz="2000" dirty="0" smtClean="0"/>
              <a:t>;</a:t>
            </a:r>
          </a:p>
          <a:p>
            <a:r>
              <a:rPr lang="en-US" altLang="zh-CN" sz="2000" dirty="0" smtClean="0"/>
              <a:t>} ///:~</a:t>
            </a:r>
            <a:endParaRPr lang="en-US" altLang="zh-CN" sz="20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传值</a:t>
            </a:r>
            <a:r>
              <a:rPr lang="en-US" altLang="zh-CN" dirty="0" smtClean="0"/>
              <a:t>(2)</a:t>
            </a:r>
            <a:endParaRPr lang="zh-CN" altLang="en-US" dirty="0"/>
          </a:p>
        </p:txBody>
      </p:sp>
      <p:sp>
        <p:nvSpPr>
          <p:cNvPr id="4" name="矩形 3"/>
          <p:cNvSpPr/>
          <p:nvPr/>
        </p:nvSpPr>
        <p:spPr>
          <a:xfrm>
            <a:off x="357158" y="1225689"/>
            <a:ext cx="7643866" cy="5355312"/>
          </a:xfrm>
          <a:prstGeom prst="rect">
            <a:avLst/>
          </a:prstGeom>
        </p:spPr>
        <p:txBody>
          <a:bodyPr wrap="square">
            <a:spAutoFit/>
          </a:bodyPr>
          <a:lstStyle/>
          <a:p>
            <a:r>
              <a:rPr lang="en-US" altLang="zh-CN" dirty="0" smtClean="0"/>
              <a:t>//PassByValueObject.cpp</a:t>
            </a:r>
          </a:p>
          <a:p>
            <a:r>
              <a:rPr lang="en-US" altLang="zh-CN" dirty="0" smtClean="0"/>
              <a:t>class Test</a:t>
            </a:r>
          </a:p>
          <a:p>
            <a:r>
              <a:rPr lang="en-US" altLang="zh-CN" dirty="0" smtClean="0"/>
              <a:t>{</a:t>
            </a:r>
          </a:p>
          <a:p>
            <a:r>
              <a:rPr lang="en-US" altLang="zh-CN" dirty="0" smtClean="0"/>
              <a:t>        public:</a:t>
            </a:r>
          </a:p>
          <a:p>
            <a:r>
              <a:rPr lang="en-US" altLang="zh-CN" dirty="0" smtClean="0"/>
              <a:t>	</a:t>
            </a:r>
            <a:r>
              <a:rPr lang="en-US" altLang="zh-CN" dirty="0" err="1" smtClean="0"/>
              <a:t>int</a:t>
            </a:r>
            <a:r>
              <a:rPr lang="en-US" altLang="zh-CN" dirty="0" smtClean="0"/>
              <a:t> a;</a:t>
            </a:r>
          </a:p>
          <a:p>
            <a:r>
              <a:rPr lang="en-US" altLang="zh-CN" dirty="0" smtClean="0"/>
              <a:t>	</a:t>
            </a:r>
            <a:r>
              <a:rPr lang="en-US" altLang="zh-CN" dirty="0" err="1" smtClean="0"/>
              <a:t>int</a:t>
            </a:r>
            <a:r>
              <a:rPr lang="en-US" altLang="zh-CN" dirty="0" smtClean="0"/>
              <a:t> b;</a:t>
            </a:r>
          </a:p>
          <a:p>
            <a:r>
              <a:rPr lang="en-US" altLang="zh-CN" dirty="0" smtClean="0"/>
              <a:t>};</a:t>
            </a:r>
          </a:p>
          <a:p>
            <a:r>
              <a:rPr lang="en-US" altLang="zh-CN" dirty="0" smtClean="0"/>
              <a:t>void </a:t>
            </a:r>
            <a:r>
              <a:rPr lang="en-US" altLang="zh-CN" dirty="0" err="1" smtClean="0"/>
              <a:t>func</a:t>
            </a:r>
            <a:r>
              <a:rPr lang="en-US" altLang="zh-CN" dirty="0" smtClean="0"/>
              <a:t>(Test </a:t>
            </a:r>
            <a:r>
              <a:rPr lang="en-US" altLang="zh-CN" dirty="0" err="1" smtClean="0"/>
              <a:t>test</a:t>
            </a:r>
            <a:r>
              <a:rPr lang="en-US" altLang="zh-CN" dirty="0" smtClean="0"/>
              <a:t>){</a:t>
            </a:r>
          </a:p>
          <a:p>
            <a:r>
              <a:rPr lang="en-US" altLang="zh-CN" dirty="0" smtClean="0"/>
              <a:t>	</a:t>
            </a:r>
            <a:r>
              <a:rPr lang="en-US" altLang="zh-CN" dirty="0" err="1" smtClean="0"/>
              <a:t>test.a</a:t>
            </a:r>
            <a:r>
              <a:rPr lang="en-US" altLang="zh-CN" dirty="0" smtClean="0"/>
              <a:t> = 2;</a:t>
            </a:r>
          </a:p>
          <a:p>
            <a:r>
              <a:rPr lang="en-US" altLang="zh-CN" dirty="0" smtClean="0"/>
              <a:t>	</a:t>
            </a:r>
            <a:r>
              <a:rPr lang="en-US" altLang="zh-CN" dirty="0" err="1" smtClean="0"/>
              <a:t>cout</a:t>
            </a:r>
            <a:r>
              <a:rPr lang="en-US" altLang="zh-CN" dirty="0" smtClean="0"/>
              <a:t> &lt;&lt; </a:t>
            </a:r>
            <a:r>
              <a:rPr lang="en-US" altLang="zh-CN" dirty="0" err="1" smtClean="0"/>
              <a:t>test.a</a:t>
            </a:r>
            <a:r>
              <a:rPr lang="en-US" altLang="zh-CN" dirty="0" smtClean="0"/>
              <a:t> &lt;&lt; </a:t>
            </a:r>
            <a:r>
              <a:rPr lang="en-US" altLang="zh-CN" dirty="0" err="1" smtClean="0"/>
              <a:t>endl</a:t>
            </a:r>
            <a:r>
              <a:rPr lang="en-US" altLang="zh-CN" dirty="0" smtClean="0"/>
              <a:t>;</a:t>
            </a:r>
          </a:p>
          <a:p>
            <a:r>
              <a:rPr lang="en-US" altLang="zh-CN" dirty="0" smtClean="0"/>
              <a:t>}</a:t>
            </a:r>
          </a:p>
          <a:p>
            <a:r>
              <a:rPr lang="en-US" altLang="zh-CN" dirty="0" err="1" smtClean="0"/>
              <a:t>int</a:t>
            </a:r>
            <a:r>
              <a:rPr lang="en-US" altLang="zh-CN" dirty="0" smtClean="0"/>
              <a:t> main() {</a:t>
            </a:r>
          </a:p>
          <a:p>
            <a:r>
              <a:rPr lang="en-US" altLang="zh-CN" dirty="0" smtClean="0"/>
              <a:t>	Test </a:t>
            </a:r>
            <a:r>
              <a:rPr lang="en-US" altLang="zh-CN" dirty="0" err="1" smtClean="0"/>
              <a:t>test</a:t>
            </a:r>
            <a:r>
              <a:rPr lang="en-US" altLang="zh-CN" dirty="0" smtClean="0"/>
              <a:t>;</a:t>
            </a:r>
          </a:p>
          <a:p>
            <a:r>
              <a:rPr lang="en-US" altLang="zh-CN" dirty="0" smtClean="0"/>
              <a:t>	</a:t>
            </a:r>
            <a:r>
              <a:rPr lang="en-US" altLang="zh-CN" dirty="0" err="1" smtClean="0"/>
              <a:t>test.a</a:t>
            </a:r>
            <a:r>
              <a:rPr lang="en-US" altLang="zh-CN" dirty="0" smtClean="0"/>
              <a:t> = 1;</a:t>
            </a:r>
          </a:p>
          <a:p>
            <a:r>
              <a:rPr lang="en-US" altLang="zh-CN" dirty="0" smtClean="0"/>
              <a:t>	</a:t>
            </a:r>
            <a:r>
              <a:rPr lang="en-US" altLang="zh-CN" dirty="0" err="1" smtClean="0"/>
              <a:t>cout</a:t>
            </a:r>
            <a:r>
              <a:rPr lang="en-US" altLang="zh-CN" dirty="0" smtClean="0"/>
              <a:t> &lt;&lt; </a:t>
            </a:r>
            <a:r>
              <a:rPr lang="en-US" altLang="zh-CN" dirty="0" err="1" smtClean="0"/>
              <a:t>test.a</a:t>
            </a:r>
            <a:r>
              <a:rPr lang="en-US" altLang="zh-CN" dirty="0" smtClean="0"/>
              <a:t> &lt;&lt; </a:t>
            </a:r>
            <a:r>
              <a:rPr lang="en-US" altLang="zh-CN" dirty="0" err="1" smtClean="0"/>
              <a:t>endl</a:t>
            </a:r>
            <a:r>
              <a:rPr lang="en-US" altLang="zh-CN" dirty="0" smtClean="0"/>
              <a:t>;</a:t>
            </a:r>
          </a:p>
          <a:p>
            <a:r>
              <a:rPr lang="en-US" altLang="zh-CN" dirty="0" smtClean="0"/>
              <a:t>	</a:t>
            </a:r>
            <a:r>
              <a:rPr lang="en-US" altLang="zh-CN" dirty="0" err="1" smtClean="0"/>
              <a:t>func</a:t>
            </a:r>
            <a:r>
              <a:rPr lang="en-US" altLang="zh-CN" dirty="0" smtClean="0"/>
              <a:t>(test);</a:t>
            </a:r>
          </a:p>
          <a:p>
            <a:r>
              <a:rPr lang="en-US" altLang="zh-CN" dirty="0" smtClean="0"/>
              <a:t>	</a:t>
            </a:r>
            <a:r>
              <a:rPr lang="en-US" altLang="zh-CN" dirty="0" err="1" smtClean="0"/>
              <a:t>cout</a:t>
            </a:r>
            <a:r>
              <a:rPr lang="en-US" altLang="zh-CN" dirty="0" smtClean="0"/>
              <a:t> &lt;&lt; </a:t>
            </a:r>
            <a:r>
              <a:rPr lang="en-US" altLang="zh-CN" dirty="0" err="1" smtClean="0"/>
              <a:t>test.a</a:t>
            </a:r>
            <a:r>
              <a:rPr lang="en-US" altLang="zh-CN" dirty="0" smtClean="0"/>
              <a:t> &lt;&lt; </a:t>
            </a:r>
            <a:r>
              <a:rPr lang="en-US" altLang="zh-CN" dirty="0" err="1" smtClean="0"/>
              <a:t>endl</a:t>
            </a:r>
            <a:r>
              <a:rPr lang="en-US" altLang="zh-CN" dirty="0" smtClean="0"/>
              <a:t>;</a:t>
            </a:r>
          </a:p>
          <a:p>
            <a:r>
              <a:rPr lang="en-US" altLang="zh-CN" dirty="0" smtClean="0"/>
              <a:t>} ///:~</a:t>
            </a:r>
          </a:p>
          <a:p>
            <a:endParaRPr lang="en-US" altLang="zh-CN" dirty="0" smtClean="0"/>
          </a:p>
        </p:txBody>
      </p:sp>
      <p:grpSp>
        <p:nvGrpSpPr>
          <p:cNvPr id="5" name="组合 5"/>
          <p:cNvGrpSpPr/>
          <p:nvPr/>
        </p:nvGrpSpPr>
        <p:grpSpPr>
          <a:xfrm>
            <a:off x="6000760" y="4357694"/>
            <a:ext cx="2428892" cy="1143008"/>
            <a:chOff x="5357818" y="4214818"/>
            <a:chExt cx="2428892" cy="1143008"/>
          </a:xfrm>
        </p:grpSpPr>
        <p:sp>
          <p:nvSpPr>
            <p:cNvPr id="6" name="右箭头标注 5"/>
            <p:cNvSpPr/>
            <p:nvPr/>
          </p:nvSpPr>
          <p:spPr>
            <a:xfrm>
              <a:off x="5357818" y="4286256"/>
              <a:ext cx="1143008" cy="1071570"/>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a:t>
              </a:r>
              <a:endParaRPr lang="zh-CN" altLang="en-US" dirty="0"/>
            </a:p>
          </p:txBody>
        </p:sp>
        <p:sp>
          <p:nvSpPr>
            <p:cNvPr id="7" name="左箭头标注 6"/>
            <p:cNvSpPr/>
            <p:nvPr/>
          </p:nvSpPr>
          <p:spPr>
            <a:xfrm>
              <a:off x="6643702" y="4286256"/>
              <a:ext cx="1143008" cy="1071570"/>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Java</a:t>
              </a:r>
              <a:endParaRPr lang="zh-CN" altLang="en-US" dirty="0"/>
            </a:p>
          </p:txBody>
        </p:sp>
        <p:sp>
          <p:nvSpPr>
            <p:cNvPr id="8" name="笑脸 7"/>
            <p:cNvSpPr/>
            <p:nvPr/>
          </p:nvSpPr>
          <p:spPr>
            <a:xfrm>
              <a:off x="6357950" y="4214818"/>
              <a:ext cx="428628" cy="35719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传指针</a:t>
            </a:r>
            <a:endParaRPr lang="zh-CN" altLang="en-US" dirty="0"/>
          </a:p>
        </p:txBody>
      </p:sp>
      <p:sp>
        <p:nvSpPr>
          <p:cNvPr id="4" name="矩形 3"/>
          <p:cNvSpPr/>
          <p:nvPr/>
        </p:nvSpPr>
        <p:spPr>
          <a:xfrm>
            <a:off x="1000100" y="1571612"/>
            <a:ext cx="6429420" cy="4708981"/>
          </a:xfrm>
          <a:prstGeom prst="rect">
            <a:avLst/>
          </a:prstGeom>
        </p:spPr>
        <p:txBody>
          <a:bodyPr wrap="square">
            <a:spAutoFit/>
          </a:bodyPr>
          <a:lstStyle/>
          <a:p>
            <a:r>
              <a:rPr lang="en-US" altLang="zh-CN" sz="2000" dirty="0" smtClean="0"/>
              <a:t>//PassByPointer.cpp</a:t>
            </a:r>
          </a:p>
          <a:p>
            <a:r>
              <a:rPr lang="en-US" altLang="zh-CN" sz="2000" dirty="0" smtClean="0"/>
              <a:t>void f(</a:t>
            </a:r>
            <a:r>
              <a:rPr lang="en-US" altLang="zh-CN" sz="2000" dirty="0" err="1" smtClean="0"/>
              <a:t>int</a:t>
            </a:r>
            <a:r>
              <a:rPr lang="en-US" altLang="zh-CN" sz="2000" dirty="0" smtClean="0"/>
              <a:t>* p) {</a:t>
            </a:r>
          </a:p>
          <a:p>
            <a:r>
              <a:rPr lang="en-US" altLang="zh-CN" sz="2000" dirty="0" smtClean="0"/>
              <a:t>    </a:t>
            </a:r>
            <a:r>
              <a:rPr lang="en-US" altLang="zh-CN" sz="2000" dirty="0" err="1" smtClean="0"/>
              <a:t>cout</a:t>
            </a:r>
            <a:r>
              <a:rPr lang="en-US" altLang="zh-CN" sz="2000" dirty="0" smtClean="0"/>
              <a:t> &lt;&lt; "p = " &lt;&lt; p &lt;&lt; </a:t>
            </a:r>
            <a:r>
              <a:rPr lang="en-US" altLang="zh-CN" sz="2000" dirty="0" err="1" smtClean="0"/>
              <a:t>endl</a:t>
            </a:r>
            <a:r>
              <a:rPr lang="en-US" altLang="zh-CN" sz="2000" dirty="0" smtClean="0"/>
              <a:t>;</a:t>
            </a:r>
          </a:p>
          <a:p>
            <a:r>
              <a:rPr lang="en-US" altLang="zh-CN" sz="2000" dirty="0" smtClean="0"/>
              <a:t>    </a:t>
            </a:r>
            <a:r>
              <a:rPr lang="en-US" altLang="zh-CN" sz="2000" dirty="0" err="1" smtClean="0"/>
              <a:t>cout</a:t>
            </a:r>
            <a:r>
              <a:rPr lang="en-US" altLang="zh-CN" sz="2000" dirty="0" smtClean="0"/>
              <a:t> &lt;&lt; "*p = " &lt;&lt; *p &lt;&lt; </a:t>
            </a:r>
            <a:r>
              <a:rPr lang="en-US" altLang="zh-CN" sz="2000" dirty="0" err="1" smtClean="0"/>
              <a:t>endl</a:t>
            </a:r>
            <a:r>
              <a:rPr lang="en-US" altLang="zh-CN" sz="2000" dirty="0" smtClean="0"/>
              <a:t>;</a:t>
            </a:r>
          </a:p>
          <a:p>
            <a:r>
              <a:rPr lang="en-US" altLang="zh-CN" sz="2000" dirty="0" smtClean="0"/>
              <a:t>    *p = 5;</a:t>
            </a:r>
          </a:p>
          <a:p>
            <a:r>
              <a:rPr lang="en-US" altLang="zh-CN" sz="2000" dirty="0" smtClean="0"/>
              <a:t>    </a:t>
            </a:r>
            <a:r>
              <a:rPr lang="en-US" altLang="zh-CN" sz="2000" dirty="0" err="1" smtClean="0"/>
              <a:t>cout</a:t>
            </a:r>
            <a:r>
              <a:rPr lang="en-US" altLang="zh-CN" sz="2000" dirty="0" smtClean="0"/>
              <a:t> &lt;&lt; "p = " &lt;&lt; p &lt;&lt; </a:t>
            </a:r>
            <a:r>
              <a:rPr lang="en-US" altLang="zh-CN" sz="2000" dirty="0" err="1" smtClean="0"/>
              <a:t>endl</a:t>
            </a:r>
            <a:r>
              <a:rPr lang="en-US" altLang="zh-CN" sz="2000" dirty="0" smtClean="0"/>
              <a:t>;</a:t>
            </a:r>
          </a:p>
          <a:p>
            <a:r>
              <a:rPr lang="en-US" altLang="zh-CN" sz="2000" dirty="0" smtClean="0"/>
              <a:t>}</a:t>
            </a:r>
          </a:p>
          <a:p>
            <a:endParaRPr lang="en-US" altLang="zh-CN" sz="2000" dirty="0" smtClean="0"/>
          </a:p>
          <a:p>
            <a:r>
              <a:rPr lang="en-US" altLang="zh-CN" sz="2000" dirty="0" err="1" smtClean="0"/>
              <a:t>int</a:t>
            </a:r>
            <a:r>
              <a:rPr lang="en-US" altLang="zh-CN" sz="2000" dirty="0" smtClean="0"/>
              <a:t> main() {</a:t>
            </a:r>
          </a:p>
          <a:p>
            <a:r>
              <a:rPr lang="en-US" altLang="zh-CN" sz="2000" dirty="0" smtClean="0"/>
              <a:t>    </a:t>
            </a:r>
            <a:r>
              <a:rPr lang="en-US" altLang="zh-CN" sz="2000" dirty="0" err="1" smtClean="0"/>
              <a:t>int</a:t>
            </a:r>
            <a:r>
              <a:rPr lang="en-US" altLang="zh-CN" sz="2000" dirty="0" smtClean="0"/>
              <a:t> x = 47;</a:t>
            </a:r>
          </a:p>
          <a:p>
            <a:r>
              <a:rPr lang="en-US" altLang="zh-CN" sz="2000" dirty="0" smtClean="0"/>
              <a:t>    </a:t>
            </a:r>
            <a:r>
              <a:rPr lang="en-US" altLang="zh-CN" sz="2000" dirty="0" err="1" smtClean="0"/>
              <a:t>cout</a:t>
            </a:r>
            <a:r>
              <a:rPr lang="en-US" altLang="zh-CN" sz="2000" dirty="0" smtClean="0"/>
              <a:t> &lt;&lt; "x = " &lt;&lt; x &lt;&lt; </a:t>
            </a:r>
            <a:r>
              <a:rPr lang="en-US" altLang="zh-CN" sz="2000" dirty="0" err="1" smtClean="0"/>
              <a:t>endl</a:t>
            </a:r>
            <a:r>
              <a:rPr lang="en-US" altLang="zh-CN" sz="2000" dirty="0" smtClean="0"/>
              <a:t>;</a:t>
            </a:r>
          </a:p>
          <a:p>
            <a:r>
              <a:rPr lang="en-US" altLang="zh-CN" sz="2000" dirty="0" smtClean="0"/>
              <a:t>    </a:t>
            </a:r>
            <a:r>
              <a:rPr lang="en-US" altLang="zh-CN" sz="2000" dirty="0" err="1" smtClean="0"/>
              <a:t>cout</a:t>
            </a:r>
            <a:r>
              <a:rPr lang="en-US" altLang="zh-CN" sz="2000" dirty="0" smtClean="0"/>
              <a:t> &lt;&lt; "&amp;x = " &lt;&lt; &amp;x &lt;&lt; </a:t>
            </a:r>
            <a:r>
              <a:rPr lang="en-US" altLang="zh-CN" sz="2000" dirty="0" err="1" smtClean="0"/>
              <a:t>endl</a:t>
            </a:r>
            <a:r>
              <a:rPr lang="en-US" altLang="zh-CN" sz="2000" dirty="0" smtClean="0"/>
              <a:t>;</a:t>
            </a:r>
          </a:p>
          <a:p>
            <a:r>
              <a:rPr lang="en-US" altLang="zh-CN" sz="2000" dirty="0" smtClean="0"/>
              <a:t>    f(&amp;x);</a:t>
            </a:r>
          </a:p>
          <a:p>
            <a:r>
              <a:rPr lang="en-US" altLang="zh-CN" sz="2000" dirty="0" smtClean="0"/>
              <a:t>    </a:t>
            </a:r>
            <a:r>
              <a:rPr lang="en-US" altLang="zh-CN" sz="2000" dirty="0" err="1" smtClean="0"/>
              <a:t>cout</a:t>
            </a:r>
            <a:r>
              <a:rPr lang="en-US" altLang="zh-CN" sz="2000" dirty="0" smtClean="0"/>
              <a:t> &lt;&lt; "x = " &lt;&lt; x &lt;&lt; </a:t>
            </a:r>
            <a:r>
              <a:rPr lang="en-US" altLang="zh-CN" sz="2000" dirty="0" err="1" smtClean="0"/>
              <a:t>endl</a:t>
            </a:r>
            <a:r>
              <a:rPr lang="en-US" altLang="zh-CN" sz="2000" dirty="0" smtClean="0"/>
              <a:t>;</a:t>
            </a:r>
          </a:p>
          <a:p>
            <a:r>
              <a:rPr lang="en-US" altLang="zh-CN" sz="2000" dirty="0" smtClean="0"/>
              <a:t>} ///:~</a:t>
            </a:r>
            <a:endParaRPr lang="en-US" altLang="zh-CN" sz="20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en-US" dirty="0" smtClean="0"/>
              <a:t>指针</a:t>
            </a:r>
            <a:r>
              <a:rPr kumimoji="1" lang="zh-CN" altLang="en-US" dirty="0" smtClean="0"/>
              <a:t> </a:t>
            </a:r>
            <a:r>
              <a:rPr kumimoji="1" lang="zh-CN" altLang="zh-CN" dirty="0" smtClean="0"/>
              <a:t>v</a:t>
            </a:r>
            <a:r>
              <a:rPr kumimoji="1" lang="en-US" altLang="zh-CN" dirty="0" smtClean="0"/>
              <a:t>s</a:t>
            </a:r>
            <a:r>
              <a:rPr kumimoji="1" lang="zh-CN" altLang="en-US" dirty="0" smtClean="0"/>
              <a:t>.引用</a:t>
            </a:r>
            <a:endParaRPr kumimoji="1" lang="zh-CN" altLang="en-US" dirty="0"/>
          </a:p>
        </p:txBody>
      </p:sp>
      <p:sp>
        <p:nvSpPr>
          <p:cNvPr id="3" name="内容占位符 2"/>
          <p:cNvSpPr>
            <a:spLocks noGrp="1"/>
          </p:cNvSpPr>
          <p:nvPr>
            <p:ph idx="1"/>
          </p:nvPr>
        </p:nvSpPr>
        <p:spPr/>
        <p:txBody>
          <a:bodyPr>
            <a:normAutofit fontScale="92500" lnSpcReduction="10000"/>
          </a:bodyPr>
          <a:lstStyle/>
          <a:p>
            <a:r>
              <a:rPr kumimoji="1" lang="en-US" altLang="zh-CN" dirty="0" smtClean="0"/>
              <a:t>C</a:t>
            </a:r>
            <a:r>
              <a:rPr kumimoji="1" lang="zh-CN" altLang="en-US" dirty="0" smtClean="0"/>
              <a:t>中处于生存期变量和函数都有一个内存地址。</a:t>
            </a:r>
            <a:endParaRPr kumimoji="1" lang="en-US" altLang="zh-CN" dirty="0" smtClean="0"/>
          </a:p>
          <a:p>
            <a:r>
              <a:rPr kumimoji="1" lang="zh-CN" altLang="en-US" dirty="0" smtClean="0"/>
              <a:t>指针是保存了一个内存地址的变量。</a:t>
            </a:r>
            <a:endParaRPr kumimoji="1" lang="en-US" altLang="zh-CN" dirty="0" smtClean="0"/>
          </a:p>
          <a:p>
            <a:pPr lvl="1"/>
            <a:r>
              <a:rPr kumimoji="1" lang="en-US" altLang="zh-CN" dirty="0" err="1" smtClean="0"/>
              <a:t>Int</a:t>
            </a:r>
            <a:r>
              <a:rPr kumimoji="1" lang="zh-CN" altLang="en-US" dirty="0" smtClean="0"/>
              <a:t> </a:t>
            </a:r>
            <a:r>
              <a:rPr kumimoji="1" lang="en-US" altLang="zh-CN" dirty="0" smtClean="0"/>
              <a:t>a;</a:t>
            </a:r>
          </a:p>
          <a:p>
            <a:pPr lvl="1"/>
            <a:r>
              <a:rPr kumimoji="1" lang="en-US" altLang="zh-CN" dirty="0" err="1" smtClean="0"/>
              <a:t>Int</a:t>
            </a:r>
            <a:r>
              <a:rPr kumimoji="1" lang="zh-CN" altLang="en-US" dirty="0" smtClean="0"/>
              <a:t> *</a:t>
            </a:r>
            <a:r>
              <a:rPr kumimoji="1" lang="en-US" altLang="zh-CN" dirty="0" smtClean="0"/>
              <a:t>pa</a:t>
            </a:r>
            <a:r>
              <a:rPr kumimoji="1" lang="zh-CN" altLang="en-US" dirty="0" smtClean="0"/>
              <a:t> </a:t>
            </a:r>
            <a:r>
              <a:rPr kumimoji="1" lang="en-US" altLang="zh-CN" dirty="0" smtClean="0"/>
              <a:t>=</a:t>
            </a:r>
            <a:r>
              <a:rPr kumimoji="1" lang="zh-CN" altLang="en-US" dirty="0" smtClean="0"/>
              <a:t> </a:t>
            </a:r>
            <a:r>
              <a:rPr kumimoji="1" lang="en-US" altLang="zh-CN" dirty="0" smtClean="0"/>
              <a:t>&amp;a;</a:t>
            </a:r>
          </a:p>
          <a:p>
            <a:pPr lvl="1"/>
            <a:r>
              <a:rPr kumimoji="1" lang="en-US" altLang="zh-CN" dirty="0" err="1" smtClean="0"/>
              <a:t>Int</a:t>
            </a:r>
            <a:r>
              <a:rPr kumimoji="1" lang="zh-CN" altLang="en-US" dirty="0" smtClean="0"/>
              <a:t> *</a:t>
            </a:r>
            <a:r>
              <a:rPr kumimoji="1" lang="en-US" altLang="zh-CN" dirty="0" smtClean="0"/>
              <a:t>pa</a:t>
            </a:r>
            <a:r>
              <a:rPr kumimoji="1" lang="zh-CN" altLang="en-US" dirty="0" smtClean="0"/>
              <a:t> </a:t>
            </a:r>
            <a:r>
              <a:rPr kumimoji="1" lang="en-US" altLang="zh-CN" dirty="0" smtClean="0"/>
              <a:t>=</a:t>
            </a:r>
            <a:r>
              <a:rPr kumimoji="1" lang="zh-CN" altLang="en-US" dirty="0" smtClean="0"/>
              <a:t> </a:t>
            </a:r>
            <a:r>
              <a:rPr kumimoji="1" lang="en-US" altLang="zh-CN" dirty="0" smtClean="0"/>
              <a:t>0x44445555</a:t>
            </a:r>
          </a:p>
          <a:p>
            <a:pPr marL="914400" lvl="2" indent="0">
              <a:buNone/>
            </a:pPr>
            <a:r>
              <a:rPr kumimoji="1" lang="zh-CN" altLang="zh-CN" dirty="0" smtClean="0"/>
              <a:t>p</a:t>
            </a:r>
            <a:r>
              <a:rPr kumimoji="1" lang="en-US" altLang="zh-CN" dirty="0" smtClean="0"/>
              <a:t>a</a:t>
            </a:r>
            <a:r>
              <a:rPr kumimoji="1" lang="zh-CN" altLang="en-US" dirty="0" smtClean="0"/>
              <a:t> </a:t>
            </a:r>
            <a:r>
              <a:rPr kumimoji="1" lang="en-US" altLang="zh-CN" dirty="0" smtClean="0"/>
              <a:t>++;</a:t>
            </a:r>
            <a:r>
              <a:rPr kumimoji="1" lang="zh-CN" altLang="en-US" dirty="0" smtClean="0"/>
              <a:t> </a:t>
            </a:r>
            <a:endParaRPr kumimoji="1" lang="en-US" altLang="zh-CN" dirty="0" smtClean="0"/>
          </a:p>
          <a:p>
            <a:r>
              <a:rPr kumimoji="1" lang="zh-CN" altLang="en-US" dirty="0" smtClean="0"/>
              <a:t>引用可以看做是一种受限的指针，必须指向一个已存在的指定类型的数据。</a:t>
            </a:r>
            <a:endParaRPr kumimoji="1" lang="en-US" altLang="zh-CN" dirty="0" smtClean="0"/>
          </a:p>
          <a:p>
            <a:pPr lvl="1"/>
            <a:r>
              <a:rPr kumimoji="1" lang="en-US" altLang="zh-CN" dirty="0" err="1" smtClean="0"/>
              <a:t>Int</a:t>
            </a:r>
            <a:r>
              <a:rPr kumimoji="1" lang="zh-CN" altLang="en-US" dirty="0" smtClean="0"/>
              <a:t> </a:t>
            </a:r>
            <a:r>
              <a:rPr kumimoji="1" lang="en-US" altLang="zh-CN" dirty="0" smtClean="0"/>
              <a:t>a;</a:t>
            </a:r>
          </a:p>
          <a:p>
            <a:pPr lvl="1"/>
            <a:r>
              <a:rPr kumimoji="1" lang="en-US" altLang="zh-CN" dirty="0" err="1" smtClean="0"/>
              <a:t>Int</a:t>
            </a:r>
            <a:r>
              <a:rPr kumimoji="1" lang="zh-CN" altLang="en-US" dirty="0" smtClean="0"/>
              <a:t> </a:t>
            </a:r>
            <a:r>
              <a:rPr kumimoji="1" lang="en-US" altLang="zh-CN" dirty="0" smtClean="0"/>
              <a:t>&amp;</a:t>
            </a:r>
            <a:r>
              <a:rPr kumimoji="1" lang="en-US" altLang="zh-CN" dirty="0" err="1" smtClean="0"/>
              <a:t>ra</a:t>
            </a:r>
            <a:r>
              <a:rPr kumimoji="1" lang="zh-CN" altLang="en-US" dirty="0" smtClean="0"/>
              <a:t> </a:t>
            </a:r>
            <a:r>
              <a:rPr kumimoji="1" lang="en-US" altLang="zh-CN" dirty="0" smtClean="0"/>
              <a:t>=</a:t>
            </a:r>
            <a:r>
              <a:rPr kumimoji="1" lang="zh-CN" altLang="en-US" dirty="0" smtClean="0"/>
              <a:t> </a:t>
            </a:r>
            <a:r>
              <a:rPr kumimoji="1" lang="en-US" altLang="zh-CN" dirty="0" smtClean="0"/>
              <a:t>a;</a:t>
            </a:r>
          </a:p>
        </p:txBody>
      </p:sp>
    </p:spTree>
    <p:extLst>
      <p:ext uri="{BB962C8B-B14F-4D97-AF65-F5344CB8AC3E}">
        <p14:creationId xmlns:p14="http://schemas.microsoft.com/office/powerpoint/2010/main" val="34154431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程序设计语言</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一套好的符号系统能够把大脑从所有非必要的工作中解脱出来，集中精力去对付更高级的问题。</a:t>
            </a:r>
            <a:endParaRPr lang="en-US" altLang="zh-CN" dirty="0" smtClean="0"/>
          </a:p>
          <a:p>
            <a:r>
              <a:rPr lang="zh-CN" altLang="en-US" dirty="0" smtClean="0"/>
              <a:t>在引入阿拉伯数字之前计算乘法是困难的，除法</a:t>
            </a:r>
            <a:r>
              <a:rPr lang="en-US" altLang="zh-CN" dirty="0" smtClean="0"/>
              <a:t>(</a:t>
            </a:r>
            <a:r>
              <a:rPr lang="zh-CN" altLang="en-US" dirty="0" smtClean="0"/>
              <a:t>即使只是整数除法</a:t>
            </a:r>
            <a:r>
              <a:rPr lang="en-US" altLang="zh-CN" dirty="0" smtClean="0"/>
              <a:t>)</a:t>
            </a:r>
            <a:r>
              <a:rPr lang="zh-CN" altLang="en-US" dirty="0" smtClean="0"/>
              <a:t>更需要发挥全部的数学才能。</a:t>
            </a:r>
            <a:endParaRPr lang="en-US" altLang="zh-CN" dirty="0" smtClean="0"/>
          </a:p>
          <a:p>
            <a:r>
              <a:rPr lang="zh-CN" altLang="en-US" dirty="0" smtClean="0"/>
              <a:t>在当代社会里，最让一位希腊数学家吃惊的或许是绝大多数西欧人都能完成大整数的除法。</a:t>
            </a:r>
            <a:endParaRPr lang="en-US" altLang="zh-CN"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传引用</a:t>
            </a:r>
            <a:endParaRPr lang="zh-CN" altLang="en-US" dirty="0"/>
          </a:p>
        </p:txBody>
      </p:sp>
      <p:sp>
        <p:nvSpPr>
          <p:cNvPr id="4" name="矩形 3"/>
          <p:cNvSpPr/>
          <p:nvPr/>
        </p:nvSpPr>
        <p:spPr>
          <a:xfrm>
            <a:off x="928662" y="1643050"/>
            <a:ext cx="4572000" cy="4678204"/>
          </a:xfrm>
          <a:prstGeom prst="rect">
            <a:avLst/>
          </a:prstGeom>
        </p:spPr>
        <p:txBody>
          <a:bodyPr>
            <a:spAutoFit/>
          </a:bodyPr>
          <a:lstStyle/>
          <a:p>
            <a:r>
              <a:rPr lang="en-US" altLang="zh-CN" sz="2000" dirty="0" smtClean="0"/>
              <a:t>void f(</a:t>
            </a:r>
            <a:r>
              <a:rPr lang="en-US" altLang="zh-CN" sz="2000" dirty="0" err="1" smtClean="0"/>
              <a:t>int</a:t>
            </a:r>
            <a:r>
              <a:rPr lang="en-US" altLang="zh-CN" sz="2000" dirty="0" smtClean="0"/>
              <a:t>&amp; r) {</a:t>
            </a:r>
          </a:p>
          <a:p>
            <a:r>
              <a:rPr lang="en-US" altLang="zh-CN" sz="2000" dirty="0" smtClean="0"/>
              <a:t>  </a:t>
            </a:r>
            <a:r>
              <a:rPr lang="en-US" altLang="zh-CN" sz="2000" dirty="0" err="1" smtClean="0"/>
              <a:t>cout</a:t>
            </a:r>
            <a:r>
              <a:rPr lang="en-US" altLang="zh-CN" sz="2000" dirty="0" smtClean="0"/>
              <a:t> &lt;&lt; "r = " &lt;&lt; r &lt;&lt; </a:t>
            </a:r>
            <a:r>
              <a:rPr lang="en-US" altLang="zh-CN" sz="2000" dirty="0" err="1" smtClean="0"/>
              <a:t>endl</a:t>
            </a:r>
            <a:r>
              <a:rPr lang="en-US" altLang="zh-CN" sz="2000" dirty="0" smtClean="0"/>
              <a:t>;</a:t>
            </a:r>
          </a:p>
          <a:p>
            <a:r>
              <a:rPr lang="en-US" altLang="zh-CN" sz="2000" dirty="0" smtClean="0"/>
              <a:t>  </a:t>
            </a:r>
            <a:r>
              <a:rPr lang="en-US" altLang="zh-CN" sz="2000" dirty="0" err="1" smtClean="0"/>
              <a:t>cout</a:t>
            </a:r>
            <a:r>
              <a:rPr lang="en-US" altLang="zh-CN" sz="2000" dirty="0" smtClean="0"/>
              <a:t> &lt;&lt; "&amp;r = " &lt;&lt; &amp;r &lt;&lt; </a:t>
            </a:r>
            <a:r>
              <a:rPr lang="en-US" altLang="zh-CN" sz="2000" dirty="0" err="1" smtClean="0"/>
              <a:t>endl</a:t>
            </a:r>
            <a:r>
              <a:rPr lang="en-US" altLang="zh-CN" sz="2000" dirty="0" smtClean="0"/>
              <a:t>;</a:t>
            </a:r>
          </a:p>
          <a:p>
            <a:r>
              <a:rPr lang="en-US" altLang="zh-CN" sz="2000" dirty="0" smtClean="0"/>
              <a:t>  r = 5;</a:t>
            </a:r>
          </a:p>
          <a:p>
            <a:r>
              <a:rPr lang="en-US" altLang="zh-CN" sz="2000" dirty="0" smtClean="0"/>
              <a:t>  </a:t>
            </a:r>
            <a:r>
              <a:rPr lang="en-US" altLang="zh-CN" sz="2000" dirty="0" err="1" smtClean="0"/>
              <a:t>cout</a:t>
            </a:r>
            <a:r>
              <a:rPr lang="en-US" altLang="zh-CN" sz="2000" dirty="0" smtClean="0"/>
              <a:t> &lt;&lt; "r = " &lt;&lt; r &lt;&lt; </a:t>
            </a:r>
            <a:r>
              <a:rPr lang="en-US" altLang="zh-CN" sz="2000" dirty="0" err="1" smtClean="0"/>
              <a:t>endl</a:t>
            </a:r>
            <a:r>
              <a:rPr lang="en-US" altLang="zh-CN" sz="2000" dirty="0" smtClean="0"/>
              <a:t>;</a:t>
            </a:r>
          </a:p>
          <a:p>
            <a:r>
              <a:rPr lang="en-US" altLang="zh-CN" sz="2000" dirty="0" smtClean="0"/>
              <a:t>}</a:t>
            </a:r>
          </a:p>
          <a:p>
            <a:endParaRPr lang="en-US" altLang="zh-CN" sz="2000" dirty="0" smtClean="0"/>
          </a:p>
          <a:p>
            <a:r>
              <a:rPr lang="en-US" altLang="zh-CN" sz="2000" dirty="0" err="1" smtClean="0"/>
              <a:t>int</a:t>
            </a:r>
            <a:r>
              <a:rPr lang="en-US" altLang="zh-CN" sz="2000" dirty="0" smtClean="0"/>
              <a:t> main() {</a:t>
            </a:r>
          </a:p>
          <a:p>
            <a:r>
              <a:rPr lang="en-US" altLang="zh-CN" sz="2000" dirty="0" smtClean="0"/>
              <a:t>  </a:t>
            </a:r>
            <a:r>
              <a:rPr lang="en-US" altLang="zh-CN" sz="2000" dirty="0" err="1" smtClean="0"/>
              <a:t>int</a:t>
            </a:r>
            <a:r>
              <a:rPr lang="en-US" altLang="zh-CN" sz="2000" dirty="0" smtClean="0"/>
              <a:t> x = 47;</a:t>
            </a:r>
          </a:p>
          <a:p>
            <a:r>
              <a:rPr lang="en-US" altLang="zh-CN" sz="2000" dirty="0" smtClean="0"/>
              <a:t>  </a:t>
            </a:r>
            <a:r>
              <a:rPr lang="en-US" altLang="zh-CN" sz="2000" dirty="0" err="1" smtClean="0"/>
              <a:t>cout</a:t>
            </a:r>
            <a:r>
              <a:rPr lang="en-US" altLang="zh-CN" sz="2000" dirty="0" smtClean="0"/>
              <a:t> &lt;&lt; "x = " &lt;&lt; x &lt;&lt; </a:t>
            </a:r>
            <a:r>
              <a:rPr lang="en-US" altLang="zh-CN" sz="2000" dirty="0" err="1" smtClean="0"/>
              <a:t>endl</a:t>
            </a:r>
            <a:r>
              <a:rPr lang="en-US" altLang="zh-CN" sz="2000" dirty="0" smtClean="0"/>
              <a:t>;</a:t>
            </a:r>
          </a:p>
          <a:p>
            <a:r>
              <a:rPr lang="en-US" altLang="zh-CN" sz="2000" dirty="0" smtClean="0"/>
              <a:t>  </a:t>
            </a:r>
            <a:r>
              <a:rPr lang="en-US" altLang="zh-CN" sz="2000" dirty="0" err="1" smtClean="0"/>
              <a:t>cout</a:t>
            </a:r>
            <a:r>
              <a:rPr lang="en-US" altLang="zh-CN" sz="2000" dirty="0" smtClean="0"/>
              <a:t> &lt;&lt; "&amp;x = " &lt;&lt; &amp;x &lt;&lt; </a:t>
            </a:r>
            <a:r>
              <a:rPr lang="en-US" altLang="zh-CN" sz="2000" dirty="0" err="1" smtClean="0"/>
              <a:t>endl</a:t>
            </a:r>
            <a:r>
              <a:rPr lang="en-US" altLang="zh-CN" sz="2000" dirty="0" smtClean="0"/>
              <a:t>;</a:t>
            </a:r>
          </a:p>
          <a:p>
            <a:r>
              <a:rPr lang="en-US" altLang="zh-CN" sz="2000" dirty="0" smtClean="0"/>
              <a:t>  f(x); // Looks like pass-by-value, </a:t>
            </a:r>
          </a:p>
          <a:p>
            <a:r>
              <a:rPr lang="en-US" altLang="zh-CN" sz="2000" dirty="0" smtClean="0"/>
              <a:t>        // is actually pass by reference</a:t>
            </a:r>
          </a:p>
          <a:p>
            <a:r>
              <a:rPr lang="en-US" altLang="zh-CN" sz="2000" dirty="0" smtClean="0"/>
              <a:t>  </a:t>
            </a:r>
            <a:r>
              <a:rPr lang="en-US" altLang="zh-CN" sz="2000" dirty="0" err="1" smtClean="0"/>
              <a:t>cout</a:t>
            </a:r>
            <a:r>
              <a:rPr lang="en-US" altLang="zh-CN" sz="2000" dirty="0" smtClean="0"/>
              <a:t> &lt;&lt; "x = " &lt;&lt; x &lt;&lt; </a:t>
            </a:r>
            <a:r>
              <a:rPr lang="en-US" altLang="zh-CN" sz="2000" dirty="0" err="1" smtClean="0"/>
              <a:t>endl</a:t>
            </a:r>
            <a:r>
              <a:rPr lang="en-US" altLang="zh-CN" sz="2000" dirty="0" smtClean="0"/>
              <a:t>;</a:t>
            </a:r>
          </a:p>
          <a:p>
            <a:r>
              <a:rPr lang="en-US" altLang="zh-CN" sz="2000" dirty="0" smtClean="0"/>
              <a:t>} ///:~</a:t>
            </a:r>
            <a:endParaRPr lang="en-US" altLang="zh-CN" sz="20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为变量指定存储空间</a:t>
            </a:r>
            <a:endParaRPr lang="zh-CN" altLang="en-US" dirty="0"/>
          </a:p>
        </p:txBody>
      </p:sp>
      <p:sp>
        <p:nvSpPr>
          <p:cNvPr id="3" name="内容占位符 2"/>
          <p:cNvSpPr>
            <a:spLocks noGrp="1"/>
          </p:cNvSpPr>
          <p:nvPr>
            <p:ph idx="1"/>
          </p:nvPr>
        </p:nvSpPr>
        <p:spPr/>
        <p:txBody>
          <a:bodyPr/>
          <a:lstStyle/>
          <a:p>
            <a:r>
              <a:rPr lang="zh-CN" altLang="en-US" dirty="0" smtClean="0"/>
              <a:t>全局变量</a:t>
            </a:r>
            <a:endParaRPr lang="en-US" altLang="zh-CN" dirty="0" smtClean="0"/>
          </a:p>
          <a:p>
            <a:r>
              <a:rPr lang="zh-CN" altLang="en-US" dirty="0" smtClean="0"/>
              <a:t>局部变量</a:t>
            </a:r>
            <a:endParaRPr lang="en-US" altLang="zh-CN" dirty="0" smtClean="0"/>
          </a:p>
          <a:p>
            <a:r>
              <a:rPr lang="zh-CN" altLang="en-US" dirty="0" smtClean="0"/>
              <a:t>作用域</a:t>
            </a:r>
            <a:endParaRPr lang="en-US" altLang="zh-CN" dirty="0" smtClean="0"/>
          </a:p>
          <a:p>
            <a:pPr lvl="1"/>
            <a:r>
              <a:rPr lang="en-US" altLang="zh-CN" dirty="0" err="1" smtClean="0"/>
              <a:t>Scope.cpp</a:t>
            </a:r>
            <a:endParaRPr lang="en-US" altLang="zh-CN"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typedef</a:t>
            </a:r>
            <a:endParaRPr lang="zh-CN" altLang="en-US" dirty="0"/>
          </a:p>
        </p:txBody>
      </p:sp>
      <p:sp>
        <p:nvSpPr>
          <p:cNvPr id="3" name="内容占位符 2"/>
          <p:cNvSpPr>
            <a:spLocks noGrp="1"/>
          </p:cNvSpPr>
          <p:nvPr>
            <p:ph idx="1"/>
          </p:nvPr>
        </p:nvSpPr>
        <p:spPr/>
        <p:txBody>
          <a:bodyPr>
            <a:normAutofit/>
          </a:bodyPr>
          <a:lstStyle/>
          <a:p>
            <a:r>
              <a:rPr lang="zh-CN" altLang="en-US" dirty="0" smtClean="0"/>
              <a:t>用于给类型定义别名（而不是定义新的类型）</a:t>
            </a:r>
            <a:endParaRPr lang="en-US" altLang="zh-CN" dirty="0" smtClean="0"/>
          </a:p>
          <a:p>
            <a:pPr lvl="1"/>
            <a:r>
              <a:rPr lang="en-US" altLang="zh-CN" b="1" dirty="0" err="1"/>
              <a:t>typedef</a:t>
            </a:r>
            <a:r>
              <a:rPr lang="en-US" altLang="zh-CN" b="1" dirty="0"/>
              <a:t> existing-type-description alias-</a:t>
            </a:r>
            <a:r>
              <a:rPr lang="en-US" altLang="zh-CN" b="1" dirty="0" smtClean="0"/>
              <a:t>name</a:t>
            </a:r>
            <a:endParaRPr lang="en-US" altLang="zh-CN" dirty="0" smtClean="0"/>
          </a:p>
          <a:p>
            <a:r>
              <a:rPr lang="zh-CN" altLang="en-US" dirty="0" smtClean="0"/>
              <a:t>例如：</a:t>
            </a:r>
            <a:endParaRPr lang="en-US" altLang="zh-CN" dirty="0" smtClean="0"/>
          </a:p>
          <a:p>
            <a:pPr>
              <a:buNone/>
            </a:pPr>
            <a:r>
              <a:rPr lang="en-US" altLang="zh-CN" dirty="0" smtClean="0"/>
              <a:t>		</a:t>
            </a:r>
            <a:r>
              <a:rPr lang="en-US" altLang="zh-CN" dirty="0" err="1" smtClean="0"/>
              <a:t>typedef</a:t>
            </a:r>
            <a:r>
              <a:rPr lang="en-US" altLang="zh-CN" dirty="0" smtClean="0"/>
              <a:t>  </a:t>
            </a:r>
            <a:r>
              <a:rPr lang="en-US" altLang="zh-CN" dirty="0" err="1" smtClean="0"/>
              <a:t>int</a:t>
            </a:r>
            <a:r>
              <a:rPr lang="en-US" altLang="zh-CN" dirty="0" smtClean="0"/>
              <a:t>* </a:t>
            </a:r>
            <a:r>
              <a:rPr lang="en-US" altLang="zh-CN" dirty="0" err="1" smtClean="0"/>
              <a:t>IntPtr</a:t>
            </a:r>
            <a:r>
              <a:rPr lang="en-US" altLang="zh-CN" dirty="0" smtClean="0"/>
              <a:t>;</a:t>
            </a:r>
          </a:p>
          <a:p>
            <a:pPr>
              <a:buNone/>
            </a:pPr>
            <a:r>
              <a:rPr lang="en-US" altLang="zh-CN" dirty="0" smtClean="0"/>
              <a:t>		</a:t>
            </a:r>
            <a:r>
              <a:rPr lang="en-US" altLang="zh-CN" dirty="0" err="1" smtClean="0"/>
              <a:t>IntPtr</a:t>
            </a:r>
            <a:r>
              <a:rPr lang="en-US" altLang="zh-CN" dirty="0" smtClean="0"/>
              <a:t> </a:t>
            </a:r>
            <a:r>
              <a:rPr lang="en-US" altLang="zh-CN" dirty="0" err="1" smtClean="0"/>
              <a:t>x,y</a:t>
            </a:r>
            <a:r>
              <a:rPr lang="en-US" altLang="zh-CN" dirty="0" smtClean="0"/>
              <a:t>;</a:t>
            </a:r>
          </a:p>
          <a:p>
            <a:endParaRPr lang="en-US" altLang="zh-CN" dirty="0" smtClean="0"/>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typedef</a:t>
            </a:r>
            <a:endParaRPr kumimoji="1" lang="zh-CN" altLang="en-US" dirty="0"/>
          </a:p>
        </p:txBody>
      </p:sp>
      <p:sp>
        <p:nvSpPr>
          <p:cNvPr id="3" name="内容占位符 2"/>
          <p:cNvSpPr>
            <a:spLocks noGrp="1"/>
          </p:cNvSpPr>
          <p:nvPr>
            <p:ph idx="1"/>
          </p:nvPr>
        </p:nvSpPr>
        <p:spPr/>
        <p:txBody>
          <a:bodyPr/>
          <a:lstStyle/>
          <a:p>
            <a:r>
              <a:rPr kumimoji="1" lang="zh-CN" altLang="en-US" dirty="0" smtClean="0"/>
              <a:t>频繁对基本数据类型使用</a:t>
            </a:r>
            <a:r>
              <a:rPr kumimoji="1" lang="en-US" altLang="zh-CN" dirty="0" err="1" smtClean="0"/>
              <a:t>typedef</a:t>
            </a:r>
            <a:r>
              <a:rPr kumimoji="1" lang="zh-CN" altLang="en-US" dirty="0" smtClean="0"/>
              <a:t>可能反而影响程序的可读性。</a:t>
            </a:r>
            <a:endParaRPr kumimoji="1" lang="en-US" altLang="zh-CN" dirty="0" smtClean="0"/>
          </a:p>
          <a:p>
            <a:r>
              <a:rPr lang="en-US" altLang="zh-CN" dirty="0" err="1" smtClean="0"/>
              <a:t>typedef</a:t>
            </a:r>
            <a:r>
              <a:rPr lang="zh-CN" altLang="en-US" dirty="0" smtClean="0"/>
              <a:t>典型的用途是用在结构</a:t>
            </a:r>
            <a:r>
              <a:rPr lang="en-US" altLang="zh-CN" dirty="0"/>
              <a:t>(</a:t>
            </a:r>
            <a:r>
              <a:rPr lang="en-US" altLang="zh-CN" dirty="0" err="1"/>
              <a:t>struct</a:t>
            </a:r>
            <a:r>
              <a:rPr lang="en-US" altLang="zh-CN" dirty="0"/>
              <a:t>)</a:t>
            </a:r>
            <a:r>
              <a:rPr lang="zh-CN" altLang="en-US" dirty="0"/>
              <a:t>的定义中</a:t>
            </a:r>
            <a:endParaRPr kumimoji="1" lang="en-US" altLang="zh-CN" dirty="0" smtClean="0"/>
          </a:p>
          <a:p>
            <a:endParaRPr kumimoji="1" lang="zh-CN" altLang="en-US" dirty="0"/>
          </a:p>
        </p:txBody>
      </p:sp>
    </p:spTree>
    <p:extLst>
      <p:ext uri="{BB962C8B-B14F-4D97-AF65-F5344CB8AC3E}">
        <p14:creationId xmlns:p14="http://schemas.microsoft.com/office/powerpoint/2010/main" val="15187032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struct</a:t>
            </a:r>
            <a:endParaRPr lang="zh-CN" altLang="en-US" dirty="0"/>
          </a:p>
        </p:txBody>
      </p:sp>
      <p:sp>
        <p:nvSpPr>
          <p:cNvPr id="3" name="内容占位符 2"/>
          <p:cNvSpPr>
            <a:spLocks noGrp="1"/>
          </p:cNvSpPr>
          <p:nvPr>
            <p:ph idx="1"/>
          </p:nvPr>
        </p:nvSpPr>
        <p:spPr/>
        <p:txBody>
          <a:bodyPr/>
          <a:lstStyle/>
          <a:p>
            <a:r>
              <a:rPr lang="en-US" altLang="zh-CN" dirty="0" err="1" smtClean="0"/>
              <a:t>struct</a:t>
            </a:r>
            <a:r>
              <a:rPr lang="zh-CN" altLang="en-US" dirty="0" smtClean="0"/>
              <a:t>是把一组变量组合成一个新的数据类型的一种方式。</a:t>
            </a:r>
            <a:endParaRPr lang="en-US" altLang="zh-CN" dirty="0" smtClean="0"/>
          </a:p>
          <a:p>
            <a:r>
              <a:rPr lang="en-US" altLang="zh-CN" dirty="0" err="1" smtClean="0"/>
              <a:t>struct</a:t>
            </a:r>
            <a:r>
              <a:rPr lang="zh-CN" altLang="en-US" dirty="0" smtClean="0"/>
              <a:t>与</a:t>
            </a:r>
            <a:r>
              <a:rPr lang="en-US" altLang="zh-CN" dirty="0" smtClean="0"/>
              <a:t>class</a:t>
            </a:r>
            <a:r>
              <a:rPr lang="zh-CN" altLang="en-US" dirty="0" smtClean="0"/>
              <a:t>的区别</a:t>
            </a:r>
            <a:endParaRPr lang="en-US" altLang="zh-CN" dirty="0" smtClean="0"/>
          </a:p>
          <a:p>
            <a:pPr lvl="1"/>
            <a:r>
              <a:rPr lang="zh-CN" altLang="en-US" dirty="0" smtClean="0"/>
              <a:t>默认继承权限。如果不明确指定，来自</a:t>
            </a:r>
            <a:r>
              <a:rPr lang="en-US" altLang="zh-CN" dirty="0" smtClean="0"/>
              <a:t>class</a:t>
            </a:r>
            <a:r>
              <a:rPr lang="zh-CN" altLang="en-US" dirty="0" smtClean="0"/>
              <a:t>的继承按照</a:t>
            </a:r>
            <a:r>
              <a:rPr lang="en-US" altLang="zh-CN" dirty="0" smtClean="0"/>
              <a:t>private</a:t>
            </a:r>
            <a:r>
              <a:rPr lang="zh-CN" altLang="en-US" dirty="0" smtClean="0"/>
              <a:t>继承处理，来自</a:t>
            </a:r>
            <a:r>
              <a:rPr lang="en-US" altLang="zh-CN" dirty="0" err="1" smtClean="0"/>
              <a:t>struct</a:t>
            </a:r>
            <a:r>
              <a:rPr lang="zh-CN" altLang="en-US" dirty="0" smtClean="0"/>
              <a:t>的继承按照</a:t>
            </a:r>
            <a:r>
              <a:rPr lang="en-US" altLang="zh-CN" dirty="0" smtClean="0"/>
              <a:t>public</a:t>
            </a:r>
            <a:r>
              <a:rPr lang="zh-CN" altLang="en-US" dirty="0" smtClean="0"/>
              <a:t>继承处理； </a:t>
            </a:r>
            <a:endParaRPr lang="en-US" altLang="zh-CN" dirty="0" smtClean="0"/>
          </a:p>
          <a:p>
            <a:pPr lvl="1"/>
            <a:r>
              <a:rPr lang="zh-CN" altLang="en-US" dirty="0" smtClean="0"/>
              <a:t>成员的默认访问权限。</a:t>
            </a:r>
            <a:r>
              <a:rPr lang="en-US" altLang="zh-CN" dirty="0" smtClean="0"/>
              <a:t>class</a:t>
            </a:r>
            <a:r>
              <a:rPr lang="zh-CN" altLang="en-US" dirty="0" smtClean="0"/>
              <a:t>的成员默认是</a:t>
            </a:r>
            <a:r>
              <a:rPr lang="en-US" altLang="zh-CN" dirty="0" smtClean="0"/>
              <a:t>private</a:t>
            </a:r>
            <a:r>
              <a:rPr lang="zh-CN" altLang="en-US" dirty="0" smtClean="0"/>
              <a:t>权限，</a:t>
            </a:r>
            <a:r>
              <a:rPr lang="en-US" altLang="zh-CN" dirty="0" err="1" smtClean="0"/>
              <a:t>struct</a:t>
            </a:r>
            <a:r>
              <a:rPr lang="zh-CN" altLang="en-US" dirty="0" smtClean="0"/>
              <a:t>默认是</a:t>
            </a:r>
            <a:r>
              <a:rPr lang="en-US" altLang="zh-CN" dirty="0" smtClean="0"/>
              <a:t>public</a:t>
            </a:r>
            <a:r>
              <a:rPr lang="zh-CN" altLang="en-US" dirty="0" smtClean="0"/>
              <a:t>权限。</a:t>
            </a:r>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Access Levels(Java &amp; C++)</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367405135"/>
              </p:ext>
            </p:extLst>
          </p:nvPr>
        </p:nvGraphicFramePr>
        <p:xfrm>
          <a:off x="467544" y="2060848"/>
          <a:ext cx="8229600" cy="1828800"/>
        </p:xfrm>
        <a:graphic>
          <a:graphicData uri="http://schemas.openxmlformats.org/drawingml/2006/table">
            <a:tbl>
              <a:tblPr/>
              <a:tblGrid>
                <a:gridCol w="1645920"/>
                <a:gridCol w="1645920"/>
                <a:gridCol w="1645920"/>
                <a:gridCol w="1645920"/>
                <a:gridCol w="1645920"/>
              </a:tblGrid>
              <a:tr h="0">
                <a:tc>
                  <a:txBody>
                    <a:bodyPr/>
                    <a:lstStyle/>
                    <a:p>
                      <a:r>
                        <a:rPr lang="en-US" dirty="0"/>
                        <a:t>Modifier</a:t>
                      </a:r>
                    </a:p>
                  </a:txBody>
                  <a:tcPr anchor="ctr">
                    <a:lnL>
                      <a:noFill/>
                    </a:lnL>
                    <a:lnR>
                      <a:noFill/>
                    </a:lnR>
                    <a:lnT>
                      <a:noFill/>
                    </a:lnT>
                    <a:lnB>
                      <a:noFill/>
                    </a:lnB>
                  </a:tcPr>
                </a:tc>
                <a:tc>
                  <a:txBody>
                    <a:bodyPr/>
                    <a:lstStyle/>
                    <a:p>
                      <a:r>
                        <a:rPr lang="en-US"/>
                        <a:t>Class</a:t>
                      </a:r>
                    </a:p>
                  </a:txBody>
                  <a:tcPr anchor="ctr">
                    <a:lnL>
                      <a:noFill/>
                    </a:lnL>
                    <a:lnR>
                      <a:noFill/>
                    </a:lnR>
                    <a:lnT>
                      <a:noFill/>
                    </a:lnT>
                    <a:lnB>
                      <a:noFill/>
                    </a:lnB>
                  </a:tcPr>
                </a:tc>
                <a:tc>
                  <a:txBody>
                    <a:bodyPr/>
                    <a:lstStyle/>
                    <a:p>
                      <a:r>
                        <a:rPr lang="en-US" dirty="0"/>
                        <a:t>Package</a:t>
                      </a:r>
                    </a:p>
                  </a:txBody>
                  <a:tcPr anchor="ctr">
                    <a:lnL>
                      <a:noFill/>
                    </a:lnL>
                    <a:lnR>
                      <a:noFill/>
                    </a:lnR>
                    <a:lnT>
                      <a:noFill/>
                    </a:lnT>
                    <a:lnB>
                      <a:noFill/>
                    </a:lnB>
                  </a:tcPr>
                </a:tc>
                <a:tc>
                  <a:txBody>
                    <a:bodyPr/>
                    <a:lstStyle/>
                    <a:p>
                      <a:r>
                        <a:rPr lang="en-US"/>
                        <a:t>Subclass</a:t>
                      </a:r>
                    </a:p>
                  </a:txBody>
                  <a:tcPr anchor="ctr">
                    <a:lnL>
                      <a:noFill/>
                    </a:lnL>
                    <a:lnR>
                      <a:noFill/>
                    </a:lnR>
                    <a:lnT>
                      <a:noFill/>
                    </a:lnT>
                    <a:lnB>
                      <a:noFill/>
                    </a:lnB>
                  </a:tcPr>
                </a:tc>
                <a:tc>
                  <a:txBody>
                    <a:bodyPr/>
                    <a:lstStyle/>
                    <a:p>
                      <a:r>
                        <a:rPr lang="en-US"/>
                        <a:t>World</a:t>
                      </a:r>
                    </a:p>
                  </a:txBody>
                  <a:tcPr anchor="ctr">
                    <a:lnL>
                      <a:noFill/>
                    </a:lnL>
                    <a:lnR>
                      <a:noFill/>
                    </a:lnR>
                    <a:lnT>
                      <a:noFill/>
                    </a:lnT>
                    <a:lnB>
                      <a:noFill/>
                    </a:lnB>
                  </a:tcPr>
                </a:tc>
              </a:tr>
              <a:tr h="0">
                <a:tc>
                  <a:txBody>
                    <a:bodyPr/>
                    <a:lstStyle/>
                    <a:p>
                      <a:r>
                        <a:rPr lang="en-US" dirty="0"/>
                        <a:t>public</a:t>
                      </a:r>
                    </a:p>
                  </a:txBody>
                  <a:tcPr anchor="ctr">
                    <a:lnL>
                      <a:noFill/>
                    </a:lnL>
                    <a:lnR>
                      <a:noFill/>
                    </a:lnR>
                    <a:lnT>
                      <a:noFill/>
                    </a:lnT>
                    <a:lnB>
                      <a:noFill/>
                    </a:lnB>
                  </a:tcPr>
                </a:tc>
                <a:tc>
                  <a:txBody>
                    <a:bodyPr/>
                    <a:lstStyle/>
                    <a:p>
                      <a:r>
                        <a:rPr lang="en-US" dirty="0"/>
                        <a:t>Y</a:t>
                      </a:r>
                    </a:p>
                  </a:txBody>
                  <a:tcPr anchor="ctr">
                    <a:lnL>
                      <a:noFill/>
                    </a:lnL>
                    <a:lnR>
                      <a:noFill/>
                    </a:lnR>
                    <a:lnT>
                      <a:noFill/>
                    </a:lnT>
                    <a:lnB>
                      <a:noFill/>
                    </a:lnB>
                  </a:tcPr>
                </a:tc>
                <a:tc>
                  <a:txBody>
                    <a:bodyPr/>
                    <a:lstStyle/>
                    <a:p>
                      <a:r>
                        <a:rPr lang="en-US"/>
                        <a:t>Y</a:t>
                      </a:r>
                    </a:p>
                  </a:txBody>
                  <a:tcPr anchor="ctr">
                    <a:lnL>
                      <a:noFill/>
                    </a:lnL>
                    <a:lnR>
                      <a:noFill/>
                    </a:lnR>
                    <a:lnT>
                      <a:noFill/>
                    </a:lnT>
                    <a:lnB>
                      <a:noFill/>
                    </a:lnB>
                  </a:tcPr>
                </a:tc>
                <a:tc>
                  <a:txBody>
                    <a:bodyPr/>
                    <a:lstStyle/>
                    <a:p>
                      <a:r>
                        <a:rPr lang="en-US"/>
                        <a:t>Y</a:t>
                      </a:r>
                    </a:p>
                  </a:txBody>
                  <a:tcPr anchor="ctr">
                    <a:lnL>
                      <a:noFill/>
                    </a:lnL>
                    <a:lnR>
                      <a:noFill/>
                    </a:lnR>
                    <a:lnT>
                      <a:noFill/>
                    </a:lnT>
                    <a:lnB>
                      <a:noFill/>
                    </a:lnB>
                  </a:tcPr>
                </a:tc>
                <a:tc>
                  <a:txBody>
                    <a:bodyPr/>
                    <a:lstStyle/>
                    <a:p>
                      <a:r>
                        <a:rPr lang="en-US"/>
                        <a:t>Y</a:t>
                      </a:r>
                    </a:p>
                  </a:txBody>
                  <a:tcPr anchor="ctr">
                    <a:lnL>
                      <a:noFill/>
                    </a:lnL>
                    <a:lnR>
                      <a:noFill/>
                    </a:lnR>
                    <a:lnT>
                      <a:noFill/>
                    </a:lnT>
                    <a:lnB>
                      <a:noFill/>
                    </a:lnB>
                  </a:tcPr>
                </a:tc>
              </a:tr>
              <a:tr h="0">
                <a:tc>
                  <a:txBody>
                    <a:bodyPr/>
                    <a:lstStyle/>
                    <a:p>
                      <a:r>
                        <a:rPr lang="en-US"/>
                        <a:t>protected</a:t>
                      </a:r>
                    </a:p>
                  </a:txBody>
                  <a:tcPr anchor="ctr">
                    <a:lnL>
                      <a:noFill/>
                    </a:lnL>
                    <a:lnR>
                      <a:noFill/>
                    </a:lnR>
                    <a:lnT>
                      <a:noFill/>
                    </a:lnT>
                    <a:lnB>
                      <a:noFill/>
                    </a:lnB>
                  </a:tcPr>
                </a:tc>
                <a:tc>
                  <a:txBody>
                    <a:bodyPr/>
                    <a:lstStyle/>
                    <a:p>
                      <a:r>
                        <a:rPr lang="en-US" dirty="0"/>
                        <a:t>Y</a:t>
                      </a:r>
                    </a:p>
                  </a:txBody>
                  <a:tcPr anchor="ctr">
                    <a:lnL>
                      <a:noFill/>
                    </a:lnL>
                    <a:lnR>
                      <a:noFill/>
                    </a:lnR>
                    <a:lnT>
                      <a:noFill/>
                    </a:lnT>
                    <a:lnB>
                      <a:noFill/>
                    </a:lnB>
                  </a:tcPr>
                </a:tc>
                <a:tc>
                  <a:txBody>
                    <a:bodyPr/>
                    <a:lstStyle/>
                    <a:p>
                      <a:r>
                        <a:rPr lang="en-US"/>
                        <a:t>Y</a:t>
                      </a:r>
                    </a:p>
                  </a:txBody>
                  <a:tcPr anchor="ctr">
                    <a:lnL>
                      <a:noFill/>
                    </a:lnL>
                    <a:lnR>
                      <a:noFill/>
                    </a:lnR>
                    <a:lnT>
                      <a:noFill/>
                    </a:lnT>
                    <a:lnB>
                      <a:noFill/>
                    </a:lnB>
                  </a:tcPr>
                </a:tc>
                <a:tc>
                  <a:txBody>
                    <a:bodyPr/>
                    <a:lstStyle/>
                    <a:p>
                      <a:r>
                        <a:rPr lang="en-US"/>
                        <a:t>Y</a:t>
                      </a:r>
                    </a:p>
                  </a:txBody>
                  <a:tcPr anchor="ctr">
                    <a:lnL>
                      <a:noFill/>
                    </a:lnL>
                    <a:lnR>
                      <a:noFill/>
                    </a:lnR>
                    <a:lnT>
                      <a:noFill/>
                    </a:lnT>
                    <a:lnB>
                      <a:noFill/>
                    </a:lnB>
                  </a:tcPr>
                </a:tc>
                <a:tc>
                  <a:txBody>
                    <a:bodyPr/>
                    <a:lstStyle/>
                    <a:p>
                      <a:r>
                        <a:rPr lang="en-US"/>
                        <a:t>N</a:t>
                      </a:r>
                    </a:p>
                  </a:txBody>
                  <a:tcPr anchor="ctr">
                    <a:lnL>
                      <a:noFill/>
                    </a:lnL>
                    <a:lnR>
                      <a:noFill/>
                    </a:lnR>
                    <a:lnT>
                      <a:noFill/>
                    </a:lnT>
                    <a:lnB>
                      <a:noFill/>
                    </a:lnB>
                  </a:tcPr>
                </a:tc>
              </a:tr>
              <a:tr h="0">
                <a:tc>
                  <a:txBody>
                    <a:bodyPr/>
                    <a:lstStyle/>
                    <a:p>
                      <a:r>
                        <a:rPr lang="en-US" i="1">
                          <a:effectLst/>
                        </a:rPr>
                        <a:t>no modifier</a:t>
                      </a:r>
                    </a:p>
                  </a:txBody>
                  <a:tcPr anchor="ctr">
                    <a:lnL>
                      <a:noFill/>
                    </a:lnL>
                    <a:lnR>
                      <a:noFill/>
                    </a:lnR>
                    <a:lnT>
                      <a:noFill/>
                    </a:lnT>
                    <a:lnB>
                      <a:noFill/>
                    </a:lnB>
                  </a:tcPr>
                </a:tc>
                <a:tc>
                  <a:txBody>
                    <a:bodyPr/>
                    <a:lstStyle/>
                    <a:p>
                      <a:r>
                        <a:rPr lang="en-US"/>
                        <a:t>Y</a:t>
                      </a:r>
                    </a:p>
                  </a:txBody>
                  <a:tcPr anchor="ctr">
                    <a:lnL>
                      <a:noFill/>
                    </a:lnL>
                    <a:lnR>
                      <a:noFill/>
                    </a:lnR>
                    <a:lnT>
                      <a:noFill/>
                    </a:lnT>
                    <a:lnB>
                      <a:noFill/>
                    </a:lnB>
                  </a:tcPr>
                </a:tc>
                <a:tc>
                  <a:txBody>
                    <a:bodyPr/>
                    <a:lstStyle/>
                    <a:p>
                      <a:r>
                        <a:rPr lang="en-US"/>
                        <a:t>Y</a:t>
                      </a:r>
                    </a:p>
                  </a:txBody>
                  <a:tcPr anchor="ctr">
                    <a:lnL>
                      <a:noFill/>
                    </a:lnL>
                    <a:lnR>
                      <a:noFill/>
                    </a:lnR>
                    <a:lnT>
                      <a:noFill/>
                    </a:lnT>
                    <a:lnB>
                      <a:noFill/>
                    </a:lnB>
                  </a:tcPr>
                </a:tc>
                <a:tc>
                  <a:txBody>
                    <a:bodyPr/>
                    <a:lstStyle/>
                    <a:p>
                      <a:r>
                        <a:rPr lang="en-US"/>
                        <a:t>N</a:t>
                      </a:r>
                    </a:p>
                  </a:txBody>
                  <a:tcPr anchor="ctr">
                    <a:lnL>
                      <a:noFill/>
                    </a:lnL>
                    <a:lnR>
                      <a:noFill/>
                    </a:lnR>
                    <a:lnT>
                      <a:noFill/>
                    </a:lnT>
                    <a:lnB>
                      <a:noFill/>
                    </a:lnB>
                  </a:tcPr>
                </a:tc>
                <a:tc>
                  <a:txBody>
                    <a:bodyPr/>
                    <a:lstStyle/>
                    <a:p>
                      <a:r>
                        <a:rPr lang="en-US"/>
                        <a:t>N</a:t>
                      </a:r>
                    </a:p>
                  </a:txBody>
                  <a:tcPr anchor="ctr">
                    <a:lnL>
                      <a:noFill/>
                    </a:lnL>
                    <a:lnR>
                      <a:noFill/>
                    </a:lnR>
                    <a:lnT>
                      <a:noFill/>
                    </a:lnT>
                    <a:lnB>
                      <a:noFill/>
                    </a:lnB>
                  </a:tcPr>
                </a:tc>
              </a:tr>
              <a:tr h="0">
                <a:tc>
                  <a:txBody>
                    <a:bodyPr/>
                    <a:lstStyle/>
                    <a:p>
                      <a:r>
                        <a:rPr lang="en-US"/>
                        <a:t>private</a:t>
                      </a:r>
                    </a:p>
                  </a:txBody>
                  <a:tcPr anchor="ctr">
                    <a:lnL>
                      <a:noFill/>
                    </a:lnL>
                    <a:lnR>
                      <a:noFill/>
                    </a:lnR>
                    <a:lnT>
                      <a:noFill/>
                    </a:lnT>
                    <a:lnB>
                      <a:noFill/>
                    </a:lnB>
                  </a:tcPr>
                </a:tc>
                <a:tc>
                  <a:txBody>
                    <a:bodyPr/>
                    <a:lstStyle/>
                    <a:p>
                      <a:r>
                        <a:rPr lang="en-US"/>
                        <a:t>Y</a:t>
                      </a:r>
                    </a:p>
                  </a:txBody>
                  <a:tcPr anchor="ctr">
                    <a:lnL>
                      <a:noFill/>
                    </a:lnL>
                    <a:lnR>
                      <a:noFill/>
                    </a:lnR>
                    <a:lnT>
                      <a:noFill/>
                    </a:lnT>
                    <a:lnB>
                      <a:noFill/>
                    </a:lnB>
                  </a:tcPr>
                </a:tc>
                <a:tc>
                  <a:txBody>
                    <a:bodyPr/>
                    <a:lstStyle/>
                    <a:p>
                      <a:r>
                        <a:rPr lang="en-US"/>
                        <a:t>N</a:t>
                      </a:r>
                    </a:p>
                  </a:txBody>
                  <a:tcPr anchor="ctr">
                    <a:lnL>
                      <a:noFill/>
                    </a:lnL>
                    <a:lnR>
                      <a:noFill/>
                    </a:lnR>
                    <a:lnT>
                      <a:noFill/>
                    </a:lnT>
                    <a:lnB>
                      <a:noFill/>
                    </a:lnB>
                  </a:tcPr>
                </a:tc>
                <a:tc>
                  <a:txBody>
                    <a:bodyPr/>
                    <a:lstStyle/>
                    <a:p>
                      <a:r>
                        <a:rPr lang="en-US"/>
                        <a:t>N</a:t>
                      </a:r>
                    </a:p>
                  </a:txBody>
                  <a:tcPr anchor="ctr">
                    <a:lnL>
                      <a:noFill/>
                    </a:lnL>
                    <a:lnR>
                      <a:noFill/>
                    </a:lnR>
                    <a:lnT>
                      <a:noFill/>
                    </a:lnT>
                    <a:lnB>
                      <a:noFill/>
                    </a:lnB>
                  </a:tcPr>
                </a:tc>
                <a:tc>
                  <a:txBody>
                    <a:bodyPr/>
                    <a:lstStyle/>
                    <a:p>
                      <a:r>
                        <a:rPr lang="en-US" dirty="0"/>
                        <a:t>N</a:t>
                      </a:r>
                    </a:p>
                  </a:txBody>
                  <a:tcPr anchor="ctr">
                    <a:lnL>
                      <a:noFill/>
                    </a:lnL>
                    <a:lnR>
                      <a:noFill/>
                    </a:lnR>
                    <a:lnT>
                      <a:noFill/>
                    </a:lnT>
                    <a:lnB>
                      <a:noFill/>
                    </a:lnB>
                  </a:tcPr>
                </a:tc>
              </a:tr>
            </a:tbl>
          </a:graphicData>
        </a:graphic>
      </p:graphicFrame>
      <p:graphicFrame>
        <p:nvGraphicFramePr>
          <p:cNvPr id="5" name="内容占位符 3"/>
          <p:cNvGraphicFramePr>
            <a:graphicFrameLocks noGrp="1"/>
          </p:cNvGraphicFramePr>
          <p:nvPr>
            <p:ph idx="1"/>
            <p:extLst>
              <p:ext uri="{D42A27DB-BD31-4B8C-83A1-F6EECF244321}">
                <p14:modId xmlns:p14="http://schemas.microsoft.com/office/powerpoint/2010/main" val="2992907723"/>
              </p:ext>
            </p:extLst>
          </p:nvPr>
        </p:nvGraphicFramePr>
        <p:xfrm>
          <a:off x="467544" y="4725144"/>
          <a:ext cx="8229600" cy="1828800"/>
        </p:xfrm>
        <a:graphic>
          <a:graphicData uri="http://schemas.openxmlformats.org/drawingml/2006/table">
            <a:tbl>
              <a:tblPr/>
              <a:tblGrid>
                <a:gridCol w="1645920"/>
                <a:gridCol w="1645920"/>
                <a:gridCol w="1645920"/>
                <a:gridCol w="1645920"/>
                <a:gridCol w="1645920"/>
              </a:tblGrid>
              <a:tr h="0">
                <a:tc>
                  <a:txBody>
                    <a:bodyPr/>
                    <a:lstStyle/>
                    <a:p>
                      <a:r>
                        <a:rPr lang="en-US" dirty="0"/>
                        <a:t>Modifier</a:t>
                      </a:r>
                    </a:p>
                  </a:txBody>
                  <a:tcPr anchor="ctr">
                    <a:lnL>
                      <a:noFill/>
                    </a:lnL>
                    <a:lnR>
                      <a:noFill/>
                    </a:lnR>
                    <a:lnT>
                      <a:noFill/>
                    </a:lnT>
                    <a:lnB>
                      <a:noFill/>
                    </a:lnB>
                  </a:tcPr>
                </a:tc>
                <a:tc>
                  <a:txBody>
                    <a:bodyPr/>
                    <a:lstStyle/>
                    <a:p>
                      <a:r>
                        <a:rPr lang="en-US"/>
                        <a:t>Class</a:t>
                      </a:r>
                    </a:p>
                  </a:txBody>
                  <a:tcPr anchor="ctr">
                    <a:lnL>
                      <a:noFill/>
                    </a:lnL>
                    <a:lnR>
                      <a:noFill/>
                    </a:lnR>
                    <a:lnT>
                      <a:noFill/>
                    </a:lnT>
                    <a:lnB>
                      <a:noFill/>
                    </a:lnB>
                  </a:tcPr>
                </a:tc>
                <a:tc>
                  <a:txBody>
                    <a:bodyPr/>
                    <a:lstStyle/>
                    <a:p>
                      <a:r>
                        <a:rPr lang="en-US"/>
                        <a:t>Package</a:t>
                      </a:r>
                    </a:p>
                  </a:txBody>
                  <a:tcPr anchor="ctr">
                    <a:lnL>
                      <a:noFill/>
                    </a:lnL>
                    <a:lnR>
                      <a:noFill/>
                    </a:lnR>
                    <a:lnT>
                      <a:noFill/>
                    </a:lnT>
                    <a:lnB>
                      <a:noFill/>
                    </a:lnB>
                  </a:tcPr>
                </a:tc>
                <a:tc>
                  <a:txBody>
                    <a:bodyPr/>
                    <a:lstStyle/>
                    <a:p>
                      <a:r>
                        <a:rPr lang="en-US"/>
                        <a:t>Subclass</a:t>
                      </a:r>
                    </a:p>
                  </a:txBody>
                  <a:tcPr anchor="ctr">
                    <a:lnL>
                      <a:noFill/>
                    </a:lnL>
                    <a:lnR>
                      <a:noFill/>
                    </a:lnR>
                    <a:lnT>
                      <a:noFill/>
                    </a:lnT>
                    <a:lnB>
                      <a:noFill/>
                    </a:lnB>
                  </a:tcPr>
                </a:tc>
                <a:tc>
                  <a:txBody>
                    <a:bodyPr/>
                    <a:lstStyle/>
                    <a:p>
                      <a:r>
                        <a:rPr lang="en-US"/>
                        <a:t>World</a:t>
                      </a:r>
                    </a:p>
                  </a:txBody>
                  <a:tcPr anchor="ctr">
                    <a:lnL>
                      <a:noFill/>
                    </a:lnL>
                    <a:lnR>
                      <a:noFill/>
                    </a:lnR>
                    <a:lnT>
                      <a:noFill/>
                    </a:lnT>
                    <a:lnB>
                      <a:noFill/>
                    </a:lnB>
                  </a:tcPr>
                </a:tc>
              </a:tr>
              <a:tr h="0">
                <a:tc>
                  <a:txBody>
                    <a:bodyPr/>
                    <a:lstStyle/>
                    <a:p>
                      <a:r>
                        <a:rPr lang="en-US"/>
                        <a:t>public</a:t>
                      </a:r>
                    </a:p>
                  </a:txBody>
                  <a:tcPr anchor="ctr">
                    <a:lnL>
                      <a:noFill/>
                    </a:lnL>
                    <a:lnR>
                      <a:noFill/>
                    </a:lnR>
                    <a:lnT>
                      <a:noFill/>
                    </a:lnT>
                    <a:lnB>
                      <a:noFill/>
                    </a:lnB>
                  </a:tcPr>
                </a:tc>
                <a:tc>
                  <a:txBody>
                    <a:bodyPr/>
                    <a:lstStyle/>
                    <a:p>
                      <a:r>
                        <a:rPr lang="en-US"/>
                        <a:t>Y</a:t>
                      </a:r>
                    </a:p>
                  </a:txBody>
                  <a:tcPr anchor="ctr">
                    <a:lnL>
                      <a:noFill/>
                    </a:lnL>
                    <a:lnR>
                      <a:noFill/>
                    </a:lnR>
                    <a:lnT>
                      <a:noFill/>
                    </a:lnT>
                    <a:lnB>
                      <a:noFill/>
                    </a:lnB>
                  </a:tcPr>
                </a:tc>
                <a:tc>
                  <a:txBody>
                    <a:bodyPr/>
                    <a:lstStyle/>
                    <a:p>
                      <a:r>
                        <a:rPr lang="en-US" dirty="0" smtClean="0"/>
                        <a:t>N/A</a:t>
                      </a:r>
                      <a:endParaRPr lang="en-US" dirty="0"/>
                    </a:p>
                  </a:txBody>
                  <a:tcPr anchor="ctr">
                    <a:lnL>
                      <a:noFill/>
                    </a:lnL>
                    <a:lnR>
                      <a:noFill/>
                    </a:lnR>
                    <a:lnT>
                      <a:noFill/>
                    </a:lnT>
                    <a:lnB>
                      <a:noFill/>
                    </a:lnB>
                  </a:tcPr>
                </a:tc>
                <a:tc>
                  <a:txBody>
                    <a:bodyPr/>
                    <a:lstStyle/>
                    <a:p>
                      <a:r>
                        <a:rPr lang="en-US"/>
                        <a:t>Y</a:t>
                      </a:r>
                    </a:p>
                  </a:txBody>
                  <a:tcPr anchor="ctr">
                    <a:lnL>
                      <a:noFill/>
                    </a:lnL>
                    <a:lnR>
                      <a:noFill/>
                    </a:lnR>
                    <a:lnT>
                      <a:noFill/>
                    </a:lnT>
                    <a:lnB>
                      <a:noFill/>
                    </a:lnB>
                  </a:tcPr>
                </a:tc>
                <a:tc>
                  <a:txBody>
                    <a:bodyPr/>
                    <a:lstStyle/>
                    <a:p>
                      <a:r>
                        <a:rPr lang="en-US"/>
                        <a:t>Y</a:t>
                      </a:r>
                    </a:p>
                  </a:txBody>
                  <a:tcPr anchor="ctr">
                    <a:lnL>
                      <a:noFill/>
                    </a:lnL>
                    <a:lnR>
                      <a:noFill/>
                    </a:lnR>
                    <a:lnT>
                      <a:noFill/>
                    </a:lnT>
                    <a:lnB>
                      <a:noFill/>
                    </a:lnB>
                  </a:tcPr>
                </a:tc>
              </a:tr>
              <a:tr h="0">
                <a:tc>
                  <a:txBody>
                    <a:bodyPr/>
                    <a:lstStyle/>
                    <a:p>
                      <a:r>
                        <a:rPr lang="en-US"/>
                        <a:t>protected</a:t>
                      </a:r>
                    </a:p>
                  </a:txBody>
                  <a:tcPr anchor="ctr">
                    <a:lnL>
                      <a:noFill/>
                    </a:lnL>
                    <a:lnR>
                      <a:noFill/>
                    </a:lnR>
                    <a:lnT>
                      <a:noFill/>
                    </a:lnT>
                    <a:lnB>
                      <a:noFill/>
                    </a:lnB>
                  </a:tcPr>
                </a:tc>
                <a:tc>
                  <a:txBody>
                    <a:bodyPr/>
                    <a:lstStyle/>
                    <a:p>
                      <a:r>
                        <a:rPr lang="en-US" dirty="0"/>
                        <a:t>Y</a:t>
                      </a:r>
                    </a:p>
                  </a:txBody>
                  <a:tcPr anchor="ctr">
                    <a:lnL>
                      <a:noFill/>
                    </a:lnL>
                    <a:lnR>
                      <a:noFill/>
                    </a:lnR>
                    <a:lnT>
                      <a:noFill/>
                    </a:lnT>
                    <a:lnB>
                      <a:noFill/>
                    </a:lnB>
                  </a:tcPr>
                </a:tc>
                <a:tc>
                  <a:txBody>
                    <a:bodyPr/>
                    <a:lstStyle/>
                    <a:p>
                      <a:r>
                        <a:rPr lang="en-US" dirty="0" smtClean="0"/>
                        <a:t>N/A</a:t>
                      </a:r>
                      <a:endParaRPr lang="en-US" dirty="0"/>
                    </a:p>
                  </a:txBody>
                  <a:tcPr anchor="ctr">
                    <a:lnL>
                      <a:noFill/>
                    </a:lnL>
                    <a:lnR>
                      <a:noFill/>
                    </a:lnR>
                    <a:lnT>
                      <a:noFill/>
                    </a:lnT>
                    <a:lnB>
                      <a:noFill/>
                    </a:lnB>
                  </a:tcPr>
                </a:tc>
                <a:tc>
                  <a:txBody>
                    <a:bodyPr/>
                    <a:lstStyle/>
                    <a:p>
                      <a:r>
                        <a:rPr lang="en-US"/>
                        <a:t>Y</a:t>
                      </a:r>
                    </a:p>
                  </a:txBody>
                  <a:tcPr anchor="ctr">
                    <a:lnL>
                      <a:noFill/>
                    </a:lnL>
                    <a:lnR>
                      <a:noFill/>
                    </a:lnR>
                    <a:lnT>
                      <a:noFill/>
                    </a:lnT>
                    <a:lnB>
                      <a:noFill/>
                    </a:lnB>
                  </a:tcPr>
                </a:tc>
                <a:tc>
                  <a:txBody>
                    <a:bodyPr/>
                    <a:lstStyle/>
                    <a:p>
                      <a:r>
                        <a:rPr lang="en-US"/>
                        <a:t>N</a:t>
                      </a:r>
                    </a:p>
                  </a:txBody>
                  <a:tcPr anchor="ctr">
                    <a:lnL>
                      <a:noFill/>
                    </a:lnL>
                    <a:lnR>
                      <a:noFill/>
                    </a:lnR>
                    <a:lnT>
                      <a:noFill/>
                    </a:lnT>
                    <a:lnB>
                      <a:noFill/>
                    </a:lnB>
                  </a:tcPr>
                </a:tc>
              </a:tr>
              <a:tr h="0">
                <a:tc>
                  <a:txBody>
                    <a:bodyPr/>
                    <a:lstStyle/>
                    <a:p>
                      <a:r>
                        <a:rPr lang="en-US" i="1" dirty="0">
                          <a:effectLst/>
                        </a:rPr>
                        <a:t>no modifier</a:t>
                      </a:r>
                    </a:p>
                  </a:txBody>
                  <a:tcPr anchor="ctr">
                    <a:lnL>
                      <a:noFill/>
                    </a:lnL>
                    <a:lnR>
                      <a:noFill/>
                    </a:lnR>
                    <a:lnT>
                      <a:noFill/>
                    </a:lnT>
                    <a:lnB>
                      <a:noFill/>
                    </a:lnB>
                  </a:tcPr>
                </a:tc>
                <a:tc>
                  <a:txBody>
                    <a:bodyPr/>
                    <a:lstStyle/>
                    <a:p>
                      <a:r>
                        <a:rPr lang="en-US" dirty="0"/>
                        <a:t>Y</a:t>
                      </a:r>
                    </a:p>
                  </a:txBody>
                  <a:tcPr anchor="ctr">
                    <a:lnL>
                      <a:noFill/>
                    </a:lnL>
                    <a:lnR>
                      <a:noFill/>
                    </a:lnR>
                    <a:lnT>
                      <a:noFill/>
                    </a:lnT>
                    <a:lnB>
                      <a:noFill/>
                    </a:lnB>
                  </a:tcPr>
                </a:tc>
                <a:tc>
                  <a:txBody>
                    <a:bodyPr/>
                    <a:lstStyle/>
                    <a:p>
                      <a:r>
                        <a:rPr lang="en-US" dirty="0" smtClean="0"/>
                        <a:t>N/A</a:t>
                      </a:r>
                      <a:endParaRPr lang="en-US" dirty="0"/>
                    </a:p>
                  </a:txBody>
                  <a:tcPr anchor="ctr">
                    <a:lnL>
                      <a:noFill/>
                    </a:lnL>
                    <a:lnR>
                      <a:noFill/>
                    </a:lnR>
                    <a:lnT>
                      <a:noFill/>
                    </a:lnT>
                    <a:lnB>
                      <a:noFill/>
                    </a:lnB>
                  </a:tcPr>
                </a:tc>
                <a:tc>
                  <a:txBody>
                    <a:bodyPr/>
                    <a:lstStyle/>
                    <a:p>
                      <a:r>
                        <a:rPr lang="en-US" dirty="0" smtClean="0"/>
                        <a:t>Y</a:t>
                      </a:r>
                      <a:endParaRPr lang="en-US" dirty="0"/>
                    </a:p>
                  </a:txBody>
                  <a:tcPr anchor="ctr">
                    <a:lnL>
                      <a:noFill/>
                    </a:lnL>
                    <a:lnR>
                      <a:noFill/>
                    </a:lnR>
                    <a:lnT>
                      <a:noFill/>
                    </a:lnT>
                    <a:lnB>
                      <a:noFill/>
                    </a:lnB>
                  </a:tcPr>
                </a:tc>
                <a:tc>
                  <a:txBody>
                    <a:bodyPr/>
                    <a:lstStyle/>
                    <a:p>
                      <a:r>
                        <a:rPr lang="en-US" dirty="0" smtClean="0"/>
                        <a:t>Y</a:t>
                      </a:r>
                      <a:endParaRPr lang="en-US" dirty="0"/>
                    </a:p>
                  </a:txBody>
                  <a:tcPr anchor="ctr">
                    <a:lnL>
                      <a:noFill/>
                    </a:lnL>
                    <a:lnR>
                      <a:noFill/>
                    </a:lnR>
                    <a:lnT>
                      <a:noFill/>
                    </a:lnT>
                    <a:lnB>
                      <a:noFill/>
                    </a:lnB>
                  </a:tcPr>
                </a:tc>
              </a:tr>
              <a:tr h="0">
                <a:tc>
                  <a:txBody>
                    <a:bodyPr/>
                    <a:lstStyle/>
                    <a:p>
                      <a:r>
                        <a:rPr lang="en-US"/>
                        <a:t>private</a:t>
                      </a:r>
                    </a:p>
                  </a:txBody>
                  <a:tcPr anchor="ctr">
                    <a:lnL>
                      <a:noFill/>
                    </a:lnL>
                    <a:lnR>
                      <a:noFill/>
                    </a:lnR>
                    <a:lnT>
                      <a:noFill/>
                    </a:lnT>
                    <a:lnB>
                      <a:noFill/>
                    </a:lnB>
                  </a:tcPr>
                </a:tc>
                <a:tc>
                  <a:txBody>
                    <a:bodyPr/>
                    <a:lstStyle/>
                    <a:p>
                      <a:r>
                        <a:rPr lang="en-US" dirty="0"/>
                        <a:t>Y</a:t>
                      </a:r>
                    </a:p>
                  </a:txBody>
                  <a:tcPr anchor="ctr">
                    <a:lnL>
                      <a:noFill/>
                    </a:lnL>
                    <a:lnR>
                      <a:noFill/>
                    </a:lnR>
                    <a:lnT>
                      <a:noFill/>
                    </a:lnT>
                    <a:lnB>
                      <a:noFill/>
                    </a:lnB>
                  </a:tcPr>
                </a:tc>
                <a:tc>
                  <a:txBody>
                    <a:bodyPr/>
                    <a:lstStyle/>
                    <a:p>
                      <a:r>
                        <a:rPr lang="en-US" dirty="0" smtClean="0"/>
                        <a:t>N/A</a:t>
                      </a:r>
                      <a:endParaRPr lang="en-US" dirty="0"/>
                    </a:p>
                  </a:txBody>
                  <a:tcPr anchor="ctr">
                    <a:lnL>
                      <a:noFill/>
                    </a:lnL>
                    <a:lnR>
                      <a:noFill/>
                    </a:lnR>
                    <a:lnT>
                      <a:noFill/>
                    </a:lnT>
                    <a:lnB>
                      <a:noFill/>
                    </a:lnB>
                  </a:tcPr>
                </a:tc>
                <a:tc>
                  <a:txBody>
                    <a:bodyPr/>
                    <a:lstStyle/>
                    <a:p>
                      <a:r>
                        <a:rPr lang="en-US"/>
                        <a:t>N</a:t>
                      </a:r>
                    </a:p>
                  </a:txBody>
                  <a:tcPr anchor="ctr">
                    <a:lnL>
                      <a:noFill/>
                    </a:lnL>
                    <a:lnR>
                      <a:noFill/>
                    </a:lnR>
                    <a:lnT>
                      <a:noFill/>
                    </a:lnT>
                    <a:lnB>
                      <a:noFill/>
                    </a:lnB>
                  </a:tcPr>
                </a:tc>
                <a:tc>
                  <a:txBody>
                    <a:bodyPr/>
                    <a:lstStyle/>
                    <a:p>
                      <a:r>
                        <a:rPr lang="en-US" dirty="0"/>
                        <a:t>N</a:t>
                      </a:r>
                    </a:p>
                  </a:txBody>
                  <a:tcPr anchor="ctr">
                    <a:lnL>
                      <a:noFill/>
                    </a:lnL>
                    <a:lnR>
                      <a:noFill/>
                    </a:lnR>
                    <a:lnT>
                      <a:noFill/>
                    </a:lnT>
                    <a:lnB>
                      <a:noFill/>
                    </a:lnB>
                  </a:tcPr>
                </a:tc>
              </a:tr>
            </a:tbl>
          </a:graphicData>
        </a:graphic>
      </p:graphicFrame>
      <p:sp>
        <p:nvSpPr>
          <p:cNvPr id="6" name="TextBox 5"/>
          <p:cNvSpPr txBox="1"/>
          <p:nvPr/>
        </p:nvSpPr>
        <p:spPr>
          <a:xfrm>
            <a:off x="467544" y="1412776"/>
            <a:ext cx="3240360" cy="707886"/>
          </a:xfrm>
          <a:prstGeom prst="rect">
            <a:avLst/>
          </a:prstGeom>
          <a:noFill/>
        </p:spPr>
        <p:txBody>
          <a:bodyPr wrap="square" rtlCol="0">
            <a:spAutoFit/>
          </a:bodyPr>
          <a:lstStyle/>
          <a:p>
            <a:r>
              <a:rPr lang="en-US" altLang="zh-CN" sz="4000" b="1" dirty="0" smtClean="0"/>
              <a:t>Java Class</a:t>
            </a:r>
            <a:endParaRPr lang="zh-CN" altLang="en-US" sz="4000" b="1" dirty="0"/>
          </a:p>
        </p:txBody>
      </p:sp>
      <p:sp>
        <p:nvSpPr>
          <p:cNvPr id="7" name="TextBox 6"/>
          <p:cNvSpPr txBox="1"/>
          <p:nvPr/>
        </p:nvSpPr>
        <p:spPr>
          <a:xfrm>
            <a:off x="467544" y="4077072"/>
            <a:ext cx="3240360" cy="707886"/>
          </a:xfrm>
          <a:prstGeom prst="rect">
            <a:avLst/>
          </a:prstGeom>
          <a:noFill/>
        </p:spPr>
        <p:txBody>
          <a:bodyPr wrap="square" rtlCol="0">
            <a:spAutoFit/>
          </a:bodyPr>
          <a:lstStyle/>
          <a:p>
            <a:r>
              <a:rPr lang="en-US" altLang="zh-CN" sz="4000" b="1" dirty="0" smtClean="0"/>
              <a:t>C++ </a:t>
            </a:r>
            <a:r>
              <a:rPr lang="en-US" altLang="zh-CN" sz="4000" b="1" dirty="0" err="1" smtClean="0"/>
              <a:t>Struct</a:t>
            </a:r>
            <a:endParaRPr lang="zh-CN" altLang="en-US" sz="4000" b="1" dirty="0"/>
          </a:p>
        </p:txBody>
      </p:sp>
    </p:spTree>
    <p:extLst>
      <p:ext uri="{BB962C8B-B14F-4D97-AF65-F5344CB8AC3E}">
        <p14:creationId xmlns:p14="http://schemas.microsoft.com/office/powerpoint/2010/main" val="18804358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指针和结构</a:t>
            </a:r>
            <a:endParaRPr lang="zh-CN" altLang="en-US" dirty="0"/>
          </a:p>
        </p:txBody>
      </p:sp>
      <p:sp>
        <p:nvSpPr>
          <p:cNvPr id="3" name="内容占位符 2"/>
          <p:cNvSpPr>
            <a:spLocks noGrp="1"/>
          </p:cNvSpPr>
          <p:nvPr>
            <p:ph idx="1"/>
          </p:nvPr>
        </p:nvSpPr>
        <p:spPr>
          <a:xfrm>
            <a:off x="457200" y="1600201"/>
            <a:ext cx="8229600" cy="2043114"/>
          </a:xfrm>
        </p:spPr>
        <p:txBody>
          <a:bodyPr/>
          <a:lstStyle/>
          <a:p>
            <a:r>
              <a:rPr lang="zh-CN" altLang="en-US" dirty="0" smtClean="0"/>
              <a:t>和其他数据类型一样，可以定义指向结构的指针。</a:t>
            </a:r>
            <a:endParaRPr lang="en-US" altLang="zh-CN" dirty="0" smtClean="0"/>
          </a:p>
          <a:p>
            <a:r>
              <a:rPr lang="zh-CN" altLang="en-US" dirty="0" smtClean="0"/>
              <a:t>使用</a:t>
            </a:r>
            <a:r>
              <a:rPr lang="en-US" altLang="zh-CN" dirty="0" smtClean="0"/>
              <a:t>-&gt;</a:t>
            </a:r>
            <a:r>
              <a:rPr lang="zh-CN" altLang="en-US" dirty="0" smtClean="0"/>
              <a:t>符号可以访问结构中的元素。</a:t>
            </a:r>
            <a:endParaRPr lang="zh-CN" altLang="en-US" dirty="0"/>
          </a:p>
        </p:txBody>
      </p:sp>
      <p:sp>
        <p:nvSpPr>
          <p:cNvPr id="4" name="矩形 3"/>
          <p:cNvSpPr/>
          <p:nvPr/>
        </p:nvSpPr>
        <p:spPr>
          <a:xfrm>
            <a:off x="1500166" y="3357562"/>
            <a:ext cx="5143536" cy="2308324"/>
          </a:xfrm>
          <a:prstGeom prst="rect">
            <a:avLst/>
          </a:prstGeom>
        </p:spPr>
        <p:txBody>
          <a:bodyPr wrap="square">
            <a:spAutoFit/>
          </a:bodyPr>
          <a:lstStyle/>
          <a:p>
            <a:r>
              <a:rPr lang="en-US" altLang="zh-CN" sz="2400" dirty="0" err="1" smtClean="0"/>
              <a:t>struct</a:t>
            </a:r>
            <a:r>
              <a:rPr lang="en-US" altLang="zh-CN" sz="2400" dirty="0" smtClean="0"/>
              <a:t> Structure3 {</a:t>
            </a:r>
          </a:p>
          <a:p>
            <a:r>
              <a:rPr lang="en-US" altLang="zh-CN" sz="2400" dirty="0" smtClean="0"/>
              <a:t>  char c;</a:t>
            </a:r>
          </a:p>
          <a:p>
            <a:r>
              <a:rPr lang="en-US" altLang="zh-CN" sz="2400" dirty="0" smtClean="0"/>
              <a:t>  </a:t>
            </a:r>
            <a:r>
              <a:rPr lang="en-US" altLang="zh-CN" sz="2400" dirty="0" err="1" smtClean="0"/>
              <a:t>int</a:t>
            </a:r>
            <a:r>
              <a:rPr lang="en-US" altLang="zh-CN" sz="2400" dirty="0" smtClean="0"/>
              <a:t> </a:t>
            </a:r>
            <a:r>
              <a:rPr lang="en-US" altLang="zh-CN" sz="2400" dirty="0" err="1" smtClean="0"/>
              <a:t>i</a:t>
            </a:r>
            <a:r>
              <a:rPr lang="en-US" altLang="zh-CN" sz="2400" dirty="0" smtClean="0"/>
              <a:t>;</a:t>
            </a:r>
          </a:p>
          <a:p>
            <a:r>
              <a:rPr lang="en-US" altLang="zh-CN" sz="2400" dirty="0" smtClean="0"/>
              <a:t>  float f;</a:t>
            </a:r>
          </a:p>
          <a:p>
            <a:r>
              <a:rPr lang="en-US" altLang="zh-CN" sz="2400" dirty="0" smtClean="0"/>
              <a:t>  double d;</a:t>
            </a:r>
          </a:p>
          <a:p>
            <a:r>
              <a:rPr lang="en-US" altLang="zh-CN" sz="2400" dirty="0" smtClean="0"/>
              <a:t>} </a:t>
            </a:r>
            <a:r>
              <a:rPr lang="zh-CN" altLang="en-US" sz="2400" dirty="0"/>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指针和结构</a:t>
            </a:r>
            <a:endParaRPr lang="zh-CN" altLang="en-US" dirty="0"/>
          </a:p>
        </p:txBody>
      </p:sp>
      <p:sp>
        <p:nvSpPr>
          <p:cNvPr id="4" name="矩形 3"/>
          <p:cNvSpPr/>
          <p:nvPr/>
        </p:nvSpPr>
        <p:spPr>
          <a:xfrm>
            <a:off x="1214414" y="1643050"/>
            <a:ext cx="6000792" cy="4401205"/>
          </a:xfrm>
          <a:prstGeom prst="rect">
            <a:avLst/>
          </a:prstGeom>
        </p:spPr>
        <p:txBody>
          <a:bodyPr wrap="square">
            <a:spAutoFit/>
          </a:bodyPr>
          <a:lstStyle/>
          <a:p>
            <a:r>
              <a:rPr lang="en-US" altLang="zh-CN" sz="2000" dirty="0" err="1" smtClean="0"/>
              <a:t>int</a:t>
            </a:r>
            <a:r>
              <a:rPr lang="en-US" altLang="zh-CN" sz="2000" dirty="0" smtClean="0"/>
              <a:t> main() {</a:t>
            </a:r>
          </a:p>
          <a:p>
            <a:r>
              <a:rPr lang="en-US" altLang="zh-CN" sz="2000" dirty="0" smtClean="0"/>
              <a:t>  </a:t>
            </a:r>
            <a:r>
              <a:rPr lang="en-US" altLang="zh-CN" sz="2000" dirty="0" err="1" smtClean="0"/>
              <a:t>struct</a:t>
            </a:r>
            <a:r>
              <a:rPr lang="en-US" altLang="zh-CN" sz="2000" dirty="0" smtClean="0"/>
              <a:t> Structure3 s1, s2;</a:t>
            </a:r>
          </a:p>
          <a:p>
            <a:r>
              <a:rPr lang="en-US" altLang="zh-CN" sz="2000" dirty="0" smtClean="0"/>
              <a:t>  </a:t>
            </a:r>
            <a:r>
              <a:rPr lang="en-US" altLang="zh-CN" sz="2000" dirty="0" err="1" smtClean="0"/>
              <a:t>struct</a:t>
            </a:r>
            <a:r>
              <a:rPr lang="en-US" altLang="zh-CN" sz="2000" dirty="0" smtClean="0"/>
              <a:t> Structure3* sp = &amp;s1;</a:t>
            </a:r>
          </a:p>
          <a:p>
            <a:r>
              <a:rPr lang="en-US" altLang="zh-CN" sz="2000" dirty="0" smtClean="0"/>
              <a:t>  sp-&gt;c = 'a';</a:t>
            </a:r>
          </a:p>
          <a:p>
            <a:r>
              <a:rPr lang="en-US" altLang="zh-CN" sz="2000" dirty="0" smtClean="0"/>
              <a:t>  sp-&gt;</a:t>
            </a:r>
            <a:r>
              <a:rPr lang="en-US" altLang="zh-CN" sz="2000" dirty="0" err="1" smtClean="0"/>
              <a:t>i</a:t>
            </a:r>
            <a:r>
              <a:rPr lang="en-US" altLang="zh-CN" sz="2000" dirty="0" smtClean="0"/>
              <a:t> = 1;</a:t>
            </a:r>
          </a:p>
          <a:p>
            <a:r>
              <a:rPr lang="en-US" altLang="zh-CN" sz="2000" dirty="0" smtClean="0"/>
              <a:t>  sp-&gt;f = 3.14;</a:t>
            </a:r>
          </a:p>
          <a:p>
            <a:r>
              <a:rPr lang="en-US" altLang="zh-CN" sz="2000" dirty="0" smtClean="0"/>
              <a:t>  sp-&gt;d = 0.00093;</a:t>
            </a:r>
          </a:p>
          <a:p>
            <a:r>
              <a:rPr lang="en-US" altLang="zh-CN" sz="2000" dirty="0" smtClean="0"/>
              <a:t>  sp = &amp;s2; // Point to a different </a:t>
            </a:r>
            <a:r>
              <a:rPr lang="en-US" altLang="zh-CN" sz="2000" dirty="0" err="1" smtClean="0"/>
              <a:t>struct</a:t>
            </a:r>
            <a:r>
              <a:rPr lang="en-US" altLang="zh-CN" sz="2000" dirty="0" smtClean="0"/>
              <a:t> object</a:t>
            </a:r>
          </a:p>
          <a:p>
            <a:r>
              <a:rPr lang="en-US" altLang="zh-CN" sz="2000" dirty="0" smtClean="0"/>
              <a:t>  sp-&gt;c = 'a';</a:t>
            </a:r>
          </a:p>
          <a:p>
            <a:r>
              <a:rPr lang="en-US" altLang="zh-CN" sz="2000" dirty="0" smtClean="0"/>
              <a:t>  sp-&gt;</a:t>
            </a:r>
            <a:r>
              <a:rPr lang="en-US" altLang="zh-CN" sz="2000" dirty="0" err="1" smtClean="0"/>
              <a:t>i</a:t>
            </a:r>
            <a:r>
              <a:rPr lang="en-US" altLang="zh-CN" sz="2000" dirty="0" smtClean="0"/>
              <a:t> = 1;</a:t>
            </a:r>
          </a:p>
          <a:p>
            <a:r>
              <a:rPr lang="en-US" altLang="zh-CN" sz="2000" dirty="0" smtClean="0"/>
              <a:t>  sp-&gt;f = 3.14;</a:t>
            </a:r>
          </a:p>
          <a:p>
            <a:r>
              <a:rPr lang="en-US" altLang="zh-CN" sz="2000" dirty="0" smtClean="0"/>
              <a:t>  sp-&gt;d = 0.00093;</a:t>
            </a:r>
          </a:p>
          <a:p>
            <a:r>
              <a:rPr lang="en-US" altLang="zh-CN" sz="2000" dirty="0" smtClean="0"/>
              <a:t>  (*sp).d = 0.2;</a:t>
            </a:r>
          </a:p>
          <a:p>
            <a:r>
              <a:rPr lang="en-US" altLang="zh-CN" sz="2000" dirty="0" smtClean="0"/>
              <a:t>} ///:~</a:t>
            </a:r>
            <a:endParaRPr lang="zh-CN" altLang="en-US" sz="20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使用</a:t>
            </a:r>
            <a:r>
              <a:rPr kumimoji="1" lang="en-US" altLang="zh-CN" dirty="0" err="1" smtClean="0"/>
              <a:t>typedef</a:t>
            </a:r>
            <a:endParaRPr kumimoji="1" lang="zh-CN" altLang="en-US" dirty="0"/>
          </a:p>
        </p:txBody>
      </p:sp>
      <p:sp>
        <p:nvSpPr>
          <p:cNvPr id="7" name="矩形 6"/>
          <p:cNvSpPr/>
          <p:nvPr/>
        </p:nvSpPr>
        <p:spPr>
          <a:xfrm>
            <a:off x="899592" y="1484784"/>
            <a:ext cx="3528392" cy="2308324"/>
          </a:xfrm>
          <a:prstGeom prst="rect">
            <a:avLst/>
          </a:prstGeom>
        </p:spPr>
        <p:txBody>
          <a:bodyPr wrap="square">
            <a:spAutoFit/>
          </a:bodyPr>
          <a:lstStyle/>
          <a:p>
            <a:r>
              <a:rPr lang="en-US" altLang="zh-CN" sz="2400" dirty="0" err="1" smtClean="0">
                <a:solidFill>
                  <a:srgbClr val="FF0000"/>
                </a:solidFill>
              </a:rPr>
              <a:t>typedef</a:t>
            </a:r>
            <a:r>
              <a:rPr lang="zh-CN" altLang="en-US" sz="2400" dirty="0" smtClean="0">
                <a:solidFill>
                  <a:srgbClr val="FF0000"/>
                </a:solidFill>
              </a:rPr>
              <a:t> </a:t>
            </a:r>
            <a:r>
              <a:rPr lang="en-US" altLang="zh-CN" sz="2400" dirty="0" err="1" smtClean="0"/>
              <a:t>struct</a:t>
            </a:r>
            <a:r>
              <a:rPr lang="en-US" altLang="zh-CN" sz="2400" dirty="0" smtClean="0"/>
              <a:t> Structure3 {</a:t>
            </a:r>
          </a:p>
          <a:p>
            <a:r>
              <a:rPr lang="en-US" altLang="zh-CN" sz="2400" dirty="0" smtClean="0"/>
              <a:t>  char c;</a:t>
            </a:r>
          </a:p>
          <a:p>
            <a:r>
              <a:rPr lang="en-US" altLang="zh-CN" sz="2400" dirty="0" smtClean="0"/>
              <a:t>  </a:t>
            </a:r>
            <a:r>
              <a:rPr lang="en-US" altLang="zh-CN" sz="2400" dirty="0" err="1" smtClean="0"/>
              <a:t>int</a:t>
            </a:r>
            <a:r>
              <a:rPr lang="en-US" altLang="zh-CN" sz="2400" dirty="0" smtClean="0"/>
              <a:t> </a:t>
            </a:r>
            <a:r>
              <a:rPr lang="en-US" altLang="zh-CN" sz="2400" dirty="0" err="1" smtClean="0"/>
              <a:t>i</a:t>
            </a:r>
            <a:r>
              <a:rPr lang="en-US" altLang="zh-CN" sz="2400" dirty="0" smtClean="0"/>
              <a:t>;</a:t>
            </a:r>
          </a:p>
          <a:p>
            <a:r>
              <a:rPr lang="en-US" altLang="zh-CN" sz="2400" dirty="0" smtClean="0"/>
              <a:t>  float f;</a:t>
            </a:r>
          </a:p>
          <a:p>
            <a:r>
              <a:rPr lang="en-US" altLang="zh-CN" sz="2400" dirty="0" smtClean="0"/>
              <a:t>  double d;</a:t>
            </a:r>
          </a:p>
          <a:p>
            <a:r>
              <a:rPr lang="en-US" altLang="zh-CN" sz="2400" dirty="0" smtClean="0"/>
              <a:t>} Structure3;</a:t>
            </a:r>
            <a:endParaRPr lang="zh-CN" altLang="en-US" sz="2400" dirty="0"/>
          </a:p>
        </p:txBody>
      </p:sp>
      <p:sp>
        <p:nvSpPr>
          <p:cNvPr id="8" name="矩形 7"/>
          <p:cNvSpPr/>
          <p:nvPr/>
        </p:nvSpPr>
        <p:spPr>
          <a:xfrm>
            <a:off x="4860032" y="1484784"/>
            <a:ext cx="3717626" cy="4401205"/>
          </a:xfrm>
          <a:prstGeom prst="rect">
            <a:avLst/>
          </a:prstGeom>
        </p:spPr>
        <p:txBody>
          <a:bodyPr wrap="square">
            <a:spAutoFit/>
          </a:bodyPr>
          <a:lstStyle/>
          <a:p>
            <a:r>
              <a:rPr lang="en-US" altLang="zh-CN" sz="2000" dirty="0" err="1" smtClean="0"/>
              <a:t>int</a:t>
            </a:r>
            <a:r>
              <a:rPr lang="en-US" altLang="zh-CN" sz="2000" dirty="0" smtClean="0"/>
              <a:t> main() {</a:t>
            </a:r>
          </a:p>
          <a:p>
            <a:r>
              <a:rPr lang="zh-CN" altLang="en-US" sz="2000" dirty="0" smtClean="0"/>
              <a:t>  </a:t>
            </a:r>
            <a:r>
              <a:rPr lang="en-US" altLang="zh-CN" sz="2000" dirty="0" smtClean="0">
                <a:solidFill>
                  <a:srgbClr val="FF0000"/>
                </a:solidFill>
              </a:rPr>
              <a:t>Structure3</a:t>
            </a:r>
            <a:r>
              <a:rPr lang="en-US" altLang="zh-CN" sz="2000" dirty="0" smtClean="0"/>
              <a:t> s1, s2;</a:t>
            </a:r>
          </a:p>
          <a:p>
            <a:r>
              <a:rPr lang="zh-CN" altLang="en-US" sz="2000" dirty="0" smtClean="0"/>
              <a:t>  </a:t>
            </a:r>
            <a:r>
              <a:rPr lang="en-US" altLang="zh-CN" sz="2000" dirty="0" smtClean="0">
                <a:solidFill>
                  <a:srgbClr val="FF0000"/>
                </a:solidFill>
              </a:rPr>
              <a:t>Structure3</a:t>
            </a:r>
            <a:r>
              <a:rPr lang="en-US" altLang="zh-CN" sz="2000" dirty="0" smtClean="0"/>
              <a:t>* sp = &amp;s1;</a:t>
            </a:r>
          </a:p>
          <a:p>
            <a:r>
              <a:rPr lang="en-US" altLang="zh-CN" sz="2000" dirty="0" smtClean="0"/>
              <a:t>  sp-&gt;c = 'a';</a:t>
            </a:r>
          </a:p>
          <a:p>
            <a:r>
              <a:rPr lang="en-US" altLang="zh-CN" sz="2000" dirty="0" smtClean="0"/>
              <a:t>  sp-&gt;</a:t>
            </a:r>
            <a:r>
              <a:rPr lang="en-US" altLang="zh-CN" sz="2000" dirty="0" err="1" smtClean="0"/>
              <a:t>i</a:t>
            </a:r>
            <a:r>
              <a:rPr lang="en-US" altLang="zh-CN" sz="2000" dirty="0" smtClean="0"/>
              <a:t> = 1;</a:t>
            </a:r>
          </a:p>
          <a:p>
            <a:r>
              <a:rPr lang="en-US" altLang="zh-CN" sz="2000" dirty="0" smtClean="0"/>
              <a:t>  sp-&gt;f = 3.14;</a:t>
            </a:r>
          </a:p>
          <a:p>
            <a:r>
              <a:rPr lang="en-US" altLang="zh-CN" sz="2000" dirty="0" smtClean="0"/>
              <a:t>  sp-&gt;d = 0.00093;</a:t>
            </a:r>
          </a:p>
          <a:p>
            <a:r>
              <a:rPr lang="en-US" altLang="zh-CN" sz="2000" dirty="0" smtClean="0"/>
              <a:t>  sp = &amp;s2; </a:t>
            </a:r>
          </a:p>
          <a:p>
            <a:r>
              <a:rPr lang="en-US" altLang="zh-CN" sz="2000" dirty="0" smtClean="0"/>
              <a:t>  sp-&gt;c = 'a';</a:t>
            </a:r>
          </a:p>
          <a:p>
            <a:r>
              <a:rPr lang="en-US" altLang="zh-CN" sz="2000" dirty="0" smtClean="0"/>
              <a:t>  sp-&gt;</a:t>
            </a:r>
            <a:r>
              <a:rPr lang="en-US" altLang="zh-CN" sz="2000" dirty="0" err="1" smtClean="0"/>
              <a:t>i</a:t>
            </a:r>
            <a:r>
              <a:rPr lang="en-US" altLang="zh-CN" sz="2000" dirty="0" smtClean="0"/>
              <a:t> = 1;</a:t>
            </a:r>
          </a:p>
          <a:p>
            <a:r>
              <a:rPr lang="en-US" altLang="zh-CN" sz="2000" dirty="0" smtClean="0"/>
              <a:t>  sp-&gt;f = 3.14;</a:t>
            </a:r>
          </a:p>
          <a:p>
            <a:r>
              <a:rPr lang="en-US" altLang="zh-CN" sz="2000" dirty="0" smtClean="0"/>
              <a:t>  sp-&gt;d = 0.00093;</a:t>
            </a:r>
          </a:p>
          <a:p>
            <a:r>
              <a:rPr lang="en-US" altLang="zh-CN" sz="2000" dirty="0" smtClean="0"/>
              <a:t>  (*sp).d = 0.2;</a:t>
            </a:r>
          </a:p>
          <a:p>
            <a:r>
              <a:rPr lang="en-US" altLang="zh-CN" sz="2000" dirty="0" smtClean="0"/>
              <a:t>} ///:~</a:t>
            </a:r>
            <a:endParaRPr lang="zh-CN" altLang="en-US" sz="2000" dirty="0"/>
          </a:p>
        </p:txBody>
      </p:sp>
    </p:spTree>
    <p:extLst>
      <p:ext uri="{BB962C8B-B14F-4D97-AF65-F5344CB8AC3E}">
        <p14:creationId xmlns:p14="http://schemas.microsoft.com/office/powerpoint/2010/main" val="2989472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union</a:t>
            </a:r>
            <a:endParaRPr lang="zh-CN" altLang="en-US" dirty="0"/>
          </a:p>
        </p:txBody>
      </p:sp>
      <p:sp>
        <p:nvSpPr>
          <p:cNvPr id="3" name="内容占位符 2"/>
          <p:cNvSpPr>
            <a:spLocks noGrp="1"/>
          </p:cNvSpPr>
          <p:nvPr>
            <p:ph idx="1"/>
          </p:nvPr>
        </p:nvSpPr>
        <p:spPr/>
        <p:txBody>
          <a:bodyPr/>
          <a:lstStyle/>
          <a:p>
            <a:r>
              <a:rPr lang="zh-CN" altLang="en-US" dirty="0" smtClean="0"/>
              <a:t>有时一个程序会使用同一个变量处理不同的数据类型，使用</a:t>
            </a:r>
            <a:r>
              <a:rPr lang="en-US" altLang="zh-CN" dirty="0" smtClean="0"/>
              <a:t>union</a:t>
            </a:r>
            <a:r>
              <a:rPr lang="zh-CN" altLang="en-US" dirty="0" smtClean="0"/>
              <a:t>把所有的数据装进一个单独的空间内，编译器计算出</a:t>
            </a:r>
            <a:r>
              <a:rPr lang="en-US" altLang="zh-CN" dirty="0" smtClean="0"/>
              <a:t>union</a:t>
            </a:r>
            <a:r>
              <a:rPr lang="zh-CN" altLang="en-US" dirty="0" smtClean="0"/>
              <a:t>中最大项所必须</a:t>
            </a:r>
            <a:r>
              <a:rPr lang="zh-CN" altLang="en-US" smtClean="0"/>
              <a:t>的空间。</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程序设计语言</a:t>
            </a:r>
            <a:endParaRPr lang="zh-CN" altLang="en-US" dirty="0"/>
          </a:p>
        </p:txBody>
      </p:sp>
      <p:sp>
        <p:nvSpPr>
          <p:cNvPr id="3" name="内容占位符 2"/>
          <p:cNvSpPr>
            <a:spLocks noGrp="1"/>
          </p:cNvSpPr>
          <p:nvPr>
            <p:ph idx="1"/>
          </p:nvPr>
        </p:nvSpPr>
        <p:spPr/>
        <p:txBody>
          <a:bodyPr/>
          <a:lstStyle/>
          <a:p>
            <a:r>
              <a:rPr lang="zh-CN" altLang="en-US" dirty="0" smtClean="0"/>
              <a:t>结论</a:t>
            </a:r>
            <a:endParaRPr lang="en-US" altLang="zh-CN" dirty="0" smtClean="0"/>
          </a:p>
          <a:p>
            <a:pPr lvl="1"/>
            <a:r>
              <a:rPr lang="zh-CN" altLang="en-US" dirty="0" smtClean="0"/>
              <a:t>编程语言影响程序员的思维</a:t>
            </a:r>
            <a:endParaRPr lang="en-US" altLang="zh-CN" dirty="0" smtClean="0"/>
          </a:p>
          <a:p>
            <a:r>
              <a:rPr lang="zh-CN" altLang="en-US" dirty="0" smtClean="0"/>
              <a:t>高级语言的语句与等效的</a:t>
            </a:r>
            <a:r>
              <a:rPr lang="en-US" altLang="zh-CN" dirty="0" smtClean="0"/>
              <a:t>C</a:t>
            </a:r>
            <a:r>
              <a:rPr lang="zh-CN" altLang="en-US" dirty="0" smtClean="0"/>
              <a:t>代码语句行数之比：</a:t>
            </a:r>
            <a:endParaRPr lang="en-US" altLang="zh-CN" dirty="0" smtClean="0"/>
          </a:p>
          <a:p>
            <a:endParaRPr lang="zh-CN" altLang="en-US" dirty="0"/>
          </a:p>
        </p:txBody>
      </p:sp>
      <p:graphicFrame>
        <p:nvGraphicFramePr>
          <p:cNvPr id="4" name="表格 3"/>
          <p:cNvGraphicFramePr>
            <a:graphicFrameLocks noGrp="1"/>
          </p:cNvGraphicFramePr>
          <p:nvPr/>
        </p:nvGraphicFramePr>
        <p:xfrm>
          <a:off x="1357290" y="3929066"/>
          <a:ext cx="6096000" cy="222504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zh-CN" altLang="en-US" dirty="0" smtClean="0"/>
                        <a:t>语言</a:t>
                      </a:r>
                      <a:endParaRPr lang="zh-CN" altLang="en-US" dirty="0"/>
                    </a:p>
                  </a:txBody>
                  <a:tcPr/>
                </a:tc>
                <a:tc>
                  <a:txBody>
                    <a:bodyPr/>
                    <a:lstStyle/>
                    <a:p>
                      <a:r>
                        <a:rPr lang="zh-CN" altLang="en-US" dirty="0" smtClean="0"/>
                        <a:t>相对于</a:t>
                      </a:r>
                      <a:r>
                        <a:rPr lang="en-US" altLang="zh-CN" dirty="0" smtClean="0"/>
                        <a:t>C</a:t>
                      </a:r>
                      <a:r>
                        <a:rPr lang="zh-CN" altLang="en-US" dirty="0" smtClean="0"/>
                        <a:t>语言的等级</a:t>
                      </a:r>
                      <a:endParaRPr lang="zh-CN" altLang="en-US" dirty="0"/>
                    </a:p>
                  </a:txBody>
                  <a:tcPr/>
                </a:tc>
              </a:tr>
              <a:tr h="370840">
                <a:tc>
                  <a:txBody>
                    <a:bodyPr/>
                    <a:lstStyle/>
                    <a:p>
                      <a:r>
                        <a:rPr lang="en-US" altLang="zh-CN" dirty="0" smtClean="0"/>
                        <a:t>C</a:t>
                      </a:r>
                      <a:endParaRPr lang="zh-CN" altLang="en-US" dirty="0"/>
                    </a:p>
                  </a:txBody>
                  <a:tcPr/>
                </a:tc>
                <a:tc>
                  <a:txBody>
                    <a:bodyPr/>
                    <a:lstStyle/>
                    <a:p>
                      <a:r>
                        <a:rPr lang="en-US" altLang="zh-CN" dirty="0" smtClean="0"/>
                        <a:t>1</a:t>
                      </a:r>
                      <a:endParaRPr lang="zh-CN" altLang="en-US" dirty="0"/>
                    </a:p>
                  </a:txBody>
                  <a:tcPr/>
                </a:tc>
              </a:tr>
              <a:tr h="370840">
                <a:tc>
                  <a:txBody>
                    <a:bodyPr/>
                    <a:lstStyle/>
                    <a:p>
                      <a:r>
                        <a:rPr lang="en-US" altLang="zh-CN" dirty="0" smtClean="0"/>
                        <a:t>C++</a:t>
                      </a:r>
                      <a:endParaRPr lang="zh-CN" altLang="en-US" dirty="0"/>
                    </a:p>
                  </a:txBody>
                  <a:tcPr/>
                </a:tc>
                <a:tc>
                  <a:txBody>
                    <a:bodyPr/>
                    <a:lstStyle/>
                    <a:p>
                      <a:r>
                        <a:rPr lang="en-US" altLang="zh-CN" dirty="0" smtClean="0"/>
                        <a:t>2.5</a:t>
                      </a:r>
                      <a:endParaRPr lang="zh-CN" altLang="en-US" dirty="0"/>
                    </a:p>
                  </a:txBody>
                  <a:tcPr/>
                </a:tc>
              </a:tr>
              <a:tr h="370840">
                <a:tc>
                  <a:txBody>
                    <a:bodyPr/>
                    <a:lstStyle/>
                    <a:p>
                      <a:r>
                        <a:rPr lang="en-US" altLang="zh-CN" dirty="0" smtClean="0"/>
                        <a:t>Fortran 95</a:t>
                      </a:r>
                      <a:endParaRPr lang="zh-CN" altLang="en-US" dirty="0"/>
                    </a:p>
                  </a:txBody>
                  <a:tcPr/>
                </a:tc>
                <a:tc>
                  <a:txBody>
                    <a:bodyPr/>
                    <a:lstStyle/>
                    <a:p>
                      <a:r>
                        <a:rPr lang="en-US" altLang="zh-CN" dirty="0" smtClean="0"/>
                        <a:t>2</a:t>
                      </a:r>
                      <a:endParaRPr lang="zh-CN" altLang="en-US" dirty="0"/>
                    </a:p>
                  </a:txBody>
                  <a:tcPr/>
                </a:tc>
              </a:tr>
              <a:tr h="370840">
                <a:tc>
                  <a:txBody>
                    <a:bodyPr/>
                    <a:lstStyle/>
                    <a:p>
                      <a:r>
                        <a:rPr lang="en-US" altLang="zh-CN" dirty="0" smtClean="0"/>
                        <a:t>Java</a:t>
                      </a:r>
                      <a:endParaRPr lang="zh-CN" altLang="en-US" dirty="0"/>
                    </a:p>
                  </a:txBody>
                  <a:tcPr/>
                </a:tc>
                <a:tc>
                  <a:txBody>
                    <a:bodyPr/>
                    <a:lstStyle/>
                    <a:p>
                      <a:r>
                        <a:rPr lang="en-US" altLang="zh-CN" dirty="0" smtClean="0"/>
                        <a:t>2.5</a:t>
                      </a:r>
                      <a:endParaRPr lang="zh-CN" altLang="en-US" dirty="0"/>
                    </a:p>
                  </a:txBody>
                  <a:tcPr/>
                </a:tc>
              </a:tr>
              <a:tr h="370840">
                <a:tc>
                  <a:txBody>
                    <a:bodyPr/>
                    <a:lstStyle/>
                    <a:p>
                      <a:r>
                        <a:rPr lang="en-US" altLang="zh-CN" dirty="0" smtClean="0"/>
                        <a:t>Perl</a:t>
                      </a:r>
                      <a:endParaRPr lang="zh-CN" altLang="en-US" dirty="0"/>
                    </a:p>
                  </a:txBody>
                  <a:tcPr/>
                </a:tc>
                <a:tc>
                  <a:txBody>
                    <a:bodyPr/>
                    <a:lstStyle/>
                    <a:p>
                      <a:r>
                        <a:rPr lang="en-US" altLang="zh-CN" dirty="0" smtClean="0"/>
                        <a:t>6</a:t>
                      </a:r>
                      <a:endParaRPr lang="zh-CN" altLang="en-US" dirty="0"/>
                    </a:p>
                  </a:txBody>
                  <a:tcPr/>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union</a:t>
            </a:r>
            <a:endParaRPr lang="zh-CN" altLang="en-US" dirty="0"/>
          </a:p>
        </p:txBody>
      </p:sp>
      <p:sp>
        <p:nvSpPr>
          <p:cNvPr id="4" name="矩形 3"/>
          <p:cNvSpPr/>
          <p:nvPr/>
        </p:nvSpPr>
        <p:spPr>
          <a:xfrm>
            <a:off x="500034" y="1428736"/>
            <a:ext cx="7286676" cy="4154984"/>
          </a:xfrm>
          <a:prstGeom prst="rect">
            <a:avLst/>
          </a:prstGeom>
        </p:spPr>
        <p:txBody>
          <a:bodyPr wrap="square">
            <a:spAutoFit/>
          </a:bodyPr>
          <a:lstStyle/>
          <a:p>
            <a:r>
              <a:rPr lang="en-US" altLang="zh-CN" sz="2400" smtClean="0"/>
              <a:t>//union.cpp</a:t>
            </a:r>
          </a:p>
          <a:p>
            <a:r>
              <a:rPr lang="en-US" altLang="zh-CN" sz="2400" dirty="0" smtClean="0"/>
              <a:t>union Packed { // Declaration similar to a class</a:t>
            </a:r>
          </a:p>
          <a:p>
            <a:r>
              <a:rPr lang="en-US" altLang="zh-CN" sz="2400" dirty="0" smtClean="0"/>
              <a:t>    char </a:t>
            </a:r>
            <a:r>
              <a:rPr lang="en-US" altLang="zh-CN" sz="2400" dirty="0" err="1" smtClean="0"/>
              <a:t>i</a:t>
            </a:r>
            <a:r>
              <a:rPr lang="en-US" altLang="zh-CN" sz="2400" dirty="0" smtClean="0"/>
              <a:t>;</a:t>
            </a:r>
          </a:p>
          <a:p>
            <a:r>
              <a:rPr lang="en-US" altLang="zh-CN" sz="2400" dirty="0" smtClean="0"/>
              <a:t>    short j;</a:t>
            </a:r>
          </a:p>
          <a:p>
            <a:r>
              <a:rPr lang="en-US" altLang="zh-CN" sz="2400" dirty="0" smtClean="0"/>
              <a:t>    </a:t>
            </a:r>
            <a:r>
              <a:rPr lang="en-US" altLang="zh-CN" sz="2400" dirty="0" err="1" smtClean="0"/>
              <a:t>int</a:t>
            </a:r>
            <a:r>
              <a:rPr lang="en-US" altLang="zh-CN" sz="2400" dirty="0" smtClean="0"/>
              <a:t> k;</a:t>
            </a:r>
          </a:p>
          <a:p>
            <a:r>
              <a:rPr lang="en-US" altLang="zh-CN" sz="2400" dirty="0" smtClean="0"/>
              <a:t>    long l;</a:t>
            </a:r>
          </a:p>
          <a:p>
            <a:r>
              <a:rPr lang="en-US" altLang="zh-CN" sz="2400" dirty="0" smtClean="0"/>
              <a:t>    float f;</a:t>
            </a:r>
          </a:p>
          <a:p>
            <a:r>
              <a:rPr lang="en-US" altLang="zh-CN" sz="2400" dirty="0" smtClean="0"/>
              <a:t>    double d;  </a:t>
            </a:r>
          </a:p>
          <a:p>
            <a:r>
              <a:rPr lang="en-US" altLang="zh-CN" sz="2400" dirty="0" smtClean="0"/>
              <a:t>    // The union will be the size of a </a:t>
            </a:r>
          </a:p>
          <a:p>
            <a:r>
              <a:rPr lang="en-US" altLang="zh-CN" sz="2400" dirty="0" smtClean="0"/>
              <a:t>    // double, since that's the largest element</a:t>
            </a:r>
          </a:p>
          <a:p>
            <a:r>
              <a:rPr lang="en-US" altLang="zh-CN" sz="2400" dirty="0" smtClean="0"/>
              <a:t>};  // Semicolon ends a union, like a </a:t>
            </a:r>
            <a:r>
              <a:rPr lang="en-US" altLang="zh-CN" sz="2400" dirty="0" err="1" smtClean="0"/>
              <a:t>struct</a:t>
            </a:r>
            <a:endParaRPr lang="zh-CN" altLang="en-US" sz="24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union</a:t>
            </a:r>
            <a:endParaRPr lang="zh-CN" altLang="en-US" dirty="0"/>
          </a:p>
        </p:txBody>
      </p:sp>
      <p:sp>
        <p:nvSpPr>
          <p:cNvPr id="4" name="矩形 3"/>
          <p:cNvSpPr/>
          <p:nvPr/>
        </p:nvSpPr>
        <p:spPr>
          <a:xfrm>
            <a:off x="1000100" y="1714488"/>
            <a:ext cx="6643718" cy="3970318"/>
          </a:xfrm>
          <a:prstGeom prst="rect">
            <a:avLst/>
          </a:prstGeom>
        </p:spPr>
        <p:txBody>
          <a:bodyPr wrap="square">
            <a:spAutoFit/>
          </a:bodyPr>
          <a:lstStyle/>
          <a:p>
            <a:r>
              <a:rPr lang="en-US" altLang="zh-CN" sz="2800" dirty="0" err="1" smtClean="0"/>
              <a:t>int</a:t>
            </a:r>
            <a:r>
              <a:rPr lang="en-US" altLang="zh-CN" sz="2800" dirty="0" smtClean="0"/>
              <a:t> main() {</a:t>
            </a:r>
          </a:p>
          <a:p>
            <a:r>
              <a:rPr lang="en-US" altLang="zh-CN" sz="2800" dirty="0" smtClean="0"/>
              <a:t>  </a:t>
            </a:r>
            <a:r>
              <a:rPr lang="en-US" altLang="zh-CN" sz="2800" dirty="0" err="1" smtClean="0"/>
              <a:t>cout</a:t>
            </a:r>
            <a:r>
              <a:rPr lang="en-US" altLang="zh-CN" sz="2800" dirty="0" smtClean="0"/>
              <a:t> &lt;&lt; "</a:t>
            </a:r>
            <a:r>
              <a:rPr lang="en-US" altLang="zh-CN" sz="2800" dirty="0" err="1" smtClean="0"/>
              <a:t>sizeof</a:t>
            </a:r>
            <a:r>
              <a:rPr lang="en-US" altLang="zh-CN" sz="2800" dirty="0" smtClean="0"/>
              <a:t>(Packed) = " </a:t>
            </a:r>
          </a:p>
          <a:p>
            <a:r>
              <a:rPr lang="en-US" altLang="zh-CN" sz="2800" dirty="0" smtClean="0"/>
              <a:t>       &lt;&lt; </a:t>
            </a:r>
            <a:r>
              <a:rPr lang="en-US" altLang="zh-CN" sz="2800" dirty="0" err="1" smtClean="0"/>
              <a:t>sizeof</a:t>
            </a:r>
            <a:r>
              <a:rPr lang="en-US" altLang="zh-CN" sz="2800" dirty="0" smtClean="0"/>
              <a:t>(Packed) &lt;&lt; </a:t>
            </a:r>
            <a:r>
              <a:rPr lang="en-US" altLang="zh-CN" sz="2800" dirty="0" err="1" smtClean="0"/>
              <a:t>endl</a:t>
            </a:r>
            <a:r>
              <a:rPr lang="en-US" altLang="zh-CN" sz="2800" dirty="0" smtClean="0"/>
              <a:t>;</a:t>
            </a:r>
          </a:p>
          <a:p>
            <a:r>
              <a:rPr lang="en-US" altLang="zh-CN" sz="2800" dirty="0" smtClean="0"/>
              <a:t>  Packed x;</a:t>
            </a:r>
          </a:p>
          <a:p>
            <a:r>
              <a:rPr lang="en-US" altLang="zh-CN" sz="2800" dirty="0" smtClean="0"/>
              <a:t>  </a:t>
            </a:r>
            <a:r>
              <a:rPr lang="en-US" altLang="zh-CN" sz="2800" dirty="0" err="1" smtClean="0"/>
              <a:t>x.i</a:t>
            </a:r>
            <a:r>
              <a:rPr lang="en-US" altLang="zh-CN" sz="2800" dirty="0" smtClean="0"/>
              <a:t> = 'c';</a:t>
            </a:r>
          </a:p>
          <a:p>
            <a:r>
              <a:rPr lang="en-US" altLang="zh-CN" sz="2800" dirty="0" smtClean="0"/>
              <a:t>  </a:t>
            </a:r>
            <a:r>
              <a:rPr lang="en-US" altLang="zh-CN" sz="2800" dirty="0" err="1" smtClean="0"/>
              <a:t>cout</a:t>
            </a:r>
            <a:r>
              <a:rPr lang="en-US" altLang="zh-CN" sz="2800" dirty="0" smtClean="0"/>
              <a:t> &lt;&lt; </a:t>
            </a:r>
            <a:r>
              <a:rPr lang="en-US" altLang="zh-CN" sz="2800" dirty="0" err="1" smtClean="0"/>
              <a:t>x.i</a:t>
            </a:r>
            <a:r>
              <a:rPr lang="en-US" altLang="zh-CN" sz="2800" dirty="0" smtClean="0"/>
              <a:t> &lt;&lt; </a:t>
            </a:r>
            <a:r>
              <a:rPr lang="en-US" altLang="zh-CN" sz="2800" dirty="0" err="1" smtClean="0"/>
              <a:t>endl</a:t>
            </a:r>
            <a:r>
              <a:rPr lang="en-US" altLang="zh-CN" sz="2800" dirty="0" smtClean="0"/>
              <a:t>;</a:t>
            </a:r>
          </a:p>
          <a:p>
            <a:r>
              <a:rPr lang="en-US" altLang="zh-CN" sz="2800" dirty="0" smtClean="0"/>
              <a:t>  </a:t>
            </a:r>
            <a:r>
              <a:rPr lang="en-US" altLang="zh-CN" sz="2800" dirty="0" err="1" smtClean="0"/>
              <a:t>x.d</a:t>
            </a:r>
            <a:r>
              <a:rPr lang="en-US" altLang="zh-CN" sz="2800" dirty="0" smtClean="0"/>
              <a:t> = 3.14159;</a:t>
            </a:r>
          </a:p>
          <a:p>
            <a:r>
              <a:rPr lang="en-US" altLang="zh-CN" sz="2800" dirty="0" smtClean="0"/>
              <a:t>  </a:t>
            </a:r>
            <a:r>
              <a:rPr lang="en-US" altLang="zh-CN" sz="2800" dirty="0" err="1" smtClean="0"/>
              <a:t>cout</a:t>
            </a:r>
            <a:r>
              <a:rPr lang="en-US" altLang="zh-CN" sz="2800" dirty="0" smtClean="0"/>
              <a:t> &lt;&lt; </a:t>
            </a:r>
            <a:r>
              <a:rPr lang="en-US" altLang="zh-CN" sz="2800" dirty="0" err="1" smtClean="0"/>
              <a:t>x.d</a:t>
            </a:r>
            <a:r>
              <a:rPr lang="en-US" altLang="zh-CN" sz="2800" dirty="0" smtClean="0"/>
              <a:t> &lt;&lt; </a:t>
            </a:r>
            <a:r>
              <a:rPr lang="en-US" altLang="zh-CN" sz="2800" dirty="0" err="1" smtClean="0"/>
              <a:t>endl</a:t>
            </a:r>
            <a:r>
              <a:rPr lang="en-US" altLang="zh-CN" sz="2800" dirty="0" smtClean="0"/>
              <a:t>;</a:t>
            </a:r>
          </a:p>
          <a:p>
            <a:r>
              <a:rPr lang="en-US" altLang="zh-CN" sz="2800" dirty="0" smtClean="0"/>
              <a:t>} ///:~</a:t>
            </a:r>
            <a:endParaRPr lang="en-US" altLang="zh-CN" sz="2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主要内容</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函数</a:t>
            </a:r>
            <a:endParaRPr lang="en-US" altLang="zh-CN" dirty="0" smtClean="0"/>
          </a:p>
          <a:p>
            <a:r>
              <a:rPr lang="zh-CN" altLang="en-US" dirty="0" smtClean="0"/>
              <a:t>控制语句</a:t>
            </a:r>
            <a:endParaRPr lang="en-US" altLang="zh-CN" dirty="0" smtClean="0"/>
          </a:p>
          <a:p>
            <a:r>
              <a:rPr lang="zh-CN" altLang="en-US" dirty="0" smtClean="0"/>
              <a:t>运算符</a:t>
            </a:r>
            <a:endParaRPr lang="en-US" altLang="zh-CN" dirty="0" smtClean="0"/>
          </a:p>
          <a:p>
            <a:r>
              <a:rPr lang="zh-CN" altLang="en-US" dirty="0" smtClean="0"/>
              <a:t>数据类型</a:t>
            </a:r>
          </a:p>
          <a:p>
            <a:r>
              <a:rPr lang="zh-CN" altLang="en-US" b="1" dirty="0" smtClean="0"/>
              <a:t>指针</a:t>
            </a:r>
            <a:r>
              <a:rPr lang="en-US" altLang="zh-CN" b="1" dirty="0" smtClean="0"/>
              <a:t>/</a:t>
            </a:r>
            <a:r>
              <a:rPr lang="zh-CN" altLang="en-US" b="1" dirty="0" smtClean="0"/>
              <a:t>引用</a:t>
            </a:r>
            <a:r>
              <a:rPr lang="en-US" altLang="zh-CN" b="1" dirty="0" smtClean="0"/>
              <a:t>*</a:t>
            </a:r>
            <a:endParaRPr lang="zh-CN" altLang="en-US" b="1" dirty="0" smtClean="0"/>
          </a:p>
          <a:p>
            <a:r>
              <a:rPr lang="zh-CN" altLang="en-US" dirty="0" smtClean="0"/>
              <a:t>变量</a:t>
            </a:r>
          </a:p>
          <a:p>
            <a:r>
              <a:rPr lang="zh-CN" altLang="en-US" dirty="0" smtClean="0"/>
              <a:t>运算符</a:t>
            </a:r>
          </a:p>
          <a:p>
            <a:r>
              <a:rPr lang="zh-CN" altLang="en-US" dirty="0" smtClean="0"/>
              <a:t>类型转换</a:t>
            </a:r>
          </a:p>
          <a:p>
            <a:r>
              <a:rPr lang="zh-CN" altLang="en-US" b="1" dirty="0" smtClean="0"/>
              <a:t>结构</a:t>
            </a:r>
            <a:r>
              <a:rPr lang="en-US" altLang="zh-CN" b="1" dirty="0" smtClean="0"/>
              <a:t>*</a:t>
            </a:r>
            <a:endParaRPr lang="zh-CN" altLang="en-US" b="1" dirty="0" smtClean="0"/>
          </a:p>
          <a:p>
            <a:r>
              <a:rPr lang="zh-CN" altLang="en-US" b="1" dirty="0" smtClean="0"/>
              <a:t>联合</a:t>
            </a:r>
            <a:r>
              <a:rPr lang="en-US" altLang="zh-CN" b="1" dirty="0" smtClean="0"/>
              <a:t>(union)*</a:t>
            </a:r>
          </a:p>
          <a:p>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数据类型</a:t>
            </a:r>
            <a:endParaRPr kumimoji="1" lang="zh-CN" altLang="en-US" dirty="0"/>
          </a:p>
        </p:txBody>
      </p:sp>
      <p:sp>
        <p:nvSpPr>
          <p:cNvPr id="3" name="内容占位符 2"/>
          <p:cNvSpPr>
            <a:spLocks noGrp="1"/>
          </p:cNvSpPr>
          <p:nvPr>
            <p:ph idx="1"/>
          </p:nvPr>
        </p:nvSpPr>
        <p:spPr/>
        <p:txBody>
          <a:bodyPr/>
          <a:lstStyle/>
          <a:p>
            <a:r>
              <a:rPr kumimoji="1" lang="zh-CN" altLang="en-US" dirty="0" smtClean="0"/>
              <a:t>基本数据类型</a:t>
            </a:r>
            <a:r>
              <a:rPr kumimoji="1" lang="en-US" altLang="zh-CN" dirty="0" smtClean="0"/>
              <a:t>(Build-in types)</a:t>
            </a:r>
          </a:p>
          <a:p>
            <a:pPr lvl="1"/>
            <a:r>
              <a:rPr kumimoji="1" lang="en-US" altLang="zh-CN" dirty="0"/>
              <a:t>c</a:t>
            </a:r>
            <a:r>
              <a:rPr kumimoji="1" lang="en-US" altLang="zh-CN" dirty="0" smtClean="0"/>
              <a:t>har</a:t>
            </a:r>
          </a:p>
          <a:p>
            <a:pPr lvl="1"/>
            <a:r>
              <a:rPr kumimoji="1" lang="en-US" altLang="zh-CN" dirty="0" err="1"/>
              <a:t>i</a:t>
            </a:r>
            <a:r>
              <a:rPr kumimoji="1" lang="en-US" altLang="zh-CN" dirty="0" err="1" smtClean="0"/>
              <a:t>nt</a:t>
            </a:r>
            <a:endParaRPr kumimoji="1" lang="en-US" altLang="zh-CN" dirty="0" smtClean="0"/>
          </a:p>
          <a:p>
            <a:pPr lvl="1"/>
            <a:r>
              <a:rPr kumimoji="1" lang="en-US" altLang="zh-CN" dirty="0"/>
              <a:t>f</a:t>
            </a:r>
            <a:r>
              <a:rPr kumimoji="1" lang="en-US" altLang="zh-CN" dirty="0" smtClean="0"/>
              <a:t>loat</a:t>
            </a:r>
          </a:p>
          <a:p>
            <a:pPr lvl="1"/>
            <a:r>
              <a:rPr kumimoji="1" lang="en-US" altLang="zh-CN" dirty="0"/>
              <a:t>d</a:t>
            </a:r>
            <a:r>
              <a:rPr kumimoji="1" lang="en-US" altLang="zh-CN" dirty="0" smtClean="0"/>
              <a:t>ouble</a:t>
            </a:r>
          </a:p>
          <a:p>
            <a:pPr lvl="1"/>
            <a:r>
              <a:rPr kumimoji="1" lang="en-US" altLang="zh-CN" dirty="0" err="1"/>
              <a:t>b</a:t>
            </a:r>
            <a:r>
              <a:rPr kumimoji="1" lang="en-US" altLang="zh-CN" dirty="0" err="1" smtClean="0"/>
              <a:t>ool</a:t>
            </a:r>
            <a:r>
              <a:rPr kumimoji="1" lang="en-US" altLang="zh-CN" dirty="0" smtClean="0"/>
              <a:t>(true/false)</a:t>
            </a:r>
            <a:endParaRPr kumimoji="1" lang="zh-CN" altLang="en-US" dirty="0"/>
          </a:p>
        </p:txBody>
      </p:sp>
    </p:spTree>
    <p:extLst>
      <p:ext uri="{BB962C8B-B14F-4D97-AF65-F5344CB8AC3E}">
        <p14:creationId xmlns:p14="http://schemas.microsoft.com/office/powerpoint/2010/main" val="39421848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数据类型</a:t>
            </a:r>
          </a:p>
        </p:txBody>
      </p:sp>
      <p:sp>
        <p:nvSpPr>
          <p:cNvPr id="3" name="内容占位符 2"/>
          <p:cNvSpPr>
            <a:spLocks noGrp="1"/>
          </p:cNvSpPr>
          <p:nvPr>
            <p:ph idx="1"/>
          </p:nvPr>
        </p:nvSpPr>
        <p:spPr/>
        <p:txBody>
          <a:bodyPr/>
          <a:lstStyle/>
          <a:p>
            <a:r>
              <a:rPr kumimoji="1" lang="zh-CN" altLang="en-US" dirty="0" smtClean="0"/>
              <a:t>基本数据类型修饰符</a:t>
            </a:r>
            <a:r>
              <a:rPr kumimoji="1" lang="en-US" altLang="zh-CN" dirty="0" smtClean="0"/>
              <a:t>(</a:t>
            </a:r>
            <a:r>
              <a:rPr kumimoji="1" lang="en-US" altLang="zh-CN" dirty="0" err="1" smtClean="0"/>
              <a:t>Specifiers</a:t>
            </a:r>
            <a:r>
              <a:rPr kumimoji="1" lang="en-US" altLang="zh-CN" dirty="0" smtClean="0"/>
              <a:t>)</a:t>
            </a:r>
          </a:p>
          <a:p>
            <a:pPr lvl="1"/>
            <a:r>
              <a:rPr kumimoji="1" lang="en-US" altLang="zh-CN" dirty="0" smtClean="0"/>
              <a:t>Long</a:t>
            </a:r>
            <a:r>
              <a:rPr kumimoji="1" lang="zh-CN" altLang="en-US" dirty="0" smtClean="0"/>
              <a:t>／</a:t>
            </a:r>
            <a:r>
              <a:rPr kumimoji="1" lang="en-US" altLang="zh-CN" dirty="0" smtClean="0"/>
              <a:t>Short</a:t>
            </a:r>
          </a:p>
          <a:p>
            <a:pPr lvl="2"/>
            <a:r>
              <a:rPr kumimoji="1" lang="zh-CN" altLang="en-US" dirty="0" smtClean="0"/>
              <a:t>修饰</a:t>
            </a:r>
            <a:r>
              <a:rPr kumimoji="1" lang="zh-CN" altLang="zh-CN" dirty="0"/>
              <a:t>i</a:t>
            </a:r>
            <a:r>
              <a:rPr kumimoji="1" lang="en-US" altLang="zh-CN" dirty="0" err="1" smtClean="0"/>
              <a:t>nt</a:t>
            </a:r>
            <a:r>
              <a:rPr kumimoji="1" lang="zh-CN" altLang="en-US" dirty="0" smtClean="0"/>
              <a:t> 和</a:t>
            </a:r>
            <a:r>
              <a:rPr kumimoji="1" lang="en-US" altLang="zh-CN" dirty="0" smtClean="0"/>
              <a:t>double</a:t>
            </a:r>
          </a:p>
          <a:p>
            <a:pPr lvl="1"/>
            <a:r>
              <a:rPr kumimoji="1" lang="en-US" altLang="zh-CN" dirty="0" smtClean="0"/>
              <a:t>Sighed/Unsigned</a:t>
            </a:r>
          </a:p>
          <a:p>
            <a:pPr marL="0" indent="0">
              <a:buNone/>
            </a:pPr>
            <a:endParaRPr kumimoji="1" lang="zh-CN" altLang="en-US" dirty="0"/>
          </a:p>
        </p:txBody>
      </p:sp>
    </p:spTree>
    <p:extLst>
      <p:ext uri="{BB962C8B-B14F-4D97-AF65-F5344CB8AC3E}">
        <p14:creationId xmlns:p14="http://schemas.microsoft.com/office/powerpoint/2010/main" val="39327512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a:t>
            </a:r>
            <a:endParaRPr lang="zh-CN" altLang="en-US" dirty="0"/>
          </a:p>
        </p:txBody>
      </p:sp>
      <p:sp>
        <p:nvSpPr>
          <p:cNvPr id="3" name="内容占位符 2"/>
          <p:cNvSpPr>
            <a:spLocks noGrp="1"/>
          </p:cNvSpPr>
          <p:nvPr>
            <p:ph idx="1"/>
          </p:nvPr>
        </p:nvSpPr>
        <p:spPr/>
        <p:txBody>
          <a:bodyPr/>
          <a:lstStyle/>
          <a:p>
            <a:r>
              <a:rPr lang="zh-CN" altLang="en-US" dirty="0" smtClean="0"/>
              <a:t>程序中的变量都至少有两个属性：值和存放该值的地址。</a:t>
            </a:r>
            <a:endParaRPr lang="en-US" altLang="zh-CN" dirty="0" smtClean="0"/>
          </a:p>
          <a:p>
            <a:r>
              <a:rPr lang="en-US" altLang="zh-CN" dirty="0" smtClean="0"/>
              <a:t>&amp;</a:t>
            </a:r>
            <a:r>
              <a:rPr lang="zh-CN" altLang="en-US" dirty="0" smtClean="0"/>
              <a:t>运算符</a:t>
            </a:r>
            <a:endParaRPr lang="en-US" altLang="zh-CN" dirty="0" smtClean="0"/>
          </a:p>
          <a:p>
            <a:pPr lvl="1"/>
            <a:r>
              <a:rPr lang="zh-CN" altLang="en-US" dirty="0" smtClean="0"/>
              <a:t>取地址操作符</a:t>
            </a:r>
            <a:endParaRPr lang="en-US" altLang="zh-CN" dirty="0" smtClean="0"/>
          </a:p>
          <a:p>
            <a:r>
              <a:rPr lang="en-US" altLang="zh-CN" dirty="0" smtClean="0"/>
              <a:t>*</a:t>
            </a:r>
            <a:r>
              <a:rPr lang="zh-CN" altLang="en-US" dirty="0" smtClean="0"/>
              <a:t>运算符</a:t>
            </a:r>
            <a:endParaRPr lang="en-US" altLang="zh-CN" dirty="0" smtClean="0"/>
          </a:p>
          <a:p>
            <a:pPr lvl="1"/>
            <a:r>
              <a:rPr lang="zh-CN" altLang="en-US" dirty="0" smtClean="0"/>
              <a:t>取值操作符</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指针示例</a:t>
            </a:r>
            <a:endParaRPr lang="zh-CN" altLang="en-US" dirty="0"/>
          </a:p>
        </p:txBody>
      </p:sp>
      <p:sp>
        <p:nvSpPr>
          <p:cNvPr id="4" name="矩形 3"/>
          <p:cNvSpPr/>
          <p:nvPr/>
        </p:nvSpPr>
        <p:spPr>
          <a:xfrm>
            <a:off x="500034" y="1357298"/>
            <a:ext cx="6286528" cy="5324535"/>
          </a:xfrm>
          <a:prstGeom prst="rect">
            <a:avLst/>
          </a:prstGeom>
        </p:spPr>
        <p:txBody>
          <a:bodyPr wrap="square">
            <a:spAutoFit/>
          </a:bodyPr>
          <a:lstStyle/>
          <a:p>
            <a:r>
              <a:rPr lang="en-US" altLang="zh-CN" sz="2000" dirty="0" smtClean="0"/>
              <a:t>//YourPets2.cpp</a:t>
            </a:r>
          </a:p>
          <a:p>
            <a:endParaRPr lang="en-US" altLang="zh-CN" sz="2000" dirty="0" smtClean="0"/>
          </a:p>
          <a:p>
            <a:r>
              <a:rPr lang="en-US" altLang="zh-CN" sz="2000" dirty="0" err="1" smtClean="0"/>
              <a:t>int</a:t>
            </a:r>
            <a:r>
              <a:rPr lang="en-US" altLang="zh-CN" sz="2000" dirty="0" smtClean="0"/>
              <a:t> dog, cat, bird, fish;</a:t>
            </a:r>
          </a:p>
          <a:p>
            <a:r>
              <a:rPr lang="en-US" altLang="zh-CN" sz="2000" dirty="0" smtClean="0"/>
              <a:t>void f(</a:t>
            </a:r>
            <a:r>
              <a:rPr lang="en-US" altLang="zh-CN" sz="2000" dirty="0" err="1" smtClean="0"/>
              <a:t>int</a:t>
            </a:r>
            <a:r>
              <a:rPr lang="en-US" altLang="zh-CN" sz="2000" dirty="0" smtClean="0"/>
              <a:t> pet) {</a:t>
            </a:r>
          </a:p>
          <a:p>
            <a:r>
              <a:rPr lang="en-US" altLang="zh-CN" sz="2000" dirty="0" smtClean="0"/>
              <a:t> </a:t>
            </a:r>
            <a:r>
              <a:rPr lang="zh-CN" altLang="en-US" sz="2000" dirty="0" smtClean="0"/>
              <a:t>    </a:t>
            </a:r>
            <a:r>
              <a:rPr lang="en-US" altLang="zh-CN" sz="2000" dirty="0" smtClean="0"/>
              <a:t> </a:t>
            </a:r>
            <a:r>
              <a:rPr lang="en-US" altLang="zh-CN" sz="2000" dirty="0" err="1" smtClean="0"/>
              <a:t>cout</a:t>
            </a:r>
            <a:r>
              <a:rPr lang="en-US" altLang="zh-CN" sz="2000" dirty="0" smtClean="0"/>
              <a:t> &lt;&lt; "pet id number: " &lt;&lt; pet &lt;&lt; </a:t>
            </a:r>
            <a:r>
              <a:rPr lang="en-US" altLang="zh-CN" sz="2000" dirty="0" err="1" smtClean="0"/>
              <a:t>endl</a:t>
            </a:r>
            <a:r>
              <a:rPr lang="en-US" altLang="zh-CN" sz="2000" dirty="0" smtClean="0"/>
              <a:t>;</a:t>
            </a:r>
          </a:p>
          <a:p>
            <a:r>
              <a:rPr lang="en-US" altLang="zh-CN" sz="2000" dirty="0" smtClean="0"/>
              <a:t>}</a:t>
            </a:r>
          </a:p>
          <a:p>
            <a:r>
              <a:rPr lang="en-US" altLang="zh-CN" sz="2000" dirty="0" err="1" smtClean="0"/>
              <a:t>int</a:t>
            </a:r>
            <a:r>
              <a:rPr lang="en-US" altLang="zh-CN" sz="2000" dirty="0" smtClean="0"/>
              <a:t> main() {</a:t>
            </a:r>
          </a:p>
          <a:p>
            <a:r>
              <a:rPr lang="en-US" altLang="zh-CN" sz="2000" dirty="0" smtClean="0"/>
              <a:t>  </a:t>
            </a:r>
            <a:r>
              <a:rPr lang="en-US" altLang="zh-CN" sz="2000" dirty="0" err="1" smtClean="0"/>
              <a:t>int</a:t>
            </a:r>
            <a:r>
              <a:rPr lang="en-US" altLang="zh-CN" sz="2000" dirty="0" smtClean="0"/>
              <a:t> </a:t>
            </a:r>
            <a:r>
              <a:rPr lang="en-US" altLang="zh-CN" sz="2000" dirty="0" err="1" smtClean="0"/>
              <a:t>i</a:t>
            </a:r>
            <a:r>
              <a:rPr lang="en-US" altLang="zh-CN" sz="2000" dirty="0" smtClean="0"/>
              <a:t>, j, k;</a:t>
            </a:r>
          </a:p>
          <a:p>
            <a:r>
              <a:rPr lang="en-US" altLang="zh-CN" sz="2000" dirty="0" smtClean="0"/>
              <a:t>  </a:t>
            </a:r>
            <a:r>
              <a:rPr lang="en-US" altLang="zh-CN" sz="2000" dirty="0" err="1" smtClean="0"/>
              <a:t>cout</a:t>
            </a:r>
            <a:r>
              <a:rPr lang="en-US" altLang="zh-CN" sz="2000" dirty="0" smtClean="0"/>
              <a:t> &lt;&lt; "f(): " &lt;&lt; (long)&amp;f &lt;&lt; </a:t>
            </a:r>
            <a:r>
              <a:rPr lang="en-US" altLang="zh-CN" sz="2000" dirty="0" err="1" smtClean="0"/>
              <a:t>endl</a:t>
            </a:r>
            <a:r>
              <a:rPr lang="en-US" altLang="zh-CN" sz="2000" dirty="0" smtClean="0"/>
              <a:t>;</a:t>
            </a:r>
          </a:p>
          <a:p>
            <a:r>
              <a:rPr lang="en-US" altLang="zh-CN" sz="2000" dirty="0" smtClean="0"/>
              <a:t>  </a:t>
            </a:r>
            <a:r>
              <a:rPr lang="en-US" altLang="zh-CN" sz="2000" dirty="0" err="1" smtClean="0"/>
              <a:t>cout</a:t>
            </a:r>
            <a:r>
              <a:rPr lang="en-US" altLang="zh-CN" sz="2000" dirty="0" smtClean="0"/>
              <a:t> &lt;&lt; "dog: " &lt;&lt; (long)&amp;dog &lt;&lt; </a:t>
            </a:r>
            <a:r>
              <a:rPr lang="en-US" altLang="zh-CN" sz="2000" dirty="0" err="1" smtClean="0"/>
              <a:t>endl</a:t>
            </a:r>
            <a:r>
              <a:rPr lang="en-US" altLang="zh-CN" sz="2000" dirty="0" smtClean="0"/>
              <a:t>;</a:t>
            </a:r>
          </a:p>
          <a:p>
            <a:r>
              <a:rPr lang="en-US" altLang="zh-CN" sz="2000" dirty="0" smtClean="0"/>
              <a:t>  </a:t>
            </a:r>
            <a:r>
              <a:rPr lang="en-US" altLang="zh-CN" sz="2000" dirty="0" err="1" smtClean="0"/>
              <a:t>cout</a:t>
            </a:r>
            <a:r>
              <a:rPr lang="en-US" altLang="zh-CN" sz="2000" dirty="0" smtClean="0"/>
              <a:t> &lt;&lt; "cat: " &lt;&lt; (long)&amp;cat &lt;&lt; </a:t>
            </a:r>
            <a:r>
              <a:rPr lang="en-US" altLang="zh-CN" sz="2000" dirty="0" err="1" smtClean="0"/>
              <a:t>endl</a:t>
            </a:r>
            <a:r>
              <a:rPr lang="en-US" altLang="zh-CN" sz="2000" dirty="0" smtClean="0"/>
              <a:t>;</a:t>
            </a:r>
          </a:p>
          <a:p>
            <a:r>
              <a:rPr lang="en-US" altLang="zh-CN" sz="2000" dirty="0" smtClean="0"/>
              <a:t>  </a:t>
            </a:r>
            <a:r>
              <a:rPr lang="en-US" altLang="zh-CN" sz="2000" dirty="0" err="1" smtClean="0"/>
              <a:t>cout</a:t>
            </a:r>
            <a:r>
              <a:rPr lang="en-US" altLang="zh-CN" sz="2000" dirty="0" smtClean="0"/>
              <a:t> &lt;&lt; "bird: " &lt;&lt; (long)&amp;bird &lt;&lt; </a:t>
            </a:r>
            <a:r>
              <a:rPr lang="en-US" altLang="zh-CN" sz="2000" dirty="0" err="1" smtClean="0"/>
              <a:t>endl</a:t>
            </a:r>
            <a:r>
              <a:rPr lang="en-US" altLang="zh-CN" sz="2000" dirty="0" smtClean="0"/>
              <a:t>;</a:t>
            </a:r>
          </a:p>
          <a:p>
            <a:r>
              <a:rPr lang="en-US" altLang="zh-CN" sz="2000" dirty="0" smtClean="0"/>
              <a:t>  </a:t>
            </a:r>
            <a:r>
              <a:rPr lang="en-US" altLang="zh-CN" sz="2000" dirty="0" err="1" smtClean="0"/>
              <a:t>cout</a:t>
            </a:r>
            <a:r>
              <a:rPr lang="en-US" altLang="zh-CN" sz="2000" dirty="0" smtClean="0"/>
              <a:t> &lt;&lt; "fish: " &lt;&lt; (long)&amp;fish &lt;&lt; </a:t>
            </a:r>
            <a:r>
              <a:rPr lang="en-US" altLang="zh-CN" sz="2000" dirty="0" err="1" smtClean="0"/>
              <a:t>endl</a:t>
            </a:r>
            <a:r>
              <a:rPr lang="en-US" altLang="zh-CN" sz="2000" dirty="0" smtClean="0"/>
              <a:t>;</a:t>
            </a:r>
          </a:p>
          <a:p>
            <a:r>
              <a:rPr lang="en-US" altLang="zh-CN" sz="2000" dirty="0" smtClean="0"/>
              <a:t>  </a:t>
            </a:r>
            <a:r>
              <a:rPr lang="en-US" altLang="zh-CN" sz="2000" dirty="0" err="1" smtClean="0"/>
              <a:t>cout</a:t>
            </a:r>
            <a:r>
              <a:rPr lang="en-US" altLang="zh-CN" sz="2000" dirty="0" smtClean="0"/>
              <a:t> &lt;&lt; "</a:t>
            </a:r>
            <a:r>
              <a:rPr lang="en-US" altLang="zh-CN" sz="2000" dirty="0" err="1" smtClean="0"/>
              <a:t>i</a:t>
            </a:r>
            <a:r>
              <a:rPr lang="en-US" altLang="zh-CN" sz="2000" dirty="0" smtClean="0"/>
              <a:t>: " &lt;&lt; (long)&amp;</a:t>
            </a:r>
            <a:r>
              <a:rPr lang="en-US" altLang="zh-CN" sz="2000" dirty="0" err="1" smtClean="0"/>
              <a:t>i</a:t>
            </a:r>
            <a:r>
              <a:rPr lang="en-US" altLang="zh-CN" sz="2000" dirty="0" smtClean="0"/>
              <a:t> &lt;&lt; </a:t>
            </a:r>
            <a:r>
              <a:rPr lang="en-US" altLang="zh-CN" sz="2000" dirty="0" err="1" smtClean="0"/>
              <a:t>endl</a:t>
            </a:r>
            <a:r>
              <a:rPr lang="en-US" altLang="zh-CN" sz="2000" dirty="0" smtClean="0"/>
              <a:t>;</a:t>
            </a:r>
          </a:p>
          <a:p>
            <a:r>
              <a:rPr lang="en-US" altLang="zh-CN" sz="2000" dirty="0" smtClean="0"/>
              <a:t>  </a:t>
            </a:r>
            <a:r>
              <a:rPr lang="en-US" altLang="zh-CN" sz="2000" dirty="0" err="1" smtClean="0"/>
              <a:t>cout</a:t>
            </a:r>
            <a:r>
              <a:rPr lang="en-US" altLang="zh-CN" sz="2000" dirty="0" smtClean="0"/>
              <a:t> &lt;&lt; "j: " &lt;&lt; (long)&amp;j &lt;&lt; </a:t>
            </a:r>
            <a:r>
              <a:rPr lang="en-US" altLang="zh-CN" sz="2000" dirty="0" err="1" smtClean="0"/>
              <a:t>endl</a:t>
            </a:r>
            <a:r>
              <a:rPr lang="en-US" altLang="zh-CN" sz="2000" dirty="0" smtClean="0"/>
              <a:t>;</a:t>
            </a:r>
          </a:p>
          <a:p>
            <a:r>
              <a:rPr lang="en-US" altLang="zh-CN" sz="2000" dirty="0" smtClean="0"/>
              <a:t>  </a:t>
            </a:r>
            <a:r>
              <a:rPr lang="en-US" altLang="zh-CN" sz="2000" dirty="0" err="1" smtClean="0"/>
              <a:t>cout</a:t>
            </a:r>
            <a:r>
              <a:rPr lang="en-US" altLang="zh-CN" sz="2000" dirty="0" smtClean="0"/>
              <a:t> &lt;&lt; "k: " &lt;&lt; (long)&amp;k &lt;&lt; </a:t>
            </a:r>
            <a:r>
              <a:rPr lang="en-US" altLang="zh-CN" sz="2000" dirty="0" err="1" smtClean="0"/>
              <a:t>endl</a:t>
            </a:r>
            <a:r>
              <a:rPr lang="en-US" altLang="zh-CN" sz="2000" dirty="0" smtClean="0"/>
              <a:t>;</a:t>
            </a:r>
          </a:p>
          <a:p>
            <a:r>
              <a:rPr lang="en-US" altLang="zh-CN" sz="2000" dirty="0" smtClean="0"/>
              <a:t>} ///:~</a:t>
            </a:r>
            <a:endParaRPr lang="zh-CN" altLang="en-US" sz="2000" dirty="0"/>
          </a:p>
        </p:txBody>
      </p:sp>
      <p:sp>
        <p:nvSpPr>
          <p:cNvPr id="5" name="矩形 4"/>
          <p:cNvSpPr/>
          <p:nvPr/>
        </p:nvSpPr>
        <p:spPr>
          <a:xfrm>
            <a:off x="5429256" y="4071942"/>
            <a:ext cx="3143256" cy="2308324"/>
          </a:xfrm>
          <a:prstGeom prst="rect">
            <a:avLst/>
          </a:prstGeom>
          <a:ln>
            <a:solidFill>
              <a:schemeClr val="accent1"/>
            </a:solidFill>
          </a:ln>
        </p:spPr>
        <p:txBody>
          <a:bodyPr wrap="square">
            <a:spAutoFit/>
          </a:bodyPr>
          <a:lstStyle/>
          <a:p>
            <a:r>
              <a:rPr lang="en-US" altLang="zh-CN" dirty="0" smtClean="0"/>
              <a:t>f(): 4199374</a:t>
            </a:r>
          </a:p>
          <a:p>
            <a:r>
              <a:rPr lang="en-US" altLang="zh-CN" dirty="0" smtClean="0"/>
              <a:t>dog: 4485128</a:t>
            </a:r>
          </a:p>
          <a:p>
            <a:r>
              <a:rPr lang="en-US" altLang="zh-CN" dirty="0" smtClean="0"/>
              <a:t>cat: 4485132</a:t>
            </a:r>
          </a:p>
          <a:p>
            <a:r>
              <a:rPr lang="en-US" altLang="zh-CN" dirty="0" smtClean="0"/>
              <a:t>bird: 4485136</a:t>
            </a:r>
          </a:p>
          <a:p>
            <a:r>
              <a:rPr lang="en-US" altLang="zh-CN" dirty="0" smtClean="0"/>
              <a:t>fish: 4485140</a:t>
            </a:r>
          </a:p>
          <a:p>
            <a:r>
              <a:rPr lang="en-US" altLang="zh-CN" dirty="0" err="1" smtClean="0"/>
              <a:t>i</a:t>
            </a:r>
            <a:r>
              <a:rPr lang="en-US" altLang="zh-CN" dirty="0" smtClean="0"/>
              <a:t>: 2293540</a:t>
            </a:r>
          </a:p>
          <a:p>
            <a:r>
              <a:rPr lang="en-US" altLang="zh-CN" dirty="0" smtClean="0"/>
              <a:t>j: 2293536</a:t>
            </a:r>
          </a:p>
          <a:p>
            <a:r>
              <a:rPr lang="en-US" altLang="zh-CN" dirty="0" smtClean="0"/>
              <a:t>k: 2293532</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fade">
                                      <p:cBhvr>
                                        <p:cTn id="7" dur="2000"/>
                                        <p:tgtEl>
                                          <p:spTgt spid="5">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2000"/>
                                        <p:tgtEl>
                                          <p:spTgt spid="5">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2000"/>
                                        <p:tgtEl>
                                          <p:spTgt spid="5">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fade">
                                      <p:cBhvr>
                                        <p:cTn id="16" dur="2000"/>
                                        <p:tgtEl>
                                          <p:spTgt spid="5">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fade">
                                      <p:cBhvr>
                                        <p:cTn id="19" dur="2000"/>
                                        <p:tgtEl>
                                          <p:spTgt spid="5">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2000"/>
                                        <p:tgtEl>
                                          <p:spTgt spid="5">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Effect transition="in" filter="fade">
                                      <p:cBhvr>
                                        <p:cTn id="25" dur="2000"/>
                                        <p:tgtEl>
                                          <p:spTgt spid="5">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fade">
                                      <p:cBhvr>
                                        <p:cTn id="28" dur="2000"/>
                                        <p:tgtEl>
                                          <p:spTgt spid="5">
                                            <p:txEl>
                                              <p:pRg st="6" end="6"/>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animEffect transition="in" filter="fade">
                                      <p:cBhvr>
                                        <p:cTn id="31" dur="20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15745</TotalTime>
  <Words>2218</Words>
  <Application>Microsoft Macintosh PowerPoint</Application>
  <PresentationFormat>全屏显示(4:3)</PresentationFormat>
  <Paragraphs>433</Paragraphs>
  <Slides>41</Slides>
  <Notes>4</Notes>
  <HiddenSlides>1</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41</vt:i4>
      </vt:variant>
    </vt:vector>
  </HeadingPairs>
  <TitlesOfParts>
    <vt:vector size="45" baseType="lpstr">
      <vt:lpstr>Calibri</vt:lpstr>
      <vt:lpstr>宋体</vt:lpstr>
      <vt:lpstr>Arial</vt:lpstr>
      <vt:lpstr>Office 主题</vt:lpstr>
      <vt:lpstr>第三章 C++中的C</vt:lpstr>
      <vt:lpstr>本章目标</vt:lpstr>
      <vt:lpstr>程序设计语言</vt:lpstr>
      <vt:lpstr>程序设计语言</vt:lpstr>
      <vt:lpstr>主要内容</vt:lpstr>
      <vt:lpstr>数据类型</vt:lpstr>
      <vt:lpstr>数据类型</vt:lpstr>
      <vt:lpstr>指针</vt:lpstr>
      <vt:lpstr>指针示例</vt:lpstr>
      <vt:lpstr>指针声明及使用</vt:lpstr>
      <vt:lpstr>0315</vt:lpstr>
      <vt:lpstr>指针的运算（1）</vt:lpstr>
      <vt:lpstr>指针的运算</vt:lpstr>
      <vt:lpstr>Java中有指针吗？</vt:lpstr>
      <vt:lpstr>Java中的指针(引用)</vt:lpstr>
      <vt:lpstr>函数指针</vt:lpstr>
      <vt:lpstr>使用函数指针</vt:lpstr>
      <vt:lpstr>PowerPoint 演示文稿</vt:lpstr>
      <vt:lpstr>Java</vt:lpstr>
      <vt:lpstr>PowerPoint 演示文稿</vt:lpstr>
      <vt:lpstr>.NET</vt:lpstr>
      <vt:lpstr>Swift</vt:lpstr>
      <vt:lpstr>指向函数指针的指针数组(1)</vt:lpstr>
      <vt:lpstr>指向函数指针的指针数组(2)</vt:lpstr>
      <vt:lpstr>参数传递</vt:lpstr>
      <vt:lpstr>传值(1)</vt:lpstr>
      <vt:lpstr>传值(2)</vt:lpstr>
      <vt:lpstr>传指针</vt:lpstr>
      <vt:lpstr>指针 vs.引用</vt:lpstr>
      <vt:lpstr>传引用</vt:lpstr>
      <vt:lpstr>为变量指定存储空间</vt:lpstr>
      <vt:lpstr>typedef</vt:lpstr>
      <vt:lpstr>typedef</vt:lpstr>
      <vt:lpstr>struct</vt:lpstr>
      <vt:lpstr>Access Levels(Java &amp; C++)</vt:lpstr>
      <vt:lpstr>指针和结构</vt:lpstr>
      <vt:lpstr>指针和结构</vt:lpstr>
      <vt:lpstr>使用typedef</vt:lpstr>
      <vt:lpstr>union</vt:lpstr>
      <vt:lpstr>union</vt:lpstr>
      <vt:lpstr>union</vt:lpstr>
    </vt:vector>
  </TitlesOfParts>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第三章 C++中的C</dc:title>
  <dc:creator>fudanxxc</dc:creator>
  <cp:lastModifiedBy>tiange zhang</cp:lastModifiedBy>
  <cp:revision>201</cp:revision>
  <cp:lastPrinted>2017-03-21T13:44:38Z</cp:lastPrinted>
  <dcterms:created xsi:type="dcterms:W3CDTF">2010-03-01T12:18:04Z</dcterms:created>
  <dcterms:modified xsi:type="dcterms:W3CDTF">2017-03-22T08:00:06Z</dcterms:modified>
</cp:coreProperties>
</file>