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6" r:id="rId21"/>
    <p:sldId id="273" r:id="rId22"/>
    <p:sldId id="274" r:id="rId23"/>
    <p:sldId id="275" r:id="rId24"/>
    <p:sldId id="284" r:id="rId25"/>
    <p:sldId id="277" r:id="rId26"/>
    <p:sldId id="278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/>
    <p:restoredTop sz="93835"/>
  </p:normalViewPr>
  <p:slideViewPr>
    <p:cSldViewPr>
      <p:cViewPr>
        <p:scale>
          <a:sx n="75" d="100"/>
          <a:sy n="75" d="100"/>
        </p:scale>
        <p:origin x="4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08D2-9C8E-417F-8B76-7E88C67811C5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860F-044A-42E0-ADB6-93ACFF8BE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数据抽象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/>
          <a:lstStyle/>
          <a:p>
            <a:r>
              <a:rPr lang="zh-CN" altLang="en-US" dirty="0"/>
              <a:t>在数组中添加一个元素：</a:t>
            </a:r>
          </a:p>
        </p:txBody>
      </p:sp>
      <p:sp>
        <p:nvSpPr>
          <p:cNvPr id="4" name="矩形 3"/>
          <p:cNvSpPr/>
          <p:nvPr/>
        </p:nvSpPr>
        <p:spPr>
          <a:xfrm>
            <a:off x="857224" y="2428868"/>
            <a:ext cx="70009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CStash</a:t>
            </a:r>
            <a:r>
              <a:rPr lang="en-US" altLang="zh-CN" sz="2000" dirty="0"/>
              <a:t>* s, const void* element) {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if(s-&gt;next &gt;= s-&gt;quantity) //Enough space left?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inflate(s, increment);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 </a:t>
            </a:r>
            <a:r>
              <a:rPr lang="en-US" altLang="zh-CN" sz="2000" dirty="0"/>
              <a:t>// Copy element into storage,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 </a:t>
            </a:r>
            <a:r>
              <a:rPr lang="en-US" altLang="zh-CN" sz="2000" dirty="0"/>
              <a:t>// starting at next empty space: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startBytes</a:t>
            </a:r>
            <a:r>
              <a:rPr lang="en-US" altLang="zh-CN" sz="2000" dirty="0"/>
              <a:t> = s-&gt;next * s-&gt;size;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unsigned char* e = (unsigned char*)element;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s-&gt;size;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s-&gt;storage[</a:t>
            </a:r>
            <a:r>
              <a:rPr lang="en-US" altLang="zh-CN" sz="2000" dirty="0" err="1"/>
              <a:t>startBytes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 </a:t>
            </a:r>
            <a:r>
              <a:rPr lang="en-US" altLang="zh-CN" sz="2000" dirty="0"/>
              <a:t>s-&gt;next++;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return(s-&gt;next - 1); // Index number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/>
          <a:lstStyle/>
          <a:p>
            <a:r>
              <a:rPr lang="zh-CN" altLang="en-US" dirty="0"/>
              <a:t>从“数组”中获取一个元素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1428728" y="2571744"/>
            <a:ext cx="55721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void* fetch(</a:t>
            </a:r>
            <a:r>
              <a:rPr lang="en-US" altLang="zh-CN" sz="2000" dirty="0" err="1"/>
              <a:t>CStash</a:t>
            </a:r>
            <a:r>
              <a:rPr lang="en-US" altLang="zh-CN" sz="2000" dirty="0"/>
              <a:t>*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index) {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// Check index boundaries: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assert(0 &lt;= index);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if(index &gt;= s-&gt;next)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     </a:t>
            </a:r>
            <a:r>
              <a:rPr lang="en-US" altLang="zh-CN" sz="2000" dirty="0"/>
              <a:t>return 0; // To indicate the end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 </a:t>
            </a:r>
            <a:r>
              <a:rPr lang="en-US" altLang="zh-CN" sz="2000" dirty="0"/>
              <a:t>// Produce pointer to desired element: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return &amp;(s-&gt;storage[index * s-&gt;size]);</a:t>
            </a:r>
          </a:p>
          <a:p>
            <a:r>
              <a:rPr lang="en-US" altLang="zh-CN" sz="2000" dirty="0"/>
              <a:t>    //return s-&gt;storage + index * s-&gt;size;</a:t>
            </a:r>
          </a:p>
          <a:p>
            <a:r>
              <a:rPr lang="en-US" altLang="zh-CN" sz="20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zh-CN" altLang="en-US" dirty="0"/>
              <a:t>获取“数组”中元素的个数</a:t>
            </a:r>
          </a:p>
        </p:txBody>
      </p:sp>
      <p:sp>
        <p:nvSpPr>
          <p:cNvPr id="4" name="矩形 3"/>
          <p:cNvSpPr/>
          <p:nvPr/>
        </p:nvSpPr>
        <p:spPr>
          <a:xfrm>
            <a:off x="1571604" y="292893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count(</a:t>
            </a:r>
            <a:r>
              <a:rPr lang="en-US" altLang="zh-CN" sz="2000" dirty="0" err="1"/>
              <a:t>CStash</a:t>
            </a:r>
            <a:r>
              <a:rPr lang="en-US" altLang="zh-CN" sz="2000" dirty="0"/>
              <a:t>* s) {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return s-&gt;next;  // Elements in </a:t>
            </a:r>
            <a:r>
              <a:rPr lang="en-US" altLang="zh-CN" sz="2000" dirty="0" err="1"/>
              <a:t>CStash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zh-CN" altLang="en-US" dirty="0"/>
              <a:t>增加内存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2143116"/>
            <a:ext cx="8001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inflate(</a:t>
            </a:r>
            <a:r>
              <a:rPr lang="en-US" altLang="zh-CN" sz="2000" dirty="0" err="1"/>
              <a:t>CStash</a:t>
            </a:r>
            <a:r>
              <a:rPr lang="en-US" altLang="zh-CN" sz="2000" dirty="0"/>
              <a:t>*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increase) {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assert(increase &gt; 0);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newQuantity</a:t>
            </a:r>
            <a:r>
              <a:rPr lang="en-US" altLang="zh-CN" sz="2000" dirty="0"/>
              <a:t> = s-&gt;quantity + increase;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newBytes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newQuantity</a:t>
            </a:r>
            <a:r>
              <a:rPr lang="en-US" altLang="zh-CN" sz="2000" dirty="0"/>
              <a:t> * s-&gt;size;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oldBytes</a:t>
            </a:r>
            <a:r>
              <a:rPr lang="en-US" altLang="zh-CN" sz="2000" dirty="0"/>
              <a:t> = s-&gt;quantity * s-&gt;size;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unsigned char* b = new unsigned char[</a:t>
            </a:r>
            <a:r>
              <a:rPr lang="en-US" altLang="zh-CN" sz="2000" dirty="0" err="1"/>
              <a:t>newBytes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oldBytes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     </a:t>
            </a:r>
            <a:r>
              <a:rPr lang="en-US" altLang="zh-CN" sz="2000" dirty="0"/>
              <a:t>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s-&gt;storage[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// Copy old to new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delete [](s-&gt;storage); // Old storage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s-&gt;storage = b; // Point to new memory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 </a:t>
            </a:r>
            <a:r>
              <a:rPr lang="en-US" altLang="zh-CN" sz="2000" dirty="0"/>
              <a:t>s-&gt;quantity = </a:t>
            </a:r>
            <a:r>
              <a:rPr lang="en-US" altLang="zh-CN" sz="2000" dirty="0" err="1"/>
              <a:t>newQuantity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zh-CN" altLang="en-US" dirty="0"/>
              <a:t>清理</a:t>
            </a:r>
          </a:p>
        </p:txBody>
      </p:sp>
      <p:sp>
        <p:nvSpPr>
          <p:cNvPr id="4" name="矩形 3"/>
          <p:cNvSpPr/>
          <p:nvPr/>
        </p:nvSpPr>
        <p:spPr>
          <a:xfrm>
            <a:off x="1571604" y="264318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void cleanup(</a:t>
            </a:r>
            <a:r>
              <a:rPr lang="en-US" altLang="zh-CN" sz="2000" dirty="0" err="1"/>
              <a:t>CStash</a:t>
            </a:r>
            <a:r>
              <a:rPr lang="en-US" altLang="zh-CN" sz="2000" dirty="0"/>
              <a:t>* s) {</a:t>
            </a:r>
          </a:p>
          <a:p>
            <a:r>
              <a:rPr lang="en-US" altLang="zh-CN" sz="2000" dirty="0"/>
              <a:t>  if(s-&gt;storage != 0) {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"freeing storage"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delete []s-&gt;storage;</a:t>
            </a:r>
          </a:p>
          <a:p>
            <a:r>
              <a:rPr lang="en-US" altLang="zh-CN" sz="2000" dirty="0"/>
              <a:t>  }</a:t>
            </a:r>
          </a:p>
          <a:p>
            <a:r>
              <a:rPr lang="en-US" altLang="zh-CN" sz="2000" dirty="0"/>
              <a:t>}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storage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Allocate and release memory:</a:t>
            </a:r>
          </a:p>
          <a:p>
            <a:pPr lvl="1"/>
            <a:r>
              <a:rPr lang="en-US" altLang="zh-CN" dirty="0"/>
              <a:t>new</a:t>
            </a:r>
          </a:p>
          <a:p>
            <a:pPr lvl="1"/>
            <a:r>
              <a:rPr lang="en-US" altLang="zh-CN" dirty="0"/>
              <a:t>delete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What's wrong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 with Java equivalent</a:t>
            </a:r>
          </a:p>
          <a:p>
            <a:pPr lvl="1"/>
            <a:r>
              <a:rPr lang="en-US" altLang="zh-CN" dirty="0"/>
              <a:t>Name clashes</a:t>
            </a:r>
          </a:p>
          <a:p>
            <a:pPr lvl="1"/>
            <a:r>
              <a:rPr lang="en-US" altLang="zh-CN" dirty="0"/>
              <a:t>Information hidden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68579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basic object </a:t>
            </a:r>
            <a:r>
              <a:rPr lang="zh-CN" altLang="en-US" sz="2800" dirty="0"/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857224" y="2143116"/>
            <a:ext cx="7572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Stash {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size;      // Size of each space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quantity;  // Number of storage spaces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next;      // Next empty space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// Dynamically allocated array of bytes: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/>
              <a:t>unsigned char* storage;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/>
              <a:t>// Functions!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/>
              <a:t>void initialize(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/>
              <a:t>void cleanup();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add(const void* element);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/>
              <a:t>void* fetch(</a:t>
            </a:r>
            <a:r>
              <a:rPr lang="en-US" altLang="zh-CN" dirty="0" err="1"/>
              <a:t>int</a:t>
            </a:r>
            <a:r>
              <a:rPr lang="en-US" altLang="zh-CN" dirty="0"/>
              <a:t> index);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count();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  </a:t>
            </a:r>
            <a:r>
              <a:rPr lang="en-US" altLang="zh-CN" dirty="0"/>
              <a:t>void inflate(</a:t>
            </a:r>
            <a:r>
              <a:rPr lang="en-US" altLang="zh-CN" dirty="0" err="1"/>
              <a:t>int</a:t>
            </a:r>
            <a:r>
              <a:rPr lang="en-US" altLang="zh-CN" dirty="0"/>
              <a:t> increase);</a:t>
            </a:r>
          </a:p>
          <a:p>
            <a:r>
              <a:rPr lang="en-US" altLang="zh-CN" dirty="0"/>
              <a:t>}; ///:~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C++ 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420888"/>
            <a:ext cx="64294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Stash 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intStash.initialize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));</a:t>
            </a:r>
          </a:p>
          <a:p>
            <a:r>
              <a:rPr lang="en-US" altLang="zh-CN" sz="2000" dirty="0"/>
              <a:t>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intStash.add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0; j &lt; </a:t>
            </a:r>
            <a:r>
              <a:rPr lang="en-US" altLang="zh-CN" sz="2000" dirty="0" err="1"/>
              <a:t>intStash.count</a:t>
            </a:r>
            <a:r>
              <a:rPr lang="en-US" altLang="zh-CN" sz="2000" dirty="0"/>
              <a:t>(); j++)</a:t>
            </a:r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</a:t>
            </a:r>
            <a:r>
              <a:rPr lang="en-US" altLang="zh-CN" sz="2000" dirty="0" err="1"/>
              <a:t>intStash.fetch</a:t>
            </a:r>
            <a:r>
              <a:rPr lang="en-US" altLang="zh-CN" sz="2000" dirty="0"/>
              <a:t>(" &lt;&lt; j &lt;&lt; ") = "</a:t>
            </a:r>
          </a:p>
          <a:p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/>
              <a:t>&lt;&lt; *(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*)</a:t>
            </a:r>
            <a:r>
              <a:rPr lang="en-US" altLang="zh-CN" sz="2000" dirty="0" err="1"/>
              <a:t>intStash.fetch</a:t>
            </a:r>
            <a:r>
              <a:rPr lang="en-US" altLang="zh-CN" sz="2000" dirty="0"/>
              <a:t>(j)</a:t>
            </a:r>
          </a:p>
          <a:p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/>
              <a:t>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/>
              <a:t>Add and fetch integers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5229200"/>
            <a:ext cx="8229600" cy="68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Compare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lang="en-US" altLang="zh-CN" sz="2800" dirty="0"/>
              <a:t> add(&amp;</a:t>
            </a:r>
            <a:r>
              <a:rPr lang="en-US" altLang="zh-CN" sz="2800" dirty="0" err="1"/>
              <a:t>intStash</a:t>
            </a:r>
            <a:r>
              <a:rPr lang="en-US" altLang="zh-CN" sz="2800" dirty="0"/>
              <a:t>, &amp;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Wingdings" pitchFamily="2" charset="2"/>
              </a:rPr>
              <a:t></a:t>
            </a:r>
            <a:r>
              <a:rPr lang="en-US" altLang="zh-CN" sz="2800" dirty="0" err="1"/>
              <a:t>intStash.add</a:t>
            </a:r>
            <a:r>
              <a:rPr lang="en-US" altLang="zh-CN" sz="2800" dirty="0"/>
              <a:t>(&amp;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C++ 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en-US" altLang="zh-CN" sz="2400" dirty="0"/>
              <a:t>this: implicit parameter</a:t>
            </a:r>
          </a:p>
        </p:txBody>
      </p:sp>
      <p:sp>
        <p:nvSpPr>
          <p:cNvPr id="4" name="矩形 3"/>
          <p:cNvSpPr/>
          <p:nvPr/>
        </p:nvSpPr>
        <p:spPr>
          <a:xfrm>
            <a:off x="1928794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void Stash::initialize(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  </a:t>
            </a:r>
            <a:r>
              <a:rPr lang="en-US" altLang="zh-CN" sz="2400" dirty="0"/>
              <a:t>size = 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  </a:t>
            </a:r>
            <a:r>
              <a:rPr lang="en-US" altLang="zh-CN" sz="2400" dirty="0"/>
              <a:t>quantity = 0;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  </a:t>
            </a:r>
            <a:r>
              <a:rPr lang="en-US" altLang="zh-CN" sz="2400" dirty="0"/>
              <a:t>storage = 0;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  </a:t>
            </a:r>
            <a:r>
              <a:rPr lang="en-US" altLang="zh-CN" sz="2400" dirty="0"/>
              <a:t>next =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通过比较用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实现的数组（数据容器）类，说明面向对象的特点。</a:t>
            </a:r>
            <a:endParaRPr lang="en-US" altLang="zh-CN" dirty="0"/>
          </a:p>
          <a:p>
            <a:r>
              <a:rPr lang="zh-CN" altLang="en-US" dirty="0"/>
              <a:t>如何在</a:t>
            </a:r>
            <a:r>
              <a:rPr lang="en-US" altLang="zh-CN" dirty="0"/>
              <a:t>C++</a:t>
            </a:r>
            <a:r>
              <a:rPr lang="zh-CN" altLang="en-US" dirty="0"/>
              <a:t>中定义类。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en-US" altLang="zh-CN" dirty="0"/>
              <a:t> 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size of a </a:t>
            </a:r>
            <a:r>
              <a:rPr lang="en-US" altLang="zh-CN" dirty="0" err="1"/>
              <a:t>struct</a:t>
            </a:r>
            <a:r>
              <a:rPr lang="en-US" altLang="zh-CN" dirty="0"/>
              <a:t>  is the combined size of all of its members.</a:t>
            </a:r>
          </a:p>
          <a:p>
            <a:r>
              <a:rPr lang="en-US" altLang="zh-CN" dirty="0"/>
              <a:t>Consider the size of following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335699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/>
              <a:t>struct</a:t>
            </a:r>
            <a:r>
              <a:rPr lang="en-US" altLang="zh-CN" sz="2800" dirty="0"/>
              <a:t> A {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[100];</a:t>
            </a:r>
          </a:p>
          <a:p>
            <a:r>
              <a:rPr lang="en-US" altLang="zh-CN" sz="2800" dirty="0"/>
              <a:t>};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struct</a:t>
            </a:r>
            <a:r>
              <a:rPr lang="en-US" altLang="zh-CN" sz="2800" dirty="0"/>
              <a:t> B {</a:t>
            </a:r>
          </a:p>
          <a:p>
            <a:r>
              <a:rPr lang="en-US" altLang="zh-CN" sz="2800" dirty="0"/>
              <a:t>  void f();</a:t>
            </a:r>
          </a:p>
          <a:p>
            <a:r>
              <a:rPr lang="en-US" altLang="zh-CN" sz="2800" dirty="0"/>
              <a:t>};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ability to package data with functions allows you to create a new data type. </a:t>
            </a:r>
          </a:p>
          <a:p>
            <a:r>
              <a:rPr lang="en-US" altLang="zh-CN" dirty="0"/>
              <a:t>This is often called encapsulation</a:t>
            </a:r>
          </a:p>
          <a:p>
            <a:r>
              <a:rPr lang="en-US" altLang="zh-CN" dirty="0"/>
              <a:t>float/</a:t>
            </a:r>
            <a:r>
              <a:rPr lang="en-US" altLang="zh-CN" dirty="0" err="1"/>
              <a:t>int</a:t>
            </a:r>
            <a:r>
              <a:rPr lang="en-US" altLang="zh-CN" dirty="0"/>
              <a:t> have characteristics and behavior, so they are ADT too.</a:t>
            </a:r>
          </a:p>
          <a:p>
            <a:r>
              <a:rPr lang="en-US" altLang="zh-CN" dirty="0"/>
              <a:t>Message and Operation</a:t>
            </a:r>
          </a:p>
          <a:p>
            <a:pPr lvl="1"/>
            <a:r>
              <a:rPr lang="en-US" altLang="zh-CN" dirty="0" err="1"/>
              <a:t>object.memberFunction</a:t>
            </a:r>
            <a:r>
              <a:rPr lang="en-US" altLang="zh-CN" dirty="0"/>
              <a:t>(</a:t>
            </a:r>
            <a:r>
              <a:rPr lang="en-US" altLang="zh-CN" dirty="0" err="1"/>
              <a:t>arglist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Object::</a:t>
            </a:r>
            <a:r>
              <a:rPr lang="en-US" altLang="zh-CN" dirty="0" err="1"/>
              <a:t>memberFunction</a:t>
            </a:r>
            <a:r>
              <a:rPr lang="en-US" altLang="zh-CN" dirty="0"/>
              <a:t>(</a:t>
            </a:r>
            <a:r>
              <a:rPr lang="en-US" altLang="zh-CN" dirty="0" err="1"/>
              <a:t>arglist</a:t>
            </a:r>
            <a:r>
              <a:rPr lang="en-US" altLang="zh-CN" dirty="0"/>
              <a:t>){}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file etiquette</a:t>
            </a:r>
            <a:r>
              <a:rPr lang="zh-CN" altLang="en-US"/>
              <a:t>（规矩）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header file is where the interface specification is stored.</a:t>
            </a:r>
          </a:p>
          <a:p>
            <a:r>
              <a:rPr lang="en-US" altLang="zh-CN" dirty="0"/>
              <a:t>The header file provides only information to the compiler but nothing that allocates storage by generating code or creating variables.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Header file etiquette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multiple-declaration problem</a:t>
            </a:r>
          </a:p>
          <a:p>
            <a:r>
              <a:rPr lang="en-US" altLang="zh-CN" dirty="0"/>
              <a:t>In each header file that contains a structure, you should first check  to see if this header has already been included in this particular </a:t>
            </a:r>
            <a:r>
              <a:rPr lang="en-US" altLang="zh-CN" dirty="0" err="1"/>
              <a:t>cpp</a:t>
            </a:r>
            <a:r>
              <a:rPr lang="en-US" altLang="zh-CN" dirty="0"/>
              <a:t> file:</a:t>
            </a:r>
          </a:p>
          <a:p>
            <a:pPr>
              <a:buNone/>
            </a:pPr>
            <a:r>
              <a:rPr lang="en-US" altLang="zh-CN" sz="2800" dirty="0"/>
              <a:t>	 #</a:t>
            </a:r>
            <a:r>
              <a:rPr lang="en-US" altLang="zh-CN" sz="2800" dirty="0" err="1"/>
              <a:t>ifndef</a:t>
            </a:r>
            <a:r>
              <a:rPr lang="en-US" altLang="zh-CN" sz="2800" dirty="0"/>
              <a:t> HEADER_FLAG</a:t>
            </a:r>
          </a:p>
          <a:p>
            <a:pPr lvl="1">
              <a:buNone/>
            </a:pPr>
            <a:r>
              <a:rPr lang="en-US" altLang="zh-CN" dirty="0"/>
              <a:t>#define HEADER_FLAG</a:t>
            </a:r>
          </a:p>
          <a:p>
            <a:pPr lvl="1">
              <a:buNone/>
            </a:pPr>
            <a:r>
              <a:rPr lang="en-US" altLang="zh-CN" dirty="0"/>
              <a:t>……</a:t>
            </a:r>
          </a:p>
          <a:p>
            <a:pPr lvl="1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Namespaces in headers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You’ll notice that </a:t>
            </a:r>
            <a:r>
              <a:rPr lang="en-US" altLang="zh-CN" i="1" dirty="0"/>
              <a:t>using directives </a:t>
            </a:r>
            <a:r>
              <a:rPr lang="en-US" altLang="zh-CN" dirty="0"/>
              <a:t>are present in nearly all the </a:t>
            </a:r>
            <a:r>
              <a:rPr lang="en-US" altLang="zh-CN" b="1" dirty="0" err="1"/>
              <a:t>cpp</a:t>
            </a:r>
            <a:r>
              <a:rPr lang="en-US" altLang="zh-CN" b="1" dirty="0"/>
              <a:t> </a:t>
            </a:r>
            <a:r>
              <a:rPr lang="en-US" altLang="zh-CN" dirty="0"/>
              <a:t>files in this book, usually in the form: </a:t>
            </a:r>
          </a:p>
          <a:p>
            <a:pPr lvl="1"/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Since </a:t>
            </a:r>
            <a:r>
              <a:rPr lang="en-US" altLang="zh-CN" b="1" dirty="0" err="1"/>
              <a:t>std</a:t>
            </a:r>
            <a:r>
              <a:rPr lang="en-US" altLang="zh-CN" b="1" dirty="0"/>
              <a:t> </a:t>
            </a:r>
            <a:r>
              <a:rPr lang="en-US" altLang="zh-CN" dirty="0"/>
              <a:t>is the namespace that surrounds the entire Standard C++ library, this particular using directive allows the names in the Standard C++ library to be used without qualification.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8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Nested structures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nest a structure within another structure, and therefore keep associated elements together.</a:t>
            </a:r>
          </a:p>
          <a:p>
            <a:r>
              <a:rPr lang="en-US" altLang="zh-CN" dirty="0"/>
              <a:t>A Stack sample</a:t>
            </a:r>
          </a:p>
          <a:p>
            <a:r>
              <a:rPr lang="en-US" altLang="zh-CN" dirty="0"/>
              <a:t>About memory allocate </a:t>
            </a:r>
            <a:r>
              <a:rPr lang="en-US" altLang="zh-CN"/>
              <a:t>and release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889844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 { </a:t>
            </a:r>
          </a:p>
          <a:p>
            <a:r>
              <a:rPr lang="en-US" altLang="zh-CN" dirty="0"/>
              <a:t> 	</a:t>
            </a:r>
            <a:r>
              <a:rPr lang="en-US" altLang="zh-CN" dirty="0" err="1"/>
              <a:t>requireArgs</a:t>
            </a:r>
            <a:r>
              <a:rPr lang="en-US" altLang="zh-CN" dirty="0"/>
              <a:t>(</a:t>
            </a:r>
            <a:r>
              <a:rPr lang="en-US" altLang="zh-CN" dirty="0" err="1"/>
              <a:t>argc</a:t>
            </a:r>
            <a:r>
              <a:rPr lang="en-US" altLang="zh-CN" dirty="0"/>
              <a:t>, 1); // File name is argument </a:t>
            </a:r>
          </a:p>
          <a:p>
            <a:r>
              <a:rPr lang="en-US" altLang="zh-CN" dirty="0"/>
              <a:t>  	</a:t>
            </a:r>
            <a:r>
              <a:rPr lang="en-US" altLang="zh-CN" dirty="0" err="1"/>
              <a:t>ifstream</a:t>
            </a:r>
            <a:r>
              <a:rPr lang="en-US" altLang="zh-CN" dirty="0"/>
              <a:t> in(</a:t>
            </a:r>
            <a:r>
              <a:rPr lang="en-US" altLang="zh-CN" dirty="0" err="1"/>
              <a:t>argv</a:t>
            </a:r>
            <a:r>
              <a:rPr lang="en-US" altLang="zh-CN" dirty="0"/>
              <a:t>[1]); </a:t>
            </a:r>
          </a:p>
          <a:p>
            <a:r>
              <a:rPr lang="en-US" altLang="zh-CN" dirty="0"/>
              <a:t>  	assure(in, </a:t>
            </a:r>
            <a:r>
              <a:rPr lang="en-US" altLang="zh-CN" dirty="0" err="1"/>
              <a:t>argv</a:t>
            </a:r>
            <a:r>
              <a:rPr lang="en-US" altLang="zh-CN" dirty="0"/>
              <a:t>[1]); </a:t>
            </a:r>
          </a:p>
          <a:p>
            <a:r>
              <a:rPr lang="en-US" altLang="zh-CN" dirty="0"/>
              <a:t>  	Stack </a:t>
            </a:r>
            <a:r>
              <a:rPr lang="en-US" altLang="zh-CN" dirty="0" err="1"/>
              <a:t>textlines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	</a:t>
            </a:r>
            <a:r>
              <a:rPr lang="en-US" altLang="zh-CN" dirty="0" err="1"/>
              <a:t>textlines.initialize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	string line; </a:t>
            </a:r>
          </a:p>
          <a:p>
            <a:r>
              <a:rPr lang="en-US" altLang="zh-CN" dirty="0"/>
              <a:t>  	// Read file and store lines in the Stack: </a:t>
            </a:r>
          </a:p>
          <a:p>
            <a:r>
              <a:rPr lang="en-US" altLang="zh-CN" dirty="0"/>
              <a:t>  	while(</a:t>
            </a:r>
            <a:r>
              <a:rPr lang="en-US" altLang="zh-CN" dirty="0" err="1"/>
              <a:t>getline</a:t>
            </a:r>
            <a:r>
              <a:rPr lang="en-US" altLang="zh-CN" dirty="0"/>
              <a:t>(in, line)) </a:t>
            </a:r>
          </a:p>
          <a:p>
            <a:r>
              <a:rPr lang="en-US" altLang="zh-CN" dirty="0"/>
              <a:t>  		  </a:t>
            </a:r>
            <a:r>
              <a:rPr lang="en-US" altLang="zh-CN" dirty="0" err="1"/>
              <a:t>textlines.push</a:t>
            </a:r>
            <a:r>
              <a:rPr lang="en-US" altLang="zh-CN" dirty="0"/>
              <a:t>(new string(line)); </a:t>
            </a:r>
          </a:p>
          <a:p>
            <a:r>
              <a:rPr lang="en-US" altLang="zh-CN" dirty="0"/>
              <a:t>  		// Pop the lines from the Stack and print them: </a:t>
            </a:r>
          </a:p>
          <a:p>
            <a:r>
              <a:rPr lang="en-US" altLang="zh-CN" dirty="0"/>
              <a:t>  	string* s; </a:t>
            </a:r>
          </a:p>
          <a:p>
            <a:r>
              <a:rPr lang="en-US" altLang="zh-CN" dirty="0"/>
              <a:t>  	while((s = (string*)textlines.pop()) != 0) { </a:t>
            </a:r>
          </a:p>
          <a:p>
            <a:r>
              <a:rPr lang="en-US" altLang="zh-CN" dirty="0"/>
              <a:t>    		</a:t>
            </a:r>
            <a:r>
              <a:rPr lang="en-US" altLang="zh-CN" dirty="0" err="1"/>
              <a:t>cout</a:t>
            </a:r>
            <a:r>
              <a:rPr lang="en-US" altLang="zh-CN" dirty="0"/>
              <a:t> &lt;&lt; *s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		delete s;  </a:t>
            </a:r>
          </a:p>
          <a:p>
            <a:r>
              <a:rPr lang="en-US" altLang="zh-CN" dirty="0"/>
              <a:t>  	} </a:t>
            </a:r>
          </a:p>
          <a:p>
            <a:r>
              <a:rPr lang="en-US" altLang="zh-CN" dirty="0"/>
              <a:t>  	</a:t>
            </a:r>
            <a:r>
              <a:rPr lang="en-US" altLang="zh-CN" dirty="0" err="1"/>
              <a:t>textlines.cleanup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} ///:~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Global scope resolution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scope resolution operator gets you out of situations in which the name the compiler chooses by default (the “nearest” name) isn’t what you want.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525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Global scope resolution </a:t>
            </a:r>
            <a:endParaRPr kumimoji="1" lang="zh-CN" altLang="en-US" dirty="0"/>
          </a:p>
        </p:txBody>
      </p:sp>
      <p:pic>
        <p:nvPicPr>
          <p:cNvPr id="5" name="内容占位符 4" descr="未命名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9" b="12989"/>
          <a:stretch>
            <a:fillRect/>
          </a:stretch>
        </p:blipFill>
        <p:spPr>
          <a:xfrm>
            <a:off x="971600" y="1772816"/>
            <a:ext cx="6995120" cy="3847047"/>
          </a:xfrm>
        </p:spPr>
      </p:pic>
    </p:spTree>
    <p:extLst>
      <p:ext uri="{BB962C8B-B14F-4D97-AF65-F5344CB8AC3E}">
        <p14:creationId xmlns:p14="http://schemas.microsoft.com/office/powerpoint/2010/main" val="150027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一个袖珍的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2"/>
          </a:xfrm>
        </p:spPr>
        <p:txBody>
          <a:bodyPr>
            <a:normAutofit/>
          </a:bodyPr>
          <a:lstStyle/>
          <a:p>
            <a:r>
              <a:rPr lang="zh-CN" altLang="en-US" dirty="0"/>
              <a:t>需要这样一个工具，它类似一个数组，但它的长度能在运行时根据需要调整。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一个袖珍的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接口</a:t>
            </a:r>
            <a:r>
              <a:rPr lang="en-US" altLang="zh-CN" dirty="0"/>
              <a:t>(API)</a:t>
            </a:r>
            <a:r>
              <a:rPr lang="zh-CN" altLang="en-US" dirty="0"/>
              <a:t>的设计</a:t>
            </a:r>
            <a:endParaRPr lang="en-US" altLang="zh-CN" dirty="0"/>
          </a:p>
          <a:p>
            <a:r>
              <a:rPr lang="zh-CN" altLang="en-US" dirty="0"/>
              <a:t>在头文件中，需要定义一组函数对该结构进行处理：</a:t>
            </a:r>
          </a:p>
        </p:txBody>
      </p:sp>
      <p:sp>
        <p:nvSpPr>
          <p:cNvPr id="4" name="矩形 3"/>
          <p:cNvSpPr/>
          <p:nvPr/>
        </p:nvSpPr>
        <p:spPr>
          <a:xfrm>
            <a:off x="857224" y="2857496"/>
            <a:ext cx="7000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void initialize(</a:t>
            </a:r>
            <a:r>
              <a:rPr lang="en-US" altLang="zh-CN" sz="2400" dirty="0" err="1"/>
              <a:t>CStash</a:t>
            </a:r>
            <a:r>
              <a:rPr lang="en-US" altLang="zh-CN" sz="2400" dirty="0"/>
              <a:t>* 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size);</a:t>
            </a:r>
          </a:p>
          <a:p>
            <a:r>
              <a:rPr lang="en-US" altLang="zh-CN" sz="2400" dirty="0"/>
              <a:t>void cleanup(</a:t>
            </a:r>
            <a:r>
              <a:rPr lang="en-US" altLang="zh-CN" sz="2400" dirty="0" err="1"/>
              <a:t>CStash</a:t>
            </a:r>
            <a:r>
              <a:rPr lang="en-US" altLang="zh-CN" sz="2400" dirty="0"/>
              <a:t>* s);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add(</a:t>
            </a:r>
            <a:r>
              <a:rPr lang="en-US" altLang="zh-CN" sz="2400" dirty="0" err="1"/>
              <a:t>CStash</a:t>
            </a:r>
            <a:r>
              <a:rPr lang="en-US" altLang="zh-CN" sz="2400" dirty="0"/>
              <a:t>* s, const void* element);</a:t>
            </a:r>
          </a:p>
          <a:p>
            <a:r>
              <a:rPr lang="en-US" altLang="zh-CN" sz="2400" dirty="0"/>
              <a:t>void* fetch(</a:t>
            </a:r>
            <a:r>
              <a:rPr lang="en-US" altLang="zh-CN" sz="2400" dirty="0" err="1"/>
              <a:t>CStash</a:t>
            </a:r>
            <a:r>
              <a:rPr lang="en-US" altLang="zh-CN" sz="2400" dirty="0"/>
              <a:t>* 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index);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count(</a:t>
            </a:r>
            <a:r>
              <a:rPr lang="en-US" altLang="zh-CN" sz="2400" dirty="0" err="1"/>
              <a:t>CStash</a:t>
            </a:r>
            <a:r>
              <a:rPr lang="en-US" altLang="zh-CN" sz="2400" dirty="0"/>
              <a:t>* s);</a:t>
            </a:r>
          </a:p>
          <a:p>
            <a:r>
              <a:rPr lang="en-US" altLang="zh-CN" sz="2400" dirty="0"/>
              <a:t>void inflate(</a:t>
            </a:r>
            <a:r>
              <a:rPr lang="en-US" altLang="zh-CN" sz="2400" dirty="0" err="1"/>
              <a:t>CStash</a:t>
            </a:r>
            <a:r>
              <a:rPr lang="en-US" altLang="zh-CN" sz="2400" dirty="0"/>
              <a:t>* 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increase);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一个袖珍的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zh-CN" altLang="en-US" dirty="0"/>
              <a:t>下面的代码是我们将如何使用这个</a:t>
            </a:r>
            <a:r>
              <a:rPr lang="en-US" altLang="zh-CN" dirty="0"/>
              <a:t>C</a:t>
            </a:r>
            <a:r>
              <a:rPr lang="zh-CN" altLang="en-US" dirty="0"/>
              <a:t>库的示例：保存</a:t>
            </a:r>
            <a:r>
              <a:rPr lang="en-US" altLang="zh-CN" dirty="0"/>
              <a:t>100</a:t>
            </a:r>
            <a:r>
              <a:rPr lang="zh-CN" altLang="en-US" dirty="0"/>
              <a:t>个整数，并将其取出，输出。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214414" y="2786058"/>
            <a:ext cx="5715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//ClibTest.cpp 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 err="1"/>
              <a:t>CStash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// Now remember to initialize the variables:</a:t>
            </a:r>
          </a:p>
          <a:p>
            <a:r>
              <a:rPr lang="en-US" altLang="zh-CN" sz="2000" dirty="0"/>
              <a:t>  initialize(&amp;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));</a:t>
            </a:r>
          </a:p>
          <a:p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   add(&amp;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, 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count(&amp;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);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"fetch(&amp;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, "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") = "</a:t>
            </a:r>
          </a:p>
          <a:p>
            <a:r>
              <a:rPr lang="en-US" altLang="zh-CN" sz="2000" dirty="0"/>
              <a:t>                &lt;&lt; *(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*)fetch(&amp;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           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cleanup(&amp;</a:t>
            </a:r>
            <a:r>
              <a:rPr lang="en-US" altLang="zh-CN" sz="2000" dirty="0" err="1"/>
              <a:t>intStash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一个袖珍的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1643050"/>
            <a:ext cx="72152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</a:t>
            </a:r>
            <a:r>
              <a:rPr lang="en-US" altLang="zh-CN" sz="2000" dirty="0" err="1"/>
              <a:t>CStash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stringStash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char* cp;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ifstream</a:t>
            </a:r>
            <a:r>
              <a:rPr lang="en-US" altLang="zh-CN" sz="2000" dirty="0"/>
              <a:t> in;</a:t>
            </a:r>
          </a:p>
          <a:p>
            <a:r>
              <a:rPr lang="en-US" altLang="zh-CN" sz="2000" dirty="0"/>
              <a:t>  string line; </a:t>
            </a:r>
          </a:p>
          <a:p>
            <a:r>
              <a:rPr lang="en-US" altLang="zh-CN" sz="2000" dirty="0"/>
              <a:t>  const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bufsize</a:t>
            </a:r>
            <a:r>
              <a:rPr lang="en-US" altLang="zh-CN" sz="2000" dirty="0"/>
              <a:t> = 80;</a:t>
            </a:r>
          </a:p>
          <a:p>
            <a:r>
              <a:rPr lang="en-US" altLang="zh-CN" sz="2000" dirty="0"/>
              <a:t>  // Holds 80-character strings:</a:t>
            </a:r>
          </a:p>
          <a:p>
            <a:r>
              <a:rPr lang="en-US" altLang="zh-CN" sz="2000" dirty="0"/>
              <a:t>  initialize(&amp;</a:t>
            </a:r>
            <a:r>
              <a:rPr lang="en-US" altLang="zh-CN" sz="2000" dirty="0" err="1"/>
              <a:t>stringStash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(char)*</a:t>
            </a:r>
            <a:r>
              <a:rPr lang="en-US" altLang="zh-CN" sz="2000" dirty="0" err="1"/>
              <a:t>bufsize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in.open</a:t>
            </a:r>
            <a:r>
              <a:rPr lang="en-US" altLang="zh-CN" sz="2000" dirty="0"/>
              <a:t>("CLibTest.cpp");</a:t>
            </a:r>
          </a:p>
          <a:p>
            <a:r>
              <a:rPr lang="en-US" altLang="zh-CN" sz="2000" dirty="0"/>
              <a:t>  assert(in);</a:t>
            </a:r>
          </a:p>
          <a:p>
            <a:r>
              <a:rPr lang="en-US" altLang="zh-CN" sz="2000" dirty="0"/>
              <a:t>  while(</a:t>
            </a:r>
            <a:r>
              <a:rPr lang="en-US" altLang="zh-CN" sz="2000" dirty="0" err="1"/>
              <a:t>getline</a:t>
            </a:r>
            <a:r>
              <a:rPr lang="en-US" altLang="zh-CN" sz="2000" dirty="0"/>
              <a:t>(in, line))</a:t>
            </a:r>
          </a:p>
          <a:p>
            <a:r>
              <a:rPr lang="en-US" altLang="zh-CN" sz="2000" dirty="0"/>
              <a:t>         add(&amp;</a:t>
            </a:r>
            <a:r>
              <a:rPr lang="en-US" altLang="zh-CN" sz="2000" dirty="0" err="1"/>
              <a:t>stringStash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line.c_str</a:t>
            </a:r>
            <a:r>
              <a:rPr lang="en-US" altLang="zh-CN" sz="2000" dirty="0"/>
              <a:t>());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</a:p>
          <a:p>
            <a:r>
              <a:rPr lang="en-US" altLang="zh-CN" sz="2000" dirty="0"/>
              <a:t>  while((cp = (char*)fetch(&amp;</a:t>
            </a:r>
            <a:r>
              <a:rPr lang="en-US" altLang="zh-CN" sz="2000" dirty="0" err="1"/>
              <a:t>stringStash,i</a:t>
            </a:r>
            <a:r>
              <a:rPr lang="en-US" altLang="zh-CN" sz="2000" dirty="0"/>
              <a:t>++))!=0)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"fetch(&amp;</a:t>
            </a:r>
            <a:r>
              <a:rPr lang="en-US" altLang="zh-CN" sz="2000" dirty="0" err="1"/>
              <a:t>stringStash</a:t>
            </a:r>
            <a:r>
              <a:rPr lang="en-US" altLang="zh-CN" sz="2000" dirty="0"/>
              <a:t>, "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") = "</a:t>
            </a:r>
          </a:p>
          <a:p>
            <a:r>
              <a:rPr lang="en-US" altLang="zh-CN" sz="2000" dirty="0"/>
              <a:t>                  &lt;&lt; cp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0322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24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我们首先需要在头文件中定义该“数组”存储的内容：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924944"/>
            <a:ext cx="69294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CStashTag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size;      // Size of each space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quantity;  // Number of storage spaces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next;      // Next empty space</a:t>
            </a:r>
          </a:p>
          <a:p>
            <a:r>
              <a:rPr lang="en-US" altLang="zh-CN" sz="2400" dirty="0"/>
              <a:t>      // Dynamically allocated array of bytes:</a:t>
            </a:r>
          </a:p>
          <a:p>
            <a:r>
              <a:rPr lang="en-US" altLang="zh-CN" sz="2400" dirty="0"/>
              <a:t>      unsigned char* storage;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CStash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969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C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zh-CN" altLang="en-US" dirty="0"/>
              <a:t>初始化：</a:t>
            </a:r>
          </a:p>
        </p:txBody>
      </p:sp>
      <p:sp>
        <p:nvSpPr>
          <p:cNvPr id="4" name="矩形 3"/>
          <p:cNvSpPr/>
          <p:nvPr/>
        </p:nvSpPr>
        <p:spPr>
          <a:xfrm>
            <a:off x="1500166" y="2500306"/>
            <a:ext cx="60007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// Quantity of elements to add</a:t>
            </a:r>
          </a:p>
          <a:p>
            <a:r>
              <a:rPr lang="en-US" altLang="zh-CN" sz="2000" dirty="0"/>
              <a:t>// when increasing storage:</a:t>
            </a:r>
          </a:p>
          <a:p>
            <a:r>
              <a:rPr lang="en-US" altLang="zh-CN" sz="2000" dirty="0"/>
              <a:t>const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increment = 100;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void initialize(</a:t>
            </a:r>
            <a:r>
              <a:rPr lang="en-US" altLang="zh-CN" sz="2000" dirty="0" err="1"/>
              <a:t>CStash</a:t>
            </a:r>
            <a:r>
              <a:rPr lang="en-US" altLang="zh-CN" sz="2000" dirty="0"/>
              <a:t>*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  s-&gt;size = </a:t>
            </a:r>
            <a:r>
              <a:rPr lang="en-US" altLang="zh-CN" sz="2000" dirty="0" err="1"/>
              <a:t>sz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s-&gt;quantity = 0;</a:t>
            </a:r>
          </a:p>
          <a:p>
            <a:r>
              <a:rPr lang="en-US" altLang="zh-CN" sz="2000" dirty="0"/>
              <a:t>  s-&gt;storage = 0;</a:t>
            </a:r>
          </a:p>
          <a:p>
            <a:r>
              <a:rPr lang="en-US" altLang="zh-CN" sz="2000" dirty="0"/>
              <a:t>  s-&gt;next =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1510</Words>
  <Application>Microsoft Office PowerPoint</Application>
  <PresentationFormat>全屏显示(4:3)</PresentationFormat>
  <Paragraphs>220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Wingdings</vt:lpstr>
      <vt:lpstr>Office 主题</vt:lpstr>
      <vt:lpstr>第4章 数据抽象</vt:lpstr>
      <vt:lpstr>本章内容</vt:lpstr>
      <vt:lpstr>一个袖珍的C库</vt:lpstr>
      <vt:lpstr>一个袖珍的C库</vt:lpstr>
      <vt:lpstr>一个袖珍的C库</vt:lpstr>
      <vt:lpstr>一个袖珍的C库</vt:lpstr>
      <vt:lpstr>0322</vt:lpstr>
      <vt:lpstr>实现C库</vt:lpstr>
      <vt:lpstr>实现C库</vt:lpstr>
      <vt:lpstr>实现C库</vt:lpstr>
      <vt:lpstr>实现C库</vt:lpstr>
      <vt:lpstr>实现C库</vt:lpstr>
      <vt:lpstr>实现C库</vt:lpstr>
      <vt:lpstr>实现C库</vt:lpstr>
      <vt:lpstr>Dynamic storage allocation</vt:lpstr>
      <vt:lpstr>What's wrong</vt:lpstr>
      <vt:lpstr>C++ Library</vt:lpstr>
      <vt:lpstr>Using C++ Lib</vt:lpstr>
      <vt:lpstr>Implement C++ Lib</vt:lpstr>
      <vt:lpstr>Sizeof object</vt:lpstr>
      <vt:lpstr>Abstract data typing</vt:lpstr>
      <vt:lpstr>Header file etiquette（规矩）</vt:lpstr>
      <vt:lpstr>Header file etiquette</vt:lpstr>
      <vt:lpstr>Namespaces in headers </vt:lpstr>
      <vt:lpstr>Nested structures </vt:lpstr>
      <vt:lpstr>PowerPoint 演示文稿</vt:lpstr>
      <vt:lpstr>Global scope resolution </vt:lpstr>
      <vt:lpstr>Global scope resolution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数据抽象</dc:title>
  <dc:creator>fudanxxc</dc:creator>
  <cp:lastModifiedBy>林 晨</cp:lastModifiedBy>
  <cp:revision>137</cp:revision>
  <dcterms:created xsi:type="dcterms:W3CDTF">2010-03-05T12:23:43Z</dcterms:created>
  <dcterms:modified xsi:type="dcterms:W3CDTF">2019-03-27T02:26:56Z</dcterms:modified>
</cp:coreProperties>
</file>