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279" r:id="rId4"/>
    <p:sldId id="257" r:id="rId5"/>
    <p:sldId id="260" r:id="rId6"/>
    <p:sldId id="276" r:id="rId7"/>
    <p:sldId id="261" r:id="rId8"/>
    <p:sldId id="263" r:id="rId9"/>
    <p:sldId id="264" r:id="rId10"/>
    <p:sldId id="265" r:id="rId11"/>
    <p:sldId id="266" r:id="rId12"/>
    <p:sldId id="267" r:id="rId13"/>
    <p:sldId id="268" r:id="rId14"/>
    <p:sldId id="269" r:id="rId15"/>
    <p:sldId id="270" r:id="rId16"/>
    <p:sldId id="271" r:id="rId17"/>
    <p:sldId id="272" r:id="rId18"/>
    <p:sldId id="262" r:id="rId19"/>
    <p:sldId id="273" r:id="rId20"/>
    <p:sldId id="277" r:id="rId21"/>
    <p:sldId id="278" r:id="rId22"/>
    <p:sldId id="275"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3"/>
    <p:restoredTop sz="93692"/>
  </p:normalViewPr>
  <p:slideViewPr>
    <p:cSldViewPr>
      <p:cViewPr varScale="1">
        <p:scale>
          <a:sx n="66" d="100"/>
          <a:sy n="66" d="100"/>
        </p:scale>
        <p:origin x="680"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84ACC6-FB1E-4B68-BC89-1768BBA4A8E9}" type="datetimeFigureOut">
              <a:rPr lang="zh-CN" altLang="en-US" smtClean="0"/>
              <a:pPr/>
              <a:t>2017/3/29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630895-7964-499E-91B0-2E859E86655D}" type="slidenum">
              <a:rPr lang="zh-CN" altLang="en-US" smtClean="0"/>
              <a:pPr/>
              <a:t>‹#›</a:t>
            </a:fld>
            <a:endParaRPr lang="zh-CN" altLang="en-US"/>
          </a:p>
        </p:txBody>
      </p:sp>
    </p:spTree>
    <p:extLst>
      <p:ext uri="{BB962C8B-B14F-4D97-AF65-F5344CB8AC3E}">
        <p14:creationId xmlns:p14="http://schemas.microsoft.com/office/powerpoint/2010/main" val="1077279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9CA1891-ED04-4D92-A6A0-3BA29F4AA1E8}" type="slidenum">
              <a:rPr lang="zh-CN" altLang="en-US" smtClean="0"/>
              <a:pPr/>
              <a:t>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9CA1891-ED04-4D92-A6A0-3BA29F4AA1E8}" type="slidenum">
              <a:rPr lang="zh-CN" altLang="en-US" smtClean="0"/>
              <a:pPr/>
              <a:t>15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9CA1891-ED04-4D92-A6A0-3BA29F4AA1E8}" type="slidenum">
              <a:rPr lang="zh-CN" altLang="en-US" smtClean="0"/>
              <a:pPr/>
              <a:t>19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84E08D2-9C8E-417F-8B76-7E88C67811C5}" type="datetimeFigureOut">
              <a:rPr lang="zh-CN" altLang="en-US" smtClean="0"/>
              <a:pPr/>
              <a:t>2017/3/29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6F860F-044A-42E0-ADB6-93ACFF8BE08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84E08D2-9C8E-417F-8B76-7E88C67811C5}" type="datetimeFigureOut">
              <a:rPr lang="zh-CN" altLang="en-US" smtClean="0"/>
              <a:pPr/>
              <a:t>2017/3/29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6F860F-044A-42E0-ADB6-93ACFF8BE08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84E08D2-9C8E-417F-8B76-7E88C67811C5}" type="datetimeFigureOut">
              <a:rPr lang="zh-CN" altLang="en-US" smtClean="0"/>
              <a:pPr/>
              <a:t>2017/3/29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6F860F-044A-42E0-ADB6-93ACFF8BE08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84E08D2-9C8E-417F-8B76-7E88C67811C5}" type="datetimeFigureOut">
              <a:rPr lang="zh-CN" altLang="en-US" smtClean="0"/>
              <a:pPr/>
              <a:t>2017/3/29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6F860F-044A-42E0-ADB6-93ACFF8BE08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84E08D2-9C8E-417F-8B76-7E88C67811C5}" type="datetimeFigureOut">
              <a:rPr lang="zh-CN" altLang="en-US" smtClean="0"/>
              <a:pPr/>
              <a:t>2017/3/29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6F860F-044A-42E0-ADB6-93ACFF8BE08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84E08D2-9C8E-417F-8B76-7E88C67811C5}" type="datetimeFigureOut">
              <a:rPr lang="zh-CN" altLang="en-US" smtClean="0"/>
              <a:pPr/>
              <a:t>2017/3/29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6F860F-044A-42E0-ADB6-93ACFF8BE08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84E08D2-9C8E-417F-8B76-7E88C67811C5}" type="datetimeFigureOut">
              <a:rPr lang="zh-CN" altLang="en-US" smtClean="0"/>
              <a:pPr/>
              <a:t>2017/3/29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76F860F-044A-42E0-ADB6-93ACFF8BE08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84E08D2-9C8E-417F-8B76-7E88C67811C5}" type="datetimeFigureOut">
              <a:rPr lang="zh-CN" altLang="en-US" smtClean="0"/>
              <a:pPr/>
              <a:t>2017/3/29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76F860F-044A-42E0-ADB6-93ACFF8BE08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84E08D2-9C8E-417F-8B76-7E88C67811C5}" type="datetimeFigureOut">
              <a:rPr lang="zh-CN" altLang="en-US" smtClean="0"/>
              <a:pPr/>
              <a:t>2017/3/29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76F860F-044A-42E0-ADB6-93ACFF8BE08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84E08D2-9C8E-417F-8B76-7E88C67811C5}" type="datetimeFigureOut">
              <a:rPr lang="zh-CN" altLang="en-US" smtClean="0"/>
              <a:pPr/>
              <a:t>2017/3/29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6F860F-044A-42E0-ADB6-93ACFF8BE08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84E08D2-9C8E-417F-8B76-7E88C67811C5}" type="datetimeFigureOut">
              <a:rPr lang="zh-CN" altLang="en-US" smtClean="0"/>
              <a:pPr/>
              <a:t>2017/3/29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6F860F-044A-42E0-ADB6-93ACFF8BE083}"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4E08D2-9C8E-417F-8B76-7E88C67811C5}" type="datetimeFigureOut">
              <a:rPr lang="zh-CN" altLang="en-US" smtClean="0"/>
              <a:pPr/>
              <a:t>2017/3/29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6F860F-044A-42E0-ADB6-93ACFF8BE08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Chapter 5 Hiding the Implementation</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zh-CN" altLang="en-US"/>
              <a:t>Programming Language (Using Java)</a:t>
            </a:r>
            <a:endParaRPr lang="en-US" altLang="zh-CN"/>
          </a:p>
        </p:txBody>
      </p:sp>
      <p:sp>
        <p:nvSpPr>
          <p:cNvPr id="7" name="灯片编号占位符 5"/>
          <p:cNvSpPr>
            <a:spLocks noGrp="1"/>
          </p:cNvSpPr>
          <p:nvPr>
            <p:ph type="sldNum" sz="quarter" idx="12"/>
          </p:nvPr>
        </p:nvSpPr>
        <p:spPr/>
        <p:txBody>
          <a:bodyPr/>
          <a:lstStyle/>
          <a:p>
            <a:r>
              <a:rPr lang="en-US" altLang="zh-CN"/>
              <a:t>Page </a:t>
            </a:r>
            <a:fld id="{9CA8888B-F0D9-4F39-9985-6903DE61452D}" type="slidenum">
              <a:rPr lang="en-US" altLang="zh-CN"/>
              <a:pPr/>
              <a:t>10</a:t>
            </a:fld>
            <a:endParaRPr lang="en-US" altLang="zh-CN"/>
          </a:p>
        </p:txBody>
      </p:sp>
      <p:sp>
        <p:nvSpPr>
          <p:cNvPr id="299010" name="Rectangle 2"/>
          <p:cNvSpPr>
            <a:spLocks noGrp="1" noChangeArrowheads="1"/>
          </p:cNvSpPr>
          <p:nvPr>
            <p:ph type="title"/>
          </p:nvPr>
        </p:nvSpPr>
        <p:spPr>
          <a:xfrm>
            <a:off x="685800" y="0"/>
            <a:ext cx="7772400" cy="1428750"/>
          </a:xfrm>
        </p:spPr>
        <p:txBody>
          <a:bodyPr/>
          <a:lstStyle/>
          <a:p>
            <a:r>
              <a:rPr lang="en-US" altLang="zh-CN" dirty="0"/>
              <a:t>Inner Classes</a:t>
            </a:r>
          </a:p>
        </p:txBody>
      </p:sp>
      <p:sp>
        <p:nvSpPr>
          <p:cNvPr id="299011" name="Rectangle 3"/>
          <p:cNvSpPr>
            <a:spLocks noGrp="1" noChangeArrowheads="1"/>
          </p:cNvSpPr>
          <p:nvPr>
            <p:ph type="body" idx="1"/>
          </p:nvPr>
        </p:nvSpPr>
        <p:spPr>
          <a:xfrm>
            <a:off x="685800" y="1371600"/>
            <a:ext cx="7467600" cy="4953000"/>
          </a:xfrm>
        </p:spPr>
        <p:txBody>
          <a:bodyPr/>
          <a:lstStyle/>
          <a:p>
            <a:pPr>
              <a:spcBef>
                <a:spcPct val="50000"/>
              </a:spcBef>
              <a:buFont typeface="Wingdings" pitchFamily="2" charset="2"/>
              <a:buNone/>
            </a:pPr>
            <a:r>
              <a:rPr lang="en-US" altLang="zh-CN" sz="2400" dirty="0"/>
              <a:t>Inner class: A class is a member of another class.</a:t>
            </a:r>
          </a:p>
          <a:p>
            <a:pPr>
              <a:spcBef>
                <a:spcPct val="50000"/>
              </a:spcBef>
              <a:buFont typeface="Wingdings" pitchFamily="2" charset="2"/>
              <a:buNone/>
            </a:pPr>
            <a:r>
              <a:rPr lang="en-US" altLang="zh-CN" sz="2400" dirty="0"/>
              <a:t>Advantages: In some applications, you can use an inner class to make programs simple.</a:t>
            </a:r>
          </a:p>
          <a:p>
            <a:pPr>
              <a:spcBef>
                <a:spcPct val="50000"/>
              </a:spcBef>
            </a:pPr>
            <a:r>
              <a:rPr lang="en-US" altLang="zh-CN" sz="2400" dirty="0"/>
              <a:t>An inner class can reference the data and methods defined in the outer class in which it nests, even the ones modified by private. so you do not need to pass the reference of the outer class to the constructor of the inner class.</a:t>
            </a:r>
          </a:p>
          <a:p>
            <a:r>
              <a:rPr lang="en-US" altLang="zh-CN" sz="2400" dirty="0"/>
              <a:t>Frequently used with GUI handling</a:t>
            </a:r>
          </a:p>
          <a:p>
            <a:pPr>
              <a:spcBef>
                <a:spcPct val="50000"/>
              </a:spcBef>
            </a:pPr>
            <a:endParaRPr lang="en-US" altLang="zh-CN" sz="2400"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：成员类</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成员类的显著特性就是成员类能访问它的外部类实例的任意字段与方法。方便一个类对外提供一个公共接口的实现是成员类的典型应用。</a:t>
            </a:r>
            <a:endParaRPr lang="en-US" altLang="zh-CN" dirty="0" smtClean="0"/>
          </a:p>
          <a:p>
            <a:r>
              <a:rPr lang="zh-CN" altLang="en-US" dirty="0" smtClean="0"/>
              <a:t>以</a:t>
            </a:r>
            <a:r>
              <a:rPr lang="en-US" altLang="zh-CN" dirty="0" smtClean="0"/>
              <a:t>JDK Collection</a:t>
            </a:r>
            <a:r>
              <a:rPr lang="zh-CN" altLang="en-US" dirty="0" smtClean="0"/>
              <a:t>类库为例，每种</a:t>
            </a:r>
            <a:r>
              <a:rPr lang="en-US" altLang="zh-CN" dirty="0" smtClean="0"/>
              <a:t>Collection</a:t>
            </a:r>
            <a:r>
              <a:rPr lang="zh-CN" altLang="en-US" dirty="0" smtClean="0"/>
              <a:t>类必须提供一个与其对应的</a:t>
            </a:r>
            <a:r>
              <a:rPr lang="en-US" altLang="zh-CN" dirty="0" err="1" smtClean="0"/>
              <a:t>Iterator</a:t>
            </a:r>
            <a:r>
              <a:rPr lang="zh-CN" altLang="en-US" dirty="0" smtClean="0"/>
              <a:t>实现以便客户端能以统一的方式遍历任一</a:t>
            </a:r>
            <a:r>
              <a:rPr lang="en-US" altLang="zh-CN" dirty="0" smtClean="0"/>
              <a:t>Collection</a:t>
            </a:r>
            <a:r>
              <a:rPr lang="zh-CN" altLang="en-US" dirty="0" smtClean="0"/>
              <a:t>实例。每种</a:t>
            </a:r>
            <a:r>
              <a:rPr lang="en-US" altLang="zh-CN" dirty="0" smtClean="0"/>
              <a:t>Collection</a:t>
            </a:r>
            <a:r>
              <a:rPr lang="zh-CN" altLang="en-US" dirty="0" smtClean="0"/>
              <a:t>类的</a:t>
            </a:r>
            <a:r>
              <a:rPr lang="en-US" altLang="zh-CN" dirty="0" err="1" smtClean="0"/>
              <a:t>Iterator</a:t>
            </a:r>
            <a:r>
              <a:rPr lang="zh-CN" altLang="en-US" dirty="0" smtClean="0"/>
              <a:t>实现就被定义为该</a:t>
            </a:r>
            <a:r>
              <a:rPr lang="en-US" altLang="zh-CN" dirty="0" smtClean="0"/>
              <a:t>Collection</a:t>
            </a:r>
            <a:r>
              <a:rPr lang="zh-CN" altLang="en-US" dirty="0" smtClean="0"/>
              <a:t>类的成员类。</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：成员类</a:t>
            </a:r>
            <a:endParaRPr lang="zh-CN" altLang="en-US" dirty="0"/>
          </a:p>
        </p:txBody>
      </p:sp>
      <p:sp>
        <p:nvSpPr>
          <p:cNvPr id="4" name="矩形 3"/>
          <p:cNvSpPr/>
          <p:nvPr/>
        </p:nvSpPr>
        <p:spPr>
          <a:xfrm>
            <a:off x="285720" y="1500174"/>
            <a:ext cx="8643998" cy="5078313"/>
          </a:xfrm>
          <a:prstGeom prst="rect">
            <a:avLst/>
          </a:prstGeom>
        </p:spPr>
        <p:txBody>
          <a:bodyPr wrap="square">
            <a:spAutoFit/>
          </a:bodyPr>
          <a:lstStyle/>
          <a:p>
            <a:r>
              <a:rPr lang="en-US" altLang="zh-CN" b="1" dirty="0" smtClean="0"/>
              <a:t>public abstract class </a:t>
            </a:r>
            <a:r>
              <a:rPr lang="en-US" altLang="zh-CN" b="1" dirty="0" err="1" smtClean="0"/>
              <a:t>AbstractList</a:t>
            </a:r>
            <a:r>
              <a:rPr lang="en-US" altLang="zh-CN" b="1" dirty="0" smtClean="0"/>
              <a:t>&lt;E&gt; extends </a:t>
            </a:r>
            <a:r>
              <a:rPr lang="en-US" altLang="zh-CN" b="1" dirty="0" err="1" smtClean="0"/>
              <a:t>AbstractCollection</a:t>
            </a:r>
            <a:r>
              <a:rPr lang="en-US" altLang="zh-CN" b="1" dirty="0" smtClean="0"/>
              <a:t>&lt;E&gt; implements List&lt;E&gt; {</a:t>
            </a:r>
          </a:p>
          <a:p>
            <a:r>
              <a:rPr lang="en-US" altLang="zh-CN" b="1" dirty="0" smtClean="0"/>
              <a:t>      …… </a:t>
            </a:r>
          </a:p>
          <a:p>
            <a:r>
              <a:rPr lang="en-US" altLang="zh-CN" dirty="0" smtClean="0"/>
              <a:t>      </a:t>
            </a:r>
            <a:r>
              <a:rPr lang="en-US" altLang="zh-CN" b="1" dirty="0" smtClean="0"/>
              <a:t>public </a:t>
            </a:r>
            <a:r>
              <a:rPr lang="en-US" altLang="zh-CN" b="1" dirty="0" err="1" smtClean="0"/>
              <a:t>Iterator</a:t>
            </a:r>
            <a:r>
              <a:rPr lang="en-US" altLang="zh-CN" b="1" dirty="0" smtClean="0"/>
              <a:t>&lt;E&gt; </a:t>
            </a:r>
            <a:r>
              <a:rPr lang="en-US" altLang="zh-CN" b="1" dirty="0" err="1" smtClean="0"/>
              <a:t>iterator</a:t>
            </a:r>
            <a:r>
              <a:rPr lang="en-US" altLang="zh-CN" b="1" dirty="0" smtClean="0"/>
              <a:t>() {</a:t>
            </a:r>
          </a:p>
          <a:p>
            <a:r>
              <a:rPr lang="en-US" altLang="zh-CN" b="1" dirty="0" smtClean="0"/>
              <a:t>        	return new </a:t>
            </a:r>
            <a:r>
              <a:rPr lang="en-US" altLang="zh-CN" b="1" dirty="0" err="1" smtClean="0"/>
              <a:t>Itr</a:t>
            </a:r>
            <a:r>
              <a:rPr lang="en-US" altLang="zh-CN" b="1" dirty="0" smtClean="0"/>
              <a:t>();</a:t>
            </a:r>
          </a:p>
          <a:p>
            <a:r>
              <a:rPr lang="zh-CN" altLang="en-US" dirty="0" smtClean="0"/>
              <a:t>      </a:t>
            </a:r>
            <a:r>
              <a:rPr lang="en-US" altLang="zh-CN" dirty="0" smtClean="0"/>
              <a:t>}</a:t>
            </a:r>
            <a:endParaRPr lang="en-US" altLang="zh-CN" b="1" dirty="0" smtClean="0"/>
          </a:p>
          <a:p>
            <a:r>
              <a:rPr lang="en-US" altLang="zh-CN" b="1" dirty="0" smtClean="0"/>
              <a:t>      private class </a:t>
            </a:r>
            <a:r>
              <a:rPr lang="en-US" altLang="zh-CN" b="1" dirty="0" err="1" smtClean="0"/>
              <a:t>Itr</a:t>
            </a:r>
            <a:r>
              <a:rPr lang="en-US" altLang="zh-CN" b="1" dirty="0" smtClean="0"/>
              <a:t> implements </a:t>
            </a:r>
            <a:r>
              <a:rPr lang="en-US" altLang="zh-CN" b="1" dirty="0" err="1" smtClean="0"/>
              <a:t>Iterator</a:t>
            </a:r>
            <a:r>
              <a:rPr lang="en-US" altLang="zh-CN" b="1" dirty="0" smtClean="0"/>
              <a:t>&lt;E&gt; {</a:t>
            </a:r>
          </a:p>
          <a:p>
            <a:r>
              <a:rPr lang="en-US" altLang="zh-CN" b="1" dirty="0" smtClean="0"/>
              <a:t>	public E next() {</a:t>
            </a:r>
          </a:p>
          <a:p>
            <a:r>
              <a:rPr lang="en-US" altLang="zh-CN" dirty="0" smtClean="0"/>
              <a:t>            		</a:t>
            </a:r>
            <a:r>
              <a:rPr lang="en-US" altLang="zh-CN" dirty="0" err="1" smtClean="0"/>
              <a:t>checkForComodification</a:t>
            </a:r>
            <a:r>
              <a:rPr lang="en-US" altLang="zh-CN" dirty="0" smtClean="0"/>
              <a:t>();</a:t>
            </a:r>
          </a:p>
          <a:p>
            <a:r>
              <a:rPr lang="en-US" altLang="zh-CN" dirty="0" smtClean="0"/>
              <a:t>    		</a:t>
            </a:r>
            <a:r>
              <a:rPr lang="en-US" altLang="zh-CN" b="1" dirty="0" smtClean="0"/>
              <a:t>try {</a:t>
            </a:r>
          </a:p>
          <a:p>
            <a:r>
              <a:rPr lang="en-US" altLang="zh-CN" dirty="0" smtClean="0"/>
              <a:t>			E next = get(cursor);</a:t>
            </a:r>
          </a:p>
          <a:p>
            <a:r>
              <a:rPr lang="en-US" altLang="zh-CN" dirty="0" smtClean="0"/>
              <a:t>			</a:t>
            </a:r>
            <a:r>
              <a:rPr lang="en-US" altLang="zh-CN" dirty="0" err="1" smtClean="0"/>
              <a:t>lastRet</a:t>
            </a:r>
            <a:r>
              <a:rPr lang="en-US" altLang="zh-CN" dirty="0" smtClean="0"/>
              <a:t> = cursor++;</a:t>
            </a:r>
          </a:p>
          <a:p>
            <a:r>
              <a:rPr lang="en-US" altLang="zh-CN" b="1" dirty="0" smtClean="0"/>
              <a:t>			return next;</a:t>
            </a:r>
          </a:p>
          <a:p>
            <a:r>
              <a:rPr lang="en-US" altLang="zh-CN" dirty="0" smtClean="0"/>
              <a:t>    		</a:t>
            </a:r>
            <a:r>
              <a:rPr lang="en-US" altLang="zh-CN" b="1" dirty="0" smtClean="0"/>
              <a:t> }</a:t>
            </a:r>
            <a:r>
              <a:rPr lang="en-US" altLang="zh-CN" dirty="0" smtClean="0"/>
              <a:t> </a:t>
            </a:r>
            <a:r>
              <a:rPr lang="en-US" altLang="zh-CN" b="1" dirty="0" smtClean="0"/>
              <a:t>catch (</a:t>
            </a:r>
            <a:r>
              <a:rPr lang="en-US" altLang="zh-CN" b="1" dirty="0" err="1" smtClean="0"/>
              <a:t>IndexOutOfBoundsException</a:t>
            </a:r>
            <a:r>
              <a:rPr lang="en-US" altLang="zh-CN" b="1" dirty="0" smtClean="0"/>
              <a:t> e) {…… }</a:t>
            </a:r>
            <a:endParaRPr lang="en-US" altLang="zh-CN" dirty="0" smtClean="0"/>
          </a:p>
          <a:p>
            <a:r>
              <a:rPr lang="en-US" altLang="zh-CN" dirty="0" smtClean="0"/>
              <a:t>	</a:t>
            </a:r>
            <a:r>
              <a:rPr lang="en-US" altLang="zh-CN" b="1" dirty="0" smtClean="0"/>
              <a:t> }</a:t>
            </a:r>
            <a:endParaRPr lang="en-US" altLang="zh-CN" dirty="0" smtClean="0"/>
          </a:p>
          <a:p>
            <a:r>
              <a:rPr lang="en-US" altLang="zh-CN" b="1" dirty="0" smtClean="0"/>
              <a:t>        }</a:t>
            </a:r>
          </a:p>
          <a:p>
            <a:r>
              <a:rPr lang="en-US" altLang="zh-CN" b="1" dirty="0" smtClean="0"/>
              <a:t>      ……</a:t>
            </a:r>
          </a:p>
          <a:p>
            <a:r>
              <a:rPr lang="en-US" altLang="zh-CN" b="1" dirty="0" smtClean="0"/>
              <a:t>}</a:t>
            </a:r>
          </a:p>
          <a:p>
            <a:endParaRPr lang="en-US" altLang="zh-CN" b="1"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：成员类特点</a:t>
            </a:r>
            <a:endParaRPr lang="zh-CN" altLang="en-US" dirty="0"/>
          </a:p>
        </p:txBody>
      </p:sp>
      <p:sp>
        <p:nvSpPr>
          <p:cNvPr id="3" name="内容占位符 2"/>
          <p:cNvSpPr>
            <a:spLocks noGrp="1"/>
          </p:cNvSpPr>
          <p:nvPr>
            <p:ph idx="1"/>
          </p:nvPr>
        </p:nvSpPr>
        <p:spPr/>
        <p:txBody>
          <a:bodyPr/>
          <a:lstStyle/>
          <a:p>
            <a:r>
              <a:rPr lang="zh-CN" altLang="en-US" dirty="0" smtClean="0"/>
              <a:t>能够访问到包含其类的所有数据成员</a:t>
            </a:r>
            <a:endParaRPr lang="en-US" altLang="zh-CN" dirty="0" smtClean="0"/>
          </a:p>
          <a:p>
            <a:r>
              <a:rPr lang="zh-CN" altLang="en-US" dirty="0" smtClean="0"/>
              <a:t>实例化时需要有一个包含类的实例</a:t>
            </a:r>
            <a:endParaRPr lang="en-US" altLang="zh-CN" dirty="0" smtClean="0"/>
          </a:p>
          <a:p>
            <a:pPr lvl="1"/>
            <a:r>
              <a:rPr lang="zh-CN" altLang="en-US" dirty="0" smtClean="0"/>
              <a:t>由包含类实例化</a:t>
            </a:r>
            <a:endParaRPr lang="en-US" altLang="zh-CN" dirty="0" smtClean="0"/>
          </a:p>
          <a:p>
            <a:pPr lvl="2"/>
            <a:r>
              <a:rPr lang="zh-CN" altLang="en-US" dirty="0" smtClean="0"/>
              <a:t>如上例</a:t>
            </a:r>
            <a:endParaRPr lang="en-US" altLang="zh-CN" dirty="0" smtClean="0"/>
          </a:p>
          <a:p>
            <a:pPr lvl="1"/>
            <a:r>
              <a:rPr lang="zh-CN" altLang="en-US" dirty="0" smtClean="0"/>
              <a:t>包含类的实例：</a:t>
            </a:r>
            <a:endParaRPr lang="en-US" altLang="zh-CN" dirty="0" smtClean="0"/>
          </a:p>
          <a:p>
            <a:pPr lvl="2"/>
            <a:r>
              <a:rPr lang="en-US" altLang="zh-CN" dirty="0" err="1" smtClean="0"/>
              <a:t>out.new</a:t>
            </a:r>
            <a:r>
              <a:rPr lang="en-US" altLang="zh-CN" dirty="0" smtClean="0"/>
              <a:t> Inner();</a:t>
            </a:r>
          </a:p>
          <a:p>
            <a:pPr lvl="1"/>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局部类</a:t>
            </a:r>
            <a:endParaRPr lang="zh-CN" altLang="en-US" dirty="0"/>
          </a:p>
        </p:txBody>
      </p:sp>
      <p:sp>
        <p:nvSpPr>
          <p:cNvPr id="3" name="内容占位符 2"/>
          <p:cNvSpPr>
            <a:spLocks noGrp="1"/>
          </p:cNvSpPr>
          <p:nvPr>
            <p:ph idx="1"/>
          </p:nvPr>
        </p:nvSpPr>
        <p:spPr/>
        <p:txBody>
          <a:bodyPr/>
          <a:lstStyle/>
          <a:p>
            <a:r>
              <a:rPr lang="zh-CN" altLang="en-US" dirty="0" smtClean="0"/>
              <a:t>将一个类的定义和实例化移至方法体中，这个类成为局部类</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局部类</a:t>
            </a:r>
            <a:endParaRPr lang="zh-CN" altLang="en-US" dirty="0"/>
          </a:p>
        </p:txBody>
      </p:sp>
      <p:pic>
        <p:nvPicPr>
          <p:cNvPr id="8193" name="Picture 1"/>
          <p:cNvPicPr>
            <a:picLocks noChangeAspect="1" noChangeArrowheads="1"/>
          </p:cNvPicPr>
          <p:nvPr/>
        </p:nvPicPr>
        <p:blipFill>
          <a:blip r:embed="rId3" cstate="print"/>
          <a:srcRect/>
          <a:stretch>
            <a:fillRect/>
          </a:stretch>
        </p:blipFill>
        <p:spPr bwMode="auto">
          <a:xfrm>
            <a:off x="0" y="1571612"/>
            <a:ext cx="9144000" cy="45574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局部类</a:t>
            </a:r>
            <a:r>
              <a:rPr lang="en-US" altLang="zh-CN" dirty="0" smtClean="0">
                <a:sym typeface="Wingdings" pitchFamily="2" charset="2"/>
              </a:rPr>
              <a:t></a:t>
            </a:r>
            <a:r>
              <a:rPr lang="zh-CN" altLang="en-US" dirty="0" smtClean="0">
                <a:sym typeface="Wingdings" pitchFamily="2" charset="2"/>
              </a:rPr>
              <a:t>匿名类</a:t>
            </a:r>
            <a:endParaRPr lang="zh-CN" altLang="en-US" dirty="0"/>
          </a:p>
        </p:txBody>
      </p:sp>
      <p:sp>
        <p:nvSpPr>
          <p:cNvPr id="6" name="内容占位符 2"/>
          <p:cNvSpPr>
            <a:spLocks noGrp="1"/>
          </p:cNvSpPr>
          <p:nvPr>
            <p:ph idx="1"/>
          </p:nvPr>
        </p:nvSpPr>
        <p:spPr>
          <a:xfrm>
            <a:off x="457200" y="1600200"/>
            <a:ext cx="8229600" cy="4525963"/>
          </a:xfrm>
        </p:spPr>
        <p:txBody>
          <a:bodyPr/>
          <a:lstStyle/>
          <a:p>
            <a:r>
              <a:rPr lang="en-US" altLang="zh-CN" dirty="0" smtClean="0"/>
              <a:t>Example:</a:t>
            </a:r>
          </a:p>
          <a:p>
            <a:pPr lvl="1"/>
            <a:r>
              <a:rPr lang="en-US" altLang="zh-CN" u="sng" dirty="0" err="1"/>
              <a:t>ButtonDemo</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局部类</a:t>
            </a:r>
            <a:endParaRPr lang="zh-CN" altLang="en-US" dirty="0"/>
          </a:p>
        </p:txBody>
      </p:sp>
      <p:sp>
        <p:nvSpPr>
          <p:cNvPr id="3" name="内容占位符 2"/>
          <p:cNvSpPr>
            <a:spLocks noGrp="1"/>
          </p:cNvSpPr>
          <p:nvPr>
            <p:ph idx="1"/>
          </p:nvPr>
        </p:nvSpPr>
        <p:spPr/>
        <p:txBody>
          <a:bodyPr/>
          <a:lstStyle/>
          <a:p>
            <a:r>
              <a:rPr lang="zh-CN" altLang="en-US" dirty="0" smtClean="0"/>
              <a:t>局部类只在被定义的块中可见</a:t>
            </a:r>
            <a:endParaRPr lang="en-US" altLang="zh-CN" dirty="0" smtClean="0"/>
          </a:p>
          <a:p>
            <a:r>
              <a:rPr lang="zh-CN" altLang="en-US" dirty="0" smtClean="0"/>
              <a:t>局部类不能被声明为</a:t>
            </a:r>
            <a:r>
              <a:rPr lang="en-US" altLang="zh-CN" dirty="0" smtClean="0"/>
              <a:t>public, protected, private, </a:t>
            </a:r>
            <a:r>
              <a:rPr lang="zh-CN" altLang="en-US" dirty="0" smtClean="0"/>
              <a:t>或</a:t>
            </a:r>
            <a:r>
              <a:rPr lang="en-US" altLang="zh-CN" dirty="0" smtClean="0"/>
              <a:t> static</a:t>
            </a:r>
          </a:p>
          <a:p>
            <a:r>
              <a:rPr lang="zh-CN" altLang="en-US" dirty="0" smtClean="0"/>
              <a:t>局部类不能够包含静态成员</a:t>
            </a:r>
            <a:endParaRPr lang="en-US" altLang="zh-CN" dirty="0" smtClean="0"/>
          </a:p>
          <a:p>
            <a:r>
              <a:rPr lang="zh-CN" altLang="en-US" dirty="0" smtClean="0"/>
              <a:t>不能定义为接口</a:t>
            </a:r>
            <a:endParaRPr lang="en-US" altLang="zh-CN" dirty="0" smtClean="0"/>
          </a:p>
          <a:p>
            <a:r>
              <a:rPr lang="zh-CN" altLang="en-US" dirty="0" smtClean="0"/>
              <a:t>局部类可以使用所定义的块中可见的，声明为</a:t>
            </a:r>
            <a:r>
              <a:rPr lang="en-US" altLang="zh-CN" dirty="0" smtClean="0"/>
              <a:t>final</a:t>
            </a:r>
            <a:r>
              <a:rPr lang="zh-CN" altLang="en-US" dirty="0" smtClean="0"/>
              <a:t>的局部变量。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 </a:t>
            </a:r>
            <a:r>
              <a:rPr lang="en-US" altLang="zh-CN" dirty="0" err="1" smtClean="0"/>
              <a:t>interal</a:t>
            </a:r>
            <a:r>
              <a:rPr lang="zh-CN" altLang="en-US" dirty="0" smtClean="0"/>
              <a:t>关键字</a:t>
            </a:r>
            <a:endParaRPr lang="zh-CN" altLang="en-US" dirty="0"/>
          </a:p>
        </p:txBody>
      </p:sp>
      <p:sp>
        <p:nvSpPr>
          <p:cNvPr id="3" name="内容占位符 2"/>
          <p:cNvSpPr>
            <a:spLocks noGrp="1"/>
          </p:cNvSpPr>
          <p:nvPr>
            <p:ph idx="1"/>
          </p:nvPr>
        </p:nvSpPr>
        <p:spPr>
          <a:xfrm>
            <a:off x="457200" y="1600201"/>
            <a:ext cx="8229600" cy="1757362"/>
          </a:xfrm>
        </p:spPr>
        <p:txBody>
          <a:bodyPr/>
          <a:lstStyle/>
          <a:p>
            <a:r>
              <a:rPr lang="en-US" altLang="zh-CN" dirty="0" smtClean="0"/>
              <a:t>internal </a:t>
            </a:r>
            <a:r>
              <a:rPr lang="zh-CN" altLang="en-US" dirty="0" smtClean="0"/>
              <a:t>关键字是类型和类型成员的访问修饰符。只有在同一程序集的文件中，内部类型或成员才是可访问的，如下例所示：</a:t>
            </a:r>
            <a:endParaRPr lang="en-US" altLang="zh-CN" dirty="0" smtClean="0"/>
          </a:p>
          <a:p>
            <a:endParaRPr lang="en-US" altLang="zh-CN" dirty="0" smtClean="0"/>
          </a:p>
          <a:p>
            <a:endParaRPr lang="zh-CN" altLang="en-US" dirty="0"/>
          </a:p>
        </p:txBody>
      </p:sp>
      <p:sp>
        <p:nvSpPr>
          <p:cNvPr id="3075" name="Rectangle 3"/>
          <p:cNvSpPr>
            <a:spLocks noChangeArrowheads="1"/>
          </p:cNvSpPr>
          <p:nvPr/>
        </p:nvSpPr>
        <p:spPr bwMode="auto">
          <a:xfrm>
            <a:off x="714348" y="3214686"/>
            <a:ext cx="8072462"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Arial Unicode MS" pitchFamily="34" charset="-122"/>
                <a:ea typeface="宋体" pitchFamily="2" charset="-122"/>
                <a:cs typeface="宋体" pitchFamily="2" charset="-122"/>
              </a:rPr>
              <a:t>public class BaseClass { </a:t>
            </a:r>
            <a:endParaRPr kumimoji="0" lang="en-US" altLang="zh-CN" sz="2000" b="0" i="0" u="none" strike="noStrike" cap="none" normalizeH="0" baseline="0" dirty="0" smtClean="0">
              <a:ln>
                <a:noFill/>
              </a:ln>
              <a:solidFill>
                <a:schemeClr val="tx1"/>
              </a:solidFill>
              <a:effectLst/>
              <a:latin typeface="Arial Unicode MS" pitchFamily="34" charset="-122"/>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smtClean="0">
                <a:latin typeface="Arial Unicode MS" pitchFamily="34" charset="-122"/>
                <a:ea typeface="宋体" pitchFamily="2" charset="-122"/>
                <a:cs typeface="宋体" pitchFamily="2" charset="-122"/>
              </a:rPr>
              <a:t>	</a:t>
            </a:r>
            <a:r>
              <a:rPr kumimoji="0" lang="zh-CN" altLang="zh-CN" sz="2000" b="0" i="0" u="none" strike="noStrike" cap="none" normalizeH="0" baseline="0" dirty="0" smtClean="0">
                <a:ln>
                  <a:noFill/>
                </a:ln>
                <a:solidFill>
                  <a:schemeClr val="tx1"/>
                </a:solidFill>
                <a:effectLst/>
                <a:latin typeface="Arial Unicode MS" pitchFamily="34" charset="-122"/>
                <a:ea typeface="宋体" pitchFamily="2" charset="-122"/>
                <a:cs typeface="宋体" pitchFamily="2" charset="-122"/>
              </a:rPr>
              <a:t>// Only accessible within the same assembly </a:t>
            </a:r>
            <a:endParaRPr kumimoji="0" lang="en-US" altLang="zh-CN" sz="2000" b="0" i="0" u="none" strike="noStrike" cap="none" normalizeH="0" baseline="0" dirty="0" smtClean="0">
              <a:ln>
                <a:noFill/>
              </a:ln>
              <a:solidFill>
                <a:schemeClr val="tx1"/>
              </a:solidFill>
              <a:effectLst/>
              <a:latin typeface="Arial Unicode MS" pitchFamily="34" charset="-122"/>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smtClean="0">
                <a:latin typeface="Arial Unicode MS" pitchFamily="34" charset="-122"/>
                <a:ea typeface="宋体" pitchFamily="2" charset="-122"/>
                <a:cs typeface="宋体" pitchFamily="2" charset="-122"/>
              </a:rPr>
              <a:t>	</a:t>
            </a:r>
            <a:r>
              <a:rPr kumimoji="0" lang="zh-CN" altLang="zh-CN" sz="2000" b="0" i="0" u="none" strike="noStrike" cap="none" normalizeH="0" baseline="0" dirty="0" smtClean="0">
                <a:ln>
                  <a:noFill/>
                </a:ln>
                <a:solidFill>
                  <a:schemeClr val="tx1"/>
                </a:solidFill>
                <a:effectLst/>
                <a:latin typeface="Arial Unicode MS" pitchFamily="34" charset="-122"/>
                <a:ea typeface="宋体" pitchFamily="2" charset="-122"/>
                <a:cs typeface="宋体" pitchFamily="2" charset="-122"/>
              </a:rPr>
              <a:t>internal static int x = 0; </a:t>
            </a:r>
            <a:endParaRPr kumimoji="0" lang="en-US" altLang="zh-CN" sz="2000" b="0" i="0" u="none" strike="noStrike" cap="none" normalizeH="0" baseline="0" dirty="0" smtClean="0">
              <a:ln>
                <a:noFill/>
              </a:ln>
              <a:solidFill>
                <a:schemeClr val="tx1"/>
              </a:solidFill>
              <a:effectLst/>
              <a:latin typeface="Arial Unicode MS" pitchFamily="34" charset="-122"/>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Arial Unicode MS" pitchFamily="34" charset="-122"/>
                <a:ea typeface="宋体" pitchFamily="2" charset="-122"/>
                <a:cs typeface="宋体" pitchFamily="2" charset="-122"/>
              </a:rPr>
              <a:t>}</a:t>
            </a:r>
            <a:endParaRPr kumimoji="0" lang="zh-CN" altLang="zh-CN" sz="4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7" name="内容占位符 2"/>
          <p:cNvSpPr txBox="1">
            <a:spLocks/>
          </p:cNvSpPr>
          <p:nvPr/>
        </p:nvSpPr>
        <p:spPr>
          <a:xfrm>
            <a:off x="500034" y="4357694"/>
            <a:ext cx="8229600" cy="1757362"/>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zh-CN" altLang="en-US" sz="3200" dirty="0" smtClean="0"/>
              <a:t>内部访问通常用于基于组件的开发，因为它使一组组件能够以私有方式进行合作，而不必向应用程序代码的其余部分公开。</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其他实现信息隐藏的手段</a:t>
            </a:r>
            <a:endParaRPr lang="zh-CN" altLang="en-US" dirty="0"/>
          </a:p>
        </p:txBody>
      </p:sp>
      <p:sp>
        <p:nvSpPr>
          <p:cNvPr id="3" name="内容占位符 2"/>
          <p:cNvSpPr>
            <a:spLocks noGrp="1"/>
          </p:cNvSpPr>
          <p:nvPr>
            <p:ph idx="1"/>
          </p:nvPr>
        </p:nvSpPr>
        <p:spPr/>
        <p:txBody>
          <a:bodyPr/>
          <a:lstStyle/>
          <a:p>
            <a:r>
              <a:rPr lang="zh-CN" altLang="en-US" dirty="0" smtClean="0"/>
              <a:t>通过</a:t>
            </a:r>
            <a:r>
              <a:rPr lang="en-US" altLang="zh-CN" dirty="0" smtClean="0"/>
              <a:t>interface</a:t>
            </a:r>
            <a:r>
              <a:rPr lang="zh-CN" altLang="en-US" dirty="0" smtClean="0"/>
              <a:t>实现的信息隐藏</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为什么需要信息隐藏</a:t>
            </a:r>
            <a:endParaRPr lang="zh-CN" altLang="en-US" dirty="0"/>
          </a:p>
        </p:txBody>
      </p:sp>
      <p:sp>
        <p:nvSpPr>
          <p:cNvPr id="3" name="内容占位符 2"/>
          <p:cNvSpPr>
            <a:spLocks noGrp="1"/>
          </p:cNvSpPr>
          <p:nvPr>
            <p:ph idx="1"/>
          </p:nvPr>
        </p:nvSpPr>
        <p:spPr/>
        <p:txBody>
          <a:bodyPr/>
          <a:lstStyle/>
          <a:p>
            <a:r>
              <a:rPr lang="zh-CN" altLang="en-US" dirty="0" smtClean="0"/>
              <a:t>需要控制对结构成员访问有两个理由：</a:t>
            </a:r>
            <a:endParaRPr lang="en-US" altLang="zh-CN" dirty="0" smtClean="0"/>
          </a:p>
          <a:p>
            <a:pPr lvl="1"/>
            <a:r>
              <a:rPr lang="zh-CN" altLang="en-US" dirty="0" smtClean="0"/>
              <a:t>让客户远离一些他们不需要使用的数据和方法，它们只对抽象数据类型的内部处理来说是必须的</a:t>
            </a:r>
            <a:endParaRPr lang="en-US" altLang="zh-CN" dirty="0" smtClean="0"/>
          </a:p>
          <a:p>
            <a:pPr lvl="1"/>
            <a:r>
              <a:rPr lang="zh-CN" altLang="en-US" dirty="0" smtClean="0"/>
              <a:t>允许库的设计者改变抽象数据类型内部的实现，而不必担心对客户程序产生影响</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Handle </a:t>
            </a:r>
            <a:r>
              <a:rPr lang="en-US" altLang="zh-CN" b="1" dirty="0" smtClean="0"/>
              <a:t>classes: Interface in C++</a:t>
            </a:r>
            <a:endParaRPr kumimoji="1" lang="zh-CN" altLang="en-US" dirty="0"/>
          </a:p>
        </p:txBody>
      </p:sp>
      <p:sp>
        <p:nvSpPr>
          <p:cNvPr id="3" name="内容占位符 2"/>
          <p:cNvSpPr>
            <a:spLocks noGrp="1"/>
          </p:cNvSpPr>
          <p:nvPr>
            <p:ph idx="1"/>
          </p:nvPr>
        </p:nvSpPr>
        <p:spPr/>
        <p:txBody>
          <a:bodyPr/>
          <a:lstStyle/>
          <a:p>
            <a:r>
              <a:rPr lang="en-US" altLang="zh-CN" dirty="0"/>
              <a:t>Access control in C++ allows you to separate interface from implementation, but the implementation hiding is only partial. </a:t>
            </a:r>
          </a:p>
          <a:p>
            <a:r>
              <a:rPr lang="en-US" altLang="zh-CN" dirty="0"/>
              <a:t>The compiler must still see the declarations for all parts of an object in order to create and manipulate it properly. </a:t>
            </a:r>
          </a:p>
          <a:p>
            <a:r>
              <a:rPr lang="en-US" altLang="zh-CN" dirty="0" smtClean="0"/>
              <a:t>So private and public members must be declared together.</a:t>
            </a:r>
            <a:endParaRPr lang="en-US" altLang="zh-CN" dirty="0"/>
          </a:p>
        </p:txBody>
      </p:sp>
    </p:spTree>
    <p:extLst>
      <p:ext uri="{BB962C8B-B14F-4D97-AF65-F5344CB8AC3E}">
        <p14:creationId xmlns:p14="http://schemas.microsoft.com/office/powerpoint/2010/main" val="1032782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Handle classes: Interface in C++</a:t>
            </a:r>
            <a:endParaRPr kumimoji="1" lang="zh-CN" altLang="en-US" dirty="0"/>
          </a:p>
        </p:txBody>
      </p:sp>
      <p:sp>
        <p:nvSpPr>
          <p:cNvPr id="3" name="内容占位符 2"/>
          <p:cNvSpPr>
            <a:spLocks noGrp="1"/>
          </p:cNvSpPr>
          <p:nvPr>
            <p:ph idx="1"/>
          </p:nvPr>
        </p:nvSpPr>
        <p:spPr/>
        <p:txBody>
          <a:bodyPr/>
          <a:lstStyle/>
          <a:p>
            <a:r>
              <a:rPr kumimoji="1" lang="en-US" altLang="zh-CN" dirty="0" err="1" smtClean="0"/>
              <a:t>Handle.h</a:t>
            </a:r>
            <a:r>
              <a:rPr kumimoji="1" lang="en-US" altLang="zh-CN" dirty="0" smtClean="0"/>
              <a:t>/</a:t>
            </a:r>
            <a:r>
              <a:rPr kumimoji="1" lang="en-US" altLang="zh-CN" dirty="0" err="1" smtClean="0"/>
              <a:t>Handle.cpp</a:t>
            </a:r>
            <a:endParaRPr kumimoji="1" lang="en-US" altLang="zh-CN" dirty="0" smtClean="0"/>
          </a:p>
          <a:p>
            <a:pPr lvl="1"/>
            <a:r>
              <a:rPr kumimoji="1" lang="en-US" altLang="zh-CN" dirty="0" smtClean="0"/>
              <a:t>Interface simulation</a:t>
            </a:r>
          </a:p>
          <a:p>
            <a:r>
              <a:rPr lang="en-US" altLang="zh-CN" b="1" dirty="0"/>
              <a:t>Hiding the implementation </a:t>
            </a:r>
            <a:endParaRPr lang="en-US" altLang="zh-CN" dirty="0"/>
          </a:p>
          <a:p>
            <a:r>
              <a:rPr lang="en-US" altLang="zh-CN" b="1" dirty="0"/>
              <a:t>Reducing recompilation </a:t>
            </a:r>
            <a:endParaRPr lang="en-US" altLang="zh-CN" dirty="0"/>
          </a:p>
          <a:p>
            <a:endParaRPr kumimoji="1" lang="zh-CN" altLang="en-US" dirty="0"/>
          </a:p>
        </p:txBody>
      </p:sp>
    </p:spTree>
    <p:extLst>
      <p:ext uri="{BB962C8B-B14F-4D97-AF65-F5344CB8AC3E}">
        <p14:creationId xmlns:p14="http://schemas.microsoft.com/office/powerpoint/2010/main" val="2667468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依靠语法就足够了吗？</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要格外注意避免从语义上破坏封装性</a:t>
            </a:r>
            <a:endParaRPr lang="en-US" altLang="zh-CN" dirty="0" smtClean="0"/>
          </a:p>
          <a:p>
            <a:pPr lvl="1"/>
            <a:r>
              <a:rPr lang="zh-CN" altLang="en-US" dirty="0" smtClean="0"/>
              <a:t>假如一个类有两个公共的方法，分别为</a:t>
            </a:r>
            <a:endParaRPr lang="en-US" altLang="zh-CN" dirty="0" smtClean="0"/>
          </a:p>
          <a:p>
            <a:pPr lvl="2"/>
            <a:r>
              <a:rPr lang="en-US" altLang="zh-CN" dirty="0" smtClean="0"/>
              <a:t>Terminate</a:t>
            </a:r>
          </a:p>
          <a:p>
            <a:pPr lvl="2"/>
            <a:r>
              <a:rPr lang="en-US" altLang="zh-CN" dirty="0" err="1" smtClean="0"/>
              <a:t>PerformFinalOperation</a:t>
            </a:r>
            <a:endParaRPr lang="en-US" altLang="zh-CN" dirty="0" smtClean="0"/>
          </a:p>
          <a:p>
            <a:pPr lvl="1"/>
            <a:r>
              <a:rPr lang="zh-CN" altLang="en-US" dirty="0" smtClean="0"/>
              <a:t>如果在使用中需要知道，</a:t>
            </a:r>
            <a:r>
              <a:rPr lang="en-US" altLang="zh-CN" dirty="0" err="1" smtClean="0"/>
              <a:t>PerformFinalOperation</a:t>
            </a:r>
            <a:r>
              <a:rPr lang="zh-CN" altLang="en-US" dirty="0" smtClean="0"/>
              <a:t>中已经调用过</a:t>
            </a:r>
            <a:r>
              <a:rPr lang="en-US" altLang="zh-CN" dirty="0" smtClean="0"/>
              <a:t>Terminate</a:t>
            </a:r>
            <a:r>
              <a:rPr lang="zh-CN" altLang="en-US" dirty="0" smtClean="0"/>
              <a:t>了，不需要再次调用</a:t>
            </a:r>
            <a:r>
              <a:rPr lang="en-US" altLang="zh-CN" dirty="0" smtClean="0"/>
              <a:t>Terminate</a:t>
            </a:r>
            <a:r>
              <a:rPr lang="zh-CN" altLang="en-US" dirty="0" smtClean="0"/>
              <a:t>，那我们就说这两个方法在实现上破坏了语义上的封装。</a:t>
            </a:r>
            <a:endParaRPr lang="en-US" altLang="zh-CN" dirty="0" smtClean="0"/>
          </a:p>
          <a:p>
            <a:pPr lvl="1"/>
            <a:r>
              <a:rPr lang="zh-CN" altLang="en-US" dirty="0" smtClean="0"/>
              <a:t>每当你发现自己是需要通过查看内部实现来得知该如何使用你设计的类的时候，你就不是在针对接口编程了。</a:t>
            </a:r>
            <a:endParaRPr lang="en-US" altLang="zh-CN" dirty="0" smtClean="0"/>
          </a:p>
          <a:p>
            <a:pPr lvl="1"/>
            <a:r>
              <a:rPr lang="en-US" altLang="zh-CN" dirty="0" smtClean="0"/>
              <a:t>From [Code Complete II]</a:t>
            </a:r>
          </a:p>
          <a:p>
            <a:pPr lvl="1"/>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mtClean="0"/>
              <a:t>0329</a:t>
            </a:r>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175297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本章内容</a:t>
            </a:r>
            <a:endParaRPr lang="zh-CN" altLang="en-US" dirty="0"/>
          </a:p>
        </p:txBody>
      </p:sp>
      <p:sp>
        <p:nvSpPr>
          <p:cNvPr id="3" name="内容占位符 2"/>
          <p:cNvSpPr>
            <a:spLocks noGrp="1"/>
          </p:cNvSpPr>
          <p:nvPr>
            <p:ph idx="1"/>
          </p:nvPr>
        </p:nvSpPr>
        <p:spPr/>
        <p:txBody>
          <a:bodyPr/>
          <a:lstStyle/>
          <a:p>
            <a:r>
              <a:rPr lang="en-US" altLang="zh-CN" dirty="0" smtClean="0"/>
              <a:t>C++</a:t>
            </a:r>
            <a:r>
              <a:rPr lang="zh-CN" altLang="en-US" dirty="0" smtClean="0"/>
              <a:t>中的封装</a:t>
            </a:r>
            <a:endParaRPr lang="en-US" altLang="zh-CN" dirty="0" smtClean="0"/>
          </a:p>
          <a:p>
            <a:r>
              <a:rPr lang="en-US" altLang="zh-CN" dirty="0" smtClean="0"/>
              <a:t>Java</a:t>
            </a:r>
            <a:r>
              <a:rPr lang="zh-CN" altLang="en-US" dirty="0" smtClean="0"/>
              <a:t>中的封装</a:t>
            </a:r>
            <a:endParaRPr lang="en-US" altLang="zh-CN" dirty="0" smtClean="0"/>
          </a:p>
          <a:p>
            <a:r>
              <a:rPr lang="zh-CN" altLang="en-US" dirty="0" smtClean="0"/>
              <a:t>语法和语义封装</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类的访问控制</a:t>
            </a:r>
            <a:endParaRPr lang="zh-CN" altLang="en-US" dirty="0"/>
          </a:p>
        </p:txBody>
      </p:sp>
      <p:sp>
        <p:nvSpPr>
          <p:cNvPr id="3" name="内容占位符 2"/>
          <p:cNvSpPr>
            <a:spLocks noGrp="1"/>
          </p:cNvSpPr>
          <p:nvPr>
            <p:ph idx="1"/>
          </p:nvPr>
        </p:nvSpPr>
        <p:spPr>
          <a:xfrm>
            <a:off x="457200" y="1639341"/>
            <a:ext cx="8229600" cy="4525963"/>
          </a:xfrm>
        </p:spPr>
        <p:txBody>
          <a:bodyPr/>
          <a:lstStyle/>
          <a:p>
            <a:r>
              <a:rPr lang="zh-CN" altLang="en-US" dirty="0" smtClean="0"/>
              <a:t>一个类的成员可以有以下的修饰符：</a:t>
            </a:r>
            <a:endParaRPr lang="en-US" altLang="zh-CN" dirty="0" smtClean="0"/>
          </a:p>
          <a:p>
            <a:pPr lvl="1"/>
            <a:r>
              <a:rPr lang="en-US" altLang="zh-CN" dirty="0" smtClean="0"/>
              <a:t>private</a:t>
            </a:r>
          </a:p>
          <a:p>
            <a:pPr lvl="2"/>
            <a:r>
              <a:rPr lang="zh-CN" altLang="en-US" dirty="0" smtClean="0"/>
              <a:t>只能被类内部的成员访问</a:t>
            </a:r>
            <a:endParaRPr lang="en-US" altLang="zh-CN" dirty="0" smtClean="0"/>
          </a:p>
          <a:p>
            <a:pPr lvl="1"/>
            <a:r>
              <a:rPr lang="en-US" altLang="zh-CN" dirty="0" smtClean="0"/>
              <a:t>protected</a:t>
            </a:r>
          </a:p>
          <a:p>
            <a:pPr lvl="2"/>
            <a:r>
              <a:rPr lang="zh-CN" altLang="en-US" dirty="0" smtClean="0"/>
              <a:t>只能被类内部和其子类访问</a:t>
            </a:r>
            <a:endParaRPr lang="en-US" altLang="zh-CN" dirty="0" smtClean="0"/>
          </a:p>
          <a:p>
            <a:pPr lvl="1"/>
            <a:r>
              <a:rPr lang="en-US" altLang="zh-CN" dirty="0" smtClean="0"/>
              <a:t>public</a:t>
            </a:r>
          </a:p>
          <a:p>
            <a:pPr lvl="2"/>
            <a:r>
              <a:rPr lang="zh-CN" altLang="en-US" dirty="0" smtClean="0"/>
              <a:t>能被所有类访问</a:t>
            </a:r>
            <a:endParaRPr lang="en-US" altLang="zh-CN" dirty="0" smtClean="0"/>
          </a:p>
          <a:p>
            <a:pPr>
              <a:buNone/>
            </a:pPr>
            <a:endParaRPr lang="zh-CN" altLang="en-US" dirty="0"/>
          </a:p>
        </p:txBody>
      </p:sp>
      <p:grpSp>
        <p:nvGrpSpPr>
          <p:cNvPr id="4" name="组合 5"/>
          <p:cNvGrpSpPr/>
          <p:nvPr/>
        </p:nvGrpSpPr>
        <p:grpSpPr>
          <a:xfrm>
            <a:off x="6000760" y="4357694"/>
            <a:ext cx="2428892" cy="1143008"/>
            <a:chOff x="5357818" y="4214818"/>
            <a:chExt cx="2428892" cy="1143008"/>
          </a:xfrm>
        </p:grpSpPr>
        <p:sp>
          <p:nvSpPr>
            <p:cNvPr id="5" name="右箭头标注 4"/>
            <p:cNvSpPr/>
            <p:nvPr/>
          </p:nvSpPr>
          <p:spPr>
            <a:xfrm>
              <a:off x="5357818" y="4286256"/>
              <a:ext cx="1143008" cy="1071570"/>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endParaRPr lang="zh-CN" altLang="en-US" dirty="0"/>
            </a:p>
          </p:txBody>
        </p:sp>
        <p:sp>
          <p:nvSpPr>
            <p:cNvPr id="6" name="左箭头标注 5"/>
            <p:cNvSpPr/>
            <p:nvPr/>
          </p:nvSpPr>
          <p:spPr>
            <a:xfrm>
              <a:off x="6643702" y="4286256"/>
              <a:ext cx="1143008" cy="1071570"/>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Java</a:t>
              </a:r>
              <a:endParaRPr lang="zh-CN" altLang="en-US" dirty="0"/>
            </a:p>
          </p:txBody>
        </p:sp>
        <p:sp>
          <p:nvSpPr>
            <p:cNvPr id="7" name="笑脸 6"/>
            <p:cNvSpPr/>
            <p:nvPr/>
          </p:nvSpPr>
          <p:spPr>
            <a:xfrm>
              <a:off x="6357950" y="4214818"/>
              <a:ext cx="428628" cy="35719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Access Levels(Java &amp; C++)</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999615179"/>
              </p:ext>
            </p:extLst>
          </p:nvPr>
        </p:nvGraphicFramePr>
        <p:xfrm>
          <a:off x="467544" y="2060848"/>
          <a:ext cx="8229600" cy="1828800"/>
        </p:xfrm>
        <a:graphic>
          <a:graphicData uri="http://schemas.openxmlformats.org/drawingml/2006/table">
            <a:tbl>
              <a:tblPr/>
              <a:tblGrid>
                <a:gridCol w="1645920"/>
                <a:gridCol w="1645920"/>
                <a:gridCol w="1645920"/>
                <a:gridCol w="1645920"/>
                <a:gridCol w="1645920"/>
              </a:tblGrid>
              <a:tr h="0">
                <a:tc>
                  <a:txBody>
                    <a:bodyPr/>
                    <a:lstStyle/>
                    <a:p>
                      <a:r>
                        <a:rPr lang="en-US" dirty="0"/>
                        <a:t>Modifier</a:t>
                      </a:r>
                    </a:p>
                  </a:txBody>
                  <a:tcPr anchor="ctr">
                    <a:lnL>
                      <a:noFill/>
                    </a:lnL>
                    <a:lnR>
                      <a:noFill/>
                    </a:lnR>
                    <a:lnT>
                      <a:noFill/>
                    </a:lnT>
                    <a:lnB>
                      <a:noFill/>
                    </a:lnB>
                  </a:tcPr>
                </a:tc>
                <a:tc>
                  <a:txBody>
                    <a:bodyPr/>
                    <a:lstStyle/>
                    <a:p>
                      <a:r>
                        <a:rPr lang="en-US" dirty="0"/>
                        <a:t>Class</a:t>
                      </a:r>
                    </a:p>
                  </a:txBody>
                  <a:tcPr anchor="ctr">
                    <a:lnL>
                      <a:noFill/>
                    </a:lnL>
                    <a:lnR>
                      <a:noFill/>
                    </a:lnR>
                    <a:lnT>
                      <a:noFill/>
                    </a:lnT>
                    <a:lnB>
                      <a:noFill/>
                    </a:lnB>
                  </a:tcPr>
                </a:tc>
                <a:tc>
                  <a:txBody>
                    <a:bodyPr/>
                    <a:lstStyle/>
                    <a:p>
                      <a:r>
                        <a:rPr lang="en-US" dirty="0">
                          <a:solidFill>
                            <a:schemeClr val="tx1"/>
                          </a:solidFill>
                        </a:rPr>
                        <a:t>Package</a:t>
                      </a:r>
                    </a:p>
                  </a:txBody>
                  <a:tcPr anchor="ctr">
                    <a:lnL>
                      <a:noFill/>
                    </a:lnL>
                    <a:lnR>
                      <a:noFill/>
                    </a:lnR>
                    <a:lnT>
                      <a:noFill/>
                    </a:lnT>
                    <a:lnB>
                      <a:noFill/>
                    </a:lnB>
                  </a:tcPr>
                </a:tc>
                <a:tc>
                  <a:txBody>
                    <a:bodyPr/>
                    <a:lstStyle/>
                    <a:p>
                      <a:r>
                        <a:rPr lang="en-US"/>
                        <a:t>Subclass</a:t>
                      </a:r>
                    </a:p>
                  </a:txBody>
                  <a:tcPr anchor="ctr">
                    <a:lnL>
                      <a:noFill/>
                    </a:lnL>
                    <a:lnR>
                      <a:noFill/>
                    </a:lnR>
                    <a:lnT>
                      <a:noFill/>
                    </a:lnT>
                    <a:lnB>
                      <a:noFill/>
                    </a:lnB>
                  </a:tcPr>
                </a:tc>
                <a:tc>
                  <a:txBody>
                    <a:bodyPr/>
                    <a:lstStyle/>
                    <a:p>
                      <a:r>
                        <a:rPr lang="en-US"/>
                        <a:t>World</a:t>
                      </a:r>
                    </a:p>
                  </a:txBody>
                  <a:tcPr anchor="ctr">
                    <a:lnL>
                      <a:noFill/>
                    </a:lnL>
                    <a:lnR>
                      <a:noFill/>
                    </a:lnR>
                    <a:lnT>
                      <a:noFill/>
                    </a:lnT>
                    <a:lnB>
                      <a:noFill/>
                    </a:lnB>
                  </a:tcPr>
                </a:tc>
              </a:tr>
              <a:tr h="0">
                <a:tc>
                  <a:txBody>
                    <a:bodyPr/>
                    <a:lstStyle/>
                    <a:p>
                      <a:r>
                        <a:rPr lang="en-US" dirty="0"/>
                        <a:t>public</a:t>
                      </a:r>
                    </a:p>
                  </a:txBody>
                  <a:tcPr anchor="ctr">
                    <a:lnL>
                      <a:noFill/>
                    </a:lnL>
                    <a:lnR>
                      <a:noFill/>
                    </a:lnR>
                    <a:lnT>
                      <a:noFill/>
                    </a:lnT>
                    <a:lnB>
                      <a:noFill/>
                    </a:lnB>
                  </a:tcPr>
                </a:tc>
                <a:tc>
                  <a:txBody>
                    <a:bodyPr/>
                    <a:lstStyle/>
                    <a:p>
                      <a:r>
                        <a:rPr lang="en-US" dirty="0"/>
                        <a:t>Y</a:t>
                      </a:r>
                    </a:p>
                  </a:txBody>
                  <a:tcPr anchor="ctr">
                    <a:lnL>
                      <a:noFill/>
                    </a:lnL>
                    <a:lnR>
                      <a:noFill/>
                    </a:lnR>
                    <a:lnT>
                      <a:noFill/>
                    </a:lnT>
                    <a:lnB>
                      <a:noFill/>
                    </a:lnB>
                  </a:tcPr>
                </a:tc>
                <a:tc>
                  <a:txBody>
                    <a:bodyPr/>
                    <a:lstStyle/>
                    <a:p>
                      <a:r>
                        <a:rPr lang="en-US" dirty="0">
                          <a:solidFill>
                            <a:schemeClr val="tx1"/>
                          </a:solidFill>
                        </a:rPr>
                        <a:t>Y</a:t>
                      </a:r>
                    </a:p>
                  </a:txBody>
                  <a:tcPr anchor="ctr">
                    <a:lnL>
                      <a:noFill/>
                    </a:lnL>
                    <a:lnR>
                      <a:noFill/>
                    </a:lnR>
                    <a:lnT>
                      <a:noFill/>
                    </a:lnT>
                    <a:lnB>
                      <a:noFill/>
                    </a:lnB>
                  </a:tcPr>
                </a:tc>
                <a:tc>
                  <a:txBody>
                    <a:bodyPr/>
                    <a:lstStyle/>
                    <a:p>
                      <a:r>
                        <a:rPr lang="en-US"/>
                        <a:t>Y</a:t>
                      </a:r>
                    </a:p>
                  </a:txBody>
                  <a:tcPr anchor="ctr">
                    <a:lnL>
                      <a:noFill/>
                    </a:lnL>
                    <a:lnR>
                      <a:noFill/>
                    </a:lnR>
                    <a:lnT>
                      <a:noFill/>
                    </a:lnT>
                    <a:lnB>
                      <a:noFill/>
                    </a:lnB>
                  </a:tcPr>
                </a:tc>
                <a:tc>
                  <a:txBody>
                    <a:bodyPr/>
                    <a:lstStyle/>
                    <a:p>
                      <a:r>
                        <a:rPr lang="en-US"/>
                        <a:t>Y</a:t>
                      </a:r>
                    </a:p>
                  </a:txBody>
                  <a:tcPr anchor="ctr">
                    <a:lnL>
                      <a:noFill/>
                    </a:lnL>
                    <a:lnR>
                      <a:noFill/>
                    </a:lnR>
                    <a:lnT>
                      <a:noFill/>
                    </a:lnT>
                    <a:lnB>
                      <a:noFill/>
                    </a:lnB>
                  </a:tcPr>
                </a:tc>
              </a:tr>
              <a:tr h="0">
                <a:tc>
                  <a:txBody>
                    <a:bodyPr/>
                    <a:lstStyle/>
                    <a:p>
                      <a:r>
                        <a:rPr lang="en-US"/>
                        <a:t>protected</a:t>
                      </a:r>
                    </a:p>
                  </a:txBody>
                  <a:tcPr anchor="ctr">
                    <a:lnL>
                      <a:noFill/>
                    </a:lnL>
                    <a:lnR>
                      <a:noFill/>
                    </a:lnR>
                    <a:lnT>
                      <a:noFill/>
                    </a:lnT>
                    <a:lnB>
                      <a:noFill/>
                    </a:lnB>
                  </a:tcPr>
                </a:tc>
                <a:tc>
                  <a:txBody>
                    <a:bodyPr/>
                    <a:lstStyle/>
                    <a:p>
                      <a:r>
                        <a:rPr lang="en-US" dirty="0"/>
                        <a:t>Y</a:t>
                      </a:r>
                    </a:p>
                  </a:txBody>
                  <a:tcPr anchor="ctr">
                    <a:lnL>
                      <a:noFill/>
                    </a:lnL>
                    <a:lnR>
                      <a:noFill/>
                    </a:lnR>
                    <a:lnT>
                      <a:noFill/>
                    </a:lnT>
                    <a:lnB>
                      <a:noFill/>
                    </a:lnB>
                  </a:tcPr>
                </a:tc>
                <a:tc>
                  <a:txBody>
                    <a:bodyPr/>
                    <a:lstStyle/>
                    <a:p>
                      <a:r>
                        <a:rPr lang="en-US" dirty="0">
                          <a:solidFill>
                            <a:schemeClr val="tx1"/>
                          </a:solidFill>
                        </a:rPr>
                        <a:t>Y</a:t>
                      </a:r>
                    </a:p>
                  </a:txBody>
                  <a:tcPr anchor="ctr">
                    <a:lnL>
                      <a:noFill/>
                    </a:lnL>
                    <a:lnR>
                      <a:noFill/>
                    </a:lnR>
                    <a:lnT>
                      <a:noFill/>
                    </a:lnT>
                    <a:lnB>
                      <a:noFill/>
                    </a:lnB>
                  </a:tcPr>
                </a:tc>
                <a:tc>
                  <a:txBody>
                    <a:bodyPr/>
                    <a:lstStyle/>
                    <a:p>
                      <a:r>
                        <a:rPr lang="en-US"/>
                        <a:t>Y</a:t>
                      </a:r>
                    </a:p>
                  </a:txBody>
                  <a:tcPr anchor="ctr">
                    <a:lnL>
                      <a:noFill/>
                    </a:lnL>
                    <a:lnR>
                      <a:noFill/>
                    </a:lnR>
                    <a:lnT>
                      <a:noFill/>
                    </a:lnT>
                    <a:lnB>
                      <a:noFill/>
                    </a:lnB>
                  </a:tcPr>
                </a:tc>
                <a:tc>
                  <a:txBody>
                    <a:bodyPr/>
                    <a:lstStyle/>
                    <a:p>
                      <a:r>
                        <a:rPr lang="en-US"/>
                        <a:t>N</a:t>
                      </a:r>
                    </a:p>
                  </a:txBody>
                  <a:tcPr anchor="ctr">
                    <a:lnL>
                      <a:noFill/>
                    </a:lnL>
                    <a:lnR>
                      <a:noFill/>
                    </a:lnR>
                    <a:lnT>
                      <a:noFill/>
                    </a:lnT>
                    <a:lnB>
                      <a:noFill/>
                    </a:lnB>
                  </a:tcPr>
                </a:tc>
              </a:tr>
              <a:tr h="0">
                <a:tc>
                  <a:txBody>
                    <a:bodyPr/>
                    <a:lstStyle/>
                    <a:p>
                      <a:r>
                        <a:rPr lang="en-US" i="1">
                          <a:effectLst/>
                        </a:rPr>
                        <a:t>no modifier</a:t>
                      </a:r>
                    </a:p>
                  </a:txBody>
                  <a:tcPr anchor="ctr">
                    <a:lnL>
                      <a:noFill/>
                    </a:lnL>
                    <a:lnR>
                      <a:noFill/>
                    </a:lnR>
                    <a:lnT>
                      <a:noFill/>
                    </a:lnT>
                    <a:lnB>
                      <a:noFill/>
                    </a:lnB>
                  </a:tcPr>
                </a:tc>
                <a:tc>
                  <a:txBody>
                    <a:bodyPr/>
                    <a:lstStyle/>
                    <a:p>
                      <a:r>
                        <a:rPr lang="en-US" dirty="0"/>
                        <a:t>Y</a:t>
                      </a:r>
                    </a:p>
                  </a:txBody>
                  <a:tcPr anchor="ctr">
                    <a:lnL>
                      <a:noFill/>
                    </a:lnL>
                    <a:lnR>
                      <a:noFill/>
                    </a:lnR>
                    <a:lnT>
                      <a:noFill/>
                    </a:lnT>
                    <a:lnB>
                      <a:noFill/>
                    </a:lnB>
                  </a:tcPr>
                </a:tc>
                <a:tc>
                  <a:txBody>
                    <a:bodyPr/>
                    <a:lstStyle/>
                    <a:p>
                      <a:r>
                        <a:rPr lang="en-US" dirty="0">
                          <a:solidFill>
                            <a:schemeClr val="tx1"/>
                          </a:solidFill>
                        </a:rPr>
                        <a:t>Y</a:t>
                      </a:r>
                    </a:p>
                  </a:txBody>
                  <a:tcPr anchor="ctr">
                    <a:lnL>
                      <a:noFill/>
                    </a:lnL>
                    <a:lnR>
                      <a:noFill/>
                    </a:lnR>
                    <a:lnT>
                      <a:noFill/>
                    </a:lnT>
                    <a:lnB>
                      <a:noFill/>
                    </a:lnB>
                  </a:tcPr>
                </a:tc>
                <a:tc>
                  <a:txBody>
                    <a:bodyPr/>
                    <a:lstStyle/>
                    <a:p>
                      <a:r>
                        <a:rPr lang="en-US"/>
                        <a:t>N</a:t>
                      </a:r>
                    </a:p>
                  </a:txBody>
                  <a:tcPr anchor="ctr">
                    <a:lnL>
                      <a:noFill/>
                    </a:lnL>
                    <a:lnR>
                      <a:noFill/>
                    </a:lnR>
                    <a:lnT>
                      <a:noFill/>
                    </a:lnT>
                    <a:lnB>
                      <a:noFill/>
                    </a:lnB>
                  </a:tcPr>
                </a:tc>
                <a:tc>
                  <a:txBody>
                    <a:bodyPr/>
                    <a:lstStyle/>
                    <a:p>
                      <a:r>
                        <a:rPr lang="en-US" dirty="0"/>
                        <a:t>N</a:t>
                      </a:r>
                    </a:p>
                  </a:txBody>
                  <a:tcPr anchor="ctr">
                    <a:lnL>
                      <a:noFill/>
                    </a:lnL>
                    <a:lnR>
                      <a:noFill/>
                    </a:lnR>
                    <a:lnT>
                      <a:noFill/>
                    </a:lnT>
                    <a:lnB>
                      <a:noFill/>
                    </a:lnB>
                  </a:tcPr>
                </a:tc>
              </a:tr>
              <a:tr h="0">
                <a:tc>
                  <a:txBody>
                    <a:bodyPr/>
                    <a:lstStyle/>
                    <a:p>
                      <a:r>
                        <a:rPr lang="en-US"/>
                        <a:t>private</a:t>
                      </a:r>
                    </a:p>
                  </a:txBody>
                  <a:tcPr anchor="ctr">
                    <a:lnL>
                      <a:noFill/>
                    </a:lnL>
                    <a:lnR>
                      <a:noFill/>
                    </a:lnR>
                    <a:lnT>
                      <a:noFill/>
                    </a:lnT>
                    <a:lnB>
                      <a:noFill/>
                    </a:lnB>
                  </a:tcPr>
                </a:tc>
                <a:tc>
                  <a:txBody>
                    <a:bodyPr/>
                    <a:lstStyle/>
                    <a:p>
                      <a:r>
                        <a:rPr lang="en-US" dirty="0"/>
                        <a:t>Y</a:t>
                      </a:r>
                    </a:p>
                  </a:txBody>
                  <a:tcPr anchor="ctr">
                    <a:lnL>
                      <a:noFill/>
                    </a:lnL>
                    <a:lnR>
                      <a:noFill/>
                    </a:lnR>
                    <a:lnT>
                      <a:noFill/>
                    </a:lnT>
                    <a:lnB>
                      <a:noFill/>
                    </a:lnB>
                  </a:tcPr>
                </a:tc>
                <a:tc>
                  <a:txBody>
                    <a:bodyPr/>
                    <a:lstStyle/>
                    <a:p>
                      <a:r>
                        <a:rPr lang="en-US" dirty="0">
                          <a:solidFill>
                            <a:schemeClr val="tx1"/>
                          </a:solidFill>
                        </a:rPr>
                        <a:t>N</a:t>
                      </a:r>
                    </a:p>
                  </a:txBody>
                  <a:tcPr anchor="ctr">
                    <a:lnL>
                      <a:noFill/>
                    </a:lnL>
                    <a:lnR>
                      <a:noFill/>
                    </a:lnR>
                    <a:lnT>
                      <a:noFill/>
                    </a:lnT>
                    <a:lnB>
                      <a:noFill/>
                    </a:lnB>
                  </a:tcPr>
                </a:tc>
                <a:tc>
                  <a:txBody>
                    <a:bodyPr/>
                    <a:lstStyle/>
                    <a:p>
                      <a:r>
                        <a:rPr lang="en-US"/>
                        <a:t>N</a:t>
                      </a:r>
                    </a:p>
                  </a:txBody>
                  <a:tcPr anchor="ctr">
                    <a:lnL>
                      <a:noFill/>
                    </a:lnL>
                    <a:lnR>
                      <a:noFill/>
                    </a:lnR>
                    <a:lnT>
                      <a:noFill/>
                    </a:lnT>
                    <a:lnB>
                      <a:noFill/>
                    </a:lnB>
                  </a:tcPr>
                </a:tc>
                <a:tc>
                  <a:txBody>
                    <a:bodyPr/>
                    <a:lstStyle/>
                    <a:p>
                      <a:r>
                        <a:rPr lang="en-US" dirty="0"/>
                        <a:t>N</a:t>
                      </a:r>
                    </a:p>
                  </a:txBody>
                  <a:tcPr anchor="ctr">
                    <a:lnL>
                      <a:noFill/>
                    </a:lnL>
                    <a:lnR>
                      <a:noFill/>
                    </a:lnR>
                    <a:lnT>
                      <a:noFill/>
                    </a:lnT>
                    <a:lnB>
                      <a:noFill/>
                    </a:lnB>
                  </a:tcPr>
                </a:tc>
              </a:tr>
            </a:tbl>
          </a:graphicData>
        </a:graphic>
      </p:graphicFrame>
      <p:graphicFrame>
        <p:nvGraphicFramePr>
          <p:cNvPr id="5" name="内容占位符 3"/>
          <p:cNvGraphicFramePr>
            <a:graphicFrameLocks noGrp="1"/>
          </p:cNvGraphicFramePr>
          <p:nvPr>
            <p:ph idx="1"/>
            <p:extLst>
              <p:ext uri="{D42A27DB-BD31-4B8C-83A1-F6EECF244321}">
                <p14:modId xmlns:p14="http://schemas.microsoft.com/office/powerpoint/2010/main" val="394152064"/>
              </p:ext>
            </p:extLst>
          </p:nvPr>
        </p:nvGraphicFramePr>
        <p:xfrm>
          <a:off x="467544" y="4725144"/>
          <a:ext cx="8229600" cy="1828800"/>
        </p:xfrm>
        <a:graphic>
          <a:graphicData uri="http://schemas.openxmlformats.org/drawingml/2006/table">
            <a:tbl>
              <a:tblPr/>
              <a:tblGrid>
                <a:gridCol w="1645920"/>
                <a:gridCol w="1645920"/>
                <a:gridCol w="1645920"/>
                <a:gridCol w="1645920"/>
                <a:gridCol w="1645920"/>
              </a:tblGrid>
              <a:tr h="0">
                <a:tc>
                  <a:txBody>
                    <a:bodyPr/>
                    <a:lstStyle/>
                    <a:p>
                      <a:r>
                        <a:rPr lang="en-US" dirty="0"/>
                        <a:t>Modifier</a:t>
                      </a:r>
                    </a:p>
                  </a:txBody>
                  <a:tcPr anchor="ctr">
                    <a:lnL>
                      <a:noFill/>
                    </a:lnL>
                    <a:lnR>
                      <a:noFill/>
                    </a:lnR>
                    <a:lnT>
                      <a:noFill/>
                    </a:lnT>
                    <a:lnB>
                      <a:noFill/>
                    </a:lnB>
                  </a:tcPr>
                </a:tc>
                <a:tc>
                  <a:txBody>
                    <a:bodyPr/>
                    <a:lstStyle/>
                    <a:p>
                      <a:r>
                        <a:rPr lang="en-US"/>
                        <a:t>Class</a:t>
                      </a:r>
                    </a:p>
                  </a:txBody>
                  <a:tcPr anchor="ctr">
                    <a:lnL>
                      <a:noFill/>
                    </a:lnL>
                    <a:lnR>
                      <a:noFill/>
                    </a:lnR>
                    <a:lnT>
                      <a:noFill/>
                    </a:lnT>
                    <a:lnB>
                      <a:noFill/>
                    </a:lnB>
                  </a:tcPr>
                </a:tc>
                <a:tc>
                  <a:txBody>
                    <a:bodyPr/>
                    <a:lstStyle/>
                    <a:p>
                      <a:r>
                        <a:rPr lang="en-US" dirty="0">
                          <a:solidFill>
                            <a:srgbClr val="000000"/>
                          </a:solidFill>
                        </a:rPr>
                        <a:t>Package</a:t>
                      </a:r>
                    </a:p>
                  </a:txBody>
                  <a:tcPr anchor="ctr">
                    <a:lnL>
                      <a:noFill/>
                    </a:lnL>
                    <a:lnR>
                      <a:noFill/>
                    </a:lnR>
                    <a:lnT>
                      <a:noFill/>
                    </a:lnT>
                    <a:lnB>
                      <a:noFill/>
                    </a:lnB>
                  </a:tcPr>
                </a:tc>
                <a:tc>
                  <a:txBody>
                    <a:bodyPr/>
                    <a:lstStyle/>
                    <a:p>
                      <a:r>
                        <a:rPr lang="en-US"/>
                        <a:t>Subclass</a:t>
                      </a:r>
                    </a:p>
                  </a:txBody>
                  <a:tcPr anchor="ctr">
                    <a:lnL>
                      <a:noFill/>
                    </a:lnL>
                    <a:lnR>
                      <a:noFill/>
                    </a:lnR>
                    <a:lnT>
                      <a:noFill/>
                    </a:lnT>
                    <a:lnB>
                      <a:noFill/>
                    </a:lnB>
                  </a:tcPr>
                </a:tc>
                <a:tc>
                  <a:txBody>
                    <a:bodyPr/>
                    <a:lstStyle/>
                    <a:p>
                      <a:r>
                        <a:rPr lang="en-US"/>
                        <a:t>World</a:t>
                      </a:r>
                    </a:p>
                  </a:txBody>
                  <a:tcPr anchor="ctr">
                    <a:lnL>
                      <a:noFill/>
                    </a:lnL>
                    <a:lnR>
                      <a:noFill/>
                    </a:lnR>
                    <a:lnT>
                      <a:noFill/>
                    </a:lnT>
                    <a:lnB>
                      <a:noFill/>
                    </a:lnB>
                  </a:tcPr>
                </a:tc>
              </a:tr>
              <a:tr h="0">
                <a:tc>
                  <a:txBody>
                    <a:bodyPr/>
                    <a:lstStyle/>
                    <a:p>
                      <a:r>
                        <a:rPr lang="en-US"/>
                        <a:t>public</a:t>
                      </a:r>
                    </a:p>
                  </a:txBody>
                  <a:tcPr anchor="ctr">
                    <a:lnL>
                      <a:noFill/>
                    </a:lnL>
                    <a:lnR>
                      <a:noFill/>
                    </a:lnR>
                    <a:lnT>
                      <a:noFill/>
                    </a:lnT>
                    <a:lnB>
                      <a:noFill/>
                    </a:lnB>
                  </a:tcPr>
                </a:tc>
                <a:tc>
                  <a:txBody>
                    <a:bodyPr/>
                    <a:lstStyle/>
                    <a:p>
                      <a:r>
                        <a:rPr lang="en-US"/>
                        <a:t>Y</a:t>
                      </a:r>
                    </a:p>
                  </a:txBody>
                  <a:tcPr anchor="ctr">
                    <a:lnL>
                      <a:noFill/>
                    </a:lnL>
                    <a:lnR>
                      <a:noFill/>
                    </a:lnR>
                    <a:lnT>
                      <a:noFill/>
                    </a:lnT>
                    <a:lnB>
                      <a:noFill/>
                    </a:lnB>
                  </a:tcPr>
                </a:tc>
                <a:tc>
                  <a:txBody>
                    <a:bodyPr/>
                    <a:lstStyle/>
                    <a:p>
                      <a:r>
                        <a:rPr lang="en-US" dirty="0" smtClean="0">
                          <a:solidFill>
                            <a:srgbClr val="000000"/>
                          </a:solidFill>
                        </a:rPr>
                        <a:t>N/A</a:t>
                      </a:r>
                      <a:endParaRPr lang="en-US" dirty="0">
                        <a:solidFill>
                          <a:srgbClr val="000000"/>
                        </a:solidFill>
                      </a:endParaRPr>
                    </a:p>
                  </a:txBody>
                  <a:tcPr anchor="ctr">
                    <a:lnL>
                      <a:noFill/>
                    </a:lnL>
                    <a:lnR>
                      <a:noFill/>
                    </a:lnR>
                    <a:lnT>
                      <a:noFill/>
                    </a:lnT>
                    <a:lnB>
                      <a:noFill/>
                    </a:lnB>
                  </a:tcPr>
                </a:tc>
                <a:tc>
                  <a:txBody>
                    <a:bodyPr/>
                    <a:lstStyle/>
                    <a:p>
                      <a:r>
                        <a:rPr lang="en-US"/>
                        <a:t>Y</a:t>
                      </a:r>
                    </a:p>
                  </a:txBody>
                  <a:tcPr anchor="ctr">
                    <a:lnL>
                      <a:noFill/>
                    </a:lnL>
                    <a:lnR>
                      <a:noFill/>
                    </a:lnR>
                    <a:lnT>
                      <a:noFill/>
                    </a:lnT>
                    <a:lnB>
                      <a:noFill/>
                    </a:lnB>
                  </a:tcPr>
                </a:tc>
                <a:tc>
                  <a:txBody>
                    <a:bodyPr/>
                    <a:lstStyle/>
                    <a:p>
                      <a:r>
                        <a:rPr lang="en-US"/>
                        <a:t>Y</a:t>
                      </a:r>
                    </a:p>
                  </a:txBody>
                  <a:tcPr anchor="ctr">
                    <a:lnL>
                      <a:noFill/>
                    </a:lnL>
                    <a:lnR>
                      <a:noFill/>
                    </a:lnR>
                    <a:lnT>
                      <a:noFill/>
                    </a:lnT>
                    <a:lnB>
                      <a:noFill/>
                    </a:lnB>
                  </a:tcPr>
                </a:tc>
              </a:tr>
              <a:tr h="0">
                <a:tc>
                  <a:txBody>
                    <a:bodyPr/>
                    <a:lstStyle/>
                    <a:p>
                      <a:r>
                        <a:rPr lang="en-US"/>
                        <a:t>protected</a:t>
                      </a:r>
                    </a:p>
                  </a:txBody>
                  <a:tcPr anchor="ctr">
                    <a:lnL>
                      <a:noFill/>
                    </a:lnL>
                    <a:lnR>
                      <a:noFill/>
                    </a:lnR>
                    <a:lnT>
                      <a:noFill/>
                    </a:lnT>
                    <a:lnB>
                      <a:noFill/>
                    </a:lnB>
                  </a:tcPr>
                </a:tc>
                <a:tc>
                  <a:txBody>
                    <a:bodyPr/>
                    <a:lstStyle/>
                    <a:p>
                      <a:r>
                        <a:rPr lang="en-US" dirty="0"/>
                        <a:t>Y</a:t>
                      </a:r>
                    </a:p>
                  </a:txBody>
                  <a:tcPr anchor="ctr">
                    <a:lnL>
                      <a:noFill/>
                    </a:lnL>
                    <a:lnR>
                      <a:noFill/>
                    </a:lnR>
                    <a:lnT>
                      <a:noFill/>
                    </a:lnT>
                    <a:lnB>
                      <a:noFill/>
                    </a:lnB>
                  </a:tcPr>
                </a:tc>
                <a:tc>
                  <a:txBody>
                    <a:bodyPr/>
                    <a:lstStyle/>
                    <a:p>
                      <a:r>
                        <a:rPr lang="en-US" dirty="0" smtClean="0">
                          <a:solidFill>
                            <a:srgbClr val="000000"/>
                          </a:solidFill>
                        </a:rPr>
                        <a:t>N/A</a:t>
                      </a:r>
                      <a:endParaRPr lang="en-US" dirty="0">
                        <a:solidFill>
                          <a:srgbClr val="000000"/>
                        </a:solidFill>
                      </a:endParaRPr>
                    </a:p>
                  </a:txBody>
                  <a:tcPr anchor="ctr">
                    <a:lnL>
                      <a:noFill/>
                    </a:lnL>
                    <a:lnR>
                      <a:noFill/>
                    </a:lnR>
                    <a:lnT>
                      <a:noFill/>
                    </a:lnT>
                    <a:lnB>
                      <a:noFill/>
                    </a:lnB>
                  </a:tcPr>
                </a:tc>
                <a:tc>
                  <a:txBody>
                    <a:bodyPr/>
                    <a:lstStyle/>
                    <a:p>
                      <a:r>
                        <a:rPr lang="en-US"/>
                        <a:t>Y</a:t>
                      </a:r>
                    </a:p>
                  </a:txBody>
                  <a:tcPr anchor="ctr">
                    <a:lnL>
                      <a:noFill/>
                    </a:lnL>
                    <a:lnR>
                      <a:noFill/>
                    </a:lnR>
                    <a:lnT>
                      <a:noFill/>
                    </a:lnT>
                    <a:lnB>
                      <a:noFill/>
                    </a:lnB>
                  </a:tcPr>
                </a:tc>
                <a:tc>
                  <a:txBody>
                    <a:bodyPr/>
                    <a:lstStyle/>
                    <a:p>
                      <a:r>
                        <a:rPr lang="en-US"/>
                        <a:t>N</a:t>
                      </a:r>
                    </a:p>
                  </a:txBody>
                  <a:tcPr anchor="ctr">
                    <a:lnL>
                      <a:noFill/>
                    </a:lnL>
                    <a:lnR>
                      <a:noFill/>
                    </a:lnR>
                    <a:lnT>
                      <a:noFill/>
                    </a:lnT>
                    <a:lnB>
                      <a:noFill/>
                    </a:lnB>
                  </a:tcPr>
                </a:tc>
              </a:tr>
              <a:tr h="0">
                <a:tc>
                  <a:txBody>
                    <a:bodyPr/>
                    <a:lstStyle/>
                    <a:p>
                      <a:r>
                        <a:rPr lang="en-US" i="1" dirty="0">
                          <a:effectLst/>
                        </a:rPr>
                        <a:t>no modifier</a:t>
                      </a:r>
                    </a:p>
                  </a:txBody>
                  <a:tcPr anchor="ctr">
                    <a:lnL>
                      <a:noFill/>
                    </a:lnL>
                    <a:lnR>
                      <a:noFill/>
                    </a:lnR>
                    <a:lnT>
                      <a:noFill/>
                    </a:lnT>
                    <a:lnB>
                      <a:noFill/>
                    </a:lnB>
                  </a:tcPr>
                </a:tc>
                <a:tc>
                  <a:txBody>
                    <a:bodyPr/>
                    <a:lstStyle/>
                    <a:p>
                      <a:r>
                        <a:rPr lang="en-US" dirty="0" smtClean="0"/>
                        <a:t>Y (</a:t>
                      </a:r>
                      <a:r>
                        <a:rPr lang="en-US" dirty="0" err="1" smtClean="0"/>
                        <a:t>struct</a:t>
                      </a:r>
                      <a:r>
                        <a:rPr lang="en-US" dirty="0" smtClean="0"/>
                        <a:t>) / Y</a:t>
                      </a:r>
                      <a:endParaRPr lang="en-US" dirty="0"/>
                    </a:p>
                  </a:txBody>
                  <a:tcPr anchor="ctr">
                    <a:lnL>
                      <a:noFill/>
                    </a:lnL>
                    <a:lnR>
                      <a:noFill/>
                    </a:lnR>
                    <a:lnT>
                      <a:noFill/>
                    </a:lnT>
                    <a:lnB>
                      <a:noFill/>
                    </a:lnB>
                  </a:tcPr>
                </a:tc>
                <a:tc>
                  <a:txBody>
                    <a:bodyPr/>
                    <a:lstStyle/>
                    <a:p>
                      <a:r>
                        <a:rPr lang="en-US" dirty="0" smtClean="0">
                          <a:solidFill>
                            <a:srgbClr val="000000"/>
                          </a:solidFill>
                        </a:rPr>
                        <a:t>N/A</a:t>
                      </a:r>
                      <a:endParaRPr lang="en-US" dirty="0">
                        <a:solidFill>
                          <a:srgbClr val="000000"/>
                        </a:solidFill>
                      </a:endParaRPr>
                    </a:p>
                  </a:txBody>
                  <a:tcPr anchor="ctr">
                    <a:lnL>
                      <a:noFill/>
                    </a:lnL>
                    <a:lnR>
                      <a:noFill/>
                    </a:lnR>
                    <a:lnT>
                      <a:noFill/>
                    </a:lnT>
                    <a:lnB>
                      <a:noFill/>
                    </a:lnB>
                  </a:tcPr>
                </a:tc>
                <a:tc>
                  <a:txBody>
                    <a:bodyPr/>
                    <a:lstStyle/>
                    <a:p>
                      <a:r>
                        <a:rPr lang="en-US" dirty="0" smtClean="0"/>
                        <a:t>Y (</a:t>
                      </a:r>
                      <a:r>
                        <a:rPr lang="en-US" dirty="0" err="1" smtClean="0"/>
                        <a:t>struct</a:t>
                      </a:r>
                      <a:r>
                        <a:rPr lang="en-US" dirty="0" smtClean="0"/>
                        <a:t>) /  N</a:t>
                      </a:r>
                      <a:endParaRPr lang="en-US" dirty="0"/>
                    </a:p>
                  </a:txBody>
                  <a:tcPr anchor="ctr">
                    <a:lnL>
                      <a:noFill/>
                    </a:lnL>
                    <a:lnR>
                      <a:noFill/>
                    </a:lnR>
                    <a:lnT>
                      <a:noFill/>
                    </a:lnT>
                    <a:lnB>
                      <a:noFill/>
                    </a:lnB>
                  </a:tcPr>
                </a:tc>
                <a:tc>
                  <a:txBody>
                    <a:bodyPr/>
                    <a:lstStyle/>
                    <a:p>
                      <a:r>
                        <a:rPr lang="en-US" dirty="0" smtClean="0"/>
                        <a:t>Y(</a:t>
                      </a:r>
                      <a:r>
                        <a:rPr lang="en-US" dirty="0" err="1" smtClean="0"/>
                        <a:t>Struct</a:t>
                      </a:r>
                      <a:r>
                        <a:rPr lang="en-US" dirty="0" smtClean="0"/>
                        <a:t>) / N</a:t>
                      </a:r>
                      <a:endParaRPr lang="en-US" dirty="0"/>
                    </a:p>
                  </a:txBody>
                  <a:tcPr anchor="ctr">
                    <a:lnL>
                      <a:noFill/>
                    </a:lnL>
                    <a:lnR>
                      <a:noFill/>
                    </a:lnR>
                    <a:lnT>
                      <a:noFill/>
                    </a:lnT>
                    <a:lnB>
                      <a:noFill/>
                    </a:lnB>
                  </a:tcPr>
                </a:tc>
              </a:tr>
              <a:tr h="0">
                <a:tc>
                  <a:txBody>
                    <a:bodyPr/>
                    <a:lstStyle/>
                    <a:p>
                      <a:r>
                        <a:rPr lang="en-US"/>
                        <a:t>private</a:t>
                      </a:r>
                    </a:p>
                  </a:txBody>
                  <a:tcPr anchor="ctr">
                    <a:lnL>
                      <a:noFill/>
                    </a:lnL>
                    <a:lnR>
                      <a:noFill/>
                    </a:lnR>
                    <a:lnT>
                      <a:noFill/>
                    </a:lnT>
                    <a:lnB>
                      <a:noFill/>
                    </a:lnB>
                  </a:tcPr>
                </a:tc>
                <a:tc>
                  <a:txBody>
                    <a:bodyPr/>
                    <a:lstStyle/>
                    <a:p>
                      <a:r>
                        <a:rPr lang="en-US" dirty="0"/>
                        <a:t>Y</a:t>
                      </a:r>
                    </a:p>
                  </a:txBody>
                  <a:tcPr anchor="ctr">
                    <a:lnL>
                      <a:noFill/>
                    </a:lnL>
                    <a:lnR>
                      <a:noFill/>
                    </a:lnR>
                    <a:lnT>
                      <a:noFill/>
                    </a:lnT>
                    <a:lnB>
                      <a:noFill/>
                    </a:lnB>
                  </a:tcPr>
                </a:tc>
                <a:tc>
                  <a:txBody>
                    <a:bodyPr/>
                    <a:lstStyle/>
                    <a:p>
                      <a:r>
                        <a:rPr lang="en-US" dirty="0" smtClean="0">
                          <a:solidFill>
                            <a:srgbClr val="000000"/>
                          </a:solidFill>
                        </a:rPr>
                        <a:t>N/A</a:t>
                      </a:r>
                      <a:endParaRPr lang="en-US" dirty="0">
                        <a:solidFill>
                          <a:srgbClr val="000000"/>
                        </a:solidFill>
                      </a:endParaRPr>
                    </a:p>
                  </a:txBody>
                  <a:tcPr anchor="ctr">
                    <a:lnL>
                      <a:noFill/>
                    </a:lnL>
                    <a:lnR>
                      <a:noFill/>
                    </a:lnR>
                    <a:lnT>
                      <a:noFill/>
                    </a:lnT>
                    <a:lnB>
                      <a:noFill/>
                    </a:lnB>
                  </a:tcPr>
                </a:tc>
                <a:tc>
                  <a:txBody>
                    <a:bodyPr/>
                    <a:lstStyle/>
                    <a:p>
                      <a:r>
                        <a:rPr lang="en-US"/>
                        <a:t>N</a:t>
                      </a:r>
                    </a:p>
                  </a:txBody>
                  <a:tcPr anchor="ctr">
                    <a:lnL>
                      <a:noFill/>
                    </a:lnL>
                    <a:lnR>
                      <a:noFill/>
                    </a:lnR>
                    <a:lnT>
                      <a:noFill/>
                    </a:lnT>
                    <a:lnB>
                      <a:noFill/>
                    </a:lnB>
                  </a:tcPr>
                </a:tc>
                <a:tc>
                  <a:txBody>
                    <a:bodyPr/>
                    <a:lstStyle/>
                    <a:p>
                      <a:r>
                        <a:rPr lang="en-US" dirty="0"/>
                        <a:t>N</a:t>
                      </a:r>
                    </a:p>
                  </a:txBody>
                  <a:tcPr anchor="ctr">
                    <a:lnL>
                      <a:noFill/>
                    </a:lnL>
                    <a:lnR>
                      <a:noFill/>
                    </a:lnR>
                    <a:lnT>
                      <a:noFill/>
                    </a:lnT>
                    <a:lnB>
                      <a:noFill/>
                    </a:lnB>
                  </a:tcPr>
                </a:tc>
              </a:tr>
            </a:tbl>
          </a:graphicData>
        </a:graphic>
      </p:graphicFrame>
      <p:sp>
        <p:nvSpPr>
          <p:cNvPr id="6" name="TextBox 5"/>
          <p:cNvSpPr txBox="1"/>
          <p:nvPr/>
        </p:nvSpPr>
        <p:spPr>
          <a:xfrm>
            <a:off x="467544" y="1412776"/>
            <a:ext cx="3240360" cy="707886"/>
          </a:xfrm>
          <a:prstGeom prst="rect">
            <a:avLst/>
          </a:prstGeom>
          <a:noFill/>
        </p:spPr>
        <p:txBody>
          <a:bodyPr wrap="square" rtlCol="0">
            <a:spAutoFit/>
          </a:bodyPr>
          <a:lstStyle/>
          <a:p>
            <a:r>
              <a:rPr lang="en-US" altLang="zh-CN" sz="4000" b="1" dirty="0" smtClean="0"/>
              <a:t>Java Class</a:t>
            </a:r>
            <a:endParaRPr lang="zh-CN" altLang="en-US" sz="4000" b="1" dirty="0"/>
          </a:p>
        </p:txBody>
      </p:sp>
      <p:sp>
        <p:nvSpPr>
          <p:cNvPr id="7" name="TextBox 6"/>
          <p:cNvSpPr txBox="1"/>
          <p:nvPr/>
        </p:nvSpPr>
        <p:spPr>
          <a:xfrm>
            <a:off x="467544" y="4077072"/>
            <a:ext cx="3240360" cy="707886"/>
          </a:xfrm>
          <a:prstGeom prst="rect">
            <a:avLst/>
          </a:prstGeom>
          <a:noFill/>
        </p:spPr>
        <p:txBody>
          <a:bodyPr wrap="square" rtlCol="0">
            <a:spAutoFit/>
          </a:bodyPr>
          <a:lstStyle/>
          <a:p>
            <a:r>
              <a:rPr lang="en-US" altLang="zh-CN" sz="4000" b="1" dirty="0" smtClean="0"/>
              <a:t>C++</a:t>
            </a:r>
            <a:endParaRPr lang="zh-CN" altLang="en-US" sz="4000" b="1" dirty="0"/>
          </a:p>
        </p:txBody>
      </p:sp>
    </p:spTree>
    <p:extLst>
      <p:ext uri="{BB962C8B-B14F-4D97-AF65-F5344CB8AC3E}">
        <p14:creationId xmlns:p14="http://schemas.microsoft.com/office/powerpoint/2010/main" val="27674756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友元</a:t>
            </a:r>
            <a:endParaRPr lang="zh-CN" altLang="en-US" dirty="0"/>
          </a:p>
        </p:txBody>
      </p:sp>
      <p:sp>
        <p:nvSpPr>
          <p:cNvPr id="3" name="内容占位符 2"/>
          <p:cNvSpPr>
            <a:spLocks noGrp="1"/>
          </p:cNvSpPr>
          <p:nvPr>
            <p:ph idx="1"/>
          </p:nvPr>
        </p:nvSpPr>
        <p:spPr/>
        <p:txBody>
          <a:bodyPr>
            <a:normAutofit/>
          </a:bodyPr>
          <a:lstStyle/>
          <a:p>
            <a:r>
              <a:rPr lang="zh-CN" altLang="en-US" dirty="0" smtClean="0"/>
              <a:t>如果程序员想显式地允许不属于当前结构的一个成员访问当前结构中的数据，可以在该结构内部声明设个函数为友元</a:t>
            </a:r>
            <a:r>
              <a:rPr lang="en-US" altLang="zh-CN" dirty="0" smtClean="0"/>
              <a:t>(friend)</a:t>
            </a:r>
          </a:p>
          <a:p>
            <a:r>
              <a:rPr lang="en-US" altLang="zh-CN" dirty="0" smtClean="0"/>
              <a:t>Friend.cpp</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嵌套友元</a:t>
            </a:r>
            <a:endParaRPr lang="zh-CN" altLang="en-US" dirty="0"/>
          </a:p>
        </p:txBody>
      </p:sp>
      <p:sp>
        <p:nvSpPr>
          <p:cNvPr id="3" name="内容占位符 2"/>
          <p:cNvSpPr>
            <a:spLocks noGrp="1"/>
          </p:cNvSpPr>
          <p:nvPr>
            <p:ph idx="1"/>
          </p:nvPr>
        </p:nvSpPr>
        <p:spPr/>
        <p:txBody>
          <a:bodyPr/>
          <a:lstStyle/>
          <a:p>
            <a:r>
              <a:rPr lang="zh-CN" altLang="en-US" dirty="0" smtClean="0"/>
              <a:t>嵌套结构并不能自动获得访问</a:t>
            </a:r>
            <a:r>
              <a:rPr lang="en-US" altLang="zh-CN" dirty="0" smtClean="0"/>
              <a:t>private</a:t>
            </a:r>
            <a:r>
              <a:rPr lang="zh-CN" altLang="en-US" dirty="0" smtClean="0"/>
              <a:t>成员的权限。要获得父结构私有成员的访问权限，必须遵循特定的规则。</a:t>
            </a:r>
            <a:endParaRPr lang="en-US" altLang="zh-CN" dirty="0" smtClean="0"/>
          </a:p>
          <a:p>
            <a:r>
              <a:rPr lang="en-US" altLang="zh-CN" dirty="0" smtClean="0"/>
              <a:t>NestFriend.cpp</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中的内部类</a:t>
            </a:r>
            <a:r>
              <a:rPr lang="en-US" altLang="zh-CN" dirty="0" smtClean="0"/>
              <a:t>(Inner Class)</a:t>
            </a:r>
            <a:endParaRPr lang="zh-CN" altLang="en-US" dirty="0"/>
          </a:p>
        </p:txBody>
      </p:sp>
      <p:sp>
        <p:nvSpPr>
          <p:cNvPr id="3" name="内容占位符 2"/>
          <p:cNvSpPr>
            <a:spLocks noGrp="1"/>
          </p:cNvSpPr>
          <p:nvPr>
            <p:ph idx="1"/>
          </p:nvPr>
        </p:nvSpPr>
        <p:spPr/>
        <p:txBody>
          <a:bodyPr/>
          <a:lstStyle/>
          <a:p>
            <a:r>
              <a:rPr lang="zh-CN" altLang="en-US" smtClean="0"/>
              <a:t>成员类</a:t>
            </a:r>
            <a:endParaRPr lang="en-US" altLang="zh-CN" smtClean="0"/>
          </a:p>
          <a:p>
            <a:r>
              <a:rPr lang="zh-CN" altLang="en-US" dirty="0" smtClean="0"/>
              <a:t>静态成员类</a:t>
            </a:r>
            <a:endParaRPr lang="en-US" altLang="zh-CN" dirty="0" smtClean="0"/>
          </a:p>
          <a:p>
            <a:r>
              <a:rPr lang="zh-CN" altLang="en-US" dirty="0" smtClean="0"/>
              <a:t>局部类</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10416</TotalTime>
  <Words>908</Words>
  <Application>Microsoft Macintosh PowerPoint</Application>
  <PresentationFormat>全屏显示(4:3)</PresentationFormat>
  <Paragraphs>159</Paragraphs>
  <Slides>22</Slides>
  <Notes>3</Notes>
  <HiddenSlides>1</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Arial Unicode MS</vt:lpstr>
      <vt:lpstr>Calibri</vt:lpstr>
      <vt:lpstr>Wingdings</vt:lpstr>
      <vt:lpstr>宋体</vt:lpstr>
      <vt:lpstr>Arial</vt:lpstr>
      <vt:lpstr>Office 主题</vt:lpstr>
      <vt:lpstr>Chapter 5 Hiding the Implementation</vt:lpstr>
      <vt:lpstr>为什么需要信息隐藏</vt:lpstr>
      <vt:lpstr>0329</vt:lpstr>
      <vt:lpstr>本章内容</vt:lpstr>
      <vt:lpstr>C++类的访问控制</vt:lpstr>
      <vt:lpstr>Access Levels(Java &amp; C++)</vt:lpstr>
      <vt:lpstr>友元</vt:lpstr>
      <vt:lpstr>嵌套友元</vt:lpstr>
      <vt:lpstr>Java中的内部类(Inner Class)</vt:lpstr>
      <vt:lpstr>Inner Classes</vt:lpstr>
      <vt:lpstr>Java：成员类</vt:lpstr>
      <vt:lpstr>Java：成员类</vt:lpstr>
      <vt:lpstr>Java：成员类特点</vt:lpstr>
      <vt:lpstr>Java:局部类</vt:lpstr>
      <vt:lpstr>Java:局部类</vt:lpstr>
      <vt:lpstr>Java:局部类匿名类</vt:lpstr>
      <vt:lpstr>Java:局部类</vt:lpstr>
      <vt:lpstr>C#: interal关键字</vt:lpstr>
      <vt:lpstr>其他实现信息隐藏的手段</vt:lpstr>
      <vt:lpstr>Handle classes: Interface in C++</vt:lpstr>
      <vt:lpstr>Handle classes: Interface in C++</vt:lpstr>
      <vt:lpstr>依靠语法就足够了吗？</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数据抽象</dc:title>
  <dc:creator>fudanxxc</dc:creator>
  <cp:lastModifiedBy>tiange zhang</cp:lastModifiedBy>
  <cp:revision>140</cp:revision>
  <dcterms:created xsi:type="dcterms:W3CDTF">2010-03-05T12:23:43Z</dcterms:created>
  <dcterms:modified xsi:type="dcterms:W3CDTF">2017-03-29T03:34:55Z</dcterms:modified>
</cp:coreProperties>
</file>