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5" r:id="rId7"/>
    <p:sldId id="261" r:id="rId8"/>
    <p:sldId id="263" r:id="rId9"/>
    <p:sldId id="264" r:id="rId10"/>
    <p:sldId id="276" r:id="rId11"/>
    <p:sldId id="265" r:id="rId12"/>
    <p:sldId id="266" r:id="rId13"/>
    <p:sldId id="268" r:id="rId14"/>
    <p:sldId id="267" r:id="rId15"/>
    <p:sldId id="273" r:id="rId16"/>
    <p:sldId id="272"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93692"/>
  </p:normalViewPr>
  <p:slideViewPr>
    <p:cSldViewPr>
      <p:cViewPr varScale="1">
        <p:scale>
          <a:sx n="66" d="100"/>
          <a:sy n="66" d="100"/>
        </p:scale>
        <p:origin x="68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84E08D2-9C8E-417F-8B76-7E88C67811C5}" type="datetimeFigureOut">
              <a:rPr lang="zh-CN" altLang="en-US" smtClean="0"/>
              <a:pPr/>
              <a:t>2017/4/4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6F860F-044A-42E0-ADB6-93ACFF8BE08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84E08D2-9C8E-417F-8B76-7E88C67811C5}" type="datetimeFigureOut">
              <a:rPr lang="zh-CN" altLang="en-US" smtClean="0"/>
              <a:pPr/>
              <a:t>2017/4/4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6F860F-044A-42E0-ADB6-93ACFF8BE08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84E08D2-9C8E-417F-8B76-7E88C67811C5}" type="datetimeFigureOut">
              <a:rPr lang="zh-CN" altLang="en-US" smtClean="0"/>
              <a:pPr/>
              <a:t>2017/4/4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6F860F-044A-42E0-ADB6-93ACFF8BE08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84E08D2-9C8E-417F-8B76-7E88C67811C5}" type="datetimeFigureOut">
              <a:rPr lang="zh-CN" altLang="en-US" smtClean="0"/>
              <a:pPr/>
              <a:t>2017/4/4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6F860F-044A-42E0-ADB6-93ACFF8BE08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84E08D2-9C8E-417F-8B76-7E88C67811C5}" type="datetimeFigureOut">
              <a:rPr lang="zh-CN" altLang="en-US" smtClean="0"/>
              <a:pPr/>
              <a:t>2017/4/4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6F860F-044A-42E0-ADB6-93ACFF8BE08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84E08D2-9C8E-417F-8B76-7E88C67811C5}" type="datetimeFigureOut">
              <a:rPr lang="zh-CN" altLang="en-US" smtClean="0"/>
              <a:pPr/>
              <a:t>2017/4/4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6F860F-044A-42E0-ADB6-93ACFF8BE08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84E08D2-9C8E-417F-8B76-7E88C67811C5}" type="datetimeFigureOut">
              <a:rPr lang="zh-CN" altLang="en-US" smtClean="0"/>
              <a:pPr/>
              <a:t>2017/4/4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76F860F-044A-42E0-ADB6-93ACFF8BE08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84E08D2-9C8E-417F-8B76-7E88C67811C5}" type="datetimeFigureOut">
              <a:rPr lang="zh-CN" altLang="en-US" smtClean="0"/>
              <a:pPr/>
              <a:t>2017/4/4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76F860F-044A-42E0-ADB6-93ACFF8BE08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4E08D2-9C8E-417F-8B76-7E88C67811C5}" type="datetimeFigureOut">
              <a:rPr lang="zh-CN" altLang="en-US" smtClean="0"/>
              <a:pPr/>
              <a:t>2017/4/4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76F860F-044A-42E0-ADB6-93ACFF8BE08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4E08D2-9C8E-417F-8B76-7E88C67811C5}" type="datetimeFigureOut">
              <a:rPr lang="zh-CN" altLang="en-US" smtClean="0"/>
              <a:pPr/>
              <a:t>2017/4/4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6F860F-044A-42E0-ADB6-93ACFF8BE08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4E08D2-9C8E-417F-8B76-7E88C67811C5}" type="datetimeFigureOut">
              <a:rPr lang="zh-CN" altLang="en-US" smtClean="0"/>
              <a:pPr/>
              <a:t>2017/4/4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6F860F-044A-42E0-ADB6-93ACFF8BE08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E08D2-9C8E-417F-8B76-7E88C67811C5}" type="datetimeFigureOut">
              <a:rPr lang="zh-CN" altLang="en-US" smtClean="0"/>
              <a:pPr/>
              <a:t>2017/4/4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6F860F-044A-42E0-ADB6-93ACFF8BE08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6</a:t>
            </a:r>
            <a:r>
              <a:rPr lang="zh-CN" altLang="en-US" dirty="0" smtClean="0"/>
              <a:t>章初始化和清除</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0405</a:t>
            </a:r>
            <a:endParaRPr kumimoji="1" lang="zh-CN" altLang="en-US" dirty="0"/>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53362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数组的初始化</a:t>
            </a:r>
            <a:endParaRPr lang="zh-CN" altLang="en-US" dirty="0"/>
          </a:p>
        </p:txBody>
      </p:sp>
      <p:sp>
        <p:nvSpPr>
          <p:cNvPr id="3" name="内容占位符 2"/>
          <p:cNvSpPr>
            <a:spLocks noGrp="1"/>
          </p:cNvSpPr>
          <p:nvPr>
            <p:ph idx="1"/>
          </p:nvPr>
        </p:nvSpPr>
        <p:spPr/>
        <p:txBody>
          <a:bodyPr/>
          <a:lstStyle/>
          <a:p>
            <a:r>
              <a:rPr lang="en-US" altLang="zh-CN" dirty="0" smtClean="0"/>
              <a:t>C++</a:t>
            </a:r>
          </a:p>
          <a:p>
            <a:pPr lvl="1"/>
            <a:r>
              <a:rPr lang="en-US" altLang="zh-CN" dirty="0" err="1"/>
              <a:t>Int</a:t>
            </a:r>
            <a:r>
              <a:rPr lang="en-US" altLang="zh-CN" dirty="0"/>
              <a:t> a[5];</a:t>
            </a:r>
          </a:p>
          <a:p>
            <a:pPr lvl="1"/>
            <a:r>
              <a:rPr lang="en-US" altLang="zh-CN" dirty="0" err="1" smtClean="0"/>
              <a:t>int</a:t>
            </a:r>
            <a:r>
              <a:rPr lang="en-US" altLang="zh-CN" dirty="0" smtClean="0"/>
              <a:t> a[5] = {1,2,3,4,5};</a:t>
            </a:r>
          </a:p>
          <a:p>
            <a:pPr lvl="1"/>
            <a:r>
              <a:rPr lang="en-US" altLang="zh-CN" dirty="0" err="1" smtClean="0"/>
              <a:t>int</a:t>
            </a:r>
            <a:r>
              <a:rPr lang="en-US" altLang="zh-CN" dirty="0" smtClean="0"/>
              <a:t> a[] = {1,2,3,4,5};</a:t>
            </a:r>
          </a:p>
          <a:p>
            <a:pPr lvl="1"/>
            <a:r>
              <a:rPr lang="en-US" altLang="zh-CN" dirty="0" err="1" smtClean="0"/>
              <a:t>Int</a:t>
            </a:r>
            <a:r>
              <a:rPr lang="en-US" altLang="zh-CN" dirty="0" smtClean="0"/>
              <a:t>* a = new </a:t>
            </a:r>
            <a:r>
              <a:rPr lang="en-US" altLang="zh-CN" dirty="0" err="1" smtClean="0"/>
              <a:t>int</a:t>
            </a:r>
            <a:r>
              <a:rPr lang="en-US" altLang="zh-CN" dirty="0" smtClean="0"/>
              <a:t>[5];</a:t>
            </a:r>
          </a:p>
          <a:p>
            <a:r>
              <a:rPr lang="en-US" altLang="zh-CN" dirty="0" smtClean="0"/>
              <a:t>Java</a:t>
            </a:r>
          </a:p>
          <a:p>
            <a:pPr lvl="1"/>
            <a:r>
              <a:rPr lang="en-US" altLang="zh-CN" dirty="0" err="1" smtClean="0"/>
              <a:t>int</a:t>
            </a:r>
            <a:r>
              <a:rPr lang="en-US" altLang="zh-CN" dirty="0" smtClean="0"/>
              <a:t> a[] = {1,2,3,4,5};</a:t>
            </a:r>
          </a:p>
          <a:p>
            <a:pPr lvl="1"/>
            <a:r>
              <a:rPr lang="en-US" altLang="zh-CN" dirty="0" err="1" smtClean="0"/>
              <a:t>int</a:t>
            </a:r>
            <a:r>
              <a:rPr lang="en-US" altLang="zh-CN" dirty="0" smtClean="0"/>
              <a:t> a[] = new </a:t>
            </a:r>
            <a:r>
              <a:rPr lang="en-US" altLang="zh-CN" dirty="0" err="1" smtClean="0"/>
              <a:t>int</a:t>
            </a:r>
            <a:r>
              <a:rPr lang="en-US" altLang="zh-CN" dirty="0" smtClean="0"/>
              <a:t>[5];</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数组的访问</a:t>
            </a:r>
            <a:endParaRPr lang="zh-CN" altLang="en-US" dirty="0"/>
          </a:p>
        </p:txBody>
      </p:sp>
      <p:sp>
        <p:nvSpPr>
          <p:cNvPr id="3" name="内容占位符 2"/>
          <p:cNvSpPr>
            <a:spLocks noGrp="1"/>
          </p:cNvSpPr>
          <p:nvPr>
            <p:ph idx="1"/>
          </p:nvPr>
        </p:nvSpPr>
        <p:spPr/>
        <p:txBody>
          <a:bodyPr/>
          <a:lstStyle/>
          <a:p>
            <a:r>
              <a:rPr lang="en-US" altLang="zh-CN" dirty="0" smtClean="0"/>
              <a:t>C++</a:t>
            </a:r>
          </a:p>
          <a:p>
            <a:pPr lvl="1">
              <a:buNone/>
            </a:pPr>
            <a:r>
              <a:rPr lang="en-US" altLang="zh-CN" dirty="0" smtClean="0"/>
              <a:t>for(</a:t>
            </a:r>
            <a:r>
              <a:rPr lang="en-US" altLang="zh-CN" dirty="0" err="1" smtClean="0"/>
              <a:t>int</a:t>
            </a:r>
            <a:r>
              <a:rPr lang="en-US" altLang="zh-CN" dirty="0" smtClean="0"/>
              <a:t> </a:t>
            </a:r>
            <a:r>
              <a:rPr lang="en-US" altLang="zh-CN" dirty="0" err="1" smtClean="0"/>
              <a:t>i</a:t>
            </a:r>
            <a:r>
              <a:rPr lang="en-US" altLang="zh-CN" dirty="0" smtClean="0"/>
              <a:t>=0; </a:t>
            </a:r>
            <a:r>
              <a:rPr lang="en-US" altLang="zh-CN" dirty="0" err="1" smtClean="0"/>
              <a:t>i</a:t>
            </a:r>
            <a:r>
              <a:rPr lang="en-US" altLang="zh-CN" dirty="0" smtClean="0"/>
              <a:t> &lt; length; </a:t>
            </a:r>
            <a:r>
              <a:rPr lang="en-US" altLang="zh-CN" dirty="0" err="1" smtClean="0"/>
              <a:t>i</a:t>
            </a:r>
            <a:r>
              <a:rPr lang="en-US" altLang="zh-CN" dirty="0" smtClean="0"/>
              <a:t>++)</a:t>
            </a:r>
          </a:p>
          <a:p>
            <a:pPr lvl="1">
              <a:buNone/>
            </a:pPr>
            <a:r>
              <a:rPr lang="en-US" altLang="zh-CN" dirty="0" smtClean="0"/>
              <a:t>		</a:t>
            </a:r>
            <a:r>
              <a:rPr lang="en-US" altLang="zh-CN" dirty="0" err="1" smtClean="0"/>
              <a:t>cout</a:t>
            </a:r>
            <a:r>
              <a:rPr lang="en-US" altLang="zh-CN" dirty="0" smtClean="0"/>
              <a:t> </a:t>
            </a:r>
            <a:r>
              <a:rPr lang="en-US" altLang="zh-CN" smtClean="0"/>
              <a:t>&lt;&lt; elements[</a:t>
            </a:r>
            <a:r>
              <a:rPr lang="en-US" altLang="zh-CN" dirty="0" err="1" smtClean="0"/>
              <a:t>i</a:t>
            </a:r>
            <a:r>
              <a:rPr lang="en-US" altLang="zh-CN" dirty="0" smtClean="0"/>
              <a:t>];</a:t>
            </a:r>
          </a:p>
          <a:p>
            <a:r>
              <a:rPr lang="en-US" altLang="zh-CN" sz="3600" dirty="0" smtClean="0"/>
              <a:t>Java</a:t>
            </a:r>
          </a:p>
          <a:p>
            <a:pPr>
              <a:buNone/>
            </a:pPr>
            <a:r>
              <a:rPr lang="en-US" altLang="zh-CN" dirty="0" smtClean="0"/>
              <a:t>	for(</a:t>
            </a:r>
            <a:r>
              <a:rPr lang="en-US" altLang="zh-CN" dirty="0" err="1" smtClean="0"/>
              <a:t>int</a:t>
            </a:r>
            <a:r>
              <a:rPr lang="en-US" altLang="zh-CN" dirty="0" smtClean="0"/>
              <a:t> element : elements)</a:t>
            </a:r>
          </a:p>
          <a:p>
            <a:pPr>
              <a:buNone/>
            </a:pPr>
            <a:r>
              <a:rPr lang="en-US" altLang="zh-CN" b="1" dirty="0" smtClean="0"/>
              <a:t>		</a:t>
            </a:r>
            <a:r>
              <a:rPr lang="en-US" altLang="zh-CN" dirty="0" err="1" smtClean="0"/>
              <a:t>System.</a:t>
            </a:r>
            <a:r>
              <a:rPr lang="en-US" altLang="zh-CN" i="1" dirty="0" err="1" smtClean="0"/>
              <a:t>out.print</a:t>
            </a:r>
            <a:r>
              <a:rPr lang="en-US" altLang="zh-CN" i="1" dirty="0" smtClean="0"/>
              <a:t>(</a:t>
            </a:r>
            <a:r>
              <a:rPr lang="en-US" altLang="zh-CN" dirty="0" smtClean="0"/>
              <a:t>element </a:t>
            </a:r>
            <a:r>
              <a:rPr lang="en-US" altLang="zh-CN" i="1" dirty="0" smtClean="0"/>
              <a:t>);</a:t>
            </a:r>
          </a:p>
          <a:p>
            <a:r>
              <a:rPr lang="en-US" altLang="zh-CN" sz="1000" dirty="0" smtClean="0"/>
              <a:t>}</a:t>
            </a:r>
            <a:r>
              <a:rPr lang="en-US" altLang="zh-CN" dirty="0" smtClean="0"/>
              <a:t>	</a:t>
            </a:r>
          </a:p>
          <a:p>
            <a:pPr lvl="1">
              <a:buNone/>
            </a:pPr>
            <a:endParaRPr lang="zh-CN" altLang="en-US" sz="32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默认构造函数</a:t>
            </a:r>
            <a:endParaRPr lang="zh-CN" altLang="en-US" dirty="0"/>
          </a:p>
        </p:txBody>
      </p:sp>
      <p:sp>
        <p:nvSpPr>
          <p:cNvPr id="3" name="内容占位符 2"/>
          <p:cNvSpPr>
            <a:spLocks noGrp="1"/>
          </p:cNvSpPr>
          <p:nvPr>
            <p:ph idx="1"/>
          </p:nvPr>
        </p:nvSpPr>
        <p:spPr/>
        <p:txBody>
          <a:bodyPr/>
          <a:lstStyle/>
          <a:p>
            <a:r>
              <a:rPr lang="zh-CN" altLang="en-US" dirty="0" smtClean="0"/>
              <a:t>默认构造函数就是不带任何参数的构造函数。</a:t>
            </a:r>
            <a:endParaRPr lang="en-US" altLang="zh-CN" dirty="0" smtClean="0"/>
          </a:p>
          <a:p>
            <a:r>
              <a:rPr lang="zh-CN" altLang="en-US" dirty="0" smtClean="0"/>
              <a:t>如果定义了其他构造函数而没有默认构造函数，下面的代码编译器将报错：</a:t>
            </a:r>
            <a:endParaRPr lang="en-US" altLang="zh-CN" dirty="0" smtClean="0"/>
          </a:p>
          <a:p>
            <a:pPr lvl="1"/>
            <a:r>
              <a:rPr lang="en-US" altLang="zh-CN" dirty="0" smtClean="0"/>
              <a:t>Y </a:t>
            </a:r>
            <a:r>
              <a:rPr lang="en-US" altLang="zh-CN" dirty="0" err="1" smtClean="0"/>
              <a:t>y</a:t>
            </a:r>
            <a:r>
              <a:rPr lang="en-US" altLang="zh-CN" dirty="0" smtClean="0"/>
              <a:t>[7];</a:t>
            </a:r>
          </a:p>
          <a:p>
            <a:r>
              <a:rPr lang="zh-CN" altLang="en-US" dirty="0" smtClean="0"/>
              <a:t>如果一个类或结构没有任何构造函数，编译器会自动创建一个默认构造函数。</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带构造函数的结构或类的数组</a:t>
            </a:r>
            <a:endParaRPr lang="zh-CN" altLang="en-US" dirty="0"/>
          </a:p>
        </p:txBody>
      </p:sp>
      <p:sp>
        <p:nvSpPr>
          <p:cNvPr id="3" name="内容占位符 2"/>
          <p:cNvSpPr>
            <a:spLocks noGrp="1"/>
          </p:cNvSpPr>
          <p:nvPr>
            <p:ph idx="1"/>
          </p:nvPr>
        </p:nvSpPr>
        <p:spPr/>
        <p:txBody>
          <a:bodyPr/>
          <a:lstStyle/>
          <a:p>
            <a:r>
              <a:rPr lang="en-US" altLang="zh-CN" dirty="0" smtClean="0"/>
              <a:t>Multiarg.cpp</a:t>
            </a:r>
          </a:p>
          <a:p>
            <a:pPr lvl="1"/>
            <a:r>
              <a:rPr lang="zh-CN" altLang="en-US" dirty="0" smtClean="0"/>
              <a:t>必须通过构造函数完成初始化</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如何设计构造函数</a:t>
            </a:r>
            <a:endParaRPr lang="zh-CN" altLang="en-US" dirty="0"/>
          </a:p>
        </p:txBody>
      </p:sp>
      <p:sp>
        <p:nvSpPr>
          <p:cNvPr id="3" name="内容占位符 2"/>
          <p:cNvSpPr>
            <a:spLocks noGrp="1"/>
          </p:cNvSpPr>
          <p:nvPr>
            <p:ph idx="1"/>
          </p:nvPr>
        </p:nvSpPr>
        <p:spPr>
          <a:xfrm>
            <a:off x="457200" y="1600200"/>
            <a:ext cx="8229600" cy="1324743"/>
          </a:xfrm>
        </p:spPr>
        <p:txBody>
          <a:bodyPr>
            <a:normAutofit/>
          </a:bodyPr>
          <a:lstStyle/>
          <a:p>
            <a:r>
              <a:rPr lang="zh-CN" altLang="en-US" dirty="0" smtClean="0"/>
              <a:t>使用构造函数和析构函数的好处</a:t>
            </a:r>
            <a:endParaRPr lang="en-US" altLang="zh-CN" dirty="0" smtClean="0"/>
          </a:p>
          <a:p>
            <a:r>
              <a:rPr lang="zh-CN" altLang="en-US" dirty="0" smtClean="0"/>
              <a:t>所有的属性都应该在构造函数中初始化吗？</a:t>
            </a:r>
            <a:endParaRPr lang="en-US" altLang="zh-CN" dirty="0" smtClean="0"/>
          </a:p>
          <a:p>
            <a:endParaRPr lang="zh-CN" altLang="en-US" dirty="0"/>
          </a:p>
        </p:txBody>
      </p:sp>
      <p:sp>
        <p:nvSpPr>
          <p:cNvPr id="4" name="矩形 3"/>
          <p:cNvSpPr/>
          <p:nvPr/>
        </p:nvSpPr>
        <p:spPr>
          <a:xfrm>
            <a:off x="1691680" y="3140968"/>
            <a:ext cx="5143520" cy="2585323"/>
          </a:xfrm>
          <a:prstGeom prst="rect">
            <a:avLst/>
          </a:prstGeom>
          <a:ln>
            <a:solidFill>
              <a:schemeClr val="accent1"/>
            </a:solidFill>
          </a:ln>
        </p:spPr>
        <p:txBody>
          <a:bodyPr wrap="square">
            <a:spAutoFit/>
          </a:bodyPr>
          <a:lstStyle/>
          <a:p>
            <a:r>
              <a:rPr lang="en-US" altLang="zh-CN" dirty="0" smtClean="0"/>
              <a:t>1.==&gt;</a:t>
            </a:r>
          </a:p>
          <a:p>
            <a:r>
              <a:rPr lang="en-US" altLang="zh-CN" dirty="0" smtClean="0"/>
              <a:t>     new Rectangle(0,0,50,200);</a:t>
            </a:r>
          </a:p>
          <a:p>
            <a:endParaRPr lang="en-US" altLang="zh-CN" dirty="0" smtClean="0"/>
          </a:p>
          <a:p>
            <a:r>
              <a:rPr lang="en-US" altLang="zh-CN" dirty="0" smtClean="0"/>
              <a:t>2.==&gt;</a:t>
            </a:r>
          </a:p>
          <a:p>
            <a:r>
              <a:rPr lang="en-US" altLang="zh-CN" dirty="0" smtClean="0"/>
              <a:t>     Rectangle box;</a:t>
            </a:r>
          </a:p>
          <a:p>
            <a:r>
              <a:rPr lang="en-US" altLang="zh-CN" dirty="0" smtClean="0"/>
              <a:t>     </a:t>
            </a:r>
            <a:r>
              <a:rPr lang="en-US" altLang="zh-CN" dirty="0" err="1" smtClean="0"/>
              <a:t>box.setLeft</a:t>
            </a:r>
            <a:r>
              <a:rPr lang="en-US" altLang="zh-CN" dirty="0" smtClean="0"/>
              <a:t>(0);</a:t>
            </a:r>
          </a:p>
          <a:p>
            <a:r>
              <a:rPr lang="en-US" altLang="zh-CN" dirty="0" smtClean="0"/>
              <a:t>     </a:t>
            </a:r>
            <a:r>
              <a:rPr lang="en-US" altLang="zh-CN" dirty="0" err="1" smtClean="0"/>
              <a:t>box.setTop</a:t>
            </a:r>
            <a:r>
              <a:rPr lang="en-US" altLang="zh-CN" dirty="0" smtClean="0"/>
              <a:t>(0);</a:t>
            </a:r>
          </a:p>
          <a:p>
            <a:r>
              <a:rPr lang="en-US" altLang="zh-CN" dirty="0" smtClean="0"/>
              <a:t>     </a:t>
            </a:r>
            <a:r>
              <a:rPr lang="en-US" altLang="zh-CN" dirty="0" err="1" smtClean="0"/>
              <a:t>box.setWidth</a:t>
            </a:r>
            <a:r>
              <a:rPr lang="en-US" altLang="zh-CN" dirty="0" smtClean="0"/>
              <a:t>(50);</a:t>
            </a:r>
          </a:p>
          <a:p>
            <a:r>
              <a:rPr lang="en-US" altLang="zh-CN" dirty="0" smtClean="0"/>
              <a:t>     </a:t>
            </a:r>
            <a:r>
              <a:rPr lang="en-US" altLang="zh-CN" dirty="0" err="1" smtClean="0"/>
              <a:t>box.setHeight</a:t>
            </a:r>
            <a:r>
              <a:rPr lang="en-US" altLang="zh-CN" dirty="0" smtClean="0"/>
              <a:t>(200);</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20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20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20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20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20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2000"/>
                                        <p:tgtEl>
                                          <p:spTgt spid="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2000"/>
                                        <p:tgtEl>
                                          <p:spTgt spid="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2000"/>
                                        <p:tgtEl>
                                          <p:spTgt spid="4">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20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Exercises</a:t>
            </a:r>
            <a:endParaRPr lang="zh-CN" altLang="en-US" dirty="0"/>
          </a:p>
        </p:txBody>
      </p:sp>
      <p:sp>
        <p:nvSpPr>
          <p:cNvPr id="3" name="内容占位符 2"/>
          <p:cNvSpPr>
            <a:spLocks noGrp="1"/>
          </p:cNvSpPr>
          <p:nvPr>
            <p:ph idx="1"/>
          </p:nvPr>
        </p:nvSpPr>
        <p:spPr/>
        <p:txBody>
          <a:bodyPr>
            <a:normAutofit/>
          </a:bodyPr>
          <a:lstStyle/>
          <a:p>
            <a:r>
              <a:rPr lang="en-US" altLang="zh-CN" dirty="0" smtClean="0"/>
              <a:t>Create a class without any constructors, and show that you can create objects with the default constructor. Now create a non-default constructor (one with an argument) for the class, and try compiling again. Explain what happened.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p:txBody>
          <a:bodyPr/>
          <a:lstStyle/>
          <a:p>
            <a:r>
              <a:rPr lang="zh-CN" altLang="en-US" dirty="0" smtClean="0"/>
              <a:t>初始化和清除运用不当，都可能在程序中造成严重的问题。</a:t>
            </a:r>
            <a:endParaRPr lang="en-US" altLang="zh-CN" dirty="0" smtClean="0"/>
          </a:p>
          <a:p>
            <a:r>
              <a:rPr lang="zh-CN" altLang="en-US" dirty="0" smtClean="0"/>
              <a:t>在</a:t>
            </a:r>
            <a:r>
              <a:rPr lang="en-US" altLang="zh-CN" dirty="0" smtClean="0"/>
              <a:t>C++</a:t>
            </a:r>
            <a:r>
              <a:rPr lang="zh-CN" altLang="en-US" dirty="0" smtClean="0"/>
              <a:t>中，初始化和清除的概念是简化库使用的关键所在。</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用构造函数确保初始化</a:t>
            </a:r>
            <a:endParaRPr lang="zh-CN" altLang="en-US" dirty="0"/>
          </a:p>
        </p:txBody>
      </p:sp>
      <p:sp>
        <p:nvSpPr>
          <p:cNvPr id="3" name="内容占位符 2"/>
          <p:cNvSpPr>
            <a:spLocks noGrp="1"/>
          </p:cNvSpPr>
          <p:nvPr>
            <p:ph idx="1"/>
          </p:nvPr>
        </p:nvSpPr>
        <p:spPr/>
        <p:txBody>
          <a:bodyPr/>
          <a:lstStyle/>
          <a:p>
            <a:r>
              <a:rPr lang="zh-CN" altLang="en-US" dirty="0" smtClean="0"/>
              <a:t>类的设计者可以通过提供一个叫做构造函数的特殊函数保证每个对象都被初始化。</a:t>
            </a:r>
            <a:endParaRPr lang="en-US" altLang="zh-CN" dirty="0" smtClean="0"/>
          </a:p>
          <a:p>
            <a:r>
              <a:rPr lang="zh-CN" altLang="en-US" dirty="0" smtClean="0"/>
              <a:t>如果一个类带有构造函数，编译器在创建对象时就自动调用这一函数，这一切在程序员使用他们的对象之前就已经完成了。</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用构造函数确保初始化</a:t>
            </a:r>
            <a:endParaRPr lang="zh-CN" altLang="en-US" dirty="0"/>
          </a:p>
        </p:txBody>
      </p:sp>
      <p:sp>
        <p:nvSpPr>
          <p:cNvPr id="3" name="内容占位符 2"/>
          <p:cNvSpPr>
            <a:spLocks noGrp="1"/>
          </p:cNvSpPr>
          <p:nvPr>
            <p:ph idx="1"/>
          </p:nvPr>
        </p:nvSpPr>
        <p:spPr>
          <a:xfrm>
            <a:off x="457200" y="1600201"/>
            <a:ext cx="8229600" cy="685792"/>
          </a:xfrm>
        </p:spPr>
        <p:txBody>
          <a:bodyPr/>
          <a:lstStyle/>
          <a:p>
            <a:r>
              <a:rPr lang="zh-CN" altLang="en-US" dirty="0" smtClean="0"/>
              <a:t>一个带构造函数的类的示例：</a:t>
            </a:r>
            <a:endParaRPr lang="zh-CN" altLang="en-US" dirty="0"/>
          </a:p>
        </p:txBody>
      </p:sp>
      <p:sp>
        <p:nvSpPr>
          <p:cNvPr id="4" name="矩形 3"/>
          <p:cNvSpPr/>
          <p:nvPr/>
        </p:nvSpPr>
        <p:spPr>
          <a:xfrm>
            <a:off x="1785918" y="2357431"/>
            <a:ext cx="4572000" cy="2308324"/>
          </a:xfrm>
          <a:prstGeom prst="rect">
            <a:avLst/>
          </a:prstGeom>
        </p:spPr>
        <p:txBody>
          <a:bodyPr wrap="square">
            <a:spAutoFit/>
          </a:bodyPr>
          <a:lstStyle/>
          <a:p>
            <a:r>
              <a:rPr lang="en-US" altLang="zh-CN" dirty="0" smtClean="0"/>
              <a:t>class X{</a:t>
            </a:r>
          </a:p>
          <a:p>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a:t>
            </a:r>
          </a:p>
          <a:p>
            <a:r>
              <a:rPr lang="en-US" altLang="zh-CN" dirty="0" smtClean="0"/>
              <a:t>public:</a:t>
            </a:r>
          </a:p>
          <a:p>
            <a:r>
              <a:rPr lang="en-US" altLang="zh-CN" dirty="0" smtClean="0"/>
              <a:t>	X();</a:t>
            </a:r>
          </a:p>
          <a:p>
            <a:r>
              <a:rPr lang="en-US" altLang="zh-CN" dirty="0" smtClean="0"/>
              <a:t>}</a:t>
            </a:r>
          </a:p>
          <a:p>
            <a:r>
              <a:rPr lang="en-US" altLang="zh-CN" dirty="0" smtClean="0"/>
              <a:t>void f(){</a:t>
            </a:r>
          </a:p>
          <a:p>
            <a:r>
              <a:rPr lang="en-US" altLang="zh-CN" dirty="0" smtClean="0"/>
              <a:t>	X a;</a:t>
            </a:r>
          </a:p>
          <a:p>
            <a:r>
              <a:rPr lang="en-US" altLang="zh-CN" dirty="0" smtClean="0"/>
              <a:t>}</a:t>
            </a:r>
            <a:endParaRPr lang="zh-CN" altLang="en-US" dirty="0"/>
          </a:p>
        </p:txBody>
      </p:sp>
      <p:sp>
        <p:nvSpPr>
          <p:cNvPr id="5" name="内容占位符 2"/>
          <p:cNvSpPr txBox="1">
            <a:spLocks/>
          </p:cNvSpPr>
          <p:nvPr/>
        </p:nvSpPr>
        <p:spPr>
          <a:xfrm>
            <a:off x="428596" y="4857760"/>
            <a:ext cx="8229600" cy="1114420"/>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构造函数没有返回值</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在</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C++</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中，定义</a:t>
            </a:r>
            <a:r>
              <a:rPr lang="zh-CN" altLang="en-US" sz="3200" dirty="0" smtClean="0"/>
              <a:t>一个变量</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和初始化该变量是合二为一的。</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6" name="组合 5"/>
          <p:cNvGrpSpPr/>
          <p:nvPr/>
        </p:nvGrpSpPr>
        <p:grpSpPr>
          <a:xfrm>
            <a:off x="6143636" y="3286124"/>
            <a:ext cx="2428892" cy="1143008"/>
            <a:chOff x="5357818" y="4214818"/>
            <a:chExt cx="2428892" cy="1143008"/>
          </a:xfrm>
        </p:grpSpPr>
        <p:sp>
          <p:nvSpPr>
            <p:cNvPr id="7" name="右箭头标注 6"/>
            <p:cNvSpPr/>
            <p:nvPr/>
          </p:nvSpPr>
          <p:spPr>
            <a:xfrm>
              <a:off x="5357818" y="4286256"/>
              <a:ext cx="1143008" cy="107157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8" name="左箭头标注 7"/>
            <p:cNvSpPr/>
            <p:nvPr/>
          </p:nvSpPr>
          <p:spPr>
            <a:xfrm>
              <a:off x="6643702" y="4286256"/>
              <a:ext cx="1143008" cy="107157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Java</a:t>
              </a:r>
              <a:endParaRPr lang="zh-CN" altLang="en-US" dirty="0"/>
            </a:p>
          </p:txBody>
        </p:sp>
        <p:sp>
          <p:nvSpPr>
            <p:cNvPr id="9" name="笑脸 8"/>
            <p:cNvSpPr/>
            <p:nvPr/>
          </p:nvSpPr>
          <p:spPr>
            <a:xfrm>
              <a:off x="6357950" y="4214818"/>
              <a:ext cx="428628" cy="35719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用析构函数确保清除</a:t>
            </a:r>
            <a:endParaRPr lang="zh-CN" altLang="en-US" dirty="0"/>
          </a:p>
        </p:txBody>
      </p:sp>
      <p:sp>
        <p:nvSpPr>
          <p:cNvPr id="3" name="内容占位符 2"/>
          <p:cNvSpPr>
            <a:spLocks noGrp="1"/>
          </p:cNvSpPr>
          <p:nvPr>
            <p:ph idx="1"/>
          </p:nvPr>
        </p:nvSpPr>
        <p:spPr/>
        <p:txBody>
          <a:bodyPr/>
          <a:lstStyle/>
          <a:p>
            <a:r>
              <a:rPr lang="zh-CN" altLang="en-US" dirty="0" smtClean="0"/>
              <a:t>清除一个对象像初始化一样重要，在</a:t>
            </a:r>
            <a:r>
              <a:rPr lang="en-US" altLang="zh-CN" dirty="0" smtClean="0"/>
              <a:t>C++</a:t>
            </a:r>
            <a:r>
              <a:rPr lang="zh-CN" altLang="en-US" dirty="0" smtClean="0"/>
              <a:t>中，通过析构来保证清除的执行。</a:t>
            </a:r>
            <a:endParaRPr lang="en-US" altLang="zh-CN" dirty="0" smtClean="0"/>
          </a:p>
          <a:p>
            <a:r>
              <a:rPr lang="zh-CN" altLang="en-US" dirty="0" smtClean="0"/>
              <a:t>对于定义在代码块中变量</a:t>
            </a:r>
            <a:endParaRPr lang="en-US" altLang="zh-CN" dirty="0" smtClean="0"/>
          </a:p>
          <a:p>
            <a:pPr lvl="1"/>
            <a:r>
              <a:rPr lang="zh-CN" altLang="en-US" dirty="0" smtClean="0"/>
              <a:t>在被声明的位置实例化</a:t>
            </a:r>
            <a:r>
              <a:rPr lang="en-US" altLang="zh-CN" dirty="0" smtClean="0"/>
              <a:t>(</a:t>
            </a:r>
            <a:r>
              <a:rPr lang="zh-CN" altLang="en-US" dirty="0" smtClean="0"/>
              <a:t>调用构造函数</a:t>
            </a:r>
            <a:r>
              <a:rPr lang="en-US" altLang="zh-CN" dirty="0" smtClean="0"/>
              <a:t>)</a:t>
            </a:r>
          </a:p>
          <a:p>
            <a:pPr lvl="1"/>
            <a:r>
              <a:rPr lang="zh-CN" altLang="en-US" dirty="0" smtClean="0"/>
              <a:t>离开作用域，即离开所定义的块时清除</a:t>
            </a:r>
            <a:r>
              <a:rPr lang="en-US" altLang="zh-CN" dirty="0" smtClean="0"/>
              <a:t>(</a:t>
            </a:r>
            <a:r>
              <a:rPr lang="zh-CN" altLang="en-US" dirty="0" smtClean="0"/>
              <a:t>调用析构函数</a:t>
            </a:r>
            <a:r>
              <a:rPr lang="en-US" altLang="zh-CN" dirty="0" smtClean="0"/>
              <a:t>)</a:t>
            </a:r>
          </a:p>
          <a:p>
            <a:r>
              <a:rPr lang="zh-CN" altLang="en-US" dirty="0" smtClean="0"/>
              <a:t>例：</a:t>
            </a:r>
            <a:r>
              <a:rPr lang="en-US" altLang="zh-CN" dirty="0" smtClean="0"/>
              <a:t>Constructor1.cpp</a:t>
            </a:r>
          </a:p>
          <a:p>
            <a:endParaRPr lang="zh-CN" altLang="en-US" dirty="0"/>
          </a:p>
        </p:txBody>
      </p:sp>
      <p:sp>
        <p:nvSpPr>
          <p:cNvPr id="4" name="文本框 3"/>
          <p:cNvSpPr txBox="1"/>
          <p:nvPr/>
        </p:nvSpPr>
        <p:spPr>
          <a:xfrm>
            <a:off x="10017174" y="3913004"/>
            <a:ext cx="184666" cy="369332"/>
          </a:xfrm>
          <a:prstGeom prst="rect">
            <a:avLst/>
          </a:prstGeom>
          <a:noFill/>
        </p:spPr>
        <p:txBody>
          <a:bodyPr wrap="none" rtlCol="0">
            <a:spAutoFit/>
          </a:bodyPr>
          <a:lstStyle/>
          <a:p>
            <a:endParaRPr kumimoji="1"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避免定义块</a:t>
            </a:r>
            <a:r>
              <a:rPr kumimoji="1" lang="en-US" altLang="zh-CN" dirty="0" smtClean="0"/>
              <a:t>(Definition</a:t>
            </a:r>
            <a:r>
              <a:rPr kumimoji="1" lang="zh-CN" altLang="en-US" dirty="0" smtClean="0"/>
              <a:t> </a:t>
            </a:r>
            <a:r>
              <a:rPr kumimoji="1" lang="en-US" altLang="zh-CN" dirty="0" smtClean="0"/>
              <a:t>Block)</a:t>
            </a:r>
            <a:endParaRPr kumimoji="1" lang="zh-CN" altLang="en-US" dirty="0"/>
          </a:p>
        </p:txBody>
      </p:sp>
      <p:sp>
        <p:nvSpPr>
          <p:cNvPr id="3" name="内容占位符 2"/>
          <p:cNvSpPr>
            <a:spLocks noGrp="1"/>
          </p:cNvSpPr>
          <p:nvPr>
            <p:ph idx="1"/>
          </p:nvPr>
        </p:nvSpPr>
        <p:spPr/>
        <p:txBody>
          <a:bodyPr/>
          <a:lstStyle/>
          <a:p>
            <a:r>
              <a:rPr kumimoji="1" lang="zh-CN" altLang="en-US" dirty="0" smtClean="0"/>
              <a:t>尽管</a:t>
            </a:r>
            <a:r>
              <a:rPr kumimoji="1" lang="en-US" altLang="zh-CN" dirty="0" smtClean="0"/>
              <a:t>C</a:t>
            </a:r>
            <a:r>
              <a:rPr kumimoji="1" lang="zh-CN" altLang="en-US" dirty="0" smtClean="0"/>
              <a:t>语言中鼓励将块中需要的变量统一定义在块的头部。</a:t>
            </a:r>
            <a:endParaRPr kumimoji="1" lang="en-US" altLang="zh-CN" dirty="0" smtClean="0"/>
          </a:p>
          <a:p>
            <a:r>
              <a:rPr kumimoji="1" lang="zh-CN" altLang="en-US" dirty="0" smtClean="0"/>
              <a:t>考虑到构造函数的行为，</a:t>
            </a:r>
            <a:r>
              <a:rPr kumimoji="1" lang="en-US" altLang="zh-CN" dirty="0" smtClean="0"/>
              <a:t>C++</a:t>
            </a:r>
            <a:r>
              <a:rPr kumimoji="1" lang="zh-CN" altLang="en-US" dirty="0" smtClean="0"/>
              <a:t>中并不建议这种写程序的方式。尽可能将变量定义在最接近他被使用的地方</a:t>
            </a:r>
            <a:endParaRPr kumimoji="1" lang="en-US" altLang="zh-CN" dirty="0" smtClean="0"/>
          </a:p>
          <a:p>
            <a:pPr lvl="1"/>
            <a:r>
              <a:rPr kumimoji="1" lang="zh-CN" altLang="en-US" dirty="0" smtClean="0"/>
              <a:t>要注意分支语句</a:t>
            </a:r>
            <a:endParaRPr kumimoji="1" lang="en-US" altLang="zh-CN" dirty="0" smtClean="0"/>
          </a:p>
          <a:p>
            <a:endParaRPr kumimoji="1" lang="zh-CN" altLang="en-US" dirty="0"/>
          </a:p>
        </p:txBody>
      </p:sp>
    </p:spTree>
    <p:extLst>
      <p:ext uri="{BB962C8B-B14F-4D97-AF65-F5344CB8AC3E}">
        <p14:creationId xmlns:p14="http://schemas.microsoft.com/office/powerpoint/2010/main" val="1554313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a:t>
            </a:r>
            <a:r>
              <a:rPr lang="en-US" altLang="zh-CN" dirty="0" err="1" smtClean="0"/>
              <a:t>goto</a:t>
            </a:r>
            <a:r>
              <a:rPr lang="zh-CN" altLang="en-US" dirty="0" smtClean="0"/>
              <a:t>语句的情况</a:t>
            </a:r>
            <a:endParaRPr lang="zh-CN" altLang="en-US" dirty="0"/>
          </a:p>
        </p:txBody>
      </p:sp>
      <p:sp>
        <p:nvSpPr>
          <p:cNvPr id="5" name="矩形 4"/>
          <p:cNvSpPr/>
          <p:nvPr/>
        </p:nvSpPr>
        <p:spPr>
          <a:xfrm>
            <a:off x="2771800" y="2492896"/>
            <a:ext cx="4572000" cy="2862322"/>
          </a:xfrm>
          <a:prstGeom prst="rect">
            <a:avLst/>
          </a:prstGeom>
        </p:spPr>
        <p:txBody>
          <a:bodyPr>
            <a:spAutoFit/>
          </a:bodyPr>
          <a:lstStyle/>
          <a:p>
            <a:endParaRPr lang="en-US" altLang="zh-CN" dirty="0" smtClean="0"/>
          </a:p>
          <a:p>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a:t>
            </a:r>
          </a:p>
          <a:p>
            <a:r>
              <a:rPr lang="en-US" altLang="zh-CN" dirty="0" smtClean="0"/>
              <a:t>if(</a:t>
            </a:r>
            <a:r>
              <a:rPr lang="en-US" altLang="zh-CN" dirty="0" err="1" smtClean="0"/>
              <a:t>i</a:t>
            </a:r>
            <a:r>
              <a:rPr lang="en-US" altLang="zh-CN" dirty="0" smtClean="0"/>
              <a:t>&gt;0)</a:t>
            </a:r>
          </a:p>
          <a:p>
            <a:r>
              <a:rPr lang="en-US" altLang="zh-CN" dirty="0" smtClean="0"/>
              <a:t>         </a:t>
            </a:r>
            <a:r>
              <a:rPr lang="en-US" altLang="zh-CN" dirty="0" err="1" smtClean="0"/>
              <a:t>goto</a:t>
            </a:r>
            <a:r>
              <a:rPr lang="en-US" altLang="zh-CN" dirty="0" smtClean="0"/>
              <a:t> L1;</a:t>
            </a:r>
          </a:p>
          <a:p>
            <a:r>
              <a:rPr lang="en-US" altLang="zh-CN" dirty="0" smtClean="0"/>
              <a:t>X </a:t>
            </a:r>
            <a:r>
              <a:rPr lang="en-US" altLang="zh-CN" dirty="0" err="1" smtClean="0"/>
              <a:t>x</a:t>
            </a:r>
            <a:r>
              <a:rPr lang="en-US" altLang="zh-CN" dirty="0" smtClean="0"/>
              <a:t>;</a:t>
            </a:r>
          </a:p>
          <a:p>
            <a:r>
              <a:rPr lang="en-US" altLang="zh-CN" dirty="0" smtClean="0"/>
              <a:t>......</a:t>
            </a:r>
          </a:p>
          <a:p>
            <a:r>
              <a:rPr lang="en-US" altLang="zh-CN" dirty="0" smtClean="0"/>
              <a:t>L1</a:t>
            </a:r>
            <a:r>
              <a:rPr lang="zh-CN" altLang="en-US" dirty="0" smtClean="0"/>
              <a:t>：</a:t>
            </a:r>
            <a:endParaRPr lang="en-US" altLang="zh-CN" dirty="0" smtClean="0"/>
          </a:p>
          <a:p>
            <a:r>
              <a:rPr lang="zh-CN" altLang="en-US" dirty="0" smtClean="0"/>
              <a:t>         </a:t>
            </a:r>
            <a:r>
              <a:rPr lang="en-US" altLang="zh-CN" dirty="0" err="1" smtClean="0"/>
              <a:t>x.func</a:t>
            </a:r>
            <a:r>
              <a:rPr lang="en-US" altLang="zh-CN" dirty="0" smtClean="0"/>
              <a:t>();</a:t>
            </a:r>
            <a:endParaRPr lang="zh-CN" altLang="en-US" dirty="0" smtClean="0"/>
          </a:p>
          <a:p>
            <a:r>
              <a:rPr lang="en-US" altLang="zh-CN" dirty="0" smtClean="0"/>
              <a:t>return 0;</a:t>
            </a:r>
            <a:endParaRPr lang="zh-CN" altLang="en-US" dirty="0"/>
          </a:p>
        </p:txBody>
      </p:sp>
      <p:sp>
        <p:nvSpPr>
          <p:cNvPr id="6" name="内容占位符 2"/>
          <p:cNvSpPr>
            <a:spLocks noGrp="1"/>
          </p:cNvSpPr>
          <p:nvPr>
            <p:ph idx="1"/>
          </p:nvPr>
        </p:nvSpPr>
        <p:spPr>
          <a:xfrm>
            <a:off x="457200" y="1600201"/>
            <a:ext cx="8229600" cy="685792"/>
          </a:xfrm>
        </p:spPr>
        <p:txBody>
          <a:bodyPr>
            <a:noAutofit/>
          </a:bodyPr>
          <a:lstStyle/>
          <a:p>
            <a:r>
              <a:rPr lang="zh-CN" altLang="en-US" sz="2400" dirty="0" smtClean="0"/>
              <a:t>分析下面两种情况下，</a:t>
            </a:r>
            <a:r>
              <a:rPr lang="en-US" altLang="zh-CN" sz="2400" dirty="0" smtClean="0"/>
              <a:t>X </a:t>
            </a:r>
            <a:r>
              <a:rPr lang="en-US" altLang="zh-CN" sz="2400" dirty="0" err="1" smtClean="0"/>
              <a:t>x</a:t>
            </a:r>
            <a:r>
              <a:rPr lang="zh-CN" altLang="en-US" sz="2400" dirty="0" smtClean="0"/>
              <a:t>的初始化和使用的情况</a:t>
            </a:r>
            <a:endParaRPr lang="en-US" altLang="zh-CN" sz="2400" dirty="0" smtClean="0"/>
          </a:p>
          <a:p>
            <a:pPr>
              <a:buNone/>
            </a:pPr>
            <a:r>
              <a:rPr lang="en-US" altLang="zh-CN" sz="2400" dirty="0" smtClean="0"/>
              <a:t>	NoJump.cpp</a:t>
            </a:r>
            <a:r>
              <a:rPr lang="zh-CN" altLang="en-US" sz="2400" dirty="0" smtClean="0"/>
              <a:t>：</a:t>
            </a:r>
            <a:endParaRPr lang="zh-CN" alt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带有构造和析构函数的</a:t>
            </a:r>
            <a:r>
              <a:rPr lang="en-US" altLang="zh-CN" dirty="0" smtClean="0"/>
              <a:t>Stash</a:t>
            </a:r>
            <a:endParaRPr lang="zh-CN" altLang="en-US" dirty="0"/>
          </a:p>
        </p:txBody>
      </p:sp>
      <p:sp>
        <p:nvSpPr>
          <p:cNvPr id="3" name="内容占位符 2"/>
          <p:cNvSpPr>
            <a:spLocks noGrp="1"/>
          </p:cNvSpPr>
          <p:nvPr>
            <p:ph idx="1"/>
          </p:nvPr>
        </p:nvSpPr>
        <p:spPr/>
        <p:txBody>
          <a:bodyPr/>
          <a:lstStyle/>
          <a:p>
            <a:r>
              <a:rPr lang="en-US" altLang="zh-CN" dirty="0" smtClean="0"/>
              <a:t>C06:Stash2.h</a:t>
            </a:r>
          </a:p>
          <a:p>
            <a:r>
              <a:rPr lang="en-US" altLang="zh-CN" dirty="0" smtClean="0"/>
              <a:t>C06:Stash2.cpp</a:t>
            </a:r>
          </a:p>
          <a:p>
            <a:r>
              <a:rPr lang="en-US" altLang="zh-CN" dirty="0" smtClean="0"/>
              <a:t>C06:Stash2Test.cpp</a:t>
            </a:r>
          </a:p>
          <a:p>
            <a:r>
              <a:rPr lang="zh-CN" altLang="en-US" dirty="0" smtClean="0"/>
              <a:t>取代了</a:t>
            </a:r>
            <a:r>
              <a:rPr lang="en-US" altLang="zh-CN" dirty="0" smtClean="0"/>
              <a:t>initialize</a:t>
            </a:r>
            <a:r>
              <a:rPr lang="zh-CN" altLang="en-US" dirty="0" smtClean="0"/>
              <a:t>和</a:t>
            </a:r>
            <a:r>
              <a:rPr lang="en-US" altLang="zh-CN" dirty="0" smtClean="0"/>
              <a:t>cleanup</a:t>
            </a:r>
            <a:r>
              <a:rPr lang="zh-CN" altLang="en-US" dirty="0" smtClean="0"/>
              <a:t>方法避免了类库使用者的疏忽</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带有构造函数和析构函数的</a:t>
            </a:r>
            <a:r>
              <a:rPr lang="en-US" altLang="zh-CN" dirty="0" smtClean="0"/>
              <a:t>Stack</a:t>
            </a:r>
            <a:endParaRPr lang="zh-CN" altLang="en-US" dirty="0"/>
          </a:p>
        </p:txBody>
      </p:sp>
      <p:sp>
        <p:nvSpPr>
          <p:cNvPr id="3" name="内容占位符 2"/>
          <p:cNvSpPr>
            <a:spLocks noGrp="1"/>
          </p:cNvSpPr>
          <p:nvPr>
            <p:ph idx="1"/>
          </p:nvPr>
        </p:nvSpPr>
        <p:spPr/>
        <p:txBody>
          <a:bodyPr/>
          <a:lstStyle/>
          <a:p>
            <a:r>
              <a:rPr lang="en-US" altLang="zh-CN" dirty="0" smtClean="0"/>
              <a:t>C06:Stack3.h</a:t>
            </a:r>
          </a:p>
          <a:p>
            <a:r>
              <a:rPr lang="en-US" altLang="zh-CN" dirty="0" smtClean="0"/>
              <a:t>C06:Stack3.cpp</a:t>
            </a:r>
          </a:p>
          <a:p>
            <a:r>
              <a:rPr lang="en-US" altLang="zh-CN" dirty="0" smtClean="0"/>
              <a:t>C06:Stack3Test.cpp</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8938</TotalTime>
  <Words>569</Words>
  <Application>Microsoft Macintosh PowerPoint</Application>
  <PresentationFormat>全屏显示(4:3)</PresentationFormat>
  <Paragraphs>93</Paragraphs>
  <Slides>16</Slides>
  <Notes>0</Notes>
  <HiddenSlides>1</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Calibri</vt:lpstr>
      <vt:lpstr>宋体</vt:lpstr>
      <vt:lpstr>Arial</vt:lpstr>
      <vt:lpstr>Office 主题</vt:lpstr>
      <vt:lpstr>第6章初始化和清除</vt:lpstr>
      <vt:lpstr>本章内容</vt:lpstr>
      <vt:lpstr>用构造函数确保初始化</vt:lpstr>
      <vt:lpstr>用构造函数确保初始化</vt:lpstr>
      <vt:lpstr>用析构函数确保清除</vt:lpstr>
      <vt:lpstr>避免定义块(Definition Block)</vt:lpstr>
      <vt:lpstr>有goto语句的情况</vt:lpstr>
      <vt:lpstr>带有构造和析构函数的Stash</vt:lpstr>
      <vt:lpstr>带有构造函数和析构函数的Stack</vt:lpstr>
      <vt:lpstr>0405</vt:lpstr>
      <vt:lpstr>数组的初始化</vt:lpstr>
      <vt:lpstr>数组的访问</vt:lpstr>
      <vt:lpstr>默认构造函数</vt:lpstr>
      <vt:lpstr>带构造函数的结构或类的数组</vt:lpstr>
      <vt:lpstr>如何设计构造函数</vt:lpstr>
      <vt:lpstr>Exercises</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数据抽象</dc:title>
  <dc:creator>fudanxxc</dc:creator>
  <cp:lastModifiedBy>tiange zhang</cp:lastModifiedBy>
  <cp:revision>295</cp:revision>
  <dcterms:created xsi:type="dcterms:W3CDTF">2010-03-05T12:23:43Z</dcterms:created>
  <dcterms:modified xsi:type="dcterms:W3CDTF">2017-04-05T04:18:40Z</dcterms:modified>
</cp:coreProperties>
</file>