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4" r:id="rId14"/>
    <p:sldId id="285" r:id="rId15"/>
    <p:sldId id="267" r:id="rId16"/>
    <p:sldId id="268" r:id="rId17"/>
    <p:sldId id="269" r:id="rId18"/>
    <p:sldId id="283" r:id="rId19"/>
    <p:sldId id="271" r:id="rId20"/>
    <p:sldId id="270" r:id="rId21"/>
    <p:sldId id="279" r:id="rId22"/>
    <p:sldId id="272" r:id="rId23"/>
    <p:sldId id="273" r:id="rId24"/>
    <p:sldId id="274" r:id="rId25"/>
    <p:sldId id="275" r:id="rId26"/>
    <p:sldId id="276" r:id="rId27"/>
    <p:sldId id="277" r:id="rId28"/>
    <p:sldId id="28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3692"/>
  </p:normalViewPr>
  <p:slideViewPr>
    <p:cSldViewPr>
      <p:cViewPr>
        <p:scale>
          <a:sx n="66" d="100"/>
          <a:sy n="66" d="100"/>
        </p:scale>
        <p:origin x="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A1C-8F90-464D-AD7E-4C7F4020332D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0F38-7A7F-4F7B-AF38-78F1591DA2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A1C-8F90-464D-AD7E-4C7F4020332D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0F38-7A7F-4F7B-AF38-78F1591DA2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A1C-8F90-464D-AD7E-4C7F4020332D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0F38-7A7F-4F7B-AF38-78F1591DA2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A1C-8F90-464D-AD7E-4C7F4020332D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0F38-7A7F-4F7B-AF38-78F1591DA2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A1C-8F90-464D-AD7E-4C7F4020332D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0F38-7A7F-4F7B-AF38-78F1591DA2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A1C-8F90-464D-AD7E-4C7F4020332D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0F38-7A7F-4F7B-AF38-78F1591DA2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A1C-8F90-464D-AD7E-4C7F4020332D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0F38-7A7F-4F7B-AF38-78F1591DA2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A1C-8F90-464D-AD7E-4C7F4020332D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0F38-7A7F-4F7B-AF38-78F1591DA2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A1C-8F90-464D-AD7E-4C7F4020332D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0F38-7A7F-4F7B-AF38-78F1591DA2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A1C-8F90-464D-AD7E-4C7F4020332D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0F38-7A7F-4F7B-AF38-78F1591DA2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A1C-8F90-464D-AD7E-4C7F4020332D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0F38-7A7F-4F7B-AF38-78F1591DA2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F7A1C-8F90-464D-AD7E-4C7F4020332D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20F38-7A7F-4F7B-AF38-78F1591DA2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常量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指向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的指针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指向的内容不可改变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onst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指针指向的地址不可改变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指针指向的</a:t>
            </a:r>
            <a:r>
              <a:rPr lang="zh-CN" altLang="en-US" dirty="0" smtClean="0"/>
              <a:t>地址和内容都不可</a:t>
            </a:r>
            <a:r>
              <a:rPr lang="zh-CN" altLang="en-US" dirty="0"/>
              <a:t>改变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onst</a:t>
            </a:r>
            <a:r>
              <a:rPr lang="zh-CN" altLang="en-US" dirty="0" smtClean="0"/>
              <a:t>与指针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u;</a:t>
            </a:r>
          </a:p>
          <a:p>
            <a:pPr lvl="1"/>
            <a:r>
              <a:rPr lang="en-US" altLang="zh-CN" dirty="0"/>
              <a:t>u</a:t>
            </a:r>
            <a:r>
              <a:rPr lang="zh-CN" altLang="en-US" dirty="0" smtClean="0"/>
              <a:t>是一个指针，它指向一个</a:t>
            </a:r>
            <a:r>
              <a:rPr lang="en-US" altLang="zh-CN" dirty="0" smtClean="0"/>
              <a:t>const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ointer of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u</a:t>
            </a:r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u;</a:t>
            </a:r>
          </a:p>
          <a:p>
            <a:pPr lvl="1"/>
            <a:r>
              <a:rPr lang="en-US" altLang="zh-CN" dirty="0"/>
              <a:t>u</a:t>
            </a:r>
            <a:r>
              <a:rPr lang="zh-CN" altLang="en-US" dirty="0"/>
              <a:t>是一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指针</a:t>
            </a:r>
            <a:r>
              <a:rPr lang="zh-CN" altLang="en-US" dirty="0"/>
              <a:t>，它指向一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int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onst</a:t>
            </a:r>
            <a:r>
              <a:rPr lang="en-US" altLang="zh-CN" dirty="0" smtClean="0"/>
              <a:t> pointer of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u</a:t>
            </a: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u</a:t>
            </a:r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onst</a:t>
            </a:r>
            <a:r>
              <a:rPr lang="en-US" altLang="zh-CN" dirty="0" smtClean="0"/>
              <a:t> pointer of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const</a:t>
            </a:r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d = 1;</a:t>
            </a:r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* const w = &amp;d;</a:t>
            </a:r>
          </a:p>
          <a:p>
            <a:pPr lvl="1"/>
            <a:r>
              <a:rPr lang="en-US" altLang="zh-CN" dirty="0"/>
              <a:t>w</a:t>
            </a:r>
            <a:r>
              <a:rPr lang="zh-CN" altLang="en-US" dirty="0" smtClean="0"/>
              <a:t>是一个指针，这个指针是指向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指针。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*w = 2</a:t>
            </a:r>
            <a:r>
              <a:rPr lang="zh-CN" altLang="en-US" dirty="0" smtClean="0"/>
              <a:t>是合法的。</a:t>
            </a:r>
            <a:endParaRPr lang="en-US" altLang="zh-CN" dirty="0" smtClean="0"/>
          </a:p>
          <a:p>
            <a:r>
              <a:rPr lang="zh-CN" altLang="en-US" dirty="0" smtClean="0"/>
              <a:t>定义一个指向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指针：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d = 1;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const x = &amp;d;</a:t>
            </a:r>
          </a:p>
          <a:p>
            <a:pPr lvl="1"/>
            <a:r>
              <a:rPr lang="zh-CN" altLang="en-US" dirty="0" smtClean="0"/>
              <a:t>在这种情况下，指针和对象都不能改变。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0412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90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考虑：为什么要</a:t>
            </a:r>
            <a:r>
              <a:rPr kumimoji="1" lang="en-US" altLang="zh-CN" dirty="0" err="1" smtClean="0"/>
              <a:t>const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函数式：</a:t>
            </a:r>
            <a:endParaRPr lang="en-US" altLang="zh-CN" b="1" dirty="0"/>
          </a:p>
          <a:p>
            <a:pPr lvl="1"/>
            <a:r>
              <a:rPr lang="en-US" altLang="zh-CN" b="1" dirty="0"/>
              <a:t>immutable data </a:t>
            </a:r>
            <a:r>
              <a:rPr lang="zh-CN" altLang="en-US" b="1" dirty="0"/>
              <a:t>不可变数据</a:t>
            </a:r>
            <a:r>
              <a:rPr lang="zh-CN" altLang="en-US" dirty="0"/>
              <a:t>：默认上变量是不可变的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01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赋值和类型检查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编译器禁止将一个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对象的地址赋给非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指针。</a:t>
            </a:r>
            <a:endParaRPr lang="en-US" altLang="zh-CN" dirty="0" smtClean="0"/>
          </a:p>
          <a:p>
            <a:r>
              <a:rPr lang="zh-CN" altLang="en-US" dirty="0" smtClean="0"/>
              <a:t>除非程序员进行强制类型转换。</a:t>
            </a:r>
            <a:endParaRPr lang="en-US" altLang="zh-CN" dirty="0" smtClean="0"/>
          </a:p>
          <a:p>
            <a:r>
              <a:rPr lang="en-US" altLang="zh-CN" dirty="0" smtClean="0"/>
              <a:t>C08:PointerAssignmet.cpp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函数参数和返回值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onst</a:t>
            </a:r>
            <a:r>
              <a:rPr lang="zh-CN" altLang="en-US" dirty="0" smtClean="0"/>
              <a:t>可以用来修饰函数的参数和返回值。</a:t>
            </a:r>
            <a:endParaRPr lang="en-US" altLang="zh-CN" dirty="0" smtClean="0"/>
          </a:p>
          <a:p>
            <a:r>
              <a:rPr lang="zh-CN" altLang="en-US" dirty="0" smtClean="0"/>
              <a:t>有两种情况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传递和返回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传递和返回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地址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传递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/>
          <a:lstStyle/>
          <a:p>
            <a:r>
              <a:rPr lang="zh-CN" altLang="en-US" dirty="0" smtClean="0"/>
              <a:t>可指定按值传递的参数是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8794" y="285749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/>
              <a:t>void f1(const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){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++;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//illegal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</a:t>
            </a:r>
            <a:r>
              <a:rPr lang="en-US" altLang="zh-CN" dirty="0" err="1"/>
              <a:t>const</a:t>
            </a:r>
            <a:r>
              <a:rPr lang="zh-CN" altLang="en-US" dirty="0"/>
              <a:t>值</a:t>
            </a:r>
            <a:endParaRPr kumimoji="1" lang="zh-CN" altLang="en-US" dirty="0"/>
          </a:p>
        </p:txBody>
      </p:sp>
      <p:pic>
        <p:nvPicPr>
          <p:cNvPr id="4" name="内容占位符 3" descr="未命名 2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" b="555"/>
          <a:stretch>
            <a:fillRect/>
          </a:stretch>
        </p:blipFill>
        <p:spPr>
          <a:xfrm>
            <a:off x="611560" y="1772816"/>
            <a:ext cx="8075612" cy="4065588"/>
          </a:xfrm>
        </p:spPr>
      </p:pic>
    </p:spTree>
    <p:extLst>
      <p:ext uri="{BB962C8B-B14F-4D97-AF65-F5344CB8AC3E}">
        <p14:creationId xmlns:p14="http://schemas.microsoft.com/office/powerpoint/2010/main" val="333422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返回</a:t>
            </a:r>
            <a:r>
              <a:rPr lang="en-US" altLang="zh-CN" dirty="0"/>
              <a:t>c</a:t>
            </a:r>
            <a:r>
              <a:rPr lang="en-US" altLang="zh-CN" dirty="0" smtClean="0"/>
              <a:t>onst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如果一个函数返回的类对象为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时，那么这个函数的返回值不能是一个左值。</a:t>
            </a:r>
            <a:endParaRPr lang="en-US" altLang="zh-CN" dirty="0" smtClean="0"/>
          </a:p>
          <a:p>
            <a:r>
              <a:rPr lang="zh-CN" altLang="en-US" dirty="0" smtClean="0"/>
              <a:t>临时量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在求表达式值期间，编译器必须创建临时对象，尽管他们与正常对象一样有生命周期，但程序员从来看不到他们：编译器决定他们的去留。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他们自动地被声明为常量。</a:t>
            </a:r>
            <a:endParaRPr lang="en-US" altLang="zh-CN" dirty="0" smtClean="0"/>
          </a:p>
          <a:p>
            <a:r>
              <a:rPr lang="en-US" altLang="zh-CN" dirty="0" smtClean="0"/>
              <a:t>C08:ConstReturnValues.cpp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什么时候、为什么和怎样使用</a:t>
            </a:r>
            <a:r>
              <a:rPr lang="en-US" altLang="zh-CN" dirty="0" smtClean="0"/>
              <a:t>const</a:t>
            </a:r>
          </a:p>
          <a:p>
            <a:r>
              <a:rPr lang="en-US" altLang="zh-CN" dirty="0" smtClean="0"/>
              <a:t>volatile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传递和返回</a:t>
            </a:r>
            <a:r>
              <a:rPr lang="en-US" altLang="zh-CN" dirty="0" smtClean="0"/>
              <a:t>const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如果传递或返回一个地址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一个指针或一个引用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，客户程序使用该地址修改对象是可能的。如果这个指针或引用声明为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，就会阻止修改对象的操作。</a:t>
            </a:r>
            <a:endParaRPr lang="en-US" altLang="zh-CN" dirty="0" smtClean="0"/>
          </a:p>
          <a:p>
            <a:r>
              <a:rPr lang="zh-CN" altLang="en-US" dirty="0" smtClean="0"/>
              <a:t>无论什么时候传递一个地址给一个函数，尽可能用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修饰它。</a:t>
            </a:r>
            <a:endParaRPr lang="en-US" altLang="zh-CN" dirty="0" smtClean="0"/>
          </a:p>
          <a:p>
            <a:r>
              <a:rPr lang="en-US" altLang="zh-CN" dirty="0" smtClean="0"/>
              <a:t>C08:ConstPointer.cpp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类里的</a:t>
            </a:r>
            <a:r>
              <a:rPr lang="en-US" altLang="zh-CN" dirty="0" smtClean="0"/>
              <a:t>const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类里的常量</a:t>
            </a:r>
            <a:endParaRPr lang="en-US" altLang="zh-CN" dirty="0" smtClean="0"/>
          </a:p>
          <a:p>
            <a:r>
              <a:rPr lang="zh-CN" altLang="en-US" dirty="0" smtClean="0"/>
              <a:t>编译期间类里的常量</a:t>
            </a:r>
            <a:endParaRPr lang="en-US" altLang="zh-CN" dirty="0" smtClean="0"/>
          </a:p>
          <a:p>
            <a:r>
              <a:rPr lang="en-US" altLang="zh-CN" dirty="0" smtClean="0"/>
              <a:t>Const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Const</a:t>
            </a:r>
            <a:r>
              <a:rPr lang="zh-CN" altLang="en-US" dirty="0" smtClean="0"/>
              <a:t>成员函数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类里的常量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在类中定义一个常量的含义是：在这个对象的生命周期内，它是一个常量，然而，对这个常量而言，每个不同的对象可以含有一个不同的值。</a:t>
            </a:r>
            <a:endParaRPr lang="en-US" altLang="zh-CN" dirty="0" smtClean="0"/>
          </a:p>
          <a:p>
            <a:r>
              <a:rPr lang="zh-CN" altLang="en-US" dirty="0" smtClean="0"/>
              <a:t>在一个类中声明一个普通的常量时，不能给它初值，要在构造函数的一个特别的地方进行初始化：初始化列表。</a:t>
            </a:r>
            <a:endParaRPr lang="en-US" altLang="zh-CN" dirty="0" smtClean="0"/>
          </a:p>
          <a:p>
            <a:r>
              <a:rPr lang="zh-CN" altLang="en-US" dirty="0" smtClean="0"/>
              <a:t>初始化列表保证初始化代码一定在其他代码执行之前被执行。</a:t>
            </a:r>
            <a:endParaRPr lang="en-US" altLang="zh-CN" dirty="0" smtClean="0"/>
          </a:p>
          <a:p>
            <a:r>
              <a:rPr lang="en-US" altLang="zh-CN" dirty="0" smtClean="0"/>
              <a:t>C08:ConstInitialization.cpp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编译期间类里的常量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若要在类中定义能起到</a:t>
            </a:r>
            <a:r>
              <a:rPr lang="en-US" altLang="zh-CN" dirty="0" smtClean="0"/>
              <a:t>#define</a:t>
            </a:r>
            <a:r>
              <a:rPr lang="zh-CN" altLang="en-US" dirty="0" smtClean="0"/>
              <a:t>那样效果的常量，需要使用关键字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C08:StringStack.cpp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onst</a:t>
            </a:r>
            <a:r>
              <a:rPr lang="zh-CN" altLang="en-US" dirty="0" smtClean="0"/>
              <a:t>对象和成员函数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可以声明对象在其生命周期内是不会被改变的：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const blob b(2);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onst</a:t>
            </a:r>
            <a:r>
              <a:rPr lang="zh-CN" altLang="en-US" dirty="0" smtClean="0"/>
              <a:t>对象只能调用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函数，也就是不会改变对象状态的函数</a:t>
            </a:r>
            <a:endParaRPr lang="en-US" altLang="zh-CN" dirty="0" smtClean="0"/>
          </a:p>
          <a:p>
            <a:pPr lvl="1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f() const;</a:t>
            </a:r>
          </a:p>
          <a:p>
            <a:r>
              <a:rPr lang="en-US" altLang="zh-CN" dirty="0" smtClean="0"/>
              <a:t>C08:ConstMember.cpp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对象上调用非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函数的示例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按位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和按逻辑</a:t>
            </a:r>
            <a:r>
              <a:rPr lang="en-US" altLang="zh-CN" dirty="0" smtClean="0"/>
              <a:t>const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如果想要建立一个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成员函数，但仍然希望在对象里改变某些数据，这关系到按位</a:t>
            </a:r>
            <a:r>
              <a:rPr lang="en-US" altLang="zh-CN" dirty="0" smtClean="0"/>
              <a:t>const(bitwise)</a:t>
            </a:r>
            <a:r>
              <a:rPr lang="zh-CN" altLang="en-US" dirty="0" smtClean="0"/>
              <a:t>和按逻辑</a:t>
            </a:r>
            <a:r>
              <a:rPr lang="en-US" altLang="zh-CN" dirty="0" smtClean="0"/>
              <a:t>const(logical)</a:t>
            </a:r>
          </a:p>
          <a:p>
            <a:r>
              <a:rPr lang="zh-CN" altLang="en-US" dirty="0" smtClean="0"/>
              <a:t>按位</a:t>
            </a:r>
            <a:r>
              <a:rPr lang="en-US" altLang="zh-CN" dirty="0" smtClean="0"/>
              <a:t>const</a:t>
            </a:r>
          </a:p>
          <a:p>
            <a:pPr lvl="1"/>
            <a:r>
              <a:rPr lang="zh-CN" altLang="en-US" dirty="0" smtClean="0"/>
              <a:t>对象中的每个字节都是固定不变的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按逻辑</a:t>
            </a:r>
            <a:r>
              <a:rPr lang="en-US" altLang="zh-CN" dirty="0" smtClean="0"/>
              <a:t>const</a:t>
            </a:r>
          </a:p>
          <a:p>
            <a:pPr lvl="1"/>
            <a:r>
              <a:rPr lang="zh-CN" altLang="en-US" dirty="0" smtClean="0"/>
              <a:t>虽然整个对象从概念上将是不变的，但可以指定可被改变</a:t>
            </a:r>
            <a:r>
              <a:rPr lang="zh-CN" altLang="en-US" dirty="0"/>
              <a:t>的成员部分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对象的两种方式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mutable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mutabel</a:t>
            </a:r>
            <a:r>
              <a:rPr lang="zh-CN" altLang="en-US" dirty="0" smtClean="0"/>
              <a:t>，可以指定一个特定的数据成员可以在一个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对象中改变。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Mutable.cpp</a:t>
            </a:r>
          </a:p>
          <a:p>
            <a:r>
              <a:rPr lang="zh-CN" altLang="en-US" dirty="0"/>
              <a:t>强制转换常量性</a:t>
            </a:r>
            <a:endParaRPr lang="en-US" altLang="zh-CN" dirty="0"/>
          </a:p>
          <a:p>
            <a:pPr lvl="1"/>
            <a:r>
              <a:rPr lang="zh-CN" altLang="en-US" dirty="0"/>
              <a:t>通过强制转换去除其常量特性</a:t>
            </a:r>
            <a:endParaRPr lang="en-US" altLang="zh-CN" dirty="0"/>
          </a:p>
          <a:p>
            <a:pPr lvl="1"/>
            <a:r>
              <a:rPr lang="en-US" altLang="zh-CN" dirty="0"/>
              <a:t>C08:Castaway.cpp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volatile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volatile</a:t>
            </a:r>
            <a:r>
              <a:rPr lang="zh-CN" altLang="en-US" dirty="0" smtClean="0"/>
              <a:t>的含义是：“在编译器认识的范围外，这个数据可以被改变”</a:t>
            </a:r>
            <a:endParaRPr lang="en-US" altLang="zh-CN" dirty="0" smtClean="0"/>
          </a:p>
          <a:p>
            <a:r>
              <a:rPr lang="en-US" altLang="zh-CN" dirty="0" smtClean="0"/>
              <a:t>volatile</a:t>
            </a:r>
            <a:r>
              <a:rPr lang="zh-CN" altLang="en-US" dirty="0" smtClean="0"/>
              <a:t>告诉编译器不要做出任何有关该数据的假定，比如通过将该数据读入寄存器优化。</a:t>
            </a:r>
            <a:endParaRPr lang="en-US" altLang="zh-CN" dirty="0" smtClean="0"/>
          </a:p>
          <a:p>
            <a:r>
              <a:rPr lang="en-US" altLang="zh-CN" dirty="0" smtClean="0"/>
              <a:t>C08:volatile.cpp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如何定义常量</a:t>
            </a:r>
            <a:endParaRPr lang="en-US" altLang="zh-CN" dirty="0" smtClean="0"/>
          </a:p>
          <a:p>
            <a:pPr lvl="1"/>
            <a:r>
              <a:rPr lang="zh-CN" altLang="en-US" smtClean="0"/>
              <a:t>常量指针</a:t>
            </a:r>
            <a:endParaRPr lang="en-US" altLang="zh-CN" dirty="0" smtClean="0"/>
          </a:p>
          <a:p>
            <a:r>
              <a:rPr lang="zh-CN" altLang="en-US" dirty="0" smtClean="0"/>
              <a:t>方法中的常量</a:t>
            </a:r>
            <a:endParaRPr lang="en-US" altLang="zh-CN" dirty="0" smtClean="0"/>
          </a:p>
          <a:p>
            <a:r>
              <a:rPr lang="zh-CN" altLang="en-US" dirty="0" smtClean="0"/>
              <a:t>类中成员定义为常量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常量方法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常量属性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</a:t>
            </a:r>
            <a:r>
              <a:rPr lang="zh-CN" altLang="en-US" dirty="0" smtClean="0"/>
              <a:t>的用途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值替代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onst</a:t>
            </a:r>
            <a:r>
              <a:rPr lang="zh-CN" altLang="en-US" dirty="0" smtClean="0"/>
              <a:t>与指针</a:t>
            </a:r>
            <a:endParaRPr lang="en-US" altLang="zh-CN" dirty="0" smtClean="0"/>
          </a:p>
          <a:p>
            <a:r>
              <a:rPr lang="zh-CN" altLang="en-US" dirty="0" smtClean="0"/>
              <a:t>在函数的参数和返回值中使用</a:t>
            </a:r>
            <a:r>
              <a:rPr lang="en-US" altLang="zh-CN" dirty="0" smtClean="0"/>
              <a:t>const</a:t>
            </a:r>
          </a:p>
          <a:p>
            <a:r>
              <a:rPr lang="zh-CN" altLang="en-US" dirty="0" smtClean="0"/>
              <a:t>在类中使用</a:t>
            </a:r>
            <a:r>
              <a:rPr lang="en-US" altLang="zh-CN" dirty="0" smtClean="0"/>
              <a:t>const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值替代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语言进行程序设计时，预处理器可以不受限制地建立宏并用它来替代值。</a:t>
            </a:r>
            <a:endParaRPr lang="en-US" altLang="zh-CN" dirty="0" smtClean="0"/>
          </a:p>
          <a:p>
            <a:r>
              <a:rPr lang="zh-CN" altLang="en-US" dirty="0" smtClean="0"/>
              <a:t>由于预处理只进行文本替代，没有类型检查的概念和相关功能，预处理器的值替代会产生一些微小的问题，这在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中可以通过使用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避免。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值替代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下面的宏定义：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#define BUFSIZE 100</a:t>
            </a:r>
          </a:p>
          <a:p>
            <a:pPr>
              <a:buNone/>
            </a:pPr>
            <a:r>
              <a:rPr lang="en-US" altLang="zh-CN" dirty="0" smtClean="0"/>
              <a:t>	BUFSIZE</a:t>
            </a:r>
            <a:r>
              <a:rPr lang="zh-CN" altLang="en-US" dirty="0" smtClean="0"/>
              <a:t>是一个名字，只是在预处理期间存在。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改写上述表达：</a:t>
            </a:r>
            <a:endParaRPr lang="en-US" altLang="zh-CN" dirty="0" smtClean="0"/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bufsize</a:t>
            </a:r>
            <a:r>
              <a:rPr lang="en-US" altLang="zh-CN" dirty="0" smtClean="0"/>
              <a:t> = 100;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har 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bufsize</a:t>
            </a:r>
            <a:r>
              <a:rPr lang="en-US" altLang="zh-CN" dirty="0" smtClean="0"/>
              <a:t>];</a:t>
            </a:r>
          </a:p>
          <a:p>
            <a:r>
              <a:rPr lang="zh-CN" altLang="en-US" dirty="0" smtClean="0"/>
              <a:t>编译器的优化处理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头文件里的</a:t>
            </a:r>
            <a:r>
              <a:rPr lang="en-US" altLang="zh-CN" dirty="0" smtClean="0"/>
              <a:t>const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如果想在多个文件中使用</a:t>
            </a:r>
            <a:r>
              <a:rPr lang="en-US" altLang="zh-CN" dirty="0" smtClean="0"/>
              <a:t>const,</a:t>
            </a:r>
            <a:r>
              <a:rPr lang="zh-CN" altLang="en-US" dirty="0" smtClean="0"/>
              <a:t>需要将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定义放进头文件中：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bufsize</a:t>
            </a:r>
            <a:r>
              <a:rPr lang="en-US" altLang="zh-CN" dirty="0" smtClean="0"/>
              <a:t> = 100;</a:t>
            </a:r>
          </a:p>
          <a:p>
            <a:r>
              <a:rPr lang="zh-CN" altLang="en-US" dirty="0" smtClean="0"/>
              <a:t>通常情况下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编译器不为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常量创建存储空间，只是将该值保存在符号表中，进行常量替换。而在下述情况下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将强制编译器进行存储分配。</a:t>
            </a:r>
            <a:r>
              <a:rPr lang="en-US" altLang="zh-CN" dirty="0" smtClean="0"/>
              <a:t>	</a:t>
            </a:r>
          </a:p>
          <a:p>
            <a:pPr marL="742950" lvl="2" indent="-342900"/>
            <a:r>
              <a:rPr lang="en-US" altLang="zh-CN" dirty="0"/>
              <a:t>extern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bufsize</a:t>
            </a:r>
            <a:r>
              <a:rPr lang="en-US" altLang="zh-CN" dirty="0"/>
              <a:t>;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onst</a:t>
            </a:r>
            <a:r>
              <a:rPr lang="zh-CN" altLang="en-US" dirty="0" smtClean="0"/>
              <a:t>的安全性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onst</a:t>
            </a:r>
            <a:r>
              <a:rPr lang="zh-CN" altLang="en-US" dirty="0" smtClean="0"/>
              <a:t>的作用不仅限于在常数表达式里代替</a:t>
            </a:r>
            <a:r>
              <a:rPr lang="en-US" altLang="zh-CN" dirty="0" smtClean="0"/>
              <a:t>#defines</a:t>
            </a:r>
            <a:r>
              <a:rPr lang="zh-CN" altLang="en-US" dirty="0" smtClean="0"/>
              <a:t>。对于一个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值，如果在程序中</a:t>
            </a:r>
            <a:r>
              <a:rPr lang="zh-CN" altLang="en-US" dirty="0"/>
              <a:t>试图</a:t>
            </a:r>
            <a:r>
              <a:rPr lang="zh-CN" altLang="en-US" dirty="0" smtClean="0"/>
              <a:t>改变它，编译器会给出出错信息。</a:t>
            </a:r>
            <a:endParaRPr lang="en-US" altLang="zh-CN" dirty="0" smtClean="0"/>
          </a:p>
          <a:p>
            <a:r>
              <a:rPr lang="en-US" altLang="zh-CN" dirty="0" smtClean="0"/>
              <a:t>C08:Safecons.cpp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onst</a:t>
            </a:r>
            <a:r>
              <a:rPr lang="zh-CN" altLang="en-US" dirty="0" smtClean="0"/>
              <a:t>可以用于集合，但编译器不会复杂到把一个集合保存到它的符号表中，所以必须分配内存。</a:t>
            </a:r>
            <a:endParaRPr lang="en-US" altLang="zh-CN" dirty="0" smtClean="0"/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[] = {1,2,3,4};</a:t>
            </a:r>
          </a:p>
          <a:p>
            <a:r>
              <a:rPr lang="zh-CN" altLang="en-US" dirty="0" smtClean="0"/>
              <a:t>在这种情况下，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意味着“不能改变的一块存储空间”</a:t>
            </a:r>
            <a:endParaRPr lang="en-US" altLang="zh-CN" dirty="0" smtClean="0"/>
          </a:p>
          <a:p>
            <a:r>
              <a:rPr lang="zh-CN" altLang="en-US" dirty="0" smtClean="0"/>
              <a:t>不能在编译期间使用集合内部的值，因为在编译器在编译期间不知道他们的值。</a:t>
            </a:r>
            <a:endParaRPr lang="en-US" altLang="zh-CN" dirty="0" smtClean="0"/>
          </a:p>
          <a:p>
            <a:r>
              <a:rPr lang="en-US" altLang="zh-CN" dirty="0" smtClean="0"/>
              <a:t>C08:Constag.cpp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中，一个用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修饰的不一定创建内存空间，而在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中，一个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总是需要创建一块内存空间。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6077</TotalTime>
  <Words>1119</Words>
  <Application>Microsoft Macintosh PowerPoint</Application>
  <PresentationFormat>全屏显示(4:3)</PresentationFormat>
  <Paragraphs>133</Paragraphs>
  <Slides>28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Calibri</vt:lpstr>
      <vt:lpstr>宋体</vt:lpstr>
      <vt:lpstr>Arial</vt:lpstr>
      <vt:lpstr>Office 主题</vt:lpstr>
      <vt:lpstr>第8章 常量</vt:lpstr>
      <vt:lpstr>本章内容</vt:lpstr>
      <vt:lpstr>Const的用途</vt:lpstr>
      <vt:lpstr>值替代</vt:lpstr>
      <vt:lpstr>值替代</vt:lpstr>
      <vt:lpstr>头文件里的const</vt:lpstr>
      <vt:lpstr>const的安全性</vt:lpstr>
      <vt:lpstr>集合</vt:lpstr>
      <vt:lpstr>与C语言的区别</vt:lpstr>
      <vt:lpstr>指针</vt:lpstr>
      <vt:lpstr>const与指针</vt:lpstr>
      <vt:lpstr>const指针</vt:lpstr>
      <vt:lpstr>0412</vt:lpstr>
      <vt:lpstr>考虑：为什么要const</vt:lpstr>
      <vt:lpstr>赋值和类型检查</vt:lpstr>
      <vt:lpstr>函数参数和返回值</vt:lpstr>
      <vt:lpstr>传递const值</vt:lpstr>
      <vt:lpstr>返回const值</vt:lpstr>
      <vt:lpstr>返回const值</vt:lpstr>
      <vt:lpstr>传递和返回const地址</vt:lpstr>
      <vt:lpstr>类里的const</vt:lpstr>
      <vt:lpstr>类里的常量</vt:lpstr>
      <vt:lpstr>编译期间类里的常量</vt:lpstr>
      <vt:lpstr>const对象和成员函数</vt:lpstr>
      <vt:lpstr>按位const和按逻辑const</vt:lpstr>
      <vt:lpstr>修改const对象的两种方式</vt:lpstr>
      <vt:lpstr>volatile</vt:lpstr>
      <vt:lpstr>回顾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 常量</dc:title>
  <dc:creator>fudanxxc</dc:creator>
  <cp:lastModifiedBy>tiange zhang</cp:lastModifiedBy>
  <cp:revision>113</cp:revision>
  <dcterms:created xsi:type="dcterms:W3CDTF">2010-03-20T12:21:26Z</dcterms:created>
  <dcterms:modified xsi:type="dcterms:W3CDTF">2017-04-19T03:34:37Z</dcterms:modified>
</cp:coreProperties>
</file>