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  <p:sldId id="28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6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1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9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491C-A67B-47B9-9984-FC0F1F4B93ED}" type="datetimeFigureOut">
              <a:rPr lang="zh-CN" altLang="en-US" smtClean="0"/>
              <a:pPr/>
              <a:t>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FDA1-2A37-4B1B-A372-A439C2860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index.html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uava-librarie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guava-libraries/wiki/CollectionUtilitiesExplain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Collections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 stores elements in an array. The array is dynamically created and increased if necessary.</a:t>
            </a:r>
          </a:p>
          <a:p>
            <a:r>
              <a:rPr lang="en-US" altLang="zh-CN" dirty="0" err="1" smtClean="0"/>
              <a:t>LinkedList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LinkedList</a:t>
            </a:r>
            <a:r>
              <a:rPr lang="en-US" altLang="zh-CN" dirty="0" smtClean="0"/>
              <a:t> stores elements in a linked list.</a:t>
            </a:r>
          </a:p>
          <a:p>
            <a:r>
              <a:rPr lang="en-US" altLang="zh-CN" dirty="0" smtClean="0"/>
              <a:t>How to choose:</a:t>
            </a:r>
          </a:p>
          <a:p>
            <a:pPr lvl="1"/>
            <a:r>
              <a:rPr lang="en-US" altLang="zh-CN" dirty="0" smtClean="0"/>
              <a:t>If your application does not require the insertion or deletion of elements, an array is the most efficient data structure.</a:t>
            </a:r>
          </a:p>
          <a:p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/>
              <a:t>TestArrayAndLinkedList.java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57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Static Methods for Lists and Collections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8918"/>
            <a:ext cx="8496944" cy="459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88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of Sets and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/>
              <a:t>SetListPerformanceTest.java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89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 map is a container that stores the elements along with the keys.</a:t>
            </a:r>
          </a:p>
          <a:p>
            <a:r>
              <a:rPr lang="en-US" altLang="zh-CN" dirty="0" smtClean="0"/>
              <a:t>In List, the indexes are integers, In  Map , the keys can be any objects. 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60722"/>
            <a:ext cx="3744416" cy="269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19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interface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65920"/>
            <a:ext cx="38671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373216"/>
            <a:ext cx="8810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27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err="1" smtClean="0"/>
              <a:t>TestMap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74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Google's Guava library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556792"/>
            <a:ext cx="91440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guava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: Google's add-on library for Java.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used and developed internally for years by Google developers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now released as free open source software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adds many useful classes and features to Java libraries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avoiding null, exception handling, new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collections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, functional programming, simple I/O, event processing, math functions, reflection,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download from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hlinkClick r:id="rId2"/>
              </a:rPr>
              <a:t>http://code.google.com/p/guava-libraries/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API docs at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hlinkClick r:id="rId3"/>
              </a:rPr>
              <a:t>http://docs.guava-libraries.googlecode.com/git-history/release/javadoc/index.html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pic>
        <p:nvPicPr>
          <p:cNvPr id="5" name="Picture 4" descr="guav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295400"/>
            <a:ext cx="4040188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Multiset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262626"/>
                </a:solidFill>
                <a:ea typeface="宋体" charset="-122"/>
              </a:rPr>
              <a:t>multi-set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: a set of counters; also called a "bag"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counts the # of times each unique value was added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meant to replace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Map&lt;K, Integer&gt;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implementations: 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HashMultiset</a:t>
            </a:r>
            <a:r>
              <a:rPr lang="en-US" altLang="zh-CN" sz="1600" dirty="0" err="1" smtClean="0">
                <a:solidFill>
                  <a:srgbClr val="404040"/>
                </a:solidFill>
                <a:ea typeface="宋体" charset="-122"/>
              </a:rPr>
              <a:t>,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LinkedHashMultiset</a:t>
            </a:r>
            <a:r>
              <a:rPr lang="en-US" altLang="zh-CN" sz="1600" dirty="0" err="1" smtClean="0">
                <a:solidFill>
                  <a:srgbClr val="404040"/>
                </a:solidFill>
                <a:ea typeface="宋体" charset="-122"/>
              </a:rPr>
              <a:t>,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TreeMultiset</a:t>
            </a:r>
            <a:endParaRPr lang="en-US" altLang="zh-CN" sz="16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700" dirty="0" smtClean="0">
              <a:solidFill>
                <a:srgbClr val="00660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// convention: construct using create() method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Multiset</a:t>
            </a:r>
            <a:r>
              <a:rPr lang="en-US" altLang="zh-CN" sz="2000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&lt;String&gt; 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mset</a:t>
            </a:r>
            <a:r>
              <a:rPr lang="en-US" altLang="zh-CN" sz="2000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HashMultiset.create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sz="2000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22275" y="4052888"/>
            <a:ext cx="7883525" cy="2576512"/>
            <a:chOff x="266" y="2592"/>
            <a:chExt cx="4966" cy="1623"/>
          </a:xfrm>
        </p:grpSpPr>
        <p:sp>
          <p:nvSpPr>
            <p:cNvPr id="603141" name="Line 5"/>
            <p:cNvSpPr>
              <a:spLocks noChangeShapeType="1"/>
            </p:cNvSpPr>
            <p:nvPr/>
          </p:nvSpPr>
          <p:spPr bwMode="auto">
            <a:xfrm>
              <a:off x="288" y="326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42" name="Text Box 6"/>
            <p:cNvSpPr txBox="1">
              <a:spLocks noChangeArrowheads="1"/>
            </p:cNvSpPr>
            <p:nvPr/>
          </p:nvSpPr>
          <p:spPr bwMode="auto">
            <a:xfrm>
              <a:off x="524" y="2985"/>
              <a:ext cx="1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mset.count("to")</a:t>
              </a:r>
            </a:p>
          </p:txBody>
        </p:sp>
        <p:sp>
          <p:nvSpPr>
            <p:cNvPr id="603143" name="Line 7"/>
            <p:cNvSpPr>
              <a:spLocks noChangeShapeType="1"/>
            </p:cNvSpPr>
            <p:nvPr/>
          </p:nvSpPr>
          <p:spPr bwMode="auto">
            <a:xfrm>
              <a:off x="4320" y="3287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44" name="Text Box 8"/>
            <p:cNvSpPr txBox="1">
              <a:spLocks noChangeArrowheads="1"/>
            </p:cNvSpPr>
            <p:nvPr/>
          </p:nvSpPr>
          <p:spPr bwMode="auto">
            <a:xfrm>
              <a:off x="4792" y="302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3</a:t>
              </a:r>
            </a:p>
          </p:txBody>
        </p:sp>
        <p:sp>
          <p:nvSpPr>
            <p:cNvPr id="603146" name="Text Box 10"/>
            <p:cNvSpPr txBox="1">
              <a:spLocks noChangeArrowheads="1"/>
            </p:cNvSpPr>
            <p:nvPr/>
          </p:nvSpPr>
          <p:spPr bwMode="auto">
            <a:xfrm>
              <a:off x="2880" y="3984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multiset</a:t>
              </a:r>
            </a:p>
          </p:txBody>
        </p:sp>
        <p:sp>
          <p:nvSpPr>
            <p:cNvPr id="603147" name="Oval 11"/>
            <p:cNvSpPr>
              <a:spLocks noChangeArrowheads="1"/>
            </p:cNvSpPr>
            <p:nvPr/>
          </p:nvSpPr>
          <p:spPr bwMode="auto">
            <a:xfrm>
              <a:off x="2112" y="2592"/>
              <a:ext cx="2112" cy="13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03149" name="Text Box 13"/>
            <p:cNvSpPr txBox="1">
              <a:spLocks noChangeArrowheads="1"/>
            </p:cNvSpPr>
            <p:nvPr/>
          </p:nvSpPr>
          <p:spPr bwMode="auto">
            <a:xfrm>
              <a:off x="2786" y="2601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"the"=7</a:t>
              </a:r>
            </a:p>
          </p:txBody>
        </p:sp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304" y="2784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"of"=1</a:t>
              </a:r>
            </a:p>
          </p:txBody>
        </p:sp>
        <p:sp>
          <p:nvSpPr>
            <p:cNvPr id="603151" name="Text Box 15"/>
            <p:cNvSpPr txBox="1">
              <a:spLocks noChangeArrowheads="1"/>
            </p:cNvSpPr>
            <p:nvPr/>
          </p:nvSpPr>
          <p:spPr bwMode="auto">
            <a:xfrm>
              <a:off x="3324" y="3081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"from"=4</a:t>
              </a:r>
            </a:p>
          </p:txBody>
        </p:sp>
        <p:sp>
          <p:nvSpPr>
            <p:cNvPr id="603152" name="Text Box 16"/>
            <p:cNvSpPr txBox="1">
              <a:spLocks noChangeArrowheads="1"/>
            </p:cNvSpPr>
            <p:nvPr/>
          </p:nvSpPr>
          <p:spPr bwMode="auto">
            <a:xfrm>
              <a:off x="2880" y="2928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Courier New" pitchFamily="49" charset="0"/>
                  <a:ea typeface="宋体" charset="-122"/>
                </a:rPr>
                <a:t>"to"=3</a:t>
              </a:r>
            </a:p>
          </p:txBody>
        </p:sp>
        <p:sp>
          <p:nvSpPr>
            <p:cNvPr id="603153" name="Text Box 17"/>
            <p:cNvSpPr txBox="1">
              <a:spLocks noChangeArrowheads="1"/>
            </p:cNvSpPr>
            <p:nvPr/>
          </p:nvSpPr>
          <p:spPr bwMode="auto">
            <a:xfrm>
              <a:off x="2890" y="3273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"she"=2</a:t>
              </a:r>
            </a:p>
          </p:txBody>
        </p:sp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264" y="3465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"you"=4</a:t>
              </a:r>
            </a:p>
          </p:txBody>
        </p:sp>
        <p:sp>
          <p:nvSpPr>
            <p:cNvPr id="603155" name="Text Box 19"/>
            <p:cNvSpPr txBox="1">
              <a:spLocks noChangeArrowheads="1"/>
            </p:cNvSpPr>
            <p:nvPr/>
          </p:nvSpPr>
          <p:spPr bwMode="auto">
            <a:xfrm>
              <a:off x="2784" y="3657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"him"=2</a:t>
              </a:r>
            </a:p>
          </p:txBody>
        </p:sp>
        <p:sp>
          <p:nvSpPr>
            <p:cNvPr id="603157" name="Text Box 21"/>
            <p:cNvSpPr txBox="1">
              <a:spLocks noChangeArrowheads="1"/>
            </p:cNvSpPr>
            <p:nvPr/>
          </p:nvSpPr>
          <p:spPr bwMode="auto">
            <a:xfrm>
              <a:off x="2488" y="3465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"in"=5</a:t>
              </a:r>
            </a:p>
          </p:txBody>
        </p:sp>
        <p:sp>
          <p:nvSpPr>
            <p:cNvPr id="603158" name="Text Box 22"/>
            <p:cNvSpPr txBox="1">
              <a:spLocks noChangeArrowheads="1"/>
            </p:cNvSpPr>
            <p:nvPr/>
          </p:nvSpPr>
          <p:spPr bwMode="auto">
            <a:xfrm>
              <a:off x="2286" y="3072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"down"=1</a:t>
              </a:r>
            </a:p>
          </p:txBody>
        </p:sp>
        <p:sp>
          <p:nvSpPr>
            <p:cNvPr id="603159" name="Text Box 23"/>
            <p:cNvSpPr txBox="1">
              <a:spLocks noChangeArrowheads="1"/>
            </p:cNvSpPr>
            <p:nvPr/>
          </p:nvSpPr>
          <p:spPr bwMode="auto">
            <a:xfrm>
              <a:off x="2152" y="3273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"by"=2</a:t>
              </a:r>
            </a:p>
          </p:txBody>
        </p:sp>
        <p:sp>
          <p:nvSpPr>
            <p:cNvPr id="603160" name="Text Box 24"/>
            <p:cNvSpPr txBox="1">
              <a:spLocks noChangeArrowheads="1"/>
            </p:cNvSpPr>
            <p:nvPr/>
          </p:nvSpPr>
          <p:spPr bwMode="auto">
            <a:xfrm>
              <a:off x="2392" y="2784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"if"=2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266" y="3321"/>
              <a:ext cx="17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set.count("boo")</a:t>
              </a:r>
            </a:p>
            <a:p>
              <a:r>
                <a:rPr lang="en-US" altLang="zh-CN">
                  <a:latin typeface="Courier New" pitchFamily="49" charset="0"/>
                  <a:ea typeface="宋体" charset="-122"/>
                </a:rPr>
                <a:t>set.contains("boo")</a:t>
              </a:r>
            </a:p>
          </p:txBody>
        </p:sp>
        <p:sp>
          <p:nvSpPr>
            <p:cNvPr id="603162" name="Text Box 26"/>
            <p:cNvSpPr txBox="1">
              <a:spLocks noChangeArrowheads="1"/>
            </p:cNvSpPr>
            <p:nvPr/>
          </p:nvSpPr>
          <p:spPr bwMode="auto">
            <a:xfrm>
              <a:off x="4456" y="3321"/>
              <a:ext cx="5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urier New" pitchFamily="49" charset="0"/>
                  <a:ea typeface="宋体" charset="-122"/>
                </a:rPr>
                <a:t>0</a:t>
              </a:r>
            </a:p>
            <a:p>
              <a:r>
                <a:rPr lang="en-US" altLang="zh-CN">
                  <a:latin typeface="Courier New" pitchFamily="49" charset="0"/>
                  <a:ea typeface="宋体" charset="-122"/>
                </a:rPr>
                <a:t>false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Multiset methods</a:t>
            </a:r>
          </a:p>
        </p:txBody>
      </p:sp>
      <p:graphicFrame>
        <p:nvGraphicFramePr>
          <p:cNvPr id="600163" name="Group 99"/>
          <p:cNvGraphicFramePr>
            <a:graphicFrameLocks noGrp="1"/>
          </p:cNvGraphicFramePr>
          <p:nvPr/>
        </p:nvGraphicFramePr>
        <p:xfrm>
          <a:off x="304800" y="1447800"/>
          <a:ext cx="8610600" cy="4754880"/>
        </p:xfrm>
        <a:graphic>
          <a:graphicData uri="http://schemas.openxmlformats.org/drawingml/2006/table">
            <a:tbl>
              <a:tblPr/>
              <a:tblGrid>
                <a:gridCol w="3352800"/>
                <a:gridCol w="5257800"/>
              </a:tblGrid>
              <a:tr h="639763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.create()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collection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-15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creates a new empty multiset,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or one based on the elements of a collection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count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adds 1 occurrence of value to collection; or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adds the given # of occurrences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contains(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set contains ≥ 1 occurrence of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count(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# of occurrences of value; 0 if not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iterator()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an object to examine all values in the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remove(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remove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count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removes 1 occurrence of the given value; or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removes the given # of occurrences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setCount(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count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causes the given value to have the given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size()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sum of all 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string such as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"[a x 4, b x 2, c]"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elementSet(), entrySet()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collection views of the multiset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Multimap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262626"/>
                </a:solidFill>
                <a:ea typeface="宋体" charset="-122"/>
              </a:rPr>
              <a:t>multi-map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: a map from keys to collections of values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meant to replace 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Map&lt;K, Set&lt;V&gt;&gt;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 or 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Map&lt;K, List&lt;V&gt;&gt;</a:t>
            </a:r>
            <a:endParaRPr lang="en-US" altLang="zh-CN" sz="24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implementations: </a:t>
            </a:r>
            <a:r>
              <a:rPr lang="en-US" altLang="zh-CN" sz="1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ArrayListMultimap</a:t>
            </a:r>
            <a:r>
              <a:rPr lang="en-US" altLang="zh-CN" sz="1400" dirty="0" smtClean="0">
                <a:solidFill>
                  <a:srgbClr val="404040"/>
                </a:solidFill>
                <a:ea typeface="宋体" charset="-122"/>
              </a:rPr>
              <a:t>, </a:t>
            </a:r>
            <a:r>
              <a:rPr lang="en-US" altLang="zh-CN" sz="1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LinkedListMultimap</a:t>
            </a:r>
            <a:r>
              <a:rPr lang="en-US" altLang="zh-CN" sz="1400" dirty="0" smtClean="0">
                <a:solidFill>
                  <a:srgbClr val="404040"/>
                </a:solidFill>
                <a:ea typeface="宋体" charset="-122"/>
              </a:rPr>
              <a:t>,</a:t>
            </a:r>
            <a:br>
              <a:rPr lang="en-US" altLang="zh-CN" sz="1400" dirty="0" smtClean="0">
                <a:solidFill>
                  <a:srgbClr val="404040"/>
                </a:solidFill>
                <a:ea typeface="宋体" charset="-122"/>
              </a:rPr>
            </a:br>
            <a:r>
              <a:rPr lang="en-US" altLang="zh-CN" sz="1400" dirty="0" smtClean="0">
                <a:solidFill>
                  <a:srgbClr val="404040"/>
                </a:solidFill>
                <a:ea typeface="宋体" charset="-122"/>
              </a:rPr>
              <a:t>					</a:t>
            </a:r>
            <a:r>
              <a:rPr lang="en-US" altLang="zh-CN" sz="1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HashMultimap</a:t>
            </a:r>
            <a:r>
              <a:rPr lang="en-US" altLang="zh-CN" sz="1400" dirty="0" smtClean="0">
                <a:solidFill>
                  <a:srgbClr val="404040"/>
                </a:solidFill>
                <a:ea typeface="宋体" charset="-122"/>
              </a:rPr>
              <a:t>, </a:t>
            </a:r>
            <a:r>
              <a:rPr lang="en-US" altLang="zh-CN" sz="1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LinkedHashMultimap</a:t>
            </a:r>
            <a:r>
              <a:rPr lang="en-US" altLang="zh-CN" sz="1400" dirty="0" smtClean="0">
                <a:solidFill>
                  <a:srgbClr val="404040"/>
                </a:solidFill>
                <a:ea typeface="宋体" charset="-122"/>
              </a:rPr>
              <a:t>, </a:t>
            </a:r>
            <a:r>
              <a:rPr lang="en-US" altLang="zh-CN" sz="1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TreeMultimap</a:t>
            </a:r>
            <a:endParaRPr lang="en-US" altLang="zh-CN" sz="2400" dirty="0" smtClean="0">
              <a:solidFill>
                <a:srgbClr val="404040"/>
              </a:solidFill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16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political party -&gt; people in it</a:t>
            </a:r>
            <a:b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Multimap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&lt;String, String&gt; 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TreeMultimap.create</a:t>
            </a:r>
            <a:r>
              <a:rPr lang="en-US" altLang="zh-CN" sz="1600" b="1" dirty="0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mmap.put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("D", "Gore");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mmap.put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("D", "Clinton");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76400" y="4572000"/>
            <a:ext cx="5867400" cy="2133600"/>
            <a:chOff x="912" y="2784"/>
            <a:chExt cx="3696" cy="1344"/>
          </a:xfrm>
        </p:grpSpPr>
        <p:sp>
          <p:nvSpPr>
            <p:cNvPr id="604165" name="Oval 5"/>
            <p:cNvSpPr>
              <a:spLocks noChangeArrowheads="1"/>
            </p:cNvSpPr>
            <p:nvPr/>
          </p:nvSpPr>
          <p:spPr bwMode="auto">
            <a:xfrm>
              <a:off x="947" y="2880"/>
              <a:ext cx="816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66" name="Text Box 6"/>
            <p:cNvSpPr txBox="1">
              <a:spLocks noChangeArrowheads="1"/>
            </p:cNvSpPr>
            <p:nvPr/>
          </p:nvSpPr>
          <p:spPr bwMode="auto">
            <a:xfrm>
              <a:off x="1305" y="2928"/>
              <a:ext cx="3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"R"</a:t>
              </a:r>
            </a:p>
          </p:txBody>
        </p:sp>
        <p:sp>
          <p:nvSpPr>
            <p:cNvPr id="604167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3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"D"</a:t>
              </a:r>
            </a:p>
          </p:txBody>
        </p:sp>
        <p:sp>
          <p:nvSpPr>
            <p:cNvPr id="604168" name="Text Box 8"/>
            <p:cNvSpPr txBox="1">
              <a:spLocks noChangeArrowheads="1"/>
            </p:cNvSpPr>
            <p:nvPr/>
          </p:nvSpPr>
          <p:spPr bwMode="auto">
            <a:xfrm>
              <a:off x="1235" y="3465"/>
              <a:ext cx="2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"I"</a:t>
              </a:r>
            </a:p>
          </p:txBody>
        </p:sp>
        <p:sp>
          <p:nvSpPr>
            <p:cNvPr id="604169" name="Oval 9"/>
            <p:cNvSpPr>
              <a:spLocks noChangeArrowheads="1"/>
            </p:cNvSpPr>
            <p:nvPr/>
          </p:nvSpPr>
          <p:spPr bwMode="auto">
            <a:xfrm>
              <a:off x="2064" y="2784"/>
              <a:ext cx="2544" cy="1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170" name="Text Box 10"/>
            <p:cNvSpPr txBox="1">
              <a:spLocks noChangeArrowheads="1"/>
            </p:cNvSpPr>
            <p:nvPr/>
          </p:nvSpPr>
          <p:spPr bwMode="auto">
            <a:xfrm>
              <a:off x="2447" y="3513"/>
              <a:ext cx="16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[Romney, McCain, Bush]</a:t>
              </a:r>
            </a:p>
          </p:txBody>
        </p:sp>
        <p:sp>
          <p:nvSpPr>
            <p:cNvPr id="604171" name="Text Box 11"/>
            <p:cNvSpPr txBox="1">
              <a:spLocks noChangeArrowheads="1"/>
            </p:cNvSpPr>
            <p:nvPr/>
          </p:nvSpPr>
          <p:spPr bwMode="auto">
            <a:xfrm>
              <a:off x="2448" y="3225"/>
              <a:ext cx="11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[Paul, Johnson]</a:t>
              </a:r>
            </a:p>
          </p:txBody>
        </p:sp>
        <p:sp>
          <p:nvSpPr>
            <p:cNvPr id="604172" name="Text Box 12"/>
            <p:cNvSpPr txBox="1">
              <a:spLocks noChangeArrowheads="1"/>
            </p:cNvSpPr>
            <p:nvPr/>
          </p:nvSpPr>
          <p:spPr bwMode="auto">
            <a:xfrm>
              <a:off x="2448" y="2985"/>
              <a:ext cx="20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[Obama, Kerry, Gore, Clinton]</a:t>
              </a:r>
            </a:p>
          </p:txBody>
        </p:sp>
        <p:sp>
          <p:nvSpPr>
            <p:cNvPr id="604173" name="Line 13"/>
            <p:cNvSpPr>
              <a:spLocks noChangeShapeType="1"/>
            </p:cNvSpPr>
            <p:nvPr/>
          </p:nvSpPr>
          <p:spPr bwMode="auto">
            <a:xfrm>
              <a:off x="1632" y="3120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4" name="Line 14"/>
            <p:cNvSpPr>
              <a:spLocks noChangeShapeType="1"/>
            </p:cNvSpPr>
            <p:nvPr/>
          </p:nvSpPr>
          <p:spPr bwMode="auto">
            <a:xfrm flipV="1">
              <a:off x="1248" y="3120"/>
              <a:ext cx="12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5" name="Line 15"/>
            <p:cNvSpPr>
              <a:spLocks noChangeShapeType="1"/>
            </p:cNvSpPr>
            <p:nvPr/>
          </p:nvSpPr>
          <p:spPr bwMode="auto">
            <a:xfrm flipV="1">
              <a:off x="1536" y="3408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1123" y="3716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keys</a:t>
              </a:r>
            </a:p>
          </p:txBody>
        </p:sp>
        <p:sp>
          <p:nvSpPr>
            <p:cNvPr id="604177" name="Text Box 17"/>
            <p:cNvSpPr txBox="1">
              <a:spLocks noChangeArrowheads="1"/>
            </p:cNvSpPr>
            <p:nvPr/>
          </p:nvSpPr>
          <p:spPr bwMode="auto">
            <a:xfrm>
              <a:off x="3035" y="3897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values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data structure is a collection of data organized in some fashion.</a:t>
            </a:r>
          </a:p>
          <a:p>
            <a:r>
              <a:rPr lang="en-US" altLang="zh-CN" dirty="0" smtClean="0"/>
              <a:t>In object-oriented thinking, a data structure, also known as a container , is an object that stores other objects, referred to as data or elements.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81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Multimap methods</a:t>
            </a:r>
          </a:p>
        </p:txBody>
      </p:sp>
      <p:graphicFrame>
        <p:nvGraphicFramePr>
          <p:cNvPr id="601161" name="Group 73"/>
          <p:cNvGraphicFramePr>
            <a:graphicFrameLocks noGrp="1"/>
          </p:cNvGraphicFramePr>
          <p:nvPr/>
        </p:nvGraphicFramePr>
        <p:xfrm>
          <a:off x="304800" y="1371600"/>
          <a:ext cx="8610600" cy="4572000"/>
        </p:xfrm>
        <a:graphic>
          <a:graphicData uri="http://schemas.openxmlformats.org/drawingml/2006/table">
            <a:tbl>
              <a:tblPr/>
              <a:tblGrid>
                <a:gridCol w="3352800"/>
                <a:gridCol w="5257800"/>
              </a:tblGrid>
              <a:tr h="4778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.create()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map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-15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creates a new empty multimap,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or one based on the elements of a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clear()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removes all key/value pairs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containsKey(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returns true if the given key is stored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returns collection of values associated with key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put(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adds value to this key's collection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putAll(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collection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adds all given values to this key's collection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removes value from this key's collection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removeAll(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removes all values associated with this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size()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number of key/value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toString()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string such as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"{a=[b, c], d=[e]}"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asMap(), keys(), keySet(), values()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various collection views of the map's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Choosing a Multimap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zh-CN" smtClean="0">
                <a:solidFill>
                  <a:srgbClr val="262626"/>
                </a:solidFill>
                <a:ea typeface="宋体" charset="-122"/>
              </a:rPr>
              <a:t>The </a:t>
            </a:r>
            <a:r>
              <a:rPr lang="en-US" altLang="zh-CN" smtClean="0">
                <a:solidFill>
                  <a:srgbClr val="262626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Multimap</a:t>
            </a:r>
            <a:r>
              <a:rPr lang="en-US" altLang="zh-CN" smtClean="0">
                <a:solidFill>
                  <a:srgbClr val="262626"/>
                </a:solidFill>
                <a:ea typeface="宋体" charset="-122"/>
              </a:rPr>
              <a:t> has two sub-ADT interfaces:</a:t>
            </a:r>
          </a:p>
          <a:p>
            <a:pPr lvl="2"/>
            <a:r>
              <a:rPr lang="en-US" altLang="zh-CN" sz="1800" b="1" smtClean="0">
                <a:latin typeface="Courier New" pitchFamily="49" charset="0"/>
                <a:ea typeface="宋体" charset="-122"/>
                <a:cs typeface="Courier New" pitchFamily="49" charset="0"/>
              </a:rPr>
              <a:t>ListMultimap</a:t>
            </a:r>
            <a:r>
              <a:rPr lang="en-US" altLang="zh-CN" sz="180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800" smtClean="0">
                <a:latin typeface="Courier New" pitchFamily="49" charset="0"/>
                <a:ea typeface="宋体" charset="-122"/>
                <a:cs typeface="Courier New" pitchFamily="49" charset="0"/>
                <a:sym typeface="Symbol" pitchFamily="18" charset="2"/>
              </a:rPr>
              <a:t> ArrayListMultimap, LinkedListMultimap</a:t>
            </a:r>
          </a:p>
          <a:p>
            <a:pPr lvl="2"/>
            <a:r>
              <a:rPr lang="en-US" altLang="zh-CN" sz="1800" b="1" smtClean="0">
                <a:latin typeface="Courier New" pitchFamily="49" charset="0"/>
                <a:ea typeface="宋体" charset="-122"/>
                <a:cs typeface="Courier New" pitchFamily="49" charset="0"/>
                <a:sym typeface="Symbol" pitchFamily="18" charset="2"/>
              </a:rPr>
              <a:t>SetMultimap</a:t>
            </a:r>
            <a:r>
              <a:rPr lang="en-US" altLang="zh-CN" sz="1800" smtClean="0">
                <a:latin typeface="Courier New" pitchFamily="49" charset="0"/>
                <a:ea typeface="宋体" charset="-122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zh-CN" sz="180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800" smtClean="0">
                <a:latin typeface="Courier New" pitchFamily="49" charset="0"/>
                <a:ea typeface="宋体" charset="-122"/>
                <a:cs typeface="Courier New" pitchFamily="49" charset="0"/>
                <a:sym typeface="Symbol" pitchFamily="18" charset="2"/>
              </a:rPr>
              <a:t> </a:t>
            </a:r>
            <a:r>
              <a:rPr lang="en-US" altLang="zh-CN" sz="1800" smtClean="0">
                <a:latin typeface="Courier New" pitchFamily="49" charset="0"/>
                <a:ea typeface="宋体" charset="-122"/>
                <a:cs typeface="Courier New" pitchFamily="49" charset="0"/>
              </a:rPr>
              <a:t>Hash, LinkedHash, TreeMultimap</a:t>
            </a:r>
          </a:p>
          <a:p>
            <a:pPr lvl="2"/>
            <a:endParaRPr lang="en-US" altLang="zh-CN" sz="1800" smtClean="0">
              <a:ea typeface="宋体" charset="-122"/>
              <a:cs typeface="Courier New" pitchFamily="49" charset="0"/>
            </a:endParaRPr>
          </a:p>
          <a:p>
            <a:pPr lvl="1"/>
            <a:r>
              <a:rPr lang="en-US" altLang="zh-CN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If you need list-specific methods, declare it as a </a:t>
            </a:r>
            <a:r>
              <a:rPr lang="en-US" altLang="zh-CN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ListMultimap</a:t>
            </a:r>
            <a:r>
              <a:rPr lang="en-US" altLang="zh-CN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.</a:t>
            </a:r>
            <a:endParaRPr lang="en-US" altLang="zh-CN" sz="180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80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1800" b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ListMultimap</a:t>
            </a:r>
            <a: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&lt;String, String&gt; mmap =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        ArrayListMultimap.create();</a:t>
            </a:r>
            <a:br>
              <a:rPr lang="en-US" altLang="zh-CN" sz="1800" smtClean="0">
                <a:solidFill>
                  <a:schemeClr val="tx1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mmap.put("D", "Gore");</a:t>
            </a:r>
            <a:b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mmap.put("D", "Clinton");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System.out.println(mmap.get("D").get(0);  </a:t>
            </a:r>
            <a:r>
              <a:rPr lang="en-US" altLang="zh-CN" sz="180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Gore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System.out.println(mmap.get("D").get(1);  </a:t>
            </a:r>
            <a:r>
              <a:rPr lang="en-US" altLang="zh-CN" sz="180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Clinton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BiMap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262626"/>
                </a:solidFill>
                <a:ea typeface="宋体" charset="-122"/>
              </a:rPr>
              <a:t>bi-map</a:t>
            </a:r>
            <a:r>
              <a:rPr lang="en-US" altLang="zh-CN" dirty="0" smtClean="0">
                <a:solidFill>
                  <a:srgbClr val="262626"/>
                </a:solidFill>
                <a:ea typeface="宋体" charset="-122"/>
              </a:rPr>
              <a:t>: a two-directional map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for data where a 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 b  and also  b 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 a  in symmetry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avoids need to try to "invert" a map or store an inverse map</a:t>
            </a:r>
            <a:endParaRPr lang="en-US" altLang="zh-CN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implementations: </a:t>
            </a:r>
            <a:r>
              <a:rPr lang="en-US" altLang="zh-CN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HashBiMap</a:t>
            </a:r>
            <a:endParaRPr lang="en-US" altLang="zh-CN" dirty="0" smtClean="0">
              <a:solidFill>
                <a:srgbClr val="404040"/>
              </a:solidFill>
              <a:ea typeface="宋体" charset="-122"/>
            </a:endParaRPr>
          </a:p>
          <a:p>
            <a:pPr lvl="1"/>
            <a:endParaRPr lang="en-US" altLang="zh-CN" sz="10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BiMap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state &lt;--&gt; state capital</a:t>
            </a:r>
            <a:b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000" dirty="0" err="1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BiMap</a:t>
            </a:r>
            <a: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&lt;String, String&gt; </a:t>
            </a:r>
            <a:r>
              <a:rPr lang="en-US" altLang="zh-CN" sz="2000" dirty="0" err="1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bmap</a:t>
            </a:r>
            <a: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HashBiMap.create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b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000" dirty="0" err="1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mmap.put</a:t>
            </a:r>
            <a: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("Arizona", "Phoenix");</a:t>
            </a:r>
            <a:b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000" dirty="0" err="1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mmap.put</a:t>
            </a:r>
            <a:r>
              <a:rPr lang="en-US" altLang="zh-CN" sz="2000" dirty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("Washington", "Olympia");</a:t>
            </a:r>
            <a:endParaRPr lang="en-US" altLang="zh-CN" dirty="0">
              <a:solidFill>
                <a:srgbClr val="404040"/>
              </a:solidFill>
              <a:ea typeface="宋体" charset="-122"/>
            </a:endParaRPr>
          </a:p>
          <a:p>
            <a:pPr marL="0" indent="0">
              <a:buNone/>
            </a:pPr>
            <a:endParaRPr kumimoji="1" lang="zh-CN" altLang="en-US" b="1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971600" y="3861048"/>
            <a:ext cx="5791200" cy="1738312"/>
            <a:chOff x="1056" y="2985"/>
            <a:chExt cx="3648" cy="1095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56" y="2985"/>
              <a:ext cx="1488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284" y="3033"/>
              <a:ext cx="9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"Washington"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00" y="3273"/>
              <a:ext cx="8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"California"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59" y="3570"/>
              <a:ext cx="7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ahoma" pitchFamily="34" charset="0"/>
                  <a:ea typeface="宋体" charset="-122"/>
                </a:rPr>
                <a:t>"Arizona"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832" y="2985"/>
              <a:ext cx="1872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31" y="3561"/>
              <a:ext cx="7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"Olympia"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47" y="3321"/>
              <a:ext cx="7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"Phoenix"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191" y="3090"/>
              <a:ext cx="9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ahoma" pitchFamily="34" charset="0"/>
                  <a:ea typeface="宋体" charset="-122"/>
                </a:rPr>
                <a:t>"Sacramento"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56" y="3225"/>
              <a:ext cx="1006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016" y="3225"/>
              <a:ext cx="1152" cy="14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160" y="3417"/>
              <a:ext cx="1296" cy="28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584" y="3821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keys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3849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  <a:ea typeface="宋体" charset="-122"/>
                </a:rPr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01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BiMap methods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all methods from </a:t>
            </a:r>
            <a:r>
              <a:rPr lang="en-US" altLang="zh-CN" sz="2800" dirty="0" smtClean="0">
                <a:solidFill>
                  <a:srgbClr val="262626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Map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 are present as well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clear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containsKey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containsValue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equals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get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isEmpty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keySet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put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putAll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remove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size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  <a:cs typeface="Courier New" pitchFamily="49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toString</a:t>
            </a:r>
            <a:endParaRPr lang="en-US" altLang="zh-CN" sz="24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graphicFrame>
        <p:nvGraphicFramePr>
          <p:cNvPr id="602153" name="Group 41"/>
          <p:cNvGraphicFramePr>
            <a:graphicFrameLocks noGrp="1"/>
          </p:cNvGraphicFramePr>
          <p:nvPr/>
        </p:nvGraphicFramePr>
        <p:xfrm>
          <a:off x="304800" y="2819400"/>
          <a:ext cx="8610600" cy="1371600"/>
        </p:xfrm>
        <a:graphic>
          <a:graphicData uri="http://schemas.openxmlformats.org/drawingml/2006/table">
            <a:tbl>
              <a:tblPr/>
              <a:tblGrid>
                <a:gridCol w="3352800"/>
                <a:gridCol w="5257800"/>
              </a:tblGrid>
              <a:tr h="4778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()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map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-15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creates a new empty bi-map,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or one based on the elements of a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inverse()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BiMap&lt;V, K&gt;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in opposite direction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values()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set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of all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Table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262626"/>
                </a:solidFill>
                <a:ea typeface="宋体" charset="-122"/>
              </a:rPr>
              <a:t>table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: a two-dimensional (</a:t>
            </a:r>
            <a:r>
              <a:rPr lang="en-US" altLang="zh-CN" sz="2800" dirty="0" err="1" smtClean="0">
                <a:solidFill>
                  <a:srgbClr val="262626"/>
                </a:solidFill>
                <a:ea typeface="宋体" charset="-122"/>
              </a:rPr>
              <a:t>key+key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) / value structure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meant to replace </a:t>
            </a:r>
            <a:r>
              <a:rPr lang="en-US" altLang="zh-CN" sz="24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Map&lt;R, Map&lt;C, V&gt;&gt;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a </a:t>
            </a:r>
            <a:r>
              <a:rPr lang="en-US" altLang="zh-CN" sz="2400" i="1" dirty="0" smtClean="0">
                <a:solidFill>
                  <a:srgbClr val="404040"/>
                </a:solidFill>
                <a:ea typeface="宋体" charset="-122"/>
              </a:rPr>
              <a:t>map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 stores pairs of form (K, V) where only K is known later;</a:t>
            </a:r>
            <a:b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a </a:t>
            </a:r>
            <a:r>
              <a:rPr lang="en-US" altLang="zh-CN" sz="2400" i="1" dirty="0" smtClean="0">
                <a:solidFill>
                  <a:srgbClr val="404040"/>
                </a:solidFill>
                <a:ea typeface="宋体" charset="-122"/>
              </a:rPr>
              <a:t>table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 stores triples of form (R, C, V) where R,C are known later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implementations: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HashBasedTable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TreeBasedTable</a:t>
            </a: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, </a:t>
            </a:r>
            <a:b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					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ArrayTable</a:t>
            </a:r>
            <a:endParaRPr lang="en-US" altLang="zh-CN" sz="2400" dirty="0" smtClean="0">
              <a:solidFill>
                <a:srgbClr val="404040"/>
              </a:solidFill>
              <a:ea typeface="宋体" charset="-122"/>
            </a:endParaRPr>
          </a:p>
          <a:p>
            <a:pPr lvl="1"/>
            <a:endParaRPr lang="en-US" altLang="zh-CN" sz="9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// (name + SSN =&gt; age)</a:t>
            </a:r>
            <a:b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Table&lt;String, String, Integer&gt; table = </a:t>
            </a:r>
            <a:r>
              <a:rPr lang="en-US" altLang="zh-CN" sz="1800" b="1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TreeBasedTable.create</a:t>
            </a:r>
            <a:r>
              <a:rPr lang="en-US" altLang="zh-CN" sz="1800" b="1" dirty="0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b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table.put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("Marty </a:t>
            </a: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Stepp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", "597-24-6138", 29);</a:t>
            </a:r>
            <a:endParaRPr lang="en-US" altLang="zh-CN" sz="2400" dirty="0" smtClean="0">
              <a:solidFill>
                <a:srgbClr val="404040"/>
              </a:solidFill>
              <a:ea typeface="宋体" charset="-122"/>
            </a:endParaRPr>
          </a:p>
        </p:txBody>
      </p:sp>
      <p:graphicFrame>
        <p:nvGraphicFramePr>
          <p:cNvPr id="606234" name="Group 26"/>
          <p:cNvGraphicFramePr>
            <a:graphicFrameLocks noGrp="1"/>
          </p:cNvGraphicFramePr>
          <p:nvPr/>
        </p:nvGraphicFramePr>
        <p:xfrm>
          <a:off x="1905000" y="5257800"/>
          <a:ext cx="5181600" cy="118872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11176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Marty Stepp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597-24-6138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Stuart Reges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703-34-1593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Table methods</a:t>
            </a:r>
          </a:p>
        </p:txBody>
      </p:sp>
      <p:graphicFrame>
        <p:nvGraphicFramePr>
          <p:cNvPr id="607313" name="Group 81"/>
          <p:cNvGraphicFramePr>
            <a:graphicFrameLocks noGrp="1"/>
          </p:cNvGraphicFramePr>
          <p:nvPr/>
        </p:nvGraphicFramePr>
        <p:xfrm>
          <a:off x="304800" y="1219200"/>
          <a:ext cx="8610600" cy="5399088"/>
        </p:xfrm>
        <a:graphic>
          <a:graphicData uri="http://schemas.openxmlformats.org/drawingml/2006/table">
            <a:tbl>
              <a:tblPr/>
              <a:tblGrid>
                <a:gridCol w="3352800"/>
                <a:gridCol w="5257800"/>
              </a:tblGrid>
              <a:tr h="36988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-15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creates a new empty table,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cellSet()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set of all (R, C, V) triples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clear()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 all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column(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column for given key as Map&lt;R,V&gt;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contains(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table has a mapping for the given 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containsRow(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containsColumn(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table has any mapping that includes the given row or column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value for the given keys, or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there are no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put(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stores (R, C, V) triple in the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putAll(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table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adds all of the given table's data to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removes any value mapped from the given keys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row(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row for given key as a Map&lt;C,V&gt;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number of triples in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string such as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"{a={b=c, d=e},f={g=h}}"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RangeSet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262626"/>
                </a:solidFill>
                <a:ea typeface="宋体" charset="-122"/>
              </a:rPr>
              <a:t>range set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: a group of comparable ranges of values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like a set, but you can add an entire range at a time</a:t>
            </a:r>
            <a:endParaRPr lang="en-US" altLang="zh-CN" sz="24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implementations: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TreeRangeSet</a:t>
            </a:r>
            <a:endParaRPr lang="en-US" altLang="zh-CN" sz="2400" dirty="0" smtClean="0">
              <a:solidFill>
                <a:srgbClr val="404040"/>
              </a:solidFill>
              <a:ea typeface="宋体" charset="-122"/>
            </a:endParaRPr>
          </a:p>
          <a:p>
            <a:pPr lvl="1"/>
            <a:endParaRPr lang="en-US" altLang="zh-CN" sz="9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// teenagers and old people</a:t>
            </a:r>
            <a:b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RangeSet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&lt;Integer&gt; ages = </a:t>
            </a:r>
            <a:r>
              <a:rPr lang="en-US" altLang="zh-CN" sz="1800" b="1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TreeRangeSet.create</a:t>
            </a:r>
            <a:r>
              <a:rPr lang="en-US" altLang="zh-CN" sz="1800" b="1" dirty="0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b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ages.add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800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Ranges.closed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(13, 19));</a:t>
            </a:r>
            <a:b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ages.add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800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Ranges.atLeast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(65));</a:t>
            </a:r>
            <a:b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System.out.println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rset.contains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(15));   </a:t>
            </a:r>
            <a: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true</a:t>
            </a:r>
            <a:b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System.out.println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8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rset.contains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(72));   </a:t>
            </a:r>
            <a:r>
              <a:rPr lang="en-US" altLang="zh-CN" sz="18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true</a:t>
            </a:r>
            <a:r>
              <a:rPr lang="en-US" altLang="zh-CN" sz="18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</a:p>
        </p:txBody>
      </p:sp>
      <p:graphicFrame>
        <p:nvGraphicFramePr>
          <p:cNvPr id="609341" name="Group 61"/>
          <p:cNvGraphicFramePr>
            <a:graphicFrameLocks noGrp="1"/>
          </p:cNvGraphicFramePr>
          <p:nvPr/>
        </p:nvGraphicFramePr>
        <p:xfrm>
          <a:off x="381000" y="5000625"/>
          <a:ext cx="8458200" cy="792480"/>
        </p:xfrm>
        <a:graphic>
          <a:graphicData uri="http://schemas.openxmlformats.org/drawingml/2006/table">
            <a:tbl>
              <a:tblPr/>
              <a:tblGrid>
                <a:gridCol w="496888"/>
                <a:gridCol w="1600200"/>
                <a:gridCol w="1143000"/>
                <a:gridCol w="3694112"/>
                <a:gridCol w="15240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&lt;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0    ...   12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13 ... 19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20       ...       64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≥ 65   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RangeSet methods</a:t>
            </a:r>
          </a:p>
        </p:txBody>
      </p:sp>
      <p:graphicFrame>
        <p:nvGraphicFramePr>
          <p:cNvPr id="610358" name="Group 54"/>
          <p:cNvGraphicFramePr>
            <a:graphicFrameLocks noGrp="1"/>
          </p:cNvGraphicFramePr>
          <p:nvPr/>
        </p:nvGraphicFramePr>
        <p:xfrm>
          <a:off x="304800" y="1436688"/>
          <a:ext cx="8610600" cy="4023360"/>
        </p:xfrm>
        <a:graphic>
          <a:graphicData uri="http://schemas.openxmlformats.org/drawingml/2006/table">
            <a:tbl>
              <a:tblPr/>
              <a:tblGrid>
                <a:gridCol w="3352800"/>
                <a:gridCol w="5257800"/>
              </a:tblGrid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-15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creates a new empty range set,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add(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adds the given range of values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addAll(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rangeset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adds all ranges from the given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clear()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removes all ranges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encloses(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set contains the entire given 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enclosesAll(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rangeset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set contains all ranges in given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there are no ranges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removes the given range of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span()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 Range representing all values in this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subRangeSet(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subset containing relevant ranges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string such as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"[1..3], (6..65]"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Specifying ranges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Specify a range of values by calling static methods of the </a:t>
            </a:r>
            <a:r>
              <a:rPr lang="en-US" altLang="zh-CN" sz="2800" dirty="0" smtClean="0">
                <a:solidFill>
                  <a:srgbClr val="262626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 class, each of which returns a </a:t>
            </a:r>
            <a:r>
              <a:rPr lang="en-US" altLang="zh-CN" sz="2800" dirty="0" smtClean="0">
                <a:solidFill>
                  <a:srgbClr val="262626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 object.</a:t>
            </a:r>
          </a:p>
        </p:txBody>
      </p:sp>
      <p:graphicFrame>
        <p:nvGraphicFramePr>
          <p:cNvPr id="614440" name="Group 40"/>
          <p:cNvGraphicFramePr>
            <a:graphicFrameLocks noGrp="1"/>
          </p:cNvGraphicFramePr>
          <p:nvPr/>
        </p:nvGraphicFramePr>
        <p:xfrm>
          <a:off x="304800" y="2352675"/>
          <a:ext cx="8610600" cy="3651250"/>
        </p:xfrm>
        <a:graphic>
          <a:graphicData uri="http://schemas.openxmlformats.org/drawingml/2006/table">
            <a:tbl>
              <a:tblPr/>
              <a:tblGrid>
                <a:gridCol w="4267200"/>
                <a:gridCol w="4343400"/>
              </a:tblGrid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Ranges.closed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[min .. max] including both endpoints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Ranges.open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(min .. max) excluding min and max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Ranges.closedOpen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[min .. max) include min, exclude max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Ranges.openClosed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(min .. max] exclude min, include max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Ranges.atLeast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[min .. ∞) including min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Ranges.greaterThan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(min .. ∞) excluding min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Ranges.atMost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(-∞ .. max] including max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Ranges.lessThan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(-∞ .. max) excluding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Ranges.all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all possible values, (-∞ .. ∞)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Ranges.singleton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[value];  just a single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Java Collections Framework supports two types of containers:</a:t>
            </a:r>
          </a:p>
          <a:p>
            <a:pPr lvl="1"/>
            <a:r>
              <a:rPr lang="en-US" altLang="zh-CN" dirty="0" smtClean="0"/>
              <a:t>One for storing a collection of elements, simply called a collection .</a:t>
            </a:r>
          </a:p>
          <a:p>
            <a:pPr lvl="1"/>
            <a:r>
              <a:rPr lang="en-US" altLang="zh-CN" dirty="0" smtClean="0"/>
              <a:t>The other for storing key/value pairs, called a map.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90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RangeMap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262626"/>
                </a:solidFill>
                <a:ea typeface="宋体" charset="-122"/>
              </a:rPr>
              <a:t>range map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: like a range set, but stores (</a:t>
            </a:r>
            <a:r>
              <a:rPr lang="en-US" altLang="zh-CN" sz="2800" i="1" dirty="0" smtClean="0">
                <a:solidFill>
                  <a:srgbClr val="262626"/>
                </a:solidFill>
                <a:ea typeface="宋体" charset="-122"/>
              </a:rPr>
              <a:t>range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, </a:t>
            </a:r>
            <a:r>
              <a:rPr lang="en-US" altLang="zh-CN" sz="2800" i="1" dirty="0" smtClean="0">
                <a:solidFill>
                  <a:srgbClr val="262626"/>
                </a:solidFill>
                <a:ea typeface="宋体" charset="-122"/>
              </a:rPr>
              <a:t>value</a:t>
            </a:r>
            <a:r>
              <a:rPr lang="en-US" altLang="zh-CN" sz="2800" dirty="0" smtClean="0">
                <a:solidFill>
                  <a:srgbClr val="262626"/>
                </a:solidFill>
                <a:ea typeface="宋体" charset="-122"/>
              </a:rPr>
              <a:t>) pairs</a:t>
            </a:r>
          </a:p>
          <a:p>
            <a:pPr lvl="1"/>
            <a:r>
              <a:rPr lang="en-US" altLang="zh-CN" sz="2400" dirty="0" smtClean="0">
                <a:solidFill>
                  <a:srgbClr val="404040"/>
                </a:solidFill>
                <a:ea typeface="宋体" charset="-122"/>
              </a:rPr>
              <a:t>implementations: </a:t>
            </a:r>
            <a:r>
              <a:rPr lang="en-US" altLang="zh-CN" sz="24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TreeRangeMap</a:t>
            </a:r>
            <a:endParaRPr lang="en-US" altLang="zh-CN" sz="2400" dirty="0" smtClean="0">
              <a:solidFill>
                <a:srgbClr val="404040"/>
              </a:solidFill>
              <a:ea typeface="宋体" charset="-122"/>
            </a:endParaRPr>
          </a:p>
          <a:p>
            <a:pPr lvl="1"/>
            <a:endParaRPr lang="en-US" altLang="zh-CN" sz="9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// body mass index -&gt; description</a:t>
            </a:r>
            <a:b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RangeMap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&lt;Double, String&gt; 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bmi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=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TreeRangeMap.create</a:t>
            </a:r>
            <a:r>
              <a:rPr lang="en-US" altLang="zh-CN" sz="1600" b="1" dirty="0" smtClean="0">
                <a:solidFill>
                  <a:schemeClr val="accent2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bmi.put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Range.lessThan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(18.5), "underweight");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bmi.put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Range.closedOpen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(18.5, 25.0), "normal");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bmi.put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Range.closedOpen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(25.0, 30.0), "overweight");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bmi.put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Range.atLeast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(30.0), "obese");</a:t>
            </a:r>
            <a:b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System.out.println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lang="en-US" altLang="zh-CN" sz="1600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bmi.get</a:t>
            </a:r>
            <a:r>
              <a:rPr lang="en-US" altLang="zh-CN" sz="1600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(27.1));   </a:t>
            </a:r>
            <a:r>
              <a:rPr lang="en-US" altLang="zh-CN" sz="1600" dirty="0" smtClean="0">
                <a:solidFill>
                  <a:srgbClr val="0066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"overweight"</a:t>
            </a:r>
            <a:endParaRPr lang="en-US" altLang="zh-CN" sz="1600" dirty="0" smtClean="0">
              <a:solidFill>
                <a:srgbClr val="40404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graphicFrame>
        <p:nvGraphicFramePr>
          <p:cNvPr id="611361" name="Group 33"/>
          <p:cNvGraphicFramePr>
            <a:graphicFrameLocks noGrp="1"/>
          </p:cNvGraphicFramePr>
          <p:nvPr/>
        </p:nvGraphicFramePr>
        <p:xfrm>
          <a:off x="1447800" y="5029200"/>
          <a:ext cx="6172200" cy="792480"/>
        </p:xfrm>
        <a:graphic>
          <a:graphicData uri="http://schemas.openxmlformats.org/drawingml/2006/table">
            <a:tbl>
              <a:tblPr/>
              <a:tblGrid>
                <a:gridCol w="1600200"/>
                <a:gridCol w="1524000"/>
                <a:gridCol w="1524000"/>
                <a:gridCol w="15240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&lt; 18.5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18.5 .. 25.0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25.0 .. 30.0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≥ 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underweight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overweight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obese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RangeMap methods</a:t>
            </a:r>
          </a:p>
        </p:txBody>
      </p:sp>
      <p:graphicFrame>
        <p:nvGraphicFramePr>
          <p:cNvPr id="612396" name="Group 44"/>
          <p:cNvGraphicFramePr>
            <a:graphicFrameLocks noGrp="1"/>
          </p:cNvGraphicFramePr>
          <p:nvPr/>
        </p:nvGraphicFramePr>
        <p:xfrm>
          <a:off x="304800" y="1436688"/>
          <a:ext cx="8610600" cy="3661728"/>
        </p:xfrm>
        <a:graphic>
          <a:graphicData uri="http://schemas.openxmlformats.org/drawingml/2006/table">
            <a:tbl>
              <a:tblPr/>
              <a:tblGrid>
                <a:gridCol w="3352800"/>
                <a:gridCol w="5257800"/>
              </a:tblGrid>
              <a:tr h="36988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ourier New" pitchFamily="49" charset="0"/>
                        </a:rPr>
                        <a:t>class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.create()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-1588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creates a new empty range map,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put(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adds range/value pair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putAll(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rangemap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adds all range/value pairs from given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clear()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removes all ranges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get(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key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returns value for range containing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true if there are no ranges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remove(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removes all values in the given 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span()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 Range representing all keys in this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subRangeMap(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range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submap containing relevant ranges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>
                          <a:tab pos="860425" algn="l"/>
                          <a:tab pos="1143000" algn="l"/>
                          <a:tab pos="1431925" algn="l"/>
                          <a:tab pos="1774825" algn="l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string such as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"{[1..3]=a, (6..65]=b}"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4327" b="-443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85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C</a:t>
            </a:r>
            <a:r>
              <a:rPr kumimoji="1" lang="en-US" altLang="zh-CN" dirty="0" smtClean="0"/>
              <a:t>ache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75" r="1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991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324" r="-73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22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3635" r="36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945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Other cool features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Collections2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all collections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Lists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lists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Sets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sets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Queues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queues</a:t>
            </a:r>
          </a:p>
          <a:p>
            <a:pPr lvl="1"/>
            <a:r>
              <a:rPr lang="en-US" altLang="zh-CN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Multisets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, </a:t>
            </a:r>
            <a:r>
              <a:rPr lang="en-US" altLang="zh-CN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Multimaps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</a:t>
            </a:r>
            <a:r>
              <a:rPr lang="en-US" altLang="zh-CN" dirty="0" err="1" smtClean="0">
                <a:solidFill>
                  <a:srgbClr val="404040"/>
                </a:solidFill>
                <a:ea typeface="宋体" charset="-122"/>
              </a:rPr>
              <a:t>multiset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/map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Tables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tables</a:t>
            </a:r>
          </a:p>
          <a:p>
            <a:pPr lvl="1"/>
            <a:r>
              <a:rPr lang="en-US" altLang="zh-CN" dirty="0" err="1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Iterables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collections and for-each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Iterators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utility methods related to iterators and iteration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Ordering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easy-to-create comparable and comparator orders</a:t>
            </a:r>
          </a:p>
          <a:p>
            <a:pPr lvl="1"/>
            <a:r>
              <a:rPr lang="en-US" altLang="zh-CN" dirty="0" smtClean="0">
                <a:solidFill>
                  <a:srgbClr val="40404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Immutable*</a:t>
            </a:r>
            <a:r>
              <a:rPr lang="en-US" altLang="zh-CN" dirty="0" smtClean="0">
                <a:solidFill>
                  <a:srgbClr val="404040"/>
                </a:solidFill>
                <a:ea typeface="宋体" charset="-122"/>
              </a:rPr>
              <a:t>: collections that cannot be modified</a:t>
            </a:r>
          </a:p>
          <a:p>
            <a:pPr lvl="1"/>
            <a:endParaRPr lang="en-US" altLang="zh-CN" dirty="0" smtClean="0">
              <a:solidFill>
                <a:srgbClr val="404040"/>
              </a:solidFill>
              <a:ea typeface="宋体" charset="-122"/>
            </a:endParaRPr>
          </a:p>
          <a:p>
            <a:r>
              <a:rPr lang="en-US" altLang="zh-CN" dirty="0" smtClean="0">
                <a:solidFill>
                  <a:srgbClr val="262626"/>
                </a:solidFill>
                <a:ea typeface="宋体" charset="-122"/>
              </a:rPr>
              <a:t>see also:</a:t>
            </a:r>
            <a:br>
              <a:rPr lang="en-US" altLang="zh-CN" dirty="0" smtClean="0">
                <a:solidFill>
                  <a:srgbClr val="262626"/>
                </a:solidFill>
                <a:ea typeface="宋体" charset="-122"/>
              </a:rPr>
            </a:br>
            <a:r>
              <a:rPr lang="en-US" altLang="zh-CN" sz="2000" dirty="0" smtClean="0">
                <a:solidFill>
                  <a:srgbClr val="262626"/>
                </a:solidFill>
                <a:ea typeface="宋体" charset="-122"/>
                <a:hlinkClick r:id="rId2"/>
              </a:rPr>
              <a:t>http://code.google.com/p/guava-libraries/wiki/CollectionUtilitiesExplained</a:t>
            </a:r>
            <a:endParaRPr lang="en-US" altLang="zh-CN" sz="2000" dirty="0" smtClean="0">
              <a:solidFill>
                <a:srgbClr val="262626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48464" cy="39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0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21" y="1187991"/>
            <a:ext cx="490537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47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instance of  Set stores a group of non-duplicate elements.</a:t>
            </a:r>
          </a:p>
          <a:p>
            <a:r>
              <a:rPr lang="en-US" altLang="zh-CN" dirty="0" err="1" smtClean="0"/>
              <a:t>HashSet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efficiency, objects added to a hash set need to implement the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 method in a manner that properly disperses the hash code</a:t>
            </a:r>
          </a:p>
          <a:p>
            <a:pPr lvl="1"/>
            <a:r>
              <a:rPr lang="en-US" altLang="zh-CN" dirty="0" smtClean="0"/>
              <a:t>Demo</a:t>
            </a:r>
          </a:p>
          <a:p>
            <a:pPr lvl="2"/>
            <a:r>
              <a:rPr lang="en-US" altLang="zh-CN" dirty="0" err="1" smtClean="0"/>
              <a:t>TestHashSet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67" y="4725144"/>
            <a:ext cx="4953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43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LinkedHashSet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HashSetwith</a:t>
            </a:r>
            <a:r>
              <a:rPr lang="en-US" altLang="zh-CN" dirty="0" smtClean="0"/>
              <a:t> a linked-list implementation that supports an </a:t>
            </a:r>
            <a:r>
              <a:rPr lang="en-US" altLang="zh-CN" dirty="0" smtClean="0"/>
              <a:t>ordering </a:t>
            </a:r>
            <a:r>
              <a:rPr lang="en-US" altLang="zh-CN" dirty="0" smtClean="0"/>
              <a:t>of the elements in the set. </a:t>
            </a:r>
          </a:p>
          <a:p>
            <a:pPr lvl="1"/>
            <a:r>
              <a:rPr lang="en-US" altLang="zh-CN" dirty="0" smtClean="0"/>
              <a:t>Demo</a:t>
            </a:r>
          </a:p>
          <a:p>
            <a:pPr lvl="2"/>
            <a:r>
              <a:rPr lang="en-US" altLang="zh-CN" dirty="0" smtClean="0"/>
              <a:t>TestLinkedHashSet.java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1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SortedSet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SortedSet</a:t>
            </a:r>
            <a:r>
              <a:rPr lang="en-US" altLang="zh-CN" dirty="0" smtClean="0"/>
              <a:t> is a </a:t>
            </a:r>
            <a:r>
              <a:rPr lang="en-US" altLang="zh-CN" dirty="0" err="1" smtClean="0"/>
              <a:t>subinterface</a:t>
            </a:r>
            <a:r>
              <a:rPr lang="en-US" altLang="zh-CN" dirty="0" smtClean="0"/>
              <a:t> of  Set , which guarantees that the elements in the set are sorted.</a:t>
            </a:r>
          </a:p>
          <a:p>
            <a:r>
              <a:rPr lang="en-US" altLang="zh-CN" dirty="0" err="1" smtClean="0"/>
              <a:t>TreeSet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TreeSetimplements</a:t>
            </a:r>
            <a:r>
              <a:rPr lang="en-US" altLang="zh-CN" dirty="0" smtClean="0"/>
              <a:t> the  </a:t>
            </a:r>
            <a:r>
              <a:rPr lang="en-US" altLang="zh-CN" dirty="0" err="1" smtClean="0"/>
              <a:t>SortedSet</a:t>
            </a:r>
            <a:r>
              <a:rPr lang="en-US" altLang="zh-CN" dirty="0" smtClean="0"/>
              <a:t> interface.</a:t>
            </a:r>
          </a:p>
          <a:p>
            <a:pPr lvl="1"/>
            <a:r>
              <a:rPr lang="en-US" altLang="zh-CN" dirty="0" smtClean="0"/>
              <a:t>You can add objects into a tree set as long as they can be compared with each other. </a:t>
            </a:r>
          </a:p>
          <a:p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 smtClean="0"/>
              <a:t>TestTreeSetWithComparator.java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79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allow duplicate elements to be stored in a collection, you need to use a list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1901"/>
            <a:ext cx="46767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2924944"/>
            <a:ext cx="26574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9361</TotalTime>
  <Words>1933</Words>
  <Application>Microsoft Macintosh PowerPoint</Application>
  <PresentationFormat>全屏显示(4:3)</PresentationFormat>
  <Paragraphs>334</Paragraphs>
  <Slides>36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Java Collections Framework</vt:lpstr>
      <vt:lpstr>Introduction</vt:lpstr>
      <vt:lpstr>Introduction</vt:lpstr>
      <vt:lpstr>Collections</vt:lpstr>
      <vt:lpstr> Collection</vt:lpstr>
      <vt:lpstr>Set</vt:lpstr>
      <vt:lpstr>Set</vt:lpstr>
      <vt:lpstr>Set</vt:lpstr>
      <vt:lpstr>Lists</vt:lpstr>
      <vt:lpstr>List</vt:lpstr>
      <vt:lpstr>Static Methods for Lists and Collections</vt:lpstr>
      <vt:lpstr>Performance of Sets and Lists</vt:lpstr>
      <vt:lpstr>Maps</vt:lpstr>
      <vt:lpstr>Map</vt:lpstr>
      <vt:lpstr>Map</vt:lpstr>
      <vt:lpstr>Google's Guava library</vt:lpstr>
      <vt:lpstr>Multiset</vt:lpstr>
      <vt:lpstr>Multiset methods</vt:lpstr>
      <vt:lpstr>Multimap</vt:lpstr>
      <vt:lpstr>Multimap methods</vt:lpstr>
      <vt:lpstr>Choosing a Multimap</vt:lpstr>
      <vt:lpstr>BiMap</vt:lpstr>
      <vt:lpstr>BiMap</vt:lpstr>
      <vt:lpstr>BiMap methods</vt:lpstr>
      <vt:lpstr>Table</vt:lpstr>
      <vt:lpstr>Table methods</vt:lpstr>
      <vt:lpstr>RangeSet</vt:lpstr>
      <vt:lpstr>RangeSet methods</vt:lpstr>
      <vt:lpstr>Specifying ranges</vt:lpstr>
      <vt:lpstr>RangeMap</vt:lpstr>
      <vt:lpstr>RangeMap methods</vt:lpstr>
      <vt:lpstr>Cache</vt:lpstr>
      <vt:lpstr>Simple Cache</vt:lpstr>
      <vt:lpstr>Simple Cache</vt:lpstr>
      <vt:lpstr>Weak Keys</vt:lpstr>
      <vt:lpstr>Other cool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</dc:title>
  <dc:creator>ztg</dc:creator>
  <cp:lastModifiedBy>天戈 张</cp:lastModifiedBy>
  <cp:revision>39</cp:revision>
  <dcterms:created xsi:type="dcterms:W3CDTF">2012-06-14T15:00:33Z</dcterms:created>
  <dcterms:modified xsi:type="dcterms:W3CDTF">2015-06-17T04:08:10Z</dcterms:modified>
</cp:coreProperties>
</file>