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66" r:id="rId2"/>
    <p:sldId id="257" r:id="rId3"/>
    <p:sldId id="268" r:id="rId4"/>
    <p:sldId id="267" r:id="rId5"/>
    <p:sldId id="269" r:id="rId6"/>
    <p:sldId id="270" r:id="rId7"/>
    <p:sldId id="271" r:id="rId8"/>
    <p:sldId id="272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5" d="100"/>
          <a:sy n="135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10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9F69-38F9-5320-271D-2D284067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FB637-9A6F-3636-E657-97E6A22EB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90957-1902-7D57-1E89-4638CE5FB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B851C-7B42-DE39-7A14-F86245298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A8F84-2AAF-3B38-B974-FDF61065E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BD0594-42D5-C16D-84E7-D47B6C532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2222B-D31E-7FC7-A7E2-3CC33E101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9ADB9-7D97-E280-42DD-0F957A2A6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FBCEE-4C21-D6C6-ADB2-93967CB95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2E790-D157-083E-E9D9-C76684E62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94AC2-6FFB-B189-3B11-1AF51CD51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884A-382C-1FA9-3FCD-676F4C5F8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4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F63E-4AC8-332B-4A47-D7E5646B0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9F0573-EDEA-6399-6417-AF2D4E98A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F7BC0-008C-C3F1-EDA5-BB2275EB2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8CC75-411B-B6F1-53E1-DD5B9BFCB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7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A8C0C41F-5BEA-337D-470F-D1667B7A8236}"/>
              </a:ext>
            </a:extLst>
          </p:cNvPr>
          <p:cNvSpPr txBox="1">
            <a:spLocks noChangeArrowheads="1"/>
          </p:cNvSpPr>
          <p:nvPr/>
        </p:nvSpPr>
        <p:spPr>
          <a:xfrm>
            <a:off x="309247" y="2188375"/>
            <a:ext cx="8770958" cy="799994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Loan Default Prediction</a:t>
            </a:r>
          </a:p>
          <a:p>
            <a:pPr algn="l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Pipeline Design Using Medallion Architecture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5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0415" y="472626"/>
            <a:ext cx="4759123" cy="3693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Medallion Architecture Overview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rcRect t="14748" b="16366"/>
          <a:stretch>
            <a:fillRect/>
          </a:stretch>
        </p:blipFill>
        <p:spPr>
          <a:xfrm>
            <a:off x="1108762" y="1022227"/>
            <a:ext cx="6926475" cy="2120603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3327719"/>
            <a:ext cx="2762231" cy="1578769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326388" y="3361585"/>
            <a:ext cx="45719" cy="1095268"/>
          </a:xfrm>
          <a:prstGeom prst="rect">
            <a:avLst/>
          </a:prstGeom>
          <a:solidFill>
            <a:srgbClr val="CD7F32"/>
          </a:solidFill>
          <a:ln/>
        </p:spPr>
        <p:txBody>
          <a:bodyPr/>
          <a:lstStyle/>
          <a:p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433544" y="3493453"/>
            <a:ext cx="1130118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D7F32"/>
                </a:solidFill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Bronze Layer</a:t>
            </a:r>
            <a:endParaRPr lang="en-US" sz="1350" dirty="0">
              <a:solidFill>
                <a:srgbClr val="CD7F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33543" y="3800030"/>
            <a:ext cx="2547919" cy="46166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Raw data ingestion with minimal transformation. Preserves the original data format and content for auditability.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5"/>
          <p:cNvSpPr/>
          <p:nvPr/>
        </p:nvSpPr>
        <p:spPr>
          <a:xfrm>
            <a:off x="3190856" y="3327719"/>
            <a:ext cx="2762259" cy="1578769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6"/>
          <p:cNvSpPr/>
          <p:nvPr/>
        </p:nvSpPr>
        <p:spPr>
          <a:xfrm>
            <a:off x="3231494" y="3361585"/>
            <a:ext cx="45719" cy="1095268"/>
          </a:xfrm>
          <a:prstGeom prst="rect">
            <a:avLst/>
          </a:prstGeom>
          <a:solidFill>
            <a:srgbClr val="C0C0C0"/>
          </a:solidFill>
          <a:ln/>
        </p:spPr>
        <p:txBody>
          <a:bodyPr/>
          <a:lstStyle/>
          <a:p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3338651" y="3493453"/>
            <a:ext cx="1005083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C0C0C0"/>
                </a:solidFill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Silver Layer</a:t>
            </a:r>
            <a:endParaRPr lang="en-US" sz="1350" dirty="0">
              <a:solidFill>
                <a:srgbClr val="C0C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3338650" y="3800030"/>
            <a:ext cx="2547947" cy="46166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Cleaned and validated data. Applies transformations to handle missing values, standardize formats, and remove duplicates.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6095991" y="3327719"/>
            <a:ext cx="2762231" cy="1578769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6136629" y="3361585"/>
            <a:ext cx="45719" cy="1095268"/>
          </a:xfrm>
          <a:prstGeom prst="rect">
            <a:avLst/>
          </a:prstGeom>
          <a:solidFill>
            <a:srgbClr val="FFD700"/>
          </a:solidFill>
          <a:ln/>
        </p:spPr>
        <p:txBody>
          <a:bodyPr/>
          <a:lstStyle/>
          <a:p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6243785" y="3493453"/>
            <a:ext cx="920124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700"/>
                </a:solidFill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Gold Layer</a:t>
            </a:r>
            <a:endParaRPr lang="en-US" sz="1350" dirty="0">
              <a:solidFill>
                <a:srgbClr val="FFD7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6243784" y="3800030"/>
            <a:ext cx="2547919" cy="46166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Business-ready data optimized for analytics and ML. Contains feature stores and label stores for model training.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0E102-B514-3709-AD70-C311137A5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77248AE-533F-5BF3-327F-A496C7DA01C4}"/>
              </a:ext>
            </a:extLst>
          </p:cNvPr>
          <p:cNvSpPr txBox="1">
            <a:spLocks noChangeArrowheads="1"/>
          </p:cNvSpPr>
          <p:nvPr/>
        </p:nvSpPr>
        <p:spPr>
          <a:xfrm>
            <a:off x="309247" y="2188375"/>
            <a:ext cx="8770958" cy="799994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Data Pipeline Design</a:t>
            </a:r>
          </a:p>
          <a:p>
            <a:pPr algn="l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Bronze, Silver, Gold Layers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2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B0DE-5B0F-D780-4C73-89E889C0F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49A7CB-8CE6-AF49-79C8-FAB46CDC4C6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CD7F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1C1C53B6-7317-4F59-E1B6-398BFF49466A}"/>
              </a:ext>
            </a:extLst>
          </p:cNvPr>
          <p:cNvSpPr/>
          <p:nvPr/>
        </p:nvSpPr>
        <p:spPr>
          <a:xfrm>
            <a:off x="220415" y="380292"/>
            <a:ext cx="5369419" cy="5539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Bronze Layer: Raw Data Ingestion</a:t>
            </a:r>
          </a:p>
          <a:p>
            <a:r>
              <a:rPr lang="en-US" sz="1200" dirty="0"/>
              <a:t>Foundation layer that ingests and preserves source data with minimal transformation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88CBD815-AD39-C2A8-E2C8-4ACD9CA09445}"/>
              </a:ext>
            </a:extLst>
          </p:cNvPr>
          <p:cNvSpPr/>
          <p:nvPr/>
        </p:nvSpPr>
        <p:spPr>
          <a:xfrm>
            <a:off x="285750" y="3327719"/>
            <a:ext cx="2762231" cy="1578769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900ED568-1CBB-D2CC-D1DB-B8AA27598549}"/>
              </a:ext>
            </a:extLst>
          </p:cNvPr>
          <p:cNvSpPr txBox="1">
            <a:spLocks noChangeArrowheads="1"/>
          </p:cNvSpPr>
          <p:nvPr/>
        </p:nvSpPr>
        <p:spPr>
          <a:xfrm>
            <a:off x="1088890" y="1119226"/>
            <a:ext cx="3338930" cy="369332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User-related Data Sources</a:t>
            </a:r>
          </a:p>
        </p:txBody>
      </p:sp>
      <p:pic>
        <p:nvPicPr>
          <p:cNvPr id="21" name="Graphic 22" descr="User resource icon for the General Icons category.">
            <a:extLst>
              <a:ext uri="{FF2B5EF4-FFF2-40B4-BE49-F238E27FC236}">
                <a16:creationId xmlns:a16="http://schemas.microsoft.com/office/drawing/2014/main" id="{F7C390BD-C3F7-35B2-8FE4-21B405BD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777151" y="1100263"/>
            <a:ext cx="369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41F83DA-E199-4475-22F1-119854345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45815"/>
              </p:ext>
            </p:extLst>
          </p:nvPr>
        </p:nvGraphicFramePr>
        <p:xfrm>
          <a:off x="798974" y="1495072"/>
          <a:ext cx="7545322" cy="14445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99006">
                  <a:extLst>
                    <a:ext uri="{9D8B030D-6E8A-4147-A177-3AD203B41FA5}">
                      <a16:colId xmlns:a16="http://schemas.microsoft.com/office/drawing/2014/main" val="4254756331"/>
                    </a:ext>
                  </a:extLst>
                </a:gridCol>
                <a:gridCol w="3247934">
                  <a:extLst>
                    <a:ext uri="{9D8B030D-6E8A-4147-A177-3AD203B41FA5}">
                      <a16:colId xmlns:a16="http://schemas.microsoft.com/office/drawing/2014/main" val="3812383478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2349492124"/>
                    </a:ext>
                  </a:extLst>
                </a:gridCol>
              </a:tblGrid>
              <a:tr h="25580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Name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D7F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Features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D7F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Method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D7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08176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feature_clickstream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interaction events and behavioral patterns captured monthly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Partitioned by snapshot date (one parquet file per month)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66780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feature_attributes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demographic attributes including age, occupation, and personal identifiers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table snapshot captured on the 1st of each month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99359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feature_financials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Financial profile metrics including income, credit history, and payment patterns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table snapshot captured on the 1st of each month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371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1620A-2225-8A40-DB16-3D6F674BD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7737"/>
              </p:ext>
            </p:extLst>
          </p:nvPr>
        </p:nvGraphicFramePr>
        <p:xfrm>
          <a:off x="777151" y="3510965"/>
          <a:ext cx="7545322" cy="65204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99006">
                  <a:extLst>
                    <a:ext uri="{9D8B030D-6E8A-4147-A177-3AD203B41FA5}">
                      <a16:colId xmlns:a16="http://schemas.microsoft.com/office/drawing/2014/main" val="4254756331"/>
                    </a:ext>
                  </a:extLst>
                </a:gridCol>
                <a:gridCol w="3247934">
                  <a:extLst>
                    <a:ext uri="{9D8B030D-6E8A-4147-A177-3AD203B41FA5}">
                      <a16:colId xmlns:a16="http://schemas.microsoft.com/office/drawing/2014/main" val="3812383478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2349492124"/>
                    </a:ext>
                  </a:extLst>
                </a:gridCol>
              </a:tblGrid>
              <a:tr h="255805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Name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D7F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Features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D7F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Method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D7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08176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lms_loan_daily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loan status tracking payment history, balances, and overdue amounts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Partitioned by loan tenure month (one parquet file per snapshot)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66780"/>
                  </a:ext>
                </a:extLst>
              </a:tr>
            </a:tbl>
          </a:graphicData>
        </a:graphic>
      </p:graphicFrame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8F9A23D-F469-7B8E-D1E4-F4A5835B0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432" y="3125807"/>
            <a:ext cx="369333" cy="369333"/>
          </a:xfrm>
          <a:prstGeom prst="rect">
            <a:avLst/>
          </a:prstGeom>
        </p:spPr>
      </p:pic>
      <p:sp>
        <p:nvSpPr>
          <p:cNvPr id="30" name="Title 4">
            <a:extLst>
              <a:ext uri="{FF2B5EF4-FFF2-40B4-BE49-F238E27FC236}">
                <a16:creationId xmlns:a16="http://schemas.microsoft.com/office/drawing/2014/main" id="{E2296F76-F170-BF0D-94BE-178EC71BEEB9}"/>
              </a:ext>
            </a:extLst>
          </p:cNvPr>
          <p:cNvSpPr txBox="1">
            <a:spLocks noChangeArrowheads="1"/>
          </p:cNvSpPr>
          <p:nvPr/>
        </p:nvSpPr>
        <p:spPr>
          <a:xfrm>
            <a:off x="1088890" y="3132827"/>
            <a:ext cx="3338930" cy="369332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Loan-related Data 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7FF70F-C996-2165-509E-E15FA2246F20}"/>
              </a:ext>
            </a:extLst>
          </p:cNvPr>
          <p:cNvSpPr txBox="1"/>
          <p:nvPr/>
        </p:nvSpPr>
        <p:spPr>
          <a:xfrm>
            <a:off x="777151" y="4465004"/>
            <a:ext cx="75453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 Bronze layer preserves raw data in its original form to maintain complete data lineage and auditability.</a:t>
            </a:r>
            <a:endParaRPr lang="en-SG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69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32732F-5B91-4F01-A390-1862D1F5F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55FBDB-3DA2-7BCD-ED08-1774D8A9401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C0C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E35DAFB3-D400-825F-944B-68E83EDADFA9}"/>
              </a:ext>
            </a:extLst>
          </p:cNvPr>
          <p:cNvSpPr/>
          <p:nvPr/>
        </p:nvSpPr>
        <p:spPr>
          <a:xfrm>
            <a:off x="220415" y="380292"/>
            <a:ext cx="5680851" cy="5539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Silver Layer: Cleaning &amp; Augmentation</a:t>
            </a:r>
          </a:p>
          <a:p>
            <a:r>
              <a:rPr lang="en-US" sz="1200" dirty="0"/>
              <a:t>Transforming raw data into validated, consistent formats for analytical readiness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75A06B9A-3D15-108B-C5FB-0E64D3393AB2}"/>
              </a:ext>
            </a:extLst>
          </p:cNvPr>
          <p:cNvSpPr txBox="1">
            <a:spLocks noChangeArrowheads="1"/>
          </p:cNvSpPr>
          <p:nvPr/>
        </p:nvSpPr>
        <p:spPr>
          <a:xfrm>
            <a:off x="1087609" y="1103538"/>
            <a:ext cx="3338930" cy="369332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User-related Data Sources</a:t>
            </a:r>
          </a:p>
        </p:txBody>
      </p:sp>
      <p:pic>
        <p:nvPicPr>
          <p:cNvPr id="21" name="Graphic 22" descr="User resource icon for the General Icons category.">
            <a:extLst>
              <a:ext uri="{FF2B5EF4-FFF2-40B4-BE49-F238E27FC236}">
                <a16:creationId xmlns:a16="http://schemas.microsoft.com/office/drawing/2014/main" id="{49B4124E-7398-0451-1DEF-2911288E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775870" y="1084575"/>
            <a:ext cx="369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0D13C26-8813-5593-440D-6C565FC76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51" y="3112561"/>
            <a:ext cx="369333" cy="369333"/>
          </a:xfrm>
          <a:prstGeom prst="rect">
            <a:avLst/>
          </a:prstGeom>
        </p:spPr>
      </p:pic>
      <p:sp>
        <p:nvSpPr>
          <p:cNvPr id="26" name="Title 4">
            <a:extLst>
              <a:ext uri="{FF2B5EF4-FFF2-40B4-BE49-F238E27FC236}">
                <a16:creationId xmlns:a16="http://schemas.microsoft.com/office/drawing/2014/main" id="{31FCF47D-5BB8-788D-8998-7C7A2846FCD7}"/>
              </a:ext>
            </a:extLst>
          </p:cNvPr>
          <p:cNvSpPr txBox="1">
            <a:spLocks noChangeArrowheads="1"/>
          </p:cNvSpPr>
          <p:nvPr/>
        </p:nvSpPr>
        <p:spPr>
          <a:xfrm>
            <a:off x="1087609" y="3119581"/>
            <a:ext cx="3338930" cy="369332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Loan-related Data Sources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7415867-B07C-30EC-9B0F-5E2D215C8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06849"/>
              </p:ext>
            </p:extLst>
          </p:nvPr>
        </p:nvGraphicFramePr>
        <p:xfrm>
          <a:off x="797692" y="1479384"/>
          <a:ext cx="7523500" cy="15174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93436">
                  <a:extLst>
                    <a:ext uri="{9D8B030D-6E8A-4147-A177-3AD203B41FA5}">
                      <a16:colId xmlns:a16="http://schemas.microsoft.com/office/drawing/2014/main" val="4254756331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val="3812383478"/>
                    </a:ext>
                  </a:extLst>
                </a:gridCol>
                <a:gridCol w="3426903">
                  <a:extLst>
                    <a:ext uri="{9D8B030D-6E8A-4147-A177-3AD203B41FA5}">
                      <a16:colId xmlns:a16="http://schemas.microsoft.com/office/drawing/2014/main" val="3871689343"/>
                    </a:ext>
                  </a:extLst>
                </a:gridCol>
              </a:tblGrid>
              <a:tr h="25580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Name</a:t>
                      </a:r>
                      <a:endParaRPr lang="en-SG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C0C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Quality Enhancements</a:t>
                      </a:r>
                      <a:endParaRPr lang="en-SG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08176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feature_clickstream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Preserved in original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66780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feature_attributes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Removed quotes marks in Name field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Replaced ('_____') with "Unknown" in 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Replaced invalid SSN patterns with "Unknown”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Removed underscores (‘_’) in Age and applied constraints (valid range: 0 – 100)</a:t>
                      </a:r>
                      <a:endParaRPr lang="en-SG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99359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feature_financials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Removed underscores (‘_’) in numeric fields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Replaced non-standard values (‘!@9#%8’) with ‘Unknown’ for Payment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Replaced (‘_’) with "Unknown" for Credit Mix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Replaced 'NM' with 'Unknown' for Payment of Min Amount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Deduplicated Type of Loan, and removed “Not Specified”</a:t>
                      </a:r>
                      <a:endParaRPr lang="en-SG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3713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2F9C6CE-FB16-D7D4-8E5D-D503BE99B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96431"/>
              </p:ext>
            </p:extLst>
          </p:nvPr>
        </p:nvGraphicFramePr>
        <p:xfrm>
          <a:off x="775869" y="3495277"/>
          <a:ext cx="7545321" cy="89588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7764">
                  <a:extLst>
                    <a:ext uri="{9D8B030D-6E8A-4147-A177-3AD203B41FA5}">
                      <a16:colId xmlns:a16="http://schemas.microsoft.com/office/drawing/2014/main" val="4254756331"/>
                    </a:ext>
                  </a:extLst>
                </a:gridCol>
                <a:gridCol w="6237557">
                  <a:extLst>
                    <a:ext uri="{9D8B030D-6E8A-4147-A177-3AD203B41FA5}">
                      <a16:colId xmlns:a16="http://schemas.microsoft.com/office/drawing/2014/main" val="3812383478"/>
                    </a:ext>
                  </a:extLst>
                </a:gridCol>
              </a:tblGrid>
              <a:tr h="25580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 Name</a:t>
                      </a:r>
                      <a:endParaRPr lang="en-SG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Derived Metrics &amp; Indicators</a:t>
                      </a:r>
                      <a:endParaRPr lang="en-SG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08176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lms_loan_daily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 – calculated Month on Book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installments_missed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calculated number of missed payments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first_missed_date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derived the first date of missed payment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dpd</a:t>
                      </a:r>
                      <a:r>
                        <a:rPr lang="en-SG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derived Days Past Due metric for default risk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667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434B14-898E-FEEC-17BF-B62EB6443D5F}"/>
              </a:ext>
            </a:extLst>
          </p:cNvPr>
          <p:cNvSpPr txBox="1"/>
          <p:nvPr/>
        </p:nvSpPr>
        <p:spPr>
          <a:xfrm>
            <a:off x="690811" y="4511371"/>
            <a:ext cx="76303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 Silver layer ensures data consistency and quality while preserving the semantic meaning of the original data, preparing it for feature engineering in the Gold layer.</a:t>
            </a:r>
            <a:endParaRPr lang="en-SG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6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FF2B8-1F5C-E77A-8933-BCC3D039A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C437A2-D44E-5DED-4C3D-5FD0094FEB0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8C4126FE-B134-E88E-BBFD-4F254113FCB8}"/>
              </a:ext>
            </a:extLst>
          </p:cNvPr>
          <p:cNvSpPr/>
          <p:nvPr/>
        </p:nvSpPr>
        <p:spPr>
          <a:xfrm>
            <a:off x="220415" y="380292"/>
            <a:ext cx="5299977" cy="5539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Gold Layer: Feature &amp; Label Store</a:t>
            </a:r>
          </a:p>
          <a:p>
            <a:r>
              <a:rPr lang="en-US" sz="1200" dirty="0"/>
              <a:t>Business-optimized data assets engineered for machine learning model development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ED6BD303-2722-12F2-AA22-AA61832A329F}"/>
              </a:ext>
            </a:extLst>
          </p:cNvPr>
          <p:cNvSpPr/>
          <p:nvPr/>
        </p:nvSpPr>
        <p:spPr>
          <a:xfrm>
            <a:off x="285750" y="3327719"/>
            <a:ext cx="2762231" cy="1578769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S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2C1AF612-B425-0BAB-DA61-98B1FEC27584}"/>
              </a:ext>
            </a:extLst>
          </p:cNvPr>
          <p:cNvSpPr txBox="1">
            <a:spLocks noChangeArrowheads="1"/>
          </p:cNvSpPr>
          <p:nvPr/>
        </p:nvSpPr>
        <p:spPr>
          <a:xfrm>
            <a:off x="1087609" y="1084714"/>
            <a:ext cx="3338930" cy="369332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 Store</a:t>
            </a:r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3A4AD61A-E24A-06DA-69FA-FE5FA33503DD}"/>
              </a:ext>
            </a:extLst>
          </p:cNvPr>
          <p:cNvSpPr txBox="1">
            <a:spLocks noChangeArrowheads="1"/>
          </p:cNvSpPr>
          <p:nvPr/>
        </p:nvSpPr>
        <p:spPr>
          <a:xfrm>
            <a:off x="1087609" y="3093669"/>
            <a:ext cx="3338930" cy="369332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Label Store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A7CA2AF-07EF-D670-4407-73696A942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617217"/>
              </p:ext>
            </p:extLst>
          </p:nvPr>
        </p:nvGraphicFramePr>
        <p:xfrm>
          <a:off x="797692" y="1460560"/>
          <a:ext cx="7523498" cy="12790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65024">
                  <a:extLst>
                    <a:ext uri="{9D8B030D-6E8A-4147-A177-3AD203B41FA5}">
                      <a16:colId xmlns:a16="http://schemas.microsoft.com/office/drawing/2014/main" val="4254756331"/>
                    </a:ext>
                  </a:extLst>
                </a:gridCol>
                <a:gridCol w="6258474">
                  <a:extLst>
                    <a:ext uri="{9D8B030D-6E8A-4147-A177-3AD203B41FA5}">
                      <a16:colId xmlns:a16="http://schemas.microsoft.com/office/drawing/2014/main" val="3812383478"/>
                    </a:ext>
                  </a:extLst>
                </a:gridCol>
              </a:tblGrid>
              <a:tr h="25580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lang="en-SG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lang="en-SG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D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08176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Calculated as age of the user as of every snapshot date. Derived from cleaned Age field in feature attributes.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66780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occupation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Standardized occupation categories from </a:t>
                      </a:r>
                      <a:r>
                        <a:rPr lang="en-US" sz="9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attributes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with "Unknown" values handled during Silver layer cleaning.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99359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annual_income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User's annual income derived from </a:t>
                      </a:r>
                      <a:r>
                        <a:rPr lang="en-US" sz="9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financials 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dataset, with proper formatting and validation applied.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37135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credit_mix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Categorized as "standard", "good", or "bad" based on cleaned credit mix information from </a:t>
                      </a:r>
                      <a:r>
                        <a:rPr lang="en-US" sz="9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financials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6523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BDC924D-35EC-C9DF-9644-161575DBE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1941"/>
              </p:ext>
            </p:extLst>
          </p:nvPr>
        </p:nvGraphicFramePr>
        <p:xfrm>
          <a:off x="775869" y="3476453"/>
          <a:ext cx="7545321" cy="5116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7764">
                  <a:extLst>
                    <a:ext uri="{9D8B030D-6E8A-4147-A177-3AD203B41FA5}">
                      <a16:colId xmlns:a16="http://schemas.microsoft.com/office/drawing/2014/main" val="4254756331"/>
                    </a:ext>
                  </a:extLst>
                </a:gridCol>
                <a:gridCol w="6237557">
                  <a:extLst>
                    <a:ext uri="{9D8B030D-6E8A-4147-A177-3AD203B41FA5}">
                      <a16:colId xmlns:a16="http://schemas.microsoft.com/office/drawing/2014/main" val="3812383478"/>
                    </a:ext>
                  </a:extLst>
                </a:gridCol>
              </a:tblGrid>
              <a:tr h="255805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  <a:endParaRPr lang="en-SG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  <a:endParaRPr lang="en-SG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D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08176"/>
                  </a:ext>
                </a:extLst>
              </a:tr>
              <a:tr h="255805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</a:t>
                      </a:r>
                      <a:endParaRPr lang="en-SG" sz="1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loan default indicator (1 = Default, 0 = Non-default) based on </a:t>
                      </a:r>
                      <a:r>
                        <a:rPr lang="en-US" sz="9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dpd</a:t>
                      </a:r>
                      <a:r>
                        <a:rPr lang="en-US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(days past due) threshold of 30+ days.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166780"/>
                  </a:ext>
                </a:extLst>
              </a:tr>
            </a:tbl>
          </a:graphicData>
        </a:graphic>
      </p:graphicFrame>
      <p:pic>
        <p:nvPicPr>
          <p:cNvPr id="4" name="Graphic 16" descr="Data stream resource icon for the General Icons category.">
            <a:extLst>
              <a:ext uri="{FF2B5EF4-FFF2-40B4-BE49-F238E27FC236}">
                <a16:creationId xmlns:a16="http://schemas.microsoft.com/office/drawing/2014/main" id="{B1F00D89-748E-05DA-4E24-D8C7ACEAA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797692" y="1040503"/>
            <a:ext cx="365359" cy="36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6" descr="Metrics, Data visualization resource icon for the General Icons category.">
            <a:extLst>
              <a:ext uri="{FF2B5EF4-FFF2-40B4-BE49-F238E27FC236}">
                <a16:creationId xmlns:a16="http://schemas.microsoft.com/office/drawing/2014/main" id="{C1A7AE6E-EA9E-5951-513E-0992F6462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97692" y="3067896"/>
            <a:ext cx="365359" cy="36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EF51CB-9B52-B918-9126-757AE6626ABC}"/>
              </a:ext>
            </a:extLst>
          </p:cNvPr>
          <p:cNvSpPr txBox="1"/>
          <p:nvPr/>
        </p:nvSpPr>
        <p:spPr>
          <a:xfrm>
            <a:off x="652445" y="4350338"/>
            <a:ext cx="769304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These curated feature and label stores enable consistent model training, reproducible results, and</a:t>
            </a:r>
          </a:p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seamless transition to production.</a:t>
            </a:r>
            <a:endParaRPr lang="en-SG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0F951-F8D6-7617-5016-4BC9B1E2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B5D66E-A0A5-C64B-419F-0198637ED01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D898F77B-9AF2-3D1F-CC0F-D05B788DB183}"/>
              </a:ext>
            </a:extLst>
          </p:cNvPr>
          <p:cNvSpPr/>
          <p:nvPr/>
        </p:nvSpPr>
        <p:spPr>
          <a:xfrm>
            <a:off x="220415" y="380292"/>
            <a:ext cx="5299977" cy="5539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Noto Sans" pitchFamily="34" charset="-122"/>
                <a:cs typeface="Arial" panose="020B0604020202020204" pitchFamily="34" charset="0"/>
              </a:rPr>
              <a:t>Gold Layer: Feature &amp; Label Store</a:t>
            </a:r>
          </a:p>
          <a:p>
            <a:r>
              <a:rPr lang="en-US" sz="1200" dirty="0"/>
              <a:t>Business-optimized data assets engineered for machine learning model development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FDBBB608-E076-6CD5-03F7-178D4B32A424}"/>
              </a:ext>
            </a:extLst>
          </p:cNvPr>
          <p:cNvSpPr txBox="1">
            <a:spLocks noChangeArrowheads="1"/>
          </p:cNvSpPr>
          <p:nvPr/>
        </p:nvSpPr>
        <p:spPr>
          <a:xfrm>
            <a:off x="1087609" y="1365801"/>
            <a:ext cx="3338930" cy="369332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Why separate Feature &amp; Label store?</a:t>
            </a:r>
          </a:p>
        </p:txBody>
      </p:sp>
      <p:pic>
        <p:nvPicPr>
          <p:cNvPr id="7" name="Graphic 18" descr="Question resource icon for the General Icons category.">
            <a:extLst>
              <a:ext uri="{FF2B5EF4-FFF2-40B4-BE49-F238E27FC236}">
                <a16:creationId xmlns:a16="http://schemas.microsoft.com/office/drawing/2014/main" id="{26B88B19-4065-8678-E421-0600CE805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813391" y="1324719"/>
            <a:ext cx="387182" cy="38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1FCF5-BE2E-B59D-65B4-63044B9DA8F7}"/>
              </a:ext>
            </a:extLst>
          </p:cNvPr>
          <p:cNvSpPr txBox="1"/>
          <p:nvPr/>
        </p:nvSpPr>
        <p:spPr>
          <a:xfrm>
            <a:off x="863007" y="1776215"/>
            <a:ext cx="73595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Different Update Frequencies and Patterns</a:t>
            </a:r>
          </a:p>
          <a:p>
            <a:pPr marL="227013"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Feature data often changes at different cadences than label data:</a:t>
            </a:r>
          </a:p>
          <a:p>
            <a:pPr marL="398463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Features (like user demographics, financial attributes) may be updated regularly but typically change gradually</a:t>
            </a:r>
          </a:p>
          <a:p>
            <a:pPr marL="398463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Labels (like loan default status) evolve over time as outcomes materialize and may require lookback periods to determine (e.g., 30+ days past due)</a:t>
            </a:r>
          </a:p>
          <a:p>
            <a:pPr marL="227013"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Maintaining separate stores allows each to follow its optimal refresh schedule without unnecessary coupling.</a:t>
            </a:r>
          </a:p>
          <a:p>
            <a:pPr marL="227013"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Prevent Data Leakage</a:t>
            </a:r>
          </a:p>
          <a:p>
            <a:pPr marL="227013"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Separating features from labels helps prevent one of the most common ML pitfalls—data leakage:</a:t>
            </a:r>
          </a:p>
          <a:p>
            <a:pPr marL="396875" lvl="1" indent="-169863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Features must represent information available at prediction time</a:t>
            </a:r>
          </a:p>
          <a:p>
            <a:pPr marL="396875" lvl="1" indent="-169863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Labels often incorporate future information (e.g., whether a loan defaulted)</a:t>
            </a:r>
          </a:p>
          <a:p>
            <a:pPr marL="396875" lvl="1" indent="-169863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Separate stores create a clear boundary that helps ensure features don't inadvertently include information from the future</a:t>
            </a:r>
          </a:p>
          <a:p>
            <a:pPr lvl="1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Reusability Across Different Models</a:t>
            </a:r>
          </a:p>
          <a:p>
            <a:pPr marL="396875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Feature store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Contains reusable features that can serve multiple models and use cases</a:t>
            </a:r>
          </a:p>
          <a:p>
            <a:pPr marL="396875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Label store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Contains specific outcome definitions that may vary by model or business objective</a:t>
            </a:r>
          </a:p>
        </p:txBody>
      </p:sp>
    </p:spTree>
    <p:extLst>
      <p:ext uri="{BB962C8B-B14F-4D97-AF65-F5344CB8AC3E}">
        <p14:creationId xmlns:p14="http://schemas.microsoft.com/office/powerpoint/2010/main" val="373584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F6DF9-4048-FF23-825B-1455E6E2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EE86E79-7B78-0521-A2B3-6C91F3EBCE0C}"/>
              </a:ext>
            </a:extLst>
          </p:cNvPr>
          <p:cNvSpPr txBox="1">
            <a:spLocks noChangeArrowheads="1"/>
          </p:cNvSpPr>
          <p:nvPr/>
        </p:nvSpPr>
        <p:spPr>
          <a:xfrm>
            <a:off x="309247" y="2188375"/>
            <a:ext cx="8770958" cy="799994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1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802</Words>
  <Application>Microsoft Office PowerPoint</Application>
  <PresentationFormat>On-screen Show (16:9)</PresentationFormat>
  <Paragraphs>105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Lin Chuch Cheng</cp:lastModifiedBy>
  <cp:revision>18</cp:revision>
  <dcterms:created xsi:type="dcterms:W3CDTF">2025-10-06T14:07:46Z</dcterms:created>
  <dcterms:modified xsi:type="dcterms:W3CDTF">2025-10-07T13:43:25Z</dcterms:modified>
</cp:coreProperties>
</file>