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4" r:id="rId7"/>
    <p:sldId id="260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6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8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9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0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3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9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05F8-B380-4675-AD3D-3BEEA9BA5B52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B09E-DB43-4E65-AF68-A8D7D9617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7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训练数据读取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林楚铭</a:t>
            </a:r>
            <a:endParaRPr lang="en-US" altLang="zh-CN" dirty="0" smtClean="0"/>
          </a:p>
          <a:p>
            <a:r>
              <a:rPr lang="en-US" altLang="zh-CN" dirty="0"/>
              <a:t>cmlin17@fudan.edu.cn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6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8666"/>
            <a:ext cx="10515600" cy="332398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__name__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os.environ[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'CUDA_VISIBLE_DEVICES'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'-1'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data_loader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data_loader.gen_tfrecords()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# lrs, gts = data_loader.read_tfrecords()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lrs, gts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data_loader.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read_pngs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import matplotlib.pyplot as plt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# while True: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#     im1, im2 = sess.run([lrs, gts])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#     plt.imshow(utils.img_to_uint8(im2[0, :, :, 0]))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#     plt.show()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im1, im2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([lrs, gts])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(im1.shape, im2.shape)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Out: (64</a:t>
            </a: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</a:rPr>
              <a:t>, 24, 24, 1) (64, 96, 96, 1)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两者性能对比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左：</a:t>
            </a:r>
            <a:r>
              <a:rPr lang="en-US" altLang="zh-CN" dirty="0" err="1" smtClean="0"/>
              <a:t>TFrecords</a:t>
            </a:r>
            <a:r>
              <a:rPr lang="en-US" altLang="zh-CN" dirty="0" smtClean="0"/>
              <a:t>	</a:t>
            </a:r>
            <a:r>
              <a:rPr lang="zh-CN" altLang="en-US" dirty="0" smtClean="0"/>
              <a:t>右：</a:t>
            </a:r>
            <a:r>
              <a:rPr lang="en-US" altLang="zh-CN" dirty="0" smtClean="0"/>
              <a:t>Generator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7" y="2938285"/>
            <a:ext cx="4467849" cy="2553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63" y="2938285"/>
            <a:ext cx="454405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67" y="107744"/>
            <a:ext cx="8987693" cy="68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倍超分模型为</a:t>
            </a:r>
            <a:r>
              <a:rPr lang="en-US" altLang="zh-CN" dirty="0"/>
              <a:t>F</a:t>
            </a:r>
            <a:endParaRPr lang="en-US" altLang="zh-CN" dirty="0" smtClean="0"/>
          </a:p>
          <a:p>
            <a:r>
              <a:rPr lang="zh-CN" altLang="en-US" dirty="0" smtClean="0"/>
              <a:t>监督学习 </a:t>
            </a:r>
            <a:r>
              <a:rPr lang="en-US" altLang="zh-CN" dirty="0" smtClean="0"/>
              <a:t>HR_P = F(LR)</a:t>
            </a:r>
          </a:p>
          <a:p>
            <a:r>
              <a:rPr lang="zh-CN" altLang="en-US" dirty="0" smtClean="0"/>
              <a:t>需要准备训练数据</a:t>
            </a:r>
            <a:r>
              <a:rPr lang="en-US" altLang="zh-CN" dirty="0" smtClean="0"/>
              <a:t>(LR</a:t>
            </a:r>
            <a:r>
              <a:rPr lang="en-US" altLang="zh-CN" smtClean="0"/>
              <a:t>, HR_GT)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训练数据采用</a:t>
            </a:r>
            <a:r>
              <a:rPr lang="en-US" altLang="zh-CN" dirty="0" smtClean="0"/>
              <a:t>DIV2K</a:t>
            </a:r>
            <a:r>
              <a:rPr lang="zh-CN" altLang="en-US" dirty="0" smtClean="0"/>
              <a:t>，一共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张图片</a:t>
            </a:r>
            <a:endParaRPr lang="en-US" altLang="zh-CN" dirty="0" smtClean="0"/>
          </a:p>
          <a:p>
            <a:r>
              <a:rPr lang="en-US" altLang="zh-CN" dirty="0" smtClean="0"/>
              <a:t>LR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24x24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96x96</a:t>
            </a:r>
          </a:p>
          <a:p>
            <a:r>
              <a:rPr lang="zh-CN" altLang="en-US" dirty="0" smtClean="0"/>
              <a:t>生成训练样本：</a:t>
            </a:r>
            <a:r>
              <a:rPr lang="en-US" altLang="zh-CN" dirty="0" smtClean="0"/>
              <a:t>LR [B, 24, 24, 1] </a:t>
            </a:r>
            <a:r>
              <a:rPr lang="zh-CN" altLang="en-US" dirty="0" smtClean="0"/>
              <a:t>与对应的 </a:t>
            </a:r>
            <a:r>
              <a:rPr lang="en-US" altLang="zh-CN" dirty="0" smtClean="0"/>
              <a:t>HR [B, 96, 96, 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2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DIV2K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625477"/>
            <a:ext cx="83343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tf.data</a:t>
            </a:r>
            <a:endParaRPr lang="en-US" altLang="zh-CN" dirty="0" smtClean="0"/>
          </a:p>
          <a:p>
            <a:r>
              <a:rPr lang="zh-CN" altLang="en-US" dirty="0" smtClean="0"/>
              <a:t>两种读取数据模式：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将原始数据处理成</a:t>
            </a:r>
            <a:r>
              <a:rPr lang="en-US" altLang="zh-CN" dirty="0" err="1" smtClean="0"/>
              <a:t>tfrecords</a:t>
            </a:r>
            <a:r>
              <a:rPr lang="zh-CN" altLang="en-US" dirty="0" smtClean="0"/>
              <a:t>数据，再从</a:t>
            </a:r>
            <a:r>
              <a:rPr lang="en-US" altLang="zh-CN" dirty="0" err="1" smtClean="0"/>
              <a:t>tfrecords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使用生成器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，直接处理原始数据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88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err="1" smtClean="0"/>
              <a:t>DataLoader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__init__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'DIV2K/DIV2K_train_HR'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patch_size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shuffle_num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prefetch_num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map_parallel_num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one_img_patch_num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.data_dir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data_dir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.patch_size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patch_size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.batch_size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batch_size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.shuffle_num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shuffle_num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.prefetch_num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prefetch_num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.map_parallel_num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map_parallel_num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.one_img_patch_num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one_img_patch_num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9740"/>
            <a:ext cx="9626600" cy="75247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生成</a:t>
            </a:r>
            <a:r>
              <a:rPr lang="en-US" altLang="zh-CN" sz="4000" dirty="0" err="1" smtClean="0"/>
              <a:t>tfrecords</a:t>
            </a:r>
            <a:endParaRPr lang="zh-CN" alt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922215"/>
            <a:ext cx="9345246" cy="581697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gen_tfrecords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'DIV2K/tfrecords'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tfrecord_num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file_num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tfrecord_num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sample_num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fs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(file_num)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(tf.python_io.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TFRecordWriter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'data%d.tfrecords'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img_paths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(glob.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.data_dir,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'*.png'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img_path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img_paths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'processing %s'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img_path)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(img_path)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img_to_uint8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rgb2ycbcr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(img)[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height, width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y.shape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.patch_size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step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height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step)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width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step)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y[h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p, 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gt.shape[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(p, 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gt.dtype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np.uint8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example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_bytes_feature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}))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fs[sample_num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file_num].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(example.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SerializeToString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sample_num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'example number: %d'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sample_num)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savetxt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'sample_num.txt'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asarray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([sample_num]),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'%d'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7138" y="2258646"/>
            <a:ext cx="2414954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17445" y="2637693"/>
            <a:ext cx="855786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74277" y="4650155"/>
            <a:ext cx="2414953" cy="36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74276" y="5029202"/>
            <a:ext cx="5392616" cy="740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2523" y="1222169"/>
            <a:ext cx="32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为什么要生成</a:t>
            </a:r>
            <a:r>
              <a:rPr lang="en-US" altLang="zh-CN" b="1" dirty="0" smtClean="0">
                <a:solidFill>
                  <a:schemeClr val="bg1"/>
                </a:solidFill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</a:rPr>
              <a:t>个</a:t>
            </a:r>
            <a:r>
              <a:rPr lang="en-US" altLang="zh-CN" b="1" dirty="0" err="1" smtClean="0">
                <a:solidFill>
                  <a:schemeClr val="bg1"/>
                </a:solidFill>
              </a:rPr>
              <a:t>tfrecords</a:t>
            </a:r>
            <a:r>
              <a:rPr lang="en-US" altLang="zh-CN" b="1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265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672123" y="922215"/>
            <a:ext cx="10972800" cy="581697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_parse_one_example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features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parse_single_example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FixedLenFeature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([], tf.string)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.patch_size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features[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decode_raw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(gt, tf.uint8)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(gt, [p, p])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(gt, tf.float32)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py_func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'bicubic'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[gt], tf.float32)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(gt, [p, p,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255.0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(lr, [p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.scale, 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255.0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random_uniform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c2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random_uniform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gt, 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lr[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(gt, lr))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gt, 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lr[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(gt, lr))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lr, gt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read_tfrecords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'DIV2K/tfrecords'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fs_paths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(glob.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'*.tfrecords'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dataset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tf.data.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TFRecordDataset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(fs_paths)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dataset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._parse_one_example,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.map_parallel_num).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.shuffle_num) \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prefetch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.prefetch_num).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batch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.batch_size).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lrs, gts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make_one_shot_iterator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get_next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lrs, gts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9740"/>
            <a:ext cx="9626600" cy="75247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err="1" smtClean="0"/>
              <a:t>tf.data</a:t>
            </a:r>
            <a:r>
              <a:rPr lang="zh-CN" altLang="en-US" sz="4000" dirty="0" smtClean="0"/>
              <a:t>读取</a:t>
            </a:r>
            <a:r>
              <a:rPr lang="en-US" altLang="zh-CN" sz="4000" dirty="0" err="1" smtClean="0"/>
              <a:t>tfrecords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1051168" y="1280940"/>
            <a:ext cx="4048371" cy="945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5537" y="3268392"/>
            <a:ext cx="8128004" cy="25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22585" y="5648956"/>
            <a:ext cx="1961662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22585" y="5852155"/>
            <a:ext cx="5009662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05621" y="6215429"/>
            <a:ext cx="3677139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839200" y="2585330"/>
            <a:ext cx="270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为什么需要</a:t>
            </a:r>
            <a:r>
              <a:rPr lang="en-US" altLang="zh-CN" b="1" dirty="0" err="1" smtClean="0">
                <a:solidFill>
                  <a:schemeClr val="bg1"/>
                </a:solidFill>
              </a:rPr>
              <a:t>tf.py_func</a:t>
            </a:r>
            <a:r>
              <a:rPr lang="en-US" altLang="zh-CN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优点与缺点？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30847" y="4277360"/>
            <a:ext cx="329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为什么需要</a:t>
            </a:r>
            <a:r>
              <a:rPr lang="en-US" altLang="zh-CN" b="1" dirty="0" smtClean="0">
                <a:solidFill>
                  <a:schemeClr val="bg1"/>
                </a:solidFill>
              </a:rPr>
              <a:t>shuffle</a:t>
            </a:r>
            <a:r>
              <a:rPr lang="zh-CN" altLang="en-US" b="1" dirty="0" smtClean="0">
                <a:solidFill>
                  <a:schemeClr val="bg1"/>
                </a:solidFill>
              </a:rPr>
              <a:t>与</a:t>
            </a:r>
            <a:r>
              <a:rPr lang="en-US" altLang="zh-CN" b="1" dirty="0" err="1" smtClean="0">
                <a:solidFill>
                  <a:schemeClr val="bg1"/>
                </a:solidFill>
              </a:rPr>
              <a:t>prefetch</a:t>
            </a:r>
            <a:r>
              <a:rPr lang="en-US" altLang="zh-CN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Shuffle</a:t>
            </a:r>
            <a:r>
              <a:rPr lang="zh-CN" altLang="en-US" b="1" dirty="0" smtClean="0">
                <a:solidFill>
                  <a:schemeClr val="bg1"/>
                </a:solidFill>
              </a:rPr>
              <a:t>的大小如何决策？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map/shuffle/batch/repeat</a:t>
            </a:r>
            <a:r>
              <a:rPr lang="zh-CN" altLang="en-US" b="1" dirty="0" smtClean="0">
                <a:solidFill>
                  <a:schemeClr val="bg1"/>
                </a:solidFill>
              </a:rPr>
              <a:t>调用顺序是否可以交换？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1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3969" y="592867"/>
            <a:ext cx="10822354" cy="618630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get_generator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img_paths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(glob.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(os.path.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.data_dir,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'*.png'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one_img_patch_num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.one_img_patch_num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.patch_size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scale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img_path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img_paths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(img_path)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height, width, _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img.shape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(one_img_patch_num)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(height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(width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patch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img[h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p, 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rgb2ycbcr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(patch)[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float32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'bicubic'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255.0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255.0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c2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np.random.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gt, 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lr[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gt, 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lr[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::-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yield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lr, gt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read_pngs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tf.data.Dataset.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from_generator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.get_generator, (tf.float32, tf.float32))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dataset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.shuffle_num).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prefetch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.prefetch_num).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batch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.batch_size).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lrs, gts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make_one_shot_iterator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get_next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.patch_size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lrs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(lrs,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.scale, 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gts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(gts,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p, p,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lrs, gts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631" y="-32910"/>
            <a:ext cx="9626600" cy="75247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使用</a:t>
            </a:r>
            <a:r>
              <a:rPr lang="en-US" altLang="zh-CN" sz="4000" dirty="0" err="1" smtClean="0"/>
              <a:t>tf.data</a:t>
            </a:r>
            <a:r>
              <a:rPr lang="zh-CN" altLang="en-US" sz="4000" dirty="0" smtClean="0"/>
              <a:t>与生成器读取数据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1307123" y="2137788"/>
            <a:ext cx="3598984" cy="750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25601" y="4880708"/>
            <a:ext cx="1281722" cy="242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42478" y="5412319"/>
            <a:ext cx="6473090" cy="211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86694" y="6158524"/>
            <a:ext cx="6473090" cy="390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57124" y="2691732"/>
            <a:ext cx="329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使用</a:t>
            </a:r>
            <a:r>
              <a:rPr lang="en-US" altLang="zh-CN" b="1" dirty="0" err="1" smtClean="0">
                <a:solidFill>
                  <a:schemeClr val="bg1"/>
                </a:solidFill>
              </a:rPr>
              <a:t>tfrecords</a:t>
            </a:r>
            <a:r>
              <a:rPr lang="zh-CN" altLang="en-US" b="1" dirty="0" smtClean="0">
                <a:solidFill>
                  <a:schemeClr val="bg1"/>
                </a:solidFill>
              </a:rPr>
              <a:t>读取与</a:t>
            </a:r>
            <a:r>
              <a:rPr lang="en-US" altLang="zh-CN" b="1" dirty="0" smtClean="0">
                <a:solidFill>
                  <a:schemeClr val="bg1"/>
                </a:solidFill>
              </a:rPr>
              <a:t>generator</a:t>
            </a:r>
            <a:r>
              <a:rPr lang="zh-CN" altLang="en-US" b="1" dirty="0" smtClean="0">
                <a:solidFill>
                  <a:schemeClr val="bg1"/>
                </a:solidFill>
              </a:rPr>
              <a:t>读取数据各有什么优点？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两者分别的应用场景？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231</Words>
  <Application>Microsoft Office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Consolas</vt:lpstr>
      <vt:lpstr>Office 主题</vt:lpstr>
      <vt:lpstr>训练数据读取</vt:lpstr>
      <vt:lpstr>PowerPoint 演示文稿</vt:lpstr>
      <vt:lpstr>目的</vt:lpstr>
      <vt:lpstr>DIV2K</vt:lpstr>
      <vt:lpstr>简介</vt:lpstr>
      <vt:lpstr>定义DataLoader</vt:lpstr>
      <vt:lpstr>生成tfrecords</vt:lpstr>
      <vt:lpstr>使用tf.data读取tfrecords</vt:lpstr>
      <vt:lpstr>使用tf.data与生成器读取数据</vt:lpstr>
      <vt:lpstr>测试</vt:lpstr>
      <vt:lpstr>两者性能对比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训练数据读取</dc:title>
  <dc:creator>Windows 用户</dc:creator>
  <cp:lastModifiedBy>Windows 用户</cp:lastModifiedBy>
  <cp:revision>59</cp:revision>
  <dcterms:created xsi:type="dcterms:W3CDTF">2018-07-04T12:21:18Z</dcterms:created>
  <dcterms:modified xsi:type="dcterms:W3CDTF">2018-07-26T12:06:15Z</dcterms:modified>
</cp:coreProperties>
</file>