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7" r:id="rId11"/>
    <p:sldId id="270" r:id="rId12"/>
    <p:sldId id="266" r:id="rId13"/>
    <p:sldId id="268" r:id="rId14"/>
    <p:sldId id="269" r:id="rId15"/>
    <p:sldId id="273" r:id="rId16"/>
    <p:sldId id="274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D0DA53-E9E8-4F32-BEC0-050FCDB6FDE0}">
          <p14:sldIdLst>
            <p14:sldId id="256"/>
            <p14:sldId id="260"/>
            <p14:sldId id="261"/>
            <p14:sldId id="262"/>
            <p14:sldId id="257"/>
            <p14:sldId id="258"/>
            <p14:sldId id="259"/>
            <p14:sldId id="263"/>
            <p14:sldId id="264"/>
            <p14:sldId id="267"/>
            <p14:sldId id="270"/>
            <p14:sldId id="266"/>
            <p14:sldId id="268"/>
            <p14:sldId id="269"/>
            <p14:sldId id="273"/>
            <p14:sldId id="274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5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7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6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A97B-5C2D-4668-A7AE-6D582E01D87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A38B-F0CC-4F3B-BCC3-E36F379ED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 smtClean="0"/>
              <a:t>cmlin17@fudan.edu.cn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64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学习使用</a:t>
                </a:r>
                <a:r>
                  <a:rPr lang="en-US" altLang="zh-CN" dirty="0" err="1" smtClean="0"/>
                  <a:t>tf</a:t>
                </a:r>
                <a:r>
                  <a:rPr lang="zh-CN" altLang="en-US" dirty="0" smtClean="0"/>
                  <a:t>来编写复杂的操作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Wraping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可以表示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的光流</a:t>
                </a:r>
                <a:r>
                  <a:rPr lang="en-US" altLang="zh-CN" dirty="0" smtClean="0"/>
                  <a:t>(optical flow)</a:t>
                </a: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en-US" altLang="zh-CN" b="0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+(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6437"/>
              </a:xfrm>
              <a:blipFill rotWithShape="0">
                <a:blip r:embed="rId2"/>
                <a:stretch>
                  <a:fillRect l="-1043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tf</a:t>
            </a:r>
            <a:r>
              <a:rPr lang="zh-CN" altLang="en-US" dirty="0" smtClean="0"/>
              <a:t>可以通过构造下标索引，获取某矩阵对应索引的值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22770"/>
            <a:ext cx="10269416" cy="212365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random_uniform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N, H, W,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unstack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n, h, 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meshgrid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N), 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H), 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W),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indexing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'ij'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gather_nd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(a, 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([n, h, w],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out1, out2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([a, b])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out2)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Warping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tf_inverse_warp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flow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i_H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i_W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shape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flow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N_i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[0, ..., N-1]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W_i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W)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H_i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H)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n, h, 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meshgrid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(N_i, H_i, W_i,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indexing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'ij'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[N, H, W, 1]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(n, tf.float32)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(h, tf.float32)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(w, tf.float32)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Warping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v_col, v_row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flow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split flow into v_row &amp; v_col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""" calculate index """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(v_row)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(v_col)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H_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(i_H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tf.float32)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W_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(i_W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tf.float32)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v_r0,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H_)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v_r1,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H_)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i_c0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v_c0,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W_)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v_c1,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W_)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i_r0c0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([n, i_r0, i_c0],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tf.int32)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[N, H, W, 3]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i_r0c1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([n, i_r0, i_c1],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tf.int32)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i_r1c0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([n, i_r1, i_c0],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tf.int32)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i_r1c1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([n, i_r1, i_c1],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tf.int32)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Warping</a:t>
            </a: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""" take value from index """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gather_nd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i_r0c0)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[N, H, W, C]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f01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gather_nd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i_r0c1)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f10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gather_nd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i_r1c0)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f11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gather_nd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i_r1c1)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""" calculate coeff """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(v_r1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v_row)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v_col)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w01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(v_r1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v_row)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(v_col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v_c0)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w10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(v_row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v_r0)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(v_c1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v_col)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w11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(v_row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v_r0)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(v_col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v_c0)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w01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f01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w10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f10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w11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f11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为了加快大模型的训练，会采用多张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进行模型训练的加速</a:t>
            </a:r>
            <a:endParaRPr lang="en-US" altLang="zh-CN" dirty="0" smtClean="0"/>
          </a:p>
          <a:p>
            <a:r>
              <a:rPr lang="zh-CN" altLang="en-US" dirty="0" smtClean="0"/>
              <a:t>并行训练的模式：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混合并行</a:t>
            </a:r>
            <a:endParaRPr lang="en-US" altLang="zh-CN" dirty="0" smtClean="0"/>
          </a:p>
          <a:p>
            <a:r>
              <a:rPr lang="zh-CN" altLang="en-US" dirty="0" smtClean="0"/>
              <a:t>数据并行比较常用，用于训练大的</a:t>
            </a:r>
            <a:r>
              <a:rPr lang="en-US" altLang="zh-CN" dirty="0" err="1" smtClean="0"/>
              <a:t>BatchSize</a:t>
            </a:r>
            <a:r>
              <a:rPr lang="zh-CN" altLang="en-US" dirty="0" smtClean="0"/>
              <a:t>，在一些比赛中可能可以提高性能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6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并行训练：数据并行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的数据并行为例：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061" y="37316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Batch:128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60953" y="26648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Batch:64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53" y="4872709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Batch:64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3306" y="26648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3306" y="4872709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47150" y="26648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Optimizer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54963" y="4872709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Optimizer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16982" y="26648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Gradients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16982" y="4872709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Gradients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635391" y="2664863"/>
            <a:ext cx="1219200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Sum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Gradients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4" idx="3"/>
            <a:endCxn id="5" idx="1"/>
          </p:cNvCxnSpPr>
          <p:nvPr/>
        </p:nvCxnSpPr>
        <p:spPr>
          <a:xfrm flipV="1">
            <a:off x="1555261" y="2934494"/>
            <a:ext cx="605692" cy="1066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6" idx="1"/>
          </p:cNvCxnSpPr>
          <p:nvPr/>
        </p:nvCxnSpPr>
        <p:spPr>
          <a:xfrm rot="16200000" flipH="1">
            <a:off x="1287584" y="4268971"/>
            <a:ext cx="1141046" cy="605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7" idx="1"/>
          </p:cNvCxnSpPr>
          <p:nvPr/>
        </p:nvCxnSpPr>
        <p:spPr>
          <a:xfrm>
            <a:off x="3380153" y="2934494"/>
            <a:ext cx="7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>
            <a:off x="5312506" y="2934494"/>
            <a:ext cx="73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>
            <a:off x="7274163" y="2934494"/>
            <a:ext cx="64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3" idx="1"/>
          </p:cNvCxnSpPr>
          <p:nvPr/>
        </p:nvCxnSpPr>
        <p:spPr>
          <a:xfrm>
            <a:off x="9136182" y="2934494"/>
            <a:ext cx="499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8" idx="1"/>
          </p:cNvCxnSpPr>
          <p:nvPr/>
        </p:nvCxnSpPr>
        <p:spPr>
          <a:xfrm>
            <a:off x="3380153" y="5142340"/>
            <a:ext cx="7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</p:cNvCxnSpPr>
          <p:nvPr/>
        </p:nvCxnSpPr>
        <p:spPr>
          <a:xfrm>
            <a:off x="5312506" y="5142340"/>
            <a:ext cx="73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2" idx="1"/>
          </p:cNvCxnSpPr>
          <p:nvPr/>
        </p:nvCxnSpPr>
        <p:spPr>
          <a:xfrm>
            <a:off x="7274163" y="5142340"/>
            <a:ext cx="64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2" idx="3"/>
            <a:endCxn id="13" idx="1"/>
          </p:cNvCxnSpPr>
          <p:nvPr/>
        </p:nvCxnSpPr>
        <p:spPr>
          <a:xfrm flipV="1">
            <a:off x="9136182" y="2934494"/>
            <a:ext cx="499209" cy="22078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3" idx="2"/>
            <a:endCxn id="8" idx="2"/>
          </p:cNvCxnSpPr>
          <p:nvPr/>
        </p:nvCxnSpPr>
        <p:spPr>
          <a:xfrm rot="5400000">
            <a:off x="6370026" y="1537006"/>
            <a:ext cx="2207846" cy="5542085"/>
          </a:xfrm>
          <a:prstGeom prst="curvedConnector3">
            <a:avLst>
              <a:gd name="adj1" fmla="val 14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3" idx="0"/>
            <a:endCxn id="7" idx="0"/>
          </p:cNvCxnSpPr>
          <p:nvPr/>
        </p:nvCxnSpPr>
        <p:spPr>
          <a:xfrm rot="16200000" flipV="1">
            <a:off x="7473949" y="-106180"/>
            <a:ext cx="12700" cy="5542085"/>
          </a:xfrm>
          <a:prstGeom prst="curvedConnector3">
            <a:avLst>
              <a:gd name="adj1" fmla="val 315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7" idx="2"/>
            <a:endCxn id="8" idx="0"/>
          </p:cNvCxnSpPr>
          <p:nvPr/>
        </p:nvCxnSpPr>
        <p:spPr>
          <a:xfrm>
            <a:off x="4702906" y="3204125"/>
            <a:ext cx="0" cy="16685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266350" y="6311900"/>
            <a:ext cx="9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995745" y="1887419"/>
            <a:ext cx="9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24393" y="3772819"/>
            <a:ext cx="9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eights</a:t>
            </a:r>
          </a:p>
          <a:p>
            <a:r>
              <a:rPr lang="en-US" altLang="zh-CN" dirty="0" smtClean="0"/>
              <a:t>sharing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212360" y="2562103"/>
            <a:ext cx="9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GPU:0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65115" y="5105653"/>
            <a:ext cx="9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5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并行训练：数据并行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108468"/>
            <a:ext cx="10392509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'/gpu:%d'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num_towers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tower_label_losses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tower_gradients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f1s, f2s, 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batch_data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(batch_size)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tower_f1s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(f1s, num_towers)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tower_f2s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(f2s, num_towers)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(gts, num_towers)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AdamOptimizer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(learning_rate)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(num_towers)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(device_string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(tower_f1s[i], tower_f2s[i],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loss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reduce_mean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(m.logits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tower_gts[i]))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tower_label_losses.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(loss)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gradients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compute_gradients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(loss,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colocate_gradients_with_ops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tower_gradients.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(gradients)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reduce_mean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(tower_label_losses))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merged_gradients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combine_gradients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(tower_gradients)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apply_gradients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(merged_gradients,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global_step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global_step)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并行训练：数据并行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combine_gradients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tower_grads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"""Calculate the combined gradient for each shared variable across all towers.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Note that this function provides a synchronization point across all towers.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Args: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tower_grads: List of lists of (gradient, variable) tuples. The outer list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is over individual gradients. The inner list is over the gradient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calculation for each tower.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Returns: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List of pairs of (gradient, variable) where the gradient has been summed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across all towers.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"""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filtered_grads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[[x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grad_list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grad_list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tower_grads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final_grads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(filtered_grads[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[filtered_grads[t][i]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(filtered_grads))]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grad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([x[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grads],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grad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reduce_sum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(grad,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final_grads.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((grad, filtered_grads[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final_grads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Scope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3584" y="1940662"/>
            <a:ext cx="5620128" cy="24018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def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foo():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with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tf.variable_scope(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 panose="020B0604020202020204" pitchFamily="34" charset="-122"/>
                <a:ea typeface="Roboto Mono"/>
              </a:rPr>
              <a:t>"foo"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, reuse=tf.AUTO_REUSE):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  v = tf.get_variable(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 panose="020B0604020202020204" pitchFamily="34" charset="-122"/>
                <a:ea typeface="Roboto Mono"/>
              </a:rPr>
              <a:t>"v"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, 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])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return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v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v1 = foo() 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# Creates v.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v2 = foo() 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# Gets the same, existing v.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assert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v1 == v2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538" y="1624198"/>
            <a:ext cx="6164384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Scope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92176"/>
            <a:ext cx="10236200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vgg16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variable_scope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reuse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tf.AUTO_REUSE)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'conv1_1'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'conv1_2'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'conv2_1'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…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4517963"/>
            <a:ext cx="102362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(inp1)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(inp2)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reuse network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969" y="1643464"/>
            <a:ext cx="6164384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Scope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46312"/>
            <a:ext cx="10165862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tf.Graph.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get_tensor_by_name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get_default_graph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920057"/>
            <a:ext cx="7258538" cy="4628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tf.global_variables(scope=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382946"/>
            <a:ext cx="3624390" cy="4628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tf.trainable_variables(scope=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3154" y="3460827"/>
            <a:ext cx="89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name scope</a:t>
            </a:r>
            <a:r>
              <a:rPr lang="zh-CN" altLang="en-US" dirty="0" smtClean="0"/>
              <a:t>还可以方便获取某一父命名下的所有变量或可训练的变量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1769" y="1690688"/>
            <a:ext cx="6164384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通过命名找到</a:t>
            </a:r>
            <a:r>
              <a:rPr lang="en-US" altLang="zh-CN" dirty="0" smtClean="0"/>
              <a:t>tensor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BatchNorm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8877" y="1532084"/>
            <a:ext cx="6277359" cy="212488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x_norm = tf.layers.batch_normalization(x, training=training)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#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update_ops = tf.get_collection(tf.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 panose="020B0604020202020204" pitchFamily="34" charset="-122"/>
                <a:ea typeface="Roboto Mono"/>
              </a:rPr>
              <a:t>GraphKeys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.UPDATE_OPS)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 panose="020B0604020202020204" pitchFamily="34" charset="-122"/>
                <a:ea typeface="Roboto Mono"/>
              </a:rPr>
              <a:t>with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tf.control_dependencies(update_ops):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    train_op = optimizer.minimize(loss)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877" y="4185411"/>
            <a:ext cx="720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BatchNorm</a:t>
            </a:r>
            <a:r>
              <a:rPr lang="zh-CN" altLang="en-US" dirty="0" smtClean="0"/>
              <a:t>时，必须执行</a:t>
            </a:r>
            <a:r>
              <a:rPr lang="en-US" altLang="zh-CN" dirty="0" err="1" smtClean="0"/>
              <a:t>update_ops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denpendency</a:t>
            </a:r>
            <a:r>
              <a:rPr lang="zh-CN" altLang="en-US" dirty="0" smtClean="0"/>
              <a:t>可以保证</a:t>
            </a:r>
            <a:r>
              <a:rPr lang="en-US" altLang="zh-CN" dirty="0" err="1" smtClean="0"/>
              <a:t>update_ops</a:t>
            </a:r>
            <a:r>
              <a:rPr lang="zh-CN" altLang="en-US" dirty="0" smtClean="0"/>
              <a:t>先执行，后再执行</a:t>
            </a:r>
            <a:r>
              <a:rPr lang="en-US" altLang="zh-CN" dirty="0" err="1" smtClean="0"/>
              <a:t>train_op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batch_normalization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update_ops</a:t>
            </a:r>
            <a:r>
              <a:rPr lang="zh-CN" altLang="en-US" dirty="0" smtClean="0"/>
              <a:t>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Focal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Focal loss</a:t>
            </a:r>
            <a:r>
              <a:rPr lang="zh-CN" altLang="en-US" dirty="0" smtClean="0"/>
              <a:t>用来解决分类问题中样本不均衡的问题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52" y="2647674"/>
            <a:ext cx="4085127" cy="39111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9846" y="3708065"/>
            <a:ext cx="6392985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softmax_focal_loss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one_hot_label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"softmax_focal_loss"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l_softmax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tf.nn.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l_log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(l_softmax,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1e-10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l_focal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l_log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l_softmax)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beta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reduce_sum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one_hot_label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l_focal,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Perceptual Loss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2323" y="1820984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IMG_Y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2323" y="2708030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IMG_Label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41431" y="2246922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L2_LOSS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2268415" y="2106246"/>
            <a:ext cx="973016" cy="42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2268415" y="2532184"/>
            <a:ext cx="973016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02323" y="3978029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IMG_Y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2323" y="4868984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IMG_Label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30415" y="3981937"/>
            <a:ext cx="2651369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VGG19: Conv4_4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30415" y="4868983"/>
            <a:ext cx="2651369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VGG19: Conv4_4 (reuse)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3"/>
            <a:endCxn id="13" idx="1"/>
          </p:cNvCxnSpPr>
          <p:nvPr/>
        </p:nvCxnSpPr>
        <p:spPr>
          <a:xfrm>
            <a:off x="2268415" y="4263291"/>
            <a:ext cx="762000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14" idx="1"/>
          </p:cNvCxnSpPr>
          <p:nvPr/>
        </p:nvCxnSpPr>
        <p:spPr>
          <a:xfrm flipV="1">
            <a:off x="2268415" y="5154245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676292" y="4415691"/>
            <a:ext cx="1266092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L2_LOSS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3" idx="3"/>
            <a:endCxn id="19" idx="1"/>
          </p:cNvCxnSpPr>
          <p:nvPr/>
        </p:nvCxnSpPr>
        <p:spPr>
          <a:xfrm>
            <a:off x="5681784" y="4267199"/>
            <a:ext cx="994508" cy="4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3"/>
            <a:endCxn id="19" idx="1"/>
          </p:cNvCxnSpPr>
          <p:nvPr/>
        </p:nvCxnSpPr>
        <p:spPr>
          <a:xfrm flipV="1">
            <a:off x="5681784" y="4700953"/>
            <a:ext cx="994508" cy="4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8200" y="57677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与分类器训练类似，从</a:t>
            </a:r>
            <a:r>
              <a:rPr lang="en-US" altLang="zh-CN" dirty="0" smtClean="0"/>
              <a:t>slim model</a:t>
            </a:r>
            <a:r>
              <a:rPr lang="zh-CN" altLang="en-US" dirty="0" smtClean="0"/>
              <a:t>中下载</a:t>
            </a:r>
            <a:r>
              <a:rPr lang="en-US" altLang="zh-CN" dirty="0" smtClean="0"/>
              <a:t>VGG19</a:t>
            </a:r>
            <a:r>
              <a:rPr lang="zh-CN" altLang="en-US" dirty="0" smtClean="0"/>
              <a:t>模型，使用返回的</a:t>
            </a:r>
            <a:r>
              <a:rPr lang="en-US" altLang="zh-CN" dirty="0" err="1" smtClean="0"/>
              <a:t>end_points</a:t>
            </a:r>
            <a:r>
              <a:rPr lang="en-US" altLang="zh-CN" dirty="0" smtClean="0"/>
              <a:t>[‘vgg_19/conv4/conv4_4’]</a:t>
            </a:r>
          </a:p>
          <a:p>
            <a:r>
              <a:rPr lang="en-US" altLang="zh-CN" dirty="0" smtClean="0"/>
              <a:t>Perceptual loss</a:t>
            </a:r>
            <a:r>
              <a:rPr lang="zh-CN" altLang="en-US" dirty="0" smtClean="0"/>
              <a:t>不一定要使用</a:t>
            </a:r>
            <a:r>
              <a:rPr lang="en-US" altLang="zh-CN" dirty="0" smtClean="0"/>
              <a:t>VGG</a:t>
            </a:r>
            <a:r>
              <a:rPr lang="zh-CN" altLang="en-US" dirty="0" smtClean="0"/>
              <a:t>模型，其他在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上的分类模型也是可以的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151553" y="3590166"/>
            <a:ext cx="27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Pretrained</a:t>
            </a:r>
            <a:r>
              <a:rPr lang="en-US" altLang="zh-CN" dirty="0" smtClean="0"/>
              <a:t> on ImageNet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4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：只想训练</a:t>
            </a:r>
            <a:r>
              <a:rPr lang="en-US" altLang="zh-CN" dirty="0" err="1" smtClean="0"/>
              <a:t>Net_A</a:t>
            </a:r>
            <a:r>
              <a:rPr lang="zh-CN" altLang="en-US" dirty="0" smtClean="0"/>
              <a:t>的参数，</a:t>
            </a:r>
            <a:r>
              <a:rPr lang="en-US" altLang="zh-CN" dirty="0" err="1" smtClean="0"/>
              <a:t>Net_B</a:t>
            </a:r>
            <a:r>
              <a:rPr lang="zh-CN" altLang="en-US" dirty="0" smtClean="0"/>
              <a:t>的参数不参与训练</a:t>
            </a:r>
            <a:endParaRPr lang="en-US" altLang="zh-CN" dirty="0" smtClean="0"/>
          </a:p>
          <a:p>
            <a:r>
              <a:rPr lang="zh-CN" altLang="en-US" dirty="0" smtClean="0"/>
              <a:t>注意：不是改变参数的</a:t>
            </a:r>
            <a:r>
              <a:rPr lang="en-US" altLang="zh-CN" dirty="0" smtClean="0"/>
              <a:t>trainable</a:t>
            </a:r>
            <a:r>
              <a:rPr lang="zh-CN" altLang="en-US" dirty="0" smtClean="0"/>
              <a:t>属性，而是让优化器指定要更新的参数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6922" y="3896458"/>
            <a:ext cx="10003693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AdamOptimizer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minimize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(loss, global_step,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var_list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'Net_A'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：不同变量使用不同的学习率进行训练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var_list1</a:t>
            </a:r>
            <a:r>
              <a:rPr lang="zh-CN" altLang="en-US" dirty="0" smtClean="0"/>
              <a:t>内的变量学习率为</a:t>
            </a:r>
            <a:r>
              <a:rPr lang="en-US" altLang="zh-CN" dirty="0" smtClean="0"/>
              <a:t>1e-5</a:t>
            </a:r>
            <a:r>
              <a:rPr lang="zh-CN" altLang="en-US" dirty="0" smtClean="0"/>
              <a:t>，其余</a:t>
            </a:r>
            <a:r>
              <a:rPr lang="en-US" altLang="zh-CN" dirty="0" smtClean="0"/>
              <a:t>1e-4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inimize = </a:t>
            </a:r>
            <a:r>
              <a:rPr lang="en-US" altLang="zh-CN" dirty="0" err="1" smtClean="0"/>
              <a:t>compute_gradients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apply_gradients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3476" y="3578875"/>
            <a:ext cx="9253415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AdamOptimizer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capped_grads_and_vars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compute_gradients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(loss)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grad, 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capped_grads_and_vars.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grad, var))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capped_grads_and_vars.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grad, var))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apply_gradients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(capped_grads_and_vars, global_step)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517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Roboto Mono</vt:lpstr>
      <vt:lpstr>宋体</vt:lpstr>
      <vt:lpstr>Arial</vt:lpstr>
      <vt:lpstr>Calibri</vt:lpstr>
      <vt:lpstr>Calibri Light</vt:lpstr>
      <vt:lpstr>Cambria Math</vt:lpstr>
      <vt:lpstr>Consolas</vt:lpstr>
      <vt:lpstr>Office 主题</vt:lpstr>
      <vt:lpstr>其他</vt:lpstr>
      <vt:lpstr>Name Scope</vt:lpstr>
      <vt:lpstr>Name Scope</vt:lpstr>
      <vt:lpstr>Name Scope</vt:lpstr>
      <vt:lpstr>BatchNorm</vt:lpstr>
      <vt:lpstr>Focal Loss</vt:lpstr>
      <vt:lpstr>Perceptual Loss</vt:lpstr>
      <vt:lpstr>Optimizer</vt:lpstr>
      <vt:lpstr>Optimizer</vt:lpstr>
      <vt:lpstr>Warping</vt:lpstr>
      <vt:lpstr>Warping</vt:lpstr>
      <vt:lpstr>Warping</vt:lpstr>
      <vt:lpstr>Warping</vt:lpstr>
      <vt:lpstr>Warping</vt:lpstr>
      <vt:lpstr>并行训练</vt:lpstr>
      <vt:lpstr>并行训练：数据并行</vt:lpstr>
      <vt:lpstr>并行训练：数据并行</vt:lpstr>
      <vt:lpstr>并行训练：数据并行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其他</dc:title>
  <dc:creator>Windows 用户</dc:creator>
  <cp:lastModifiedBy>Windows 用户</cp:lastModifiedBy>
  <cp:revision>127</cp:revision>
  <dcterms:created xsi:type="dcterms:W3CDTF">2018-08-06T10:13:06Z</dcterms:created>
  <dcterms:modified xsi:type="dcterms:W3CDTF">2018-08-07T12:47:30Z</dcterms:modified>
</cp:coreProperties>
</file>