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4"/>
  </p:notesMasterIdLst>
  <p:sldIdLst>
    <p:sldId id="257" r:id="rId5"/>
    <p:sldId id="299" r:id="rId6"/>
    <p:sldId id="298" r:id="rId7"/>
    <p:sldId id="302" r:id="rId8"/>
    <p:sldId id="301" r:id="rId9"/>
    <p:sldId id="327" r:id="rId10"/>
    <p:sldId id="303" r:id="rId11"/>
    <p:sldId id="304" r:id="rId12"/>
    <p:sldId id="324" r:id="rId13"/>
    <p:sldId id="305" r:id="rId14"/>
    <p:sldId id="306" r:id="rId15"/>
    <p:sldId id="330" r:id="rId16"/>
    <p:sldId id="331" r:id="rId17"/>
    <p:sldId id="329" r:id="rId18"/>
    <p:sldId id="325" r:id="rId19"/>
    <p:sldId id="319" r:id="rId20"/>
    <p:sldId id="333" r:id="rId21"/>
    <p:sldId id="332" r:id="rId22"/>
    <p:sldId id="328" r:id="rId23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3" roundtripDataSignature="AMtx7miI0lkunLW3jLt8acgoS5u8itka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869ED3-A7E5-F5FC-58AE-4D64D0A95505}" v="17" dt="2022-10-19T03:05:17.557"/>
    <p1510:client id="{2DF93949-DCD3-A978-50EE-6498A3984537}" v="206" dt="2022-10-27T19:44:42.960"/>
    <p1510:client id="{38C4B946-52CE-89FD-496C-6182E914FE45}" v="134" dt="2022-08-01T19:20:00.848"/>
    <p1510:client id="{3D189090-7F5C-8BC3-FFDA-4E093F98915A}" v="1203" dt="2022-09-14T05:15:23.142"/>
    <p1510:client id="{7A0E3C3A-8EA2-DFB0-055A-BC3A4D0E34AA}" v="361" dt="2022-10-18T18:37:14.336"/>
    <p1510:client id="{914172EA-E431-D468-6620-C780D7D1B803}" v="14" dt="2022-10-19T03:06:15.594"/>
    <p1510:client id="{B968A905-2C10-A987-FE5C-FB1958B7E159}" v="610" dt="2022-09-19T21:14:47.055"/>
    <p1510:client id="{BB462814-A5E7-8AAF-78FA-B5D35B6D9CAF}" v="1" dt="2022-10-28T17:56:37.525"/>
    <p1510:client id="{E4380DB3-2BDA-C3D7-A8A9-46EF91E771CD}" v="805" dt="2022-10-27T19:24:49.742"/>
    <p1510:client id="{F430E7D2-A5DE-97FA-E100-835D19689E61}" v="17" dt="2022-09-20T23:23:20.2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2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1.fntdata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4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3.fntdata"/><Relationship Id="rId43" Type="http://customschemas.google.com/relationships/presentationmetadata" Target="metadata"/><Relationship Id="rId48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Esse </a:t>
            </a:r>
            <a:r>
              <a:rPr lang="en-US" err="1"/>
              <a:t>recurso</a:t>
            </a:r>
            <a:r>
              <a:rPr lang="en-US"/>
              <a:t> </a:t>
            </a:r>
            <a:r>
              <a:rPr lang="en-US" err="1"/>
              <a:t>está</a:t>
            </a:r>
            <a:r>
              <a:rPr lang="en-US"/>
              <a:t> </a:t>
            </a:r>
            <a:r>
              <a:rPr lang="en-US" err="1"/>
              <a:t>disponível</a:t>
            </a:r>
            <a:r>
              <a:rPr lang="en-US"/>
              <a:t> para </a:t>
            </a:r>
            <a:r>
              <a:rPr lang="en-US" err="1"/>
              <a:t>quem</a:t>
            </a:r>
            <a:r>
              <a:rPr lang="en-US"/>
              <a:t> </a:t>
            </a:r>
            <a:r>
              <a:rPr lang="en-US" err="1"/>
              <a:t>tiver</a:t>
            </a:r>
            <a:r>
              <a:rPr lang="en-US"/>
              <a:t> </a:t>
            </a:r>
            <a:r>
              <a:rPr lang="en-US" err="1"/>
              <a:t>acesso</a:t>
            </a:r>
            <a:r>
              <a:rPr lang="en-US"/>
              <a:t> </a:t>
            </a:r>
            <a:r>
              <a:rPr lang="en-US" err="1"/>
              <a:t>ao</a:t>
            </a:r>
            <a:r>
              <a:rPr lang="en-US"/>
              <a:t> dashboard, </a:t>
            </a:r>
            <a:r>
              <a:rPr lang="en-US" err="1"/>
              <a:t>não</a:t>
            </a:r>
            <a:r>
              <a:rPr lang="en-US"/>
              <a:t> </a:t>
            </a:r>
            <a:r>
              <a:rPr lang="en-US" err="1"/>
              <a:t>apenas</a:t>
            </a:r>
            <a:r>
              <a:rPr lang="en-US"/>
              <a:t> </a:t>
            </a:r>
            <a:r>
              <a:rPr lang="en-US" err="1"/>
              <a:t>ao</a:t>
            </a:r>
            <a:r>
              <a:rPr lang="en-US"/>
              <a:t> </a:t>
            </a:r>
            <a:r>
              <a:rPr lang="en-US" err="1"/>
              <a:t>proprietário</a:t>
            </a:r>
            <a:r>
              <a:rPr lang="en-US"/>
              <a:t> do dashboard.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err="1"/>
              <a:t>Mostrar</a:t>
            </a:r>
            <a:r>
              <a:rPr lang="en-US"/>
              <a:t> a </a:t>
            </a:r>
            <a:r>
              <a:rPr lang="en-US" err="1"/>
              <a:t>configuração</a:t>
            </a:r>
            <a:r>
              <a:rPr lang="en-US"/>
              <a:t> dos </a:t>
            </a:r>
            <a:r>
              <a:rPr lang="en-US" err="1"/>
              <a:t>alertas</a:t>
            </a:r>
            <a:r>
              <a:rPr lang="en-US"/>
              <a:t> </a:t>
            </a:r>
            <a:r>
              <a:rPr lang="en-US" err="1"/>
              <a:t>diretamente</a:t>
            </a:r>
            <a:r>
              <a:rPr lang="en-US"/>
              <a:t> no dashboard, e </a:t>
            </a:r>
            <a:r>
              <a:rPr lang="en-US" err="1"/>
              <a:t>tbm</a:t>
            </a:r>
            <a:r>
              <a:rPr lang="en-US"/>
              <a:t> no menu </a:t>
            </a:r>
            <a:r>
              <a:rPr lang="en-US" err="1"/>
              <a:t>configuração</a:t>
            </a:r>
            <a:r>
              <a:rPr lang="en-US"/>
              <a:t> do power bi</a:t>
            </a:r>
          </a:p>
        </p:txBody>
      </p:sp>
    </p:spTree>
    <p:extLst>
      <p:ext uri="{BB962C8B-B14F-4D97-AF65-F5344CB8AC3E}">
        <p14:creationId xmlns:p14="http://schemas.microsoft.com/office/powerpoint/2010/main" val="24128524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KPIs </a:t>
            </a:r>
            <a:r>
              <a:rPr lang="en-US" err="1"/>
              <a:t>auxiliam</a:t>
            </a:r>
            <a:r>
              <a:rPr lang="en-US"/>
              <a:t> </a:t>
            </a:r>
            <a:r>
              <a:rPr lang="en-US" err="1"/>
              <a:t>em</a:t>
            </a:r>
            <a:r>
              <a:rPr lang="en-US"/>
              <a:t> </a:t>
            </a:r>
            <a:r>
              <a:rPr lang="en-US" err="1"/>
              <a:t>uma</a:t>
            </a:r>
            <a:r>
              <a:rPr lang="en-US"/>
              <a:t> </a:t>
            </a:r>
            <a:r>
              <a:rPr lang="en-US" err="1"/>
              <a:t>visão</a:t>
            </a:r>
            <a:r>
              <a:rPr lang="en-US"/>
              <a:t> </a:t>
            </a:r>
            <a:r>
              <a:rPr lang="en-US" err="1"/>
              <a:t>objetiva</a:t>
            </a:r>
            <a:r>
              <a:rPr lang="en-US"/>
              <a:t> de </a:t>
            </a:r>
            <a:r>
              <a:rPr lang="en-US" err="1"/>
              <a:t>como</a:t>
            </a:r>
            <a:r>
              <a:rPr lang="en-US"/>
              <a:t> </a:t>
            </a:r>
            <a:r>
              <a:rPr lang="en-US" err="1"/>
              <a:t>está</a:t>
            </a:r>
            <a:r>
              <a:rPr lang="en-US"/>
              <a:t> a performance da </a:t>
            </a:r>
            <a:r>
              <a:rPr lang="en-US" err="1"/>
              <a:t>empresa</a:t>
            </a:r>
            <a:r>
              <a:rPr lang="en-US"/>
              <a:t>. </a:t>
            </a:r>
            <a:r>
              <a:rPr lang="en-US" err="1"/>
              <a:t>Sendo</a:t>
            </a:r>
            <a:r>
              <a:rPr lang="en-US"/>
              <a:t> </a:t>
            </a:r>
            <a:r>
              <a:rPr lang="en-US" err="1"/>
              <a:t>assim</a:t>
            </a:r>
            <a:r>
              <a:rPr lang="en-US"/>
              <a:t>, Podemos </a:t>
            </a:r>
            <a:r>
              <a:rPr lang="en-US" err="1"/>
              <a:t>avaliar</a:t>
            </a:r>
            <a:r>
              <a:rPr lang="en-US"/>
              <a:t> KPIs </a:t>
            </a:r>
            <a:r>
              <a:rPr lang="en-US" err="1"/>
              <a:t>fincanceiros</a:t>
            </a:r>
            <a:r>
              <a:rPr lang="en-US"/>
              <a:t>, </a:t>
            </a:r>
            <a:r>
              <a:rPr lang="en-US" err="1"/>
              <a:t>mostrando</a:t>
            </a:r>
            <a:r>
              <a:rPr lang="en-US"/>
              <a:t> </a:t>
            </a:r>
            <a:r>
              <a:rPr lang="en-US" err="1"/>
              <a:t>lucratividade</a:t>
            </a:r>
            <a:r>
              <a:rPr lang="en-US"/>
              <a:t>, </a:t>
            </a:r>
            <a:r>
              <a:rPr lang="en-US" err="1"/>
              <a:t>como</a:t>
            </a:r>
            <a:r>
              <a:rPr lang="en-US"/>
              <a:t> </a:t>
            </a:r>
            <a:r>
              <a:rPr lang="en-US" err="1"/>
              <a:t>estão</a:t>
            </a:r>
            <a:r>
              <a:rPr lang="en-US"/>
              <a:t> as </a:t>
            </a:r>
            <a:r>
              <a:rPr lang="en-US" err="1"/>
              <a:t>taxas</a:t>
            </a:r>
            <a:r>
              <a:rPr lang="en-US"/>
              <a:t> de </a:t>
            </a:r>
            <a:r>
              <a:rPr lang="en-US" err="1"/>
              <a:t>rentenção</a:t>
            </a:r>
            <a:r>
              <a:rPr lang="en-US"/>
              <a:t> de </a:t>
            </a:r>
            <a:r>
              <a:rPr lang="en-US" err="1"/>
              <a:t>funcionários</a:t>
            </a:r>
            <a:r>
              <a:rPr lang="en-US"/>
              <a:t> que </a:t>
            </a:r>
            <a:r>
              <a:rPr lang="en-US" err="1"/>
              <a:t>podem</a:t>
            </a:r>
            <a:r>
              <a:rPr lang="en-US"/>
              <a:t> </a:t>
            </a:r>
            <a:r>
              <a:rPr lang="en-US" err="1"/>
              <a:t>indicar</a:t>
            </a:r>
            <a:r>
              <a:rPr lang="en-US"/>
              <a:t> a </a:t>
            </a:r>
            <a:r>
              <a:rPr lang="en-US" err="1"/>
              <a:t>força</a:t>
            </a:r>
            <a:r>
              <a:rPr lang="en-US"/>
              <a:t> da </a:t>
            </a:r>
            <a:r>
              <a:rPr lang="en-US" err="1"/>
              <a:t>cultura</a:t>
            </a:r>
            <a:r>
              <a:rPr lang="en-US"/>
              <a:t> da </a:t>
            </a:r>
            <a:r>
              <a:rPr lang="en-US" err="1"/>
              <a:t>empresa</a:t>
            </a:r>
            <a:r>
              <a:rPr lang="en-US"/>
              <a:t> e </a:t>
            </a:r>
            <a:r>
              <a:rPr lang="en-US" err="1"/>
              <a:t>ainda</a:t>
            </a:r>
            <a:r>
              <a:rPr lang="en-US"/>
              <a:t> </a:t>
            </a:r>
            <a:r>
              <a:rPr lang="en-US" err="1"/>
              <a:t>mostrar</a:t>
            </a:r>
            <a:r>
              <a:rPr lang="en-US"/>
              <a:t> que é </a:t>
            </a:r>
            <a:r>
              <a:rPr lang="en-US" err="1"/>
              <a:t>preciso</a:t>
            </a:r>
            <a:r>
              <a:rPr lang="en-US"/>
              <a:t> mudar a </a:t>
            </a:r>
            <a:r>
              <a:rPr lang="en-US" err="1"/>
              <a:t>postura</a:t>
            </a:r>
            <a:r>
              <a:rPr lang="en-US"/>
              <a:t>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err="1"/>
              <a:t>Existem</a:t>
            </a:r>
            <a:r>
              <a:rPr lang="en-US"/>
              <a:t> </a:t>
            </a:r>
            <a:r>
              <a:rPr lang="en-US" err="1"/>
              <a:t>vários</a:t>
            </a:r>
            <a:r>
              <a:rPr lang="en-US"/>
              <a:t> </a:t>
            </a:r>
            <a:r>
              <a:rPr lang="en-US" err="1"/>
              <a:t>benefícios</a:t>
            </a:r>
            <a:r>
              <a:rPr lang="en-US"/>
              <a:t> e </a:t>
            </a:r>
            <a:r>
              <a:rPr lang="en-US" err="1"/>
              <a:t>maneiras</a:t>
            </a:r>
            <a:r>
              <a:rPr lang="en-US"/>
              <a:t> de </a:t>
            </a:r>
            <a:r>
              <a:rPr lang="en-US" err="1"/>
              <a:t>aplica</a:t>
            </a:r>
            <a:r>
              <a:rPr lang="en-US"/>
              <a:t>-las. </a:t>
            </a:r>
            <a:r>
              <a:rPr lang="en-US" err="1"/>
              <a:t>Contudo</a:t>
            </a:r>
            <a:r>
              <a:rPr lang="en-US"/>
              <a:t>, </a:t>
            </a:r>
            <a:r>
              <a:rPr lang="en-US" err="1"/>
              <a:t>elas</a:t>
            </a:r>
            <a:r>
              <a:rPr lang="en-US"/>
              <a:t> se </a:t>
            </a:r>
            <a:r>
              <a:rPr lang="en-US" err="1"/>
              <a:t>encontram</a:t>
            </a:r>
            <a:r>
              <a:rPr lang="en-US"/>
              <a:t> </a:t>
            </a:r>
            <a:r>
              <a:rPr lang="en-US" err="1"/>
              <a:t>nas</a:t>
            </a:r>
            <a:r>
              <a:rPr lang="en-US"/>
              <a:t> </a:t>
            </a:r>
            <a:r>
              <a:rPr lang="en-US" err="1"/>
              <a:t>seguintes</a:t>
            </a:r>
            <a:r>
              <a:rPr lang="en-US"/>
              <a:t> </a:t>
            </a:r>
            <a:r>
              <a:rPr lang="en-US" err="1"/>
              <a:t>categorias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55728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KPIs </a:t>
            </a:r>
            <a:r>
              <a:rPr lang="en-US" err="1"/>
              <a:t>auxiliam</a:t>
            </a:r>
            <a:r>
              <a:rPr lang="en-US"/>
              <a:t> </a:t>
            </a:r>
            <a:r>
              <a:rPr lang="en-US" err="1"/>
              <a:t>em</a:t>
            </a:r>
            <a:r>
              <a:rPr lang="en-US"/>
              <a:t> </a:t>
            </a:r>
            <a:r>
              <a:rPr lang="en-US" err="1"/>
              <a:t>uma</a:t>
            </a:r>
            <a:r>
              <a:rPr lang="en-US"/>
              <a:t> </a:t>
            </a:r>
            <a:r>
              <a:rPr lang="en-US" err="1"/>
              <a:t>visão</a:t>
            </a:r>
            <a:r>
              <a:rPr lang="en-US"/>
              <a:t> </a:t>
            </a:r>
            <a:r>
              <a:rPr lang="en-US" err="1"/>
              <a:t>objetiva</a:t>
            </a:r>
            <a:r>
              <a:rPr lang="en-US"/>
              <a:t> de </a:t>
            </a:r>
            <a:r>
              <a:rPr lang="en-US" err="1"/>
              <a:t>como</a:t>
            </a:r>
            <a:r>
              <a:rPr lang="en-US"/>
              <a:t> </a:t>
            </a:r>
            <a:r>
              <a:rPr lang="en-US" err="1"/>
              <a:t>está</a:t>
            </a:r>
            <a:r>
              <a:rPr lang="en-US"/>
              <a:t> a performance da </a:t>
            </a:r>
            <a:r>
              <a:rPr lang="en-US" err="1"/>
              <a:t>empresa</a:t>
            </a:r>
            <a:r>
              <a:rPr lang="en-US"/>
              <a:t>. </a:t>
            </a:r>
            <a:r>
              <a:rPr lang="en-US" err="1"/>
              <a:t>Sendo</a:t>
            </a:r>
            <a:r>
              <a:rPr lang="en-US"/>
              <a:t> </a:t>
            </a:r>
            <a:r>
              <a:rPr lang="en-US" err="1"/>
              <a:t>assim</a:t>
            </a:r>
            <a:r>
              <a:rPr lang="en-US"/>
              <a:t>, Podemos </a:t>
            </a:r>
            <a:r>
              <a:rPr lang="en-US" err="1"/>
              <a:t>avaliar</a:t>
            </a:r>
            <a:r>
              <a:rPr lang="en-US"/>
              <a:t> KPIs </a:t>
            </a:r>
            <a:r>
              <a:rPr lang="en-US" err="1"/>
              <a:t>fincanceiros</a:t>
            </a:r>
            <a:r>
              <a:rPr lang="en-US"/>
              <a:t>, </a:t>
            </a:r>
            <a:r>
              <a:rPr lang="en-US" err="1"/>
              <a:t>mostrando</a:t>
            </a:r>
            <a:r>
              <a:rPr lang="en-US"/>
              <a:t> </a:t>
            </a:r>
            <a:r>
              <a:rPr lang="en-US" err="1"/>
              <a:t>lucratividade</a:t>
            </a:r>
            <a:r>
              <a:rPr lang="en-US"/>
              <a:t>, </a:t>
            </a:r>
            <a:r>
              <a:rPr lang="en-US" err="1"/>
              <a:t>como</a:t>
            </a:r>
            <a:r>
              <a:rPr lang="en-US"/>
              <a:t> </a:t>
            </a:r>
            <a:r>
              <a:rPr lang="en-US" err="1"/>
              <a:t>estão</a:t>
            </a:r>
            <a:r>
              <a:rPr lang="en-US"/>
              <a:t> as </a:t>
            </a:r>
            <a:r>
              <a:rPr lang="en-US" err="1"/>
              <a:t>taxas</a:t>
            </a:r>
            <a:r>
              <a:rPr lang="en-US"/>
              <a:t> de </a:t>
            </a:r>
            <a:r>
              <a:rPr lang="en-US" err="1"/>
              <a:t>rentenção</a:t>
            </a:r>
            <a:r>
              <a:rPr lang="en-US"/>
              <a:t> de </a:t>
            </a:r>
            <a:r>
              <a:rPr lang="en-US" err="1"/>
              <a:t>funcionários</a:t>
            </a:r>
            <a:r>
              <a:rPr lang="en-US"/>
              <a:t> que </a:t>
            </a:r>
            <a:r>
              <a:rPr lang="en-US" err="1"/>
              <a:t>podem</a:t>
            </a:r>
            <a:r>
              <a:rPr lang="en-US"/>
              <a:t> </a:t>
            </a:r>
            <a:r>
              <a:rPr lang="en-US" err="1"/>
              <a:t>indicar</a:t>
            </a:r>
            <a:r>
              <a:rPr lang="en-US"/>
              <a:t> a </a:t>
            </a:r>
            <a:r>
              <a:rPr lang="en-US" err="1"/>
              <a:t>força</a:t>
            </a:r>
            <a:r>
              <a:rPr lang="en-US"/>
              <a:t> da </a:t>
            </a:r>
            <a:r>
              <a:rPr lang="en-US" err="1"/>
              <a:t>cultura</a:t>
            </a:r>
            <a:r>
              <a:rPr lang="en-US"/>
              <a:t> da </a:t>
            </a:r>
            <a:r>
              <a:rPr lang="en-US" err="1"/>
              <a:t>empresa</a:t>
            </a:r>
            <a:r>
              <a:rPr lang="en-US"/>
              <a:t> e </a:t>
            </a:r>
            <a:r>
              <a:rPr lang="en-US" err="1"/>
              <a:t>ainda</a:t>
            </a:r>
            <a:r>
              <a:rPr lang="en-US"/>
              <a:t> </a:t>
            </a:r>
            <a:r>
              <a:rPr lang="en-US" err="1"/>
              <a:t>mostrar</a:t>
            </a:r>
            <a:r>
              <a:rPr lang="en-US"/>
              <a:t> que é </a:t>
            </a:r>
            <a:r>
              <a:rPr lang="en-US" err="1"/>
              <a:t>preciso</a:t>
            </a:r>
            <a:r>
              <a:rPr lang="en-US"/>
              <a:t> mudar a </a:t>
            </a:r>
            <a:r>
              <a:rPr lang="en-US" err="1"/>
              <a:t>postura</a:t>
            </a:r>
            <a:r>
              <a:rPr lang="en-US"/>
              <a:t>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err="1"/>
              <a:t>Existem</a:t>
            </a:r>
            <a:r>
              <a:rPr lang="en-US"/>
              <a:t> </a:t>
            </a:r>
            <a:r>
              <a:rPr lang="en-US" err="1"/>
              <a:t>vários</a:t>
            </a:r>
            <a:r>
              <a:rPr lang="en-US"/>
              <a:t> </a:t>
            </a:r>
            <a:r>
              <a:rPr lang="en-US" err="1"/>
              <a:t>benefícios</a:t>
            </a:r>
            <a:r>
              <a:rPr lang="en-US"/>
              <a:t> e </a:t>
            </a:r>
            <a:r>
              <a:rPr lang="en-US" err="1"/>
              <a:t>maneiras</a:t>
            </a:r>
            <a:r>
              <a:rPr lang="en-US"/>
              <a:t> de </a:t>
            </a:r>
            <a:r>
              <a:rPr lang="en-US" err="1"/>
              <a:t>aplica</a:t>
            </a:r>
            <a:r>
              <a:rPr lang="en-US"/>
              <a:t>-las. </a:t>
            </a:r>
            <a:r>
              <a:rPr lang="en-US" err="1"/>
              <a:t>Contudo</a:t>
            </a:r>
            <a:r>
              <a:rPr lang="en-US"/>
              <a:t>, </a:t>
            </a:r>
            <a:r>
              <a:rPr lang="en-US" err="1"/>
              <a:t>elas</a:t>
            </a:r>
            <a:r>
              <a:rPr lang="en-US"/>
              <a:t> se </a:t>
            </a:r>
            <a:r>
              <a:rPr lang="en-US" err="1"/>
              <a:t>encontram</a:t>
            </a:r>
            <a:r>
              <a:rPr lang="en-US"/>
              <a:t> </a:t>
            </a:r>
            <a:r>
              <a:rPr lang="en-US" err="1"/>
              <a:t>nas</a:t>
            </a:r>
            <a:r>
              <a:rPr lang="en-US"/>
              <a:t> </a:t>
            </a:r>
            <a:r>
              <a:rPr lang="en-US" err="1"/>
              <a:t>seguintes</a:t>
            </a:r>
            <a:r>
              <a:rPr lang="en-US"/>
              <a:t> </a:t>
            </a:r>
            <a:r>
              <a:rPr lang="en-US" err="1"/>
              <a:t>categorias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51811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KPIs </a:t>
            </a:r>
            <a:r>
              <a:rPr lang="en-US" err="1"/>
              <a:t>auxiliam</a:t>
            </a:r>
            <a:r>
              <a:rPr lang="en-US"/>
              <a:t> </a:t>
            </a:r>
            <a:r>
              <a:rPr lang="en-US" err="1"/>
              <a:t>em</a:t>
            </a:r>
            <a:r>
              <a:rPr lang="en-US"/>
              <a:t> </a:t>
            </a:r>
            <a:r>
              <a:rPr lang="en-US" err="1"/>
              <a:t>uma</a:t>
            </a:r>
            <a:r>
              <a:rPr lang="en-US"/>
              <a:t> </a:t>
            </a:r>
            <a:r>
              <a:rPr lang="en-US" err="1"/>
              <a:t>visão</a:t>
            </a:r>
            <a:r>
              <a:rPr lang="en-US"/>
              <a:t> </a:t>
            </a:r>
            <a:r>
              <a:rPr lang="en-US" err="1"/>
              <a:t>objetiva</a:t>
            </a:r>
            <a:r>
              <a:rPr lang="en-US"/>
              <a:t> de </a:t>
            </a:r>
            <a:r>
              <a:rPr lang="en-US" err="1"/>
              <a:t>como</a:t>
            </a:r>
            <a:r>
              <a:rPr lang="en-US"/>
              <a:t> </a:t>
            </a:r>
            <a:r>
              <a:rPr lang="en-US" err="1"/>
              <a:t>está</a:t>
            </a:r>
            <a:r>
              <a:rPr lang="en-US"/>
              <a:t> a performance da </a:t>
            </a:r>
            <a:r>
              <a:rPr lang="en-US" err="1"/>
              <a:t>empresa</a:t>
            </a:r>
            <a:r>
              <a:rPr lang="en-US"/>
              <a:t>. </a:t>
            </a:r>
            <a:r>
              <a:rPr lang="en-US" err="1"/>
              <a:t>Sendo</a:t>
            </a:r>
            <a:r>
              <a:rPr lang="en-US"/>
              <a:t> </a:t>
            </a:r>
            <a:r>
              <a:rPr lang="en-US" err="1"/>
              <a:t>assim</a:t>
            </a:r>
            <a:r>
              <a:rPr lang="en-US"/>
              <a:t>, Podemos </a:t>
            </a:r>
            <a:r>
              <a:rPr lang="en-US" err="1"/>
              <a:t>avaliar</a:t>
            </a:r>
            <a:r>
              <a:rPr lang="en-US"/>
              <a:t> KPIs </a:t>
            </a:r>
            <a:r>
              <a:rPr lang="en-US" err="1"/>
              <a:t>fincanceiros</a:t>
            </a:r>
            <a:r>
              <a:rPr lang="en-US"/>
              <a:t>, </a:t>
            </a:r>
            <a:r>
              <a:rPr lang="en-US" err="1"/>
              <a:t>mostrando</a:t>
            </a:r>
            <a:r>
              <a:rPr lang="en-US"/>
              <a:t> </a:t>
            </a:r>
            <a:r>
              <a:rPr lang="en-US" err="1"/>
              <a:t>lucratividade</a:t>
            </a:r>
            <a:r>
              <a:rPr lang="en-US"/>
              <a:t>, </a:t>
            </a:r>
            <a:r>
              <a:rPr lang="en-US" err="1"/>
              <a:t>como</a:t>
            </a:r>
            <a:r>
              <a:rPr lang="en-US"/>
              <a:t> </a:t>
            </a:r>
            <a:r>
              <a:rPr lang="en-US" err="1"/>
              <a:t>estão</a:t>
            </a:r>
            <a:r>
              <a:rPr lang="en-US"/>
              <a:t> as </a:t>
            </a:r>
            <a:r>
              <a:rPr lang="en-US" err="1"/>
              <a:t>taxas</a:t>
            </a:r>
            <a:r>
              <a:rPr lang="en-US"/>
              <a:t> de </a:t>
            </a:r>
            <a:r>
              <a:rPr lang="en-US" err="1"/>
              <a:t>rentenção</a:t>
            </a:r>
            <a:r>
              <a:rPr lang="en-US"/>
              <a:t> de </a:t>
            </a:r>
            <a:r>
              <a:rPr lang="en-US" err="1"/>
              <a:t>funcionários</a:t>
            </a:r>
            <a:r>
              <a:rPr lang="en-US"/>
              <a:t> que </a:t>
            </a:r>
            <a:r>
              <a:rPr lang="en-US" err="1"/>
              <a:t>podem</a:t>
            </a:r>
            <a:r>
              <a:rPr lang="en-US"/>
              <a:t> </a:t>
            </a:r>
            <a:r>
              <a:rPr lang="en-US" err="1"/>
              <a:t>indicar</a:t>
            </a:r>
            <a:r>
              <a:rPr lang="en-US"/>
              <a:t> a </a:t>
            </a:r>
            <a:r>
              <a:rPr lang="en-US" err="1"/>
              <a:t>força</a:t>
            </a:r>
            <a:r>
              <a:rPr lang="en-US"/>
              <a:t> da </a:t>
            </a:r>
            <a:r>
              <a:rPr lang="en-US" err="1"/>
              <a:t>cultura</a:t>
            </a:r>
            <a:r>
              <a:rPr lang="en-US"/>
              <a:t> da </a:t>
            </a:r>
            <a:r>
              <a:rPr lang="en-US" err="1"/>
              <a:t>empresa</a:t>
            </a:r>
            <a:r>
              <a:rPr lang="en-US"/>
              <a:t> e </a:t>
            </a:r>
            <a:r>
              <a:rPr lang="en-US" err="1"/>
              <a:t>ainda</a:t>
            </a:r>
            <a:r>
              <a:rPr lang="en-US"/>
              <a:t> </a:t>
            </a:r>
            <a:r>
              <a:rPr lang="en-US" err="1"/>
              <a:t>mostrar</a:t>
            </a:r>
            <a:r>
              <a:rPr lang="en-US"/>
              <a:t> que é </a:t>
            </a:r>
            <a:r>
              <a:rPr lang="en-US" err="1"/>
              <a:t>preciso</a:t>
            </a:r>
            <a:r>
              <a:rPr lang="en-US"/>
              <a:t> mudar a </a:t>
            </a:r>
            <a:r>
              <a:rPr lang="en-US" err="1"/>
              <a:t>postura</a:t>
            </a:r>
            <a:r>
              <a:rPr lang="en-US"/>
              <a:t>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err="1"/>
              <a:t>Existem</a:t>
            </a:r>
            <a:r>
              <a:rPr lang="en-US"/>
              <a:t> </a:t>
            </a:r>
            <a:r>
              <a:rPr lang="en-US" err="1"/>
              <a:t>vários</a:t>
            </a:r>
            <a:r>
              <a:rPr lang="en-US"/>
              <a:t> </a:t>
            </a:r>
            <a:r>
              <a:rPr lang="en-US" err="1"/>
              <a:t>benefícios</a:t>
            </a:r>
            <a:r>
              <a:rPr lang="en-US"/>
              <a:t> e </a:t>
            </a:r>
            <a:r>
              <a:rPr lang="en-US" err="1"/>
              <a:t>maneiras</a:t>
            </a:r>
            <a:r>
              <a:rPr lang="en-US"/>
              <a:t> de </a:t>
            </a:r>
            <a:r>
              <a:rPr lang="en-US" err="1"/>
              <a:t>aplica</a:t>
            </a:r>
            <a:r>
              <a:rPr lang="en-US"/>
              <a:t>-las. </a:t>
            </a:r>
            <a:r>
              <a:rPr lang="en-US" err="1"/>
              <a:t>Contudo</a:t>
            </a:r>
            <a:r>
              <a:rPr lang="en-US"/>
              <a:t>, </a:t>
            </a:r>
            <a:r>
              <a:rPr lang="en-US" err="1"/>
              <a:t>elas</a:t>
            </a:r>
            <a:r>
              <a:rPr lang="en-US"/>
              <a:t> se </a:t>
            </a:r>
            <a:r>
              <a:rPr lang="en-US" err="1"/>
              <a:t>encontram</a:t>
            </a:r>
            <a:r>
              <a:rPr lang="en-US"/>
              <a:t> </a:t>
            </a:r>
            <a:r>
              <a:rPr lang="en-US" err="1"/>
              <a:t>nas</a:t>
            </a:r>
            <a:r>
              <a:rPr lang="en-US"/>
              <a:t> </a:t>
            </a:r>
            <a:r>
              <a:rPr lang="en-US" err="1"/>
              <a:t>seguintes</a:t>
            </a:r>
            <a:r>
              <a:rPr lang="en-US"/>
              <a:t> </a:t>
            </a:r>
            <a:r>
              <a:rPr lang="en-US" err="1"/>
              <a:t>categorias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57509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32222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5636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 Com as </a:t>
            </a:r>
            <a:r>
              <a:rPr lang="en-US" err="1"/>
              <a:t>capacidades</a:t>
            </a:r>
            <a:r>
              <a:rPr lang="en-US"/>
              <a:t> de streaming </a:t>
            </a:r>
            <a:r>
              <a:rPr lang="en-US" err="1"/>
              <a:t>em</a:t>
            </a:r>
            <a:r>
              <a:rPr lang="en-US"/>
              <a:t> tempo real do Power BI, </a:t>
            </a:r>
            <a:r>
              <a:rPr lang="en-US" err="1"/>
              <a:t>você</a:t>
            </a:r>
            <a:r>
              <a:rPr lang="en-US"/>
              <a:t> </a:t>
            </a:r>
            <a:r>
              <a:rPr lang="en-US" err="1"/>
              <a:t>pode</a:t>
            </a:r>
            <a:r>
              <a:rPr lang="en-US"/>
              <a:t> </a:t>
            </a:r>
            <a:r>
              <a:rPr lang="en-US" err="1"/>
              <a:t>transmitir</a:t>
            </a:r>
            <a:r>
              <a:rPr lang="en-US"/>
              <a:t> dados e </a:t>
            </a:r>
            <a:r>
              <a:rPr lang="en-US" err="1"/>
              <a:t>atualizar</a:t>
            </a:r>
            <a:r>
              <a:rPr lang="en-US"/>
              <a:t> dashboards </a:t>
            </a:r>
            <a:r>
              <a:rPr lang="en-US" err="1"/>
              <a:t>assim</a:t>
            </a:r>
            <a:r>
              <a:rPr lang="en-US"/>
              <a:t> que </a:t>
            </a:r>
            <a:r>
              <a:rPr lang="en-US" err="1"/>
              <a:t>os</a:t>
            </a:r>
            <a:r>
              <a:rPr lang="en-US"/>
              <a:t> dados </a:t>
            </a:r>
            <a:r>
              <a:rPr lang="en-US" err="1"/>
              <a:t>forem</a:t>
            </a:r>
            <a:r>
              <a:rPr lang="en-US"/>
              <a:t> </a:t>
            </a:r>
            <a:r>
              <a:rPr lang="en-US" err="1"/>
              <a:t>registrados</a:t>
            </a:r>
            <a:r>
              <a:rPr lang="en-US"/>
              <a:t>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6223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 Com as </a:t>
            </a:r>
            <a:r>
              <a:rPr lang="en-US" err="1"/>
              <a:t>capacidades</a:t>
            </a:r>
            <a:r>
              <a:rPr lang="en-US"/>
              <a:t> de streaming </a:t>
            </a:r>
            <a:r>
              <a:rPr lang="en-US" err="1"/>
              <a:t>em</a:t>
            </a:r>
            <a:r>
              <a:rPr lang="en-US"/>
              <a:t> tempo real do Power BI, </a:t>
            </a:r>
            <a:r>
              <a:rPr lang="en-US" err="1"/>
              <a:t>você</a:t>
            </a:r>
            <a:r>
              <a:rPr lang="en-US"/>
              <a:t> </a:t>
            </a:r>
            <a:r>
              <a:rPr lang="en-US" err="1"/>
              <a:t>pode</a:t>
            </a:r>
            <a:r>
              <a:rPr lang="en-US"/>
              <a:t> </a:t>
            </a:r>
            <a:r>
              <a:rPr lang="en-US" err="1"/>
              <a:t>transmitir</a:t>
            </a:r>
            <a:r>
              <a:rPr lang="en-US"/>
              <a:t> dados e </a:t>
            </a:r>
            <a:r>
              <a:rPr lang="en-US" err="1"/>
              <a:t>atualizar</a:t>
            </a:r>
            <a:r>
              <a:rPr lang="en-US"/>
              <a:t> dashboards </a:t>
            </a:r>
            <a:r>
              <a:rPr lang="en-US" err="1"/>
              <a:t>assim</a:t>
            </a:r>
            <a:r>
              <a:rPr lang="en-US"/>
              <a:t> que </a:t>
            </a:r>
            <a:r>
              <a:rPr lang="en-US" err="1"/>
              <a:t>os</a:t>
            </a:r>
            <a:r>
              <a:rPr lang="en-US"/>
              <a:t> dados </a:t>
            </a:r>
            <a:r>
              <a:rPr lang="en-US" err="1"/>
              <a:t>forem</a:t>
            </a:r>
            <a:r>
              <a:rPr lang="en-US"/>
              <a:t> </a:t>
            </a:r>
            <a:r>
              <a:rPr lang="en-US" err="1"/>
              <a:t>registrados</a:t>
            </a:r>
            <a:r>
              <a:rPr lang="en-US"/>
              <a:t>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40752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No hub IoT, </a:t>
            </a:r>
            <a:r>
              <a:rPr lang="en-US" err="1"/>
              <a:t>você</a:t>
            </a:r>
            <a:r>
              <a:rPr lang="en-US"/>
              <a:t> </a:t>
            </a:r>
            <a:r>
              <a:rPr lang="en-US" err="1"/>
              <a:t>pode</a:t>
            </a:r>
            <a:r>
              <a:rPr lang="en-US"/>
              <a:t> usar um </a:t>
            </a:r>
            <a:r>
              <a:rPr lang="en-US" err="1"/>
              <a:t>trabalho</a:t>
            </a:r>
            <a:r>
              <a:rPr lang="en-US"/>
              <a:t> de insight de streaming para </a:t>
            </a:r>
            <a:r>
              <a:rPr lang="en-US" err="1"/>
              <a:t>agregar</a:t>
            </a:r>
            <a:r>
              <a:rPr lang="en-US"/>
              <a:t> </a:t>
            </a:r>
            <a:r>
              <a:rPr lang="en-US" err="1"/>
              <a:t>os</a:t>
            </a:r>
            <a:r>
              <a:rPr lang="en-US"/>
              <a:t> dados, o que </a:t>
            </a:r>
            <a:r>
              <a:rPr lang="en-US" err="1"/>
              <a:t>significa</a:t>
            </a:r>
            <a:r>
              <a:rPr lang="en-US"/>
              <a:t> que </a:t>
            </a:r>
            <a:r>
              <a:rPr lang="en-US" err="1"/>
              <a:t>ele</a:t>
            </a:r>
            <a:r>
              <a:rPr lang="en-US"/>
              <a:t> </a:t>
            </a:r>
            <a:r>
              <a:rPr lang="en-US" err="1"/>
              <a:t>limpará</a:t>
            </a:r>
            <a:r>
              <a:rPr lang="en-US"/>
              <a:t> </a:t>
            </a:r>
            <a:r>
              <a:rPr lang="en-US" err="1"/>
              <a:t>os</a:t>
            </a:r>
            <a:r>
              <a:rPr lang="en-US"/>
              <a:t> dados e </a:t>
            </a:r>
            <a:r>
              <a:rPr lang="en-US" err="1"/>
              <a:t>apagará</a:t>
            </a:r>
            <a:r>
              <a:rPr lang="en-US"/>
              <a:t> as </a:t>
            </a:r>
            <a:r>
              <a:rPr lang="en-US" err="1"/>
              <a:t>mensagens</a:t>
            </a:r>
            <a:r>
              <a:rPr lang="en-US"/>
              <a:t> com </a:t>
            </a:r>
            <a:r>
              <a:rPr lang="en-US" err="1"/>
              <a:t>ruído</a:t>
            </a:r>
            <a:r>
              <a:rPr lang="en-US"/>
              <a:t>. </a:t>
            </a:r>
            <a:r>
              <a:rPr lang="en-US" err="1"/>
              <a:t>Em</a:t>
            </a:r>
            <a:r>
              <a:rPr lang="en-US"/>
              <a:t> </a:t>
            </a:r>
            <a:r>
              <a:rPr lang="en-US" err="1"/>
              <a:t>seguida</a:t>
            </a:r>
            <a:r>
              <a:rPr lang="en-US"/>
              <a:t>, </a:t>
            </a:r>
            <a:r>
              <a:rPr lang="en-US" err="1"/>
              <a:t>você</a:t>
            </a:r>
            <a:r>
              <a:rPr lang="en-US"/>
              <a:t> </a:t>
            </a:r>
            <a:r>
              <a:rPr lang="en-US" err="1"/>
              <a:t>pode</a:t>
            </a:r>
            <a:r>
              <a:rPr lang="en-US"/>
              <a:t> </a:t>
            </a:r>
            <a:r>
              <a:rPr lang="en-US" err="1"/>
              <a:t>recuperar</a:t>
            </a:r>
            <a:r>
              <a:rPr lang="en-US"/>
              <a:t> </a:t>
            </a:r>
            <a:r>
              <a:rPr lang="en-US" err="1"/>
              <a:t>os</a:t>
            </a:r>
            <a:r>
              <a:rPr lang="en-US"/>
              <a:t> dados no Power BI </a:t>
            </a:r>
            <a:r>
              <a:rPr lang="en-US" err="1"/>
              <a:t>como</a:t>
            </a:r>
            <a:r>
              <a:rPr lang="en-US"/>
              <a:t> um conjunto de dados de streaming, no qual </a:t>
            </a:r>
            <a:r>
              <a:rPr lang="en-US" err="1"/>
              <a:t>você</a:t>
            </a:r>
            <a:r>
              <a:rPr lang="en-US"/>
              <a:t> </a:t>
            </a:r>
            <a:r>
              <a:rPr lang="en-US" err="1"/>
              <a:t>pode</a:t>
            </a:r>
            <a:r>
              <a:rPr lang="en-US"/>
              <a:t> </a:t>
            </a:r>
            <a:r>
              <a:rPr lang="en-US" err="1"/>
              <a:t>consumir</a:t>
            </a:r>
            <a:r>
              <a:rPr lang="en-US"/>
              <a:t> as </a:t>
            </a:r>
            <a:r>
              <a:rPr lang="en-US" err="1"/>
              <a:t>informações</a:t>
            </a:r>
            <a:r>
              <a:rPr lang="en-US"/>
              <a:t> e </a:t>
            </a:r>
            <a:r>
              <a:rPr lang="en-US" err="1"/>
              <a:t>criar</a:t>
            </a:r>
            <a:r>
              <a:rPr lang="en-US"/>
              <a:t> </a:t>
            </a:r>
            <a:r>
              <a:rPr lang="en-US" err="1"/>
              <a:t>os</a:t>
            </a:r>
            <a:r>
              <a:rPr lang="en-US"/>
              <a:t> </a:t>
            </a:r>
            <a:r>
              <a:rPr lang="en-US" err="1"/>
              <a:t>visuais</a:t>
            </a:r>
            <a:r>
              <a:rPr lang="en-US"/>
              <a:t> </a:t>
            </a:r>
            <a:r>
              <a:rPr lang="en-US" err="1"/>
              <a:t>pertinentes</a:t>
            </a:r>
            <a:r>
              <a:rPr lang="en-US"/>
              <a:t>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04963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err="1"/>
              <a:t>Indicador</a:t>
            </a:r>
            <a:r>
              <a:rPr lang="en-US"/>
              <a:t> de performance</a:t>
            </a:r>
          </a:p>
          <a:p>
            <a:pPr marL="0" indent="0">
              <a:buNone/>
            </a:pPr>
            <a:r>
              <a:rPr lang="en-US"/>
              <a:t>Progresso e </a:t>
            </a:r>
            <a:r>
              <a:rPr lang="en-US" err="1"/>
              <a:t>quanto</a:t>
            </a:r>
            <a:r>
              <a:rPr lang="en-US"/>
              <a:t> a </a:t>
            </a:r>
            <a:r>
              <a:rPr lang="en-US" err="1"/>
              <a:t>empresa</a:t>
            </a:r>
            <a:r>
              <a:rPr lang="en-US"/>
              <a:t> </a:t>
            </a:r>
            <a:r>
              <a:rPr lang="en-US" err="1"/>
              <a:t>está</a:t>
            </a:r>
            <a:r>
              <a:rPr lang="en-US"/>
              <a:t> </a:t>
            </a:r>
            <a:r>
              <a:rPr lang="en-US" err="1"/>
              <a:t>nos</a:t>
            </a:r>
            <a:r>
              <a:rPr lang="en-US"/>
              <a:t> </a:t>
            </a:r>
            <a:r>
              <a:rPr lang="en-US" err="1"/>
              <a:t>trilhos</a:t>
            </a:r>
            <a:endParaRPr lang="pt-BR"/>
          </a:p>
          <a:p>
            <a:pPr marL="0" indent="0">
              <a:buNone/>
            </a:pPr>
            <a:r>
              <a:rPr lang="en-US"/>
              <a:t>KPIs para </a:t>
            </a:r>
            <a:r>
              <a:rPr lang="en-US" err="1"/>
              <a:t>cada</a:t>
            </a:r>
            <a:r>
              <a:rPr lang="en-US"/>
              <a:t> </a:t>
            </a:r>
            <a:r>
              <a:rPr lang="en-US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3403721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520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err="1"/>
              <a:t>Indicador</a:t>
            </a:r>
            <a:r>
              <a:rPr lang="en-US"/>
              <a:t> de performance</a:t>
            </a:r>
          </a:p>
          <a:p>
            <a:pPr marL="0" indent="0">
              <a:buNone/>
            </a:pPr>
            <a:r>
              <a:rPr lang="en-US"/>
              <a:t>Progresso e </a:t>
            </a:r>
            <a:r>
              <a:rPr lang="en-US" err="1"/>
              <a:t>quanto</a:t>
            </a:r>
            <a:r>
              <a:rPr lang="en-US"/>
              <a:t> a </a:t>
            </a:r>
            <a:r>
              <a:rPr lang="en-US" err="1"/>
              <a:t>empresa</a:t>
            </a:r>
            <a:r>
              <a:rPr lang="en-US"/>
              <a:t> </a:t>
            </a:r>
            <a:r>
              <a:rPr lang="en-US" err="1"/>
              <a:t>está</a:t>
            </a:r>
            <a:r>
              <a:rPr lang="en-US"/>
              <a:t> </a:t>
            </a:r>
            <a:r>
              <a:rPr lang="en-US" err="1"/>
              <a:t>nos</a:t>
            </a:r>
            <a:r>
              <a:rPr lang="en-US"/>
              <a:t> </a:t>
            </a:r>
            <a:r>
              <a:rPr lang="en-US" err="1"/>
              <a:t>trilhos</a:t>
            </a:r>
            <a:endParaRPr lang="pt-BR"/>
          </a:p>
          <a:p>
            <a:pPr marL="0" indent="0">
              <a:buNone/>
            </a:pPr>
            <a:r>
              <a:rPr lang="en-US"/>
              <a:t>KPIs para </a:t>
            </a:r>
            <a:r>
              <a:rPr lang="en-US" err="1"/>
              <a:t>cada</a:t>
            </a:r>
            <a:r>
              <a:rPr lang="en-US"/>
              <a:t> </a:t>
            </a:r>
            <a:r>
              <a:rPr lang="en-US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2999425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 </a:t>
            </a:r>
            <a:r>
              <a:rPr lang="en-US" err="1"/>
              <a:t>Enquanto</a:t>
            </a:r>
            <a:r>
              <a:rPr lang="en-US"/>
              <a:t> um </a:t>
            </a:r>
            <a:r>
              <a:rPr lang="en-US" err="1"/>
              <a:t>relatório</a:t>
            </a:r>
            <a:r>
              <a:rPr lang="en-US"/>
              <a:t> de Power BI </a:t>
            </a:r>
            <a:r>
              <a:rPr lang="en-US" err="1"/>
              <a:t>usa</a:t>
            </a:r>
            <a:r>
              <a:rPr lang="en-US"/>
              <a:t> dados de um conjunto de dados, um dashboard do Power BI </a:t>
            </a:r>
            <a:r>
              <a:rPr lang="en-US" err="1"/>
              <a:t>pode</a:t>
            </a:r>
            <a:r>
              <a:rPr lang="en-US"/>
              <a:t> </a:t>
            </a:r>
            <a:r>
              <a:rPr lang="en-US" err="1"/>
              <a:t>conter</a:t>
            </a:r>
            <a:r>
              <a:rPr lang="en-US"/>
              <a:t> </a:t>
            </a:r>
            <a:r>
              <a:rPr lang="en-US" err="1"/>
              <a:t>visuais</a:t>
            </a:r>
            <a:r>
              <a:rPr lang="en-US"/>
              <a:t> de </a:t>
            </a:r>
            <a:r>
              <a:rPr lang="en-US" err="1"/>
              <a:t>diferentes</a:t>
            </a:r>
            <a:r>
              <a:rPr lang="en-US"/>
              <a:t> conjuntos de dados.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2666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Eles </a:t>
            </a:r>
            <a:r>
              <a:rPr lang="en-US" err="1"/>
              <a:t>são</a:t>
            </a:r>
            <a:r>
              <a:rPr lang="en-US"/>
              <a:t> a vitrina da </a:t>
            </a:r>
            <a:r>
              <a:rPr lang="en-US" err="1"/>
              <a:t>padaria</a:t>
            </a:r>
            <a:r>
              <a:rPr lang="en-US"/>
              <a:t>. Nele </a:t>
            </a:r>
            <a:r>
              <a:rPr lang="en-US" err="1"/>
              <a:t>devem</a:t>
            </a:r>
            <a:r>
              <a:rPr lang="en-US"/>
              <a:t> </a:t>
            </a:r>
            <a:r>
              <a:rPr lang="en-US" err="1"/>
              <a:t>constar</a:t>
            </a:r>
            <a:r>
              <a:rPr lang="en-US"/>
              <a:t> </a:t>
            </a:r>
            <a:r>
              <a:rPr lang="en-US" err="1"/>
              <a:t>os</a:t>
            </a:r>
            <a:r>
              <a:rPr lang="en-US"/>
              <a:t> items </a:t>
            </a:r>
            <a:r>
              <a:rPr lang="en-US" err="1"/>
              <a:t>mais</a:t>
            </a:r>
            <a:r>
              <a:rPr lang="en-US"/>
              <a:t> </a:t>
            </a:r>
            <a:r>
              <a:rPr lang="en-US" err="1"/>
              <a:t>importantes</a:t>
            </a:r>
            <a:r>
              <a:rPr lang="en-US"/>
              <a:t>,  </a:t>
            </a:r>
            <a:r>
              <a:rPr lang="en-US" err="1"/>
              <a:t>enquanto</a:t>
            </a:r>
            <a:r>
              <a:rPr lang="en-US"/>
              <a:t> </a:t>
            </a:r>
            <a:r>
              <a:rPr lang="en-US" err="1"/>
              <a:t>dentro</a:t>
            </a:r>
            <a:r>
              <a:rPr lang="en-US"/>
              <a:t> da </a:t>
            </a:r>
            <a:r>
              <a:rPr lang="en-US" err="1"/>
              <a:t>loja</a:t>
            </a:r>
            <a:r>
              <a:rPr lang="en-US"/>
              <a:t> (e </a:t>
            </a:r>
            <a:r>
              <a:rPr lang="en-US" err="1"/>
              <a:t>nos</a:t>
            </a:r>
            <a:r>
              <a:rPr lang="en-US"/>
              <a:t> </a:t>
            </a:r>
            <a:r>
              <a:rPr lang="en-US" err="1"/>
              <a:t>seus</a:t>
            </a:r>
            <a:r>
              <a:rPr lang="en-US"/>
              <a:t> </a:t>
            </a:r>
            <a:r>
              <a:rPr lang="en-US" err="1"/>
              <a:t>relatórios</a:t>
            </a:r>
            <a:r>
              <a:rPr lang="en-US"/>
              <a:t> no Power BI Desktop) </a:t>
            </a:r>
            <a:r>
              <a:rPr lang="en-US" err="1"/>
              <a:t>todos</a:t>
            </a:r>
            <a:r>
              <a:rPr lang="en-US"/>
              <a:t> </a:t>
            </a:r>
            <a:r>
              <a:rPr lang="en-US" err="1"/>
              <a:t>os</a:t>
            </a:r>
            <a:r>
              <a:rPr lang="en-US"/>
              <a:t> </a:t>
            </a:r>
            <a:r>
              <a:rPr lang="en-US" err="1"/>
              <a:t>ingredientes</a:t>
            </a:r>
            <a:r>
              <a:rPr lang="en-US"/>
              <a:t> </a:t>
            </a:r>
            <a:r>
              <a:rPr lang="en-US" err="1"/>
              <a:t>são</a:t>
            </a:r>
            <a:r>
              <a:rPr lang="en-US"/>
              <a:t> </a:t>
            </a:r>
            <a:r>
              <a:rPr lang="en-US" err="1"/>
              <a:t>transformados</a:t>
            </a:r>
            <a:r>
              <a:rPr lang="en-US"/>
              <a:t> para </a:t>
            </a:r>
            <a:r>
              <a:rPr lang="en-US" err="1"/>
              <a:t>produzir</a:t>
            </a:r>
            <a:r>
              <a:rPr lang="en-US"/>
              <a:t> a vitrine.</a:t>
            </a:r>
          </a:p>
        </p:txBody>
      </p:sp>
    </p:spTree>
    <p:extLst>
      <p:ext uri="{BB962C8B-B14F-4D97-AF65-F5344CB8AC3E}">
        <p14:creationId xmlns:p14="http://schemas.microsoft.com/office/powerpoint/2010/main" val="1552169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err="1"/>
              <a:t>Os</a:t>
            </a:r>
            <a:r>
              <a:rPr lang="en-US"/>
              <a:t> dashboards </a:t>
            </a:r>
            <a:r>
              <a:rPr lang="en-US" err="1"/>
              <a:t>permitem</a:t>
            </a:r>
            <a:r>
              <a:rPr lang="en-US"/>
              <a:t> que um </a:t>
            </a:r>
            <a:r>
              <a:rPr lang="en-US" err="1"/>
              <a:t>usuário</a:t>
            </a:r>
            <a:r>
              <a:rPr lang="en-US"/>
              <a:t> fixe </a:t>
            </a:r>
            <a:r>
              <a:rPr lang="en-US" err="1"/>
              <a:t>visuais</a:t>
            </a:r>
            <a:r>
              <a:rPr lang="en-US"/>
              <a:t> de </a:t>
            </a:r>
            <a:r>
              <a:rPr lang="en-US" err="1"/>
              <a:t>diferentes</a:t>
            </a:r>
            <a:r>
              <a:rPr lang="en-US"/>
              <a:t> </a:t>
            </a:r>
            <a:r>
              <a:rPr lang="en-US" err="1"/>
              <a:t>relatórios</a:t>
            </a:r>
            <a:r>
              <a:rPr lang="en-US"/>
              <a:t> e conjuntos de dados </a:t>
            </a:r>
            <a:r>
              <a:rPr lang="en-US" err="1"/>
              <a:t>em</a:t>
            </a:r>
            <a:r>
              <a:rPr lang="en-US"/>
              <a:t> </a:t>
            </a:r>
            <a:r>
              <a:rPr lang="en-US" err="1"/>
              <a:t>uma</a:t>
            </a:r>
            <a:r>
              <a:rPr lang="en-US"/>
              <a:t> </a:t>
            </a:r>
            <a:r>
              <a:rPr lang="en-US" err="1"/>
              <a:t>tela</a:t>
            </a:r>
            <a:r>
              <a:rPr lang="en-US"/>
              <a:t>, </a:t>
            </a:r>
            <a:r>
              <a:rPr lang="en-US" err="1"/>
              <a:t>tornando</a:t>
            </a:r>
            <a:r>
              <a:rPr lang="en-US"/>
              <a:t> </a:t>
            </a:r>
            <a:r>
              <a:rPr lang="en-US" err="1"/>
              <a:t>mais</a:t>
            </a:r>
            <a:r>
              <a:rPr lang="en-US"/>
              <a:t> simples </a:t>
            </a:r>
            <a:r>
              <a:rPr lang="en-US" err="1"/>
              <a:t>agrupar</a:t>
            </a:r>
            <a:r>
              <a:rPr lang="en-US"/>
              <a:t> o que é </a:t>
            </a:r>
            <a:r>
              <a:rPr lang="en-US" err="1"/>
              <a:t>importante</a:t>
            </a:r>
            <a:r>
              <a:rPr lang="en-US"/>
              <a:t> para o </a:t>
            </a:r>
            <a:r>
              <a:rPr lang="en-US" err="1"/>
              <a:t>usuário</a:t>
            </a:r>
            <a:r>
              <a:rPr lang="en-US"/>
              <a:t>. </a:t>
            </a:r>
            <a:r>
              <a:rPr lang="en-US" err="1"/>
              <a:t>Os</a:t>
            </a:r>
            <a:r>
              <a:rPr lang="en-US"/>
              <a:t> </a:t>
            </a:r>
            <a:r>
              <a:rPr lang="en-US" err="1"/>
              <a:t>relatórios</a:t>
            </a:r>
            <a:r>
              <a:rPr lang="en-US"/>
              <a:t>, </a:t>
            </a:r>
            <a:r>
              <a:rPr lang="en-US" err="1"/>
              <a:t>por</a:t>
            </a:r>
            <a:r>
              <a:rPr lang="en-US"/>
              <a:t> outro </a:t>
            </a:r>
            <a:r>
              <a:rPr lang="en-US" err="1"/>
              <a:t>lado</a:t>
            </a:r>
            <a:r>
              <a:rPr lang="en-US"/>
              <a:t>, </a:t>
            </a:r>
            <a:r>
              <a:rPr lang="en-US" err="1"/>
              <a:t>estão</a:t>
            </a:r>
            <a:r>
              <a:rPr lang="en-US"/>
              <a:t> </a:t>
            </a:r>
            <a:r>
              <a:rPr lang="en-US" err="1"/>
              <a:t>mais</a:t>
            </a:r>
            <a:r>
              <a:rPr lang="en-US"/>
              <a:t> </a:t>
            </a:r>
            <a:r>
              <a:rPr lang="en-US" err="1"/>
              <a:t>concentrados</a:t>
            </a:r>
            <a:r>
              <a:rPr lang="en-US"/>
              <a:t> </a:t>
            </a:r>
            <a:r>
              <a:rPr lang="en-US" err="1"/>
              <a:t>em</a:t>
            </a:r>
            <a:r>
              <a:rPr lang="en-US"/>
              <a:t> </a:t>
            </a:r>
            <a:r>
              <a:rPr lang="en-US" err="1"/>
              <a:t>conseguir</a:t>
            </a:r>
            <a:r>
              <a:rPr lang="en-US"/>
              <a:t> </a:t>
            </a:r>
            <a:r>
              <a:rPr lang="en-US" err="1"/>
              <a:t>visualizar</a:t>
            </a:r>
            <a:r>
              <a:rPr lang="en-US"/>
              <a:t> e </a:t>
            </a:r>
            <a:r>
              <a:rPr lang="en-US" err="1"/>
              <a:t>aplicar</a:t>
            </a:r>
            <a:r>
              <a:rPr lang="en-US"/>
              <a:t> </a:t>
            </a:r>
            <a:r>
              <a:rPr lang="en-US" err="1"/>
              <a:t>transformações</a:t>
            </a:r>
            <a:r>
              <a:rPr lang="en-US"/>
              <a:t> a um conjunto de dados. 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2163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d. </a:t>
            </a:r>
            <a:r>
              <a:rPr lang="en-US" err="1"/>
              <a:t>Os</a:t>
            </a:r>
            <a:r>
              <a:rPr lang="en-US"/>
              <a:t> </a:t>
            </a:r>
            <a:r>
              <a:rPr lang="en-US" err="1"/>
              <a:t>blocos</a:t>
            </a:r>
            <a:r>
              <a:rPr lang="en-US"/>
              <a:t> </a:t>
            </a:r>
            <a:r>
              <a:rPr lang="en-US" err="1"/>
              <a:t>podem</a:t>
            </a:r>
            <a:r>
              <a:rPr lang="en-US"/>
              <a:t> ser </a:t>
            </a:r>
            <a:r>
              <a:rPr lang="en-US" err="1"/>
              <a:t>originados</a:t>
            </a:r>
            <a:r>
              <a:rPr lang="en-US"/>
              <a:t> de </a:t>
            </a:r>
            <a:r>
              <a:rPr lang="en-US" err="1"/>
              <a:t>uma</a:t>
            </a:r>
            <a:r>
              <a:rPr lang="en-US"/>
              <a:t> </a:t>
            </a:r>
            <a:r>
              <a:rPr lang="en-US" err="1"/>
              <a:t>infinidade</a:t>
            </a:r>
            <a:r>
              <a:rPr lang="en-US"/>
              <a:t> de </a:t>
            </a:r>
            <a:r>
              <a:rPr lang="en-US" err="1"/>
              <a:t>lugares</a:t>
            </a:r>
            <a:r>
              <a:rPr lang="en-US"/>
              <a:t>, </a:t>
            </a:r>
            <a:r>
              <a:rPr lang="en-US" err="1"/>
              <a:t>incluindo</a:t>
            </a:r>
            <a:r>
              <a:rPr lang="en-US"/>
              <a:t> de </a:t>
            </a:r>
            <a:r>
              <a:rPr lang="en-US" err="1"/>
              <a:t>relatórios</a:t>
            </a:r>
            <a:r>
              <a:rPr lang="en-US"/>
              <a:t>, conjuntos de dados, outros dashboards, Microsoft Excel, SQL Server Reporting Services e </a:t>
            </a:r>
            <a:r>
              <a:rPr lang="en-US" err="1"/>
              <a:t>muito</a:t>
            </a:r>
            <a:r>
              <a:rPr lang="en-US"/>
              <a:t> </a:t>
            </a:r>
            <a:r>
              <a:rPr lang="en-US" err="1"/>
              <a:t>mais</a:t>
            </a:r>
            <a:r>
              <a:rPr lang="en-US"/>
              <a:t>. Ao </a:t>
            </a:r>
            <a:r>
              <a:rPr lang="en-US" err="1"/>
              <a:t>fixar</a:t>
            </a:r>
            <a:r>
              <a:rPr lang="en-US"/>
              <a:t> um </a:t>
            </a:r>
            <a:r>
              <a:rPr lang="en-US" err="1"/>
              <a:t>elemento</a:t>
            </a:r>
            <a:r>
              <a:rPr lang="en-US"/>
              <a:t> de </a:t>
            </a:r>
            <a:r>
              <a:rPr lang="en-US" err="1"/>
              <a:t>relatório</a:t>
            </a:r>
            <a:r>
              <a:rPr lang="en-US"/>
              <a:t> </a:t>
            </a:r>
            <a:r>
              <a:rPr lang="en-US" err="1"/>
              <a:t>em</a:t>
            </a:r>
            <a:r>
              <a:rPr lang="en-US"/>
              <a:t> um dashboard</a:t>
            </a:r>
            <a:r>
              <a:rPr lang="en-US" b="1"/>
              <a:t>, </a:t>
            </a:r>
            <a:r>
              <a:rPr lang="en-US" b="1" err="1"/>
              <a:t>você</a:t>
            </a:r>
            <a:r>
              <a:rPr lang="en-US" b="1"/>
              <a:t> </a:t>
            </a:r>
            <a:r>
              <a:rPr lang="en-US" b="1" err="1"/>
              <a:t>cria</a:t>
            </a:r>
            <a:r>
              <a:rPr lang="en-US" b="1"/>
              <a:t> </a:t>
            </a:r>
            <a:r>
              <a:rPr lang="en-US" b="1" err="1"/>
              <a:t>uma</a:t>
            </a:r>
            <a:r>
              <a:rPr lang="en-US" b="1"/>
              <a:t> </a:t>
            </a:r>
            <a:r>
              <a:rPr lang="en-US" b="1" err="1"/>
              <a:t>conexão</a:t>
            </a:r>
            <a:r>
              <a:rPr lang="en-US" b="1"/>
              <a:t> </a:t>
            </a:r>
            <a:r>
              <a:rPr lang="en-US" b="1" err="1"/>
              <a:t>direta</a:t>
            </a:r>
            <a:r>
              <a:rPr lang="en-US" b="1"/>
              <a:t> entre o dashboard e o </a:t>
            </a:r>
            <a:r>
              <a:rPr lang="en-US" b="1" err="1"/>
              <a:t>relatório</a:t>
            </a:r>
            <a:r>
              <a:rPr lang="en-US" b="1"/>
              <a:t> do qual o </a:t>
            </a:r>
            <a:r>
              <a:rPr lang="en-US" b="1" err="1"/>
              <a:t>instantâneo</a:t>
            </a:r>
            <a:r>
              <a:rPr lang="en-US" b="1"/>
              <a:t> </a:t>
            </a:r>
            <a:r>
              <a:rPr lang="en-US" b="1" err="1"/>
              <a:t>veio</a:t>
            </a:r>
            <a:r>
              <a:rPr lang="en-US" b="1"/>
              <a:t>.</a:t>
            </a:r>
            <a:endParaRPr lang="pt-BR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/>
              <a:t>Um dos </a:t>
            </a:r>
            <a:r>
              <a:rPr lang="en-US" err="1"/>
              <a:t>maiores</a:t>
            </a:r>
            <a:r>
              <a:rPr lang="en-US"/>
              <a:t> </a:t>
            </a:r>
            <a:r>
              <a:rPr lang="en-US" err="1"/>
              <a:t>benefícios</a:t>
            </a:r>
            <a:r>
              <a:rPr lang="en-US"/>
              <a:t> de um dashboard é a </a:t>
            </a:r>
            <a:r>
              <a:rPr lang="en-US" err="1"/>
              <a:t>possibilidade</a:t>
            </a:r>
            <a:r>
              <a:rPr lang="en-US"/>
              <a:t> de </a:t>
            </a:r>
            <a:r>
              <a:rPr lang="en-US" err="1"/>
              <a:t>fixar</a:t>
            </a:r>
            <a:r>
              <a:rPr lang="en-US"/>
              <a:t> um visual que é </a:t>
            </a:r>
            <a:r>
              <a:rPr lang="en-US" err="1"/>
              <a:t>originado</a:t>
            </a:r>
            <a:r>
              <a:rPr lang="en-US"/>
              <a:t> de um conjunto de dados </a:t>
            </a:r>
            <a:r>
              <a:rPr lang="en-US" err="1"/>
              <a:t>diferente</a:t>
            </a:r>
            <a:r>
              <a:rPr lang="en-US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31726497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7341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  <p:sldLayoutId id="2147483662" r:id="rId7"/>
    <p:sldLayoutId id="2147483663" r:id="rId8"/>
    <p:sldLayoutId id="2147483654" r:id="rId9"/>
    <p:sldLayoutId id="2147483655" r:id="rId10"/>
    <p:sldLayoutId id="2147483656" r:id="rId11"/>
    <p:sldLayoutId id="2147483657" r:id="rId12"/>
    <p:sldLayoutId id="2147483664" r:id="rId13"/>
    <p:sldLayoutId id="2147483665" r:id="rId14"/>
    <p:sldLayoutId id="2147483666" r:id="rId15"/>
    <p:sldLayoutId id="2147483658" r:id="rId16"/>
    <p:sldLayoutId id="2147483659" r:id="rId17"/>
    <p:sldLayoutId id="2147483660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powerbi.com/t5/Themes-Gallery/bd-p/ThemesGallery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earn.microsoft.com/pt-br/power-bi/create-reports/service-set-data-alerts" TargetMode="External"/><Relationship Id="rId5" Type="http://schemas.openxmlformats.org/officeDocument/2006/relationships/hyperlink" Target="https://learn.microsoft.com/pt-br/power-bi/create-reports/service-dashboard-tiles" TargetMode="External"/><Relationship Id="rId4" Type="http://schemas.openxmlformats.org/officeDocument/2006/relationships/hyperlink" Target="https://learn.microsoft.com/pt-br/power-bi/create-reports/service-dashboard-theme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5000" b="1" err="1">
                <a:solidFill>
                  <a:srgbClr val="EA4E60"/>
                </a:solidFill>
                <a:latin typeface="Century Gothic"/>
              </a:rPr>
              <a:t>Criando</a:t>
            </a:r>
            <a:r>
              <a:rPr lang="en-US" sz="5000" b="1">
                <a:solidFill>
                  <a:srgbClr val="EA4E60"/>
                </a:solidFill>
                <a:latin typeface="Century Gothic"/>
              </a:rPr>
              <a:t> Dashboards com Power BI</a:t>
            </a:r>
          </a:p>
          <a:p>
            <a:pPr>
              <a:lnSpc>
                <a:spcPct val="115000"/>
              </a:lnSpc>
              <a:buSzPts val="3200"/>
            </a:pPr>
            <a:r>
              <a:rPr lang="en-US" sz="2400" i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Formação</a:t>
            </a:r>
            <a:r>
              <a:rPr lang="en-US" sz="2400" i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Power BI Analyst</a:t>
            </a:r>
            <a:endParaRPr lang="en-US" sz="2400" b="0" i="1" u="none" strike="noStrike" cap="none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66" name="Google Shape;66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54;p2">
            <a:extLst>
              <a:ext uri="{FF2B5EF4-FFF2-40B4-BE49-F238E27FC236}">
                <a16:creationId xmlns:a16="http://schemas.microsoft.com/office/drawing/2014/main" id="{9291D37F-6091-32B0-B969-022DEB2BC32F}"/>
              </a:ext>
            </a:extLst>
          </p:cNvPr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Juliana Mascarenhas</a:t>
            </a:r>
            <a:endParaRPr lang="en-US"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>
              <a:spcBef>
                <a:spcPts val="1000"/>
              </a:spcBef>
            </a:pP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Tech Education Specialist DIO / Owner @Simplificandoredes e @SimplificandoProgramação </a:t>
            </a:r>
            <a:endParaRPr lang="en-US" sz="1600">
              <a:ea typeface="Calibri"/>
            </a:endParaRPr>
          </a:p>
          <a:p>
            <a:pPr>
              <a:spcBef>
                <a:spcPts val="1000"/>
              </a:spcBef>
            </a:pP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Mestre 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em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 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modelagem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 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computacional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 | 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Cientista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 de dados</a:t>
            </a:r>
            <a:endParaRPr lang="en-US" sz="1600">
              <a:ea typeface="Calibri"/>
            </a:endParaRPr>
          </a:p>
          <a:p>
            <a:pPr marL="0" marR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40A24"/>
                </a:solidFill>
                <a:ea typeface="Calibri"/>
                <a:sym typeface="Calibri"/>
              </a:rPr>
              <a:t>@</a:t>
            </a:r>
            <a:r>
              <a:rPr lang="en-US" sz="2000" b="1">
                <a:solidFill>
                  <a:srgbClr val="040A24"/>
                </a:solidFill>
                <a:ea typeface="Calibri"/>
                <a:sym typeface="Calibri"/>
              </a:rPr>
              <a:t>in/juliana-mascarenhas-ds/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Alertas</a:t>
            </a:r>
            <a:r>
              <a:rPr lang="en-US" sz="4000" b="1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em</a:t>
            </a:r>
            <a:r>
              <a:rPr lang="en-US" sz="4000" b="1">
                <a:solidFill>
                  <a:srgbClr val="EA4E60"/>
                </a:solidFill>
                <a:latin typeface="Century Gothic"/>
              </a:rPr>
              <a:t> Dashboards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91253" y="1800503"/>
            <a:ext cx="5233803" cy="2603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lvl="1" indent="-342900" algn="just"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Notificação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usuário</a:t>
            </a:r>
            <a:endParaRPr lang="en-US" sz="2400">
              <a:latin typeface="Calibri"/>
            </a:endParaRPr>
          </a:p>
          <a:p>
            <a:pPr marL="419100" lvl="1" indent="-342900" algn="just"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</a:rPr>
              <a:t>Disponível</a:t>
            </a:r>
            <a:r>
              <a:rPr lang="en-US" sz="2400">
                <a:solidFill>
                  <a:srgbClr val="040A24"/>
                </a:solidFill>
                <a:latin typeface="Calibri"/>
              </a:rPr>
              <a:t> no Power BI Service</a:t>
            </a:r>
          </a:p>
          <a:p>
            <a:pPr marL="76200" lvl="1" algn="just"/>
            <a:endParaRPr lang="en-US" sz="2400">
              <a:solidFill>
                <a:srgbClr val="040A24"/>
              </a:solidFill>
              <a:latin typeface="Calibri"/>
            </a:endParaRPr>
          </a:p>
          <a:p>
            <a:pPr marL="76200" lvl="1" algn="just"/>
            <a:r>
              <a:rPr lang="en-US" sz="2400" err="1">
                <a:solidFill>
                  <a:srgbClr val="040A24"/>
                </a:solidFill>
                <a:latin typeface="Calibri"/>
              </a:rPr>
              <a:t>Presente</a:t>
            </a:r>
            <a:r>
              <a:rPr lang="en-US" sz="2400">
                <a:solidFill>
                  <a:srgbClr val="040A24"/>
                </a:solidFill>
                <a:latin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</a:rPr>
              <a:t>em</a:t>
            </a:r>
            <a:r>
              <a:rPr lang="en-US" sz="2400">
                <a:solidFill>
                  <a:srgbClr val="040A24"/>
                </a:solidFill>
                <a:latin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</a:rPr>
              <a:t>elementos</a:t>
            </a:r>
            <a:r>
              <a:rPr lang="en-US" sz="2400">
                <a:solidFill>
                  <a:srgbClr val="040A24"/>
                </a:solidFill>
                <a:latin typeface="Calibri"/>
              </a:rPr>
              <a:t>:</a:t>
            </a:r>
            <a:endParaRPr lang="en-US"/>
          </a:p>
          <a:p>
            <a:pPr marL="419100" lvl="1" indent="-342900" algn="just"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</a:rPr>
              <a:t>Medidores</a:t>
            </a:r>
            <a:r>
              <a:rPr lang="en-US" sz="2400">
                <a:solidFill>
                  <a:srgbClr val="040A24"/>
                </a:solidFill>
                <a:latin typeface="Calibri"/>
              </a:rPr>
              <a:t>, </a:t>
            </a:r>
            <a:r>
              <a:rPr lang="en-US" sz="2400" err="1">
                <a:solidFill>
                  <a:srgbClr val="040A24"/>
                </a:solidFill>
                <a:latin typeface="Calibri"/>
              </a:rPr>
              <a:t>cartões</a:t>
            </a:r>
            <a:r>
              <a:rPr lang="en-US" sz="2400">
                <a:solidFill>
                  <a:srgbClr val="040A24"/>
                </a:solidFill>
                <a:latin typeface="Calibri"/>
              </a:rPr>
              <a:t> e KPIs</a:t>
            </a:r>
            <a:endParaRPr lang="en-US"/>
          </a:p>
        </p:txBody>
      </p:sp>
      <p:pic>
        <p:nvPicPr>
          <p:cNvPr id="4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8B3715E8-8680-97E4-DACC-3A8E6C285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693" y="1694221"/>
            <a:ext cx="1979236" cy="305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012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</a:rPr>
              <a:t>Temas </a:t>
            </a: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em</a:t>
            </a:r>
            <a:r>
              <a:rPr lang="en-US" sz="4000" b="1">
                <a:solidFill>
                  <a:srgbClr val="EA4E60"/>
                </a:solidFill>
                <a:latin typeface="Century Gothic"/>
              </a:rPr>
              <a:t> Dashboard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72818" y="1745198"/>
            <a:ext cx="7648850" cy="168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33400" lvl="1" indent="-457200" algn="just">
              <a:buSzPts val="1600"/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Coerência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na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utilização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temas</a:t>
            </a:r>
            <a:endParaRPr lang="pt-BR" sz="2400">
              <a:latin typeface="Calibri"/>
            </a:endParaRPr>
          </a:p>
          <a:p>
            <a:pPr marL="533400" lvl="1" indent="-457200" algn="just">
              <a:buSzPts val="1600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Templates JSON</a:t>
            </a:r>
          </a:p>
          <a:p>
            <a:pPr marL="533400" lvl="1" indent="-457200" algn="just">
              <a:buSzPts val="1600"/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Possibilidade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aplicação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geral</a:t>
            </a:r>
            <a:endParaRPr lang="en-US" sz="2400">
              <a:solidFill>
                <a:srgbClr val="040A24"/>
              </a:solidFill>
              <a:latin typeface="Calibri"/>
              <a:cs typeface="Calibri"/>
            </a:endParaRPr>
          </a:p>
        </p:txBody>
      </p:sp>
      <p:pic>
        <p:nvPicPr>
          <p:cNvPr id="6" name="Imagem 6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0D4C4BAB-8FEF-0670-276D-56D060CAD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166" y="3429146"/>
            <a:ext cx="5480868" cy="144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526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</a:rPr>
              <a:t>Live Page - </a:t>
            </a: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Relatório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72818" y="1846593"/>
            <a:ext cx="5141625" cy="2059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33400" lvl="1" indent="-457200" algn="just">
              <a:buSzPts val="1600"/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Garantindo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dinâmica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dos dados</a:t>
            </a:r>
            <a:endParaRPr lang="pt-BR" sz="2400">
              <a:latin typeface="Calibri"/>
            </a:endParaRPr>
          </a:p>
          <a:p>
            <a:pPr marL="533400" lvl="1" indent="-457200" algn="just">
              <a:buSzPts val="1600"/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Atualização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das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infos</a:t>
            </a:r>
            <a:endParaRPr lang="en-US" sz="2400">
              <a:solidFill>
                <a:srgbClr val="040A24"/>
              </a:solidFill>
              <a:latin typeface="Calibri"/>
              <a:cs typeface="Calibri"/>
            </a:endParaRPr>
          </a:p>
          <a:p>
            <a:pPr marL="533400" lvl="1" indent="-457200" algn="just">
              <a:buSzPts val="1600"/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Relatórios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dinâmicos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 </a:t>
            </a:r>
          </a:p>
          <a:p>
            <a:pPr marL="533400" lvl="1" indent="-457200" algn="just">
              <a:buSzPts val="1600"/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Fixa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o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relatório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no dashboard</a:t>
            </a:r>
          </a:p>
        </p:txBody>
      </p:sp>
      <p:pic>
        <p:nvPicPr>
          <p:cNvPr id="3" name="Imagem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6FE6DA97-AE11-8CFD-463D-188F8D64E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932" y="1848978"/>
            <a:ext cx="2743200" cy="2035479"/>
          </a:xfrm>
          <a:prstGeom prst="rect">
            <a:avLst/>
          </a:prstGeom>
        </p:spPr>
      </p:pic>
      <p:pic>
        <p:nvPicPr>
          <p:cNvPr id="4" name="Imagem 4">
            <a:extLst>
              <a:ext uri="{FF2B5EF4-FFF2-40B4-BE49-F238E27FC236}">
                <a16:creationId xmlns:a16="http://schemas.microsoft.com/office/drawing/2014/main" id="{DAA06169-3360-E86F-D61B-7A1A7668B2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6045" y="4003835"/>
            <a:ext cx="2743200" cy="89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773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</a:rPr>
              <a:t>Quando usar Dashboards?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72818" y="1846593"/>
            <a:ext cx="7950338" cy="1557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algn="just">
              <a:buSzPts val="1600"/>
            </a:pPr>
            <a:r>
              <a:rPr lang="en-US" sz="2400">
                <a:latin typeface="Calibri"/>
              </a:rPr>
              <a:t>"</a:t>
            </a:r>
            <a:r>
              <a:rPr lang="en-US" sz="2400" err="1">
                <a:latin typeface="Calibri"/>
              </a:rPr>
              <a:t>Os</a:t>
            </a:r>
            <a:r>
              <a:rPr lang="en-US" sz="2400">
                <a:latin typeface="Calibri"/>
              </a:rPr>
              <a:t> dashboards </a:t>
            </a:r>
            <a:r>
              <a:rPr lang="en-US" sz="2400" err="1">
                <a:latin typeface="Calibri"/>
              </a:rPr>
              <a:t>devem</a:t>
            </a:r>
            <a:r>
              <a:rPr lang="en-US" sz="2400">
                <a:latin typeface="Calibri"/>
              </a:rPr>
              <a:t> ser </a:t>
            </a:r>
            <a:r>
              <a:rPr lang="en-US" sz="2400" err="1">
                <a:latin typeface="Calibri"/>
              </a:rPr>
              <a:t>uma</a:t>
            </a:r>
            <a:r>
              <a:rPr lang="en-US" sz="2400">
                <a:latin typeface="Calibri"/>
              </a:rPr>
              <a:t> </a:t>
            </a:r>
            <a:r>
              <a:rPr lang="en-US" sz="2400" err="1">
                <a:latin typeface="Calibri"/>
              </a:rPr>
              <a:t>coleção</a:t>
            </a:r>
            <a:r>
              <a:rPr lang="en-US" sz="2400">
                <a:latin typeface="Calibri"/>
              </a:rPr>
              <a:t> de </a:t>
            </a:r>
            <a:r>
              <a:rPr lang="en-US" sz="2400" err="1">
                <a:latin typeface="Calibri"/>
              </a:rPr>
              <a:t>várias</a:t>
            </a:r>
            <a:r>
              <a:rPr lang="en-US" sz="2400">
                <a:latin typeface="Calibri"/>
              </a:rPr>
              <a:t> </a:t>
            </a:r>
            <a:r>
              <a:rPr lang="en-US" sz="2400" err="1">
                <a:latin typeface="Calibri"/>
              </a:rPr>
              <a:t>fontes</a:t>
            </a:r>
            <a:r>
              <a:rPr lang="en-US" sz="2400">
                <a:latin typeface="Calibri"/>
              </a:rPr>
              <a:t>, </a:t>
            </a:r>
            <a:r>
              <a:rPr lang="en-US" sz="2400" err="1">
                <a:latin typeface="Calibri"/>
              </a:rPr>
              <a:t>não</a:t>
            </a:r>
            <a:r>
              <a:rPr lang="en-US" sz="2400">
                <a:latin typeface="Calibri"/>
              </a:rPr>
              <a:t> </a:t>
            </a:r>
            <a:r>
              <a:rPr lang="en-US" sz="2400" err="1">
                <a:latin typeface="Calibri"/>
              </a:rPr>
              <a:t>apenas</a:t>
            </a:r>
            <a:r>
              <a:rPr lang="en-US" sz="2400">
                <a:latin typeface="Calibri"/>
              </a:rPr>
              <a:t> </a:t>
            </a:r>
            <a:r>
              <a:rPr lang="en-US" sz="2400" err="1">
                <a:latin typeface="Calibri"/>
              </a:rPr>
              <a:t>uma</a:t>
            </a:r>
            <a:r>
              <a:rPr lang="en-US" sz="2400">
                <a:latin typeface="Calibri"/>
              </a:rPr>
              <a:t> "</a:t>
            </a:r>
            <a:r>
              <a:rPr lang="en-US" sz="2400" err="1">
                <a:latin typeface="Calibri"/>
              </a:rPr>
              <a:t>plataforma</a:t>
            </a:r>
            <a:r>
              <a:rPr lang="en-US" sz="2400">
                <a:latin typeface="Calibri"/>
              </a:rPr>
              <a:t> de </a:t>
            </a:r>
            <a:r>
              <a:rPr lang="en-US" sz="2400" err="1">
                <a:latin typeface="Calibri"/>
              </a:rPr>
              <a:t>lançamento</a:t>
            </a:r>
            <a:r>
              <a:rPr lang="en-US" sz="2400">
                <a:latin typeface="Calibri"/>
              </a:rPr>
              <a:t>" para </a:t>
            </a:r>
            <a:r>
              <a:rPr lang="en-US" sz="2400" err="1">
                <a:latin typeface="Calibri"/>
              </a:rPr>
              <a:t>relatórios</a:t>
            </a:r>
            <a:r>
              <a:rPr lang="en-US" sz="2400">
                <a:latin typeface="Calibri"/>
              </a:rPr>
              <a:t>."</a:t>
            </a:r>
            <a:endParaRPr lang="pt-BR" sz="2400">
              <a:latin typeface="Calibri"/>
            </a:endParaRPr>
          </a:p>
        </p:txBody>
      </p:sp>
      <p:pic>
        <p:nvPicPr>
          <p:cNvPr id="5" name="Imagem 5">
            <a:extLst>
              <a:ext uri="{FF2B5EF4-FFF2-40B4-BE49-F238E27FC236}">
                <a16:creationId xmlns:a16="http://schemas.microsoft.com/office/drawing/2014/main" id="{8653CAB0-67F8-382D-5923-0B4305083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0406" y="3401769"/>
            <a:ext cx="3196218" cy="135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988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a057ae1a2_0_175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1" name="Google Shape;171;g10a057ae1a2_0_1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10a057ae1a2_0_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73" name="Google Shape;173;g10a057ae1a2_0_175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r>
              <a:rPr lang="en-US" sz="24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Coletando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dados do </a:t>
            </a:r>
            <a:r>
              <a:rPr lang="en-US" sz="24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Github</a:t>
            </a:r>
            <a:endParaRPr lang="en-US" sz="2400" b="1" i="0" u="none" strike="noStrike" cap="none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72252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565525" y="3314631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Power BI Analyst</a:t>
            </a:r>
            <a:endParaRPr lang="en-US" sz="240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2429315"/>
            <a:ext cx="7897133" cy="969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err="1">
                <a:solidFill>
                  <a:srgbClr val="EA4E60"/>
                </a:solidFill>
                <a:latin typeface="Century Gothic"/>
              </a:rPr>
              <a:t>Análise</a:t>
            </a:r>
            <a:r>
              <a:rPr lang="en-US" sz="3600" b="1">
                <a:solidFill>
                  <a:srgbClr val="EA4E60"/>
                </a:solidFill>
                <a:latin typeface="Century Gothic"/>
              </a:rPr>
              <a:t> de Dados com Power BI</a:t>
            </a:r>
            <a:endParaRPr lang="pt-BR"/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44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</a:rPr>
              <a:t>Streaming no Power BI</a:t>
            </a:r>
            <a:endParaRPr lang="pt-BR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53143" y="2490107"/>
            <a:ext cx="7706187" cy="1085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fontAlgn="base"/>
            <a:r>
              <a:rPr lang="en-US" sz="3200">
                <a:solidFill>
                  <a:schemeClr val="tx1"/>
                </a:solidFill>
                <a:latin typeface="Calibri"/>
                <a:cs typeface="Calibri"/>
              </a:rPr>
              <a:t>Streaming</a:t>
            </a:r>
            <a:endParaRPr lang="pt-BR" sz="3200">
              <a:solidFill>
                <a:schemeClr val="tx1"/>
              </a:solidFill>
            </a:endParaRPr>
          </a:p>
        </p:txBody>
      </p:sp>
      <p:pic>
        <p:nvPicPr>
          <p:cNvPr id="7170" name="Picture 2" descr="Power BI - Microsoft Logo PNG Vector (SVG) Free Download">
            <a:extLst>
              <a:ext uri="{FF2B5EF4-FFF2-40B4-BE49-F238E27FC236}">
                <a16:creationId xmlns:a16="http://schemas.microsoft.com/office/drawing/2014/main" id="{8F35D5C7-C753-F40A-7363-B9B6E0C71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270" y="3835008"/>
            <a:ext cx="1965403" cy="943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4" descr="Ícone&#10;&#10;Descrição gerada automaticamente">
            <a:extLst>
              <a:ext uri="{FF2B5EF4-FFF2-40B4-BE49-F238E27FC236}">
                <a16:creationId xmlns:a16="http://schemas.microsoft.com/office/drawing/2014/main" id="{BEA5664B-AE54-5EF1-47EA-825F12C5F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678" y="2934355"/>
            <a:ext cx="1877787" cy="2001659"/>
          </a:xfrm>
          <a:prstGeom prst="rect">
            <a:avLst/>
          </a:prstGeom>
        </p:spPr>
      </p:pic>
      <p:pic>
        <p:nvPicPr>
          <p:cNvPr id="5" name="Imagem 5" descr="Ícone&#10;&#10;Descrição gerada automaticamente">
            <a:extLst>
              <a:ext uri="{FF2B5EF4-FFF2-40B4-BE49-F238E27FC236}">
                <a16:creationId xmlns:a16="http://schemas.microsoft.com/office/drawing/2014/main" id="{D74AB892-5C9B-90FB-7817-46122D226A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0" y="1124773"/>
            <a:ext cx="2155372" cy="1873419"/>
          </a:xfrm>
          <a:prstGeom prst="rect">
            <a:avLst/>
          </a:prstGeom>
        </p:spPr>
      </p:pic>
      <p:pic>
        <p:nvPicPr>
          <p:cNvPr id="6" name="Imagem 6">
            <a:extLst>
              <a:ext uri="{FF2B5EF4-FFF2-40B4-BE49-F238E27FC236}">
                <a16:creationId xmlns:a16="http://schemas.microsoft.com/office/drawing/2014/main" id="{7331DC73-FB35-24F4-1E10-BCDCF8B294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1650" y="1466553"/>
            <a:ext cx="2506436" cy="1108216"/>
          </a:xfrm>
          <a:prstGeom prst="rect">
            <a:avLst/>
          </a:prstGeom>
        </p:spPr>
      </p:pic>
      <p:pic>
        <p:nvPicPr>
          <p:cNvPr id="7" name="Imagem 7" descr="Uma imagem contendo Ícone&#10;&#10;Descrição gerada automaticamente">
            <a:extLst>
              <a:ext uri="{FF2B5EF4-FFF2-40B4-BE49-F238E27FC236}">
                <a16:creationId xmlns:a16="http://schemas.microsoft.com/office/drawing/2014/main" id="{516E45AF-441D-868C-E420-4D0D6EB189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07317" y="3463018"/>
            <a:ext cx="1615169" cy="157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970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</a:rPr>
              <a:t>Streaming no Power BI</a:t>
            </a:r>
            <a:endParaRPr lang="pt-BR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53143" y="1812472"/>
            <a:ext cx="7926622" cy="2449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fontAlgn="base">
              <a:buChar char="•"/>
            </a:pPr>
            <a:r>
              <a:rPr lang="en-US" sz="2400" err="1">
                <a:solidFill>
                  <a:schemeClr val="tx1"/>
                </a:solidFill>
                <a:latin typeface="Calibri"/>
                <a:cs typeface="Calibri"/>
              </a:rPr>
              <a:t>Capacidade</a:t>
            </a:r>
            <a:r>
              <a:rPr lang="en-US" sz="2400">
                <a:solidFill>
                  <a:schemeClr val="tx1"/>
                </a:solidFill>
                <a:latin typeface="Calibri"/>
                <a:cs typeface="Calibri"/>
              </a:rPr>
              <a:t> de </a:t>
            </a:r>
            <a:r>
              <a:rPr lang="en-US" sz="2400" err="1">
                <a:solidFill>
                  <a:schemeClr val="tx1"/>
                </a:solidFill>
                <a:latin typeface="Calibri"/>
                <a:cs typeface="Calibri"/>
              </a:rPr>
              <a:t>exibir</a:t>
            </a:r>
            <a:r>
              <a:rPr lang="en-US" sz="2400">
                <a:solidFill>
                  <a:schemeClr val="tx1"/>
                </a:solidFill>
                <a:latin typeface="Calibri"/>
                <a:cs typeface="Calibri"/>
              </a:rPr>
              <a:t> dados </a:t>
            </a:r>
            <a:r>
              <a:rPr lang="en-US" sz="2400" err="1">
                <a:solidFill>
                  <a:schemeClr val="tx1"/>
                </a:solidFill>
                <a:latin typeface="Calibri"/>
                <a:cs typeface="Calibri"/>
              </a:rPr>
              <a:t>em</a:t>
            </a:r>
            <a:r>
              <a:rPr lang="en-US" sz="2400">
                <a:solidFill>
                  <a:schemeClr val="tx1"/>
                </a:solidFill>
                <a:latin typeface="Calibri"/>
                <a:cs typeface="Calibri"/>
              </a:rPr>
              <a:t> tempo real</a:t>
            </a:r>
            <a:endParaRPr lang="pt-BR" sz="2400">
              <a:solidFill>
                <a:schemeClr val="tx1"/>
              </a:solidFill>
              <a:latin typeface="Calibri"/>
            </a:endParaRPr>
          </a:p>
          <a:p>
            <a:pPr marL="342900" indent="-342900">
              <a:buChar char="•"/>
            </a:pPr>
            <a:r>
              <a:rPr lang="en-US" sz="2400">
                <a:solidFill>
                  <a:schemeClr val="tx1"/>
                </a:solidFill>
                <a:latin typeface="Calibri"/>
                <a:cs typeface="Calibri"/>
              </a:rPr>
              <a:t>Grande volume e </a:t>
            </a:r>
            <a:r>
              <a:rPr lang="en-US" sz="2400" err="1">
                <a:solidFill>
                  <a:schemeClr val="tx1"/>
                </a:solidFill>
                <a:latin typeface="Calibri"/>
                <a:cs typeface="Calibri"/>
              </a:rPr>
              <a:t>velocidade</a:t>
            </a:r>
            <a:endParaRPr lang="en-US" sz="2400">
              <a:solidFill>
                <a:schemeClr val="tx1"/>
              </a:solidFill>
              <a:latin typeface="Calibri"/>
              <a:cs typeface="Calibri"/>
            </a:endParaRPr>
          </a:p>
          <a:p>
            <a:pPr marL="342900" indent="-342900">
              <a:buChar char="•"/>
            </a:pPr>
            <a:r>
              <a:rPr lang="en-US" sz="2400">
                <a:solidFill>
                  <a:schemeClr val="tx1"/>
                </a:solidFill>
                <a:latin typeface="Calibri"/>
                <a:cs typeface="Calibri"/>
              </a:rPr>
              <a:t>Dashboards </a:t>
            </a:r>
            <a:r>
              <a:rPr lang="en-US" sz="2400" err="1">
                <a:solidFill>
                  <a:schemeClr val="tx1"/>
                </a:solidFill>
                <a:latin typeface="Calibri"/>
                <a:cs typeface="Calibri"/>
              </a:rPr>
              <a:t>são</a:t>
            </a:r>
            <a:r>
              <a:rPr lang="en-US" sz="240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Calibri"/>
                <a:cs typeface="Calibri"/>
              </a:rPr>
              <a:t>telas</a:t>
            </a:r>
            <a:r>
              <a:rPr lang="en-US" sz="2400">
                <a:solidFill>
                  <a:schemeClr val="tx1"/>
                </a:solidFill>
                <a:latin typeface="Calibri"/>
                <a:cs typeface="Calibri"/>
              </a:rPr>
              <a:t> de </a:t>
            </a:r>
            <a:r>
              <a:rPr lang="en-US" sz="2400" err="1">
                <a:solidFill>
                  <a:schemeClr val="tx1"/>
                </a:solidFill>
                <a:latin typeface="Calibri"/>
                <a:cs typeface="Calibri"/>
              </a:rPr>
              <a:t>histórias</a:t>
            </a:r>
            <a:endParaRPr lang="en-US" sz="2400">
              <a:solidFill>
                <a:schemeClr val="tx1"/>
              </a:solidFill>
              <a:latin typeface="Calibri"/>
              <a:cs typeface="Calibri"/>
            </a:endParaRPr>
          </a:p>
          <a:p>
            <a:pPr marL="342900" indent="-342900">
              <a:buChar char="•"/>
            </a:pPr>
            <a:r>
              <a:rPr lang="en-US" sz="2400">
                <a:solidFill>
                  <a:schemeClr val="tx1"/>
                </a:solidFill>
                <a:latin typeface="Calibri"/>
                <a:cs typeface="Calibri"/>
              </a:rPr>
              <a:t>Dados </a:t>
            </a:r>
            <a:r>
              <a:rPr lang="en-US" sz="2400" err="1">
                <a:solidFill>
                  <a:schemeClr val="tx1"/>
                </a:solidFill>
                <a:latin typeface="Calibri"/>
                <a:cs typeface="Calibri"/>
              </a:rPr>
              <a:t>em</a:t>
            </a:r>
            <a:r>
              <a:rPr lang="en-US" sz="2400">
                <a:solidFill>
                  <a:schemeClr val="tx1"/>
                </a:solidFill>
                <a:latin typeface="Calibri"/>
                <a:cs typeface="Calibri"/>
              </a:rPr>
              <a:t> cache </a:t>
            </a:r>
            <a:r>
              <a:rPr lang="en-US" sz="2400" err="1">
                <a:solidFill>
                  <a:schemeClr val="tx1"/>
                </a:solidFill>
                <a:latin typeface="Calibri"/>
                <a:cs typeface="Calibri"/>
              </a:rPr>
              <a:t>temporário</a:t>
            </a:r>
          </a:p>
        </p:txBody>
      </p:sp>
      <p:pic>
        <p:nvPicPr>
          <p:cNvPr id="7170" name="Picture 2" descr="Power BI - Microsoft Logo PNG Vector (SVG) Free Download">
            <a:extLst>
              <a:ext uri="{FF2B5EF4-FFF2-40B4-BE49-F238E27FC236}">
                <a16:creationId xmlns:a16="http://schemas.microsoft.com/office/drawing/2014/main" id="{8F35D5C7-C753-F40A-7363-B9B6E0C71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199" y="3402301"/>
            <a:ext cx="2863474" cy="1352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099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</a:rPr>
              <a:t>Streaming no Power BI</a:t>
            </a:r>
            <a:endParaRPr lang="pt-BR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12322" y="2090057"/>
            <a:ext cx="3395444" cy="2073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fontAlgn="base">
              <a:buChar char="•"/>
            </a:pPr>
            <a:r>
              <a:rPr lang="en-US" sz="2400" err="1">
                <a:solidFill>
                  <a:schemeClr val="tx1"/>
                </a:solidFill>
                <a:latin typeface="Calibri"/>
                <a:cs typeface="Calibri"/>
              </a:rPr>
              <a:t>Exemplificação</a:t>
            </a:r>
          </a:p>
        </p:txBody>
      </p:sp>
      <p:pic>
        <p:nvPicPr>
          <p:cNvPr id="4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01BFFDC1-B01F-3AC7-87AA-35337B16D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3443" y="2045426"/>
            <a:ext cx="5943600" cy="217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927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Inteligencia</a:t>
            </a:r>
            <a:r>
              <a:rPr lang="en-US" sz="4000" b="1">
                <a:solidFill>
                  <a:srgbClr val="EA4E60"/>
                </a:solidFill>
                <a:latin typeface="Century Gothic"/>
              </a:rPr>
              <a:t> de </a:t>
            </a: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Negócios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53143" y="1616529"/>
            <a:ext cx="7926622" cy="3133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l">
              <a:buChar char="•"/>
            </a:pPr>
            <a:r>
              <a:rPr lang="pt-BR" sz="1800" dirty="0">
                <a:latin typeface="Calibri"/>
                <a:hlinkClick r:id="rId3"/>
              </a:rPr>
              <a:t>https://community.powerbi.com/t5/Themes-Gallery/bd-p/ThemesGallery</a:t>
            </a:r>
            <a:endParaRPr lang="pt-BR" sz="1800" dirty="0">
              <a:latin typeface="Calibri"/>
            </a:endParaRPr>
          </a:p>
          <a:p>
            <a:pPr marL="342900" indent="-342900">
              <a:buChar char="•"/>
            </a:pPr>
            <a:r>
              <a:rPr lang="pt-BR" sz="1800" dirty="0">
                <a:latin typeface="Calibri"/>
                <a:hlinkClick r:id="rId4"/>
              </a:rPr>
              <a:t>https://learn.microsoft.com/pt-br/power-bi/create-reports/service-dashboard-themes</a:t>
            </a:r>
            <a:endParaRPr lang="pt-BR" sz="1800" dirty="0">
              <a:latin typeface="Calibri"/>
            </a:endParaRPr>
          </a:p>
          <a:p>
            <a:pPr marL="342900" indent="-342900">
              <a:buChar char="•"/>
            </a:pPr>
            <a:r>
              <a:rPr lang="pt-BR" sz="1800" dirty="0">
                <a:latin typeface="Calibri"/>
                <a:hlinkClick r:id="rId5"/>
              </a:rPr>
              <a:t>https://learn.microsoft.com/pt-br/power-bi/create-reports/service-dashboard-tiles</a:t>
            </a:r>
            <a:endParaRPr lang="pt-BR" sz="1800" dirty="0">
              <a:latin typeface="Calibri"/>
            </a:endParaRPr>
          </a:p>
          <a:p>
            <a:pPr marL="342900" indent="-342900">
              <a:buChar char="•"/>
            </a:pPr>
            <a:r>
              <a:rPr lang="pt-BR" sz="1800" dirty="0">
                <a:latin typeface="Calibri"/>
                <a:hlinkClick r:id="rId6"/>
              </a:rPr>
              <a:t>https://learn.microsoft.com/pt-br/power-bi/create-reports/service-set-data-alerts</a:t>
            </a:r>
          </a:p>
          <a:p>
            <a:pPr marL="342900" indent="-342900">
              <a:buChar char="•"/>
            </a:pPr>
            <a:r>
              <a:rPr lang="pt-BR" sz="1800" dirty="0">
                <a:latin typeface="Calibri"/>
                <a:hlinkClick r:id="rId6"/>
              </a:rPr>
              <a:t>https://learn.microsoft.com/pt-br/power-bi/create-reports/service-create-dashboard-mobile-phone-view</a:t>
            </a:r>
          </a:p>
          <a:p>
            <a:pPr marL="342900" indent="-342900">
              <a:buChar char="•"/>
            </a:pPr>
            <a:endParaRPr lang="pt-BR" sz="18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6474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  <p:pic>
        <p:nvPicPr>
          <p:cNvPr id="7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301A202-BD5F-F401-9306-7D522F61B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114" y="1745221"/>
            <a:ext cx="2303624" cy="1277203"/>
          </a:xfrm>
          <a:prstGeom prst="rect">
            <a:avLst/>
          </a:prstGeom>
        </p:spPr>
      </p:pic>
      <p:sp>
        <p:nvSpPr>
          <p:cNvPr id="11" name="Google Shape;86;g116295da5bc_0_62">
            <a:extLst>
              <a:ext uri="{FF2B5EF4-FFF2-40B4-BE49-F238E27FC236}">
                <a16:creationId xmlns:a16="http://schemas.microsoft.com/office/drawing/2014/main" id="{E8A1B8CD-E02E-B7A2-4FB2-6F16581FB4CC}"/>
              </a:ext>
            </a:extLst>
          </p:cNvPr>
          <p:cNvSpPr txBox="1"/>
          <p:nvPr/>
        </p:nvSpPr>
        <p:spPr>
          <a:xfrm>
            <a:off x="566022" y="1718728"/>
            <a:ext cx="7734666" cy="2616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 algn="just">
              <a:buSzPts val="2400"/>
              <a:buChar char="•"/>
            </a:pPr>
            <a:r>
              <a:rPr lang="en-US" sz="1800" err="1">
                <a:latin typeface="Calibri"/>
              </a:rPr>
              <a:t>Definir</a:t>
            </a:r>
            <a:r>
              <a:rPr lang="en-US" sz="1800">
                <a:latin typeface="Calibri"/>
              </a:rPr>
              <a:t> um modo de </a:t>
            </a:r>
            <a:r>
              <a:rPr lang="en-US" sz="1800" err="1">
                <a:latin typeface="Calibri"/>
              </a:rPr>
              <a:t>exibição</a:t>
            </a:r>
            <a:r>
              <a:rPr lang="en-US" sz="1800">
                <a:latin typeface="Calibri"/>
              </a:rPr>
              <a:t> mobile</a:t>
            </a:r>
          </a:p>
          <a:p>
            <a:pPr marL="285750" indent="-285750" algn="just">
              <a:buSzPts val="2400"/>
              <a:buChar char="•"/>
            </a:pPr>
            <a:r>
              <a:rPr lang="en-US" sz="1800" err="1">
                <a:latin typeface="Calibri"/>
              </a:rPr>
              <a:t>Adicionar</a:t>
            </a:r>
            <a:r>
              <a:rPr lang="en-US" sz="1800">
                <a:latin typeface="Calibri"/>
              </a:rPr>
              <a:t> um </a:t>
            </a:r>
            <a:r>
              <a:rPr lang="en-US" sz="1800" err="1">
                <a:latin typeface="Calibri"/>
              </a:rPr>
              <a:t>tema</a:t>
            </a:r>
            <a:r>
              <a:rPr lang="en-US" sz="1800">
                <a:latin typeface="Calibri"/>
              </a:rPr>
              <a:t> </a:t>
            </a:r>
            <a:r>
              <a:rPr lang="en-US" sz="1800" err="1">
                <a:latin typeface="Calibri"/>
              </a:rPr>
              <a:t>aos</a:t>
            </a:r>
            <a:r>
              <a:rPr lang="en-US" sz="1800">
                <a:latin typeface="Calibri"/>
              </a:rPr>
              <a:t> </a:t>
            </a:r>
            <a:r>
              <a:rPr lang="en-US" sz="1800" err="1">
                <a:latin typeface="Calibri"/>
              </a:rPr>
              <a:t>visuais</a:t>
            </a:r>
            <a:r>
              <a:rPr lang="en-US" sz="1800">
                <a:latin typeface="Calibri"/>
              </a:rPr>
              <a:t> no </a:t>
            </a:r>
            <a:r>
              <a:rPr lang="en-US" sz="1800" err="1">
                <a:latin typeface="Calibri"/>
              </a:rPr>
              <a:t>seu</a:t>
            </a:r>
            <a:r>
              <a:rPr lang="en-US" sz="1800">
                <a:latin typeface="Calibri"/>
              </a:rPr>
              <a:t> dashboard</a:t>
            </a:r>
            <a:endParaRPr lang="en-US" sz="1100">
              <a:latin typeface="Calibri"/>
            </a:endParaRPr>
          </a:p>
          <a:p>
            <a:pPr marL="285750" indent="-285750" algn="just">
              <a:buSzPts val="2400"/>
              <a:buChar char="•"/>
            </a:pPr>
            <a:r>
              <a:rPr lang="en-US" sz="1800" err="1">
                <a:latin typeface="Calibri"/>
              </a:rPr>
              <a:t>Configurar</a:t>
            </a:r>
            <a:r>
              <a:rPr lang="en-US" sz="1800">
                <a:latin typeface="Calibri"/>
              </a:rPr>
              <a:t> a </a:t>
            </a:r>
            <a:r>
              <a:rPr lang="en-US" sz="1800" err="1">
                <a:latin typeface="Calibri"/>
              </a:rPr>
              <a:t>classificação</a:t>
            </a:r>
            <a:r>
              <a:rPr lang="en-US" sz="1800">
                <a:latin typeface="Calibri"/>
              </a:rPr>
              <a:t> de dados</a:t>
            </a:r>
            <a:endParaRPr lang="en-US" sz="1100">
              <a:latin typeface="Calibri"/>
            </a:endParaRPr>
          </a:p>
          <a:p>
            <a:pPr marL="285750" indent="-285750" algn="just">
              <a:buSzPts val="2400"/>
              <a:buChar char="•"/>
            </a:pPr>
            <a:r>
              <a:rPr lang="en-US" sz="1800" err="1">
                <a:latin typeface="Calibri"/>
              </a:rPr>
              <a:t>Adicionar</a:t>
            </a:r>
            <a:r>
              <a:rPr lang="en-US" sz="1800">
                <a:latin typeface="Calibri"/>
              </a:rPr>
              <a:t> </a:t>
            </a:r>
            <a:r>
              <a:rPr lang="en-US" sz="1800" err="1">
                <a:latin typeface="Calibri"/>
              </a:rPr>
              <a:t>em</a:t>
            </a:r>
            <a:r>
              <a:rPr lang="en-US" sz="1800">
                <a:latin typeface="Calibri"/>
              </a:rPr>
              <a:t> tempo real </a:t>
            </a:r>
            <a:r>
              <a:rPr lang="en-US" sz="1800" err="1">
                <a:latin typeface="Calibri"/>
              </a:rPr>
              <a:t>visuais</a:t>
            </a:r>
            <a:r>
              <a:rPr lang="en-US" sz="1800">
                <a:latin typeface="Calibri"/>
              </a:rPr>
              <a:t> de conjunto de dados </a:t>
            </a:r>
            <a:r>
              <a:rPr lang="en-US" sz="1800" err="1">
                <a:latin typeface="Calibri"/>
              </a:rPr>
              <a:t>aos</a:t>
            </a:r>
            <a:r>
              <a:rPr lang="en-US" sz="1800">
                <a:latin typeface="Calibri"/>
              </a:rPr>
              <a:t> </a:t>
            </a:r>
            <a:r>
              <a:rPr lang="en-US" sz="1800" err="1">
                <a:latin typeface="Calibri"/>
              </a:rPr>
              <a:t>seus</a:t>
            </a:r>
            <a:r>
              <a:rPr lang="en-US" sz="1800">
                <a:latin typeface="Calibri"/>
              </a:rPr>
              <a:t> dashboards</a:t>
            </a:r>
            <a:endParaRPr lang="en-US" sz="110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0614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565525" y="3314631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Power BI Analyst</a:t>
            </a:r>
            <a:endParaRPr lang="en-US" sz="240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2397206"/>
            <a:ext cx="7897133" cy="100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>
                <a:solidFill>
                  <a:srgbClr val="EA4E60"/>
                </a:solidFill>
                <a:latin typeface="Century Gothic"/>
              </a:rPr>
              <a:t>O que </a:t>
            </a:r>
            <a:r>
              <a:rPr lang="en-US" sz="3600" b="1" err="1">
                <a:solidFill>
                  <a:srgbClr val="EA4E60"/>
                </a:solidFill>
                <a:latin typeface="Century Gothic"/>
              </a:rPr>
              <a:t>são</a:t>
            </a:r>
            <a:r>
              <a:rPr lang="en-US" sz="3600" b="1">
                <a:solidFill>
                  <a:srgbClr val="EA4E60"/>
                </a:solidFill>
                <a:latin typeface="Century Gothic"/>
              </a:rPr>
              <a:t> Dashboards?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4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</a:rPr>
              <a:t>Dashboard</a:t>
            </a:r>
            <a:endParaRPr lang="pt-BR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72818" y="1745198"/>
            <a:ext cx="8081410" cy="285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algn="just">
              <a:buSzPts val="1600"/>
            </a:pPr>
            <a:r>
              <a:rPr lang="en-US" sz="2800" b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 que é?</a:t>
            </a:r>
          </a:p>
          <a:p>
            <a:pPr marL="76200" lvl="1" algn="just">
              <a:buSzPts val="1600"/>
            </a:pPr>
            <a:endParaRPr lang="en-US" sz="2800" b="1">
              <a:solidFill>
                <a:srgbClr val="040A24"/>
              </a:solidFill>
              <a:latin typeface="Calibri"/>
              <a:cs typeface="Calibri"/>
            </a:endParaRPr>
          </a:p>
          <a:p>
            <a:pPr marL="76200" lvl="1"/>
            <a:r>
              <a:rPr lang="en-US" sz="2000"/>
              <a:t>"</a:t>
            </a:r>
            <a:r>
              <a:rPr lang="en-US" sz="2000" err="1"/>
              <a:t>Os</a:t>
            </a:r>
            <a:r>
              <a:rPr lang="en-US" sz="2000"/>
              <a:t> dashboards </a:t>
            </a:r>
            <a:r>
              <a:rPr lang="en-US" sz="2000" err="1"/>
              <a:t>permitem</a:t>
            </a:r>
            <a:r>
              <a:rPr lang="en-US" sz="2000"/>
              <a:t> que </a:t>
            </a:r>
            <a:r>
              <a:rPr lang="en-US" sz="2000" err="1"/>
              <a:t>os</a:t>
            </a:r>
            <a:r>
              <a:rPr lang="en-US" sz="2000"/>
              <a:t> </a:t>
            </a:r>
            <a:r>
              <a:rPr lang="en-US" sz="2000" err="1"/>
              <a:t>consumidores</a:t>
            </a:r>
            <a:r>
              <a:rPr lang="en-US" sz="2000"/>
              <a:t> de </a:t>
            </a:r>
            <a:r>
              <a:rPr lang="en-US" sz="2000" err="1"/>
              <a:t>relatório</a:t>
            </a:r>
            <a:r>
              <a:rPr lang="en-US" sz="2000"/>
              <a:t> </a:t>
            </a:r>
            <a:r>
              <a:rPr lang="en-US" sz="2000" err="1"/>
              <a:t>criem</a:t>
            </a:r>
            <a:r>
              <a:rPr lang="en-US" sz="2000"/>
              <a:t> um </a:t>
            </a:r>
            <a:r>
              <a:rPr lang="en-US" sz="2000" err="1"/>
              <a:t>artefato</a:t>
            </a:r>
            <a:r>
              <a:rPr lang="en-US" sz="2000"/>
              <a:t> de dados </a:t>
            </a:r>
            <a:r>
              <a:rPr lang="en-US" sz="2000" err="1"/>
              <a:t>direcionados</a:t>
            </a:r>
            <a:r>
              <a:rPr lang="en-US" sz="2000"/>
              <a:t> que é </a:t>
            </a:r>
            <a:r>
              <a:rPr lang="en-US" sz="2000" err="1"/>
              <a:t>personalizado</a:t>
            </a:r>
            <a:r>
              <a:rPr lang="en-US" sz="2000"/>
              <a:t> </a:t>
            </a:r>
            <a:r>
              <a:rPr lang="en-US" sz="2000" err="1"/>
              <a:t>apenas</a:t>
            </a:r>
            <a:r>
              <a:rPr lang="en-US" sz="2000"/>
              <a:t> para </a:t>
            </a:r>
            <a:r>
              <a:rPr lang="en-US" sz="2000" err="1"/>
              <a:t>eles</a:t>
            </a:r>
            <a:r>
              <a:rPr lang="en-US" sz="2000"/>
              <a:t>." </a:t>
            </a:r>
            <a:endParaRPr lang="en-US"/>
          </a:p>
          <a:p>
            <a:pPr marL="76200" lvl="1" algn="r"/>
            <a:r>
              <a:rPr lang="en-US" sz="2000"/>
              <a:t>Microsoft</a:t>
            </a:r>
          </a:p>
        </p:txBody>
      </p:sp>
    </p:spTree>
    <p:extLst>
      <p:ext uri="{BB962C8B-B14F-4D97-AF65-F5344CB8AC3E}">
        <p14:creationId xmlns:p14="http://schemas.microsoft.com/office/powerpoint/2010/main" val="3671072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</a:rPr>
              <a:t>Dashboard</a:t>
            </a:r>
            <a:endParaRPr lang="pt-BR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711F25F2-B50D-4AC8-AA89-200A2EF780E0}"/>
              </a:ext>
            </a:extLst>
          </p:cNvPr>
          <p:cNvSpPr/>
          <p:nvPr/>
        </p:nvSpPr>
        <p:spPr>
          <a:xfrm>
            <a:off x="567048" y="4268317"/>
            <a:ext cx="8014357" cy="5745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solidFill>
                  <a:schemeClr val="bg1"/>
                </a:solidFill>
                <a:cs typeface="Arial"/>
              </a:rPr>
              <a:t>Qual a diferença entre um relatório e um Dashboard?</a:t>
            </a:r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3880855" y="1666978"/>
            <a:ext cx="4698909" cy="205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algn="just">
              <a:buSzPts val="1600"/>
            </a:pPr>
            <a:r>
              <a:rPr lang="en-US" sz="2800" b="1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Características</a:t>
            </a:r>
          </a:p>
          <a:p>
            <a:pPr marL="76200" lvl="1" algn="just">
              <a:buSzPts val="1600"/>
            </a:pPr>
            <a:endParaRPr lang="en-US" sz="200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>
              <a:buSzPts val="1600"/>
              <a:buChar char="•"/>
            </a:pP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Visuais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Fixados</a:t>
            </a:r>
          </a:p>
          <a:p>
            <a:pPr marL="419100" lvl="1" indent="-342900">
              <a:buSzPts val="1600"/>
              <a:buChar char="•"/>
            </a:pP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Visuais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relatórios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distintos</a:t>
            </a:r>
          </a:p>
        </p:txBody>
      </p:sp>
      <p:pic>
        <p:nvPicPr>
          <p:cNvPr id="5" name="Imagem 5" descr="Interface gráfica do usuário, Gráfico&#10;&#10;Descrição gerada automaticamente">
            <a:extLst>
              <a:ext uri="{FF2B5EF4-FFF2-40B4-BE49-F238E27FC236}">
                <a16:creationId xmlns:a16="http://schemas.microsoft.com/office/drawing/2014/main" id="{37C4C051-0B07-223C-E83F-94FDB3EAE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36" y="1667034"/>
            <a:ext cx="2971800" cy="205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889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</a:rPr>
              <a:t>Dashboard</a:t>
            </a:r>
            <a:endParaRPr lang="pt-BR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711F25F2-B50D-4AC8-AA89-200A2EF780E0}"/>
              </a:ext>
            </a:extLst>
          </p:cNvPr>
          <p:cNvSpPr/>
          <p:nvPr/>
        </p:nvSpPr>
        <p:spPr>
          <a:xfrm>
            <a:off x="567048" y="4268317"/>
            <a:ext cx="8014357" cy="5745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solidFill>
                  <a:schemeClr val="bg1"/>
                </a:solidFill>
                <a:cs typeface="Arial"/>
              </a:rPr>
              <a:t>Qual a diferença entre um relatório e um Dashboard?</a:t>
            </a:r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3880855" y="1666978"/>
            <a:ext cx="4698909" cy="205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algn="just">
              <a:buSzPts val="1600"/>
            </a:pPr>
            <a:r>
              <a:rPr lang="en-US" sz="2800" b="1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Características</a:t>
            </a:r>
          </a:p>
          <a:p>
            <a:pPr marL="76200" lvl="1" algn="just">
              <a:buSzPts val="1600"/>
            </a:pPr>
            <a:endParaRPr lang="en-US" sz="200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>
              <a:buSzPts val="1600"/>
              <a:buChar char="•"/>
            </a:pP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Visuais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Fixados</a:t>
            </a:r>
          </a:p>
          <a:p>
            <a:pPr marL="419100" lvl="1" indent="-342900">
              <a:buSzPts val="1600"/>
              <a:buChar char="•"/>
            </a:pP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Visuais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relatórios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distintos</a:t>
            </a:r>
          </a:p>
        </p:txBody>
      </p:sp>
      <p:pic>
        <p:nvPicPr>
          <p:cNvPr id="5" name="Imagem 5" descr="Interface gráfica do usuário, Gráfico&#10;&#10;Descrição gerada automaticamente">
            <a:extLst>
              <a:ext uri="{FF2B5EF4-FFF2-40B4-BE49-F238E27FC236}">
                <a16:creationId xmlns:a16="http://schemas.microsoft.com/office/drawing/2014/main" id="{37C4C051-0B07-223C-E83F-94FDB3EAE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36" y="1667034"/>
            <a:ext cx="2971800" cy="2054362"/>
          </a:xfrm>
          <a:prstGeom prst="rect">
            <a:avLst/>
          </a:prstGeom>
        </p:spPr>
      </p:pic>
      <p:pic>
        <p:nvPicPr>
          <p:cNvPr id="6" name="Imagem 2" descr="Mulher de negócios com as mãos na cabeça">
            <a:extLst>
              <a:ext uri="{FF2B5EF4-FFF2-40B4-BE49-F238E27FC236}">
                <a16:creationId xmlns:a16="http://schemas.microsoft.com/office/drawing/2014/main" id="{E6999607-8414-E264-A39E-F81ED9D47A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6803" r="680" b="68586"/>
          <a:stretch/>
        </p:blipFill>
        <p:spPr>
          <a:xfrm>
            <a:off x="5433227" y="3355831"/>
            <a:ext cx="2334092" cy="1799413"/>
          </a:xfrm>
          <a:prstGeom prst="rect">
            <a:avLst/>
          </a:prstGeom>
        </p:spPr>
      </p:pic>
      <p:sp>
        <p:nvSpPr>
          <p:cNvPr id="8" name="Balão de Pensamento: Nuvem 7">
            <a:extLst>
              <a:ext uri="{FF2B5EF4-FFF2-40B4-BE49-F238E27FC236}">
                <a16:creationId xmlns:a16="http://schemas.microsoft.com/office/drawing/2014/main" id="{7D17F027-9585-BBF4-C66E-3D979C4A7E52}"/>
              </a:ext>
            </a:extLst>
          </p:cNvPr>
          <p:cNvSpPr/>
          <p:nvPr/>
        </p:nvSpPr>
        <p:spPr>
          <a:xfrm>
            <a:off x="5647221" y="2050537"/>
            <a:ext cx="3245688" cy="1115426"/>
          </a:xfrm>
          <a:prstGeom prst="cloudCallou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solidFill>
                  <a:schemeClr val="tx1"/>
                </a:solidFill>
                <a:cs typeface="Arial"/>
              </a:rPr>
              <a:t>Como criar um dashboard?</a:t>
            </a:r>
          </a:p>
        </p:txBody>
      </p:sp>
      <p:sp>
        <p:nvSpPr>
          <p:cNvPr id="9" name="Balão de Pensamento: Nuvem 8">
            <a:extLst>
              <a:ext uri="{FF2B5EF4-FFF2-40B4-BE49-F238E27FC236}">
                <a16:creationId xmlns:a16="http://schemas.microsoft.com/office/drawing/2014/main" id="{25218F2D-021D-C535-15E6-3B1EADF1F2B5}"/>
              </a:ext>
            </a:extLst>
          </p:cNvPr>
          <p:cNvSpPr/>
          <p:nvPr/>
        </p:nvSpPr>
        <p:spPr>
          <a:xfrm flipH="1">
            <a:off x="4691999" y="605458"/>
            <a:ext cx="3718447" cy="1254218"/>
          </a:xfrm>
          <a:prstGeom prst="cloudCallou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solidFill>
                  <a:schemeClr val="tx1"/>
                </a:solidFill>
                <a:cs typeface="Arial"/>
              </a:rPr>
              <a:t>Power BI Service</a:t>
            </a:r>
          </a:p>
        </p:txBody>
      </p:sp>
      <p:pic>
        <p:nvPicPr>
          <p:cNvPr id="10" name="Imagem 10">
            <a:extLst>
              <a:ext uri="{FF2B5EF4-FFF2-40B4-BE49-F238E27FC236}">
                <a16:creationId xmlns:a16="http://schemas.microsoft.com/office/drawing/2014/main" id="{E858A88A-51FB-5A45-73CB-2D6A478B1CC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1667" r="83420" b="-833"/>
          <a:stretch/>
        </p:blipFill>
        <p:spPr>
          <a:xfrm>
            <a:off x="5184321" y="477468"/>
            <a:ext cx="1779818" cy="4245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502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</a:rPr>
              <a:t>Dashboard</a:t>
            </a:r>
            <a:endParaRPr lang="pt-BR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35947" y="2049383"/>
            <a:ext cx="7342295" cy="252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lvl="1" indent="-342900" algn="just"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Vários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conjunto de dados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ou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reports</a:t>
            </a:r>
            <a:endParaRPr lang="pt-BR" sz="1600">
              <a:latin typeface="Calibri"/>
            </a:endParaRPr>
          </a:p>
          <a:p>
            <a:pPr marL="419100" lvl="1" indent="-342900" algn="just"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Não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possuem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painéis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Filtro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,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Visualizaçaõ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e Campos</a:t>
            </a:r>
          </a:p>
          <a:p>
            <a:pPr marL="419100" lvl="1" indent="-342900" algn="just"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Podem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ter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apenas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uma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página</a:t>
            </a:r>
            <a:endParaRPr lang="en-US" sz="240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Dataset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analisado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-&gt; report</a:t>
            </a:r>
          </a:p>
          <a:p>
            <a:pPr marL="419100" lvl="1" indent="-342900" algn="just"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Ambos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podem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ser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atualizados</a:t>
            </a:r>
            <a:endParaRPr lang="en-US" sz="240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Maipulação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dos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blocos</a:t>
            </a:r>
          </a:p>
        </p:txBody>
      </p:sp>
      <p:pic>
        <p:nvPicPr>
          <p:cNvPr id="6" name="Imagem 6" descr="Gráfico&#10;&#10;Descrição gerada automaticamente">
            <a:extLst>
              <a:ext uri="{FF2B5EF4-FFF2-40B4-BE49-F238E27FC236}">
                <a16:creationId xmlns:a16="http://schemas.microsoft.com/office/drawing/2014/main" id="{BB17E72D-E63A-5B2D-C490-97441CB41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058" y="694675"/>
            <a:ext cx="2294165" cy="1285636"/>
          </a:xfrm>
          <a:prstGeom prst="rect">
            <a:avLst/>
          </a:prstGeom>
        </p:spPr>
      </p:pic>
      <p:pic>
        <p:nvPicPr>
          <p:cNvPr id="7" name="Imagem 7" descr="Ícone&#10;&#10;Descrição gerada automaticamente">
            <a:extLst>
              <a:ext uri="{FF2B5EF4-FFF2-40B4-BE49-F238E27FC236}">
                <a16:creationId xmlns:a16="http://schemas.microsoft.com/office/drawing/2014/main" id="{9EA28F8D-1F8B-85CB-6B0A-3F97CAB818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2579" y="3248940"/>
            <a:ext cx="1641023" cy="1690636"/>
          </a:xfrm>
          <a:prstGeom prst="rect">
            <a:avLst/>
          </a:prstGeom>
        </p:spPr>
      </p:pic>
      <p:pic>
        <p:nvPicPr>
          <p:cNvPr id="8" name="Imagem 8" descr="Ícone&#10;&#10;Descrição gerada automaticamente">
            <a:extLst>
              <a:ext uri="{FF2B5EF4-FFF2-40B4-BE49-F238E27FC236}">
                <a16:creationId xmlns:a16="http://schemas.microsoft.com/office/drawing/2014/main" id="{59F08E19-FC30-6EA5-9198-4AAFDEFF2F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2229" y="3424678"/>
            <a:ext cx="907597" cy="81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530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6833590" y="4130074"/>
            <a:ext cx="3140715" cy="816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2800" b="1">
                <a:solidFill>
                  <a:srgbClr val="EA4E60"/>
                </a:solidFill>
                <a:latin typeface="Century Gothic"/>
              </a:rPr>
              <a:t>Dashboard</a:t>
            </a:r>
            <a:endParaRPr lang="pt-BR" sz="120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pic>
        <p:nvPicPr>
          <p:cNvPr id="4" name="Imagem 5" descr="Tela de celular&#10;&#10;Descrição gerada automaticamente">
            <a:extLst>
              <a:ext uri="{FF2B5EF4-FFF2-40B4-BE49-F238E27FC236}">
                <a16:creationId xmlns:a16="http://schemas.microsoft.com/office/drawing/2014/main" id="{E93D875B-66B4-6024-6330-B62C0548E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62" y="234399"/>
            <a:ext cx="6577780" cy="4757659"/>
          </a:xfrm>
          <a:prstGeom prst="rect">
            <a:avLst/>
          </a:prstGeom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F2F04333-D49A-61FF-91BE-B36F165F250F}"/>
              </a:ext>
            </a:extLst>
          </p:cNvPr>
          <p:cNvSpPr/>
          <p:nvPr/>
        </p:nvSpPr>
        <p:spPr>
          <a:xfrm>
            <a:off x="132736" y="1865671"/>
            <a:ext cx="4498258" cy="1659193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Balão de Fala: Retângulo com Cantos Arredondados 6">
            <a:extLst>
              <a:ext uri="{FF2B5EF4-FFF2-40B4-BE49-F238E27FC236}">
                <a16:creationId xmlns:a16="http://schemas.microsoft.com/office/drawing/2014/main" id="{30F75118-12DB-A6A6-ADED-2C2110CD5588}"/>
              </a:ext>
            </a:extLst>
          </p:cNvPr>
          <p:cNvSpPr/>
          <p:nvPr/>
        </p:nvSpPr>
        <p:spPr>
          <a:xfrm>
            <a:off x="2238989" y="1108600"/>
            <a:ext cx="2663926" cy="608370"/>
          </a:xfrm>
          <a:prstGeom prst="wedgeRoundRectCallou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>
                <a:cs typeface="Arial"/>
              </a:rPr>
              <a:t>Bloco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89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a057ae1a2_0_175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1" name="Google Shape;171;g10a057ae1a2_0_1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10a057ae1a2_0_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73" name="Google Shape;173;g10a057ae1a2_0_175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r>
              <a:rPr lang="en-US" sz="24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Coletando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dados do </a:t>
            </a:r>
            <a:r>
              <a:rPr lang="en-US" sz="24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Github</a:t>
            </a:r>
            <a:endParaRPr lang="en-US" sz="2400" b="1" i="0" u="none" strike="noStrike" cap="none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3853968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6" ma:contentTypeDescription="Create a new document." ma:contentTypeScope="" ma:versionID="521d280d5f85db8478d88c96e960a74d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de0ecea43319d87aebf071435ed4a5d9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  <SharedWithUsers xmlns="19483571-f922-4e8e-9c1c-26f0a2252132">
      <UserInfo>
        <DisplayName/>
        <AccountId xsi:nil="true"/>
        <AccountType/>
      </UserInfo>
    </SharedWithUsers>
    <MediaLengthInSeconds xmlns="851b35d3-0456-4d6a-bc2f-da927e91d158" xsi:nil="true"/>
  </documentManagement>
</p:properties>
</file>

<file path=customXml/itemProps1.xml><?xml version="1.0" encoding="utf-8"?>
<ds:datastoreItem xmlns:ds="http://schemas.openxmlformats.org/officeDocument/2006/customXml" ds:itemID="{E5D00815-259C-40B1-9162-FFA58291BCF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C8FEC9-16A5-4B8C-9C9B-DA28832AFB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2B005ED-3E83-4491-A0BB-C36D335FE14D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1096</Words>
  <Application>Microsoft Office PowerPoint</Application>
  <PresentationFormat>Apresentação na tela (16:9)</PresentationFormat>
  <Paragraphs>135</Paragraphs>
  <Slides>19</Slides>
  <Notes>19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Juliana Mascarenhas</cp:lastModifiedBy>
  <cp:revision>4</cp:revision>
  <dcterms:modified xsi:type="dcterms:W3CDTF">2024-05-04T21:02:51Z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Order">
    <vt:r8>600</vt:r8>
  </property>
  <property fmtid="{D5CDD505-2E9C-101B-9397-08002B2CF9AE}" pid="4" name="TriggerFlowInfo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_ExtendedDescription">
    <vt:lpwstr/>
  </property>
  <property fmtid="{D5CDD505-2E9C-101B-9397-08002B2CF9AE}" pid="9" name="MediaServiceImageTags">
    <vt:lpwstr/>
  </property>
</Properties>
</file>